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7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8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9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0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5" r:id="rId2"/>
    <p:sldId id="614" r:id="rId3"/>
    <p:sldId id="579" r:id="rId4"/>
    <p:sldId id="521" r:id="rId5"/>
    <p:sldId id="611" r:id="rId6"/>
    <p:sldId id="573" r:id="rId7"/>
    <p:sldId id="613" r:id="rId8"/>
    <p:sldId id="477" r:id="rId9"/>
    <p:sldId id="386" r:id="rId10"/>
    <p:sldId id="478" r:id="rId11"/>
    <p:sldId id="481" r:id="rId12"/>
    <p:sldId id="482" r:id="rId13"/>
    <p:sldId id="483" r:id="rId14"/>
    <p:sldId id="484" r:id="rId15"/>
    <p:sldId id="594" r:id="rId16"/>
    <p:sldId id="578" r:id="rId17"/>
    <p:sldId id="595" r:id="rId18"/>
    <p:sldId id="581" r:id="rId19"/>
    <p:sldId id="591" r:id="rId20"/>
    <p:sldId id="592" r:id="rId21"/>
    <p:sldId id="593" r:id="rId22"/>
    <p:sldId id="449" r:id="rId23"/>
    <p:sldId id="590" r:id="rId24"/>
    <p:sldId id="562" r:id="rId25"/>
    <p:sldId id="615" r:id="rId26"/>
    <p:sldId id="565" r:id="rId27"/>
    <p:sldId id="462" r:id="rId28"/>
    <p:sldId id="508" r:id="rId29"/>
    <p:sldId id="418" r:id="rId30"/>
    <p:sldId id="363" r:id="rId31"/>
    <p:sldId id="280" r:id="rId32"/>
    <p:sldId id="271" r:id="rId33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EC8AEE"/>
    <a:srgbClr val="FF9900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90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79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419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7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19.png"/><Relationship Id="rId18" Type="http://schemas.openxmlformats.org/officeDocument/2006/relationships/image" Target="../media/image31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notesSlide" Target="../notesSlides/notesSlide7.xml"/><Relationship Id="rId17" Type="http://schemas.openxmlformats.org/officeDocument/2006/relationships/image" Target="../media/image37.png"/><Relationship Id="rId2" Type="http://schemas.openxmlformats.org/officeDocument/2006/relationships/tags" Target="../tags/tag27.xml"/><Relationship Id="rId16" Type="http://schemas.openxmlformats.org/officeDocument/2006/relationships/image" Target="../media/image36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0.xml"/><Relationship Id="rId15" Type="http://schemas.openxmlformats.org/officeDocument/2006/relationships/image" Target="../media/image35.png"/><Relationship Id="rId10" Type="http://schemas.openxmlformats.org/officeDocument/2006/relationships/tags" Target="../tags/tag35.xml"/><Relationship Id="rId19" Type="http://schemas.openxmlformats.org/officeDocument/2006/relationships/image" Target="../media/image38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Let's%20learn.mp4" TargetMode="Externa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9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jpeg"/><Relationship Id="rId4" Type="http://schemas.openxmlformats.org/officeDocument/2006/relationships/hyperlink" Target="&#36229;&#38142;&#25509;&#25991;&#20214;/My%20weekend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image" Target="../media/image45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46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26" Type="http://schemas.openxmlformats.org/officeDocument/2006/relationships/tags" Target="../tags/tag76.xml"/><Relationship Id="rId3" Type="http://schemas.openxmlformats.org/officeDocument/2006/relationships/tags" Target="../tags/tag53.xml"/><Relationship Id="rId21" Type="http://schemas.openxmlformats.org/officeDocument/2006/relationships/tags" Target="../tags/tag71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tags" Target="../tags/tag67.xml"/><Relationship Id="rId25" Type="http://schemas.openxmlformats.org/officeDocument/2006/relationships/tags" Target="../tags/tag75.xml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20" Type="http://schemas.openxmlformats.org/officeDocument/2006/relationships/tags" Target="../tags/tag70.xml"/><Relationship Id="rId29" Type="http://schemas.openxmlformats.org/officeDocument/2006/relationships/image" Target="../media/image47.png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24" Type="http://schemas.openxmlformats.org/officeDocument/2006/relationships/tags" Target="../tags/tag74.xml"/><Relationship Id="rId32" Type="http://schemas.microsoft.com/office/2007/relationships/hdphoto" Target="../media/hdphoto5.wdp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23" Type="http://schemas.openxmlformats.org/officeDocument/2006/relationships/tags" Target="../tags/tag73.xml"/><Relationship Id="rId28" Type="http://schemas.openxmlformats.org/officeDocument/2006/relationships/notesSlide" Target="../notesSlides/notesSlide8.xml"/><Relationship Id="rId10" Type="http://schemas.openxmlformats.org/officeDocument/2006/relationships/tags" Target="../tags/tag60.xml"/><Relationship Id="rId19" Type="http://schemas.openxmlformats.org/officeDocument/2006/relationships/tags" Target="../tags/tag69.xml"/><Relationship Id="rId31" Type="http://schemas.openxmlformats.org/officeDocument/2006/relationships/image" Target="../media/image19.png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tags" Target="../tags/tag72.xml"/><Relationship Id="rId27" Type="http://schemas.openxmlformats.org/officeDocument/2006/relationships/slideLayout" Target="../slideLayouts/slideLayout4.xml"/><Relationship Id="rId30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0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image" Target="../media/image49.png"/><Relationship Id="rId2" Type="http://schemas.openxmlformats.org/officeDocument/2006/relationships/tags" Target="../tags/tag78.xml"/><Relationship Id="rId16" Type="http://schemas.microsoft.com/office/2007/relationships/hdphoto" Target="../media/hdphoto5.wdp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5" Type="http://schemas.openxmlformats.org/officeDocument/2006/relationships/tags" Target="../tags/tag81.xml"/><Relationship Id="rId15" Type="http://schemas.openxmlformats.org/officeDocument/2006/relationships/image" Target="../media/image19.png"/><Relationship Id="rId10" Type="http://schemas.openxmlformats.org/officeDocument/2006/relationships/tags" Target="../tags/tag86.xml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91.xml"/><Relationship Id="rId7" Type="http://schemas.microsoft.com/office/2007/relationships/hdphoto" Target="../media/hdphoto5.wdp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9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7.xml"/><Relationship Id="rId4" Type="http://schemas.openxmlformats.org/officeDocument/2006/relationships/tags" Target="../tags/tag10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6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5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28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4981" y="2300004"/>
            <a:ext cx="6603365" cy="3837305"/>
            <a:chOff x="-434704" y="2381642"/>
            <a:chExt cx="6603365" cy="3837305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1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day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6603365" cy="13188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learn &amp; Ask and write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566144" y="1572895"/>
            <a:ext cx="5541010" cy="868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 </a:t>
            </a:r>
            <a:r>
              <a:rPr lang="en-US" sz="36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breakfast  </a:t>
            </a:r>
            <a:r>
              <a:rPr lang="zh-CN" altLang="en-US" sz="36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吃</a:t>
            </a:r>
            <a:r>
              <a:rPr lang="zh-CN" alt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早饭</a:t>
            </a:r>
            <a:endParaRPr lang="zh-CN" altLang="en-US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46575" y="4203742"/>
            <a:ext cx="6329045" cy="7169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 often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eat breakfast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at 7:00 a.m.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701400" y="2453445"/>
            <a:ext cx="4661535" cy="6972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同义短语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: have breakfast.</a:t>
            </a: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701400" y="3150675"/>
            <a:ext cx="4730115" cy="871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拓展：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eat lunch</a:t>
            </a:r>
            <a:r>
              <a:rPr lang="zh-CN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吃午饭</a:t>
            </a:r>
            <a:endParaRPr lang="en-US" altLang="zh-CN" sz="280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          </a:t>
            </a:r>
            <a:endParaRPr lang="zh-CN" altLang="en-US" sz="280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81662" y="1816925"/>
            <a:ext cx="2333433" cy="27698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bldLvl="0" animBg="1"/>
      <p:bldP spid="7" grpId="0" bldLvl="0" animBg="1"/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376848" y="1666240"/>
            <a:ext cx="5313417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have... </a:t>
            </a:r>
            <a:r>
              <a:rPr lang="en-US" sz="36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Class  </a:t>
            </a:r>
            <a:r>
              <a:rPr lang="zh-CN" altLang="en-US" sz="3600" smtClean="0">
                <a:solidFill>
                  <a:srgbClr val="FF0000"/>
                </a:solidFill>
                <a:latin typeface="Comic Sans MS" panose="030F0702030302020204" pitchFamily="66" charset="0"/>
              </a:rPr>
              <a:t>上</a:t>
            </a:r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</a:rPr>
              <a:t>......</a:t>
            </a:r>
            <a:r>
              <a:rPr lang="zh-CN" altLang="zh-CN" sz="3600">
                <a:solidFill>
                  <a:srgbClr val="FF0000"/>
                </a:solidFill>
                <a:latin typeface="Comic Sans MS" panose="030F0702030302020204" pitchFamily="66" charset="0"/>
              </a:rPr>
              <a:t>课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27373" y="4064793"/>
            <a:ext cx="6329045" cy="7169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We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have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maths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class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at 9:00 a.m.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81648" y="2545635"/>
            <a:ext cx="7108669" cy="998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Comic Sans MS" panose="030F0702030302020204" pitchFamily="66" charset="0"/>
              </a:rPr>
              <a:t>拓展</a:t>
            </a:r>
            <a:r>
              <a:rPr lang="zh-CN" altLang="en-US" sz="2800" dirty="0"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effectLst/>
                <a:latin typeface="Comic Sans MS" panose="030F0702030302020204" pitchFamily="66" charset="0"/>
              </a:rPr>
              <a:t>have </a:t>
            </a:r>
            <a:r>
              <a:rPr lang="en-US" altLang="zh-CN" sz="2800" dirty="0">
                <a:effectLst/>
                <a:latin typeface="Comic Sans MS" panose="030F0702030302020204" pitchFamily="66" charset="0"/>
              </a:rPr>
              <a:t>Chinese </a:t>
            </a:r>
            <a:r>
              <a:rPr lang="en-US" altLang="zh-CN" sz="2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class</a:t>
            </a:r>
            <a:r>
              <a:rPr lang="zh-CN" altLang="en-US" sz="2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上语文课</a:t>
            </a:r>
            <a:endParaRPr lang="en-US" altLang="zh-CN" sz="2800" dirty="0" smtClean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         have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English </a:t>
            </a:r>
            <a:r>
              <a:rPr lang="en-US" altLang="zh-CN" sz="2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class</a:t>
            </a:r>
            <a:r>
              <a:rPr lang="zh-CN" altLang="en-US" sz="2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上英语课</a:t>
            </a:r>
            <a:endParaRPr lang="en-US" altLang="zh-CN" sz="280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075" name="Picture 3" descr="C:\Users\Administrator\Desktop\44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888" y="1927497"/>
            <a:ext cx="2095328" cy="275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bldLvl="0" animBg="1"/>
      <p:bldP spid="7" grpId="0" bldLvl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241795" y="1454614"/>
            <a:ext cx="553160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play </a:t>
            </a:r>
            <a:r>
              <a:rPr lang="en-US" sz="36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sports   </a:t>
            </a:r>
            <a:r>
              <a:rPr lang="zh-CN" altLang="en-US" sz="36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做运动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97370" y="4656331"/>
            <a:ext cx="7308215" cy="8039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They often 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play sports 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after school.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397370" y="2424463"/>
            <a:ext cx="6687820" cy="8915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同义短语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: do sports/ have sports</a:t>
            </a:r>
          </a:p>
        </p:txBody>
      </p:sp>
      <p:pic>
        <p:nvPicPr>
          <p:cNvPr id="4098" name="Picture 2" descr="C:\Users\Administrator\Desktop\77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6"/>
          <a:stretch>
            <a:fillRect/>
          </a:stretch>
        </p:blipFill>
        <p:spPr bwMode="auto">
          <a:xfrm>
            <a:off x="1003464" y="1573367"/>
            <a:ext cx="2499757" cy="320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360545" y="3407410"/>
            <a:ext cx="7675880" cy="998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Comic Sans MS" panose="030F0702030302020204" pitchFamily="66" charset="0"/>
              </a:rPr>
              <a:t>拓展：</a:t>
            </a:r>
            <a:r>
              <a:rPr lang="en-US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play football/ play 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basketball </a:t>
            </a:r>
            <a:r>
              <a:rPr lang="zh-CN" sz="24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球类</a:t>
            </a:r>
            <a:r>
              <a:rPr lang="zh-CN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前不加</a:t>
            </a:r>
            <a:r>
              <a:rPr lang="en-US" altLang="zh-CN" sz="24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the</a:t>
            </a:r>
            <a:endParaRPr lang="en-US" sz="240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play the piano/ play the 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violin </a:t>
            </a:r>
            <a:r>
              <a:rPr lang="zh-CN" sz="24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乐器</a:t>
            </a:r>
            <a:r>
              <a:rPr lang="zh-CN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前必须加</a:t>
            </a:r>
            <a:r>
              <a:rPr lang="en-US" altLang="zh-CN" sz="24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the</a:t>
            </a:r>
            <a:endParaRPr lang="en-US" altLang="zh-CN" sz="240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bldLvl="0" animBg="1"/>
      <p:bldP spid="7" grpId="0" bldLvl="0" animBg="1"/>
      <p:bldP spid="3" grpId="0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763452" y="1445474"/>
            <a:ext cx="4962442" cy="917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 </a:t>
            </a:r>
            <a:r>
              <a:rPr lang="en-US" sz="36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dinner  </a:t>
            </a:r>
            <a:r>
              <a:rPr lang="zh-CN" altLang="en-US" sz="36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吃</a:t>
            </a:r>
            <a:r>
              <a:rPr lang="zh-CN" alt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晚饭</a:t>
            </a:r>
            <a:endParaRPr lang="zh-CN" altLang="en-US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94077" y="3742859"/>
            <a:ext cx="6169825" cy="6877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 often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eat dinner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at 9:00 p.m.</a:t>
            </a:r>
          </a:p>
        </p:txBody>
      </p:sp>
      <p:pic>
        <p:nvPicPr>
          <p:cNvPr id="5122" name="Picture 2" descr="C:\Users\Administrator\Desktop\111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58" y="1755457"/>
            <a:ext cx="2410691" cy="30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894077" y="2536751"/>
            <a:ext cx="4661535" cy="6972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同义短语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: have dinner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bldLvl="0" animBg="1"/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7226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Match the phrases and pictures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6292"/>
            <a:ext cx="605641" cy="7468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062240" y="2084250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rgbClr val="00B05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have... class</a:t>
            </a:r>
            <a:endParaRPr lang="en-US" sz="3200" b="1" dirty="0">
              <a:solidFill>
                <a:srgbClr val="00B05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221625" y="5137965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 dinner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80325" y="1166675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rgbClr val="7030A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play sports</a:t>
            </a:r>
            <a:endParaRPr lang="en-US" sz="3200" b="1" dirty="0">
              <a:solidFill>
                <a:srgbClr val="7030A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062240" y="3060245"/>
            <a:ext cx="5114290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rgbClr val="00B0F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do morning exercises</a:t>
            </a:r>
            <a:endParaRPr lang="en-US" sz="3200" b="1" dirty="0">
              <a:solidFill>
                <a:srgbClr val="00B0F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062240" y="4074975"/>
            <a:ext cx="3661410" cy="772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 breakfast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619500" y="2974520"/>
            <a:ext cx="821055" cy="1100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748405" y="4151810"/>
            <a:ext cx="563245" cy="871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765550" y="1166675"/>
            <a:ext cx="675005" cy="842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619500" y="4958260"/>
            <a:ext cx="794385" cy="942975"/>
          </a:xfrm>
          <a:prstGeom prst="rect">
            <a:avLst/>
          </a:prstGeom>
        </p:spPr>
      </p:pic>
      <p:pic>
        <p:nvPicPr>
          <p:cNvPr id="12" name="Picture 2" descr="C:\Users\Administrator\Desktop\1.pn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845" y="2041070"/>
            <a:ext cx="600710" cy="90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/>
        </p:nvCxnSpPr>
        <p:spPr>
          <a:xfrm>
            <a:off x="3453650" y="1581965"/>
            <a:ext cx="6464300" cy="307213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endCxn id="6" idx="1"/>
          </p:cNvCxnSpPr>
          <p:nvPr/>
        </p:nvCxnSpPr>
        <p:spPr>
          <a:xfrm flipV="1">
            <a:off x="3773055" y="1587680"/>
            <a:ext cx="5992495" cy="915035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5721235" y="2599870"/>
            <a:ext cx="4244975" cy="871855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3850525" y="4405810"/>
            <a:ext cx="5185410" cy="110490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endCxn id="4" idx="1"/>
          </p:cNvCxnSpPr>
          <p:nvPr/>
        </p:nvCxnSpPr>
        <p:spPr>
          <a:xfrm flipV="1">
            <a:off x="3850525" y="3525065"/>
            <a:ext cx="5768975" cy="210820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/>
          <p:cNvSpPr txBox="1"/>
          <p:nvPr>
            <p:custDataLst>
              <p:tags r:id="rId1"/>
            </p:custDataLst>
          </p:nvPr>
        </p:nvSpPr>
        <p:spPr>
          <a:xfrm>
            <a:off x="1157843" y="1855992"/>
            <a:ext cx="9656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3200" smtClean="0">
                <a:latin typeface="Comic Sans MS" panose="030F0702030302020204" pitchFamily="66" charset="0"/>
              </a:rPr>
              <a:t>What does Pedro do </a:t>
            </a:r>
            <a:r>
              <a:rPr lang="en-US" altLang="zh-CN" sz="3200">
                <a:latin typeface="Comic Sans MS" panose="030F0702030302020204" pitchFamily="66" charset="0"/>
              </a:rPr>
              <a:t>during the </a:t>
            </a:r>
            <a:r>
              <a:rPr lang="en-US" altLang="zh-CN" sz="3200" smtClean="0">
                <a:latin typeface="Comic Sans MS" panose="030F0702030302020204" pitchFamily="66" charset="0"/>
              </a:rPr>
              <a:t>day?</a:t>
            </a:r>
          </a:p>
          <a:p>
            <a:endParaRPr lang="en-US" altLang="zh-CN" sz="3200" smtClean="0">
              <a:latin typeface="Comic Sans MS" panose="030F0702030302020204" pitchFamily="66" charset="0"/>
            </a:endParaRPr>
          </a:p>
          <a:p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2. </a:t>
            </a:r>
            <a:r>
              <a:rPr lang="en-US" altLang="zh-CN" sz="3200">
                <a:latin typeface="Comic Sans MS" panose="030F0702030302020204" pitchFamily="66" charset="0"/>
              </a:rPr>
              <a:t>When did Pedro</a:t>
            </a:r>
            <a:r>
              <a:rPr lang="en-US" altLang="zh-CN" sz="3200" smtClean="0">
                <a:latin typeface="Comic Sans MS" panose="030F0702030302020204" pitchFamily="66" charset="0"/>
              </a:rPr>
              <a:t> </a:t>
            </a:r>
            <a:r>
              <a:rPr lang="en-US" altLang="zh-CN" sz="3200">
                <a:latin typeface="Comic Sans MS" panose="030F0702030302020204" pitchFamily="66" charset="0"/>
              </a:rPr>
              <a:t>do these activities</a:t>
            </a:r>
            <a:r>
              <a:rPr lang="en-US" altLang="zh-CN" sz="3200" smtClean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文本框 8"/>
          <p:cNvSpPr txBox="1"/>
          <p:nvPr/>
        </p:nvSpPr>
        <p:spPr>
          <a:xfrm>
            <a:off x="860960" y="540147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378086"/>
            <a:ext cx="605641" cy="74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999" y="707826"/>
            <a:ext cx="7812000" cy="5197380"/>
          </a:xfrm>
          <a:prstGeom prst="rect">
            <a:avLst/>
          </a:prstGeom>
        </p:spPr>
      </p:pic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2"/>
          <a:stretch>
            <a:fillRect/>
          </a:stretch>
        </p:blipFill>
        <p:spPr bwMode="auto">
          <a:xfrm>
            <a:off x="2520690" y="1103643"/>
            <a:ext cx="7150617" cy="440574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/>
          <p:cNvSpPr txBox="1"/>
          <p:nvPr>
            <p:custDataLst>
              <p:tags r:id="rId1"/>
            </p:custDataLst>
          </p:nvPr>
        </p:nvSpPr>
        <p:spPr>
          <a:xfrm>
            <a:off x="1157843" y="989101"/>
            <a:ext cx="97912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3200" smtClean="0">
                <a:latin typeface="Comic Sans MS" panose="030F0702030302020204" pitchFamily="66" charset="0"/>
              </a:rPr>
              <a:t>What does Pedro do </a:t>
            </a:r>
            <a:r>
              <a:rPr lang="en-US" altLang="zh-CN" sz="3200">
                <a:latin typeface="Comic Sans MS" panose="030F0702030302020204" pitchFamily="66" charset="0"/>
              </a:rPr>
              <a:t>during the </a:t>
            </a:r>
            <a:r>
              <a:rPr lang="en-US" altLang="zh-CN" sz="3200" smtClean="0">
                <a:latin typeface="Comic Sans MS" panose="030F0702030302020204" pitchFamily="66" charset="0"/>
              </a:rPr>
              <a:t>day?</a:t>
            </a:r>
          </a:p>
          <a:p>
            <a:endParaRPr lang="en-US" altLang="zh-CN" sz="3200" smtClean="0">
              <a:latin typeface="Comic Sans MS" panose="030F0702030302020204" pitchFamily="66" charset="0"/>
            </a:endParaRPr>
          </a:p>
          <a:p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2. </a:t>
            </a:r>
            <a:r>
              <a:rPr lang="en-US" altLang="zh-CN" sz="3200">
                <a:latin typeface="Comic Sans MS" panose="030F0702030302020204" pitchFamily="66" charset="0"/>
              </a:rPr>
              <a:t>When </a:t>
            </a:r>
            <a:r>
              <a:rPr lang="en-US" altLang="zh-CN" sz="3200" smtClean="0">
                <a:latin typeface="Comic Sans MS" panose="030F0702030302020204" pitchFamily="66" charset="0"/>
              </a:rPr>
              <a:t>does </a:t>
            </a:r>
            <a:r>
              <a:rPr lang="en-US" altLang="zh-CN" sz="3200">
                <a:latin typeface="Comic Sans MS" panose="030F0702030302020204" pitchFamily="66" charset="0"/>
              </a:rPr>
              <a:t>Pedro</a:t>
            </a:r>
            <a:r>
              <a:rPr lang="en-US" altLang="zh-CN" sz="3200" smtClean="0">
                <a:latin typeface="Comic Sans MS" panose="030F0702030302020204" pitchFamily="66" charset="0"/>
              </a:rPr>
              <a:t> </a:t>
            </a:r>
            <a:r>
              <a:rPr lang="en-US" altLang="zh-CN" sz="3200">
                <a:latin typeface="Comic Sans MS" panose="030F0702030302020204" pitchFamily="66" charset="0"/>
              </a:rPr>
              <a:t>do these activities</a:t>
            </a:r>
            <a:r>
              <a:rPr lang="en-US" altLang="zh-CN" sz="3200" smtClean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2" name="文本框 9"/>
          <p:cNvSpPr txBox="1"/>
          <p:nvPr>
            <p:custDataLst>
              <p:tags r:id="rId2"/>
            </p:custDataLst>
          </p:nvPr>
        </p:nvSpPr>
        <p:spPr>
          <a:xfrm>
            <a:off x="1706946" y="1598089"/>
            <a:ext cx="8957096" cy="1355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do morning </a:t>
            </a:r>
            <a:r>
              <a:rPr lang="en-US" sz="32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exercises/ </a:t>
            </a: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 </a:t>
            </a:r>
            <a:r>
              <a:rPr lang="en-US" sz="32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breakfast/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have... 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class/ 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play 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sports/ 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 dinner</a:t>
            </a:r>
            <a:r>
              <a:rPr lang="en-US" sz="32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4" name="文本框 9"/>
          <p:cNvSpPr txBox="1"/>
          <p:nvPr>
            <p:custDataLst>
              <p:tags r:id="rId3"/>
            </p:custDataLst>
          </p:nvPr>
        </p:nvSpPr>
        <p:spPr>
          <a:xfrm>
            <a:off x="1574898" y="3757419"/>
            <a:ext cx="8957096" cy="1355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do morning 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exercises at 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7:00 a.m./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 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breakfast at 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8:00 a.m./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have...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class at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9:00 a.m./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play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sports at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6:00 p.m./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dinner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at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9:00 p.m.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1" t="62221" r="10862" b="-12153"/>
          <a:stretch>
            <a:fillRect/>
          </a:stretch>
        </p:blipFill>
        <p:spPr bwMode="auto">
          <a:xfrm>
            <a:off x="1603165" y="2520826"/>
            <a:ext cx="8806655" cy="366620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圆角矩形标注 3"/>
          <p:cNvSpPr/>
          <p:nvPr/>
        </p:nvSpPr>
        <p:spPr>
          <a:xfrm>
            <a:off x="1195204" y="1208187"/>
            <a:ext cx="4466904" cy="1082196"/>
          </a:xfrm>
          <a:prstGeom prst="wedgeRoundRectCallout">
            <a:avLst>
              <a:gd name="adj1" fmla="val -2592"/>
              <a:gd name="adj2" fmla="val 8039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When do you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 morning exercises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7850319" y="1552650"/>
            <a:ext cx="2825594" cy="737733"/>
          </a:xfrm>
          <a:prstGeom prst="wedgeRoundRectCallout">
            <a:avLst>
              <a:gd name="adj1" fmla="val -24274"/>
              <a:gd name="adj2" fmla="val 10115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At 7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o’clock.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1603165" y="1209735"/>
            <a:ext cx="3671523" cy="1080648"/>
          </a:xfrm>
          <a:prstGeom prst="wedgeRoundRectCallout">
            <a:avLst>
              <a:gd name="adj1" fmla="val -2722"/>
              <a:gd name="adj2" fmla="val 8040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When do you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eat breakfast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7850319" y="1552650"/>
            <a:ext cx="2825594" cy="833713"/>
          </a:xfrm>
          <a:prstGeom prst="wedgeRoundRectCallout">
            <a:avLst>
              <a:gd name="adj1" fmla="val -23013"/>
              <a:gd name="adj2" fmla="val 8558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At 8 o’clock.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1222463" y="1208187"/>
            <a:ext cx="4264669" cy="1082195"/>
          </a:xfrm>
          <a:prstGeom prst="wedgeRoundRectCallout">
            <a:avLst>
              <a:gd name="adj1" fmla="val -360"/>
              <a:gd name="adj2" fmla="val 7820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When do you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have Chinese class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圆角矩形标注 8"/>
          <p:cNvSpPr/>
          <p:nvPr/>
        </p:nvSpPr>
        <p:spPr>
          <a:xfrm>
            <a:off x="7850319" y="1529266"/>
            <a:ext cx="2825594" cy="880479"/>
          </a:xfrm>
          <a:prstGeom prst="wedgeRoundRectCallout">
            <a:avLst>
              <a:gd name="adj1" fmla="val -21497"/>
              <a:gd name="adj2" fmla="val 8254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At 9 o’clock.</a:t>
            </a:r>
          </a:p>
        </p:txBody>
      </p:sp>
      <p:sp>
        <p:nvSpPr>
          <p:cNvPr id="10" name="圆角矩形标注 9"/>
          <p:cNvSpPr/>
          <p:nvPr/>
        </p:nvSpPr>
        <p:spPr>
          <a:xfrm>
            <a:off x="1222462" y="1209734"/>
            <a:ext cx="4264669" cy="1080647"/>
          </a:xfrm>
          <a:prstGeom prst="wedgeRoundRectCallout">
            <a:avLst>
              <a:gd name="adj1" fmla="val -1752"/>
              <a:gd name="adj2" fmla="val 8040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When do you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play sports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圆角矩形标注 10"/>
          <p:cNvSpPr/>
          <p:nvPr/>
        </p:nvSpPr>
        <p:spPr>
          <a:xfrm>
            <a:off x="7850319" y="1567979"/>
            <a:ext cx="2825594" cy="803053"/>
          </a:xfrm>
          <a:prstGeom prst="wedgeRoundRectCallout">
            <a:avLst>
              <a:gd name="adj1" fmla="val -22453"/>
              <a:gd name="adj2" fmla="val 931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At 6 o’clock.</a:t>
            </a:r>
          </a:p>
        </p:txBody>
      </p:sp>
      <p:sp>
        <p:nvSpPr>
          <p:cNvPr id="12" name="圆角矩形标注 11"/>
          <p:cNvSpPr/>
          <p:nvPr/>
        </p:nvSpPr>
        <p:spPr>
          <a:xfrm>
            <a:off x="1222463" y="1211487"/>
            <a:ext cx="4264668" cy="1078894"/>
          </a:xfrm>
          <a:prstGeom prst="wedgeRoundRectCallout">
            <a:avLst>
              <a:gd name="adj1" fmla="val -1473"/>
              <a:gd name="adj2" fmla="val 7820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When do you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eat dinner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3" name="圆角矩形标注 12"/>
          <p:cNvSpPr/>
          <p:nvPr/>
        </p:nvSpPr>
        <p:spPr>
          <a:xfrm>
            <a:off x="7850319" y="1582494"/>
            <a:ext cx="2825594" cy="788538"/>
          </a:xfrm>
          <a:prstGeom prst="wedgeRoundRectCallout">
            <a:avLst>
              <a:gd name="adj1" fmla="val -22473"/>
              <a:gd name="adj2" fmla="val 10566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At 9 o’clock.</a:t>
            </a:r>
          </a:p>
        </p:txBody>
      </p:sp>
      <p:sp>
        <p:nvSpPr>
          <p:cNvPr id="14" name="文本框 8"/>
          <p:cNvSpPr txBox="1"/>
          <p:nvPr/>
        </p:nvSpPr>
        <p:spPr>
          <a:xfrm>
            <a:off x="777368" y="379562"/>
            <a:ext cx="407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in roles.</a:t>
            </a:r>
            <a:endParaRPr lang="en-US" altLang="zh-CN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>
            <p:custDataLst>
              <p:tags r:id="rId1"/>
            </p:custDataLst>
          </p:nvPr>
        </p:nvSpPr>
        <p:spPr>
          <a:xfrm>
            <a:off x="1387641" y="2777827"/>
            <a:ext cx="9427887" cy="354026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>
                <a:latin typeface="Comic Sans MS" panose="030F0702030302020204" pitchFamily="66" charset="0"/>
              </a:rPr>
              <a:t>1. a.m. </a:t>
            </a:r>
            <a:r>
              <a:rPr lang="zh-CN" altLang="en-US" sz="2800" b="1" smtClean="0">
                <a:latin typeface="Comic Sans MS" panose="030F0702030302020204" pitchFamily="66" charset="0"/>
              </a:rPr>
              <a:t>午前</a:t>
            </a:r>
            <a:r>
              <a:rPr lang="en-US" altLang="zh-CN" sz="2800" b="1" smtClean="0">
                <a:latin typeface="Comic Sans MS" panose="030F0702030302020204" pitchFamily="66" charset="0"/>
              </a:rPr>
              <a:t>,</a:t>
            </a:r>
            <a:r>
              <a:rPr lang="zh-CN" altLang="en-US" sz="2800" b="1" smtClean="0">
                <a:latin typeface="Comic Sans MS" panose="030F0702030302020204" pitchFamily="66" charset="0"/>
              </a:rPr>
              <a:t>上午</a:t>
            </a:r>
            <a:r>
              <a:rPr lang="en-US" altLang="zh-CN" sz="2800" b="1" smtClean="0">
                <a:latin typeface="Comic Sans MS" panose="030F0702030302020204" pitchFamily="66" charset="0"/>
              </a:rPr>
              <a:t>; p.m</a:t>
            </a:r>
            <a:r>
              <a:rPr lang="en-US" altLang="zh-CN" sz="2800" b="1">
                <a:latin typeface="Comic Sans MS" panose="030F0702030302020204" pitchFamily="66" charset="0"/>
              </a:rPr>
              <a:t>. </a:t>
            </a:r>
            <a:r>
              <a:rPr lang="zh-CN" altLang="en-US" sz="2800" b="1" smtClean="0">
                <a:latin typeface="Comic Sans MS" panose="030F0702030302020204" pitchFamily="66" charset="0"/>
              </a:rPr>
              <a:t>午后</a:t>
            </a:r>
            <a:r>
              <a:rPr lang="en-US" altLang="zh-CN" sz="2800" b="1" smtClean="0">
                <a:latin typeface="Comic Sans MS" panose="030F0702030302020204" pitchFamily="66" charset="0"/>
              </a:rPr>
              <a:t>,</a:t>
            </a:r>
            <a:r>
              <a:rPr lang="zh-CN" altLang="en-US" sz="2800" b="1" smtClean="0">
                <a:latin typeface="Comic Sans MS" panose="030F0702030302020204" pitchFamily="66" charset="0"/>
              </a:rPr>
              <a:t>下午</a:t>
            </a:r>
            <a:endParaRPr lang="en-US" altLang="zh-CN" sz="2800" b="1" smtClean="0">
              <a:latin typeface="Comic Sans MS" panose="030F0702030302020204" pitchFamily="66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2800" b="1" smtClean="0">
                <a:latin typeface="Comic Sans MS" panose="030F0702030302020204" pitchFamily="66" charset="0"/>
              </a:rPr>
              <a:t>2. </a:t>
            </a:r>
            <a:r>
              <a:rPr lang="en-US" altLang="zh-CN" sz="28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a.m</a:t>
            </a:r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zh-CN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或</a:t>
            </a:r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p.m.</a:t>
            </a:r>
            <a:r>
              <a:rPr lang="zh-CN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前面要用阿拉伯数字而不用英文的数词</a:t>
            </a:r>
          </a:p>
          <a:p>
            <a:pPr algn="l">
              <a:lnSpc>
                <a:spcPct val="130000"/>
              </a:lnSpc>
            </a:pPr>
            <a:r>
              <a:rPr lang="zh-CN" altLang="zh-CN" sz="28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表示钟点</a:t>
            </a:r>
            <a:r>
              <a:rPr lang="zh-CN" altLang="en-US" sz="28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。</a:t>
            </a:r>
            <a:endParaRPr lang="en-US" altLang="zh-CN" sz="2800" b="1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28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eg</a:t>
            </a:r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8:30 a.m.</a:t>
            </a:r>
            <a:r>
              <a:rPr lang="zh-CN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而不能用</a:t>
            </a:r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eight thirty </a:t>
            </a:r>
            <a:r>
              <a:rPr lang="en-US" altLang="zh-CN" sz="28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a.m.</a:t>
            </a:r>
            <a:endParaRPr lang="en-US" altLang="zh-CN" sz="28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28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3. </a:t>
            </a:r>
            <a:r>
              <a:rPr lang="zh-CN" altLang="zh-CN" sz="28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用</a:t>
            </a:r>
            <a:r>
              <a:rPr lang="en-US" altLang="zh-CN" sz="2800" b="1" dirty="0" smtClean="0">
                <a:latin typeface="Comic Sans MS" panose="030F0702030302020204" pitchFamily="66" charset="0"/>
                <a:sym typeface="+mn-ea"/>
              </a:rPr>
              <a:t>a.m.</a:t>
            </a:r>
            <a:r>
              <a:rPr lang="zh-CN" altLang="zh-CN" sz="2800" b="1" dirty="0" smtClean="0">
                <a:latin typeface="Comic Sans MS" panose="030F0702030302020204" pitchFamily="66" charset="0"/>
                <a:sym typeface="+mn-ea"/>
              </a:rPr>
              <a:t>或</a:t>
            </a:r>
            <a:r>
              <a:rPr lang="en-US" altLang="zh-CN" sz="2800" b="1" dirty="0" smtClean="0">
                <a:latin typeface="Comic Sans MS" panose="030F0702030302020204" pitchFamily="66" charset="0"/>
                <a:sym typeface="+mn-ea"/>
              </a:rPr>
              <a:t>p.m.</a:t>
            </a:r>
            <a:r>
              <a:rPr lang="zh-CN" altLang="en-US" sz="2800" b="1" dirty="0" smtClean="0">
                <a:latin typeface="Comic Sans MS" panose="030F0702030302020204" pitchFamily="66" charset="0"/>
                <a:sym typeface="+mn-ea"/>
              </a:rPr>
              <a:t>表示整点时，不再用</a:t>
            </a:r>
            <a:r>
              <a:rPr lang="en-US" altLang="zh-CN" sz="2800" b="1" dirty="0" smtClean="0">
                <a:latin typeface="Comic Sans MS" panose="030F0702030302020204" pitchFamily="66" charset="0"/>
                <a:sym typeface="+mn-ea"/>
              </a:rPr>
              <a:t>o’clock</a:t>
            </a:r>
            <a:r>
              <a:rPr lang="zh-CN" altLang="zh-CN" sz="2800" b="1" smtClean="0">
                <a:latin typeface="Comic Sans MS" panose="030F0702030302020204" pitchFamily="66" charset="0"/>
                <a:sym typeface="+mn-ea"/>
              </a:rPr>
              <a:t>一词</a:t>
            </a:r>
            <a:r>
              <a:rPr lang="zh-CN" altLang="en-US" sz="2800" b="1" smtClean="0">
                <a:latin typeface="Comic Sans MS" panose="030F0702030302020204" pitchFamily="66" charset="0"/>
                <a:sym typeface="+mn-ea"/>
              </a:rPr>
              <a:t>。</a:t>
            </a:r>
            <a:endParaRPr lang="en-US" altLang="zh-CN" sz="2800" b="1" smtClean="0">
              <a:latin typeface="Comic Sans MS" panose="030F0702030302020204" pitchFamily="66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2800" b="1" smtClean="0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eg</a:t>
            </a:r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. 8:00 a.m.</a:t>
            </a:r>
            <a:r>
              <a:rPr lang="zh-CN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 而不能用</a:t>
            </a:r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8 o’clock a.m.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 bwMode="auto">
          <a:xfrm>
            <a:off x="1280261" y="1064892"/>
            <a:ext cx="3612373" cy="930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13" name="文本框 8"/>
            <p:cNvSpPr txBox="1">
              <a:spLocks noChangeArrowheads="1"/>
            </p:cNvSpPr>
            <p:nvPr/>
          </p:nvSpPr>
          <p:spPr bwMode="auto">
            <a:xfrm>
              <a:off x="1836139" y="1574250"/>
              <a:ext cx="3040309" cy="4117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zh-CN" altLang="en-US" sz="3200" b="1" smtClean="0">
                  <a:solidFill>
                    <a:srgbClr val="000000"/>
                  </a:solidFill>
                  <a:latin typeface="+mn-ea"/>
                  <a:cs typeface="Times New Roman" panose="02020603050405020304" pitchFamily="18" charset="0"/>
                </a:rPr>
                <a:t>认识时间</a:t>
              </a:r>
              <a:endParaRPr kumimoji="1" lang="en-US" altLang="zh-CN" sz="3200" b="1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flipH="1">
            <a:off x="850341" y="1064892"/>
            <a:ext cx="1126353" cy="1115907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18" name="椭圆 17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52878" y="2856188"/>
              <a:ext cx="1341544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15" name="矩形: 圆角 30"/>
          <p:cNvSpPr/>
          <p:nvPr/>
        </p:nvSpPr>
        <p:spPr bwMode="auto">
          <a:xfrm>
            <a:off x="986587" y="2388962"/>
            <a:ext cx="10333175" cy="4318001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grpSp>
        <p:nvGrpSpPr>
          <p:cNvPr id="16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17" name="图片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图片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22" name="图片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图片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629" y="1055511"/>
            <a:ext cx="7097382" cy="4746978"/>
          </a:xfrm>
          <a:prstGeom prst="rect">
            <a:avLst/>
          </a:prstGeom>
        </p:spPr>
      </p:pic>
      <p:pic>
        <p:nvPicPr>
          <p:cNvPr id="13" name="图片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64" y="1591295"/>
            <a:ext cx="6670218" cy="360995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868679" y="1313958"/>
            <a:ext cx="5401492" cy="793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600" smtClean="0">
                <a:latin typeface="Comic Sans MS" panose="030F0702030302020204" pitchFamily="66" charset="0"/>
                <a:cs typeface="Comic Sans MS" panose="030F0702030302020204" pitchFamily="66" charset="0"/>
              </a:rPr>
              <a:t>—</a:t>
            </a:r>
            <a:r>
              <a:rPr lang="en-US" sz="36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altLang="zh-CN" sz="36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en do you get up?</a:t>
            </a:r>
            <a:r>
              <a:rPr lang="en-US" sz="36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024215" y="2635567"/>
            <a:ext cx="4125595" cy="793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smtClean="0">
                <a:latin typeface="Comic Sans MS" panose="030F0702030302020204" pitchFamily="66" charset="0"/>
                <a:cs typeface="Comic Sans MS" panose="030F0702030302020204" pitchFamily="66" charset="0"/>
              </a:rPr>
              <a:t>— At</a:t>
            </a:r>
            <a:r>
              <a:rPr lang="en-US" altLang="zh-CN" sz="2800" smtClean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_________.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2390927" y="2606932"/>
            <a:ext cx="2948940" cy="814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6:00 a.m.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8638" y="1313958"/>
            <a:ext cx="2633601" cy="2585894"/>
          </a:xfrm>
          <a:prstGeom prst="rect">
            <a:avLst/>
          </a:prstGeom>
        </p:spPr>
      </p:pic>
      <p:sp>
        <p:nvSpPr>
          <p:cNvPr id="10" name="TextBox 8"/>
          <p:cNvSpPr txBox="1"/>
          <p:nvPr>
            <p:custDataLst>
              <p:tags r:id="rId5"/>
            </p:custDataLst>
          </p:nvPr>
        </p:nvSpPr>
        <p:spPr>
          <a:xfrm>
            <a:off x="7486068" y="4050459"/>
            <a:ext cx="2206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latin typeface="楷体" panose="02010609060101010101" pitchFamily="49" charset="-122"/>
                <a:ea typeface="楷体" panose="02010609060101010101" pitchFamily="49" charset="-122"/>
              </a:rPr>
              <a:t>上午六点</a:t>
            </a:r>
            <a:endParaRPr lang="zh-CN" altLang="en-US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868678" y="1313958"/>
            <a:ext cx="6415512" cy="793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600" smtClean="0">
                <a:latin typeface="Comic Sans MS" panose="030F0702030302020204" pitchFamily="66" charset="0"/>
                <a:cs typeface="Comic Sans MS" panose="030F0702030302020204" pitchFamily="66" charset="0"/>
              </a:rPr>
              <a:t>—</a:t>
            </a:r>
            <a:r>
              <a:rPr lang="en-US" sz="36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altLang="zh-CN" sz="3600">
                <a:latin typeface="Comic Sans MS" panose="030F0702030302020204" pitchFamily="66" charset="0"/>
                <a:cs typeface="Comic Sans MS" panose="030F0702030302020204" pitchFamily="66" charset="0"/>
              </a:rPr>
              <a:t>en do you </a:t>
            </a:r>
            <a:r>
              <a:rPr lang="en-US" altLang="zh-CN" sz="3600" smtClean="0">
                <a:latin typeface="Comic Sans MS" panose="030F0702030302020204" pitchFamily="66" charset="0"/>
                <a:cs typeface="Comic Sans MS" panose="030F0702030302020204" pitchFamily="66" charset="0"/>
              </a:rPr>
              <a:t>play sports?</a:t>
            </a:r>
            <a:r>
              <a:rPr lang="en-US" sz="36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024215" y="2635567"/>
            <a:ext cx="4125595" cy="793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smtClean="0">
                <a:latin typeface="Comic Sans MS" panose="030F0702030302020204" pitchFamily="66" charset="0"/>
                <a:cs typeface="Comic Sans MS" panose="030F0702030302020204" pitchFamily="66" charset="0"/>
              </a:rPr>
              <a:t>— At</a:t>
            </a:r>
            <a:r>
              <a:rPr lang="en-US" altLang="zh-CN" sz="2800" smtClean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_________.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2390927" y="2606932"/>
            <a:ext cx="2948940" cy="814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5:00 p.m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" name="TextBox 8"/>
          <p:cNvSpPr txBox="1"/>
          <p:nvPr>
            <p:custDataLst>
              <p:tags r:id="rId4"/>
            </p:custDataLst>
          </p:nvPr>
        </p:nvSpPr>
        <p:spPr>
          <a:xfrm>
            <a:off x="7486071" y="3996552"/>
            <a:ext cx="2786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latin typeface="楷体" panose="02010609060101010101" pitchFamily="49" charset="-122"/>
                <a:ea typeface="楷体" panose="02010609060101010101" pitchFamily="49" charset="-122"/>
              </a:rPr>
              <a:t>下午五点</a:t>
            </a:r>
            <a:endParaRPr lang="zh-CN" altLang="en-US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970" y="1377090"/>
            <a:ext cx="2566672" cy="2502437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4578455" y="319468"/>
            <a:ext cx="3470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Ask and write</a:t>
            </a:r>
            <a:endParaRPr 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69748" y="1499964"/>
            <a:ext cx="11213944" cy="526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圆角矩形标注 7"/>
          <p:cNvSpPr/>
          <p:nvPr>
            <p:custDataLst>
              <p:tags r:id="rId2"/>
            </p:custDataLst>
          </p:nvPr>
        </p:nvSpPr>
        <p:spPr>
          <a:xfrm>
            <a:off x="4701497" y="1731610"/>
            <a:ext cx="3899891" cy="740285"/>
          </a:xfrm>
          <a:prstGeom prst="wedgeRoundRectCallout">
            <a:avLst>
              <a:gd name="adj1" fmla="val 62503"/>
              <a:gd name="adj2" fmla="val 3550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When do you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get up</a:t>
            </a: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圆角矩形标注 8"/>
          <p:cNvSpPr/>
          <p:nvPr>
            <p:custDataLst>
              <p:tags r:id="rId3"/>
            </p:custDataLst>
          </p:nvPr>
        </p:nvSpPr>
        <p:spPr>
          <a:xfrm>
            <a:off x="2923484" y="5089436"/>
            <a:ext cx="3727957" cy="539467"/>
          </a:xfrm>
          <a:prstGeom prst="wedgeRoundRectCallout">
            <a:avLst>
              <a:gd name="adj1" fmla="val -57242"/>
              <a:gd name="adj2" fmla="val -369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I get up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at 6 :00 a.m.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4"/>
            </p:custDataLst>
          </p:nvPr>
        </p:nvSpPr>
        <p:spPr>
          <a:xfrm>
            <a:off x="1537397" y="3205424"/>
            <a:ext cx="9063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latin typeface="Comic Sans MS" panose="030F0702030302020204" pitchFamily="66" charset="0"/>
              </a:rPr>
              <a:t>get up               ________    do morning exercises ________</a:t>
            </a: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eat breakfast  ________     have ... Class              ________</a:t>
            </a: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eat lunch         ________      play sports                ________</a:t>
            </a: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eat dinner      _________     go to bed                   ________</a:t>
            </a:r>
            <a:endParaRPr lang="zh-CN" altLang="en-US" sz="240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3797358" y="3147802"/>
            <a:ext cx="1685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6:00 a.m.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01" y="211637"/>
            <a:ext cx="7715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圆角矩形标注 12"/>
          <p:cNvSpPr/>
          <p:nvPr>
            <p:custDataLst>
              <p:tags r:id="rId6"/>
            </p:custDataLst>
          </p:nvPr>
        </p:nvSpPr>
        <p:spPr>
          <a:xfrm>
            <a:off x="2576940" y="1721919"/>
            <a:ext cx="6090966" cy="700643"/>
          </a:xfrm>
          <a:prstGeom prst="wedgeRoundRectCallout">
            <a:avLst>
              <a:gd name="adj1" fmla="val 57239"/>
              <a:gd name="adj2" fmla="val 4398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When do you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do morning exercises</a:t>
            </a: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圆角矩形标注 13"/>
          <p:cNvSpPr/>
          <p:nvPr>
            <p:custDataLst>
              <p:tags r:id="rId7"/>
            </p:custDataLst>
          </p:nvPr>
        </p:nvSpPr>
        <p:spPr>
          <a:xfrm>
            <a:off x="2923483" y="5125061"/>
            <a:ext cx="6291769" cy="497448"/>
          </a:xfrm>
          <a:prstGeom prst="wedgeRoundRectCallout">
            <a:avLst>
              <a:gd name="adj1" fmla="val -57729"/>
              <a:gd name="adj2" fmla="val -76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I do morning exercises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at 6:30 a.m.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1"/>
          <p:cNvSpPr txBox="1"/>
          <p:nvPr>
            <p:custDataLst>
              <p:tags r:id="rId8"/>
            </p:custDataLst>
          </p:nvPr>
        </p:nvSpPr>
        <p:spPr>
          <a:xfrm>
            <a:off x="8804031" y="3189745"/>
            <a:ext cx="1973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6:30 a.m.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圆角矩形标注 15"/>
          <p:cNvSpPr/>
          <p:nvPr>
            <p:custDataLst>
              <p:tags r:id="rId9"/>
            </p:custDataLst>
          </p:nvPr>
        </p:nvSpPr>
        <p:spPr>
          <a:xfrm>
            <a:off x="3328525" y="1752259"/>
            <a:ext cx="5318876" cy="659898"/>
          </a:xfrm>
          <a:prstGeom prst="wedgeRoundRectCallout">
            <a:avLst>
              <a:gd name="adj1" fmla="val 60270"/>
              <a:gd name="adj2" fmla="val 4810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When do you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eat breakfast</a:t>
            </a: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圆角矩形标注 16"/>
          <p:cNvSpPr/>
          <p:nvPr>
            <p:custDataLst>
              <p:tags r:id="rId10"/>
            </p:custDataLst>
          </p:nvPr>
        </p:nvSpPr>
        <p:spPr>
          <a:xfrm>
            <a:off x="2923485" y="5125061"/>
            <a:ext cx="4973606" cy="497448"/>
          </a:xfrm>
          <a:prstGeom prst="wedgeRoundRectCallout">
            <a:avLst>
              <a:gd name="adj1" fmla="val -57729"/>
              <a:gd name="adj2" fmla="val -76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I eat breakfast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at 7:00 a.m.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>
            <p:custDataLst>
              <p:tags r:id="rId11"/>
            </p:custDataLst>
          </p:nvPr>
        </p:nvSpPr>
        <p:spPr>
          <a:xfrm>
            <a:off x="3748893" y="3523015"/>
            <a:ext cx="1987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7:00 a.m.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圆角矩形标注 19"/>
          <p:cNvSpPr/>
          <p:nvPr>
            <p:custDataLst>
              <p:tags r:id="rId12"/>
            </p:custDataLst>
          </p:nvPr>
        </p:nvSpPr>
        <p:spPr>
          <a:xfrm>
            <a:off x="3004452" y="1747689"/>
            <a:ext cx="5613222" cy="639248"/>
          </a:xfrm>
          <a:prstGeom prst="wedgeRoundRectCallout">
            <a:avLst>
              <a:gd name="adj1" fmla="val 59753"/>
              <a:gd name="adj2" fmla="val 4691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When do you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have English class</a:t>
            </a: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圆角矩形标注 20"/>
          <p:cNvSpPr/>
          <p:nvPr>
            <p:custDataLst>
              <p:tags r:id="rId13"/>
            </p:custDataLst>
          </p:nvPr>
        </p:nvSpPr>
        <p:spPr>
          <a:xfrm>
            <a:off x="2923485" y="5113186"/>
            <a:ext cx="5677904" cy="497448"/>
          </a:xfrm>
          <a:prstGeom prst="wedgeRoundRectCallout">
            <a:avLst>
              <a:gd name="adj1" fmla="val -57729"/>
              <a:gd name="adj2" fmla="val -76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I have English class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at 9:00 a.m.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14"/>
            </p:custDataLst>
          </p:nvPr>
        </p:nvSpPr>
        <p:spPr>
          <a:xfrm>
            <a:off x="8783934" y="3551484"/>
            <a:ext cx="1780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9:00 a.m.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圆角矩形标注 22"/>
          <p:cNvSpPr/>
          <p:nvPr>
            <p:custDataLst>
              <p:tags r:id="rId15"/>
            </p:custDataLst>
          </p:nvPr>
        </p:nvSpPr>
        <p:spPr>
          <a:xfrm>
            <a:off x="4455588" y="1752259"/>
            <a:ext cx="4191813" cy="634678"/>
          </a:xfrm>
          <a:prstGeom prst="wedgeRoundRectCallout">
            <a:avLst>
              <a:gd name="adj1" fmla="val 62503"/>
              <a:gd name="adj2" fmla="val 4673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When do you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eat lunch</a:t>
            </a: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圆角矩形标注 23"/>
          <p:cNvSpPr/>
          <p:nvPr>
            <p:custDataLst>
              <p:tags r:id="rId16"/>
            </p:custDataLst>
          </p:nvPr>
        </p:nvSpPr>
        <p:spPr>
          <a:xfrm>
            <a:off x="2923485" y="5089436"/>
            <a:ext cx="4421860" cy="497448"/>
          </a:xfrm>
          <a:prstGeom prst="wedgeRoundRectCallout">
            <a:avLst>
              <a:gd name="adj1" fmla="val -57729"/>
              <a:gd name="adj2" fmla="val -76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I eat lunch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at 12:00 a.m.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17"/>
            </p:custDataLst>
          </p:nvPr>
        </p:nvSpPr>
        <p:spPr>
          <a:xfrm>
            <a:off x="3597281" y="3930879"/>
            <a:ext cx="1812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12:00 a.m.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圆角矩形标注 25"/>
          <p:cNvSpPr/>
          <p:nvPr>
            <p:custDataLst>
              <p:tags r:id="rId18"/>
            </p:custDataLst>
          </p:nvPr>
        </p:nvSpPr>
        <p:spPr>
          <a:xfrm>
            <a:off x="4129578" y="1752618"/>
            <a:ext cx="4491904" cy="639801"/>
          </a:xfrm>
          <a:prstGeom prst="wedgeRoundRectCallout">
            <a:avLst>
              <a:gd name="adj1" fmla="val 63344"/>
              <a:gd name="adj2" fmla="val 5592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When do you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play sports</a:t>
            </a: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圆角矩形标注 26"/>
          <p:cNvSpPr/>
          <p:nvPr>
            <p:custDataLst>
              <p:tags r:id="rId19"/>
            </p:custDataLst>
          </p:nvPr>
        </p:nvSpPr>
        <p:spPr>
          <a:xfrm>
            <a:off x="2923485" y="5089436"/>
            <a:ext cx="4421860" cy="497448"/>
          </a:xfrm>
          <a:prstGeom prst="wedgeRoundRectCallout">
            <a:avLst>
              <a:gd name="adj1" fmla="val -57729"/>
              <a:gd name="adj2" fmla="val -76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I play sports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at 4:00 p.m.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15"/>
          <p:cNvSpPr txBox="1"/>
          <p:nvPr>
            <p:custDataLst>
              <p:tags r:id="rId20"/>
            </p:custDataLst>
          </p:nvPr>
        </p:nvSpPr>
        <p:spPr>
          <a:xfrm>
            <a:off x="8787889" y="3930579"/>
            <a:ext cx="1800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4:00 p.m.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圆角矩形标注 28"/>
          <p:cNvSpPr/>
          <p:nvPr>
            <p:custDataLst>
              <p:tags r:id="rId21"/>
            </p:custDataLst>
          </p:nvPr>
        </p:nvSpPr>
        <p:spPr>
          <a:xfrm>
            <a:off x="4129578" y="1759304"/>
            <a:ext cx="4491904" cy="659898"/>
          </a:xfrm>
          <a:prstGeom prst="wedgeRoundRectCallout">
            <a:avLst>
              <a:gd name="adj1" fmla="val 64167"/>
              <a:gd name="adj2" fmla="val 4990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When do you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eat dinner</a:t>
            </a: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圆角矩形标注 29"/>
          <p:cNvSpPr/>
          <p:nvPr>
            <p:custDataLst>
              <p:tags r:id="rId22"/>
            </p:custDataLst>
          </p:nvPr>
        </p:nvSpPr>
        <p:spPr>
          <a:xfrm>
            <a:off x="2923485" y="5089436"/>
            <a:ext cx="4421860" cy="497448"/>
          </a:xfrm>
          <a:prstGeom prst="wedgeRoundRectCallout">
            <a:avLst>
              <a:gd name="adj1" fmla="val -57729"/>
              <a:gd name="adj2" fmla="val -76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I eat dinner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at 6:00 p.m.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>
            <p:custDataLst>
              <p:tags r:id="rId23"/>
            </p:custDataLst>
          </p:nvPr>
        </p:nvSpPr>
        <p:spPr>
          <a:xfrm>
            <a:off x="3713137" y="4251864"/>
            <a:ext cx="1876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6:00 p.m.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圆角矩形标注 31"/>
          <p:cNvSpPr/>
          <p:nvPr>
            <p:custDataLst>
              <p:tags r:id="rId24"/>
            </p:custDataLst>
          </p:nvPr>
        </p:nvSpPr>
        <p:spPr>
          <a:xfrm>
            <a:off x="4401890" y="1767238"/>
            <a:ext cx="4223246" cy="619699"/>
          </a:xfrm>
          <a:prstGeom prst="wedgeRoundRectCallout">
            <a:avLst>
              <a:gd name="adj1" fmla="val 62784"/>
              <a:gd name="adj2" fmla="val 4700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When do you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go to bed</a:t>
            </a: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圆角矩形标注 32"/>
          <p:cNvSpPr/>
          <p:nvPr>
            <p:custDataLst>
              <p:tags r:id="rId25"/>
            </p:custDataLst>
          </p:nvPr>
        </p:nvSpPr>
        <p:spPr>
          <a:xfrm>
            <a:off x="2923485" y="5136936"/>
            <a:ext cx="4421860" cy="497448"/>
          </a:xfrm>
          <a:prstGeom prst="wedgeRoundRectCallout">
            <a:avLst>
              <a:gd name="adj1" fmla="val -57729"/>
              <a:gd name="adj2" fmla="val -76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I go to bed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at 9:00 p.m.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17"/>
          <p:cNvSpPr txBox="1"/>
          <p:nvPr>
            <p:custDataLst>
              <p:tags r:id="rId26"/>
            </p:custDataLst>
          </p:nvPr>
        </p:nvSpPr>
        <p:spPr>
          <a:xfrm>
            <a:off x="8849061" y="4305870"/>
            <a:ext cx="180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9:00 p.m.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文本框 8"/>
          <p:cNvSpPr txBox="1"/>
          <p:nvPr/>
        </p:nvSpPr>
        <p:spPr>
          <a:xfrm>
            <a:off x="777239" y="747855"/>
            <a:ext cx="843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Ask about your partner’s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timetable.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627461"/>
            <a:ext cx="605641" cy="74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1" grpId="0"/>
      <p:bldP spid="13" grpId="0" bldLvl="0" animBg="1"/>
      <p:bldP spid="13" grpId="1" animBg="1"/>
      <p:bldP spid="14" grpId="0" bldLvl="0" animBg="1"/>
      <p:bldP spid="14" grpId="1" animBg="1"/>
      <p:bldP spid="15" grpId="0"/>
      <p:bldP spid="16" grpId="0" bldLvl="0" animBg="1"/>
      <p:bldP spid="16" grpId="1" animBg="1"/>
      <p:bldP spid="17" grpId="0" bldLvl="0" animBg="1"/>
      <p:bldP spid="17" grpId="1" animBg="1"/>
      <p:bldP spid="19" grpId="0"/>
      <p:bldP spid="20" grpId="0" bldLvl="0" animBg="1"/>
      <p:bldP spid="20" grpId="1" animBg="1"/>
      <p:bldP spid="21" grpId="0" bldLvl="0" animBg="1"/>
      <p:bldP spid="21" grpId="1" animBg="1"/>
      <p:bldP spid="22" grpId="0"/>
      <p:bldP spid="23" grpId="0" bldLvl="0" animBg="1"/>
      <p:bldP spid="23" grpId="1" animBg="1"/>
      <p:bldP spid="24" grpId="0" bldLvl="0" animBg="1"/>
      <p:bldP spid="24" grpId="1" animBg="1"/>
      <p:bldP spid="25" grpId="0"/>
      <p:bldP spid="26" grpId="0" bldLvl="0" animBg="1"/>
      <p:bldP spid="26" grpId="1" animBg="1"/>
      <p:bldP spid="27" grpId="0" bldLvl="0" animBg="1"/>
      <p:bldP spid="27" grpId="1" animBg="1"/>
      <p:bldP spid="28" grpId="0"/>
      <p:bldP spid="29" grpId="0" bldLvl="0" animBg="1"/>
      <p:bldP spid="29" grpId="1" animBg="1"/>
      <p:bldP spid="30" grpId="0" bldLvl="0" animBg="1"/>
      <p:bldP spid="30" grpId="1" animBg="1"/>
      <p:bldP spid="31" grpId="0"/>
      <p:bldP spid="32" grpId="0" bldLvl="0" animBg="1"/>
      <p:bldP spid="33" grpId="0" bldLvl="0" animBg="1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240" y="379730"/>
            <a:ext cx="9589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Make dialogues using the following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phrases.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2" name="圆角矩形 1"/>
          <p:cNvSpPr/>
          <p:nvPr>
            <p:custDataLst>
              <p:tags r:id="rId1"/>
            </p:custDataLst>
          </p:nvPr>
        </p:nvSpPr>
        <p:spPr>
          <a:xfrm>
            <a:off x="2710271" y="1559623"/>
            <a:ext cx="8215086" cy="2380342"/>
          </a:xfrm>
          <a:prstGeom prst="roundRect">
            <a:avLst/>
          </a:prstGeom>
          <a:solidFill>
            <a:srgbClr val="F0C2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18"/>
          <p:cNvSpPr txBox="1"/>
          <p:nvPr>
            <p:custDataLst>
              <p:tags r:id="rId2"/>
            </p:custDataLst>
          </p:nvPr>
        </p:nvSpPr>
        <p:spPr>
          <a:xfrm>
            <a:off x="3243452" y="1705671"/>
            <a:ext cx="1228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get up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>
            <p:custDataLst>
              <p:tags r:id="rId3"/>
            </p:custDataLst>
          </p:nvPr>
        </p:nvSpPr>
        <p:spPr>
          <a:xfrm>
            <a:off x="3253433" y="2261528"/>
            <a:ext cx="2624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eat breakfast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4"/>
            </p:custDataLst>
          </p:nvPr>
        </p:nvSpPr>
        <p:spPr>
          <a:xfrm>
            <a:off x="3253433" y="2819650"/>
            <a:ext cx="1813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eat lunch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5"/>
            </p:custDataLst>
          </p:nvPr>
        </p:nvSpPr>
        <p:spPr>
          <a:xfrm>
            <a:off x="3253433" y="3333098"/>
            <a:ext cx="190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eat dinner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6"/>
            </p:custDataLst>
          </p:nvPr>
        </p:nvSpPr>
        <p:spPr>
          <a:xfrm>
            <a:off x="7060344" y="1719052"/>
            <a:ext cx="3719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do morning exercises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>
            <p:custDataLst>
              <p:tags r:id="rId7"/>
            </p:custDataLst>
          </p:nvPr>
        </p:nvSpPr>
        <p:spPr>
          <a:xfrm>
            <a:off x="7016802" y="2248146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h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ave … class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8"/>
            </p:custDataLst>
          </p:nvPr>
        </p:nvSpPr>
        <p:spPr>
          <a:xfrm>
            <a:off x="7016802" y="2818518"/>
            <a:ext cx="2028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play sports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>
            <p:custDataLst>
              <p:tags r:id="rId9"/>
            </p:custDataLst>
          </p:nvPr>
        </p:nvSpPr>
        <p:spPr>
          <a:xfrm>
            <a:off x="7016802" y="3347612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go to bed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1" name="图片 10" descr="交流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5138074" y="5226777"/>
            <a:ext cx="1945314" cy="1291137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1306285" y="4536078"/>
            <a:ext cx="4264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do you _____?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>
            <p:custDataLst>
              <p:tags r:id="rId12"/>
            </p:custDataLst>
          </p:nvPr>
        </p:nvSpPr>
        <p:spPr>
          <a:xfrm>
            <a:off x="7495662" y="4616623"/>
            <a:ext cx="3483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____ at ____.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图片 4" descr="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5280" y="1559560"/>
            <a:ext cx="1893570" cy="261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240" y="379730"/>
            <a:ext cx="2385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lay a game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3" name="TextBox 18"/>
          <p:cNvSpPr txBox="1"/>
          <p:nvPr>
            <p:custDataLst>
              <p:tags r:id="rId1"/>
            </p:custDataLst>
          </p:nvPr>
        </p:nvSpPr>
        <p:spPr>
          <a:xfrm>
            <a:off x="4768663" y="1006171"/>
            <a:ext cx="3221990" cy="5232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600" smtClean="0">
                <a:latin typeface="方正卡通简体" pitchFamily="65" charset="-122"/>
                <a:ea typeface="方正卡通简体" pitchFamily="65" charset="-122"/>
              </a:rPr>
              <a:t>接力</a:t>
            </a:r>
            <a:r>
              <a:rPr lang="zh-CN" altLang="en-US" sz="3600">
                <a:latin typeface="方正卡通简体" pitchFamily="65" charset="-122"/>
                <a:ea typeface="方正卡通简体" pitchFamily="65" charset="-122"/>
              </a:rPr>
              <a:t>表演</a:t>
            </a:r>
            <a:endParaRPr lang="zh-CN" altLang="en-US" sz="3600" dirty="0">
              <a:latin typeface="方正卡通简体" pitchFamily="65" charset="-122"/>
              <a:ea typeface="方正卡通简体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635635" y="1884680"/>
            <a:ext cx="10852785" cy="32492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3200" smtClean="0">
                <a:latin typeface="Comic Sans MS" panose="030F0702030302020204" pitchFamily="66" charset="0"/>
              </a:rPr>
              <a:t>    学生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三个人一组进行表演，第一个人表演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(</a:t>
            </a:r>
            <a:r>
              <a:rPr lang="zh-CN" altLang="zh-CN" sz="3200" dirty="0" smtClean="0">
                <a:latin typeface="Comic Sans MS" panose="030F0702030302020204" pitchFamily="66" charset="0"/>
              </a:rPr>
              <a:t>起床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)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动作，第二个人说单词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(get up)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，第三个人</a:t>
            </a:r>
            <a:r>
              <a:rPr lang="zh-CN" altLang="en-US" sz="3200" smtClean="0">
                <a:latin typeface="Comic Sans MS" panose="030F0702030302020204" pitchFamily="66" charset="0"/>
              </a:rPr>
              <a:t>说出句子。如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: I get up at 6:30.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2846" y="3692842"/>
            <a:ext cx="4873625" cy="28822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1501499" y="1128166"/>
            <a:ext cx="9144054" cy="439314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501499" y="1306660"/>
            <a:ext cx="6224176" cy="101187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331" y="1915"/>
              <a:ext cx="2539" cy="63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了解</a:t>
              </a:r>
              <a:r>
                <a:rPr kumimoji="1" lang="zh-CN" altLang="en-US" sz="3735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日常活动词组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423814" y="2543327"/>
            <a:ext cx="7063795" cy="948681"/>
            <a:chOff x="4053" y="2991"/>
            <a:chExt cx="4384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053" y="3117"/>
              <a:ext cx="3832" cy="6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记忆</a:t>
              </a:r>
              <a:r>
                <a:rPr kumimoji="1" lang="zh-CN" altLang="en-US" sz="3735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日常活动词组</a:t>
              </a:r>
              <a:endParaRPr kumimoji="1" lang="zh-CN" altLang="en-US" sz="3735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584092" y="3826042"/>
            <a:ext cx="7224868" cy="1003259"/>
            <a:chOff x="3917" y="4137"/>
            <a:chExt cx="5263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917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4016" y="4304"/>
              <a:ext cx="4375" cy="6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735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熟练运用日常</a:t>
              </a:r>
              <a:r>
                <a:rPr kumimoji="1" lang="zh-CN" altLang="en-US" sz="3735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活动词组</a:t>
              </a:r>
              <a:endParaRPr kumimoji="1" lang="zh-CN" altLang="en-US" sz="3735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220005" y="2919184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7782579" y="1636994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8804053" y="4284296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4443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760730" y="2487929"/>
            <a:ext cx="8964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合理安排时间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就等于节约时间。 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培根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763875" y="1772706"/>
            <a:ext cx="10363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If you set your time straight, you save time. -- Bacon</a:t>
            </a:r>
          </a:p>
        </p:txBody>
      </p:sp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763875" y="3472633"/>
            <a:ext cx="8202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We must manage our time well!</a:t>
            </a:r>
          </a:p>
        </p:txBody>
      </p:sp>
      <p:sp>
        <p:nvSpPr>
          <p:cNvPr id="12" name="TextBox 11"/>
          <p:cNvSpPr txBox="1"/>
          <p:nvPr>
            <p:custDataLst>
              <p:tags r:id="rId4"/>
            </p:custDataLst>
          </p:nvPr>
        </p:nvSpPr>
        <p:spPr>
          <a:xfrm>
            <a:off x="763875" y="4190778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我们必须合理安排自己的时间！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13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07896" y="1268412"/>
            <a:ext cx="833805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一、英汉互译。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98500" y="15144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60655" y="185166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343187" y="41535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911050" y="1953066"/>
            <a:ext cx="7730532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sz="2800" dirty="0" smtClean="0">
                <a:ln w="0"/>
                <a:latin typeface="宋体" panose="02010600030101010101" pitchFamily="2" charset="-122"/>
                <a:ea typeface="宋体" panose="02010600030101010101" pitchFamily="2" charset="-122"/>
              </a:rPr>
              <a:t>吃早餐</a:t>
            </a:r>
            <a:r>
              <a:rPr lang="en-US" altLang="zh-CN" sz="2800" dirty="0" smtClean="0">
                <a:ln w="0"/>
                <a:latin typeface="宋体" panose="02010600030101010101" pitchFamily="2" charset="-122"/>
                <a:ea typeface="宋体" panose="02010600030101010101" pitchFamily="2" charset="-122"/>
              </a:rPr>
              <a:t>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sz="2800" dirty="0" smtClean="0">
                <a:ln w="0"/>
                <a:latin typeface="宋体" panose="02010600030101010101" pitchFamily="2" charset="-122"/>
                <a:ea typeface="宋体" panose="02010600030101010101" pitchFamily="2" charset="-122"/>
              </a:rPr>
              <a:t>吃</a:t>
            </a:r>
            <a:r>
              <a:rPr lang="zh-CN" altLang="en-US" sz="2800" dirty="0" smtClean="0">
                <a:ln w="0"/>
                <a:latin typeface="宋体" panose="02010600030101010101" pitchFamily="2" charset="-122"/>
                <a:ea typeface="宋体" panose="02010600030101010101" pitchFamily="2" charset="-122"/>
              </a:rPr>
              <a:t>午饭</a:t>
            </a:r>
            <a:r>
              <a:rPr lang="en-US" altLang="zh-CN" sz="2800" dirty="0" smtClean="0">
                <a:ln w="0"/>
                <a:latin typeface="宋体" panose="02010600030101010101" pitchFamily="2" charset="-122"/>
                <a:ea typeface="宋体" panose="02010600030101010101" pitchFamily="2" charset="-122"/>
              </a:rPr>
              <a:t>_____________________</a:t>
            </a:r>
            <a:endParaRPr lang="en-US" altLang="zh-CN" sz="2800" dirty="0" smtClean="0">
              <a:ln w="0"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宋体" panose="02010600030101010101" pitchFamily="2" charset="-122"/>
                <a:ea typeface="宋体" panose="02010600030101010101" pitchFamily="2" charset="-122"/>
              </a:rPr>
              <a:t>3. </a:t>
            </a:r>
            <a:r>
              <a:rPr lang="zh-CN" altLang="en-US" sz="2800" dirty="0" smtClean="0">
                <a:ln w="0"/>
                <a:latin typeface="宋体" panose="02010600030101010101" pitchFamily="2" charset="-122"/>
                <a:ea typeface="宋体" panose="02010600030101010101" pitchFamily="2" charset="-122"/>
              </a:rPr>
              <a:t>吃</a:t>
            </a:r>
            <a:r>
              <a:rPr lang="zh-CN" altLang="en-US" sz="2800" dirty="0" smtClean="0">
                <a:ln w="0"/>
                <a:latin typeface="宋体" panose="02010600030101010101" pitchFamily="2" charset="-122"/>
                <a:ea typeface="宋体" panose="02010600030101010101" pitchFamily="2" charset="-122"/>
              </a:rPr>
              <a:t>晚饭</a:t>
            </a:r>
            <a:r>
              <a:rPr lang="en-US" altLang="zh-CN" sz="2800" dirty="0" smtClean="0">
                <a:ln w="0"/>
                <a:latin typeface="宋体" panose="02010600030101010101" pitchFamily="2" charset="-122"/>
                <a:ea typeface="宋体" panose="02010600030101010101" pitchFamily="2" charset="-122"/>
              </a:rPr>
              <a:t>_______________________</a:t>
            </a:r>
            <a:endParaRPr lang="en-US" altLang="zh-CN" sz="2800" dirty="0" smtClean="0">
              <a:ln w="0"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4. play sports_________________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5. have English class_______________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6. do morning exercises____________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2689860" y="2000250"/>
            <a:ext cx="3860165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eat breakfast</a:t>
            </a:r>
          </a:p>
        </p:txBody>
      </p:sp>
      <p:sp>
        <p:nvSpPr>
          <p:cNvPr id="50" name="TextBox 49"/>
          <p:cNvSpPr txBox="1"/>
          <p:nvPr>
            <p:custDataLst>
              <p:tags r:id="rId3"/>
            </p:custDataLst>
          </p:nvPr>
        </p:nvSpPr>
        <p:spPr>
          <a:xfrm>
            <a:off x="4644390" y="4547870"/>
            <a:ext cx="2374900" cy="590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上英语课</a:t>
            </a:r>
          </a:p>
        </p:txBody>
      </p:sp>
      <p:sp>
        <p:nvSpPr>
          <p:cNvPr id="52" name="TextBox 51"/>
          <p:cNvSpPr txBox="1"/>
          <p:nvPr>
            <p:custDataLst>
              <p:tags r:id="rId4"/>
            </p:custDataLst>
          </p:nvPr>
        </p:nvSpPr>
        <p:spPr>
          <a:xfrm>
            <a:off x="3656965" y="3964305"/>
            <a:ext cx="32372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进行体育运动</a:t>
            </a:r>
            <a:endParaRPr lang="zh-CN"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TextBox 45"/>
          <p:cNvSpPr txBox="1"/>
          <p:nvPr>
            <p:custDataLst>
              <p:tags r:id="rId5"/>
            </p:custDataLst>
          </p:nvPr>
        </p:nvSpPr>
        <p:spPr>
          <a:xfrm>
            <a:off x="5103495" y="5138420"/>
            <a:ext cx="2522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</a:rPr>
              <a:t>做早操</a:t>
            </a:r>
          </a:p>
        </p:txBody>
      </p:sp>
      <p:sp>
        <p:nvSpPr>
          <p:cNvPr id="3" name="TextBox 44"/>
          <p:cNvSpPr txBox="1"/>
          <p:nvPr>
            <p:custDataLst>
              <p:tags r:id="rId6"/>
            </p:custDataLst>
          </p:nvPr>
        </p:nvSpPr>
        <p:spPr>
          <a:xfrm>
            <a:off x="2689860" y="2703195"/>
            <a:ext cx="3860165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eat lunch</a:t>
            </a:r>
          </a:p>
        </p:txBody>
      </p:sp>
      <p:sp>
        <p:nvSpPr>
          <p:cNvPr id="4" name="TextBox 44"/>
          <p:cNvSpPr txBox="1"/>
          <p:nvPr>
            <p:custDataLst>
              <p:tags r:id="rId7"/>
            </p:custDataLst>
          </p:nvPr>
        </p:nvSpPr>
        <p:spPr>
          <a:xfrm>
            <a:off x="2592070" y="3333750"/>
            <a:ext cx="3860165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eat dinner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0" grpId="0"/>
      <p:bldP spid="52" grpId="0"/>
      <p:bldP spid="2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8315" y="596225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二、单项选择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217930" y="1207242"/>
            <a:ext cx="1089850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)1.I get up ____ 6 o’clock.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A. on    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B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. in   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C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. at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)2. When ____you do morning exercises?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A. do    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B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. are   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C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. is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)3. --_____ do you go to bed every day?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--At 9 o’clock.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A. What     B. Why    C. When</a:t>
            </a:r>
          </a:p>
        </p:txBody>
      </p:sp>
      <p:sp>
        <p:nvSpPr>
          <p:cNvPr id="4" name="TextBox 44"/>
          <p:cNvSpPr txBox="1"/>
          <p:nvPr>
            <p:custDataLst>
              <p:tags r:id="rId3"/>
            </p:custDataLst>
          </p:nvPr>
        </p:nvSpPr>
        <p:spPr>
          <a:xfrm>
            <a:off x="1414590" y="1320611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C</a:t>
            </a:r>
          </a:p>
        </p:txBody>
      </p:sp>
      <p:sp>
        <p:nvSpPr>
          <p:cNvPr id="5" name="TextBox 44"/>
          <p:cNvSpPr txBox="1"/>
          <p:nvPr>
            <p:custDataLst>
              <p:tags r:id="rId4"/>
            </p:custDataLst>
          </p:nvPr>
        </p:nvSpPr>
        <p:spPr>
          <a:xfrm>
            <a:off x="1414589" y="2611722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A</a:t>
            </a:r>
          </a:p>
        </p:txBody>
      </p:sp>
      <p:sp>
        <p:nvSpPr>
          <p:cNvPr id="6" name="TextBox 44"/>
          <p:cNvSpPr txBox="1"/>
          <p:nvPr>
            <p:custDataLst>
              <p:tags r:id="rId5"/>
            </p:custDataLst>
          </p:nvPr>
        </p:nvSpPr>
        <p:spPr>
          <a:xfrm>
            <a:off x="1414590" y="3954327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28280" y="880614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三、按照要求完成句子。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561340" y="1813560"/>
            <a:ext cx="111518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1.I  usually do morning exercises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at 7 o’clock.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对划线部分提问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2.English, when, an, have, do, class, you, (?)(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808355" y="2504440"/>
            <a:ext cx="833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When do you usually do morning exercises?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808613" y="3855954"/>
            <a:ext cx="745420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When do you have an English class?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8850" y="728648"/>
            <a:ext cx="10054299" cy="6129352"/>
            <a:chOff x="1159" y="-43"/>
            <a:chExt cx="16882" cy="10842"/>
          </a:xfrm>
        </p:grpSpPr>
        <p:pic>
          <p:nvPicPr>
            <p:cNvPr id="3" name="图片 2" descr="图片3 (1)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9" y="-43"/>
              <a:ext cx="16882" cy="1084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484" y="1188"/>
              <a:ext cx="12037" cy="1494"/>
            </a:xfrm>
            <a:prstGeom prst="rect">
              <a:avLst/>
            </a:prstGeom>
            <a:solidFill>
              <a:srgbClr val="54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圆角矩形标注 5"/>
          <p:cNvSpPr/>
          <p:nvPr/>
        </p:nvSpPr>
        <p:spPr>
          <a:xfrm>
            <a:off x="3383279" y="1424574"/>
            <a:ext cx="6612776" cy="1448746"/>
          </a:xfrm>
          <a:prstGeom prst="wedgeRoundRectCallout">
            <a:avLst>
              <a:gd name="adj1" fmla="val -61411"/>
              <a:gd name="adj2" fmla="val 712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  Children</a:t>
            </a:r>
            <a:r>
              <a:rPr lang="zh-CN" altLang="en-US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, </a:t>
            </a:r>
            <a:r>
              <a:rPr lang="en-US" altLang="zh-CN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</a:t>
            </a:r>
            <a:r>
              <a:rPr lang="en-US" altLang="zh-CN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hat </a:t>
            </a:r>
            <a:r>
              <a:rPr lang="en-US" altLang="zh-CN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can you do every day?</a:t>
            </a:r>
          </a:p>
        </p:txBody>
      </p:sp>
      <p:sp>
        <p:nvSpPr>
          <p:cNvPr id="13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32122" y="-1109242"/>
            <a:ext cx="4381500" cy="944859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10342078" y="1251145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9217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53853" y="1583091"/>
            <a:ext cx="9209948" cy="358251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zh-CN" altLang="en-US" sz="2800" dirty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下列单词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800" dirty="0" smtClean="0"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   when,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do morning exercises, eat breakfast,  have…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class, play sports, eat dinner.</a:t>
            </a:r>
          </a:p>
          <a:p>
            <a:pPr marL="457200" indent="-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询问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活动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时间的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句型：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—When do you do morning exercises?</a:t>
            </a:r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    </a:t>
            </a:r>
            <a:r>
              <a:rPr lang="zh-CN" altLang="zh-CN" sz="2800" dirty="0" smtClean="0">
                <a:latin typeface="Comic Sans MS" panose="030F0702030302020204" pitchFamily="66" charset="0"/>
              </a:rPr>
              <a:t>—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At </a:t>
            </a:r>
            <a:r>
              <a:rPr lang="en-US" altLang="zh-CN" sz="2800" dirty="0">
                <a:latin typeface="Comic Sans MS" panose="030F0702030302020204" pitchFamily="66" charset="0"/>
              </a:rPr>
              <a:t>7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o’clock. /I do morning exercises at 7 o’clock.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9" name="矩形 138"/>
          <p:cNvSpPr/>
          <p:nvPr/>
        </p:nvSpPr>
        <p:spPr>
          <a:xfrm>
            <a:off x="1981200" y="2280920"/>
            <a:ext cx="4020820" cy="25107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Say and do the actions in 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Let’s learn.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  <a:p>
            <a:endParaRPr lang="en-US" altLang="zh-CN" sz="2800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725172" y="2221418"/>
            <a:ext cx="38618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using the sentences we have learnt.</a:t>
            </a:r>
          </a:p>
        </p:txBody>
      </p: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40" name="矩形 139"/>
          <p:cNvSpPr/>
          <p:nvPr>
            <p:custDataLst>
              <p:tags r:id="rId1"/>
            </p:custDataLst>
          </p:nvPr>
        </p:nvSpPr>
        <p:spPr>
          <a:xfrm>
            <a:off x="2032000" y="3425190"/>
            <a:ext cx="3909060" cy="14706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Ask 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about your father’s timetable and 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write 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it down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027239" y="1639188"/>
            <a:ext cx="2668794" cy="656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00B0F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read books</a:t>
            </a:r>
            <a:endParaRPr lang="en-US" sz="3600" b="1" dirty="0">
              <a:solidFill>
                <a:srgbClr val="00B0F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13011" y="1577911"/>
            <a:ext cx="4883321" cy="7795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play computer games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15038" y="4288666"/>
            <a:ext cx="4118487" cy="780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7030A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wash the clothes</a:t>
            </a:r>
            <a:endParaRPr lang="en-US" sz="3600" b="1" dirty="0">
              <a:solidFill>
                <a:srgbClr val="7030A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52952" y="4327191"/>
            <a:ext cx="3472192" cy="6822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listen to music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2842" y="2855244"/>
            <a:ext cx="2479920" cy="7189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00B05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watch TV</a:t>
            </a:r>
            <a:endParaRPr lang="en-US" sz="3600" b="1" dirty="0">
              <a:solidFill>
                <a:srgbClr val="00B05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29239" y="2906103"/>
            <a:ext cx="3277908" cy="656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92D05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do homework</a:t>
            </a:r>
            <a:endParaRPr lang="en-US" sz="3600" b="1" dirty="0">
              <a:solidFill>
                <a:srgbClr val="92D05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72850" y="2814086"/>
            <a:ext cx="3291161" cy="8012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chemeClr val="accent5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water flowers</a:t>
            </a:r>
            <a:endParaRPr lang="en-US" sz="3600" b="1" dirty="0">
              <a:solidFill>
                <a:schemeClr val="accent5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777368" y="379562"/>
            <a:ext cx="2879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discuss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3" grpId="0"/>
      <p:bldP spid="4" grpId="0"/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07907" y="2979286"/>
            <a:ext cx="6781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Let me </a:t>
            </a:r>
            <a:r>
              <a:rPr lang="en-US" altLang="zh-CN" sz="3600" dirty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introduce my day’s </a:t>
            </a:r>
            <a:r>
              <a:rPr lang="en-US" altLang="zh-CN" sz="3600" dirty="0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life.</a:t>
            </a:r>
            <a:endParaRPr lang="zh-CN" altLang="en-US" sz="3600" dirty="0"/>
          </a:p>
        </p:txBody>
      </p:sp>
      <p:pic>
        <p:nvPicPr>
          <p:cNvPr id="4100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5080" flipH="1">
            <a:off x="2068286" y="1336050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85819" flipH="1">
            <a:off x="5080497" y="803942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5424" flipH="1">
            <a:off x="8437172" y="1118462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298065" y="3625617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92455" flipH="1">
            <a:off x="6581722" y="4597416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5524" flipH="1">
            <a:off x="3204359" y="4502413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990" y="2160905"/>
            <a:ext cx="1828165" cy="16751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375" y="542027"/>
            <a:ext cx="1564344" cy="15141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32620" y="2056130"/>
            <a:ext cx="1322705" cy="16846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3060" y="3836035"/>
            <a:ext cx="1384300" cy="17856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8419" y="237506"/>
            <a:ext cx="1892273" cy="16758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7690" y="4497705"/>
            <a:ext cx="2235835" cy="16027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785" y="3954780"/>
            <a:ext cx="2434590" cy="133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809760" y="1037513"/>
            <a:ext cx="65724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the timetable</a:t>
            </a:r>
          </a:p>
        </p:txBody>
      </p:sp>
      <p:sp>
        <p:nvSpPr>
          <p:cNvPr id="26" name="TextBox 31"/>
          <p:cNvSpPr txBox="1"/>
          <p:nvPr/>
        </p:nvSpPr>
        <p:spPr>
          <a:xfrm>
            <a:off x="3231515" y="2162175"/>
            <a:ext cx="6011545" cy="780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our timetable.</a:t>
            </a:r>
          </a:p>
        </p:txBody>
      </p:sp>
      <p:sp>
        <p:nvSpPr>
          <p:cNvPr id="2" name="箭头: 下 1"/>
          <p:cNvSpPr/>
          <p:nvPr>
            <p:custDataLst>
              <p:tags r:id="rId2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3"/>
            </p:custDataLst>
          </p:nvPr>
        </p:nvSpPr>
        <p:spPr>
          <a:xfrm>
            <a:off x="2572385" y="3422650"/>
            <a:ext cx="7384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Pedro’s timetable in 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Spain.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28" name="箭头: 下 27"/>
          <p:cNvSpPr/>
          <p:nvPr>
            <p:custDataLst>
              <p:tags r:id="rId4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5"/>
            </p:custDataLst>
          </p:nvPr>
        </p:nvSpPr>
        <p:spPr>
          <a:xfrm>
            <a:off x="2463800" y="4836795"/>
            <a:ext cx="7493000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your partner’s 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timetable. 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28" grpId="0" bldLvl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3200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discuss!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8991692"/>
              </p:ext>
            </p:extLst>
          </p:nvPr>
        </p:nvGraphicFramePr>
        <p:xfrm>
          <a:off x="1130967" y="1856355"/>
          <a:ext cx="9960586" cy="436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6863"/>
                <a:gridCol w="3376863"/>
                <a:gridCol w="3206860"/>
              </a:tblGrid>
              <a:tr h="56975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dirty="0">
                          <a:latin typeface="Comic Sans MS" panose="030F0702030302020204" pitchFamily="66" charset="0"/>
                        </a:rPr>
                        <a:t>Pedro</a:t>
                      </a:r>
                    </a:p>
                  </a:txBody>
                  <a:tcPr/>
                </a:tc>
              </a:tr>
              <a:tr h="5697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get up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dirty="0">
                          <a:latin typeface="Comic Sans MS" panose="030F0702030302020204" pitchFamily="66" charset="0"/>
                        </a:rPr>
                        <a:t>7 o’clock</a:t>
                      </a:r>
                    </a:p>
                  </a:txBody>
                  <a:tcPr/>
                </a:tc>
              </a:tr>
              <a:tr h="56975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dirty="0">
                          <a:latin typeface="Comic Sans MS" panose="030F0702030302020204" pitchFamily="66" charset="0"/>
                        </a:rPr>
                        <a:t>start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dirty="0">
                          <a:latin typeface="Comic Sans MS" panose="030F0702030302020204" pitchFamily="66" charset="0"/>
                        </a:rPr>
                        <a:t>9 o’clock</a:t>
                      </a:r>
                    </a:p>
                  </a:txBody>
                  <a:tcPr/>
                </a:tc>
              </a:tr>
              <a:tr h="56975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dirty="0">
                          <a:latin typeface="Comic Sans MS" panose="030F0702030302020204" pitchFamily="66" charset="0"/>
                        </a:rPr>
                        <a:t>finish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dirty="0">
                          <a:latin typeface="Comic Sans MS" panose="030F0702030302020204" pitchFamily="66" charset="0"/>
                        </a:rPr>
                        <a:t>1 o’clock</a:t>
                      </a:r>
                    </a:p>
                  </a:txBody>
                  <a:tcPr/>
                </a:tc>
              </a:tr>
              <a:tr h="121694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start class in the afternoon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dirty="0">
                          <a:latin typeface="Comic Sans MS" panose="030F0702030302020204" pitchFamily="66" charset="0"/>
                        </a:rPr>
                        <a:t>3 o’clock</a:t>
                      </a:r>
                    </a:p>
                  </a:txBody>
                  <a:tcPr/>
                </a:tc>
              </a:tr>
              <a:tr h="8319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eat dinner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dirty="0">
                          <a:latin typeface="Comic Sans MS" panose="030F0702030302020204" pitchFamily="66" charset="0"/>
                        </a:rPr>
                        <a:t>9:30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018804" y="1007982"/>
            <a:ext cx="8689741" cy="8331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 Our timetable </a:t>
            </a:r>
            <a:r>
              <a:rPr lang="en-US" altLang="zh-CN" sz="3200">
                <a:latin typeface="Comic Sans MS" panose="030F0702030302020204" pitchFamily="66" charset="0"/>
              </a:rPr>
              <a:t>and </a:t>
            </a:r>
            <a:r>
              <a:rPr lang="en-US" altLang="zh-CN" sz="3200" smtClean="0">
                <a:latin typeface="Comic Sans MS" panose="030F0702030302020204" pitchFamily="66" charset="0"/>
              </a:rPr>
              <a:t>Pedro’s timetable.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07998"/>
              </p:ext>
            </p:extLst>
          </p:nvPr>
        </p:nvGraphicFramePr>
        <p:xfrm>
          <a:off x="4509352" y="1841102"/>
          <a:ext cx="3352384" cy="4482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384"/>
              </a:tblGrid>
              <a:tr h="4622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we</a:t>
                      </a:r>
                      <a:endParaRPr lang="en-US" altLang="zh-CN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5570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smtClean="0">
                          <a:latin typeface="Comic Sans MS" panose="030F0702030302020204" pitchFamily="66" charset="0"/>
                        </a:rPr>
                        <a:t>6:30 </a:t>
                      </a:r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o’clock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5888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dirty="0">
                          <a:latin typeface="Comic Sans MS" panose="030F0702030302020204" pitchFamily="66" charset="0"/>
                        </a:rPr>
                        <a:t>8 o’clock</a:t>
                      </a:r>
                    </a:p>
                  </a:txBody>
                  <a:tcPr/>
                </a:tc>
              </a:tr>
              <a:tr h="5201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dirty="0">
                          <a:latin typeface="Comic Sans MS" panose="030F0702030302020204" pitchFamily="66" charset="0"/>
                        </a:rPr>
                        <a:t>11:40</a:t>
                      </a:r>
                    </a:p>
                  </a:txBody>
                  <a:tcPr/>
                </a:tc>
              </a:tr>
              <a:tr h="122361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latin typeface="Comic Sans MS" panose="030F0702030302020204" pitchFamily="66" charset="0"/>
                        </a:rPr>
                        <a:t>2 o’clock</a:t>
                      </a:r>
                    </a:p>
                  </a:txBody>
                  <a:tcPr/>
                </a:tc>
              </a:tr>
              <a:tr h="93292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7:00</a:t>
                      </a:r>
                      <a:endParaRPr lang="en-US" altLang="zh-CN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标注 10"/>
          <p:cNvSpPr/>
          <p:nvPr>
            <p:custDataLst>
              <p:tags r:id="rId1"/>
            </p:custDataLst>
          </p:nvPr>
        </p:nvSpPr>
        <p:spPr>
          <a:xfrm>
            <a:off x="3586349" y="1047951"/>
            <a:ext cx="7552706" cy="3607176"/>
          </a:xfrm>
          <a:prstGeom prst="wedgeRoundRectCallout">
            <a:avLst>
              <a:gd name="adj1" fmla="val -57398"/>
              <a:gd name="adj2" fmla="val 3321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 cmpd="sng">
            <a:noFill/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     What 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</a:rPr>
              <a:t>does Pedro do at other time in Spain</a:t>
            </a:r>
            <a:r>
              <a:rPr lang="en-US" altLang="zh-CN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pPr algn="just"/>
            <a:r>
              <a:rPr lang="en-US" altLang="zh-CN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Let’s 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</a:rPr>
              <a:t>look at these pictures of Pedro in Spain</a:t>
            </a:r>
            <a:r>
              <a:rPr lang="en-US" altLang="zh-CN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altLang="zh-CN" sz="3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G:\图标+国旗+人物图\公司画图-课件用人物\女老师3.t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05" y="1467219"/>
            <a:ext cx="1933262" cy="557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213365" y="1825975"/>
            <a:ext cx="5994136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do morning </a:t>
            </a:r>
            <a:r>
              <a:rPr lang="en-US" sz="36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exercises  </a:t>
            </a:r>
            <a:r>
              <a:rPr lang="zh-CN" altLang="en-US" sz="36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晨练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6519" y="2684481"/>
            <a:ext cx="5780982" cy="8813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effectLst/>
                <a:latin typeface="Comic Sans MS" panose="030F0702030302020204" pitchFamily="66" charset="0"/>
              </a:rPr>
              <a:t>注：</a:t>
            </a:r>
            <a:r>
              <a:rPr lang="en-US" altLang="zh-CN" sz="2800" dirty="0">
                <a:effectLst/>
                <a:latin typeface="Comic Sans MS" panose="030F0702030302020204" pitchFamily="66" charset="0"/>
              </a:rPr>
              <a:t>exercise</a:t>
            </a:r>
            <a:r>
              <a:rPr lang="zh-CN" altLang="zh-CN" sz="2800" dirty="0">
                <a:effectLst/>
                <a:latin typeface="Comic Sans MS" panose="030F0702030302020204" pitchFamily="66" charset="0"/>
              </a:rPr>
              <a:t>在此处作可数名词，常用</a:t>
            </a:r>
            <a:r>
              <a:rPr lang="zh-CN" altLang="zh-CN" sz="2800">
                <a:effectLst/>
                <a:latin typeface="Comic Sans MS" panose="030F0702030302020204" pitchFamily="66" charset="0"/>
              </a:rPr>
              <a:t>复数</a:t>
            </a:r>
            <a:r>
              <a:rPr lang="zh-CN" altLang="zh-CN" sz="2800" smtClean="0">
                <a:effectLst/>
                <a:latin typeface="Comic Sans MS" panose="030F0702030302020204" pitchFamily="66" charset="0"/>
              </a:rPr>
              <a:t>形式</a:t>
            </a:r>
            <a:r>
              <a:rPr lang="zh-CN" altLang="en-US" sz="2800" smtClean="0">
                <a:effectLst/>
                <a:latin typeface="Comic Sans MS" panose="030F0702030302020204" pitchFamily="66" charset="0"/>
              </a:rPr>
              <a:t>。</a:t>
            </a:r>
            <a:endParaRPr lang="zh-CN" altLang="zh-CN" sz="280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12" name="Picture 2" descr="C:\Users\Administrator\Desktop\1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68" y="1717253"/>
            <a:ext cx="2355215" cy="285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533397" y="4215133"/>
            <a:ext cx="6329045" cy="7169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do morning exercises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at 7:00 a.m.</a:t>
            </a:r>
          </a:p>
        </p:txBody>
      </p:sp>
      <p:sp>
        <p:nvSpPr>
          <p:cNvPr id="8" name="文本框 19"/>
          <p:cNvSpPr txBox="1"/>
          <p:nvPr/>
        </p:nvSpPr>
        <p:spPr>
          <a:xfrm>
            <a:off x="5369943" y="290312"/>
            <a:ext cx="332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learn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54" b="97115" l="22430" r="9158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19530"/>
          <a:stretch>
            <a:fillRect/>
          </a:stretch>
        </p:blipFill>
        <p:spPr bwMode="auto">
          <a:xfrm>
            <a:off x="4700954" y="312473"/>
            <a:ext cx="668989" cy="63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8"/>
          <p:cNvSpPr txBox="1"/>
          <p:nvPr/>
        </p:nvSpPr>
        <p:spPr>
          <a:xfrm>
            <a:off x="860960" y="495198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Learn new words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401717"/>
            <a:ext cx="605641" cy="74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bldLvl="0"/>
      <p:bldP spid="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TABLE_ENDDRAG_ORIGIN_RECT" val="737*318"/>
  <p:tag name="TABLE_ENDDRAG_RECT" val="32*149*737*3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1188</Words>
  <Application>Microsoft Office PowerPoint</Application>
  <PresentationFormat>自定义</PresentationFormat>
  <Paragraphs>223</Paragraphs>
  <Slides>32</Slides>
  <Notes>10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3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1116</cp:revision>
  <dcterms:created xsi:type="dcterms:W3CDTF">2019-08-19T07:47:00Z</dcterms:created>
  <dcterms:modified xsi:type="dcterms:W3CDTF">2024-02-20T01:29:04Z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9A394BABCB464173A25ABAC00850A8E3_13</vt:lpwstr>
  </property>
  <property fmtid="{D5CDD505-2E9C-101B-9397-08002B2CF9AE}" pid="3" name="KSOProductBuildVer">
    <vt:lpwstr>2052-12.1.0.16120</vt:lpwstr>
  </property>
</Properties>
</file>