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429" r:id="rId3"/>
    <p:sldId id="285" r:id="rId4"/>
    <p:sldId id="420" r:id="rId5"/>
    <p:sldId id="292" r:id="rId6"/>
    <p:sldId id="430" r:id="rId7"/>
    <p:sldId id="431" r:id="rId8"/>
    <p:sldId id="432" r:id="rId9"/>
    <p:sldId id="433" r:id="rId10"/>
    <p:sldId id="434" r:id="rId11"/>
    <p:sldId id="278" r:id="rId12"/>
    <p:sldId id="435" r:id="rId13"/>
    <p:sldId id="436" r:id="rId14"/>
    <p:sldId id="286" r:id="rId15"/>
    <p:sldId id="421" r:id="rId16"/>
    <p:sldId id="437" r:id="rId17"/>
    <p:sldId id="438" r:id="rId18"/>
    <p:sldId id="296" r:id="rId19"/>
    <p:sldId id="272" r:id="rId20"/>
    <p:sldId id="417" r:id="rId21"/>
    <p:sldId id="282" r:id="rId22"/>
    <p:sldId id="27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38B8"/>
    <a:srgbClr val="9379F1"/>
    <a:srgbClr val="4BB3B1"/>
    <a:srgbClr val="6CC2C0"/>
    <a:srgbClr val="B5E0E9"/>
    <a:srgbClr val="00FFFF"/>
    <a:srgbClr val="39AAC1"/>
    <a:srgbClr val="68C0D2"/>
    <a:srgbClr val="F0C2C7"/>
    <a:srgbClr val="E6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2058" autoAdjust="0"/>
  </p:normalViewPr>
  <p:slideViewPr>
    <p:cSldViewPr snapToGrid="0" showGuides="1">
      <p:cViewPr varScale="1">
        <p:scale>
          <a:sx n="62" d="100"/>
          <a:sy n="62" d="100"/>
        </p:scale>
        <p:origin x="-8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221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E0E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059978"/>
            <a:ext cx="12073186" cy="798022"/>
            <a:chOff x="0" y="6115276"/>
            <a:chExt cx="11236589" cy="7427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20"/>
            <a:stretch>
              <a:fillRect/>
            </a:stretch>
          </p:blipFill>
          <p:spPr>
            <a:xfrm>
              <a:off x="0" y="6115276"/>
              <a:ext cx="7963593" cy="742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0" t="83420"/>
            <a:stretch>
              <a:fillRect/>
            </a:stretch>
          </p:blipFill>
          <p:spPr>
            <a:xfrm>
              <a:off x="7963593" y="6115277"/>
              <a:ext cx="3272996" cy="74272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47816"/>
            <a:ext cx="12192000" cy="8101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&#36229;&#38142;&#25509;&#25991;&#20214;/P6ACHANT.mp4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P6ACHAND.mp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7.wav"/><Relationship Id="rId7" Type="http://schemas.openxmlformats.org/officeDocument/2006/relationships/image" Target="../media/image27.jpe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6344535" y="17111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 descr="菠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366" y="2242595"/>
            <a:ext cx="225386" cy="380575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486" y="682751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8" y="6332898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691473" y="2725675"/>
            <a:ext cx="5663733" cy="3040981"/>
            <a:chOff x="-107679" y="2381642"/>
            <a:chExt cx="5663733" cy="3040981"/>
          </a:xfrm>
        </p:grpSpPr>
        <p:sp>
          <p:nvSpPr>
            <p:cNvPr id="54" name="文本框 7"/>
            <p:cNvSpPr txBox="1"/>
            <p:nvPr/>
          </p:nvSpPr>
          <p:spPr>
            <a:xfrm>
              <a:off x="-107679" y="2381642"/>
              <a:ext cx="56637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prstClr val="white"/>
                  </a:solidFill>
                  <a:latin typeface="Comic Sans MS" panose="030F0702030302020204" pitchFamily="66" charset="0"/>
                  <a:cs typeface="Segoe UI Semilight" pitchFamily="34" charset="0"/>
                </a:rPr>
                <a:t>Unit </a:t>
              </a:r>
              <a:r>
                <a:rPr lang="en-US" altLang="zh-CN" sz="4000" b="1" dirty="0" smtClean="0">
                  <a:solidFill>
                    <a:prstClr val="white"/>
                  </a:solidFill>
                  <a:latin typeface="Comic Sans MS" panose="030F0702030302020204" pitchFamily="66" charset="0"/>
                  <a:cs typeface="Segoe UI Semilight" pitchFamily="34" charset="0"/>
                </a:rPr>
                <a:t>1 </a:t>
              </a:r>
              <a:endParaRPr lang="en-US" altLang="zh-CN" sz="4000" b="1" dirty="0">
                <a:solidFill>
                  <a:prstClr val="white"/>
                </a:solidFill>
                <a:latin typeface="Comic Sans MS" panose="030F0702030302020204" pitchFamily="66" charset="0"/>
                <a:cs typeface="Segoe UI Semilight" pitchFamily="34" charset="0"/>
              </a:endParaRPr>
            </a:p>
            <a:p>
              <a:pPr algn="ctr"/>
              <a:r>
                <a:rPr lang="en-US" altLang="zh-CN" sz="4000" b="1" dirty="0">
                  <a:solidFill>
                    <a:prstClr val="white"/>
                  </a:solidFill>
                  <a:latin typeface="Comic Sans MS" panose="030F0702030302020204" pitchFamily="66" charset="0"/>
                  <a:cs typeface="Segoe UI Semilight" pitchFamily="34" charset="0"/>
                </a:rPr>
                <a:t>My </a:t>
              </a:r>
              <a:r>
                <a:rPr lang="en-US" altLang="zh-CN" sz="4000" b="1" dirty="0" smtClean="0">
                  <a:solidFill>
                    <a:prstClr val="white"/>
                  </a:solidFill>
                  <a:latin typeface="Comic Sans MS" panose="030F0702030302020204" pitchFamily="66" charset="0"/>
                  <a:cs typeface="Segoe UI Semilight" pitchFamily="34" charset="0"/>
                </a:rPr>
                <a:t>day</a:t>
              </a:r>
              <a:endParaRPr lang="en-US" altLang="zh-CN" sz="4000" b="1" dirty="0">
                <a:solidFill>
                  <a:prstClr val="white"/>
                </a:solidFill>
                <a:latin typeface="Comic Sans MS" panose="030F0702030302020204" pitchFamily="66" charset="0"/>
                <a:cs typeface="Segoe UI Semilight" pitchFamily="34" charset="0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89854" y="4127042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Comic Sans MS" panose="030F0702030302020204" pitchFamily="66" charset="0"/>
                  <a:cs typeface="Segoe UI Semilight" pitchFamily="34" charset="0"/>
                </a:rPr>
                <a:t>Part A</a:t>
              </a: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107737" y="4776292"/>
              <a:ext cx="5232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Comic Sans MS" panose="030F0702030302020204" pitchFamily="66" charset="0"/>
                  <a:cs typeface="Segoe UI Semilight" pitchFamily="34" charset="0"/>
                </a:rPr>
                <a:t>Let’s </a:t>
              </a:r>
              <a:r>
                <a:rPr lang="en-US" altLang="zh-CN" sz="3600" b="1" dirty="0" smtClean="0">
                  <a:solidFill>
                    <a:prstClr val="white"/>
                  </a:solidFill>
                  <a:latin typeface="Comic Sans MS" panose="030F0702030302020204" pitchFamily="66" charset="0"/>
                  <a:cs typeface="Segoe UI Semilight" pitchFamily="34" charset="0"/>
                </a:rPr>
                <a:t>spell</a:t>
              </a:r>
              <a:endParaRPr lang="en-US" altLang="zh-CN" sz="3600" b="1" dirty="0">
                <a:solidFill>
                  <a:prstClr val="white"/>
                </a:solidFill>
                <a:latin typeface="Comic Sans MS" panose="030F0702030302020204" pitchFamily="66" charset="0"/>
                <a:cs typeface="Segoe UI Semilight" pitchFamily="34" charset="0"/>
              </a:endParaRPr>
            </a:p>
          </p:txBody>
        </p:sp>
      </p:grpSp>
      <p:pic>
        <p:nvPicPr>
          <p:cNvPr id="26" name="图片 25" descr="圆球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258904" y="-88900"/>
            <a:ext cx="2572385" cy="1798320"/>
          </a:xfrm>
          <a:prstGeom prst="rect">
            <a:avLst/>
          </a:prstGeom>
        </p:spPr>
      </p:pic>
      <p:pic>
        <p:nvPicPr>
          <p:cNvPr id="28" name="图片 27" descr="18398011"/>
          <p:cNvPicPr/>
          <p:nvPr/>
        </p:nvPicPr>
        <p:blipFill>
          <a:blip r:embed="rId6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5712708" y="1370516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7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3661721" y="1184787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8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8359400" y="1146843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2996" y="235389"/>
            <a:ext cx="52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7E6E6">
                    <a:lumMod val="50000"/>
                  </a:srgbClr>
                </a:solidFill>
              </a:rPr>
              <a:t>人 教 </a:t>
            </a:r>
            <a:r>
              <a:rPr lang="en-US" altLang="zh-CN" sz="2400" b="1" dirty="0">
                <a:solidFill>
                  <a:srgbClr val="E7E6E6">
                    <a:lumMod val="50000"/>
                  </a:srgbClr>
                </a:solidFill>
              </a:rPr>
              <a:t>PEP </a:t>
            </a:r>
            <a:r>
              <a:rPr lang="zh-CN" altLang="en-US" sz="2400" b="1" dirty="0">
                <a:solidFill>
                  <a:srgbClr val="E7E6E6">
                    <a:lumMod val="50000"/>
                  </a:srgbClr>
                </a:solidFill>
              </a:rPr>
              <a:t>版 英 语 五 年 级 </a:t>
            </a:r>
            <a:r>
              <a:rPr lang="zh-CN" altLang="en-US" sz="2400" b="1" dirty="0" smtClean="0">
                <a:solidFill>
                  <a:srgbClr val="E7E6E6">
                    <a:lumMod val="50000"/>
                  </a:srgbClr>
                </a:solidFill>
              </a:rPr>
              <a:t>下 </a:t>
            </a:r>
            <a:r>
              <a:rPr lang="zh-CN" altLang="en-US" sz="2400" b="1" dirty="0">
                <a:solidFill>
                  <a:srgbClr val="E7E6E6">
                    <a:lumMod val="50000"/>
                  </a:srgbClr>
                </a:solidFill>
              </a:rPr>
              <a:t>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432706"/>
            <a:ext cx="4038600" cy="2878481"/>
          </a:xfrm>
          <a:prstGeom prst="rect">
            <a:avLst/>
          </a:prstGeom>
        </p:spPr>
      </p:pic>
      <p:pic>
        <p:nvPicPr>
          <p:cNvPr id="34" name="图片 33" descr="兔子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7343" y="2157158"/>
            <a:ext cx="1882757" cy="311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空白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t="14839" b="53333"/>
          <a:stretch>
            <a:fillRect/>
          </a:stretch>
        </p:blipFill>
        <p:spPr bwMode="auto">
          <a:xfrm>
            <a:off x="0" y="973394"/>
            <a:ext cx="12192000" cy="58846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798816">
            <a:off x="2785974" y="1179869"/>
            <a:ext cx="1035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ean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0798816">
            <a:off x="6805618" y="1194399"/>
            <a:ext cx="1035861" cy="828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ass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798816">
            <a:off x="2512279" y="3756782"/>
            <a:ext cx="1035861" cy="828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ate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798816">
            <a:off x="6462530" y="3749199"/>
            <a:ext cx="1480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ease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200544">
            <a:off x="4454427" y="1178115"/>
            <a:ext cx="1035861" cy="828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ock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200544">
            <a:off x="8561062" y="1211282"/>
            <a:ext cx="1499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ever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200544">
            <a:off x="8607845" y="3830424"/>
            <a:ext cx="1499059" cy="828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ay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200544">
            <a:off x="4242528" y="3755476"/>
            <a:ext cx="192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egg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ant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70410" y="279376"/>
            <a:ext cx="6909981" cy="480131"/>
            <a:chOff x="2813952" y="384726"/>
            <a:chExt cx="6909981" cy="480131"/>
          </a:xfrm>
        </p:grpSpPr>
        <p:sp>
          <p:nvSpPr>
            <p:cNvPr id="24" name="矩形 23"/>
            <p:cNvSpPr/>
            <p:nvPr/>
          </p:nvSpPr>
          <p:spPr>
            <a:xfrm>
              <a:off x="4279895" y="384726"/>
              <a:ext cx="3869970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Read, listen and chant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34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ïŝḻiḓê"/>
            <p:cNvSpPr/>
            <p:nvPr/>
          </p:nvSpPr>
          <p:spPr bwMode="auto">
            <a:xfrm flipH="1">
              <a:off x="8149864" y="411078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0"/>
          <p:cNvGrpSpPr/>
          <p:nvPr/>
        </p:nvGrpSpPr>
        <p:grpSpPr>
          <a:xfrm>
            <a:off x="8733050" y="759507"/>
            <a:ext cx="2228850" cy="406050"/>
            <a:chOff x="8289713" y="1109970"/>
            <a:chExt cx="2228850" cy="422184"/>
          </a:xfrm>
        </p:grpSpPr>
        <p:sp>
          <p:nvSpPr>
            <p:cNvPr id="17" name="矩形: 圆角 32"/>
            <p:cNvSpPr/>
            <p:nvPr/>
          </p:nvSpPr>
          <p:spPr>
            <a:xfrm>
              <a:off x="8289714" y="1109970"/>
              <a:ext cx="1905952" cy="422184"/>
            </a:xfrm>
            <a:prstGeom prst="roundRect">
              <a:avLst/>
            </a:prstGeom>
            <a:solidFill>
              <a:srgbClr val="5799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33"/>
            <p:cNvSpPr txBox="1"/>
            <p:nvPr/>
          </p:nvSpPr>
          <p:spPr>
            <a:xfrm>
              <a:off x="8289713" y="1144495"/>
              <a:ext cx="2228850" cy="35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点击画面 播放视频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855482" cy="87441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24857" y="466878"/>
            <a:ext cx="226696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Comic Sans MS" panose="030F0702030302020204" pitchFamily="66" charset="0"/>
                <a:ea typeface="Gulim" panose="020B0600000101010101" pitchFamily="34" charset="-127"/>
              </a:rPr>
              <a:t>Let’s chant.</a:t>
            </a:r>
            <a:endParaRPr lang="zh-CN" altLang="en-US" sz="2800" b="1" dirty="0"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741" y="1098108"/>
            <a:ext cx="71234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Please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ean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your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ate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Please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ean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your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ate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No more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egg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ant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No more peas.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So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ean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your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ate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ease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,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ease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,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ease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52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938" y="915948"/>
            <a:ext cx="2047748" cy="240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215" y="3106367"/>
            <a:ext cx="1900969" cy="190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2742322" y="5661996"/>
            <a:ext cx="694453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听到</a:t>
            </a:r>
            <a:r>
              <a:rPr lang="en-US" altLang="zh-CN" sz="3600" b="1" dirty="0" err="1" smtClean="0">
                <a:latin typeface="Comic Sans MS" panose="030F0702030302020204" pitchFamily="66" charset="0"/>
                <a:ea typeface="楷体" panose="02010609060101010101" pitchFamily="49" charset="-122"/>
              </a:rPr>
              <a:t>pl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时坐正，听到</a:t>
            </a:r>
            <a:r>
              <a:rPr lang="en-US" altLang="zh-CN" sz="3600" b="1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cl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时拍下手。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10"/>
          <p:cNvGrpSpPr/>
          <p:nvPr/>
        </p:nvGrpSpPr>
        <p:grpSpPr>
          <a:xfrm>
            <a:off x="9414975" y="1554542"/>
            <a:ext cx="2228850" cy="406050"/>
            <a:chOff x="8289713" y="1109970"/>
            <a:chExt cx="2228850" cy="422184"/>
          </a:xfrm>
        </p:grpSpPr>
        <p:sp>
          <p:nvSpPr>
            <p:cNvPr id="10" name="矩形: 圆角 32"/>
            <p:cNvSpPr/>
            <p:nvPr/>
          </p:nvSpPr>
          <p:spPr>
            <a:xfrm>
              <a:off x="8289714" y="1109970"/>
              <a:ext cx="1905952" cy="422184"/>
            </a:xfrm>
            <a:prstGeom prst="roundRect">
              <a:avLst/>
            </a:prstGeom>
            <a:solidFill>
              <a:srgbClr val="5799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33"/>
            <p:cNvSpPr txBox="1"/>
            <p:nvPr/>
          </p:nvSpPr>
          <p:spPr>
            <a:xfrm>
              <a:off x="8289713" y="1144495"/>
              <a:ext cx="2228850" cy="35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点击画面 播放视频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855482" cy="87441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24857" y="466878"/>
            <a:ext cx="226696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Comic Sans MS" panose="030F0702030302020204" pitchFamily="66" charset="0"/>
                <a:ea typeface="Gulim" panose="020B0600000101010101" pitchFamily="34" charset="-127"/>
              </a:rPr>
              <a:t>Let’s chant.</a:t>
            </a:r>
            <a:endParaRPr lang="zh-CN" altLang="en-US" sz="2800" b="1" dirty="0"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38" y="856357"/>
            <a:ext cx="71234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It’s 4 o’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ock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ass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is over.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ease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ean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your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assroom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ease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ean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your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assroom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Great! You’re so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ever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It’s 7 o’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ock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 Don’t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ay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ease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ean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your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ate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ease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ean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your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ate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Great! You are so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ever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0" name="矩形 9"/>
          <p:cNvSpPr/>
          <p:nvPr/>
        </p:nvSpPr>
        <p:spPr>
          <a:xfrm rot="559194">
            <a:off x="5588762" y="578953"/>
            <a:ext cx="694453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听到</a:t>
            </a:r>
            <a:r>
              <a:rPr lang="en-US" altLang="zh-CN" sz="3600" b="1" dirty="0" err="1" smtClean="0">
                <a:latin typeface="Comic Sans MS" panose="030F0702030302020204" pitchFamily="66" charset="0"/>
                <a:ea typeface="楷体" panose="02010609060101010101" pitchFamily="49" charset="-122"/>
              </a:rPr>
              <a:t>pl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时坐正，听到</a:t>
            </a:r>
            <a:r>
              <a:rPr lang="en-US" altLang="zh-CN" sz="3600" b="1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cl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时拍下手。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Administrator\Desktop\空白.jpg"/>
          <p:cNvPicPr>
            <a:picLocks noChangeAspect="1" noChangeArrowheads="1"/>
          </p:cNvPicPr>
          <p:nvPr/>
        </p:nvPicPr>
        <p:blipFill>
          <a:blip r:embed="rId2"/>
          <a:srcRect t="45817" b="34476"/>
          <a:stretch>
            <a:fillRect/>
          </a:stretch>
        </p:blipFill>
        <p:spPr bwMode="auto">
          <a:xfrm>
            <a:off x="0" y="2185989"/>
            <a:ext cx="12192000" cy="46720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3036" y="803792"/>
            <a:ext cx="115618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听写单词，在听写的时候，可以随心所欲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把所听到的单词写在任意一个方格里，当你写出的单词无论是横向、竖向还是斜向，只要有一种情况的三个单词都含有</a:t>
            </a:r>
            <a:r>
              <a:rPr lang="en-US" altLang="zh-CN" sz="2400" dirty="0" err="1" smtClean="0">
                <a:latin typeface="Comic Sans MS" panose="030F0702030302020204" pitchFamily="66" charset="0"/>
              </a:rPr>
              <a:t>cl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，或都含有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pl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，你就可以喊出“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Bingo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!”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，并且圈出这组单词。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1046" y="3314683"/>
            <a:ext cx="28194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Class, clock, plate, eggplant, clean, play.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0644" y="5815026"/>
            <a:ext cx="1164101" cy="66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Bingo!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0410" y="279376"/>
            <a:ext cx="4317084" cy="480131"/>
            <a:chOff x="2813952" y="384726"/>
            <a:chExt cx="4317084" cy="480131"/>
          </a:xfrm>
        </p:grpSpPr>
        <p:sp>
          <p:nvSpPr>
            <p:cNvPr id="9" name="矩形 8"/>
            <p:cNvSpPr/>
            <p:nvPr/>
          </p:nvSpPr>
          <p:spPr>
            <a:xfrm>
              <a:off x="4352244" y="384726"/>
              <a:ext cx="1164101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Bingo!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0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ïŝḻiḓê"/>
            <p:cNvSpPr/>
            <p:nvPr/>
          </p:nvSpPr>
          <p:spPr bwMode="auto">
            <a:xfrm flipH="1">
              <a:off x="5556967" y="38797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266232" y="3500212"/>
            <a:ext cx="4246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eggplant   plate     play      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1774" y="4238876"/>
            <a:ext cx="4602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p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lease     class      people      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1773" y="4906046"/>
            <a:ext cx="4246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clock     clean       clever      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Administrator\Desktop\空白.jpg"/>
          <p:cNvPicPr>
            <a:picLocks noChangeAspect="1" noChangeArrowheads="1"/>
          </p:cNvPicPr>
          <p:nvPr/>
        </p:nvPicPr>
        <p:blipFill>
          <a:blip r:embed="rId2"/>
          <a:srcRect t="65524" b="7359"/>
          <a:stretch>
            <a:fillRect/>
          </a:stretch>
        </p:blipFill>
        <p:spPr bwMode="auto">
          <a:xfrm>
            <a:off x="0" y="1042988"/>
            <a:ext cx="12192000" cy="581501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981184" y="4657707"/>
            <a:ext cx="9520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Clean the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plate/ classroom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, please.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Put two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eggplants/ clocks/ plates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in the playground.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5444" y="1371614"/>
            <a:ext cx="87447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class		    eggplant	        please	   classroom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play		      clock            cloudy          playground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clothes            plate            clever              uncle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people              player          clear                clean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0410" y="234651"/>
            <a:ext cx="6926012" cy="486121"/>
            <a:chOff x="2813952" y="340001"/>
            <a:chExt cx="6926012" cy="486121"/>
          </a:xfrm>
        </p:grpSpPr>
        <p:sp>
          <p:nvSpPr>
            <p:cNvPr id="8" name="矩形 7"/>
            <p:cNvSpPr/>
            <p:nvPr/>
          </p:nvSpPr>
          <p:spPr>
            <a:xfrm>
              <a:off x="4279895" y="345991"/>
              <a:ext cx="3886000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Choose, write and say.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9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ïŝḻiḓê"/>
            <p:cNvSpPr/>
            <p:nvPr/>
          </p:nvSpPr>
          <p:spPr bwMode="auto">
            <a:xfrm flipH="1">
              <a:off x="8165895" y="340001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Practice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5135" y="1622322"/>
            <a:ext cx="5787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Read the word as fast as you can.</a:t>
            </a:r>
            <a:endParaRPr lang="zh-CN" altLang="en-US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2303" y="4837470"/>
            <a:ext cx="1532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400" dirty="0" smtClean="0">
                <a:latin typeface="Comic Sans MS" panose="030F0702030302020204" pitchFamily="66" charset="0"/>
              </a:rPr>
              <a:t>ane</a:t>
            </a:r>
            <a:endParaRPr lang="zh-CN" alt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0593" y="2580968"/>
            <a:ext cx="1521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400" dirty="0" smtClean="0">
                <a:latin typeface="Comic Sans MS" panose="030F0702030302020204" pitchFamily="66" charset="0"/>
              </a:rPr>
              <a:t>ean</a:t>
            </a:r>
            <a:endParaRPr lang="zh-CN" alt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0594" y="3701846"/>
            <a:ext cx="1327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400" dirty="0" smtClean="0">
                <a:latin typeface="Comic Sans MS" panose="030F0702030302020204" pitchFamily="66" charset="0"/>
              </a:rPr>
              <a:t>ap</a:t>
            </a:r>
            <a:endParaRPr lang="zh-CN" alt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1556" y="4807975"/>
            <a:ext cx="182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zh-CN" sz="4400" dirty="0" smtClean="0">
                <a:latin typeface="Comic Sans MS" panose="030F0702030302020204" pitchFamily="66" charset="0"/>
              </a:rPr>
              <a:t>lease</a:t>
            </a:r>
            <a:endParaRPr lang="zh-CN" alt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0595" y="4793229"/>
            <a:ext cx="2398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latin typeface="Comic Sans MS" panose="030F0702030302020204" pitchFamily="66" charset="0"/>
              </a:rPr>
              <a:t>egg</a:t>
            </a:r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400" dirty="0" smtClean="0">
                <a:latin typeface="Comic Sans MS" panose="030F0702030302020204" pitchFamily="66" charset="0"/>
              </a:rPr>
              <a:t>ant</a:t>
            </a:r>
            <a:endParaRPr lang="zh-CN" alt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11556" y="3657605"/>
            <a:ext cx="1508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400" dirty="0" smtClean="0">
                <a:latin typeface="Comic Sans MS" panose="030F0702030302020204" pitchFamily="66" charset="0"/>
              </a:rPr>
              <a:t>ose</a:t>
            </a:r>
            <a:endParaRPr lang="zh-CN" alt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2297" y="3716602"/>
            <a:ext cx="1503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400" dirty="0" smtClean="0">
                <a:latin typeface="Comic Sans MS" panose="030F0702030302020204" pitchFamily="66" charset="0"/>
              </a:rPr>
              <a:t>ate</a:t>
            </a:r>
            <a:endParaRPr lang="zh-CN" alt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6810" y="2566226"/>
            <a:ext cx="1519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400" dirty="0" smtClean="0">
                <a:latin typeface="Comic Sans MS" panose="030F0702030302020204" pitchFamily="66" charset="0"/>
              </a:rPr>
              <a:t>ock</a:t>
            </a:r>
            <a:endParaRPr lang="zh-CN" alt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53310" y="2580971"/>
            <a:ext cx="1792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400" dirty="0" smtClean="0">
                <a:latin typeface="Comic Sans MS" panose="030F0702030302020204" pitchFamily="66" charset="0"/>
              </a:rPr>
              <a:t>ever</a:t>
            </a:r>
            <a:endParaRPr lang="zh-CN" alt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67015" y="4837470"/>
            <a:ext cx="1527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400" dirty="0" smtClean="0">
                <a:latin typeface="Comic Sans MS" panose="030F0702030302020204" pitchFamily="66" charset="0"/>
              </a:rPr>
              <a:t>ace</a:t>
            </a:r>
            <a:endParaRPr lang="zh-CN" alt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40749" y="3716602"/>
            <a:ext cx="12218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400" dirty="0" smtClean="0">
                <a:latin typeface="Comic Sans MS" panose="030F0702030302020204" pitchFamily="66" charset="0"/>
              </a:rPr>
              <a:t>ay</a:t>
            </a:r>
            <a:endParaRPr lang="zh-CN" alt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55502" y="2580971"/>
            <a:ext cx="1465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400" dirty="0" smtClean="0">
                <a:latin typeface="Comic Sans MS" panose="030F0702030302020204" pitchFamily="66" charset="0"/>
              </a:rPr>
              <a:t>ass</a:t>
            </a:r>
            <a:endParaRPr lang="zh-CN" alt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530047" y="955131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Play a game “I’m fast”.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667320" y="2820192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ayer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0026" y="1360082"/>
            <a:ext cx="115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ean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0027" y="2097512"/>
            <a:ext cx="1327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ass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6745" y="2805446"/>
            <a:ext cx="158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othes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0028" y="2775951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ose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1493" y="2053271"/>
            <a:ext cx="135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ever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7146" y="2112268"/>
            <a:ext cx="137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ease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6243" y="1345340"/>
            <a:ext cx="115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ock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7146" y="1360085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ate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56448" y="2820192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us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30182" y="2112268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ay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19424" y="1360085"/>
            <a:ext cx="1795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egg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ant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5838" y="398764"/>
            <a:ext cx="6240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Do you know more words like this?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0028" y="3469125"/>
            <a:ext cx="93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ap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4776" y="4132805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oudy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7320" y="3483884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ace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7320" y="4147552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ant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56745" y="4147553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ub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0485" y="3469118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ear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82710" y="4177052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an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71197" y="3513365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ane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104" y="5087672"/>
            <a:ext cx="8996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Please read freely. Pay attention to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cl</a:t>
            </a:r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and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pl</a:t>
            </a:r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0" name="图片 49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2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30"/>
          <p:cNvGrpSpPr/>
          <p:nvPr/>
        </p:nvGrpSpPr>
        <p:grpSpPr>
          <a:xfrm>
            <a:off x="91386" y="121647"/>
            <a:ext cx="2590049" cy="727439"/>
            <a:chOff x="182825" y="1571625"/>
            <a:chExt cx="2813882" cy="732050"/>
          </a:xfrm>
        </p:grpSpPr>
        <p:sp>
          <p:nvSpPr>
            <p:cNvPr id="32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36" name="文本框 8"/>
            <p:cNvSpPr txBox="1"/>
            <p:nvPr/>
          </p:nvSpPr>
          <p:spPr>
            <a:xfrm>
              <a:off x="869152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Exercises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07182" y="1354756"/>
            <a:ext cx="9244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kumimoji="1" lang="zh-CN" altLang="en-US" sz="28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、读一读，判断下列字母发音是（</a:t>
            </a:r>
            <a:r>
              <a:rPr kumimoji="1" lang="en-US" altLang="zh-CN" sz="28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kumimoji="1" lang="zh-CN" altLang="en-US" sz="28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）否（</a:t>
            </a:r>
            <a:r>
              <a:rPr kumimoji="1" lang="en-US" altLang="zh-CN" sz="28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kumimoji="1" lang="zh-CN" altLang="en-US" sz="28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）相同</a:t>
            </a:r>
            <a:r>
              <a:rPr kumimoji="1" lang="zh-CN" altLang="zh-CN" sz="28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23118" y="2153264"/>
            <a:ext cx="102501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(     ) 1. A. peop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le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      	B. unc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le          	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C. tab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le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(     ) 2. A.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us       	       B.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ay            	C.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ate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(     ) 3. A.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ock         	B.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othes       	C. peo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(     ) 4. A. egg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ant     	B.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ock           C.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ean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890" y="2330245"/>
            <a:ext cx="188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zh-CN" altLang="en-US" sz="32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2889" y="3067420"/>
            <a:ext cx="188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zh-CN" altLang="en-US" sz="32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2890" y="3814410"/>
            <a:ext cx="94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endParaRPr lang="zh-CN" altLang="en-US" sz="32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2888" y="4605645"/>
            <a:ext cx="188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endParaRPr lang="zh-CN" altLang="en-US" sz="32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6848" y="1106115"/>
            <a:ext cx="12210394" cy="4580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1. After dinner, _______(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请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) help your mum c_____ the ______(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盘子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).</a:t>
            </a:r>
          </a:p>
          <a:p>
            <a:pPr>
              <a:lnSpc>
                <a:spcPts val="7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2. It’s 2 o’ _______. Let’s have English c______.</a:t>
            </a:r>
          </a:p>
          <a:p>
            <a:pPr>
              <a:lnSpc>
                <a:spcPts val="7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3.  Anne can do that. She is so _______(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聪明的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).</a:t>
            </a:r>
          </a:p>
          <a:p>
            <a:pPr>
              <a:lnSpc>
                <a:spcPts val="7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4. Put two e________ in the playground.</a:t>
            </a:r>
          </a:p>
          <a:p>
            <a:pPr>
              <a:lnSpc>
                <a:spcPts val="7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5. After school, I like ______(</a:t>
            </a:r>
            <a:r>
              <a:rPr lang="zh-CN" altLang="en-US" sz="2800" dirty="0">
                <a:latin typeface="Comic Sans MS" panose="030F0702030302020204" pitchFamily="66" charset="0"/>
              </a:rPr>
              <a:t>打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) basketball with my c________.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79827" y="1308734"/>
            <a:ext cx="153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please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82031" y="565340"/>
            <a:ext cx="3234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kumimoji="1" lang="zh-CN" altLang="en-US" sz="28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8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填一填</a:t>
            </a:r>
            <a:r>
              <a:rPr kumimoji="1" lang="zh-CN" altLang="zh-CN" sz="28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99962" y="2210322"/>
            <a:ext cx="1649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clock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73442" y="2235209"/>
            <a:ext cx="106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lass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7262" y="1313153"/>
            <a:ext cx="1082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lean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8081" y="1314664"/>
            <a:ext cx="1832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plates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0649" y="3130314"/>
            <a:ext cx="1642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clever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7950" y="3970298"/>
            <a:ext cx="204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ggplants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9769" y="4853922"/>
            <a:ext cx="204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playing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5834" y="4845368"/>
            <a:ext cx="204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lassmats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4" grpId="0"/>
      <p:bldP spid="2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91385" y="121647"/>
            <a:ext cx="2847757" cy="727439"/>
            <a:chOff x="182825" y="1571625"/>
            <a:chExt cx="2838411" cy="732050"/>
          </a:xfrm>
        </p:grpSpPr>
        <p:sp>
          <p:nvSpPr>
            <p:cNvPr id="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69601" y="-1669617"/>
            <a:ext cx="2761435" cy="9933934"/>
          </a:xfrm>
          <a:prstGeom prst="rect">
            <a:avLst/>
          </a:prstGeom>
        </p:spPr>
      </p:pic>
      <p:grpSp>
        <p:nvGrpSpPr>
          <p:cNvPr id="4" name="组合 32"/>
          <p:cNvGrpSpPr/>
          <p:nvPr/>
        </p:nvGrpSpPr>
        <p:grpSpPr>
          <a:xfrm>
            <a:off x="610867" y="3717396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13967" y="2240705"/>
            <a:ext cx="9322050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字母组合</a:t>
            </a:r>
            <a:r>
              <a:rPr lang="en-US" altLang="zh-CN" sz="28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pl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的发音规则，即</a:t>
            </a:r>
            <a:r>
              <a:rPr lang="en-US" altLang="zh-CN" sz="28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在单词中发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28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kl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音，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pl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在单词中发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/pl/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音。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Freeform 34"/>
          <p:cNvSpPr>
            <a:spLocks noEditPoints="1"/>
          </p:cNvSpPr>
          <p:nvPr/>
        </p:nvSpPr>
        <p:spPr bwMode="auto">
          <a:xfrm rot="8869549">
            <a:off x="10355030" y="1584685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30575" y="121647"/>
            <a:ext cx="2464751" cy="727439"/>
            <a:chOff x="226718" y="1571625"/>
            <a:chExt cx="2760572" cy="732050"/>
          </a:xfrm>
        </p:grpSpPr>
        <p:sp>
          <p:nvSpPr>
            <p:cNvPr id="22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矩形: 圆角 6"/>
            <p:cNvSpPr/>
            <p:nvPr/>
          </p:nvSpPr>
          <p:spPr>
            <a:xfrm>
              <a:off x="226718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26" name="文本框 8"/>
            <p:cNvSpPr txBox="1"/>
            <p:nvPr/>
          </p:nvSpPr>
          <p:spPr>
            <a:xfrm>
              <a:off x="849789" y="1631098"/>
              <a:ext cx="2127555" cy="54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Warm up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54" y="1810051"/>
            <a:ext cx="2608117" cy="213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98950" y="261362"/>
            <a:ext cx="36728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A: When do you…?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B: I… at…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830" y="1810049"/>
            <a:ext cx="2732919" cy="213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84" y="1674038"/>
            <a:ext cx="23812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20" y="4262093"/>
            <a:ext cx="2531757" cy="193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82" y="4232786"/>
            <a:ext cx="2695637" cy="19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176631" y="1674038"/>
            <a:ext cx="3451123" cy="2409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266647" y="1674036"/>
            <a:ext cx="3451123" cy="2409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8263663" y="1711465"/>
            <a:ext cx="3451123" cy="2409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1974536" y="4236263"/>
            <a:ext cx="3451123" cy="2409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6243134" y="4232786"/>
            <a:ext cx="3451123" cy="2409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1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4167143" y="2240470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94620" y="1091381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9"/>
          <p:cNvGrpSpPr/>
          <p:nvPr/>
        </p:nvGrpSpPr>
        <p:grpSpPr>
          <a:xfrm>
            <a:off x="91386" y="121648"/>
            <a:ext cx="2834694" cy="1013206"/>
            <a:chOff x="182825" y="1571625"/>
            <a:chExt cx="2838411" cy="1019628"/>
          </a:xfrm>
        </p:grpSpPr>
        <p:sp>
          <p:nvSpPr>
            <p:cNvPr id="9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5" name="文本框 8"/>
            <p:cNvSpPr txBox="1"/>
            <p:nvPr/>
          </p:nvSpPr>
          <p:spPr>
            <a:xfrm>
              <a:off x="893681" y="1631098"/>
              <a:ext cx="2127555" cy="96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Homework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2580875" y="2348584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Find more words about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+mn-ea"/>
                <a:sym typeface="+mn-lt"/>
              </a:rPr>
              <a:t>cl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 and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+mn-ea"/>
                <a:sym typeface="+mn-lt"/>
              </a:rPr>
              <a:t>pl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488094" y="3357756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Sing the chant to your parents.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811259" y="2351598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Play the Bingo game with your friends.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grpSp>
        <p:nvGrpSpPr>
          <p:cNvPr id="8" name="组合 34"/>
          <p:cNvGrpSpPr/>
          <p:nvPr/>
        </p:nvGrpSpPr>
        <p:grpSpPr>
          <a:xfrm>
            <a:off x="2178245" y="228117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895108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725751" y="1910171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92" y="-43542"/>
            <a:ext cx="12924064" cy="72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335" y="4027805"/>
            <a:ext cx="3962400" cy="946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52764" y="464457"/>
            <a:ext cx="6439236" cy="3413495"/>
            <a:chOff x="5188230" y="1752600"/>
            <a:chExt cx="6718366" cy="2782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719" y="1752600"/>
              <a:ext cx="2699877" cy="19057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188230" y="3929829"/>
              <a:ext cx="1412697" cy="605564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/>
          </p:nvSpPr>
          <p:spPr>
            <a:xfrm>
              <a:off x="6001330" y="3225800"/>
              <a:ext cx="4133378" cy="1054100"/>
            </a:xfrm>
            <a:custGeom>
              <a:avLst/>
              <a:gdLst>
                <a:gd name="connsiteX0" fmla="*/ 0 w 4772025"/>
                <a:gd name="connsiteY0" fmla="*/ 1400175 h 1400175"/>
                <a:gd name="connsiteX1" fmla="*/ 257175 w 4772025"/>
                <a:gd name="connsiteY1" fmla="*/ 500063 h 1400175"/>
                <a:gd name="connsiteX2" fmla="*/ 1457325 w 4772025"/>
                <a:gd name="connsiteY2" fmla="*/ 328613 h 1400175"/>
                <a:gd name="connsiteX3" fmla="*/ 3171825 w 4772025"/>
                <a:gd name="connsiteY3" fmla="*/ 571500 h 1400175"/>
                <a:gd name="connsiteX4" fmla="*/ 4257675 w 4772025"/>
                <a:gd name="connsiteY4" fmla="*/ 142875 h 1400175"/>
                <a:gd name="connsiteX5" fmla="*/ 4772025 w 4772025"/>
                <a:gd name="connsiteY5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025" h="1400175">
                  <a:moveTo>
                    <a:pt x="0" y="1400175"/>
                  </a:moveTo>
                  <a:cubicBezTo>
                    <a:pt x="7143" y="1039416"/>
                    <a:pt x="14287" y="678657"/>
                    <a:pt x="257175" y="500063"/>
                  </a:cubicBezTo>
                  <a:cubicBezTo>
                    <a:pt x="500063" y="321469"/>
                    <a:pt x="971550" y="316707"/>
                    <a:pt x="1457325" y="328613"/>
                  </a:cubicBezTo>
                  <a:cubicBezTo>
                    <a:pt x="1943100" y="340519"/>
                    <a:pt x="2705100" y="602456"/>
                    <a:pt x="3171825" y="571500"/>
                  </a:cubicBezTo>
                  <a:cubicBezTo>
                    <a:pt x="3638550" y="540544"/>
                    <a:pt x="3990975" y="238125"/>
                    <a:pt x="4257675" y="142875"/>
                  </a:cubicBezTo>
                  <a:cubicBezTo>
                    <a:pt x="4524375" y="47625"/>
                    <a:pt x="4648200" y="23812"/>
                    <a:pt x="4772025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 descr="圆球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114300" y="-50800"/>
            <a:ext cx="2572385" cy="179832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867935" y="40098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185400" y="4413305"/>
            <a:ext cx="2006600" cy="2560807"/>
            <a:chOff x="215900" y="2157158"/>
            <a:chExt cx="4038600" cy="51540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4432706"/>
              <a:ext cx="4038600" cy="2878481"/>
            </a:xfrm>
            <a:prstGeom prst="rect">
              <a:avLst/>
            </a:prstGeom>
          </p:spPr>
        </p:pic>
        <p:pic>
          <p:nvPicPr>
            <p:cNvPr id="15" name="图片 14" descr="兔子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7343" y="2157158"/>
              <a:ext cx="1882757" cy="311620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117" y="2351310"/>
            <a:ext cx="4446271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3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Lead in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89936" y="1643390"/>
            <a:ext cx="939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My clothes are clear. My classmates are clever. </a:t>
            </a:r>
          </a:p>
        </p:txBody>
      </p:sp>
      <p:sp>
        <p:nvSpPr>
          <p:cNvPr id="11" name="矩形 10"/>
          <p:cNvSpPr/>
          <p:nvPr/>
        </p:nvSpPr>
        <p:spPr>
          <a:xfrm>
            <a:off x="651904" y="942745"/>
            <a:ext cx="391004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Comic Sans MS" panose="030F0702030302020204" pitchFamily="66" charset="0"/>
                <a:ea typeface="Gulim" panose="020B0600000101010101" pitchFamily="34" charset="-127"/>
              </a:rPr>
              <a:t>Read after the tape.</a:t>
            </a:r>
            <a:endParaRPr lang="zh-CN" altLang="en-US" sz="2800" b="1" dirty="0"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712" y="2857496"/>
            <a:ext cx="9914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 often clean my classroom at four o’clock in the afternoon on Tuesdays.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8610" y="4586480"/>
            <a:ext cx="10256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Play basketball with the players on the playground, please.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9936" y="1519087"/>
            <a:ext cx="824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My clothes are clear. My classmates are clever. </a:t>
            </a:r>
          </a:p>
        </p:txBody>
      </p:sp>
      <p:sp>
        <p:nvSpPr>
          <p:cNvPr id="11" name="矩形 10"/>
          <p:cNvSpPr/>
          <p:nvPr/>
        </p:nvSpPr>
        <p:spPr>
          <a:xfrm>
            <a:off x="855482" y="678771"/>
            <a:ext cx="844333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观察这些句子，分别指出带有</a:t>
            </a:r>
            <a:r>
              <a:rPr lang="en-US" sz="2800" dirty="0" err="1" smtClean="0">
                <a:latin typeface="Comic Sans MS" panose="030F0702030302020204" pitchFamily="66" charset="0"/>
                <a:ea typeface="楷体" panose="02010609060101010101" pitchFamily="49" charset="-122"/>
              </a:rPr>
              <a:t>cl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，</a:t>
            </a:r>
            <a:r>
              <a:rPr 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pl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的单词有哪些。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712" y="2857496"/>
            <a:ext cx="9914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 often clean my classroom at four o’clock in the afternoon on Tuesdays.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9283" y="4623485"/>
            <a:ext cx="991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Play basketball with the players on the playground, please.</a:t>
            </a:r>
          </a:p>
        </p:txBody>
      </p:sp>
      <p:pic>
        <p:nvPicPr>
          <p:cNvPr id="30" name="图片 29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62195" y="241561"/>
            <a:ext cx="855482" cy="87441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97215" y="1516394"/>
            <a:ext cx="824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My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lothes are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ear. My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assmates are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ever.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9477" y="2860167"/>
            <a:ext cx="9914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 often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ean my classroom at four o’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ock in the afternoon on Tuesdays.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1987" y="4620792"/>
            <a:ext cx="991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ay basketball with the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ayers on the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ayground,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ease.</a:t>
            </a:r>
          </a:p>
        </p:txBody>
      </p:sp>
      <p:sp>
        <p:nvSpPr>
          <p:cNvPr id="34" name="矩形 33"/>
          <p:cNvSpPr/>
          <p:nvPr/>
        </p:nvSpPr>
        <p:spPr>
          <a:xfrm>
            <a:off x="741987" y="5449256"/>
            <a:ext cx="7402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Today we’ll learn some words about </a:t>
            </a:r>
            <a:r>
              <a:rPr lang="en-US" altLang="zh-CN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or pl.</a:t>
            </a:r>
            <a:endParaRPr lang="zh-CN" alt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1"/>
          <p:cNvGrpSpPr/>
          <p:nvPr/>
        </p:nvGrpSpPr>
        <p:grpSpPr>
          <a:xfrm>
            <a:off x="91385" y="121648"/>
            <a:ext cx="2991028" cy="727440"/>
            <a:chOff x="182824" y="1571626"/>
            <a:chExt cx="3669304" cy="732051"/>
          </a:xfrm>
        </p:grpSpPr>
        <p:sp>
          <p:nvSpPr>
            <p:cNvPr id="3" name="矩形: 圆角 5"/>
            <p:cNvSpPr/>
            <p:nvPr/>
          </p:nvSpPr>
          <p:spPr>
            <a:xfrm>
              <a:off x="251986" y="1621052"/>
              <a:ext cx="3600142" cy="682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: 圆角 6"/>
            <p:cNvSpPr/>
            <p:nvPr/>
          </p:nvSpPr>
          <p:spPr>
            <a:xfrm>
              <a:off x="182824" y="1571626"/>
              <a:ext cx="3633118" cy="682625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875587" y="1631098"/>
              <a:ext cx="2922262" cy="5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10" y="1884065"/>
            <a:ext cx="5366390" cy="379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762" y="1066541"/>
            <a:ext cx="6958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It’s 8 o’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clock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 It’s time for maths. 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When do you have Chinese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class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We have Chinese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class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at 9 o’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clock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Yes, you are so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clever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9600" y="4169981"/>
            <a:ext cx="175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ass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9599" y="4860541"/>
            <a:ext cx="2387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ock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9601" y="5568150"/>
            <a:ext cx="175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ever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9" name="右大括号 8"/>
          <p:cNvSpPr/>
          <p:nvPr/>
        </p:nvSpPr>
        <p:spPr>
          <a:xfrm>
            <a:off x="2724658" y="4523923"/>
            <a:ext cx="902276" cy="140908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909445" y="4878971"/>
            <a:ext cx="175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cl-</a:t>
            </a:r>
            <a:endParaRPr lang="zh-CN" altLang="en-US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546692" y="2330245"/>
            <a:ext cx="781664" cy="26694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9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10" y="1884065"/>
            <a:ext cx="5366390" cy="379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762" y="1066541"/>
            <a:ext cx="6958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You finish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class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at 5 o’clock. Do you go home at 5 o’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clock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No, we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clean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our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classroom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at 5 o’clock.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4615" y="3995236"/>
            <a:ext cx="152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ean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401" y="5228466"/>
            <a:ext cx="276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assroom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9" name="右大括号 8"/>
          <p:cNvSpPr/>
          <p:nvPr/>
        </p:nvSpPr>
        <p:spPr>
          <a:xfrm>
            <a:off x="3149673" y="4349179"/>
            <a:ext cx="692548" cy="140908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145419" y="4650647"/>
            <a:ext cx="175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cl-</a:t>
            </a:r>
            <a:endParaRPr lang="zh-CN" altLang="en-US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图片 15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92122"/>
            <a:ext cx="855482" cy="87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9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0"/>
            <a:ext cx="855482" cy="87441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1951" y="466878"/>
            <a:ext cx="210346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Comic Sans MS" panose="030F0702030302020204" pitchFamily="66" charset="0"/>
                <a:ea typeface="Gulim" panose="020B0600000101010101" pitchFamily="34" charset="-127"/>
              </a:rPr>
              <a:t>Let’s read.</a:t>
            </a:r>
            <a:endParaRPr lang="zh-CN" altLang="en-US" sz="2800" b="1" dirty="0"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pic>
        <p:nvPicPr>
          <p:cNvPr id="3074" name="Picture 2" descr="C:\Users\Administrator\Desktop\2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5717"/>
            <a:ext cx="12192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0921" y="4711342"/>
            <a:ext cx="152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ean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6503" y="4711342"/>
            <a:ext cx="175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ass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700" y="4760933"/>
            <a:ext cx="1639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ock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6529" y="4760933"/>
            <a:ext cx="175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ever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9" name="clea1688.wav">
            <a:hlinkClick r:id="" action="ppaction://media"/>
          </p:cNvPr>
          <p:cNvPicPr>
            <a:picLocks noRot="1" noChangeAspect="1"/>
          </p:cNvPicPr>
          <p:nvPr>
            <a:wavAudioFile r:embed="rId1" name="clean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49" y="482279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loc1688.wav">
            <a:hlinkClick r:id="" action="ppaction://media"/>
          </p:cNvPr>
          <p:cNvPicPr>
            <a:picLocks noRot="1" noChangeAspect="1"/>
          </p:cNvPicPr>
          <p:nvPr>
            <a:wavAudioFile r:embed="rId2" name="clock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17" y="485921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las1688.wav">
            <a:hlinkClick r:id="" action="ppaction://media"/>
          </p:cNvPr>
          <p:cNvPicPr>
            <a:picLocks noRot="1" noChangeAspect="1"/>
          </p:cNvPicPr>
          <p:nvPr>
            <a:wavAudioFile r:embed="rId3" name="class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49" y="482279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lev1688.wav">
            <a:hlinkClick r:id="" action="ppaction://media"/>
          </p:cNvPr>
          <p:cNvPicPr>
            <a:picLocks noRot="1" noChangeAspect="1"/>
          </p:cNvPicPr>
          <p:nvPr>
            <a:wavAudioFile r:embed="rId4" name="clever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104" y="485921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855482" cy="874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205" y="334868"/>
            <a:ext cx="85392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Do you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sports after school?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Yes, we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</a:t>
            </a:r>
            <a:r>
              <a:rPr lang="en-US" altLang="zh-CN" sz="3200" dirty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basketball.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Do you eat dinner at 6 o’clock?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Yes. And I eat an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eggplant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After dinner,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please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help your mum clean the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plates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100" name="Picture 4" descr="C:\Users\Administrator\Desktop\1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95" y="1235990"/>
            <a:ext cx="2690967" cy="247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59061" y="4067761"/>
            <a:ext cx="152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ay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6136" y="4742522"/>
            <a:ext cx="2199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Comic Sans MS" panose="030F0702030302020204" pitchFamily="66" charset="0"/>
              </a:rPr>
              <a:t>egg</a:t>
            </a: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ant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9" name="右大括号 8"/>
          <p:cNvSpPr/>
          <p:nvPr/>
        </p:nvSpPr>
        <p:spPr>
          <a:xfrm>
            <a:off x="5597279" y="4567089"/>
            <a:ext cx="692548" cy="184845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593025" y="5096465"/>
            <a:ext cx="175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zh-CN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endParaRPr lang="zh-CN" altLang="en-US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9061" y="5450408"/>
            <a:ext cx="187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ease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7654" y="5937247"/>
            <a:ext cx="1458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ay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87" y="4193892"/>
            <a:ext cx="2892781" cy="222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0"/>
            <a:ext cx="855482" cy="87441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4417" y="466878"/>
            <a:ext cx="210346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Comic Sans MS" panose="030F0702030302020204" pitchFamily="66" charset="0"/>
                <a:ea typeface="Gulim" panose="020B0600000101010101" pitchFamily="34" charset="-127"/>
              </a:rPr>
              <a:t>Let’s read.</a:t>
            </a:r>
            <a:endParaRPr lang="zh-CN" altLang="en-US" sz="2800" b="1" dirty="0"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3130" y="4570268"/>
            <a:ext cx="152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ate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6503" y="4583368"/>
            <a:ext cx="175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ease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8881" y="4570268"/>
            <a:ext cx="226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Comic Sans MS" panose="030F0702030302020204" pitchFamily="66" charset="0"/>
              </a:rPr>
              <a:t>egg</a:t>
            </a: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ant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4058" y="4583368"/>
            <a:ext cx="175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ay</a:t>
            </a:r>
            <a:endParaRPr lang="zh-CN" altLang="en-US" sz="4000" dirty="0" smtClean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Administrator\Desktop\1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" y="1478218"/>
            <a:ext cx="12192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lat1828.wav">
            <a:hlinkClick r:id="" action="ppaction://media"/>
          </p:cNvPr>
          <p:cNvPicPr>
            <a:picLocks noRot="1" noChangeAspect="1"/>
          </p:cNvPicPr>
          <p:nvPr>
            <a:wavAudioFile r:embed="rId1" name="plate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70" y="468165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ggp1828.wav">
            <a:hlinkClick r:id="" action="ppaction://media"/>
          </p:cNvPr>
          <p:cNvPicPr>
            <a:picLocks noRot="1" noChangeAspect="1"/>
          </p:cNvPicPr>
          <p:nvPr>
            <a:wavAudioFile r:embed="rId2" name="eggplant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89" y="468668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lea1844.wav">
            <a:hlinkClick r:id="" action="ppaction://media"/>
          </p:cNvPr>
          <p:cNvPicPr>
            <a:picLocks noRot="1" noChangeAspect="1"/>
          </p:cNvPicPr>
          <p:nvPr>
            <a:wavAudioFile r:embed="rId3" name="please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22" y="468165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lay1844.wav">
            <a:hlinkClick r:id="" action="ppaction://media"/>
          </p:cNvPr>
          <p:cNvPicPr>
            <a:picLocks noRot="1" noChangeAspect="1"/>
          </p:cNvPicPr>
          <p:nvPr>
            <a:wavAudioFile r:embed="rId4" name="play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482" y="468165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784</Words>
  <Application>Microsoft Office PowerPoint</Application>
  <PresentationFormat>自定义</PresentationFormat>
  <Paragraphs>170</Paragraphs>
  <Slides>21</Slides>
  <Notes>0</Notes>
  <HiddenSlides>0</HiddenSlides>
  <MMClips>8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李红哲</cp:lastModifiedBy>
  <cp:revision>563</cp:revision>
  <dcterms:created xsi:type="dcterms:W3CDTF">2019-08-19T07:47:00Z</dcterms:created>
  <dcterms:modified xsi:type="dcterms:W3CDTF">2022-11-02T05:00:49Z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