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media/audio1.wav" ContentType="audio/x-wav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8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9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511" r:id="rId3"/>
    <p:sldId id="385" r:id="rId4"/>
    <p:sldId id="480" r:id="rId5"/>
    <p:sldId id="386" r:id="rId6"/>
    <p:sldId id="446" r:id="rId7"/>
    <p:sldId id="447" r:id="rId8"/>
    <p:sldId id="448" r:id="rId9"/>
    <p:sldId id="449" r:id="rId10"/>
    <p:sldId id="510" r:id="rId11"/>
    <p:sldId id="450" r:id="rId12"/>
    <p:sldId id="451" r:id="rId13"/>
    <p:sldId id="276" r:id="rId14"/>
    <p:sldId id="457" r:id="rId15"/>
    <p:sldId id="463" r:id="rId16"/>
    <p:sldId id="464" r:id="rId17"/>
    <p:sldId id="465" r:id="rId18"/>
    <p:sldId id="453" r:id="rId19"/>
    <p:sldId id="459" r:id="rId20"/>
    <p:sldId id="400" r:id="rId21"/>
    <p:sldId id="476" r:id="rId22"/>
    <p:sldId id="467" r:id="rId23"/>
    <p:sldId id="477" r:id="rId24"/>
    <p:sldId id="382" r:id="rId25"/>
    <p:sldId id="469" r:id="rId26"/>
    <p:sldId id="470" r:id="rId27"/>
    <p:sldId id="390" r:id="rId28"/>
    <p:sldId id="473" r:id="rId29"/>
    <p:sldId id="416" r:id="rId30"/>
    <p:sldId id="418" r:id="rId31"/>
    <p:sldId id="479" r:id="rId32"/>
    <p:sldId id="478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9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FF9900"/>
    <a:srgbClr val="EC8AEE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4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-120" y="-822"/>
      </p:cViewPr>
      <p:guideLst>
        <p:guide orient="horz" pos="2179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5"/>
        <p:guide pos="2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94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50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.wav"/><Relationship Id="rId7" Type="http://schemas.openxmlformats.org/officeDocument/2006/relationships/image" Target="../media/image2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1.wav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wav"/><Relationship Id="rId7" Type="http://schemas.openxmlformats.org/officeDocument/2006/relationships/audio" Target="../media/audio1.wav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1.wav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microsoft.com/office/2007/relationships/hdphoto" Target="../media/hdphoto7.wdp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3.png"/><Relationship Id="rId5" Type="http://schemas.openxmlformats.org/officeDocument/2006/relationships/tags" Target="../tags/tag37.xml"/><Relationship Id="rId10" Type="http://schemas.microsoft.com/office/2007/relationships/hdphoto" Target="../media/hdphoto5.wdp"/><Relationship Id="rId4" Type="http://schemas.openxmlformats.org/officeDocument/2006/relationships/tags" Target="../tags/tag36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talk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microsoft.com/office/2007/relationships/hdphoto" Target="../media/hdphoto5.wdp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22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10" Type="http://schemas.openxmlformats.org/officeDocument/2006/relationships/audio" Target="../media/media2.mp3"/><Relationship Id="rId4" Type="http://schemas.openxmlformats.org/officeDocument/2006/relationships/tags" Target="../tags/tag49.xml"/><Relationship Id="rId9" Type="http://schemas.microsoft.com/office/2007/relationships/media" Target="../media/media2.mp3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microsoft.com/office/2007/relationships/hdphoto" Target="../media/hdphoto5.wdp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3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microsoft.com/office/2007/relationships/hdphoto" Target="../media/hdphoto5.wdp"/><Relationship Id="rId5" Type="http://schemas.openxmlformats.org/officeDocument/2006/relationships/tags" Target="../tags/tag61.xml"/><Relationship Id="rId10" Type="http://schemas.openxmlformats.org/officeDocument/2006/relationships/image" Target="../media/image22.png"/><Relationship Id="rId4" Type="http://schemas.openxmlformats.org/officeDocument/2006/relationships/tags" Target="../tags/tag60.xml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hyperlink" Target="&#36229;&#38142;&#25509;&#25991;&#20214;/Main%20scene.mp4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microsoft.com/office/2007/relationships/media" Target="../media/media2.mp3"/><Relationship Id="rId3" Type="http://schemas.openxmlformats.org/officeDocument/2006/relationships/tags" Target="../tags/tag67.xml"/><Relationship Id="rId21" Type="http://schemas.openxmlformats.org/officeDocument/2006/relationships/image" Target="../media/image22.pn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38.png"/><Relationship Id="rId10" Type="http://schemas.openxmlformats.org/officeDocument/2006/relationships/tags" Target="../tags/tag74.xml"/><Relationship Id="rId19" Type="http://schemas.openxmlformats.org/officeDocument/2006/relationships/audio" Target="../media/media2.mp3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image" Target="../media/image47.jpe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microsoft.com/office/2007/relationships/hdphoto" Target="../media/hdphoto5.wdp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2.png"/><Relationship Id="rId5" Type="http://schemas.openxmlformats.org/officeDocument/2006/relationships/tags" Target="../tags/tag86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85.xml"/><Relationship Id="rId9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48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16.png"/><Relationship Id="rId17" Type="http://schemas.openxmlformats.org/officeDocument/2006/relationships/image" Target="../media/image52.png"/><Relationship Id="rId2" Type="http://schemas.openxmlformats.org/officeDocument/2006/relationships/tags" Target="../tags/tag94.xml"/><Relationship Id="rId16" Type="http://schemas.openxmlformats.org/officeDocument/2006/relationships/image" Target="../media/image51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15" Type="http://schemas.openxmlformats.org/officeDocument/2006/relationships/image" Target="../media/image50.png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1.xml"/><Relationship Id="rId7" Type="http://schemas.microsoft.com/office/2007/relationships/hdphoto" Target="../media/hdphoto5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2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2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1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day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73138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to know the timetable?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391885" y="2298064"/>
            <a:ext cx="11447813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difference of Zhang Peng and Pedro’s timetable.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3384317" y="3422922"/>
            <a:ext cx="65724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my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timetable.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122170" y="4836795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Pedro’s timetable in Spain.</a:t>
            </a:r>
          </a:p>
        </p:txBody>
      </p:sp>
      <p:sp>
        <p:nvSpPr>
          <p:cNvPr id="15" name="矩形 14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84810" y="1240049"/>
            <a:ext cx="10266119" cy="18594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  <a:sym typeface="+mn-ea"/>
              </a:rPr>
              <a:t>     Zhang </a:t>
            </a:r>
            <a:r>
              <a:rPr lang="en-US" altLang="zh-CN" sz="3200" dirty="0" err="1" smtClean="0">
                <a:latin typeface="Comic Sans MS" panose="030F0702030302020204" pitchFamily="66" charset="0"/>
                <a:sym typeface="+mn-ea"/>
              </a:rPr>
              <a:t>Peng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 has a new friend. His name is Pedro. </a:t>
            </a: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                  He’s from Spain</a:t>
            </a:r>
            <a:r>
              <a:rPr lang="en-US" altLang="zh-CN" sz="3200" smtClean="0">
                <a:latin typeface="Comic Sans MS" panose="030F0702030302020204" pitchFamily="66" charset="0"/>
                <a:sym typeface="+mn-ea"/>
              </a:rPr>
              <a:t>.  Where 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are Zhang </a:t>
            </a:r>
            <a:r>
              <a:rPr lang="en-US" altLang="zh-CN" sz="3200" dirty="0" err="1" smtClean="0">
                <a:latin typeface="Comic Sans MS" panose="030F0702030302020204" pitchFamily="66" charset="0"/>
                <a:sym typeface="+mn-ea"/>
              </a:rPr>
              <a:t>Peng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 and Pedro? </a:t>
            </a: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L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isten </a:t>
            </a: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and tick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/>
          <a:srcRect l="5749" t="16405" r="5715" b="74540"/>
          <a:stretch>
            <a:fillRect/>
          </a:stretch>
        </p:blipFill>
        <p:spPr bwMode="auto">
          <a:xfrm>
            <a:off x="1288145" y="3258429"/>
            <a:ext cx="8996456" cy="16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4529140" y="4247268"/>
            <a:ext cx="483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√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Let's tr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92356" y="452058"/>
            <a:ext cx="609600" cy="60960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4485640" y="2441575"/>
            <a:ext cx="6163945" cy="196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624156" y="1226482"/>
            <a:ext cx="6001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Pedro is a new student from Spain.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文本框 22"/>
          <p:cNvSpPr txBox="1"/>
          <p:nvPr>
            <p:custDataLst>
              <p:tags r:id="rId2"/>
            </p:custDataLst>
          </p:nvPr>
        </p:nvSpPr>
        <p:spPr>
          <a:xfrm>
            <a:off x="396240" y="1876425"/>
            <a:ext cx="11529695" cy="42614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Zhang Peng: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Pedro, this is our new classroom. Do you like our school?</a:t>
            </a:r>
            <a:endParaRPr lang="en-US" altLang="zh-CN" sz="2800" dirty="0"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   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Pedro: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Yes, but I am tired. In Spain, I always sleep a little in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               the afternoon.</a:t>
            </a:r>
            <a:endParaRPr lang="zh-CN" altLang="zh-CN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437005" indent="-1437005"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Zhang Peng: 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Really? When do you sleep?</a:t>
            </a:r>
            <a:endParaRPr lang="zh-CN" altLang="zh-CN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Pedro: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At about 2 o’clock.</a:t>
            </a:r>
            <a:endParaRPr lang="en-US" altLang="zh-CN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Zhang Peng: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Oh. That’s now, but we have a </a:t>
            </a:r>
            <a:r>
              <a:rPr lang="en-US" altLang="zh-CN" sz="2800" dirty="0" err="1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maths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+mn-ea"/>
              </a:rPr>
              <a:t> class at 2 o’clock.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" name="Let's tr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25138" y="396571"/>
            <a:ext cx="609600" cy="60960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3760815" y="2488862"/>
            <a:ext cx="4076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6"/>
          <p:cNvSpPr txBox="1"/>
          <p:nvPr/>
        </p:nvSpPr>
        <p:spPr>
          <a:xfrm>
            <a:off x="7190105" y="1252166"/>
            <a:ext cx="3842072" cy="683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In the classroom.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弧形 15"/>
          <p:cNvSpPr/>
          <p:nvPr/>
        </p:nvSpPr>
        <p:spPr>
          <a:xfrm rot="18124293">
            <a:off x="6055216" y="1890157"/>
            <a:ext cx="1511300" cy="1015999"/>
          </a:xfrm>
          <a:prstGeom prst="arc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20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discuss!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99818361"/>
              </p:ext>
            </p:extLst>
          </p:nvPr>
        </p:nvGraphicFramePr>
        <p:xfrm>
          <a:off x="1695114" y="1975411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get up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6 o’clock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go to school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go back home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eat dinner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7246794" y="2609382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7: 30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6968672" y="3133651"/>
            <a:ext cx="1614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5 o’clock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7" name="矩形 26"/>
          <p:cNvSpPr/>
          <p:nvPr>
            <p:custDataLst>
              <p:tags r:id="rId6"/>
            </p:custDataLst>
          </p:nvPr>
        </p:nvSpPr>
        <p:spPr>
          <a:xfrm>
            <a:off x="7374385" y="3698672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6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30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860960" y="4448641"/>
            <a:ext cx="1129479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is our new friend Pedro’s timetable in Spain?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55811" y="1088324"/>
            <a:ext cx="5359616" cy="688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This is my timetable.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860960" y="1559109"/>
            <a:ext cx="9656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When does Pedro finish class in the morning?</a:t>
            </a: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Where does Pedro eat lunch?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3. When does Pedro go back to school after lunch?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4. When does Pedro eat dinner in Spain?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860960" y="4213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and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25" y="660333"/>
            <a:ext cx="7812000" cy="519738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/>
          <a:stretch/>
        </p:blipFill>
        <p:spPr bwMode="auto">
          <a:xfrm>
            <a:off x="2422565" y="1104411"/>
            <a:ext cx="7246515" cy="423115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717299" y="905992"/>
            <a:ext cx="9656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When does Pedro finish class in the morning?</a:t>
            </a:r>
          </a:p>
          <a:p>
            <a:pPr marL="457200" indent="-457200">
              <a:buAutoNum type="arabicPeriod"/>
            </a:pPr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Where does Pedro eat lunch?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3. When does Pedro go back to school after lunch?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4. When does Pedro eat dinner in Spain?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20" name="TextBox 6"/>
          <p:cNvSpPr txBox="1"/>
          <p:nvPr>
            <p:custDataLst>
              <p:tags r:id="rId2"/>
            </p:custDataLst>
          </p:nvPr>
        </p:nvSpPr>
        <p:spPr>
          <a:xfrm>
            <a:off x="1365655" y="1485356"/>
            <a:ext cx="60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finishes class at 1 o’clock 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10"/>
          <p:cNvSpPr txBox="1"/>
          <p:nvPr>
            <p:custDataLst>
              <p:tags r:id="rId3"/>
            </p:custDataLst>
          </p:nvPr>
        </p:nvSpPr>
        <p:spPr>
          <a:xfrm>
            <a:off x="1345558" y="2439950"/>
            <a:ext cx="60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eats lunch at home.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1"/>
          <p:cNvSpPr txBox="1"/>
          <p:nvPr>
            <p:custDataLst>
              <p:tags r:id="rId4"/>
            </p:custDataLst>
          </p:nvPr>
        </p:nvSpPr>
        <p:spPr>
          <a:xfrm>
            <a:off x="1275219" y="3394397"/>
            <a:ext cx="880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goes back to school at 2:30 after lunch.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13"/>
          <p:cNvSpPr txBox="1"/>
          <p:nvPr>
            <p:custDataLst>
              <p:tags r:id="rId5"/>
            </p:custDataLst>
          </p:nvPr>
        </p:nvSpPr>
        <p:spPr>
          <a:xfrm>
            <a:off x="1265169" y="4489813"/>
            <a:ext cx="747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eats dinner at 9 :30 or 10 o’clcok.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80772" y="1006171"/>
            <a:ext cx="9204960" cy="6115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lvl="1"/>
            <a:r>
              <a:rPr lang="en-US" altLang="zh-CN" sz="3200" b="1" smtClean="0">
                <a:latin typeface="Comic Sans MS" panose="030F0702030302020204" pitchFamily="66" charset="0"/>
              </a:rPr>
              <a:t>Complete 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Pedro’s timetable.</a:t>
            </a:r>
          </a:p>
          <a:p>
            <a:endParaRPr lang="en-US" altLang="zh-CN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55384" y="1764217"/>
          <a:ext cx="11619186" cy="4465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5131"/>
                <a:gridCol w="5644055"/>
              </a:tblGrid>
              <a:tr h="5689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get up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89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start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class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 1 o’clock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sleep a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little in the afternoon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 about 2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o’clock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at 2:30</a:t>
                      </a:r>
                      <a:endParaRPr lang="zh-CN" altLang="en-US" sz="32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start class</a:t>
                      </a:r>
                      <a:r>
                        <a:rPr lang="en-US" altLang="zh-CN" sz="3200" baseline="0" dirty="0" smtClean="0">
                          <a:latin typeface="Comic Sans MS" panose="030F0702030302020204" pitchFamily="66" charset="0"/>
                        </a:rPr>
                        <a:t> in the afternoon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15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latin typeface="Comic Sans MS" panose="030F0702030302020204" pitchFamily="66" charset="0"/>
                        </a:rPr>
                        <a:t>eat dinner</a:t>
                      </a:r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993861" y="1764218"/>
            <a:ext cx="3530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often at 7 o’clock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62900" y="2959975"/>
            <a:ext cx="5309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finish class in the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morning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85026" y="2375028"/>
            <a:ext cx="3746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usually at 9 o’clock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380772" y="4242160"/>
            <a:ext cx="5873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back to school after lunch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7593974" y="4895024"/>
            <a:ext cx="2472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 3 o’clock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6254470" y="5524540"/>
            <a:ext cx="5588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 at 9:30 or 10 o’clock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60960" y="340365"/>
            <a:ext cx="6370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charset="-122"/>
                <a:cs typeface="Times New Roman" panose="02020603050405020304" pitchFamily="18" charset="0"/>
              </a:rPr>
              <a:t>Read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again and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fill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 the blanks.</a:t>
            </a:r>
          </a:p>
        </p:txBody>
      </p:sp>
      <p:pic>
        <p:nvPicPr>
          <p:cNvPr id="2" name="Let's talk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6943" y="3965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8" grpId="0"/>
      <p:bldP spid="13" grpId="0"/>
      <p:bldP spid="1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139" y="780541"/>
            <a:ext cx="11044051" cy="598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296799" y="991066"/>
            <a:ext cx="6127263" cy="53310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Zheng Peng: When do you finish class in     the morning?</a:t>
            </a:r>
          </a:p>
          <a:p>
            <a:pPr>
              <a:lnSpc>
                <a:spcPct val="130000"/>
              </a:lnSpc>
            </a:pPr>
            <a:r>
              <a:rPr lang="en-US" altLang="zh-CN" sz="2400" cap="none" spc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Pedro: We finish class at 1 o’clock. Then we eat lunch at home.</a:t>
            </a:r>
          </a:p>
          <a:p>
            <a:pPr>
              <a:lnSpc>
                <a:spcPct val="130000"/>
              </a:lnSpc>
            </a:pPr>
            <a:r>
              <a:rPr lang="en-US" altLang="zh-CN" sz="24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Wow! When do you go back to school after lunch?</a:t>
            </a:r>
          </a:p>
          <a:p>
            <a:pPr>
              <a:lnSpc>
                <a:spcPct val="130000"/>
              </a:lnSpc>
            </a:pPr>
            <a:r>
              <a:rPr lang="en-US" altLang="zh-CN" sz="2400" cap="none" spc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Pedro: At 2:30. Classes start at 3 o’clock.</a:t>
            </a:r>
          </a:p>
          <a:p>
            <a:pPr>
              <a:lnSpc>
                <a:spcPct val="130000"/>
              </a:lnSpc>
            </a:pPr>
            <a:r>
              <a:rPr lang="en-US" altLang="zh-CN" sz="24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do you usually eat dinner in Spain?</a:t>
            </a:r>
          </a:p>
          <a:p>
            <a:pPr>
              <a:lnSpc>
                <a:spcPct val="130000"/>
              </a:lnSpc>
            </a:pPr>
            <a:r>
              <a:rPr lang="en-US" altLang="zh-CN" sz="2400" cap="none" spc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Pedro: Usually at 9:30 or 10 o’clock.</a:t>
            </a:r>
          </a:p>
          <a:p>
            <a:pPr>
              <a:lnSpc>
                <a:spcPct val="130000"/>
              </a:lnSpc>
            </a:pPr>
            <a:r>
              <a:rPr lang="en-US" altLang="zh-CN" sz="24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Wow! That’s too late!</a:t>
            </a:r>
            <a:endParaRPr lang="zh-CN" altLang="en-US" sz="2400" cap="none" spc="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in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93285" y="2841111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03629" y="1055511"/>
            <a:ext cx="7097382" cy="4746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/>
          <a:stretch>
            <a:fillRect/>
          </a:stretch>
        </p:blipFill>
        <p:spPr bwMode="auto">
          <a:xfrm>
            <a:off x="2898883" y="1429358"/>
            <a:ext cx="6506873" cy="399928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0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77368" y="1017161"/>
            <a:ext cx="10926758" cy="4523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Zheng Peng: When do you finish class in the morning?</a:t>
            </a:r>
            <a:endParaRPr lang="en-US" altLang="zh-CN" sz="3200" b="1" dirty="0" smtClean="0">
              <a:ln w="0"/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  <a:p>
            <a:r>
              <a:rPr lang="en-US" altLang="zh-CN" sz="3200" cap="none" spc="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Pedro: We finish class at 1 o’clock. Then we eat </a:t>
            </a:r>
          </a:p>
          <a:p>
            <a:r>
              <a:rPr lang="en-US" altLang="zh-CN" sz="3200" cap="none" spc="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 lunch at home.</a:t>
            </a:r>
          </a:p>
          <a:p>
            <a:r>
              <a:rPr lang="en-US" altLang="zh-CN" sz="3200" cap="none" spc="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Wow! When do you go back to school after </a:t>
            </a:r>
          </a:p>
          <a:p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           lunch?</a:t>
            </a:r>
          </a:p>
          <a:p>
            <a:r>
              <a:rPr lang="en-US" altLang="zh-CN" sz="3200" cap="none" spc="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 Pedro: At 2:30. Classes start at 3 o’clock.</a:t>
            </a:r>
            <a:endParaRPr lang="en-US" altLang="zh-CN" sz="3200" b="1" dirty="0" smtClean="0">
              <a:ln w="0"/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  <a:p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When do you usually eat dinner in Spain?</a:t>
            </a:r>
          </a:p>
          <a:p>
            <a:r>
              <a:rPr lang="en-US" altLang="zh-CN" sz="3200" cap="none" spc="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Pedro: Usually at 9:30 or 10 o’clock.</a:t>
            </a:r>
          </a:p>
          <a:p>
            <a:r>
              <a:rPr lang="zh-CN" altLang="en-US" sz="3200" b="1" dirty="0" smtClean="0">
                <a:ln w="0"/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 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Zhang Peng: Wow! That’s too late!</a:t>
            </a:r>
            <a:endParaRPr lang="zh-CN" altLang="en-US" sz="3200" b="1" dirty="0">
              <a:ln w="0"/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777368" y="379562"/>
            <a:ext cx="397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9" name="文本框 11"/>
          <p:cNvSpPr txBox="1"/>
          <p:nvPr/>
        </p:nvSpPr>
        <p:spPr>
          <a:xfrm>
            <a:off x="7061701" y="632753"/>
            <a:ext cx="375671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询问什么时间在做什么事情</a:t>
            </a:r>
            <a:endParaRPr lang="en-US" altLang="zh-CN" sz="20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弧形 9"/>
          <p:cNvSpPr/>
          <p:nvPr/>
        </p:nvSpPr>
        <p:spPr>
          <a:xfrm rot="18124293">
            <a:off x="5925686" y="1034817"/>
            <a:ext cx="1511300" cy="1015999"/>
          </a:xfrm>
          <a:prstGeom prst="arc">
            <a:avLst>
              <a:gd name="adj1" fmla="val 16200000"/>
              <a:gd name="adj2" fmla="val 2136510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360717" y="1517696"/>
            <a:ext cx="6924625" cy="251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255344" y="2063351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/>
        </p:nvSpPr>
        <p:spPr>
          <a:xfrm>
            <a:off x="8435975" y="2132330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en-US" alt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点钟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7794003" y="2065867"/>
            <a:ext cx="723518" cy="32781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 flipV="1">
            <a:off x="6983054" y="2994261"/>
            <a:ext cx="3289300" cy="39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6710004" y="3968986"/>
            <a:ext cx="785495" cy="95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>
            <a:off x="3420069" y="2509756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5"/>
            </p:custDataLst>
          </p:nvPr>
        </p:nvCxnSpPr>
        <p:spPr>
          <a:xfrm>
            <a:off x="10285108" y="2063327"/>
            <a:ext cx="723518" cy="32781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6"/>
            </p:custDataLst>
          </p:nvPr>
        </p:nvSpPr>
        <p:spPr>
          <a:xfrm>
            <a:off x="11008360" y="220726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吃午饭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30"/>
          <p:cNvSpPr txBox="1"/>
          <p:nvPr>
            <p:custDataLst>
              <p:tags r:id="rId7"/>
            </p:custDataLst>
          </p:nvPr>
        </p:nvSpPr>
        <p:spPr>
          <a:xfrm>
            <a:off x="7670800" y="3033395"/>
            <a:ext cx="176212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返回学校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8"/>
            </p:custDataLst>
          </p:nvPr>
        </p:nvCxnSpPr>
        <p:spPr>
          <a:xfrm>
            <a:off x="10505399" y="3053316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0"/>
          <p:cNvSpPr txBox="1"/>
          <p:nvPr>
            <p:custDataLst>
              <p:tags r:id="rId9"/>
            </p:custDataLst>
          </p:nvPr>
        </p:nvSpPr>
        <p:spPr>
          <a:xfrm>
            <a:off x="9962515" y="3160395"/>
            <a:ext cx="2072005" cy="470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en-US" alt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之后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10"/>
            </p:custDataLst>
          </p:nvPr>
        </p:nvCxnSpPr>
        <p:spPr>
          <a:xfrm>
            <a:off x="10205044" y="2052556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11"/>
            </p:custDataLst>
          </p:nvPr>
        </p:nvCxnSpPr>
        <p:spPr>
          <a:xfrm flipH="1" flipV="1">
            <a:off x="6629413" y="3372697"/>
            <a:ext cx="271145" cy="3003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0"/>
          <p:cNvSpPr txBox="1"/>
          <p:nvPr>
            <p:custDataLst>
              <p:tags r:id="rId12"/>
            </p:custDataLst>
          </p:nvPr>
        </p:nvSpPr>
        <p:spPr>
          <a:xfrm>
            <a:off x="5880100" y="3033395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开始</a:t>
            </a:r>
          </a:p>
        </p:txBody>
      </p:sp>
      <p:cxnSp>
        <p:nvCxnSpPr>
          <p:cNvPr id="24" name="直接连接符 23"/>
          <p:cNvCxnSpPr/>
          <p:nvPr>
            <p:custDataLst>
              <p:tags r:id="rId13"/>
            </p:custDataLst>
          </p:nvPr>
        </p:nvCxnSpPr>
        <p:spPr>
          <a:xfrm>
            <a:off x="5849579" y="4458571"/>
            <a:ext cx="1166495" cy="184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14"/>
            </p:custDataLst>
          </p:nvPr>
        </p:nvCxnSpPr>
        <p:spPr>
          <a:xfrm>
            <a:off x="6710058" y="4484582"/>
            <a:ext cx="1691640" cy="7194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0"/>
          <p:cNvSpPr txBox="1"/>
          <p:nvPr>
            <p:custDataLst>
              <p:tags r:id="rId15"/>
            </p:custDataLst>
          </p:nvPr>
        </p:nvSpPr>
        <p:spPr>
          <a:xfrm>
            <a:off x="8401685" y="4985385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通常地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16"/>
            </p:custDataLst>
          </p:nvPr>
        </p:nvCxnSpPr>
        <p:spPr>
          <a:xfrm flipV="1">
            <a:off x="5880059" y="5494891"/>
            <a:ext cx="1620520" cy="76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0"/>
          <p:cNvSpPr txBox="1"/>
          <p:nvPr>
            <p:custDataLst>
              <p:tags r:id="rId17"/>
            </p:custDataLst>
          </p:nvPr>
        </p:nvSpPr>
        <p:spPr>
          <a:xfrm>
            <a:off x="6090285" y="552958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太晚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" name="Let's talk.mp3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452026" y="3965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18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6" grpId="0"/>
      <p:bldP spid="14" grpId="0"/>
      <p:bldP spid="18" grpId="0"/>
      <p:bldP spid="20" grpId="0"/>
      <p:bldP spid="23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10013176" cy="1226163"/>
            <a:chOff x="862511" y="1413046"/>
            <a:chExt cx="4293742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4019411" cy="654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When do you finish class in the morning?</a:t>
              </a:r>
            </a:p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We finish class at 1 o’clock. 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00375" y="2783746"/>
              <a:ext cx="1320981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373435"/>
            <a:ext cx="7056253" cy="778933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392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 usually go to school at </a:t>
              </a:r>
              <a:r>
                <a:rPr kumimoji="1" lang="en-US" altLang="zh-CN" sz="2800" smtClean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7:00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4367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392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When do you  go to school?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121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询问及回答什么时间在做什么</a:t>
              </a:r>
              <a:r>
                <a:rPr lang="zh-CN" altLang="en-US" sz="3200" smtClean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事情</a:t>
              </a:r>
              <a:endParaRPr lang="zh-CN" altLang="en-US" sz="320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3401013" y="609291"/>
            <a:ext cx="2497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什么时候</a:t>
            </a:r>
            <a:endParaRPr lang="zh-CN" altLang="en-US" sz="3200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53808" y="966511"/>
            <a:ext cx="247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3200" b="1" smtClean="0">
                <a:ln w="1270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When</a:t>
            </a:r>
            <a:endParaRPr lang="zh-CN" altLang="en-US" dirty="0">
              <a:ln w="12700">
                <a:solidFill>
                  <a:schemeClr val="bg1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019679"/>
            <a:ext cx="9736259" cy="115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—When 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do you +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动词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短语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原形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其它？</a:t>
            </a:r>
          </a:p>
          <a:p>
            <a:pPr>
              <a:lnSpc>
                <a:spcPct val="130000"/>
              </a:lnSpc>
            </a:pPr>
            <a:r>
              <a:rPr kumimoji="1"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—I 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/We (+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频度副词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) +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动词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短语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原形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 at+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具体时间</a:t>
            </a:r>
          </a:p>
        </p:txBody>
      </p:sp>
      <p:pic>
        <p:nvPicPr>
          <p:cNvPr id="2050" name="Picture 2" descr="https://img95.699pic.com/xsj/0d/ha/ib.jpg%21/fh/300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3419" r="11176" b="-4045"/>
          <a:stretch>
            <a:fillRect/>
          </a:stretch>
        </p:blipFill>
        <p:spPr bwMode="auto">
          <a:xfrm>
            <a:off x="9159103" y="4212065"/>
            <a:ext cx="1662545" cy="21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 bwMode="auto">
          <a:xfrm>
            <a:off x="1783848" y="4684601"/>
            <a:ext cx="7056253" cy="1201718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464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 smtClean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What time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does Linda get up?</a:t>
              </a:r>
            </a:p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She often gets up at </a:t>
              </a:r>
              <a:r>
                <a:rPr kumimoji="1" lang="en-US" altLang="zh-CN" sz="2800" smtClean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6:05.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1783848" y="3333373"/>
            <a:ext cx="6255747" cy="1016128"/>
            <a:chOff x="2546122" y="3230476"/>
            <a:chExt cx="3748485" cy="598317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561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When does Linda get up</a:t>
              </a:r>
              <a:r>
                <a:rPr kumimoji="1" lang="en-US" altLang="zh-CN" sz="2800" smtClean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?</a:t>
              </a:r>
            </a:p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She often gets up at 6:00</a:t>
              </a:r>
              <a:r>
                <a:rPr kumimoji="1" lang="en-US" altLang="zh-CN" sz="2800" smtClean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718205" y="451262"/>
            <a:ext cx="11301150" cy="5628904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121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询问及回答什么时间在做什么</a:t>
              </a:r>
              <a:r>
                <a:rPr lang="zh-CN" altLang="en-US" sz="3200" smtClean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事情</a:t>
              </a:r>
              <a:endParaRPr lang="zh-CN" altLang="en-US" sz="320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grpSp>
        <p:nvGrpSpPr>
          <p:cNvPr id="43" name="组合 7"/>
          <p:cNvGrpSpPr/>
          <p:nvPr/>
        </p:nvGrpSpPr>
        <p:grpSpPr bwMode="auto">
          <a:xfrm>
            <a:off x="-26199" y="6536207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20169" y="5844690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1080655" y="982539"/>
            <a:ext cx="10276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smtClean="0">
                <a:latin typeface="Comic Sans MS" panose="030F0702030302020204" pitchFamily="66" charset="0"/>
              </a:rPr>
              <a:t>   </a:t>
            </a:r>
            <a:r>
              <a:rPr lang="zh-CN" altLang="zh-CN" sz="2800" b="1" smtClean="0">
                <a:latin typeface="Comic Sans MS" panose="030F0702030302020204" pitchFamily="66" charset="0"/>
              </a:rPr>
              <a:t>此</a:t>
            </a:r>
            <a:r>
              <a:rPr lang="zh-CN" altLang="zh-CN" sz="2800" b="1">
                <a:latin typeface="Comic Sans MS" panose="030F0702030302020204" pitchFamily="66" charset="0"/>
              </a:rPr>
              <a:t>句型的主语是第三人称单数</a:t>
            </a:r>
            <a:r>
              <a:rPr lang="en-US" altLang="zh-CN" sz="2800" b="1">
                <a:latin typeface="Comic Sans MS" panose="030F0702030302020204" pitchFamily="66" charset="0"/>
              </a:rPr>
              <a:t>(he, she</a:t>
            </a:r>
            <a:r>
              <a:rPr lang="zh-CN" altLang="zh-CN" sz="2800" b="1">
                <a:latin typeface="Comic Sans MS" panose="030F0702030302020204" pitchFamily="66" charset="0"/>
              </a:rPr>
              <a:t>或单数名词</a:t>
            </a:r>
            <a:r>
              <a:rPr lang="en-US" altLang="zh-CN" sz="2800" b="1">
                <a:latin typeface="Comic Sans MS" panose="030F0702030302020204" pitchFamily="66" charset="0"/>
              </a:rPr>
              <a:t>)</a:t>
            </a:r>
            <a:r>
              <a:rPr lang="zh-CN" altLang="zh-CN" sz="2800" b="1">
                <a:latin typeface="Comic Sans MS" panose="030F0702030302020204" pitchFamily="66" charset="0"/>
              </a:rPr>
              <a:t>时，助动词</a:t>
            </a:r>
            <a:r>
              <a:rPr lang="en-US" altLang="zh-CN" sz="2800" b="1">
                <a:latin typeface="Comic Sans MS" panose="030F0702030302020204" pitchFamily="66" charset="0"/>
              </a:rPr>
              <a:t>do</a:t>
            </a:r>
            <a:r>
              <a:rPr lang="zh-CN" altLang="zh-CN" sz="2800" b="1">
                <a:latin typeface="Comic Sans MS" panose="030F0702030302020204" pitchFamily="66" charset="0"/>
              </a:rPr>
              <a:t>要变成</a:t>
            </a:r>
            <a:r>
              <a:rPr lang="en-US" altLang="zh-CN" sz="2800" b="1">
                <a:latin typeface="Comic Sans MS" panose="030F0702030302020204" pitchFamily="66" charset="0"/>
              </a:rPr>
              <a:t>does.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80654" y="2218785"/>
            <a:ext cx="1027655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    </a:t>
            </a:r>
            <a:r>
              <a:rPr lang="zh-CN" altLang="zh-CN" sz="2800" b="1" smtClean="0">
                <a:latin typeface="Comic Sans MS" panose="030F0702030302020204" pitchFamily="66" charset="0"/>
              </a:rPr>
              <a:t>询问</a:t>
            </a:r>
            <a:r>
              <a:rPr lang="zh-CN" altLang="zh-CN" sz="2800" b="1">
                <a:latin typeface="Comic Sans MS" panose="030F0702030302020204" pitchFamily="66" charset="0"/>
              </a:rPr>
              <a:t>时间还可用</a:t>
            </a:r>
            <a:r>
              <a:rPr lang="en-US" altLang="zh-CN" sz="2800" b="1">
                <a:latin typeface="Comic Sans MS" panose="030F0702030302020204" pitchFamily="66" charset="0"/>
              </a:rPr>
              <a:t>What time</a:t>
            </a:r>
            <a:r>
              <a:rPr lang="zh-CN" altLang="zh-CN" sz="2800" b="1">
                <a:latin typeface="Comic Sans MS" panose="030F0702030302020204" pitchFamily="66" charset="0"/>
              </a:rPr>
              <a:t>来提问，</a:t>
            </a:r>
            <a:r>
              <a:rPr lang="en-US" altLang="zh-CN" sz="2800" b="1">
                <a:latin typeface="Comic Sans MS" panose="030F0702030302020204" pitchFamily="66" charset="0"/>
              </a:rPr>
              <a:t> What time</a:t>
            </a:r>
            <a:r>
              <a:rPr lang="zh-CN" altLang="zh-CN" sz="2800" b="1">
                <a:latin typeface="Comic Sans MS" panose="030F0702030302020204" pitchFamily="66" charset="0"/>
              </a:rPr>
              <a:t>常用来询问具体的时间点，可以与</a:t>
            </a:r>
            <a:r>
              <a:rPr lang="en-US" altLang="zh-CN" sz="2800" b="1">
                <a:latin typeface="Comic Sans MS" panose="030F0702030302020204" pitchFamily="66" charset="0"/>
              </a:rPr>
              <a:t>When </a:t>
            </a:r>
            <a:r>
              <a:rPr lang="zh-CN" altLang="zh-CN" sz="2800" b="1">
                <a:latin typeface="Comic Sans MS" panose="030F0702030302020204" pitchFamily="66" charset="0"/>
              </a:rPr>
              <a:t>进行互换。</a:t>
            </a:r>
            <a:endParaRPr lang="zh-CN" altLang="zh-CN" sz="28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bpic.51yuansu.com/pic3/cover/03/41/38/5b9917b44fd13_610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t="13226" r="17264" b="21019"/>
          <a:stretch>
            <a:fillRect/>
          </a:stretch>
        </p:blipFill>
        <p:spPr bwMode="auto">
          <a:xfrm>
            <a:off x="8840101" y="3710340"/>
            <a:ext cx="1808973" cy="175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标注 9"/>
          <p:cNvSpPr/>
          <p:nvPr/>
        </p:nvSpPr>
        <p:spPr>
          <a:xfrm>
            <a:off x="6622649" y="4882069"/>
            <a:ext cx="4688686" cy="748146"/>
          </a:xfrm>
          <a:prstGeom prst="wedgeRoundRectCallout">
            <a:avLst>
              <a:gd name="adj1" fmla="val -27593"/>
              <a:gd name="adj2" fmla="val -83828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 go to bed at 9 o’clock.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903840" y="772939"/>
            <a:ext cx="4480448" cy="861060"/>
          </a:xfrm>
          <a:prstGeom prst="wedgeRoundRectCallout">
            <a:avLst>
              <a:gd name="adj1" fmla="val 26269"/>
              <a:gd name="adj2" fmla="val 9241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When do you get up?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8330244" y="1790228"/>
            <a:ext cx="2357548" cy="1261729"/>
          </a:xfrm>
          <a:prstGeom prst="wedgeRoundRectCallout">
            <a:avLst>
              <a:gd name="adj1" fmla="val -39067"/>
              <a:gd name="adj2" fmla="val 71206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 get up at 6 o’clock.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903839" y="3624595"/>
            <a:ext cx="2941777" cy="1114970"/>
          </a:xfrm>
          <a:prstGeom prst="wedgeRoundRectCallout">
            <a:avLst>
              <a:gd name="adj1" fmla="val 55486"/>
              <a:gd name="adj2" fmla="val -45602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When do you go to bed?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7163" y="2232560"/>
            <a:ext cx="2485425" cy="23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92" y="2010733"/>
            <a:ext cx="2408939" cy="26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6" grpId="0" bldLvl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32761" y="459267"/>
            <a:ext cx="5221004" cy="977664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550764" y="1535502"/>
              <a:ext cx="3035539" cy="4925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zh-CN" altLang="en-US" sz="3600" b="1">
                  <a:solidFill>
                    <a:srgbClr val="000000"/>
                  </a:solidFill>
                  <a:latin typeface="+mn-ea"/>
                  <a:cs typeface="Times New Roman" panose="02020603050405020304" pitchFamily="18" charset="0"/>
                </a:rPr>
                <a:t>时间的表示方法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672287" y="42364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63160" y="2774934"/>
              <a:ext cx="1320981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467391" y="1694388"/>
            <a:ext cx="1118655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smtClean="0">
                <a:latin typeface="Comic Sans MS" panose="030F0702030302020204" pitchFamily="66" charset="0"/>
              </a:rPr>
              <a:t>1</a:t>
            </a:r>
            <a:r>
              <a:rPr lang="en-US" altLang="zh-CN" sz="2800" b="1" smtClean="0">
                <a:latin typeface="Comic Sans MS" panose="030F0702030302020204" pitchFamily="66" charset="0"/>
              </a:rPr>
              <a:t>. </a:t>
            </a:r>
            <a:r>
              <a:rPr lang="zh-CN" altLang="en-US" sz="2800" b="1" smtClean="0">
                <a:latin typeface="Comic Sans MS" panose="030F0702030302020204" pitchFamily="66" charset="0"/>
              </a:rPr>
              <a:t>整点</a:t>
            </a:r>
            <a:r>
              <a:rPr lang="zh-CN" altLang="en-US" sz="2800" b="1">
                <a:latin typeface="Comic Sans MS" panose="030F0702030302020204" pitchFamily="66" charset="0"/>
              </a:rPr>
              <a:t>：用基数词钟点</a:t>
            </a:r>
            <a:r>
              <a:rPr lang="en-US" altLang="zh-CN" sz="2800" b="1">
                <a:latin typeface="Comic Sans MS" panose="030F0702030302020204" pitchFamily="66" charset="0"/>
              </a:rPr>
              <a:t>+o’clock</a:t>
            </a:r>
            <a:r>
              <a:rPr lang="zh-CN" altLang="zh-CN" sz="2800" b="1">
                <a:latin typeface="Comic Sans MS" panose="030F0702030302020204" pitchFamily="66" charset="0"/>
              </a:rPr>
              <a:t>来表示整点，前用数字或英文均可。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   eg. 8:00 --eight o’clock/ 8 o’clock.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2. </a:t>
            </a:r>
            <a:r>
              <a:rPr lang="zh-CN" altLang="en-US" sz="2800" b="1">
                <a:latin typeface="Comic Sans MS" panose="030F0702030302020204" pitchFamily="66" charset="0"/>
              </a:rPr>
              <a:t>非</a:t>
            </a:r>
            <a:r>
              <a:rPr lang="zh-CN" altLang="zh-CN" sz="2800" b="1">
                <a:latin typeface="Comic Sans MS" panose="030F0702030302020204" pitchFamily="66" charset="0"/>
              </a:rPr>
              <a:t>整点：用基数词按钟点</a:t>
            </a:r>
            <a:r>
              <a:rPr lang="en-US" altLang="zh-CN" sz="2800" b="1">
                <a:latin typeface="Comic Sans MS" panose="030F0702030302020204" pitchFamily="66" charset="0"/>
              </a:rPr>
              <a:t>+</a:t>
            </a:r>
            <a:r>
              <a:rPr lang="zh-CN" altLang="en-US" sz="2800" b="1">
                <a:latin typeface="Comic Sans MS" panose="030F0702030302020204" pitchFamily="66" charset="0"/>
              </a:rPr>
              <a:t>分钟的顺序直接写出时间，后面决不可以有</a:t>
            </a:r>
            <a:r>
              <a:rPr lang="en-US" altLang="zh-CN" sz="2800" b="1" smtClean="0">
                <a:latin typeface="Comic Sans MS" panose="030F0702030302020204" pitchFamily="66" charset="0"/>
              </a:rPr>
              <a:t>o’clock</a:t>
            </a:r>
            <a:r>
              <a:rPr lang="zh-CN" altLang="en-US" sz="2800" b="1" smtClean="0">
                <a:latin typeface="Comic Sans MS" panose="030F0702030302020204" pitchFamily="66" charset="0"/>
              </a:rPr>
              <a:t>。</a:t>
            </a:r>
            <a:r>
              <a:rPr lang="en-US" altLang="zh-CN" sz="2800" b="1" smtClean="0">
                <a:latin typeface="Comic Sans MS" panose="030F0702030302020204" pitchFamily="66" charset="0"/>
              </a:rPr>
              <a:t>   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 </a:t>
            </a:r>
            <a:r>
              <a:rPr lang="en-US" altLang="zh-CN" sz="2800" b="1" smtClean="0">
                <a:latin typeface="Comic Sans MS" panose="030F0702030302020204" pitchFamily="66" charset="0"/>
              </a:rPr>
              <a:t>  </a:t>
            </a:r>
            <a:r>
              <a:rPr lang="en-US" altLang="zh-CN" sz="2800" b="1">
                <a:latin typeface="Comic Sans MS" panose="030F0702030302020204" pitchFamily="66" charset="0"/>
              </a:rPr>
              <a:t>eg. 1:10- one ten.  </a:t>
            </a:r>
            <a:r>
              <a:rPr lang="en-US" altLang="zh-CN" sz="2800" b="1" smtClean="0">
                <a:latin typeface="Comic Sans MS" panose="030F0702030302020204" pitchFamily="66" charset="0"/>
              </a:rPr>
              <a:t>8:30-eight </a:t>
            </a:r>
            <a:r>
              <a:rPr lang="en-US" altLang="zh-CN" sz="2800" b="1">
                <a:latin typeface="Comic Sans MS" panose="030F0702030302020204" pitchFamily="66" charset="0"/>
              </a:rPr>
              <a:t>thirty.  </a:t>
            </a:r>
            <a:r>
              <a:rPr lang="en-US" altLang="zh-CN" sz="2800" b="1" smtClean="0">
                <a:latin typeface="Comic Sans MS" panose="030F0702030302020204" pitchFamily="66" charset="0"/>
              </a:rPr>
              <a:t>2:40-two </a:t>
            </a:r>
            <a:r>
              <a:rPr lang="en-US" altLang="zh-CN" sz="2800" b="1">
                <a:latin typeface="Comic Sans MS" panose="030F0702030302020204" pitchFamily="66" charset="0"/>
              </a:rPr>
              <a:t>forty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3.</a:t>
            </a:r>
            <a:r>
              <a:rPr lang="zh-CN" altLang="zh-CN" sz="2800" b="1">
                <a:latin typeface="Comic Sans MS" panose="030F0702030302020204" pitchFamily="66" charset="0"/>
              </a:rPr>
              <a:t>当分钟数是</a:t>
            </a:r>
            <a:r>
              <a:rPr lang="en-US" altLang="zh-CN" sz="2800" b="1">
                <a:latin typeface="Comic Sans MS" panose="030F0702030302020204" pitchFamily="66" charset="0"/>
              </a:rPr>
              <a:t>30</a:t>
            </a:r>
            <a:r>
              <a:rPr lang="zh-CN" altLang="en-US" sz="2800" b="1">
                <a:latin typeface="Comic Sans MS" panose="030F0702030302020204" pitchFamily="66" charset="0"/>
              </a:rPr>
              <a:t>分钟时，可用名词</a:t>
            </a:r>
            <a:r>
              <a:rPr lang="en-US" altLang="zh-CN" sz="2800" b="1">
                <a:latin typeface="Comic Sans MS" panose="030F0702030302020204" pitchFamily="66" charset="0"/>
              </a:rPr>
              <a:t>half(</a:t>
            </a:r>
            <a:r>
              <a:rPr lang="zh-CN" altLang="zh-CN" sz="2800" b="1">
                <a:latin typeface="Comic Sans MS" panose="030F0702030302020204" pitchFamily="66" charset="0"/>
              </a:rPr>
              <a:t>一半</a:t>
            </a:r>
            <a:r>
              <a:rPr lang="en-US" altLang="zh-CN" sz="2800" b="1">
                <a:latin typeface="Comic Sans MS" panose="030F0702030302020204" pitchFamily="66" charset="0"/>
              </a:rPr>
              <a:t>)</a:t>
            </a:r>
            <a:r>
              <a:rPr lang="zh-CN" altLang="en-US" sz="2800" b="1">
                <a:latin typeface="Comic Sans MS" panose="030F0702030302020204" pitchFamily="66" charset="0"/>
              </a:rPr>
              <a:t>表示，也可以直接读数</a:t>
            </a:r>
            <a:r>
              <a:rPr lang="en-US" altLang="zh-CN" sz="2800" b="1">
                <a:latin typeface="Comic Sans MS" panose="030F0702030302020204" pitchFamily="66" charset="0"/>
              </a:rPr>
              <a:t>. past</a:t>
            </a:r>
            <a:r>
              <a:rPr lang="zh-CN" altLang="zh-CN" sz="2800" b="1">
                <a:latin typeface="Comic Sans MS" panose="030F0702030302020204" pitchFamily="66" charset="0"/>
              </a:rPr>
              <a:t>意为</a:t>
            </a:r>
            <a:r>
              <a:rPr lang="en-US" altLang="zh-CN" sz="2800" b="1">
                <a:latin typeface="Comic Sans MS" panose="030F0702030302020204" pitchFamily="66" charset="0"/>
              </a:rPr>
              <a:t>“</a:t>
            </a:r>
            <a:r>
              <a:rPr lang="zh-CN" altLang="en-US" sz="2800" b="1">
                <a:latin typeface="Comic Sans MS" panose="030F0702030302020204" pitchFamily="66" charset="0"/>
              </a:rPr>
              <a:t>过</a:t>
            </a:r>
            <a:r>
              <a:rPr lang="en-US" altLang="zh-CN" sz="2800" b="1">
                <a:latin typeface="Comic Sans MS" panose="030F0702030302020204" pitchFamily="66" charset="0"/>
              </a:rPr>
              <a:t>”</a:t>
            </a:r>
            <a:r>
              <a:rPr lang="zh-CN" altLang="en-US" sz="2800" b="1" smtClean="0">
                <a:latin typeface="Comic Sans MS" panose="030F0702030302020204" pitchFamily="66" charset="0"/>
              </a:rPr>
              <a:t>，用</a:t>
            </a:r>
            <a:r>
              <a:rPr lang="en-US" altLang="zh-CN" sz="2800" b="1">
                <a:latin typeface="Comic Sans MS" panose="030F0702030302020204" pitchFamily="66" charset="0"/>
              </a:rPr>
              <a:t>half past +</a:t>
            </a:r>
            <a:r>
              <a:rPr lang="zh-CN" altLang="zh-CN" sz="2800" b="1" smtClean="0">
                <a:latin typeface="Comic Sans MS" panose="030F0702030302020204" pitchFamily="66" charset="0"/>
              </a:rPr>
              <a:t>整点</a:t>
            </a:r>
            <a:r>
              <a:rPr lang="zh-CN" altLang="en-US" sz="2800" b="1" smtClean="0">
                <a:latin typeface="Comic Sans MS" panose="030F0702030302020204" pitchFamily="66" charset="0"/>
              </a:rPr>
              <a:t>。</a:t>
            </a:r>
            <a:r>
              <a:rPr lang="en-US" altLang="zh-CN" sz="2800" b="1" smtClean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 </a:t>
            </a:r>
            <a:r>
              <a:rPr lang="en-US" altLang="zh-CN" sz="2800" b="1" smtClean="0">
                <a:latin typeface="Comic Sans MS" panose="030F0702030302020204" pitchFamily="66" charset="0"/>
              </a:rPr>
              <a:t>   eg</a:t>
            </a:r>
            <a:r>
              <a:rPr lang="en-US" altLang="zh-CN" sz="2800" b="1">
                <a:latin typeface="Comic Sans MS" panose="030F0702030302020204" pitchFamily="66" charset="0"/>
              </a:rPr>
              <a:t>. 9:30-half past nine(nine thirty</a:t>
            </a:r>
            <a:r>
              <a:rPr lang="en-US" altLang="zh-CN" sz="2800" b="1" smtClean="0">
                <a:latin typeface="Comic Sans MS" panose="030F0702030302020204" pitchFamily="66" charset="0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603727" y="1811426"/>
            <a:ext cx="1150719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4</a:t>
            </a:r>
            <a:r>
              <a:rPr lang="en-US" altLang="zh-CN" sz="2800" b="1">
                <a:latin typeface="Comic Sans MS" panose="030F0702030302020204" pitchFamily="66" charset="0"/>
              </a:rPr>
              <a:t>.</a:t>
            </a:r>
            <a:r>
              <a:rPr lang="zh-CN" altLang="zh-CN" sz="2800" b="1">
                <a:latin typeface="Comic Sans MS" panose="030F0702030302020204" pitchFamily="66" charset="0"/>
              </a:rPr>
              <a:t>如果分钟数少于等于</a:t>
            </a:r>
            <a:r>
              <a:rPr lang="en-US" altLang="zh-CN" sz="2800" b="1">
                <a:latin typeface="Comic Sans MS" panose="030F0702030302020204" pitchFamily="66" charset="0"/>
              </a:rPr>
              <a:t>30</a:t>
            </a:r>
            <a:r>
              <a:rPr lang="zh-CN" altLang="en-US" sz="2800" b="1">
                <a:latin typeface="Comic Sans MS" panose="030F0702030302020204" pitchFamily="66" charset="0"/>
              </a:rPr>
              <a:t>分钟，用介词</a:t>
            </a:r>
            <a:r>
              <a:rPr lang="en-US" altLang="zh-CN" sz="2800" b="1">
                <a:latin typeface="Comic Sans MS" panose="030F0702030302020204" pitchFamily="66" charset="0"/>
              </a:rPr>
              <a:t>past</a:t>
            </a:r>
            <a:r>
              <a:rPr lang="zh-CN" altLang="zh-CN" sz="2800" b="1">
                <a:latin typeface="Comic Sans MS" panose="030F0702030302020204" pitchFamily="66" charset="0"/>
              </a:rPr>
              <a:t>表示，用</a:t>
            </a:r>
            <a:r>
              <a:rPr lang="en-US" altLang="zh-CN" sz="2800" b="1">
                <a:latin typeface="Comic Sans MS" panose="030F0702030302020204" pitchFamily="66" charset="0"/>
              </a:rPr>
              <a:t>“</a:t>
            </a:r>
            <a:r>
              <a:rPr lang="zh-CN" altLang="en-US" sz="2800" b="1">
                <a:latin typeface="Comic Sans MS" panose="030F0702030302020204" pitchFamily="66" charset="0"/>
              </a:rPr>
              <a:t>分钟</a:t>
            </a:r>
            <a:r>
              <a:rPr lang="en-US" altLang="zh-CN" sz="2800" b="1">
                <a:latin typeface="Comic Sans MS" panose="030F0702030302020204" pitchFamily="66" charset="0"/>
              </a:rPr>
              <a:t>+past+</a:t>
            </a:r>
            <a:r>
              <a:rPr lang="zh-CN" altLang="zh-CN" sz="2800" b="1">
                <a:latin typeface="Comic Sans MS" panose="030F0702030302020204" pitchFamily="66" charset="0"/>
              </a:rPr>
              <a:t>小时</a:t>
            </a:r>
            <a:r>
              <a:rPr lang="en-US" altLang="zh-CN" sz="2800" b="1">
                <a:latin typeface="Comic Sans MS" panose="030F0702030302020204" pitchFamily="66" charset="0"/>
              </a:rPr>
              <a:t>”</a:t>
            </a:r>
            <a:r>
              <a:rPr lang="zh-CN" altLang="en-US" sz="2800" b="1">
                <a:latin typeface="Comic Sans MS" panose="030F0702030302020204" pitchFamily="66" charset="0"/>
              </a:rPr>
              <a:t>表示</a:t>
            </a:r>
            <a:r>
              <a:rPr lang="en-US" altLang="zh-CN" sz="2800" b="1">
                <a:latin typeface="Comic Sans MS" panose="030F0702030302020204" pitchFamily="66" charset="0"/>
              </a:rPr>
              <a:t>“</a:t>
            </a:r>
            <a:r>
              <a:rPr lang="zh-CN" altLang="en-US" sz="2800" b="1">
                <a:latin typeface="Comic Sans MS" panose="030F0702030302020204" pitchFamily="66" charset="0"/>
              </a:rPr>
              <a:t>几点</a:t>
            </a:r>
            <a:r>
              <a:rPr lang="zh-CN" altLang="en-US" sz="2800" b="1" smtClean="0">
                <a:latin typeface="Comic Sans MS" panose="030F0702030302020204" pitchFamily="66" charset="0"/>
              </a:rPr>
              <a:t>几分</a:t>
            </a:r>
            <a:r>
              <a:rPr lang="en-US" altLang="zh-CN" sz="2800" b="1">
                <a:latin typeface="Comic Sans MS" panose="030F0702030302020204" pitchFamily="66" charset="0"/>
              </a:rPr>
              <a:t>”. </a:t>
            </a:r>
            <a:endParaRPr lang="en-US" altLang="zh-CN" sz="2800" b="1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eg</a:t>
            </a:r>
            <a:r>
              <a:rPr lang="en-US" altLang="zh-CN" sz="2800" b="1">
                <a:latin typeface="Comic Sans MS" panose="030F0702030302020204" pitchFamily="66" charset="0"/>
              </a:rPr>
              <a:t>. 6:10--ten past six. 10:25--twenty-five past ten.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5.</a:t>
            </a:r>
            <a:r>
              <a:rPr lang="zh-CN" altLang="zh-CN" sz="2800" b="1">
                <a:latin typeface="Comic Sans MS" panose="030F0702030302020204" pitchFamily="66" charset="0"/>
              </a:rPr>
              <a:t>如果分钟数多于</a:t>
            </a:r>
            <a:r>
              <a:rPr lang="en-US" altLang="zh-CN" sz="2800" b="1">
                <a:latin typeface="Comic Sans MS" panose="030F0702030302020204" pitchFamily="66" charset="0"/>
              </a:rPr>
              <a:t>30</a:t>
            </a:r>
            <a:r>
              <a:rPr lang="zh-CN" altLang="en-US" sz="2800" b="1">
                <a:latin typeface="Comic Sans MS" panose="030F0702030302020204" pitchFamily="66" charset="0"/>
              </a:rPr>
              <a:t>分钟，可以用</a:t>
            </a:r>
            <a:r>
              <a:rPr lang="en-US" altLang="zh-CN" sz="2800" b="1">
                <a:latin typeface="Comic Sans MS" panose="030F0702030302020204" pitchFamily="66" charset="0"/>
              </a:rPr>
              <a:t>“</a:t>
            </a:r>
            <a:r>
              <a:rPr lang="zh-CN" altLang="en-US" sz="2800" b="1">
                <a:latin typeface="Comic Sans MS" panose="030F0702030302020204" pitchFamily="66" charset="0"/>
              </a:rPr>
              <a:t>（相差的）分钟</a:t>
            </a:r>
            <a:r>
              <a:rPr lang="en-US" altLang="zh-CN" sz="2800" b="1">
                <a:latin typeface="Comic Sans MS" panose="030F0702030302020204" pitchFamily="66" charset="0"/>
              </a:rPr>
              <a:t>+</a:t>
            </a:r>
            <a:r>
              <a:rPr lang="zh-CN" altLang="en-US" sz="2800" b="1">
                <a:latin typeface="Comic Sans MS" panose="030F0702030302020204" pitchFamily="66" charset="0"/>
              </a:rPr>
              <a:t>介词</a:t>
            </a:r>
            <a:r>
              <a:rPr lang="en-US" altLang="zh-CN" sz="2800" b="1">
                <a:latin typeface="Comic Sans MS" panose="030F0702030302020204" pitchFamily="66" charset="0"/>
              </a:rPr>
              <a:t>to+(</a:t>
            </a:r>
            <a:r>
              <a:rPr lang="zh-CN" altLang="zh-CN" sz="2800" b="1">
                <a:latin typeface="Comic Sans MS" panose="030F0702030302020204" pitchFamily="66" charset="0"/>
              </a:rPr>
              <a:t>下一个小时</a:t>
            </a:r>
            <a:r>
              <a:rPr lang="en-US" altLang="zh-CN" sz="2800" b="1">
                <a:latin typeface="Comic Sans MS" panose="030F0702030302020204" pitchFamily="66" charset="0"/>
              </a:rPr>
              <a:t>)”, to</a:t>
            </a:r>
            <a:r>
              <a:rPr lang="zh-CN" altLang="zh-CN" sz="2800" b="1">
                <a:latin typeface="Comic Sans MS" panose="030F0702030302020204" pitchFamily="66" charset="0"/>
              </a:rPr>
              <a:t>意</a:t>
            </a:r>
            <a:r>
              <a:rPr lang="en-US" altLang="zh-CN" sz="2800" b="1">
                <a:latin typeface="Comic Sans MS" panose="030F0702030302020204" pitchFamily="66" charset="0"/>
              </a:rPr>
              <a:t>“</a:t>
            </a:r>
            <a:r>
              <a:rPr lang="zh-CN" altLang="en-US" sz="2800" b="1">
                <a:latin typeface="Comic Sans MS" panose="030F0702030302020204" pitchFamily="66" charset="0"/>
              </a:rPr>
              <a:t>差</a:t>
            </a:r>
            <a:r>
              <a:rPr lang="en-US" altLang="zh-CN" sz="2800" b="1">
                <a:latin typeface="Comic Sans MS" panose="030F0702030302020204" pitchFamily="66" charset="0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zh-CN" altLang="zh-CN" sz="2800" b="1">
                <a:latin typeface="Comic Sans MS" panose="030F0702030302020204" pitchFamily="66" charset="0"/>
              </a:rPr>
              <a:t> </a:t>
            </a:r>
            <a:r>
              <a:rPr lang="en-US" altLang="zh-CN" sz="2800" b="1">
                <a:latin typeface="Comic Sans MS" panose="030F0702030302020204" pitchFamily="66" charset="0"/>
              </a:rPr>
              <a:t>  8:35-twenty-five to nine(</a:t>
            </a:r>
            <a:r>
              <a:rPr lang="zh-CN" altLang="zh-CN" sz="2800" b="1">
                <a:latin typeface="Comic Sans MS" panose="030F0702030302020204" pitchFamily="66" charset="0"/>
              </a:rPr>
              <a:t>差二十五</a:t>
            </a:r>
            <a:r>
              <a:rPr lang="zh-CN" altLang="en-US" sz="2800" b="1">
                <a:latin typeface="Comic Sans MS" panose="030F0702030302020204" pitchFamily="66" charset="0"/>
              </a:rPr>
              <a:t>分钟九点</a:t>
            </a:r>
            <a:r>
              <a:rPr lang="en-US" altLang="zh-CN" sz="2800" b="1">
                <a:latin typeface="Comic Sans MS" panose="030F0702030302020204" pitchFamily="66" charset="0"/>
              </a:rPr>
              <a:t>); 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Comic Sans MS" panose="030F0702030302020204" pitchFamily="66" charset="0"/>
              </a:rPr>
              <a:t>   5:50-ten to six (</a:t>
            </a:r>
            <a:r>
              <a:rPr lang="zh-CN" altLang="zh-CN" sz="2800" b="1">
                <a:latin typeface="Comic Sans MS" panose="030F0702030302020204" pitchFamily="66" charset="0"/>
              </a:rPr>
              <a:t>差十分钟六点</a:t>
            </a:r>
            <a:r>
              <a:rPr lang="en-US" altLang="zh-CN" sz="2800" b="1">
                <a:latin typeface="Comic Sans MS" panose="030F0702030302020204" pitchFamily="66" charset="0"/>
              </a:rPr>
              <a:t>)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1232761" y="459267"/>
            <a:ext cx="5221004" cy="977664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17" name="文本框 8"/>
            <p:cNvSpPr txBox="1">
              <a:spLocks noChangeArrowheads="1"/>
            </p:cNvSpPr>
            <p:nvPr/>
          </p:nvSpPr>
          <p:spPr bwMode="auto">
            <a:xfrm>
              <a:off x="1550764" y="1544551"/>
              <a:ext cx="3035539" cy="4925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zh-CN" altLang="en-US" sz="3600" b="1">
                  <a:solidFill>
                    <a:srgbClr val="000000"/>
                  </a:solidFill>
                  <a:latin typeface="+mn-ea"/>
                  <a:cs typeface="Times New Roman" panose="02020603050405020304" pitchFamily="18" charset="0"/>
                </a:rPr>
                <a:t>时间的表示方法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 flipH="1">
            <a:off x="672287" y="42364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19" name="椭圆 18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63160" y="2774934"/>
              <a:ext cx="1320981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3" name="TextBox 12"/>
          <p:cNvSpPr txBox="1"/>
          <p:nvPr>
            <p:custDataLst>
              <p:tags r:id="rId3"/>
            </p:custDataLst>
          </p:nvPr>
        </p:nvSpPr>
        <p:spPr>
          <a:xfrm>
            <a:off x="382270" y="977509"/>
            <a:ext cx="11210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  四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个人一组，自选头饰，分别扮演出租车司机、厨师、篮球运动员、医生等角色。相互问答对方的生活作息时间。</a:t>
            </a:r>
          </a:p>
        </p:txBody>
      </p:sp>
      <p:pic>
        <p:nvPicPr>
          <p:cNvPr id="2050" name="Picture 2" descr="C:\Users\ADMINI~1\AppData\Local\Temp\360zip$Temp\360$3\Role-play.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9" y="988615"/>
            <a:ext cx="11490325" cy="790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651260" y="4129698"/>
            <a:ext cx="36264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When do you get up?</a:t>
            </a: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7359318" y="4154092"/>
            <a:ext cx="35807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I get up at 5 o’clock.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467109" y="5488446"/>
            <a:ext cx="41509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When do you go to bed?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6752570" y="5224578"/>
            <a:ext cx="5234478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At 6 o’clock in the morning. </a:t>
            </a:r>
          </a:p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I work at night.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70500" y="1360724"/>
            <a:ext cx="10775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</a:rPr>
              <a:t>   时间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，每天得到的都是二十四小时，可是一天的时间给勤勉的人带来智慧和力量，给懒散的人只留下一片</a:t>
            </a:r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</a:rPr>
              <a:t>悔恨。</a:t>
            </a:r>
            <a:endParaRPr lang="en-US" altLang="zh-CN" sz="320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320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470500" y="3100324"/>
            <a:ext cx="109256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    Every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day, we have twenty-four hours. But to the industrious, it brings wisdom and strength; to the lazy, it leaves only great regret. </a:t>
            </a:r>
          </a:p>
          <a:p>
            <a:pPr algn="r"/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                    As Lu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Xun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918694" y="4967289"/>
            <a:ext cx="8954695" cy="742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must cherish our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time.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我们必须珍惜时间</a:t>
            </a:r>
            <a:r>
              <a:rPr lang="zh-CN" altLang="en-US" sz="32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841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、图文配对。</a:t>
            </a:r>
            <a:endParaRPr kumimoji="1" lang="zh-CN" altLang="en-US" sz="3200" b="1" dirty="0" smtClean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58545" y="2187575"/>
            <a:ext cx="1798320" cy="1326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69920" y="2091690"/>
            <a:ext cx="1170305" cy="1315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572635" y="2144395"/>
            <a:ext cx="1499235" cy="1266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324975" y="2000250"/>
            <a:ext cx="1062355" cy="1421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637020" y="2003425"/>
            <a:ext cx="1848485" cy="145605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601210" y="5038090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go to bed 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2757170" y="503491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get up 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6788785" y="504380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playground 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9062720" y="504380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have class 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669290" y="5069840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classroom 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93925" y="3344545"/>
            <a:ext cx="2839085" cy="1957070"/>
          </a:xfrm>
          <a:prstGeom prst="line">
            <a:avLst/>
          </a:prstGeom>
          <a:ln w="28575" cmpd="sng">
            <a:solidFill>
              <a:srgbClr val="FF00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220845" y="3362325"/>
            <a:ext cx="5582285" cy="186944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4" idx="2"/>
          </p:cNvCxnSpPr>
          <p:nvPr/>
        </p:nvCxnSpPr>
        <p:spPr>
          <a:xfrm flipH="1">
            <a:off x="1555750" y="3411220"/>
            <a:ext cx="3766820" cy="2038985"/>
          </a:xfrm>
          <a:prstGeom prst="line">
            <a:avLst/>
          </a:prstGeom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3905885" y="3502025"/>
            <a:ext cx="3529965" cy="177355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7863840" y="3475355"/>
            <a:ext cx="1930400" cy="1721485"/>
          </a:xfrm>
          <a:prstGeom prst="line">
            <a:avLst/>
          </a:prstGeom>
          <a:ln w="28575" cmpd="sng">
            <a:solidFill>
              <a:srgbClr val="FF99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2956956" y="1447860"/>
            <a:ext cx="7873340" cy="1448746"/>
          </a:xfrm>
          <a:prstGeom prst="wedgeRoundRectCallout">
            <a:avLst>
              <a:gd name="adj1" fmla="val -54624"/>
              <a:gd name="adj2" fmla="val 63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Children</a:t>
            </a:r>
            <a:r>
              <a:rPr lang="zh-CN" altLang="en-US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, </a:t>
            </a:r>
            <a:r>
              <a:rPr lang="en-US" altLang="zh-CN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what </a:t>
            </a:r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is </a:t>
            </a:r>
            <a:r>
              <a:rPr lang="en-US" altLang="zh-CN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your schedule in school days?</a:t>
            </a:r>
            <a:endParaRPr lang="en-US" altLang="zh-CN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6431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二、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按照要求完成句子。</a:t>
            </a:r>
            <a:endParaRPr lang="zh-CN" altLang="zh-CN" sz="3200" dirty="0"/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576060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1.I  usually go to bed </a:t>
            </a:r>
            <a:r>
              <a:rPr lang="en-US" altLang="zh-CN" sz="2800" u="sng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at 9 o’clock in the evening.</a:t>
            </a: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</a:t>
            </a:r>
            <a:r>
              <a:rPr lang="zh-CN" altLang="en-US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对划线部分提问</a:t>
            </a: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2.school, when, back, after,do, go, you, to, lunch(?)(</a:t>
            </a:r>
            <a:r>
              <a:rPr lang="zh-CN" altLang="en-US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连词成句</a:t>
            </a: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3.We have breakfast </a:t>
            </a:r>
            <a:r>
              <a:rPr lang="en-US" altLang="zh-CN" sz="2800" u="sng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at home</a:t>
            </a: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. (</a:t>
            </a:r>
            <a:r>
              <a:rPr lang="zh-CN" altLang="en-US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对划线部分提问</a:t>
            </a: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2669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do you usually go to bed in the evening?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613" y="3618454"/>
            <a:ext cx="745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do you go back to school after lunch?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1105535" y="4970770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Where do you have breakfast?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44350" y="1446210"/>
            <a:ext cx="9176541" cy="43765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单词及短语：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classroom, playground, living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room,get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up, go to bed,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(1) —When do you finish class in the morning?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— </a:t>
            </a: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We finish class at 1 o’clock.  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(2)</a:t>
            </a:r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时间的表示</a:t>
            </a:r>
            <a:r>
              <a:rPr lang="zh-CN" altLang="en-US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方法。</a:t>
            </a:r>
            <a:endParaRPr lang="zh-CN" altLang="en-US" sz="3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矩形 138"/>
          <p:cNvSpPr/>
          <p:nvPr/>
        </p:nvSpPr>
        <p:spPr>
          <a:xfrm>
            <a:off x="2412405" y="2276922"/>
            <a:ext cx="4020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</a:p>
        </p:txBody>
      </p:sp>
      <p:sp>
        <p:nvSpPr>
          <p:cNvPr id="141" name="矩形 140"/>
          <p:cNvSpPr/>
          <p:nvPr/>
        </p:nvSpPr>
        <p:spPr>
          <a:xfrm>
            <a:off x="6725172" y="2221418"/>
            <a:ext cx="38618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40" name="矩形 139"/>
          <p:cNvSpPr/>
          <p:nvPr>
            <p:custDataLst>
              <p:tags r:id="rId1"/>
            </p:custDataLst>
          </p:nvPr>
        </p:nvSpPr>
        <p:spPr>
          <a:xfrm>
            <a:off x="2502877" y="3358740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+mn-ea"/>
                <a:sym typeface="+mn-lt"/>
              </a:rPr>
              <a:t>Play games in pairs like “Role play”.</a:t>
            </a:r>
            <a:endParaRPr lang="zh-CN" altLang="en-US" sz="2800" dirty="0"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LittleBoy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9" b="65714"/>
          <a:stretch>
            <a:fillRect/>
          </a:stretch>
        </p:blipFill>
        <p:spPr bwMode="auto">
          <a:xfrm flipH="1">
            <a:off x="550369" y="923798"/>
            <a:ext cx="2091047" cy="23513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LittleBoy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32757" r="35007" b="31746"/>
          <a:stretch>
            <a:fillRect/>
          </a:stretch>
        </p:blipFill>
        <p:spPr bwMode="auto">
          <a:xfrm>
            <a:off x="3204359" y="93016"/>
            <a:ext cx="2018805" cy="24344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LittleBoy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6" r="33968" b="64084"/>
          <a:stretch>
            <a:fillRect/>
          </a:stretch>
        </p:blipFill>
        <p:spPr bwMode="auto">
          <a:xfrm flipH="1">
            <a:off x="6430486" y="96484"/>
            <a:ext cx="2125683" cy="24631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LittleBoy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5" r="71024" b="32251"/>
          <a:stretch>
            <a:fillRect/>
          </a:stretch>
        </p:blipFill>
        <p:spPr bwMode="auto">
          <a:xfrm>
            <a:off x="9575469" y="1179612"/>
            <a:ext cx="1987138" cy="24581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LittleBoy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32757" r="35007" b="31746"/>
          <a:stretch>
            <a:fillRect/>
          </a:stretch>
        </p:blipFill>
        <p:spPr bwMode="auto">
          <a:xfrm>
            <a:off x="7556664" y="3679369"/>
            <a:ext cx="2018805" cy="24344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LittleBoy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1" r="65656" b="67373"/>
          <a:stretch>
            <a:fillRect/>
          </a:stretch>
        </p:blipFill>
        <p:spPr bwMode="auto">
          <a:xfrm>
            <a:off x="4579915" y="4323814"/>
            <a:ext cx="2208811" cy="22375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LittleBoy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9" b="65714"/>
          <a:stretch>
            <a:fillRect/>
          </a:stretch>
        </p:blipFill>
        <p:spPr bwMode="auto">
          <a:xfrm>
            <a:off x="1393825" y="3623638"/>
            <a:ext cx="2091047" cy="23513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404820" y="2951947"/>
            <a:ext cx="7064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 me introduce </a:t>
            </a:r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my school </a:t>
            </a:r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life.</a:t>
            </a:r>
            <a:endParaRPr lang="zh-CN" altLang="en-US" sz="3600" dirty="0"/>
          </a:p>
        </p:txBody>
      </p:sp>
      <p:pic>
        <p:nvPicPr>
          <p:cNvPr id="4100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5080" flipH="1">
            <a:off x="2068286" y="1336050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5819" flipH="1">
            <a:off x="5080497" y="803942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5424" flipH="1">
            <a:off x="8437172" y="1118462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298065" y="3625617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2455" flipH="1">
            <a:off x="6581722" y="4597416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5524" flipH="1">
            <a:off x="3204359" y="4502413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90543" y="5149891"/>
            <a:ext cx="5061280" cy="692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This is our classroom.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50868" y="1220000"/>
            <a:ext cx="4938057" cy="369285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551823" y="1105397"/>
            <a:ext cx="4443730" cy="3807460"/>
            <a:chOff x="11873" y="-596"/>
            <a:chExt cx="6998" cy="5996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873" y="-596"/>
              <a:ext cx="6998" cy="599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2623" y="839"/>
              <a:ext cx="5579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classroom </a:t>
              </a:r>
            </a:p>
            <a:p>
              <a:pPr algn="ctr"/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 smtClean="0">
                  <a:solidFill>
                    <a:schemeClr val="tx1"/>
                  </a:solidFill>
                  <a:cs typeface="Comic Sans MS" panose="030F0702030302020204" pitchFamily="66" charset="0"/>
                  <a:sym typeface="+mn-ea"/>
                </a:rPr>
                <a:t>ˈklɑːsruːm</a:t>
              </a:r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 </a:t>
              </a:r>
            </a:p>
            <a:p>
              <a:pPr algn="ctr"/>
              <a:r>
                <a:rPr lang="zh-CN" altLang="en-US" sz="4000" b="1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教室</a:t>
              </a:r>
              <a:endParaRPr lang="zh-CN" alt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30238" y="5003915"/>
            <a:ext cx="8306839" cy="696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We often play football on the playground.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4747" y="878774"/>
            <a:ext cx="5445430" cy="364536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367912" y="684697"/>
            <a:ext cx="4924425" cy="4219575"/>
            <a:chOff x="11173" y="-1104"/>
            <a:chExt cx="7755" cy="6645"/>
          </a:xfrm>
        </p:grpSpPr>
        <p:pic>
          <p:nvPicPr>
            <p:cNvPr id="6" name="图片 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173" y="-1104"/>
              <a:ext cx="7755" cy="664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2044" y="839"/>
              <a:ext cx="6158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playground </a:t>
              </a:r>
            </a:p>
            <a:p>
              <a:pPr algn="ctr"/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 smtClean="0">
                  <a:cs typeface="Comic Sans MS" panose="030F0702030302020204" pitchFamily="66" charset="0"/>
                  <a:sym typeface="+mn-ea"/>
                </a:rPr>
                <a:t>ˈpleɪɡraʊnd</a:t>
              </a:r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 </a:t>
              </a:r>
            </a:p>
            <a:p>
              <a:pPr algn="ctr"/>
              <a:r>
                <a:rPr lang="zh-CN" altLang="en-US" sz="4000" b="1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操场</a:t>
              </a:r>
              <a:endParaRPr lang="zh-CN" alt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71978" y="4967695"/>
            <a:ext cx="5232969" cy="8108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This is a living room.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32205" y="937108"/>
            <a:ext cx="5572742" cy="372989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928873" y="859543"/>
            <a:ext cx="4443730" cy="3807460"/>
            <a:chOff x="11873" y="-596"/>
            <a:chExt cx="6998" cy="5996"/>
          </a:xfrm>
        </p:grpSpPr>
        <p:pic>
          <p:nvPicPr>
            <p:cNvPr id="16" name="图片 1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873" y="-596"/>
              <a:ext cx="6998" cy="599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623" y="839"/>
              <a:ext cx="5579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living room </a:t>
              </a:r>
            </a:p>
            <a:p>
              <a:pPr algn="ctr"/>
              <a:r>
                <a:rPr lang="en-US" altLang="zh-CN" sz="4000" b="1" smtClean="0">
                  <a:solidFill>
                    <a:schemeClr val="tx1"/>
                  </a:solidFill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 smtClean="0">
                  <a:solidFill>
                    <a:schemeClr val="tx1"/>
                  </a:solidFill>
                  <a:cs typeface="Comic Sans MS" panose="030F0702030302020204" pitchFamily="66" charset="0"/>
                  <a:sym typeface="+mn-ea"/>
                </a:rPr>
                <a:t>ˈ</a:t>
              </a:r>
              <a:r>
                <a:rPr lang="en-US" altLang="zh-CN" sz="4000">
                  <a:solidFill>
                    <a:schemeClr val="tx1"/>
                  </a:solidFill>
                  <a:cs typeface="Comic Sans MS" panose="030F0702030302020204" pitchFamily="66" charset="0"/>
                  <a:sym typeface="+mn-ea"/>
                </a:rPr>
                <a:t>lɪvɪŋ </a:t>
              </a:r>
              <a:r>
                <a:rPr lang="en-US" altLang="zh-CN" sz="4000" smtClean="0">
                  <a:solidFill>
                    <a:schemeClr val="tx1"/>
                  </a:solidFill>
                  <a:cs typeface="Comic Sans MS" panose="030F0702030302020204" pitchFamily="66" charset="0"/>
                  <a:sym typeface="+mn-ea"/>
                </a:rPr>
                <a:t>ruːm</a:t>
              </a:r>
              <a:r>
                <a:rPr lang="en-US" altLang="zh-CN" sz="4000" b="1" smtClean="0">
                  <a:solidFill>
                    <a:schemeClr val="tx1"/>
                  </a:solidFill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</a:t>
              </a:r>
              <a:r>
                <a:rPr lang="en-US" altLang="zh-CN" sz="4000" b="1" smtClean="0">
                  <a:solidFill>
                    <a:srgbClr val="FF0000"/>
                  </a:solidFill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 </a:t>
              </a:r>
            </a:p>
            <a:p>
              <a:pPr algn="ctr"/>
              <a:r>
                <a:rPr lang="zh-CN" altLang="en-US" sz="4000" b="1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客厅</a:t>
              </a:r>
              <a:endParaRPr lang="zh-CN" alt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24198" y="5189516"/>
            <a:ext cx="7226036" cy="6293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get up at 6 o’clock in the morning.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095127" y="1019976"/>
            <a:ext cx="4443730" cy="3807460"/>
            <a:chOff x="11873" y="-596"/>
            <a:chExt cx="6998" cy="5996"/>
          </a:xfrm>
        </p:grpSpPr>
        <p:pic>
          <p:nvPicPr>
            <p:cNvPr id="4" name="图片 3" descr="千库网_红色日记笔记本子边框_元素编号1288716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1873" y="-596"/>
              <a:ext cx="6998" cy="599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12582" y="839"/>
              <a:ext cx="5579" cy="30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get up </a:t>
              </a:r>
            </a:p>
            <a:p>
              <a:pPr algn="ctr"/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 smtClean="0">
                  <a:solidFill>
                    <a:schemeClr val="tx1"/>
                  </a:solidFill>
                  <a:cs typeface="Arial Rounded MT Bold" panose="020F0704030504030204" charset="0"/>
                  <a:sym typeface="+mn-ea"/>
                </a:rPr>
                <a:t>ˈ</a:t>
              </a:r>
              <a:r>
                <a:rPr lang="en-US" altLang="zh-CN" sz="4000">
                  <a:solidFill>
                    <a:schemeClr val="tx1"/>
                  </a:solidFill>
                  <a:cs typeface="Arial Rounded MT Bold" panose="020F0704030504030204" charset="0"/>
                  <a:sym typeface="+mn-ea"/>
                </a:rPr>
                <a:t>ɡet </a:t>
              </a:r>
              <a:r>
                <a:rPr lang="en-US" altLang="zh-CN" sz="4000" smtClean="0">
                  <a:solidFill>
                    <a:schemeClr val="tx1"/>
                  </a:solidFill>
                  <a:cs typeface="Arial Rounded MT Bold" panose="020F0704030504030204" charset="0"/>
                  <a:sym typeface="+mn-ea"/>
                </a:rPr>
                <a:t>ʌp</a:t>
              </a:r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 </a:t>
              </a:r>
            </a:p>
            <a:p>
              <a:pPr algn="ctr"/>
              <a:r>
                <a:rPr lang="zh-CN" altLang="en-US" sz="4000" b="1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起床</a:t>
              </a:r>
              <a:endParaRPr lang="zh-CN" alt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+mn-ea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4425" r="4218" b="3156"/>
          <a:stretch>
            <a:fillRect/>
          </a:stretch>
        </p:blipFill>
        <p:spPr bwMode="auto">
          <a:xfrm>
            <a:off x="1235034" y="1105890"/>
            <a:ext cx="5226074" cy="368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58843" y="4963597"/>
            <a:ext cx="7776493" cy="5998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zh-CN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I go to bed at 9 o’clock in the evening.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5213" y="866984"/>
            <a:ext cx="5312853" cy="370501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88066" y="583352"/>
            <a:ext cx="4986020" cy="4272280"/>
            <a:chOff x="11354" y="-1145"/>
            <a:chExt cx="7852" cy="6728"/>
          </a:xfrm>
        </p:grpSpPr>
        <p:pic>
          <p:nvPicPr>
            <p:cNvPr id="16" name="图片 15" descr="千库网_红色日记笔记本子边框_元素编号128871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354" y="-1145"/>
              <a:ext cx="7852" cy="672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623" y="839"/>
              <a:ext cx="5853" cy="314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go to bed  </a:t>
              </a:r>
            </a:p>
            <a:p>
              <a:pPr algn="ctr"/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[</a:t>
              </a:r>
              <a:r>
                <a:rPr lang="en-US" altLang="zh-CN" sz="4000" smtClean="0">
                  <a:solidFill>
                    <a:schemeClr val="tx1"/>
                  </a:solidFill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ɡəʊ </a:t>
              </a:r>
              <a:r>
                <a:rPr lang="en-US" altLang="zh-CN" sz="4000">
                  <a:solidFill>
                    <a:schemeClr val="tx1"/>
                  </a:solidFill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tu </a:t>
              </a:r>
              <a:r>
                <a:rPr lang="en-US" altLang="zh-CN" sz="4000" smtClean="0">
                  <a:solidFill>
                    <a:schemeClr val="tx1"/>
                  </a:solidFill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bed</a:t>
              </a:r>
              <a:r>
                <a:rPr lang="en-US" altLang="zh-CN" sz="4000" b="1" smtClean="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]</a:t>
              </a:r>
              <a:r>
                <a:rPr lang="en-US" altLang="zh-CN" sz="4000" b="1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 </a:t>
              </a:r>
            </a:p>
            <a:p>
              <a:pPr algn="ctr"/>
              <a:r>
                <a:rPr lang="zh-CN" altLang="en-US" sz="4000" b="1" smtClean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上床</a:t>
              </a:r>
              <a:r>
                <a:rPr lang="zh-CN" alt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Arial Rounded MT Bold" panose="020F0704030504030204" charset="0"/>
                  <a:sym typeface="+mn-ea"/>
                </a:rPr>
                <a:t>睡觉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1540</Words>
  <Application>Microsoft Office PowerPoint</Application>
  <PresentationFormat>自定义</PresentationFormat>
  <Paragraphs>223</Paragraphs>
  <Slides>33</Slides>
  <Notes>9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1044</cp:revision>
  <dcterms:created xsi:type="dcterms:W3CDTF">2019-08-19T07:47:00Z</dcterms:created>
  <dcterms:modified xsi:type="dcterms:W3CDTF">2024-02-20T01:05:42Z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EC8BA01C44E24F988D85C08266659CB1_13</vt:lpwstr>
  </property>
  <property fmtid="{D5CDD505-2E9C-101B-9397-08002B2CF9AE}" pid="3" name="KSOProductBuildVer">
    <vt:lpwstr>2052-12.1.0.15990</vt:lpwstr>
  </property>
</Properties>
</file>