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33"/>
  </p:notesMasterIdLst>
  <p:handoutMasterIdLst>
    <p:handoutMasterId r:id="rId34"/>
  </p:handoutMasterIdLst>
  <p:sldIdLst>
    <p:sldId id="369" r:id="rId3"/>
    <p:sldId id="267" r:id="rId4"/>
    <p:sldId id="371" r:id="rId5"/>
    <p:sldId id="276" r:id="rId6"/>
    <p:sldId id="364" r:id="rId7"/>
    <p:sldId id="365" r:id="rId8"/>
    <p:sldId id="366" r:id="rId9"/>
    <p:sldId id="378" r:id="rId10"/>
    <p:sldId id="370" r:id="rId11"/>
    <p:sldId id="278" r:id="rId12"/>
    <p:sldId id="373" r:id="rId13"/>
    <p:sldId id="375" r:id="rId14"/>
    <p:sldId id="372" r:id="rId15"/>
    <p:sldId id="367" r:id="rId16"/>
    <p:sldId id="377" r:id="rId17"/>
    <p:sldId id="294" r:id="rId18"/>
    <p:sldId id="284" r:id="rId19"/>
    <p:sldId id="376" r:id="rId20"/>
    <p:sldId id="379" r:id="rId21"/>
    <p:sldId id="279" r:id="rId22"/>
    <p:sldId id="286" r:id="rId23"/>
    <p:sldId id="287" r:id="rId24"/>
    <p:sldId id="291" r:id="rId25"/>
    <p:sldId id="292" r:id="rId26"/>
    <p:sldId id="368" r:id="rId27"/>
    <p:sldId id="290" r:id="rId28"/>
    <p:sldId id="295" r:id="rId29"/>
    <p:sldId id="363" r:id="rId30"/>
    <p:sldId id="280" r:id="rId31"/>
    <p:sldId id="271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FF"/>
    <a:srgbClr val="F0C2C7"/>
    <a:srgbClr val="9379F1"/>
    <a:srgbClr val="4BB3B1"/>
    <a:srgbClr val="6CC2C0"/>
    <a:srgbClr val="B5E0E9"/>
    <a:srgbClr val="00FFFF"/>
    <a:srgbClr val="39AAC1"/>
    <a:srgbClr val="68C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94660"/>
  </p:normalViewPr>
  <p:slideViewPr>
    <p:cSldViewPr snapToGrid="0" showGuides="1">
      <p:cViewPr>
        <p:scale>
          <a:sx n="64" d="100"/>
          <a:sy n="64" d="100"/>
        </p:scale>
        <p:origin x="-812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548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2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&#36229;&#38142;&#25509;&#25991;&#20214;/Main%20scene.mp4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33.jpeg"/><Relationship Id="rId4" Type="http://schemas.openxmlformats.org/officeDocument/2006/relationships/hyperlink" Target="&#36229;&#38142;&#25509;&#25991;&#20214;/Let's%20talk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hyperlink" Target="&#36229;&#38142;&#25509;&#25991;&#20214;/Let's%20talk.mp4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&#36229;&#38142;&#25509;&#25991;&#20214;/let's%20talk.mp4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hyperlink" Target="&#36229;&#38142;&#25509;&#25991;&#20214;/let's%20talk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12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6344535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691473" y="2725675"/>
            <a:ext cx="5663733" cy="2911885"/>
            <a:chOff x="-107679" y="2381642"/>
            <a:chExt cx="5663733" cy="2911885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prstClr val="white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prstClr val="white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1 </a:t>
              </a:r>
              <a:endParaRPr lang="en-US" altLang="zh-CN" sz="4000" b="1" dirty="0">
                <a:solidFill>
                  <a:prstClr val="white"/>
                </a:solidFill>
                <a:latin typeface="Comic Sans MS" panose="030F0702030302020204" pitchFamily="66" charset="0"/>
                <a:cs typeface="Segoe UI Semilight" pitchFamily="34" charset="0"/>
              </a:endParaRPr>
            </a:p>
            <a:p>
              <a:pPr algn="ctr"/>
              <a:r>
                <a:rPr lang="en-US" altLang="zh-CN" sz="4000" b="1" dirty="0">
                  <a:solidFill>
                    <a:prstClr val="white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My </a:t>
              </a:r>
              <a:r>
                <a:rPr lang="en-US" altLang="zh-CN" sz="4000" b="1" dirty="0" smtClean="0">
                  <a:solidFill>
                    <a:prstClr val="white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day</a:t>
              </a:r>
              <a:endParaRPr lang="en-US" altLang="zh-CN" sz="4000" b="1" dirty="0">
                <a:solidFill>
                  <a:prstClr val="white"/>
                </a:solidFill>
                <a:latin typeface="Comic Sans MS" panose="030F0702030302020204" pitchFamily="66" charset="0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000865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prstClr val="white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647196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prstClr val="white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Let’s try &amp; Let’s talk</a:t>
              </a: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E7E6E6">
                    <a:lumMod val="50000"/>
                  </a:srgbClr>
                </a:solidFill>
              </a:rPr>
              <a:t>人 教 </a:t>
            </a:r>
            <a:r>
              <a:rPr lang="en-US" altLang="zh-CN" sz="2400" b="1" dirty="0">
                <a:solidFill>
                  <a:srgbClr val="E7E6E6">
                    <a:lumMod val="50000"/>
                  </a:srgbClr>
                </a:solidFill>
              </a:rPr>
              <a:t>PEP </a:t>
            </a:r>
            <a:r>
              <a:rPr lang="zh-CN" altLang="en-US" sz="2400" b="1" dirty="0">
                <a:solidFill>
                  <a:srgbClr val="E7E6E6">
                    <a:lumMod val="50000"/>
                  </a:srgbClr>
                </a:solidFill>
              </a:rPr>
              <a:t>版 英 语 五 年 级 </a:t>
            </a:r>
            <a:r>
              <a:rPr lang="zh-CN" altLang="en-US" sz="2400" b="1" dirty="0" smtClean="0">
                <a:solidFill>
                  <a:srgbClr val="E7E6E6">
                    <a:lumMod val="50000"/>
                  </a:srgbClr>
                </a:solidFill>
              </a:rPr>
              <a:t>下 </a:t>
            </a:r>
            <a:r>
              <a:rPr lang="zh-CN" altLang="en-US" sz="2400" b="1" dirty="0">
                <a:solidFill>
                  <a:srgbClr val="E7E6E6">
                    <a:lumMod val="50000"/>
                  </a:srgb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976457" y="1550730"/>
          <a:ext cx="812800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get up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6 o’clock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go to work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go back home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eat dinner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矩形 22"/>
          <p:cNvSpPr/>
          <p:nvPr/>
        </p:nvSpPr>
        <p:spPr>
          <a:xfrm>
            <a:off x="746155" y="3976074"/>
            <a:ext cx="112947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I get up at 6 o’clock in the morning. What about you?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This is my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timetable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What is our new friend Pedro’s timetable in Spain?</a:t>
            </a:r>
          </a:p>
        </p:txBody>
      </p:sp>
      <p:sp>
        <p:nvSpPr>
          <p:cNvPr id="4" name="矩形 3"/>
          <p:cNvSpPr/>
          <p:nvPr/>
        </p:nvSpPr>
        <p:spPr>
          <a:xfrm>
            <a:off x="6393552" y="2276882"/>
            <a:ext cx="1058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latin typeface="Comic Sans MS" panose="030F0702030302020204" pitchFamily="66" charset="0"/>
              </a:rPr>
              <a:t>7: 30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158973" y="2801151"/>
            <a:ext cx="1614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5 o’clock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393554" y="3327276"/>
            <a:ext cx="1058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latin typeface="Comic Sans MS" panose="030F0702030302020204" pitchFamily="66" charset="0"/>
              </a:rPr>
              <a:t>6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: </a:t>
            </a:r>
            <a:r>
              <a:rPr lang="en-US" altLang="zh-CN" sz="2800" dirty="0">
                <a:latin typeface="Comic Sans MS" panose="030F0702030302020204" pitchFamily="66" charset="0"/>
              </a:rPr>
              <a:t>30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133300" y="-49299"/>
            <a:ext cx="50985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-When do you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get up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-I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get up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at…</a:t>
            </a:r>
          </a:p>
        </p:txBody>
      </p:sp>
      <p:sp>
        <p:nvSpPr>
          <p:cNvPr id="14" name="矩形 13"/>
          <p:cNvSpPr/>
          <p:nvPr/>
        </p:nvSpPr>
        <p:spPr>
          <a:xfrm>
            <a:off x="5133300" y="15143"/>
            <a:ext cx="40351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-When do you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-I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at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tmFilter="0,0; .5, 1; 1, 1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  <p:bldP spid="13" grpId="0"/>
      <p:bldP spid="13" grpId="1"/>
      <p:bldP spid="14" grpId="0"/>
      <p:bldP spid="14" grpId="1"/>
      <p:bldP spid="14" grpId="2"/>
      <p:bldP spid="14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78504" y="1285601"/>
            <a:ext cx="6530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does Pedro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in Spain?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Listen and fill.</a:t>
            </a:r>
          </a:p>
        </p:txBody>
      </p:sp>
      <p:pic>
        <p:nvPicPr>
          <p:cNvPr id="1026" name="Picture 2" descr="C:\Users\Administrator\Desktop\1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011073"/>
            <a:ext cx="3494757" cy="517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70410" y="2874568"/>
          <a:ext cx="7416306" cy="1450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584"/>
                <a:gridCol w="4347722"/>
              </a:tblGrid>
              <a:tr h="7971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get up</a:t>
                      </a:r>
                      <a:endParaRPr lang="zh-CN" altLang="en-US" sz="3200" b="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5328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start</a:t>
                      </a:r>
                      <a:r>
                        <a:rPr lang="en-US" altLang="zh-CN" sz="3200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 class</a:t>
                      </a:r>
                      <a:endParaRPr lang="zh-CN" altLang="en-US" sz="32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3643652" y="3013094"/>
            <a:ext cx="3530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often at 7 o’clock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35450" y="3720631"/>
            <a:ext cx="3746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usually at 9 o’clock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0410" y="240641"/>
            <a:ext cx="4939109" cy="480131"/>
            <a:chOff x="2813952" y="345991"/>
            <a:chExt cx="4939109" cy="480131"/>
          </a:xfrm>
        </p:grpSpPr>
        <p:sp>
          <p:nvSpPr>
            <p:cNvPr id="15" name="矩形 14"/>
            <p:cNvSpPr/>
            <p:nvPr/>
          </p:nvSpPr>
          <p:spPr>
            <a:xfrm>
              <a:off x="4156483" y="345991"/>
              <a:ext cx="2130711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Main scene 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6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ïŝḻiḓê"/>
            <p:cNvSpPr/>
            <p:nvPr/>
          </p:nvSpPr>
          <p:spPr bwMode="auto">
            <a:xfrm flipH="1">
              <a:off x="6178992" y="411078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992789" y="346723"/>
            <a:ext cx="2228850" cy="406050"/>
            <a:chOff x="8289713" y="1109970"/>
            <a:chExt cx="2228850" cy="422184"/>
          </a:xfrm>
        </p:grpSpPr>
        <p:sp>
          <p:nvSpPr>
            <p:cNvPr id="19" name="矩形: 圆角 32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33"/>
            <p:cNvSpPr txBox="1"/>
            <p:nvPr/>
          </p:nvSpPr>
          <p:spPr>
            <a:xfrm>
              <a:off x="8289713" y="1144495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点击画面 播放视频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49237" y="18533"/>
            <a:ext cx="855482" cy="874419"/>
          </a:xfrm>
          <a:prstGeom prst="rect">
            <a:avLst/>
          </a:prstGeom>
        </p:spPr>
      </p:pic>
      <p:pic>
        <p:nvPicPr>
          <p:cNvPr id="1026" name="Picture 2" descr="C:\Users\Administrator\Desktop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65" y="1299195"/>
            <a:ext cx="3752193" cy="555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3359" y="308177"/>
            <a:ext cx="5654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Read and fill in the blanks.</a:t>
            </a:r>
          </a:p>
        </p:txBody>
      </p:sp>
      <p:sp>
        <p:nvSpPr>
          <p:cNvPr id="2" name="圆角矩形标注 1"/>
          <p:cNvSpPr/>
          <p:nvPr/>
        </p:nvSpPr>
        <p:spPr>
          <a:xfrm>
            <a:off x="488863" y="1135118"/>
            <a:ext cx="4382682" cy="945931"/>
          </a:xfrm>
          <a:prstGeom prst="wedgeRoundRectCallout">
            <a:avLst>
              <a:gd name="adj1" fmla="val -1288"/>
              <a:gd name="adj2" fmla="val 8083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____ do you _____?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6055445" y="892952"/>
            <a:ext cx="5927836" cy="945931"/>
          </a:xfrm>
          <a:prstGeom prst="wedgeRoundRectCallout">
            <a:avLst>
              <a:gd name="adj1" fmla="val -29768"/>
              <a:gd name="adj2" fmla="val 11416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I _____ get up ___ 7 o’clock.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99847" y="2607730"/>
            <a:ext cx="6789945" cy="945931"/>
          </a:xfrm>
          <a:prstGeom prst="wedgeRoundRectCallout">
            <a:avLst>
              <a:gd name="adj1" fmla="val 29160"/>
              <a:gd name="adj2" fmla="val 7916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____ do you _________ in Spain?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7425690" y="2607732"/>
            <a:ext cx="4382682" cy="945931"/>
          </a:xfrm>
          <a:prstGeom prst="wedgeRoundRectCallout">
            <a:avLst>
              <a:gd name="adj1" fmla="val -45894"/>
              <a:gd name="adj2" fmla="val 875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_____ at _______.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5" name="圆角矩形标注 14"/>
          <p:cNvSpPr/>
          <p:nvPr/>
        </p:nvSpPr>
        <p:spPr>
          <a:xfrm>
            <a:off x="149085" y="3941379"/>
            <a:ext cx="4382682" cy="945931"/>
          </a:xfrm>
          <a:prstGeom prst="wedgeRoundRectCallout">
            <a:avLst>
              <a:gd name="adj1" fmla="val -1288"/>
              <a:gd name="adj2" fmla="val 8083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I _____ start class at 8 o’clock.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189" y="1268417"/>
            <a:ext cx="429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       get up</a:t>
            </a:r>
            <a:endParaRPr lang="zh-CN" altLang="en-US" sz="32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1989" y="1023308"/>
            <a:ext cx="429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often         at</a:t>
            </a:r>
            <a:endParaRPr lang="zh-CN" altLang="en-US" sz="32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847" y="2757530"/>
            <a:ext cx="5199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     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start class</a:t>
            </a:r>
            <a:endParaRPr lang="zh-CN" altLang="en-US" sz="32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47129" y="2757530"/>
            <a:ext cx="4581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Usually   9 o’clock</a:t>
            </a:r>
            <a:endParaRPr lang="zh-CN" altLang="en-US" sz="32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279" y="3816987"/>
            <a:ext cx="1615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always</a:t>
            </a:r>
            <a:endParaRPr lang="zh-CN" altLang="en-US" sz="32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99719" y="1710106"/>
            <a:ext cx="6395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Do you want to know more about Pedro’s timetable?                Let’s listen.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28269" y="358831"/>
            <a:ext cx="4665104" cy="480131"/>
            <a:chOff x="3288089" y="344600"/>
            <a:chExt cx="4665104" cy="480131"/>
          </a:xfrm>
        </p:grpSpPr>
        <p:sp>
          <p:nvSpPr>
            <p:cNvPr id="17" name="矩形 16"/>
            <p:cNvSpPr/>
            <p:nvPr/>
          </p:nvSpPr>
          <p:spPr>
            <a:xfrm>
              <a:off x="4690860" y="344600"/>
              <a:ext cx="1741182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talk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8" name="ïŝḻiḓê"/>
            <p:cNvSpPr/>
            <p:nvPr/>
          </p:nvSpPr>
          <p:spPr bwMode="auto">
            <a:xfrm>
              <a:off x="3288089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ïŝḻiḓê"/>
            <p:cNvSpPr/>
            <p:nvPr/>
          </p:nvSpPr>
          <p:spPr bwMode="auto">
            <a:xfrm flipH="1">
              <a:off x="6379124" y="39130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051" name="Picture 3" descr="C:\Users\Administrator\Desktop\00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937" y="868782"/>
            <a:ext cx="460353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et's tal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304" y="33900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1624" y="470572"/>
            <a:ext cx="7925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Listen again and answer </a:t>
            </a:r>
            <a:r>
              <a:rPr lang="en-US" altLang="zh-CN" sz="3200" b="1" dirty="0">
                <a:latin typeface="Comic Sans MS" panose="030F0702030302020204" pitchFamily="66" charset="0"/>
              </a:rPr>
              <a:t>the questions.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831" y="1476749"/>
            <a:ext cx="9698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1.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When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does Pedro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finish class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in the morning?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580" y="2224333"/>
            <a:ext cx="2457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At 1 o’clock.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" y="2894874"/>
            <a:ext cx="10026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2.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When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does he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go back to school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after lunch?</a:t>
            </a: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8190" y="3488036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At 2:30.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839" y="4113712"/>
            <a:ext cx="8980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3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When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does he usually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eat dinner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in Spain?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8190" y="4719698"/>
            <a:ext cx="5639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Usually at 9:30 or 10 o’clock.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5" name="Picture 3" descr="C:\Users\Administrator\Desktop\00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535" y="2265092"/>
            <a:ext cx="3123465" cy="38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Let's tal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7037" y="5500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8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54085"/>
            <a:ext cx="5669823" cy="480131"/>
            <a:chOff x="2813952" y="344600"/>
            <a:chExt cx="5669823" cy="480131"/>
          </a:xfrm>
        </p:grpSpPr>
        <p:sp>
          <p:nvSpPr>
            <p:cNvPr id="5" name="矩形 4"/>
            <p:cNvSpPr/>
            <p:nvPr/>
          </p:nvSpPr>
          <p:spPr>
            <a:xfrm>
              <a:off x="4149043" y="344600"/>
              <a:ext cx="2824812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Language points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6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ïŝḻiḓê"/>
            <p:cNvSpPr/>
            <p:nvPr/>
          </p:nvSpPr>
          <p:spPr bwMode="auto">
            <a:xfrm flipH="1">
              <a:off x="6909706" y="39130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927689" y="635788"/>
            <a:ext cx="8591063" cy="14880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1. -When do you usually eat dinner in Spain?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-Usually at 9:30 or 10 o’clock.</a:t>
            </a:r>
            <a:endParaRPr lang="zh-CN" altLang="zh-CN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6092" y="2123824"/>
            <a:ext cx="11791324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【详解】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这组对话用来询问和回答他人什么时间做某事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。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when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指事情发生的时间，有时答语会省略主语，直接回答具体的时间。</a:t>
            </a:r>
            <a:r>
              <a:rPr lang="zh-CN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　　</a:t>
            </a:r>
          </a:p>
        </p:txBody>
      </p:sp>
      <p:sp>
        <p:nvSpPr>
          <p:cNvPr id="10" name="矩形 9"/>
          <p:cNvSpPr/>
          <p:nvPr/>
        </p:nvSpPr>
        <p:spPr>
          <a:xfrm>
            <a:off x="389123" y="3496507"/>
            <a:ext cx="11791325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句型结构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：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When + 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助动词（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do/does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）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+ 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主语（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+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频率副词）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+ </a:t>
            </a:r>
          </a:p>
          <a:p>
            <a:pPr>
              <a:lnSpc>
                <a:spcPct val="13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               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动词（短语）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+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其他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     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回答：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主语（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+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频率副词）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+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动词（短语）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+ at + 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时间点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.</a:t>
            </a:r>
            <a:endParaRPr lang="zh-CN" altLang="zh-CN" sz="3200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44946" y="5313166"/>
            <a:ext cx="7356547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 err="1">
                <a:latin typeface="Comic Sans MS" panose="030F0702030302020204" pitchFamily="66" charset="0"/>
                <a:ea typeface="楷体" panose="02010609060101010101" pitchFamily="49" charset="-122"/>
              </a:rPr>
              <a:t>eg</a:t>
            </a: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. 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-When do you go to school? </a:t>
            </a:r>
            <a:endParaRPr lang="en-US" altLang="zh-CN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-I go to school at 7:00.</a:t>
            </a:r>
            <a:endParaRPr lang="zh-CN" altLang="zh-CN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48505" y="753021"/>
            <a:ext cx="6366695" cy="732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2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. Classes start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at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3 o’clock.</a:t>
            </a:r>
            <a:endParaRPr lang="zh-CN" altLang="zh-CN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48505" y="2229444"/>
            <a:ext cx="9723102" cy="668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【详解】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表达在具体的时间点用介词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at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。</a:t>
            </a:r>
            <a:endParaRPr lang="zh-CN" altLang="zh-CN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38370" y="3434016"/>
            <a:ext cx="7600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latin typeface="Comic Sans MS" panose="030F0702030302020204" pitchFamily="66" charset="0"/>
                <a:ea typeface="楷体" panose="02010609060101010101" pitchFamily="49" charset="-122"/>
              </a:rPr>
              <a:t>eg</a:t>
            </a: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.</a:t>
            </a:r>
            <a:r>
              <a:rPr lang="zh-CN" altLang="en-US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I get up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at 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6:30 in the morning.</a:t>
            </a:r>
            <a:endParaRPr lang="zh-CN" altLang="en-US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893315" y="380755"/>
            <a:ext cx="7672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Listen to the tape and read after it.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29" name="图片 28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906475"/>
            <a:ext cx="2414588" cy="5476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10000"/>
              </a:lnSpc>
            </a:pP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Pedro:</a:t>
            </a:r>
          </a:p>
          <a:p>
            <a:pPr algn="r">
              <a:lnSpc>
                <a:spcPct val="110000"/>
              </a:lnSpc>
            </a:pPr>
            <a:endParaRPr lang="en-US" altLang="zh-CN" sz="32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10000"/>
              </a:lnSpc>
            </a:pP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10000"/>
              </a:lnSpc>
            </a:pPr>
            <a:endParaRPr lang="en-US" altLang="zh-CN" sz="32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10000"/>
              </a:lnSpc>
            </a:pP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Pedro:</a:t>
            </a:r>
          </a:p>
          <a:p>
            <a:pPr algn="r">
              <a:lnSpc>
                <a:spcPct val="110000"/>
              </a:lnSpc>
            </a:pP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10000"/>
              </a:lnSpc>
            </a:pPr>
            <a:endParaRPr lang="en-US" altLang="zh-CN" sz="32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10000"/>
              </a:lnSpc>
            </a:pP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Pedro:</a:t>
            </a:r>
          </a:p>
          <a:p>
            <a:pPr algn="r">
              <a:lnSpc>
                <a:spcPct val="110000"/>
              </a:lnSpc>
            </a:pP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14588" y="956284"/>
            <a:ext cx="8069481" cy="5476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 you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finish class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in the morning?</a:t>
            </a:r>
          </a:p>
          <a:p>
            <a:pPr>
              <a:lnSpc>
                <a:spcPct val="11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finish class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at 1 o’clock. Then we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eat lunch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at home.</a:t>
            </a:r>
          </a:p>
          <a:p>
            <a:pPr>
              <a:lnSpc>
                <a:spcPct val="11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Wow!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do you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back to </a:t>
            </a:r>
          </a:p>
          <a:p>
            <a:pPr>
              <a:lnSpc>
                <a:spcPct val="11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after lunch?</a:t>
            </a:r>
          </a:p>
          <a:p>
            <a:pPr>
              <a:lnSpc>
                <a:spcPct val="11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At 2:30. Classes start at 3 o’clock.</a:t>
            </a:r>
          </a:p>
          <a:p>
            <a:pPr>
              <a:lnSpc>
                <a:spcPct val="11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do you usually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eat dinner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in </a:t>
            </a:r>
          </a:p>
          <a:p>
            <a:pPr>
              <a:lnSpc>
                <a:spcPct val="11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Spain?</a:t>
            </a:r>
          </a:p>
          <a:p>
            <a:pPr>
              <a:lnSpc>
                <a:spcPct val="11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Usually at 9:30 or 10 o’clock.</a:t>
            </a:r>
          </a:p>
          <a:p>
            <a:pPr>
              <a:lnSpc>
                <a:spcPct val="11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Wow! That’s too late! </a:t>
            </a:r>
          </a:p>
        </p:txBody>
      </p:sp>
      <p:pic>
        <p:nvPicPr>
          <p:cNvPr id="2" name="let's tal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1133" y="368342"/>
            <a:ext cx="609600" cy="609600"/>
          </a:xfrm>
          <a:prstGeom prst="rect">
            <a:avLst/>
          </a:prstGeom>
        </p:spPr>
      </p:pic>
      <p:pic>
        <p:nvPicPr>
          <p:cNvPr id="8" name="Picture 3" descr="C:\Users\Administrator\Desktop\00.jp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535" y="2555515"/>
            <a:ext cx="3123465" cy="38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66179" y="2015677"/>
          <a:ext cx="11619186" cy="4465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5131"/>
                <a:gridCol w="5644055"/>
              </a:tblGrid>
              <a:tr h="56892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get up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6892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start</a:t>
                      </a:r>
                      <a:r>
                        <a:rPr lang="en-US" altLang="zh-CN" sz="3200" baseline="0" dirty="0" smtClean="0">
                          <a:latin typeface="Comic Sans MS" panose="030F0702030302020204" pitchFamily="66" charset="0"/>
                        </a:rPr>
                        <a:t> class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1523"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at 1 o’clock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15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sleep a</a:t>
                      </a:r>
                      <a:r>
                        <a:rPr lang="en-US" altLang="zh-CN" sz="3200" baseline="0" dirty="0" smtClean="0">
                          <a:latin typeface="Comic Sans MS" panose="030F0702030302020204" pitchFamily="66" charset="0"/>
                        </a:rPr>
                        <a:t> little in the afternoon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at about 2</a:t>
                      </a:r>
                      <a:r>
                        <a:rPr lang="en-US" altLang="zh-CN" sz="3200" baseline="0" dirty="0" smtClean="0">
                          <a:latin typeface="Comic Sans MS" panose="030F0702030302020204" pitchFamily="66" charset="0"/>
                        </a:rPr>
                        <a:t> o’clock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15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at 2:30</a:t>
                      </a:r>
                      <a:endParaRPr lang="zh-CN" altLang="en-US" sz="32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15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start class</a:t>
                      </a:r>
                      <a:r>
                        <a:rPr lang="en-US" altLang="zh-CN" sz="3200" baseline="0" dirty="0" smtClean="0">
                          <a:latin typeface="Comic Sans MS" panose="030F0702030302020204" pitchFamily="66" charset="0"/>
                        </a:rPr>
                        <a:t> in the afternoon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15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eat dinner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6993861" y="2015678"/>
            <a:ext cx="3530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often at 7 o’clock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44716" y="2600453"/>
            <a:ext cx="3746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usually at 9 o’clock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40370" y="3192385"/>
            <a:ext cx="5309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finish class in the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morning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581909" y="5175694"/>
            <a:ext cx="2472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at 3 o’clock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181445" y="5795050"/>
            <a:ext cx="5588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usually at 9:30 or 10 o’clock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8242" y="4591410"/>
            <a:ext cx="5873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back to school after lunch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49237" y="18533"/>
            <a:ext cx="855482" cy="874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3359" y="329618"/>
            <a:ext cx="89466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Read again and complete Pedro’s timetable.</a:t>
            </a:r>
          </a:p>
          <a:p>
            <a:r>
              <a:rPr lang="en-US" altLang="zh-CN" sz="3200" b="1" dirty="0" smtClean="0">
                <a:latin typeface="Comic Sans MS" panose="030F0702030302020204" pitchFamily="66" charset="0"/>
              </a:rPr>
              <a:t>Ask and answer according to the timetable.</a:t>
            </a:r>
          </a:p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A: When do you…?       B: I/We… at…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327057"/>
              </p:ext>
            </p:extLst>
          </p:nvPr>
        </p:nvGraphicFramePr>
        <p:xfrm>
          <a:off x="3" y="1432264"/>
          <a:ext cx="12013320" cy="3846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1665"/>
                <a:gridCol w="1501665"/>
                <a:gridCol w="1501665"/>
                <a:gridCol w="1501665"/>
                <a:gridCol w="1501665"/>
                <a:gridCol w="1501665"/>
                <a:gridCol w="1501665"/>
                <a:gridCol w="1501665"/>
              </a:tblGrid>
              <a:tr h="76935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76935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dirty="0" smtClean="0">
                          <a:solidFill>
                            <a:srgbClr val="00B050"/>
                          </a:solidFill>
                        </a:rPr>
                        <a:t>√</a:t>
                      </a:r>
                      <a:endParaRPr lang="zh-CN" altLang="en-US" sz="4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6935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6935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6935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4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zh-CN" altLang="en-US" sz="4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4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49237" y="18533"/>
            <a:ext cx="855482" cy="87441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72508" y="1602255"/>
            <a:ext cx="1218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Sunday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12240" y="1602255"/>
            <a:ext cx="1279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Monday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38005" y="1598826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Tuesday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52191" y="1620781"/>
            <a:ext cx="1832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Wednesday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470672" y="1598826"/>
            <a:ext cx="1527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Thursday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95757" y="1611706"/>
            <a:ext cx="1104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Friday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522074" y="1622412"/>
            <a:ext cx="1505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Saturday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5342" y="2204510"/>
            <a:ext cx="1410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always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6639" y="3070163"/>
            <a:ext cx="1459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usually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4900" y="3826907"/>
            <a:ext cx="12426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often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80636" y="4599418"/>
            <a:ext cx="1946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sometimes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6428" y="346413"/>
            <a:ext cx="3659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Frequency words.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组合 101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4" name="图片 13" descr="拍手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875" y="3820712"/>
            <a:ext cx="1506322" cy="15503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30629" y="3587537"/>
            <a:ext cx="6909264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For example: </a:t>
            </a: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T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Get up! Get up! 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Ss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Get up! Get up!  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T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Eat breakfast! Eat breakfast! 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Ss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Eat breakfast! Eat breakfast! 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650442" y="980815"/>
            <a:ext cx="4180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Say and do </a:t>
            </a:r>
            <a:r>
              <a:rPr lang="en-US" altLang="zh-CN" sz="3200" b="1" dirty="0">
                <a:latin typeface="Comic Sans MS" panose="030F0702030302020204" pitchFamily="66" charset="0"/>
              </a:rPr>
              <a:t>like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 me.</a:t>
            </a:r>
          </a:p>
        </p:txBody>
      </p:sp>
      <p:pic>
        <p:nvPicPr>
          <p:cNvPr id="22532" name="Picture 4" descr="http://p0.so.qhmsg.com/t01391dbe573e9165e7.jpg"/>
          <p:cNvPicPr>
            <a:picLocks noChangeAspect="1" noChangeArrowheads="1"/>
          </p:cNvPicPr>
          <p:nvPr/>
        </p:nvPicPr>
        <p:blipFill>
          <a:blip r:embed="rId4" cstate="print"/>
          <a:srcRect b="10692"/>
          <a:stretch>
            <a:fillRect/>
          </a:stretch>
        </p:blipFill>
        <p:spPr bwMode="auto">
          <a:xfrm>
            <a:off x="358820" y="1758863"/>
            <a:ext cx="2944813" cy="1858504"/>
          </a:xfrm>
          <a:prstGeom prst="rect">
            <a:avLst/>
          </a:prstGeom>
          <a:noFill/>
        </p:spPr>
      </p:pic>
      <p:pic>
        <p:nvPicPr>
          <p:cNvPr id="22534" name="Picture 6" descr="https://pic.rmb.bdstatic.com/278267d2de0768ce15642518b1f8b6f9.jpeg@c_1,w_640,h_409,x_0,y_8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1022" y="1617117"/>
            <a:ext cx="3129976" cy="2000250"/>
          </a:xfrm>
          <a:prstGeom prst="rect">
            <a:avLst/>
          </a:prstGeom>
          <a:noFill/>
        </p:spPr>
      </p:pic>
      <p:pic>
        <p:nvPicPr>
          <p:cNvPr id="22536" name="Picture 8" descr="https://ss0.bdstatic.com/70cFuHSh_Q1YnxGkpoWK1HF6hhy/it/u=2985263028,1658123228&amp;fm=26&amp;gp=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19997" y="1447302"/>
            <a:ext cx="2471739" cy="248162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08" y="1609891"/>
            <a:ext cx="2298878" cy="219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43580" y="1420474"/>
            <a:ext cx="6532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1. Read the text freely in groups.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580" y="2349622"/>
            <a:ext cx="56044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2. Act it out group by group.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    Find the best group.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6" name="图片 15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7" name="Picture 3" descr="C:\Users\Administrator\Desktop\00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240" y="1617464"/>
            <a:ext cx="3458164" cy="42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459558" y="873907"/>
            <a:ext cx="8473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Act them in your group. </a:t>
            </a:r>
            <a:r>
              <a:rPr lang="en-US" altLang="zh-CN" sz="3200" b="1" dirty="0">
                <a:latin typeface="Comic Sans MS" panose="030F0702030302020204" pitchFamily="66" charset="0"/>
              </a:rPr>
              <a:t>A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sk and answer.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89726" y="5618347"/>
            <a:ext cx="5046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You’re a… When do you…?</a:t>
            </a:r>
          </a:p>
        </p:txBody>
      </p:sp>
      <p:grpSp>
        <p:nvGrpSpPr>
          <p:cNvPr id="23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24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8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828528" y="1606016"/>
          <a:ext cx="10601472" cy="3864853"/>
        </p:xfrm>
        <a:graphic>
          <a:graphicData uri="http://schemas.openxmlformats.org/drawingml/2006/table">
            <a:tbl>
              <a:tblPr/>
              <a:tblGrid>
                <a:gridCol w="2088093"/>
                <a:gridCol w="3342289"/>
                <a:gridCol w="2048422"/>
                <a:gridCol w="3122668"/>
              </a:tblGrid>
              <a:tr h="8159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3200" kern="100" baseline="0" dirty="0" smtClean="0">
                          <a:latin typeface="Times New Roman" panose="02020603050405020304"/>
                          <a:ea typeface="楷体" panose="02010609060101010101" pitchFamily="49" charset="-122"/>
                          <a:cs typeface="Times New Roman" panose="02020603050405020304"/>
                        </a:rPr>
                        <a:t>       </a:t>
                      </a:r>
                      <a:r>
                        <a:rPr lang="zh-CN" sz="3200" kern="100" baseline="0" dirty="0" smtClean="0">
                          <a:latin typeface="Times New Roman" panose="02020603050405020304"/>
                          <a:ea typeface="楷体" panose="02010609060101010101" pitchFamily="49" charset="-122"/>
                          <a:cs typeface="Times New Roman" panose="02020603050405020304"/>
                        </a:rPr>
                        <a:t>头饰 </a:t>
                      </a:r>
                      <a:endParaRPr lang="zh-CN" sz="3200" kern="100" baseline="0" dirty="0">
                        <a:latin typeface="Times New Roman" panose="02020603050405020304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3200" kern="100" baseline="0" dirty="0">
                          <a:latin typeface="Times New Roman" panose="02020603050405020304"/>
                          <a:ea typeface="楷体" panose="02010609060101010101" pitchFamily="49" charset="-122"/>
                          <a:cs typeface="Times New Roman" panose="02020603050405020304"/>
                        </a:rPr>
                        <a:t>职业名称</a:t>
                      </a: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3200" kern="100" baseline="0" dirty="0">
                          <a:latin typeface="Times New Roman" panose="02020603050405020304"/>
                          <a:ea typeface="楷体" panose="02010609060101010101" pitchFamily="49" charset="-122"/>
                          <a:cs typeface="Times New Roman" panose="02020603050405020304"/>
                        </a:rPr>
                        <a:t>动词短语</a:t>
                      </a: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3200" kern="100" baseline="0" dirty="0" smtClean="0">
                          <a:latin typeface="Times New Roman" panose="02020603050405020304"/>
                          <a:ea typeface="楷体" panose="02010609060101010101" pitchFamily="49" charset="-122"/>
                          <a:cs typeface="Times New Roman" panose="02020603050405020304"/>
                        </a:rPr>
                        <a:t>时间</a:t>
                      </a:r>
                      <a:endParaRPr lang="zh-CN" sz="3200" kern="100" baseline="0" dirty="0">
                        <a:latin typeface="Times New Roman" panose="02020603050405020304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0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kern="100" baseline="0" dirty="0">
                        <a:latin typeface="Times New Roman" panose="02020603050405020304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baseline="0" dirty="0" smtClean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taxi </a:t>
                      </a:r>
                      <a:r>
                        <a:rPr lang="en-US" sz="2800" kern="100" baseline="0" dirty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driver</a:t>
                      </a:r>
                      <a:endParaRPr lang="zh-CN" sz="2800" kern="100" baseline="0" dirty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baseline="0" dirty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eat dinner</a:t>
                      </a:r>
                      <a:endParaRPr lang="zh-CN" sz="2800" kern="100" baseline="0" dirty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baseline="0" dirty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10 o’clock</a:t>
                      </a:r>
                      <a:endParaRPr lang="zh-CN" sz="2800" kern="100" baseline="0" dirty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baseline="0" dirty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at night</a:t>
                      </a:r>
                      <a:endParaRPr lang="zh-CN" sz="2800" kern="100" baseline="0" dirty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kern="100" baseline="0" dirty="0">
                        <a:latin typeface="Times New Roman" panose="02020603050405020304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baseline="0" dirty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cook</a:t>
                      </a:r>
                      <a:endParaRPr lang="zh-CN" sz="2800" kern="100" baseline="0" dirty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baseline="0" dirty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get up</a:t>
                      </a:r>
                      <a:endParaRPr lang="zh-CN" sz="2800" kern="100" baseline="0" dirty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baseline="0" dirty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5 o’clock</a:t>
                      </a:r>
                      <a:endParaRPr lang="zh-CN" sz="2800" kern="100" baseline="0" dirty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kern="100" baseline="0">
                        <a:latin typeface="Times New Roman" panose="02020603050405020304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baseline="0" dirty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basketball player</a:t>
                      </a:r>
                      <a:endParaRPr lang="zh-CN" sz="2800" kern="100" baseline="0" dirty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baseline="0" dirty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get up</a:t>
                      </a:r>
                      <a:endParaRPr lang="zh-CN" sz="2800" kern="100" baseline="0" dirty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baseline="0" dirty="0" smtClean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5:30</a:t>
                      </a:r>
                      <a:endParaRPr lang="zh-CN" sz="2800" kern="100" baseline="0" dirty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3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kern="100" baseline="0">
                        <a:latin typeface="Times New Roman" panose="02020603050405020304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kern="100" baseline="0" dirty="0" smtClean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baseline="0" dirty="0" smtClean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doctor</a:t>
                      </a:r>
                      <a:endParaRPr lang="zh-CN" sz="2800" kern="100" baseline="0" dirty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kern="100" baseline="0" dirty="0" smtClean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baseline="0" dirty="0" smtClean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go </a:t>
                      </a:r>
                      <a:r>
                        <a:rPr lang="en-US" sz="2800" kern="100" baseline="0" dirty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to bed</a:t>
                      </a:r>
                      <a:endParaRPr lang="zh-CN" sz="2800" kern="100" baseline="0" dirty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baseline="0" dirty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6 o’clock </a:t>
                      </a:r>
                      <a:endParaRPr lang="zh-CN" sz="2800" kern="100" baseline="0" dirty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baseline="0" dirty="0">
                          <a:latin typeface="Comic Sans MS" panose="030F0702030302020204" pitchFamily="66" charset="0"/>
                          <a:ea typeface="楷体" panose="02010609060101010101" pitchFamily="49" charset="-122"/>
                          <a:cs typeface="Times New Roman" panose="02020603050405020304"/>
                        </a:rPr>
                        <a:t>in the morning</a:t>
                      </a:r>
                      <a:endParaRPr lang="zh-CN" sz="2800" kern="100" baseline="0" dirty="0">
                        <a:latin typeface="Comic Sans MS" panose="030F0702030302020204" pitchFamily="66" charset="0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124773" marR="124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294" name="图片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9558" y="2527429"/>
            <a:ext cx="943897" cy="63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5122" y="3276403"/>
            <a:ext cx="777981" cy="46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图片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7444" y="3898696"/>
            <a:ext cx="523568" cy="52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图片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83587" y="4760115"/>
            <a:ext cx="506139" cy="47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71319" y="1035660"/>
            <a:ext cx="105375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四个人一组，自选头饰，分别扮演出租车司机、厨师、篮球运动员、医生等角色。相互问答对方的生活作息时间。</a:t>
            </a:r>
          </a:p>
        </p:txBody>
      </p:sp>
      <p:pic>
        <p:nvPicPr>
          <p:cNvPr id="2050" name="Picture 2" descr="C:\Users\ADMINI~1\AppData\Local\Temp\360zip$Temp\360$3\Role-play.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08" y="1162381"/>
            <a:ext cx="10539578" cy="790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1321" y="337209"/>
            <a:ext cx="2148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Role play.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71321" y="4372293"/>
            <a:ext cx="41649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When do you get up?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013346" y="4372292"/>
            <a:ext cx="4115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I get up at 5 o’clock.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19951" y="5644045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When do you go to bed?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52570" y="5397823"/>
            <a:ext cx="52344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At 6 o’clock in the morning. I work at night.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354580" y="3879889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10893" y="986627"/>
            <a:ext cx="8338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、看一看，读一读，标序号。</a:t>
            </a:r>
            <a:endParaRPr lang="zh-CN" altLang="zh-CN" sz="32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1386" y="121647"/>
            <a:ext cx="2612626" cy="727439"/>
            <a:chOff x="182825" y="1571625"/>
            <a:chExt cx="2838411" cy="732050"/>
          </a:xfrm>
        </p:grpSpPr>
        <p:sp>
          <p:nvSpPr>
            <p:cNvPr id="2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3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9220" name="图片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536" y="2097141"/>
            <a:ext cx="1547948" cy="1547948"/>
          </a:xfrm>
          <a:prstGeom prst="rect">
            <a:avLst/>
          </a:prstGeom>
          <a:noFill/>
        </p:spPr>
      </p:pic>
      <p:pic>
        <p:nvPicPr>
          <p:cNvPr id="9219" name="图片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1073" y="2097142"/>
            <a:ext cx="1951034" cy="1505084"/>
          </a:xfrm>
          <a:prstGeom prst="rect">
            <a:avLst/>
          </a:prstGeom>
          <a:noFill/>
        </p:spPr>
      </p:pic>
      <p:pic>
        <p:nvPicPr>
          <p:cNvPr id="9218" name="图片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9936" y="2097142"/>
            <a:ext cx="1607306" cy="1402740"/>
          </a:xfrm>
          <a:prstGeom prst="rect">
            <a:avLst/>
          </a:prstGeom>
          <a:noFill/>
        </p:spPr>
      </p:pic>
      <p:pic>
        <p:nvPicPr>
          <p:cNvPr id="9217" name="图片 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60211" y="2097142"/>
            <a:ext cx="2047086" cy="1355503"/>
          </a:xfrm>
          <a:prstGeom prst="rect">
            <a:avLst/>
          </a:prstGeom>
          <a:noFill/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9030" y="4929712"/>
            <a:ext cx="120157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A. go to bed    B.eat dinner   C. a taxi driver   D. get up   E. go to school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330613" y="3924136"/>
            <a:ext cx="500062" cy="50006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3240355" y="3909852"/>
            <a:ext cx="500062" cy="50006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5526371" y="3909852"/>
            <a:ext cx="500062" cy="50006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7526635" y="3909854"/>
            <a:ext cx="500062" cy="50006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10026965" y="3909852"/>
            <a:ext cx="500062" cy="50006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3240355" y="3909852"/>
            <a:ext cx="44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26371" y="3909852"/>
            <a:ext cx="441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526635" y="3909852"/>
            <a:ext cx="484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026965" y="3909852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0" y="2097140"/>
            <a:ext cx="1547854" cy="164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4" grpId="0"/>
      <p:bldP spid="45" grpId="0"/>
      <p:bldP spid="46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70537" y="1764048"/>
            <a:ext cx="11144249" cy="37856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1. finish class_______    2. go back to school_______     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eat lunch ______    4. at home_____________       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5. too late____________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42741" y="175595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放学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69548" y="664334"/>
            <a:ext cx="30773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、英译汉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9787628" y="175595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回学校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1221" y="331554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吃午饭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38151" y="331554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在家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221" y="478002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太晚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57226" y="1269784"/>
            <a:ext cx="11144249" cy="45243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1. o’clock, up, I, at, get, 6   (.)</a:t>
            </a:r>
            <a:endParaRPr lang="zh-CN" altLang="en-US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________________________________________</a:t>
            </a:r>
            <a:endParaRPr lang="zh-CN" altLang="en-US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football, you, when, play, do    (?)</a:t>
            </a:r>
            <a:endParaRPr lang="zh-CN" altLang="en-US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________________________________________</a:t>
            </a:r>
            <a:endParaRPr lang="zh-CN" altLang="en-US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late, is, that, too   (.)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___________________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1321" y="2151020"/>
            <a:ext cx="4238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get up at 6 o’clock.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31999" y="628465"/>
            <a:ext cx="4314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三、连词成句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809588" y="3567532"/>
            <a:ext cx="5363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do you play football?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9886" y="5038655"/>
            <a:ext cx="3260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That is too late.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450468" y="2883039"/>
            <a:ext cx="70660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Every day, we have twenty-four hours. But to the industrious, it brings wisdom and strength; to the lazy, it leaves only great regret. 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                                As Lu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Xun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3" name="TextBox 38"/>
          <p:cNvSpPr txBox="1"/>
          <p:nvPr/>
        </p:nvSpPr>
        <p:spPr>
          <a:xfrm>
            <a:off x="200210" y="223869"/>
            <a:ext cx="282320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I want to know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940" y="1158794"/>
            <a:ext cx="77416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时间，每天得到的都是二十四小时，可是一天的时间给勤勉的人带来智慧和力量，给懒散的人只留下一片悔恨。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鲁迅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146" name="Picture 2" descr="http://society.eastday.com/images/thumbnailimg/month_1612/2016123110182751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00351" y="2783649"/>
            <a:ext cx="4491649" cy="282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3310" y="2199712"/>
            <a:ext cx="5261377" cy="749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must cherish our time.</a:t>
            </a:r>
            <a:endParaRPr lang="zh-CN" altLang="en-US" sz="3200" dirty="0">
              <a:solidFill>
                <a:srgbClr val="9379F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026" y="3367454"/>
            <a:ext cx="3436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我们必须珍惜时间。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122" name="Picture 2" descr="http://pic40.photophoto.cn/20160811/1190120560790753_b.jpg"/>
          <p:cNvPicPr>
            <a:picLocks noChangeAspect="1" noChangeArrowheads="1"/>
          </p:cNvPicPr>
          <p:nvPr/>
        </p:nvPicPr>
        <p:blipFill>
          <a:blip r:embed="rId2"/>
          <a:srcRect b="6745"/>
          <a:stretch>
            <a:fillRect/>
          </a:stretch>
        </p:blipFill>
        <p:spPr bwMode="auto">
          <a:xfrm>
            <a:off x="6475278" y="1292469"/>
            <a:ext cx="4483242" cy="3974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4353431" y="290521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6445" y="-1585894"/>
            <a:ext cx="4385311" cy="10169826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935605" y="479320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644350" y="1741675"/>
            <a:ext cx="9176541" cy="37856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32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了下列</a:t>
            </a:r>
            <a:r>
              <a:rPr lang="zh-CN" altLang="en-US" sz="32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单词及短语：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when, get up, start class, finish class, eat lunch, go back to school, eat dinner, in Spain</a:t>
            </a:r>
            <a:endParaRPr lang="en-US" altLang="zh-CN" sz="3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学习了下列句型：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—When do you finish class in the morning?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— We finish class at 1 o’clock.  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10550157" y="1042249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2426196" y="2279495"/>
            <a:ext cx="37564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800" dirty="0"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488094" y="3637612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+mn-ea"/>
                <a:sym typeface="+mn-lt"/>
              </a:rPr>
              <a:t>Play games in pairs like “Role play”.</a:t>
            </a:r>
            <a:endParaRPr lang="zh-CN" altLang="en-US" sz="2800" dirty="0"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3" y="2221418"/>
            <a:ext cx="36633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+mn-ea"/>
                <a:sym typeface="+mn-lt"/>
              </a:rPr>
              <a:t>Make a short dialogue. Use the sentences we have learned.</a:t>
            </a:r>
            <a:endParaRPr lang="zh-CN" altLang="en-US" sz="2800" dirty="0"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399139" y="1785239"/>
            <a:ext cx="817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389894" y="1763247"/>
            <a:ext cx="116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拍手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9538" y="3476581"/>
            <a:ext cx="1506322" cy="1550302"/>
          </a:xfrm>
          <a:prstGeom prst="rect">
            <a:avLst/>
          </a:prstGeom>
        </p:spPr>
      </p:pic>
      <p:pic>
        <p:nvPicPr>
          <p:cNvPr id="22530" name="Picture 2" descr="http://d10.paixin.com/thumbs/7700582/140788740/staff_1024.jpg?watermark/1/image/aHR0cDovL2QwMC5wYWl4aW4uY29tL3dtX2RwXzM2MF9iaWdnZXIucG5n/dissolve/100/gravity/SouthWest/dx/0/dy/0"/>
          <p:cNvPicPr>
            <a:picLocks noChangeAspect="1" noChangeArrowheads="1"/>
          </p:cNvPicPr>
          <p:nvPr/>
        </p:nvPicPr>
        <p:blipFill>
          <a:blip r:embed="rId3" cstate="print"/>
          <a:srcRect b="5338"/>
          <a:stretch>
            <a:fillRect/>
          </a:stretch>
        </p:blipFill>
        <p:spPr bwMode="auto">
          <a:xfrm>
            <a:off x="115839" y="1087926"/>
            <a:ext cx="2107398" cy="199100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51" y="1036961"/>
            <a:ext cx="3327854" cy="204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timgsa.baidu.com/timg?image&amp;quality=80&amp;size=b9999_10000&amp;sec=1594622278932&amp;di=4d0c3fd9c44703da7736cf6688ecb375&amp;imgtype=0&amp;src=http%3A%2F%2Fwww.hfcy.net.cn%2FUploadFile%2F2%2F2011%2F4%2F1%2F2011411323127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95" y="959477"/>
            <a:ext cx="2824483" cy="212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922292" y="3119675"/>
            <a:ext cx="6909264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For example: </a:t>
            </a: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T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Get up! Get up! 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Ss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Get up! Get up!  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T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Eat breakfast! Eat breakfast! 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Ss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Eat breakfast! Eat breakfast! 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534" y="744291"/>
            <a:ext cx="2627993" cy="263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362176" y="3386509"/>
            <a:ext cx="3491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</a:t>
            </a:r>
            <a:r>
              <a:rPr lang="en-US" altLang="zh-CN" sz="3200" dirty="0">
                <a:latin typeface="Comic Sans MS" panose="030F0702030302020204" pitchFamily="66" charset="0"/>
              </a:rPr>
              <a:t>a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playground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9209" y="3386509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/>
          <a:srcRect l="5749" t="16405" r="5715" b="74540"/>
          <a:stretch>
            <a:fillRect/>
          </a:stretch>
        </p:blipFill>
        <p:spPr bwMode="auto">
          <a:xfrm>
            <a:off x="1213154" y="1419761"/>
            <a:ext cx="8996456" cy="163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1749208" y="4204702"/>
            <a:ext cx="2239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playground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49496" y="4233276"/>
            <a:ext cx="2433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 [ˈ</a:t>
            </a:r>
            <a:r>
              <a:rPr lang="en-US" sz="3200" dirty="0" err="1" smtClean="0"/>
              <a:t>pleigraund</a:t>
            </a:r>
            <a:r>
              <a:rPr lang="en-US" sz="3200" dirty="0" smtClean="0"/>
              <a:t>]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35526" y="4276140"/>
            <a:ext cx="1098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 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操场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085079" y="1213348"/>
            <a:ext cx="3396454" cy="220507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1" grpId="0"/>
      <p:bldP spid="22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459429" y="3565490"/>
            <a:ext cx="3320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It’s a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classroom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23305" y="3565490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hat is it?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24166" y="4568808"/>
            <a:ext cx="2068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classroom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67306" y="4568808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 [ˈ</a:t>
            </a:r>
            <a:r>
              <a:rPr lang="en-US" sz="3200" dirty="0" err="1" smtClean="0"/>
              <a:t>klɑːsrum</a:t>
            </a:r>
            <a:r>
              <a:rPr lang="en-US" sz="3200" dirty="0" smtClean="0"/>
              <a:t>] 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67597" y="4597383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 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教室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/>
          <a:srcRect l="5749" t="16405" r="5715" b="74540"/>
          <a:stretch>
            <a:fillRect/>
          </a:stretch>
        </p:blipFill>
        <p:spPr bwMode="auto">
          <a:xfrm>
            <a:off x="1400176" y="1410111"/>
            <a:ext cx="8996456" cy="163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椭圆 3"/>
          <p:cNvSpPr/>
          <p:nvPr/>
        </p:nvSpPr>
        <p:spPr>
          <a:xfrm>
            <a:off x="4200177" y="1125475"/>
            <a:ext cx="3396454" cy="220507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0" grpId="0"/>
      <p:bldP spid="21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225889" y="3761582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8166" y="3761582"/>
            <a:ext cx="3608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a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living room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/>
          <a:srcRect l="5749" t="16405" r="5715" b="74540"/>
          <a:stretch>
            <a:fillRect/>
          </a:stretch>
        </p:blipFill>
        <p:spPr bwMode="auto">
          <a:xfrm>
            <a:off x="1338970" y="1443617"/>
            <a:ext cx="8996456" cy="163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椭圆 11"/>
          <p:cNvSpPr/>
          <p:nvPr/>
        </p:nvSpPr>
        <p:spPr>
          <a:xfrm>
            <a:off x="7085371" y="1212482"/>
            <a:ext cx="3396454" cy="220507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000263" y="4602314"/>
            <a:ext cx="2233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living room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35534" y="4586238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 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客厅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/>
          <a:srcRect l="5749" t="16405" r="5715" b="74540"/>
          <a:stretch>
            <a:fillRect/>
          </a:stretch>
        </p:blipFill>
        <p:spPr bwMode="auto">
          <a:xfrm>
            <a:off x="1153433" y="3402539"/>
            <a:ext cx="8996456" cy="163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4325789" y="4392013"/>
            <a:ext cx="483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√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70410" y="239250"/>
            <a:ext cx="4496199" cy="480131"/>
            <a:chOff x="2813952" y="344600"/>
            <a:chExt cx="4496199" cy="480131"/>
          </a:xfrm>
        </p:grpSpPr>
        <p:sp>
          <p:nvSpPr>
            <p:cNvPr id="8" name="矩形 7"/>
            <p:cNvSpPr/>
            <p:nvPr/>
          </p:nvSpPr>
          <p:spPr>
            <a:xfrm>
              <a:off x="4165514" y="344600"/>
              <a:ext cx="1625766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try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9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ïŝḻiḓê"/>
            <p:cNvSpPr/>
            <p:nvPr/>
          </p:nvSpPr>
          <p:spPr bwMode="auto">
            <a:xfrm flipH="1">
              <a:off x="5736082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" name="Let's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9889" y="2331946"/>
            <a:ext cx="609600" cy="6096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48343" y="721369"/>
            <a:ext cx="118436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has a new friend. His name is Pedro. </a:t>
            </a: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           He’s from Spain. 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Where are Zhang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and Pedro? </a:t>
            </a:r>
            <a:r>
              <a:rPr lang="en-US" altLang="zh-CN" sz="3200" dirty="0">
                <a:latin typeface="Comic Sans MS" panose="030F0702030302020204" pitchFamily="66" charset="0"/>
              </a:rPr>
              <a:t>L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isten </a:t>
            </a:r>
            <a:r>
              <a:rPr lang="en-US" altLang="zh-CN" sz="3200" dirty="0">
                <a:latin typeface="Comic Sans MS" panose="030F0702030302020204" pitchFamily="66" charset="0"/>
              </a:rPr>
              <a:t>and tick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  <a:endParaRPr lang="en-US" altLang="zh-CN" sz="3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42" y="2357698"/>
            <a:ext cx="2273848" cy="176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49237" y="18533"/>
            <a:ext cx="855482" cy="8744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06245" y="163883"/>
            <a:ext cx="116732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At about 2 o’clock, what does Pedro do in Spain?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At 2 o’clock, what does Zhang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Listen again and match. </a:t>
            </a:r>
            <a:endParaRPr lang="en-US" altLang="zh-CN" sz="3200" dirty="0">
              <a:latin typeface="Comic Sans MS" panose="030F0702030302020204" pitchFamily="66" charset="0"/>
            </a:endParaRPr>
          </a:p>
        </p:txBody>
      </p:sp>
      <p:pic>
        <p:nvPicPr>
          <p:cNvPr id="5" name="Let's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3790" y="1722127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istrator\Desktop\8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45" y="4497115"/>
            <a:ext cx="2378622" cy="237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0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666" y="4543426"/>
            <a:ext cx="2358916" cy="23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600" y1="85714" x2="94600" y2="79545"/>
                        <a14:foregroundMark x1="3200" y1="75974" x2="5800" y2="69805"/>
                        <a14:foregroundMark x1="5800" y1="76948" x2="49000" y2="70779"/>
                        <a14:foregroundMark x1="2600" y1="79545" x2="2600" y2="90909"/>
                        <a14:foregroundMark x1="44000" y1="78571" x2="61400" y2="79545"/>
                        <a14:foregroundMark x1="43600" y1="33117" x2="57000" y2="24351"/>
                        <a14:foregroundMark x1="47800" y1="30519" x2="52600" y2="19156"/>
                        <a14:foregroundMark x1="91000" y1="55844" x2="99600" y2="73377"/>
                        <a14:foregroundMark x1="96800" y1="69805" x2="99600" y2="79545"/>
                        <a14:foregroundMark x1="93600" y1="71753" x2="97400" y2="86364"/>
                        <a14:foregroundMark x1="8600" y1="54870" x2="15000" y2="7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21" y="2211331"/>
            <a:ext cx="2928118" cy="180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100000">
                        <a14:foregroundMark x1="46400" y1="39000" x2="63200" y2="26800"/>
                        <a14:foregroundMark x1="43400" y1="39000" x2="57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73" y="2201037"/>
            <a:ext cx="2082376" cy="208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接连接符 6"/>
          <p:cNvCxnSpPr>
            <a:stCxn id="1026" idx="3"/>
            <a:endCxn id="1031" idx="2"/>
          </p:cNvCxnSpPr>
          <p:nvPr/>
        </p:nvCxnSpPr>
        <p:spPr>
          <a:xfrm flipV="1">
            <a:off x="4049767" y="4126752"/>
            <a:ext cx="4006899" cy="15596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stCxn id="1028" idx="2"/>
            <a:endCxn id="1027" idx="1"/>
          </p:cNvCxnSpPr>
          <p:nvPr/>
        </p:nvCxnSpPr>
        <p:spPr>
          <a:xfrm>
            <a:off x="1655380" y="4015052"/>
            <a:ext cx="6401286" cy="17078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http://d10.paixin.com/thumbs/7700582/140788740/staff_1024.jpg?watermark/1/image/aHR0cDovL2QwMC5wYWl4aW4uY29tL3dtX2RwXzM2MF9iaWdnZXIucG5n/dissolve/100/gravity/SouthWest/dx/0/dy/0"/>
          <p:cNvPicPr>
            <a:picLocks noChangeAspect="1" noChangeArrowheads="1"/>
          </p:cNvPicPr>
          <p:nvPr/>
        </p:nvPicPr>
        <p:blipFill>
          <a:blip r:embed="rId13" cstate="print"/>
          <a:srcRect b="5338"/>
          <a:stretch>
            <a:fillRect/>
          </a:stretch>
        </p:blipFill>
        <p:spPr bwMode="auto">
          <a:xfrm>
            <a:off x="9717039" y="2107393"/>
            <a:ext cx="2107398" cy="1991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24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335653" y="1654378"/>
            <a:ext cx="2638426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altLang="zh-CN" sz="2800" i="1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Zhang </a:t>
            </a:r>
            <a:r>
              <a:rPr lang="en-US" altLang="zh-CN" sz="2800" i="1" dirty="0" err="1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Peng</a:t>
            </a:r>
            <a:r>
              <a:rPr lang="en-US" altLang="zh-CN" sz="2800" i="1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:  </a:t>
            </a:r>
            <a:endParaRPr lang="zh-CN" altLang="zh-CN" sz="2800" i="1" dirty="0" smtClean="0">
              <a:solidFill>
                <a:srgbClr val="0070C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en-US" altLang="zh-CN" sz="2800" i="1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Pedro:  </a:t>
            </a:r>
            <a:endParaRPr lang="zh-CN" altLang="zh-CN" sz="2800" i="1" dirty="0" smtClean="0">
              <a:solidFill>
                <a:srgbClr val="0070C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1437005" indent="-1437005" algn="r">
              <a:lnSpc>
                <a:spcPct val="150000"/>
              </a:lnSpc>
              <a:defRPr/>
            </a:pPr>
            <a:endParaRPr lang="en-US" altLang="zh-CN" sz="2800" i="1" dirty="0" smtClean="0">
              <a:solidFill>
                <a:srgbClr val="0070C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+mn-ea"/>
            </a:endParaRPr>
          </a:p>
          <a:p>
            <a:pPr marL="1437005" indent="-1437005" algn="r">
              <a:lnSpc>
                <a:spcPct val="150000"/>
              </a:lnSpc>
              <a:defRPr/>
            </a:pPr>
            <a:r>
              <a:rPr lang="en-US" altLang="zh-CN" sz="2800" i="1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Zhang </a:t>
            </a:r>
            <a:r>
              <a:rPr lang="en-US" altLang="zh-CN" sz="2800" i="1" dirty="0" err="1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Peng</a:t>
            </a:r>
            <a:r>
              <a:rPr lang="en-US" altLang="zh-CN" sz="2800" i="1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:   </a:t>
            </a:r>
            <a:endParaRPr lang="zh-CN" altLang="zh-CN" sz="2800" i="1" dirty="0" smtClean="0">
              <a:solidFill>
                <a:srgbClr val="0070C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en-US" altLang="zh-CN" sz="2800" i="1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Pedro:   </a:t>
            </a:r>
            <a:endParaRPr lang="en-US" altLang="zh-CN" sz="2800" i="1" dirty="0" smtClean="0">
              <a:solidFill>
                <a:srgbClr val="0070C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en-US" altLang="zh-CN" sz="2800" i="1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Zhang </a:t>
            </a:r>
            <a:r>
              <a:rPr lang="en-US" altLang="zh-CN" sz="2800" i="1" dirty="0" err="1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Peng</a:t>
            </a:r>
            <a:r>
              <a:rPr lang="en-US" altLang="zh-CN" sz="2800" i="1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:  </a:t>
            </a:r>
            <a:endParaRPr lang="zh-CN" altLang="en-US" sz="28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本框 22"/>
          <p:cNvSpPr txBox="1"/>
          <p:nvPr/>
        </p:nvSpPr>
        <p:spPr>
          <a:xfrm>
            <a:off x="2302773" y="1668391"/>
            <a:ext cx="9945459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Pedro, this is our new classroom. Do you like our school?</a:t>
            </a:r>
            <a:endParaRPr lang="en-US" altLang="zh-CN" sz="2800" dirty="0">
              <a:latin typeface="Comic Sans MS" panose="030F0702030302020204" pitchFamily="66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Yes, but I am tired. In Spain, I always sleep a little in the afternoon.</a:t>
            </a:r>
            <a:endParaRPr lang="zh-CN" altLang="zh-CN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1437005" indent="-1437005">
              <a:lnSpc>
                <a:spcPct val="150000"/>
              </a:lnSpc>
              <a:defRPr/>
            </a:pP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Really? When do you sleep?</a:t>
            </a:r>
            <a:endParaRPr lang="zh-CN" altLang="zh-CN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At about 2 o’clock.</a:t>
            </a:r>
            <a:endParaRPr lang="en-US" altLang="zh-CN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Oh. That’s now, but we have a </a:t>
            </a:r>
            <a:r>
              <a:rPr lang="en-US" altLang="zh-CN" sz="2800" dirty="0" err="1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maths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class at 2 o’clock.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8629" y="475920"/>
            <a:ext cx="280828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听力原文：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566718" y="2314298"/>
            <a:ext cx="4219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37995" y="157680"/>
            <a:ext cx="855482" cy="87441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65736" y="5677189"/>
            <a:ext cx="1111651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不一定要听出所有词，要学会抓关键点。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如表示地点的单词或者词组。</a:t>
            </a:r>
            <a:endParaRPr lang="zh-CN" altLang="en-US" sz="2800" dirty="0"/>
          </a:p>
        </p:txBody>
      </p:sp>
      <p:pic>
        <p:nvPicPr>
          <p:cNvPr id="9" name="Let's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4348" y="512651"/>
            <a:ext cx="609600" cy="6096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65736" y="1158537"/>
            <a:ext cx="6001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Pedro is a new student from Spain.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669148" y="4239713"/>
            <a:ext cx="333074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2345800" y="4928141"/>
            <a:ext cx="333074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676542" y="5448402"/>
            <a:ext cx="559580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1345</Words>
  <Application>Microsoft Office PowerPoint</Application>
  <PresentationFormat>自定义</PresentationFormat>
  <Paragraphs>265</Paragraphs>
  <Slides>30</Slides>
  <Notes>2</Notes>
  <HiddenSlides>0</HiddenSlides>
  <MMClips>6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32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李红哲</cp:lastModifiedBy>
  <cp:revision>633</cp:revision>
  <dcterms:created xsi:type="dcterms:W3CDTF">2019-08-19T07:47:00Z</dcterms:created>
  <dcterms:modified xsi:type="dcterms:W3CDTF">2022-11-02T02:40:38Z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