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21" r:id="rId3"/>
    <p:sldId id="480" r:id="rId4"/>
    <p:sldId id="510" r:id="rId5"/>
    <p:sldId id="385" r:id="rId6"/>
    <p:sldId id="594" r:id="rId7"/>
    <p:sldId id="573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550" r:id="rId16"/>
    <p:sldId id="602" r:id="rId17"/>
    <p:sldId id="473" r:id="rId18"/>
    <p:sldId id="581" r:id="rId19"/>
    <p:sldId id="582" r:id="rId20"/>
    <p:sldId id="604" r:id="rId21"/>
    <p:sldId id="479" r:id="rId22"/>
    <p:sldId id="478" r:id="rId23"/>
    <p:sldId id="27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76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1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582"/>
    <a:srgbClr val="FF9900"/>
    <a:srgbClr val="EC8AEE"/>
    <a:srgbClr val="FF00FF"/>
    <a:srgbClr val="F0C2C7"/>
    <a:srgbClr val="9379F1"/>
    <a:srgbClr val="4BB3B1"/>
    <a:srgbClr val="6CC2C0"/>
    <a:srgbClr val="B5E0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792" y="-96"/>
      </p:cViewPr>
      <p:guideLst>
        <p:guide orient="horz" pos="2183"/>
        <p:guide pos="37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18" y="-90"/>
      </p:cViewPr>
      <p:guideLst>
        <p:guide orient="horz" pos="2911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19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0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B96234-E4C6-42DA-BAA6-225BF2D979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8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311150" y="313898"/>
            <a:ext cx="11569700" cy="6196084"/>
          </a:xfrm>
          <a:prstGeom prst="roundRect">
            <a:avLst>
              <a:gd name="adj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2024/4/3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8" name="图片 7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1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0067"/>
            <a:ext cx="5207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microsoft.com/office/2007/relationships/hdphoto" Target="../media/hdphoto3.wdp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7.png"/><Relationship Id="rId5" Type="http://schemas.openxmlformats.org/officeDocument/2006/relationships/tags" Target="../tags/tag41.xml"/><Relationship Id="rId10" Type="http://schemas.openxmlformats.org/officeDocument/2006/relationships/image" Target="../media/image26.jpeg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microsoft.com/office/2007/relationships/hdphoto" Target="../media/hdphoto3.wdp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27.png"/><Relationship Id="rId5" Type="http://schemas.openxmlformats.org/officeDocument/2006/relationships/tags" Target="../tags/tag52.xml"/><Relationship Id="rId10" Type="http://schemas.openxmlformats.org/officeDocument/2006/relationships/image" Target="../media/image28.jpe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audio" Target="../media/media1.wma"/><Relationship Id="rId11" Type="http://schemas.openxmlformats.org/officeDocument/2006/relationships/image" Target="../media/image29.png"/><Relationship Id="rId5" Type="http://schemas.microsoft.com/office/2007/relationships/media" Target="../media/media1.wma"/><Relationship Id="rId10" Type="http://schemas.microsoft.com/office/2007/relationships/hdphoto" Target="../media/hdphoto3.wdp"/><Relationship Id="rId4" Type="http://schemas.openxmlformats.org/officeDocument/2006/relationships/tags" Target="../tags/tag59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8.jpe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microsoft.com/office/2007/relationships/hdphoto" Target="../media/hdphoto3.wdp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&#36229;&#38142;&#25509;&#25991;&#20214;/Lets%20sing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6.jpeg"/><Relationship Id="rId5" Type="http://schemas.openxmlformats.org/officeDocument/2006/relationships/tags" Target="../tags/tag26.xml"/><Relationship Id="rId10" Type="http://schemas.microsoft.com/office/2007/relationships/hdphoto" Target="../media/hdphoto3.wdp"/><Relationship Id="rId4" Type="http://schemas.openxmlformats.org/officeDocument/2006/relationships/tags" Target="../tags/tag25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microsoft.com/office/2007/relationships/hdphoto" Target="../media/hdphoto3.wdp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7.png"/><Relationship Id="rId5" Type="http://schemas.openxmlformats.org/officeDocument/2006/relationships/tags" Target="../tags/tag33.xml"/><Relationship Id="rId10" Type="http://schemas.openxmlformats.org/officeDocument/2006/relationships/image" Target="../media/image26.jpe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75" y="4970059"/>
            <a:ext cx="2648841" cy="1887941"/>
          </a:xfrm>
          <a:prstGeom prst="rect">
            <a:avLst/>
          </a:prstGeom>
        </p:spPr>
      </p:pic>
      <p:pic>
        <p:nvPicPr>
          <p:cNvPr id="5" name="图片 4" descr="菠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397" y="1674512"/>
            <a:ext cx="225386" cy="380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96" y="743014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92" y="4818413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112006" y="2300004"/>
            <a:ext cx="5663733" cy="2414854"/>
            <a:chOff x="-107679" y="2381642"/>
            <a:chExt cx="5663733" cy="2414854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Recycle 2</a:t>
              </a:r>
            </a:p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Mike’s summer camp</a:t>
              </a: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mtClean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第二课时</a:t>
              </a:r>
              <a:endParaRPr lang="en-US" altLang="zh-CN" sz="3600" b="1" dirty="0"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8" name="图片 27" descr="18398011"/>
          <p:cNvPicPr/>
          <p:nvPr/>
        </p:nvPicPr>
        <p:blipFill>
          <a:blip r:embed="rId7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8243623" y="1208911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8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6590283" y="1294601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9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10972096" y="1619395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7366" y="443125"/>
            <a:ext cx="5260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 教 </a:t>
            </a:r>
            <a:r>
              <a:rPr lang="en-US" altLang="zh-CN" sz="2400" b="1" dirty="0"/>
              <a:t>PEP </a:t>
            </a:r>
            <a:r>
              <a:rPr lang="zh-CN" altLang="en-US" sz="2400" b="1" dirty="0"/>
              <a:t>版 英 语 五年 级 下 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8" y="1208911"/>
            <a:ext cx="3820124" cy="4710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1"/>
          <p:cNvSpPr txBox="1"/>
          <p:nvPr>
            <p:custDataLst>
              <p:tags r:id="rId1"/>
            </p:custDataLst>
          </p:nvPr>
        </p:nvSpPr>
        <p:spPr>
          <a:xfrm>
            <a:off x="742934" y="375273"/>
            <a:ext cx="845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</a:rPr>
              <a:t>Look at Mike’s photo. Fill </a:t>
            </a: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in the blanks.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C:\Users\Administrator\Desktop\圭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 l="4356" t="55291" r="2814" b="26217"/>
          <a:stretch>
            <a:fillRect/>
          </a:stretch>
        </p:blipFill>
        <p:spPr bwMode="auto">
          <a:xfrm>
            <a:off x="0" y="1204686"/>
            <a:ext cx="12192000" cy="5653314"/>
          </a:xfrm>
          <a:prstGeom prst="rect">
            <a:avLst/>
          </a:prstGeom>
          <a:noFill/>
        </p:spPr>
      </p:pic>
      <p:sp>
        <p:nvSpPr>
          <p:cNvPr id="12" name="TextBox 31"/>
          <p:cNvSpPr txBox="1"/>
          <p:nvPr>
            <p:custDataLst>
              <p:tags r:id="rId3"/>
            </p:custDataLst>
          </p:nvPr>
        </p:nvSpPr>
        <p:spPr>
          <a:xfrm>
            <a:off x="390942" y="2129736"/>
            <a:ext cx="77951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August 1st     A Sports Day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Zhang </a:t>
            </a:r>
            <a:r>
              <a:rPr lang="en-US" altLang="zh-CN" sz="2800" dirty="0" err="1">
                <a:latin typeface="Comic Sans MS" panose="030F0702030302020204" pitchFamily="66" charset="0"/>
              </a:rPr>
              <a:t>Peng</a:t>
            </a:r>
            <a:r>
              <a:rPr lang="en-US" altLang="zh-CN" sz="2800" dirty="0">
                <a:latin typeface="Comic Sans MS" panose="030F0702030302020204" pitchFamily="66" charset="0"/>
              </a:rPr>
              <a:t> and John are </a:t>
            </a:r>
            <a:r>
              <a:rPr lang="en-US" altLang="zh-CN" sz="2800" u="sng" dirty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>
                <a:latin typeface="Comic Sans MS" panose="030F0702030302020204" pitchFamily="66" charset="0"/>
              </a:rPr>
              <a:t> football.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Chen </a:t>
            </a:r>
            <a:r>
              <a:rPr lang="en-US" altLang="zh-CN" sz="2800" dirty="0" err="1">
                <a:latin typeface="Comic Sans MS" panose="030F0702030302020204" pitchFamily="66" charset="0"/>
              </a:rPr>
              <a:t>Jie</a:t>
            </a:r>
            <a:r>
              <a:rPr lang="en-US" altLang="zh-CN" sz="2800" dirty="0">
                <a:latin typeface="Comic Sans MS" panose="030F0702030302020204" pitchFamily="66" charset="0"/>
              </a:rPr>
              <a:t> is </a:t>
            </a:r>
            <a:r>
              <a:rPr lang="en-US" altLang="zh-CN" sz="2800" u="sng" dirty="0">
                <a:latin typeface="Comic Sans MS" panose="030F0702030302020204" pitchFamily="66" charset="0"/>
              </a:rPr>
              <a:t>            </a:t>
            </a:r>
            <a:r>
              <a:rPr lang="en-US" altLang="zh-CN" sz="2800" dirty="0">
                <a:latin typeface="Comic Sans MS" panose="030F0702030302020204" pitchFamily="66" charset="0"/>
              </a:rPr>
              <a:t> rope. I am </a:t>
            </a:r>
            <a:r>
              <a:rPr lang="en-US" altLang="zh-CN" sz="2800" u="sng" dirty="0">
                <a:latin typeface="Comic Sans MS" panose="030F0702030302020204" pitchFamily="66" charset="0"/>
              </a:rPr>
              <a:t>              </a:t>
            </a:r>
            <a:r>
              <a:rPr lang="en-US" altLang="zh-CN" sz="2800" dirty="0">
                <a:latin typeface="Comic Sans MS" panose="030F0702030302020204" pitchFamily="66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We are having lots of fun. Where are Wu </a:t>
            </a:r>
            <a:r>
              <a:rPr lang="en-US" altLang="zh-CN" sz="2800" dirty="0" err="1">
                <a:latin typeface="Comic Sans MS" panose="030F0702030302020204" pitchFamily="66" charset="0"/>
              </a:rPr>
              <a:t>Binbin</a:t>
            </a:r>
            <a:r>
              <a:rPr lang="en-US" altLang="zh-CN" sz="2800" dirty="0">
                <a:latin typeface="Comic Sans MS" panose="030F0702030302020204" pitchFamily="66" charset="0"/>
              </a:rPr>
              <a:t> and Robin?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31"/>
          <p:cNvSpPr txBox="1"/>
          <p:nvPr>
            <p:custDataLst>
              <p:tags r:id="rId4"/>
            </p:custDataLst>
          </p:nvPr>
        </p:nvSpPr>
        <p:spPr>
          <a:xfrm rot="532009">
            <a:off x="8411013" y="3556889"/>
            <a:ext cx="2503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drink     eat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jump      play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run        sleep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31"/>
          <p:cNvSpPr txBox="1"/>
          <p:nvPr>
            <p:custDataLst>
              <p:tags r:id="rId5"/>
            </p:custDataLst>
          </p:nvPr>
        </p:nvSpPr>
        <p:spPr>
          <a:xfrm>
            <a:off x="4585129" y="2857937"/>
            <a:ext cx="198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31"/>
          <p:cNvSpPr txBox="1"/>
          <p:nvPr>
            <p:custDataLst>
              <p:tags r:id="rId6"/>
            </p:custDataLst>
          </p:nvPr>
        </p:nvSpPr>
        <p:spPr>
          <a:xfrm>
            <a:off x="2238348" y="3500438"/>
            <a:ext cx="198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jumping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31"/>
          <p:cNvSpPr txBox="1"/>
          <p:nvPr>
            <p:custDataLst>
              <p:tags r:id="rId7"/>
            </p:custDataLst>
          </p:nvPr>
        </p:nvSpPr>
        <p:spPr>
          <a:xfrm>
            <a:off x="5529028" y="3543980"/>
            <a:ext cx="198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running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9" y="169308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1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1" b="50099"/>
          <a:stretch>
            <a:fillRect/>
          </a:stretch>
        </p:blipFill>
        <p:spPr bwMode="auto">
          <a:xfrm>
            <a:off x="98201" y="1103882"/>
            <a:ext cx="12192000" cy="57258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11688" y="1373241"/>
            <a:ext cx="4284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Whose water bottle is this?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721" y="1591614"/>
            <a:ext cx="5235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This is Fido’s. The green one is his.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844" y="2051676"/>
            <a:ext cx="3200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</a:rPr>
              <a:t>Where is mine?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6250" y="2362200"/>
            <a:ext cx="3343275" cy="99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Yours is over there. The red one is yours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"/>
            </p:custDataLst>
          </p:nvPr>
        </p:nvSpPr>
        <p:spPr>
          <a:xfrm>
            <a:off x="5224230" y="2652031"/>
            <a:ext cx="2542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our/ours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their/theirs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his/his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her/hers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my/mine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your/yours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531551" y="368940"/>
            <a:ext cx="10584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Zip and Zoom are going to visit you. They are preparing many gifts for you and your friends. Choose and tell your partner whose things they are.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1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1" b="50099"/>
          <a:stretch>
            <a:fillRect/>
          </a:stretch>
        </p:blipFill>
        <p:spPr bwMode="auto">
          <a:xfrm>
            <a:off x="98201" y="1103882"/>
            <a:ext cx="12192000" cy="57258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>
            <p:custDataLst>
              <p:tags r:id="rId2"/>
            </p:custDataLst>
          </p:nvPr>
        </p:nvSpPr>
        <p:spPr>
          <a:xfrm>
            <a:off x="1864393" y="1163691"/>
            <a:ext cx="428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Whose … is this?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6303929" y="1528456"/>
            <a:ext cx="523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This is …s.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1666844" y="2051676"/>
            <a:ext cx="320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Where is …?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8096264" y="2362512"/>
            <a:ext cx="418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… is over there. … is yours.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5224230" y="2652031"/>
            <a:ext cx="2542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our/ours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their/theirs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his/his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her/hers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my/mine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your/yours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7"/>
            </p:custDataLst>
          </p:nvPr>
        </p:nvSpPr>
        <p:spPr>
          <a:xfrm>
            <a:off x="849401" y="408574"/>
            <a:ext cx="1024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Talk about the other gifts.</a:t>
            </a:r>
            <a:endParaRPr lang="zh-CN" alt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" y="185041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1111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 t="49679" b="26915"/>
          <a:stretch>
            <a:fillRect/>
          </a:stretch>
        </p:blipFill>
        <p:spPr bwMode="auto">
          <a:xfrm>
            <a:off x="0" y="1276985"/>
            <a:ext cx="12192000" cy="50512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>
            <p:custDataLst>
              <p:tags r:id="rId2"/>
            </p:custDataLst>
          </p:nvPr>
        </p:nvSpPr>
        <p:spPr>
          <a:xfrm>
            <a:off x="467995" y="2611120"/>
            <a:ext cx="9304020" cy="2788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2800" dirty="0">
                <a:latin typeface="Comic Sans MS" panose="030F0702030302020204" pitchFamily="66" charset="0"/>
              </a:rPr>
              <a:t>ere is the monkey goi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ng</a:t>
            </a:r>
            <a:r>
              <a:rPr lang="en-US" altLang="zh-CN" sz="2800" dirty="0">
                <a:latin typeface="Comic Sans MS" panose="030F0702030302020204" pitchFamily="66" charset="0"/>
              </a:rPr>
              <a:t> on </a:t>
            </a:r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latin typeface="Comic Sans MS" panose="030F0702030302020204" pitchFamily="66" charset="0"/>
              </a:rPr>
              <a:t>ursday?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        He’s swimmi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ng</a:t>
            </a:r>
            <a:r>
              <a:rPr lang="en-US" altLang="zh-CN" sz="2800" dirty="0">
                <a:latin typeface="Comic Sans MS" panose="030F0702030302020204" pitchFamily="66" charset="0"/>
              </a:rPr>
              <a:t> in the park in the sou</a:t>
            </a:r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2800" dirty="0">
                <a:latin typeface="Comic Sans MS" panose="030F0702030302020204" pitchFamily="66" charset="0"/>
              </a:rPr>
              <a:t>at is the monkey doi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ng</a:t>
            </a:r>
            <a:r>
              <a:rPr lang="en-US" altLang="zh-CN" sz="2800" dirty="0">
                <a:latin typeface="Comic Sans MS" panose="030F0702030302020204" pitchFamily="66" charset="0"/>
              </a:rPr>
              <a:t> on his bir</a:t>
            </a:r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latin typeface="Comic Sans MS" panose="030F0702030302020204" pitchFamily="66" charset="0"/>
              </a:rPr>
              <a:t>day?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       I thi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nk</a:t>
            </a:r>
            <a:r>
              <a:rPr lang="en-US" altLang="zh-CN" sz="2800" dirty="0">
                <a:latin typeface="Comic Sans MS" panose="030F0702030302020204" pitchFamily="66" charset="0"/>
              </a:rPr>
              <a:t> he’s playi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ng</a:t>
            </a:r>
            <a:r>
              <a:rPr lang="en-US" altLang="zh-CN" sz="2800" dirty="0">
                <a:latin typeface="Comic Sans MS" panose="030F0702030302020204" pitchFamily="66" charset="0"/>
              </a:rPr>
              <a:t> and dri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nk</a:t>
            </a:r>
            <a:r>
              <a:rPr lang="en-US" altLang="zh-CN" sz="2800" dirty="0">
                <a:latin typeface="Comic Sans MS" panose="030F0702030302020204" pitchFamily="66" charset="0"/>
              </a:rPr>
              <a:t>i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ng</a:t>
            </a:r>
            <a:r>
              <a:rPr lang="en-US" altLang="zh-CN" sz="2800" dirty="0">
                <a:latin typeface="Comic Sans MS" panose="030F0702030302020204" pitchFamily="66" charset="0"/>
              </a:rPr>
              <a:t> wi</a:t>
            </a:r>
            <a:r>
              <a:rPr lang="en-US" altLang="zh-CN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latin typeface="Comic Sans MS" panose="030F0702030302020204" pitchFamily="66" charset="0"/>
              </a:rPr>
              <a:t> his friends.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795555" y="670266"/>
            <a:ext cx="1060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Read the </a:t>
            </a:r>
            <a:r>
              <a:rPr lang="en-US" altLang="zh-CN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sentences</a:t>
            </a:r>
            <a:r>
              <a:rPr lang="en-US" altLang="zh-CN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altLang="zh-CN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Find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“friends” for the words in this table.</a:t>
            </a:r>
            <a:endParaRPr lang="zh-CN" alt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" y="185041"/>
            <a:ext cx="605641" cy="746835"/>
          </a:xfrm>
          <a:prstGeom prst="rect">
            <a:avLst/>
          </a:prstGeom>
        </p:spPr>
      </p:pic>
      <p:pic>
        <p:nvPicPr>
          <p:cNvPr id="4" name="Recycle 2 P69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32008" y="748574"/>
            <a:ext cx="587093" cy="61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24629" y="398764"/>
            <a:ext cx="717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Find “friends” for the words in this table.</a:t>
            </a:r>
            <a:endParaRPr lang="zh-CN" alt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Administrator\Desktop\1111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848" b="9640"/>
          <a:stretch>
            <a:fillRect/>
          </a:stretch>
        </p:blipFill>
        <p:spPr bwMode="auto">
          <a:xfrm>
            <a:off x="0" y="1006212"/>
            <a:ext cx="13358250" cy="58517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1853657" y="3613677"/>
            <a:ext cx="2022049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Thursday </a:t>
            </a:r>
          </a:p>
          <a:p>
            <a:pPr>
              <a:lnSpc>
                <a:spcPct val="150000"/>
              </a:lnSpc>
            </a:pPr>
            <a:r>
              <a:rPr lang="pt-BR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south </a:t>
            </a:r>
          </a:p>
          <a:p>
            <a:pPr>
              <a:lnSpc>
                <a:spcPct val="150000"/>
              </a:lnSpc>
            </a:pPr>
            <a:r>
              <a:rPr lang="pt-BR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birthday </a:t>
            </a:r>
          </a:p>
          <a:p>
            <a:pPr>
              <a:lnSpc>
                <a:spcPct val="150000"/>
              </a:lnSpc>
            </a:pPr>
            <a:r>
              <a:rPr lang="en-US" altLang="pt-B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pt-BR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hink</a:t>
            </a: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4150026" y="4319029"/>
            <a:ext cx="2022049" cy="102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24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endParaRPr lang="pt-BR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6038098" y="4438101"/>
            <a:ext cx="2022049" cy="102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think</a:t>
            </a: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24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drink</a:t>
            </a:r>
            <a:r>
              <a:rPr lang="pt-BR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8223782" y="3216942"/>
            <a:ext cx="20220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swimming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drinking</a:t>
            </a: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2031601" y="2508460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u="sng" dirty="0">
                <a:latin typeface="Comic Sans MS" panose="030F0702030302020204" pitchFamily="66" charset="0"/>
              </a:rPr>
              <a:t>th</a:t>
            </a:r>
            <a:r>
              <a:rPr lang="en-US" altLang="zh-CN" sz="3200" dirty="0">
                <a:latin typeface="Comic Sans MS" panose="030F0702030302020204" pitchFamily="66" charset="0"/>
              </a:rPr>
              <a:t>ree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4165266" y="248125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u="sng" dirty="0">
                <a:latin typeface="Comic Sans MS" panose="030F0702030302020204" pitchFamily="66" charset="0"/>
              </a:rPr>
              <a:t>wh</a:t>
            </a:r>
            <a:r>
              <a:rPr lang="en-US" altLang="zh-CN" sz="3200" dirty="0">
                <a:latin typeface="Comic Sans MS" panose="030F0702030302020204" pitchFamily="66" charset="0"/>
              </a:rPr>
              <a:t>en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6398892" y="2491736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pi</a:t>
            </a:r>
            <a:r>
              <a:rPr lang="en-US" altLang="zh-CN" sz="3200" u="sng" dirty="0">
                <a:latin typeface="Comic Sans MS" panose="030F0702030302020204" pitchFamily="66" charset="0"/>
              </a:rPr>
              <a:t>nk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8460116" y="2476496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lo</a:t>
            </a:r>
            <a:r>
              <a:rPr lang="en-US" altLang="zh-CN" sz="3200" u="sng" dirty="0">
                <a:latin typeface="Comic Sans MS" panose="030F0702030302020204" pitchFamily="66" charset="0"/>
              </a:rPr>
              <a:t>ng</a:t>
            </a:r>
            <a:endParaRPr lang="zh-CN" altLang="en-US" sz="3200" u="sng" dirty="0"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" y="185041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80261" y="839700"/>
            <a:ext cx="10096499" cy="1341120"/>
            <a:chOff x="862511" y="1343213"/>
            <a:chExt cx="4329472" cy="81484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862511" y="1343213"/>
              <a:ext cx="4329472" cy="81484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/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195799" y="1520689"/>
              <a:ext cx="3962692" cy="484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lang="en-US" altLang="zh-CN" sz="3600" dirty="0"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We are having lots of fun.</a:t>
              </a:r>
              <a:endParaRPr kumimoji="1"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ea typeface="MS UI 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19787" y="1064892"/>
            <a:ext cx="1256908" cy="1226164"/>
            <a:chOff x="5424989" y="2624375"/>
            <a:chExt cx="1671638" cy="1677987"/>
          </a:xfrm>
          <a:effectLst>
            <a:innerShdw blurRad="114300">
              <a:prstClr val="black"/>
            </a:innerShdw>
          </a:effectLst>
        </p:grpSpPr>
        <p:sp>
          <p:nvSpPr>
            <p:cNvPr id="7" name="椭圆 6"/>
            <p:cNvSpPr/>
            <p:nvPr/>
          </p:nvSpPr>
          <p:spPr bwMode="auto">
            <a:xfrm>
              <a:off x="5424989" y="2624375"/>
              <a:ext cx="1671638" cy="16779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524306" y="2856188"/>
              <a:ext cx="1398688" cy="1359245"/>
            </a:xfrm>
            <a:custGeom>
              <a:avLst/>
              <a:gdLst>
                <a:gd name="connsiteX0" fmla="*/ 1673051 w 3346102"/>
                <a:gd name="connsiteY0" fmla="*/ 0 h 3346102"/>
                <a:gd name="connsiteX1" fmla="*/ 3346102 w 3346102"/>
                <a:gd name="connsiteY1" fmla="*/ 1673051 h 3346102"/>
                <a:gd name="connsiteX2" fmla="*/ 1673051 w 3346102"/>
                <a:gd name="connsiteY2" fmla="*/ 3346102 h 3346102"/>
                <a:gd name="connsiteX3" fmla="*/ 8638 w 3346102"/>
                <a:gd name="connsiteY3" fmla="*/ 1844111 h 3346102"/>
                <a:gd name="connsiteX4" fmla="*/ 0 w 3346102"/>
                <a:gd name="connsiteY4" fmla="*/ 1673052 h 3346102"/>
                <a:gd name="connsiteX5" fmla="*/ 2 w 3346102"/>
                <a:gd name="connsiteY5" fmla="*/ 1673017 h 3346102"/>
                <a:gd name="connsiteX6" fmla="*/ 8638 w 3346102"/>
                <a:gd name="connsiteY6" fmla="*/ 1501991 h 3346102"/>
                <a:gd name="connsiteX7" fmla="*/ 1673051 w 3346102"/>
                <a:gd name="connsiteY7" fmla="*/ 0 h 3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102" h="3346102">
                  <a:moveTo>
                    <a:pt x="1673051" y="0"/>
                  </a:moveTo>
                  <a:cubicBezTo>
                    <a:pt x="2597052" y="0"/>
                    <a:pt x="3346102" y="749050"/>
                    <a:pt x="3346102" y="1673051"/>
                  </a:cubicBezTo>
                  <a:cubicBezTo>
                    <a:pt x="3346102" y="2597052"/>
                    <a:pt x="2597052" y="3346102"/>
                    <a:pt x="1673051" y="3346102"/>
                  </a:cubicBezTo>
                  <a:cubicBezTo>
                    <a:pt x="806800" y="3346102"/>
                    <a:pt x="94315" y="2687757"/>
                    <a:pt x="8638" y="1844111"/>
                  </a:cubicBezTo>
                  <a:lnTo>
                    <a:pt x="0" y="1673052"/>
                  </a:lnTo>
                  <a:lnTo>
                    <a:pt x="2" y="1673017"/>
                  </a:lnTo>
                  <a:lnTo>
                    <a:pt x="8638" y="1501991"/>
                  </a:lnTo>
                  <a:cubicBezTo>
                    <a:pt x="94315" y="658345"/>
                    <a:pt x="806800" y="0"/>
                    <a:pt x="1673051" y="0"/>
                  </a:cubicBezTo>
                  <a:close/>
                </a:path>
              </a:pathLst>
            </a:cu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组合 17"/>
          <p:cNvGrpSpPr/>
          <p:nvPr/>
        </p:nvGrpSpPr>
        <p:grpSpPr bwMode="auto">
          <a:xfrm>
            <a:off x="519935" y="2078900"/>
            <a:ext cx="11163300" cy="4653567"/>
            <a:chOff x="358774" y="1321328"/>
            <a:chExt cx="8372485" cy="3487872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2316642" y="1321328"/>
              <a:ext cx="4521516" cy="5663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【</a:t>
              </a:r>
              <a:r>
                <a:rPr lang="zh-CN" altLang="en-US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辨析</a:t>
              </a:r>
              <a:r>
                <a:rPr lang="en-US" altLang="zh-CN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】lots of</a:t>
              </a:r>
              <a:r>
                <a:rPr lang="zh-CN" altLang="en-US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和</a:t>
              </a:r>
              <a:r>
                <a:rPr lang="en-US" altLang="zh-CN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a lot of</a:t>
              </a:r>
            </a:p>
          </p:txBody>
        </p:sp>
        <p:sp>
          <p:nvSpPr>
            <p:cNvPr id="20" name="矩形: 圆角 30"/>
            <p:cNvSpPr/>
            <p:nvPr/>
          </p:nvSpPr>
          <p:spPr>
            <a:xfrm>
              <a:off x="358774" y="1572836"/>
              <a:ext cx="8372485" cy="3236364"/>
            </a:xfrm>
            <a:custGeom>
              <a:avLst/>
              <a:gdLst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8008354 w 8338528"/>
                <a:gd name="connsiteY2" fmla="*/ 0 h 3129314"/>
                <a:gd name="connsiteX3" fmla="*/ 8338528 w 8338528"/>
                <a:gd name="connsiteY3" fmla="*/ 330174 h 3129314"/>
                <a:gd name="connsiteX4" fmla="*/ 8338528 w 8338528"/>
                <a:gd name="connsiteY4" fmla="*/ 2799140 h 3129314"/>
                <a:gd name="connsiteX5" fmla="*/ 8008354 w 8338528"/>
                <a:gd name="connsiteY5" fmla="*/ 3129314 h 3129314"/>
                <a:gd name="connsiteX6" fmla="*/ 330174 w 8338528"/>
                <a:gd name="connsiteY6" fmla="*/ 3129314 h 3129314"/>
                <a:gd name="connsiteX7" fmla="*/ 0 w 8338528"/>
                <a:gd name="connsiteY7" fmla="*/ 2799140 h 3129314"/>
                <a:gd name="connsiteX8" fmla="*/ 0 w 8338528"/>
                <a:gd name="connsiteY8" fmla="*/ 330174 h 3129314"/>
                <a:gd name="connsiteX0-1" fmla="*/ 0 w 8338528"/>
                <a:gd name="connsiteY0-2" fmla="*/ 330174 h 3129314"/>
                <a:gd name="connsiteX1-3" fmla="*/ 330174 w 8338528"/>
                <a:gd name="connsiteY1-4" fmla="*/ 0 h 3129314"/>
                <a:gd name="connsiteX2-5" fmla="*/ 1618238 w 8338528"/>
                <a:gd name="connsiteY2-6" fmla="*/ 3342 h 3129314"/>
                <a:gd name="connsiteX3-7" fmla="*/ 8008354 w 8338528"/>
                <a:gd name="connsiteY3-8" fmla="*/ 0 h 3129314"/>
                <a:gd name="connsiteX4-9" fmla="*/ 8338528 w 8338528"/>
                <a:gd name="connsiteY4-10" fmla="*/ 330174 h 3129314"/>
                <a:gd name="connsiteX5-11" fmla="*/ 8338528 w 8338528"/>
                <a:gd name="connsiteY5-12" fmla="*/ 2799140 h 3129314"/>
                <a:gd name="connsiteX6-13" fmla="*/ 8008354 w 8338528"/>
                <a:gd name="connsiteY6-14" fmla="*/ 3129314 h 3129314"/>
                <a:gd name="connsiteX7-15" fmla="*/ 330174 w 8338528"/>
                <a:gd name="connsiteY7-16" fmla="*/ 3129314 h 3129314"/>
                <a:gd name="connsiteX8-17" fmla="*/ 0 w 8338528"/>
                <a:gd name="connsiteY8-18" fmla="*/ 2799140 h 3129314"/>
                <a:gd name="connsiteX9" fmla="*/ 0 w 8338528"/>
                <a:gd name="connsiteY9" fmla="*/ 330174 h 3129314"/>
                <a:gd name="connsiteX0-19" fmla="*/ 0 w 8338528"/>
                <a:gd name="connsiteY0-20" fmla="*/ 330174 h 3129314"/>
                <a:gd name="connsiteX1-21" fmla="*/ 330174 w 8338528"/>
                <a:gd name="connsiteY1-22" fmla="*/ 0 h 3129314"/>
                <a:gd name="connsiteX2-23" fmla="*/ 1618238 w 8338528"/>
                <a:gd name="connsiteY2-24" fmla="*/ 3342 h 3129314"/>
                <a:gd name="connsiteX3-25" fmla="*/ 6743131 w 8338528"/>
                <a:gd name="connsiteY3-26" fmla="*/ 3342 h 3129314"/>
                <a:gd name="connsiteX4-27" fmla="*/ 8008354 w 8338528"/>
                <a:gd name="connsiteY4-28" fmla="*/ 0 h 3129314"/>
                <a:gd name="connsiteX5-29" fmla="*/ 8338528 w 8338528"/>
                <a:gd name="connsiteY5-30" fmla="*/ 330174 h 3129314"/>
                <a:gd name="connsiteX6-31" fmla="*/ 8338528 w 8338528"/>
                <a:gd name="connsiteY6-32" fmla="*/ 2799140 h 3129314"/>
                <a:gd name="connsiteX7-33" fmla="*/ 8008354 w 8338528"/>
                <a:gd name="connsiteY7-34" fmla="*/ 3129314 h 3129314"/>
                <a:gd name="connsiteX8-35" fmla="*/ 330174 w 8338528"/>
                <a:gd name="connsiteY8-36" fmla="*/ 3129314 h 3129314"/>
                <a:gd name="connsiteX9-37" fmla="*/ 0 w 8338528"/>
                <a:gd name="connsiteY9-38" fmla="*/ 2799140 h 3129314"/>
                <a:gd name="connsiteX10" fmla="*/ 0 w 8338528"/>
                <a:gd name="connsiteY10" fmla="*/ 330174 h 3129314"/>
                <a:gd name="connsiteX0-39" fmla="*/ 6743131 w 8338528"/>
                <a:gd name="connsiteY0-40" fmla="*/ 3342 h 3129314"/>
                <a:gd name="connsiteX1-41" fmla="*/ 8008354 w 8338528"/>
                <a:gd name="connsiteY1-42" fmla="*/ 0 h 3129314"/>
                <a:gd name="connsiteX2-43" fmla="*/ 8338528 w 8338528"/>
                <a:gd name="connsiteY2-44" fmla="*/ 330174 h 3129314"/>
                <a:gd name="connsiteX3-45" fmla="*/ 8338528 w 8338528"/>
                <a:gd name="connsiteY3-46" fmla="*/ 2799140 h 3129314"/>
                <a:gd name="connsiteX4-47" fmla="*/ 8008354 w 8338528"/>
                <a:gd name="connsiteY4-48" fmla="*/ 3129314 h 3129314"/>
                <a:gd name="connsiteX5-49" fmla="*/ 330174 w 8338528"/>
                <a:gd name="connsiteY5-50" fmla="*/ 3129314 h 3129314"/>
                <a:gd name="connsiteX6-51" fmla="*/ 0 w 8338528"/>
                <a:gd name="connsiteY6-52" fmla="*/ 2799140 h 3129314"/>
                <a:gd name="connsiteX7-53" fmla="*/ 0 w 8338528"/>
                <a:gd name="connsiteY7-54" fmla="*/ 330174 h 3129314"/>
                <a:gd name="connsiteX8-55" fmla="*/ 330174 w 8338528"/>
                <a:gd name="connsiteY8-56" fmla="*/ 0 h 3129314"/>
                <a:gd name="connsiteX9-57" fmla="*/ 1618238 w 8338528"/>
                <a:gd name="connsiteY9-58" fmla="*/ 3342 h 3129314"/>
                <a:gd name="connsiteX10-59" fmla="*/ 6834571 w 8338528"/>
                <a:gd name="connsiteY10-60" fmla="*/ 94782 h 3129314"/>
                <a:gd name="connsiteX0-61" fmla="*/ 6743131 w 8338528"/>
                <a:gd name="connsiteY0-62" fmla="*/ 3342 h 3129314"/>
                <a:gd name="connsiteX1-63" fmla="*/ 8008354 w 8338528"/>
                <a:gd name="connsiteY1-64" fmla="*/ 0 h 3129314"/>
                <a:gd name="connsiteX2-65" fmla="*/ 8338528 w 8338528"/>
                <a:gd name="connsiteY2-66" fmla="*/ 330174 h 3129314"/>
                <a:gd name="connsiteX3-67" fmla="*/ 8338528 w 8338528"/>
                <a:gd name="connsiteY3-68" fmla="*/ 2799140 h 3129314"/>
                <a:gd name="connsiteX4-69" fmla="*/ 8008354 w 8338528"/>
                <a:gd name="connsiteY4-70" fmla="*/ 3129314 h 3129314"/>
                <a:gd name="connsiteX5-71" fmla="*/ 330174 w 8338528"/>
                <a:gd name="connsiteY5-72" fmla="*/ 3129314 h 3129314"/>
                <a:gd name="connsiteX6-73" fmla="*/ 0 w 8338528"/>
                <a:gd name="connsiteY6-74" fmla="*/ 2799140 h 3129314"/>
                <a:gd name="connsiteX7-75" fmla="*/ 0 w 8338528"/>
                <a:gd name="connsiteY7-76" fmla="*/ 330174 h 3129314"/>
                <a:gd name="connsiteX8-77" fmla="*/ 330174 w 8338528"/>
                <a:gd name="connsiteY8-78" fmla="*/ 0 h 3129314"/>
                <a:gd name="connsiteX9-79" fmla="*/ 1618238 w 8338528"/>
                <a:gd name="connsiteY9-80" fmla="*/ 3342 h 3129314"/>
                <a:gd name="connsiteX0-81" fmla="*/ 6743131 w 8338528"/>
                <a:gd name="connsiteY0-82" fmla="*/ 3342 h 3129314"/>
                <a:gd name="connsiteX1-83" fmla="*/ 8008354 w 8338528"/>
                <a:gd name="connsiteY1-84" fmla="*/ 0 h 3129314"/>
                <a:gd name="connsiteX2-85" fmla="*/ 8338528 w 8338528"/>
                <a:gd name="connsiteY2-86" fmla="*/ 330174 h 3129314"/>
                <a:gd name="connsiteX3-87" fmla="*/ 8338528 w 8338528"/>
                <a:gd name="connsiteY3-88" fmla="*/ 2799140 h 3129314"/>
                <a:gd name="connsiteX4-89" fmla="*/ 8008354 w 8338528"/>
                <a:gd name="connsiteY4-90" fmla="*/ 3129314 h 3129314"/>
                <a:gd name="connsiteX5-91" fmla="*/ 330174 w 8338528"/>
                <a:gd name="connsiteY5-92" fmla="*/ 3129314 h 3129314"/>
                <a:gd name="connsiteX6-93" fmla="*/ 0 w 8338528"/>
                <a:gd name="connsiteY6-94" fmla="*/ 2799140 h 3129314"/>
                <a:gd name="connsiteX7-95" fmla="*/ 0 w 8338528"/>
                <a:gd name="connsiteY7-96" fmla="*/ 330174 h 3129314"/>
                <a:gd name="connsiteX8-97" fmla="*/ 330174 w 8338528"/>
                <a:gd name="connsiteY8-98" fmla="*/ 0 h 3129314"/>
                <a:gd name="connsiteX9-99" fmla="*/ 1724564 w 8338528"/>
                <a:gd name="connsiteY9-100" fmla="*/ 10431 h 3129314"/>
                <a:gd name="connsiteX0-101" fmla="*/ 6743131 w 8338528"/>
                <a:gd name="connsiteY0-102" fmla="*/ 3342 h 3129314"/>
                <a:gd name="connsiteX1-103" fmla="*/ 8008354 w 8338528"/>
                <a:gd name="connsiteY1-104" fmla="*/ 0 h 3129314"/>
                <a:gd name="connsiteX2-105" fmla="*/ 8338528 w 8338528"/>
                <a:gd name="connsiteY2-106" fmla="*/ 330174 h 3129314"/>
                <a:gd name="connsiteX3-107" fmla="*/ 8338528 w 8338528"/>
                <a:gd name="connsiteY3-108" fmla="*/ 2799140 h 3129314"/>
                <a:gd name="connsiteX4-109" fmla="*/ 8008354 w 8338528"/>
                <a:gd name="connsiteY4-110" fmla="*/ 3129314 h 3129314"/>
                <a:gd name="connsiteX5-111" fmla="*/ 330174 w 8338528"/>
                <a:gd name="connsiteY5-112" fmla="*/ 3129314 h 3129314"/>
                <a:gd name="connsiteX6-113" fmla="*/ 0 w 8338528"/>
                <a:gd name="connsiteY6-114" fmla="*/ 2799140 h 3129314"/>
                <a:gd name="connsiteX7-115" fmla="*/ 0 w 8338528"/>
                <a:gd name="connsiteY7-116" fmla="*/ 330174 h 3129314"/>
                <a:gd name="connsiteX8-117" fmla="*/ 330174 w 8338528"/>
                <a:gd name="connsiteY8-118" fmla="*/ 0 h 3129314"/>
                <a:gd name="connsiteX9-119" fmla="*/ 1703298 w 8338528"/>
                <a:gd name="connsiteY9-120" fmla="*/ 10431 h 3129314"/>
                <a:gd name="connsiteX0-121" fmla="*/ 6743131 w 8338528"/>
                <a:gd name="connsiteY0-122" fmla="*/ 3342 h 3129314"/>
                <a:gd name="connsiteX1-123" fmla="*/ 8008354 w 8338528"/>
                <a:gd name="connsiteY1-124" fmla="*/ 0 h 3129314"/>
                <a:gd name="connsiteX2-125" fmla="*/ 8338528 w 8338528"/>
                <a:gd name="connsiteY2-126" fmla="*/ 330174 h 3129314"/>
                <a:gd name="connsiteX3-127" fmla="*/ 8338528 w 8338528"/>
                <a:gd name="connsiteY3-128" fmla="*/ 2799140 h 3129314"/>
                <a:gd name="connsiteX4-129" fmla="*/ 8008354 w 8338528"/>
                <a:gd name="connsiteY4-130" fmla="*/ 3129314 h 3129314"/>
                <a:gd name="connsiteX5-131" fmla="*/ 330174 w 8338528"/>
                <a:gd name="connsiteY5-132" fmla="*/ 3129314 h 3129314"/>
                <a:gd name="connsiteX6-133" fmla="*/ 0 w 8338528"/>
                <a:gd name="connsiteY6-134" fmla="*/ 2892616 h 3129314"/>
                <a:gd name="connsiteX7-135" fmla="*/ 0 w 8338528"/>
                <a:gd name="connsiteY7-136" fmla="*/ 330174 h 3129314"/>
                <a:gd name="connsiteX8-137" fmla="*/ 330174 w 8338528"/>
                <a:gd name="connsiteY8-138" fmla="*/ 0 h 3129314"/>
                <a:gd name="connsiteX9-139" fmla="*/ 1703298 w 8338528"/>
                <a:gd name="connsiteY9-140" fmla="*/ 10431 h 3129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8338528" h="3129314">
                  <a:moveTo>
                    <a:pt x="6743131" y="3342"/>
                  </a:moveTo>
                  <a:lnTo>
                    <a:pt x="8008354" y="0"/>
                  </a:lnTo>
                  <a:cubicBezTo>
                    <a:pt x="8190704" y="0"/>
                    <a:pt x="8338528" y="147824"/>
                    <a:pt x="8338528" y="330174"/>
                  </a:cubicBezTo>
                  <a:lnTo>
                    <a:pt x="8338528" y="2799140"/>
                  </a:lnTo>
                  <a:cubicBezTo>
                    <a:pt x="8338528" y="2981490"/>
                    <a:pt x="8190704" y="3129314"/>
                    <a:pt x="8008354" y="3129314"/>
                  </a:cubicBezTo>
                  <a:lnTo>
                    <a:pt x="330174" y="3129314"/>
                  </a:lnTo>
                  <a:cubicBezTo>
                    <a:pt x="147824" y="3129314"/>
                    <a:pt x="0" y="3074966"/>
                    <a:pt x="0" y="2892616"/>
                  </a:cubicBezTo>
                  <a:lnTo>
                    <a:pt x="0" y="330174"/>
                  </a:lnTo>
                  <a:cubicBezTo>
                    <a:pt x="0" y="147824"/>
                    <a:pt x="147824" y="0"/>
                    <a:pt x="330174" y="0"/>
                  </a:cubicBezTo>
                  <a:lnTo>
                    <a:pt x="1703298" y="10431"/>
                  </a:lnTo>
                </a:path>
              </a:pathLst>
            </a:custGeom>
            <a:noFill/>
            <a:ln w="19050" cmpd="thickThin">
              <a:solidFill>
                <a:srgbClr val="0099CC">
                  <a:alpha val="70000"/>
                </a:srgbClr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</p:grpSp>
      <p:sp>
        <p:nvSpPr>
          <p:cNvPr id="48" name="文本框 8"/>
          <p:cNvSpPr txBox="1"/>
          <p:nvPr/>
        </p:nvSpPr>
        <p:spPr>
          <a:xfrm>
            <a:off x="792508" y="251795"/>
            <a:ext cx="315113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93086"/>
            <a:ext cx="605641" cy="746835"/>
          </a:xfrm>
          <a:prstGeom prst="rect">
            <a:avLst/>
          </a:prstGeom>
        </p:spPr>
      </p:pic>
      <p:grpSp>
        <p:nvGrpSpPr>
          <p:cNvPr id="43" name="组合 7"/>
          <p:cNvGrpSpPr/>
          <p:nvPr/>
        </p:nvGrpSpPr>
        <p:grpSpPr bwMode="auto">
          <a:xfrm>
            <a:off x="-13452" y="6536259"/>
            <a:ext cx="12230074" cy="341410"/>
            <a:chOff x="-4274936" y="4831062"/>
            <a:chExt cx="13721653" cy="277718"/>
          </a:xfrm>
        </p:grpSpPr>
        <p:pic>
          <p:nvPicPr>
            <p:cNvPr id="44" name="图片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63" r="24969" b="24265"/>
            <a:stretch>
              <a:fillRect/>
            </a:stretch>
          </p:blipFill>
          <p:spPr bwMode="auto">
            <a:xfrm flipH="1">
              <a:off x="-4274936" y="4831062"/>
              <a:ext cx="6860827" cy="27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25" r="24969" b="24403"/>
            <a:stretch>
              <a:fillRect/>
            </a:stretch>
          </p:blipFill>
          <p:spPr bwMode="auto">
            <a:xfrm>
              <a:off x="2585891" y="4831062"/>
              <a:ext cx="6860826" cy="2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1"/>
          <p:cNvGrpSpPr/>
          <p:nvPr/>
        </p:nvGrpSpPr>
        <p:grpSpPr bwMode="auto">
          <a:xfrm rot="21421826">
            <a:off x="11132916" y="5844742"/>
            <a:ext cx="1265767" cy="933451"/>
            <a:chOff x="8360280" y="4348282"/>
            <a:chExt cx="950101" cy="699874"/>
          </a:xfrm>
        </p:grpSpPr>
        <p:pic>
          <p:nvPicPr>
            <p:cNvPr id="47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360280" y="4348282"/>
              <a:ext cx="699874" cy="69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757851" y="4448407"/>
              <a:ext cx="552530" cy="55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883189" y="2691008"/>
            <a:ext cx="10204577" cy="3764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详解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该句为现在进行时。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lots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意思是</a:t>
            </a:r>
            <a:r>
              <a:rPr lang="zh-CN" altLang="en-US" sz="24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“许多的”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，</a:t>
            </a:r>
            <a:r>
              <a:rPr lang="en-US" altLang="zh-CN" sz="24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fun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指“乐趣”，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have fun 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意思是“玩得开心”。 </a:t>
            </a:r>
            <a:endParaRPr lang="en-US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辨析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】lots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a lot of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1. lots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a lot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都可以作定语，即当作 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many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或 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much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那样来使用。因此，谓语动词的形式不是依据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lot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lots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来决定，而是依据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所引导的名词的数来决定，如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: A lot of time has been wasted.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有许多时间给浪费掉了。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(a lot of= much)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80261" y="839700"/>
            <a:ext cx="10096499" cy="1341120"/>
            <a:chOff x="862511" y="1343213"/>
            <a:chExt cx="4329472" cy="81484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862511" y="1343213"/>
              <a:ext cx="4329472" cy="81484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/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195799" y="1520689"/>
              <a:ext cx="3962692" cy="484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lang="en-US" altLang="zh-CN" sz="4000" dirty="0"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We are having lots of fun.</a:t>
              </a:r>
              <a:endParaRPr kumimoji="1" lang="en-US" altLang="zh-CN" sz="4000" b="1" dirty="0">
                <a:solidFill>
                  <a:srgbClr val="000000"/>
                </a:solidFill>
                <a:latin typeface="Comic Sans MS" panose="030F0702030302020204" pitchFamily="66" charset="0"/>
                <a:ea typeface="MS UI 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19787" y="1064892"/>
            <a:ext cx="1256908" cy="1226164"/>
            <a:chOff x="5424989" y="2624375"/>
            <a:chExt cx="1671638" cy="1677987"/>
          </a:xfrm>
          <a:effectLst>
            <a:innerShdw blurRad="114300">
              <a:prstClr val="black"/>
            </a:innerShdw>
          </a:effectLst>
        </p:grpSpPr>
        <p:sp>
          <p:nvSpPr>
            <p:cNvPr id="7" name="椭圆 6"/>
            <p:cNvSpPr/>
            <p:nvPr/>
          </p:nvSpPr>
          <p:spPr bwMode="auto">
            <a:xfrm>
              <a:off x="5424989" y="2624375"/>
              <a:ext cx="1671638" cy="16779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524306" y="2856188"/>
              <a:ext cx="1398688" cy="1359245"/>
            </a:xfrm>
            <a:custGeom>
              <a:avLst/>
              <a:gdLst>
                <a:gd name="connsiteX0" fmla="*/ 1673051 w 3346102"/>
                <a:gd name="connsiteY0" fmla="*/ 0 h 3346102"/>
                <a:gd name="connsiteX1" fmla="*/ 3346102 w 3346102"/>
                <a:gd name="connsiteY1" fmla="*/ 1673051 h 3346102"/>
                <a:gd name="connsiteX2" fmla="*/ 1673051 w 3346102"/>
                <a:gd name="connsiteY2" fmla="*/ 3346102 h 3346102"/>
                <a:gd name="connsiteX3" fmla="*/ 8638 w 3346102"/>
                <a:gd name="connsiteY3" fmla="*/ 1844111 h 3346102"/>
                <a:gd name="connsiteX4" fmla="*/ 0 w 3346102"/>
                <a:gd name="connsiteY4" fmla="*/ 1673052 h 3346102"/>
                <a:gd name="connsiteX5" fmla="*/ 2 w 3346102"/>
                <a:gd name="connsiteY5" fmla="*/ 1673017 h 3346102"/>
                <a:gd name="connsiteX6" fmla="*/ 8638 w 3346102"/>
                <a:gd name="connsiteY6" fmla="*/ 1501991 h 3346102"/>
                <a:gd name="connsiteX7" fmla="*/ 1673051 w 3346102"/>
                <a:gd name="connsiteY7" fmla="*/ 0 h 3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102" h="3346102">
                  <a:moveTo>
                    <a:pt x="1673051" y="0"/>
                  </a:moveTo>
                  <a:cubicBezTo>
                    <a:pt x="2597052" y="0"/>
                    <a:pt x="3346102" y="749050"/>
                    <a:pt x="3346102" y="1673051"/>
                  </a:cubicBezTo>
                  <a:cubicBezTo>
                    <a:pt x="3346102" y="2597052"/>
                    <a:pt x="2597052" y="3346102"/>
                    <a:pt x="1673051" y="3346102"/>
                  </a:cubicBezTo>
                  <a:cubicBezTo>
                    <a:pt x="806800" y="3346102"/>
                    <a:pt x="94315" y="2687757"/>
                    <a:pt x="8638" y="1844111"/>
                  </a:cubicBezTo>
                  <a:lnTo>
                    <a:pt x="0" y="1673052"/>
                  </a:lnTo>
                  <a:lnTo>
                    <a:pt x="2" y="1673017"/>
                  </a:lnTo>
                  <a:lnTo>
                    <a:pt x="8638" y="1501991"/>
                  </a:lnTo>
                  <a:cubicBezTo>
                    <a:pt x="94315" y="658345"/>
                    <a:pt x="806800" y="0"/>
                    <a:pt x="1673051" y="0"/>
                  </a:cubicBezTo>
                  <a:close/>
                </a:path>
              </a:pathLst>
            </a:cu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组合 17"/>
          <p:cNvGrpSpPr/>
          <p:nvPr/>
        </p:nvGrpSpPr>
        <p:grpSpPr bwMode="auto">
          <a:xfrm>
            <a:off x="519935" y="2158421"/>
            <a:ext cx="11163300" cy="4574047"/>
            <a:chOff x="358774" y="1380929"/>
            <a:chExt cx="8372485" cy="3428271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2106767" y="1380929"/>
              <a:ext cx="4996549" cy="5663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【</a:t>
              </a:r>
              <a:r>
                <a:rPr lang="zh-CN" altLang="en-US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辨析</a:t>
              </a:r>
              <a:r>
                <a:rPr lang="en-US" altLang="zh-CN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】lots of</a:t>
              </a:r>
              <a:r>
                <a:rPr lang="zh-CN" altLang="en-US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和</a:t>
              </a:r>
              <a:r>
                <a:rPr lang="en-US" altLang="zh-CN" sz="3600" dirty="0">
                  <a:solidFill>
                    <a:srgbClr val="0070C0"/>
                  </a:solidFill>
                  <a:latin typeface="Comic Sans MS" panose="030F0702030302020204" pitchFamily="66" charset="0"/>
                  <a:ea typeface="楷体" panose="02010609060101010101" pitchFamily="49" charset="-122"/>
                  <a:sym typeface="+mn-ea"/>
                </a:rPr>
                <a:t>a lot of</a:t>
              </a:r>
            </a:p>
          </p:txBody>
        </p:sp>
        <p:sp>
          <p:nvSpPr>
            <p:cNvPr id="20" name="矩形: 圆角 30"/>
            <p:cNvSpPr/>
            <p:nvPr/>
          </p:nvSpPr>
          <p:spPr>
            <a:xfrm>
              <a:off x="358774" y="1572836"/>
              <a:ext cx="8372485" cy="3236364"/>
            </a:xfrm>
            <a:custGeom>
              <a:avLst/>
              <a:gdLst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8008354 w 8338528"/>
                <a:gd name="connsiteY2" fmla="*/ 0 h 3129314"/>
                <a:gd name="connsiteX3" fmla="*/ 8338528 w 8338528"/>
                <a:gd name="connsiteY3" fmla="*/ 330174 h 3129314"/>
                <a:gd name="connsiteX4" fmla="*/ 8338528 w 8338528"/>
                <a:gd name="connsiteY4" fmla="*/ 2799140 h 3129314"/>
                <a:gd name="connsiteX5" fmla="*/ 8008354 w 8338528"/>
                <a:gd name="connsiteY5" fmla="*/ 3129314 h 3129314"/>
                <a:gd name="connsiteX6" fmla="*/ 330174 w 8338528"/>
                <a:gd name="connsiteY6" fmla="*/ 3129314 h 3129314"/>
                <a:gd name="connsiteX7" fmla="*/ 0 w 8338528"/>
                <a:gd name="connsiteY7" fmla="*/ 2799140 h 3129314"/>
                <a:gd name="connsiteX8" fmla="*/ 0 w 8338528"/>
                <a:gd name="connsiteY8" fmla="*/ 330174 h 3129314"/>
                <a:gd name="connsiteX0-1" fmla="*/ 0 w 8338528"/>
                <a:gd name="connsiteY0-2" fmla="*/ 330174 h 3129314"/>
                <a:gd name="connsiteX1-3" fmla="*/ 330174 w 8338528"/>
                <a:gd name="connsiteY1-4" fmla="*/ 0 h 3129314"/>
                <a:gd name="connsiteX2-5" fmla="*/ 1618238 w 8338528"/>
                <a:gd name="connsiteY2-6" fmla="*/ 3342 h 3129314"/>
                <a:gd name="connsiteX3-7" fmla="*/ 8008354 w 8338528"/>
                <a:gd name="connsiteY3-8" fmla="*/ 0 h 3129314"/>
                <a:gd name="connsiteX4-9" fmla="*/ 8338528 w 8338528"/>
                <a:gd name="connsiteY4-10" fmla="*/ 330174 h 3129314"/>
                <a:gd name="connsiteX5-11" fmla="*/ 8338528 w 8338528"/>
                <a:gd name="connsiteY5-12" fmla="*/ 2799140 h 3129314"/>
                <a:gd name="connsiteX6-13" fmla="*/ 8008354 w 8338528"/>
                <a:gd name="connsiteY6-14" fmla="*/ 3129314 h 3129314"/>
                <a:gd name="connsiteX7-15" fmla="*/ 330174 w 8338528"/>
                <a:gd name="connsiteY7-16" fmla="*/ 3129314 h 3129314"/>
                <a:gd name="connsiteX8-17" fmla="*/ 0 w 8338528"/>
                <a:gd name="connsiteY8-18" fmla="*/ 2799140 h 3129314"/>
                <a:gd name="connsiteX9" fmla="*/ 0 w 8338528"/>
                <a:gd name="connsiteY9" fmla="*/ 330174 h 3129314"/>
                <a:gd name="connsiteX0-19" fmla="*/ 0 w 8338528"/>
                <a:gd name="connsiteY0-20" fmla="*/ 330174 h 3129314"/>
                <a:gd name="connsiteX1-21" fmla="*/ 330174 w 8338528"/>
                <a:gd name="connsiteY1-22" fmla="*/ 0 h 3129314"/>
                <a:gd name="connsiteX2-23" fmla="*/ 1618238 w 8338528"/>
                <a:gd name="connsiteY2-24" fmla="*/ 3342 h 3129314"/>
                <a:gd name="connsiteX3-25" fmla="*/ 6743131 w 8338528"/>
                <a:gd name="connsiteY3-26" fmla="*/ 3342 h 3129314"/>
                <a:gd name="connsiteX4-27" fmla="*/ 8008354 w 8338528"/>
                <a:gd name="connsiteY4-28" fmla="*/ 0 h 3129314"/>
                <a:gd name="connsiteX5-29" fmla="*/ 8338528 w 8338528"/>
                <a:gd name="connsiteY5-30" fmla="*/ 330174 h 3129314"/>
                <a:gd name="connsiteX6-31" fmla="*/ 8338528 w 8338528"/>
                <a:gd name="connsiteY6-32" fmla="*/ 2799140 h 3129314"/>
                <a:gd name="connsiteX7-33" fmla="*/ 8008354 w 8338528"/>
                <a:gd name="connsiteY7-34" fmla="*/ 3129314 h 3129314"/>
                <a:gd name="connsiteX8-35" fmla="*/ 330174 w 8338528"/>
                <a:gd name="connsiteY8-36" fmla="*/ 3129314 h 3129314"/>
                <a:gd name="connsiteX9-37" fmla="*/ 0 w 8338528"/>
                <a:gd name="connsiteY9-38" fmla="*/ 2799140 h 3129314"/>
                <a:gd name="connsiteX10" fmla="*/ 0 w 8338528"/>
                <a:gd name="connsiteY10" fmla="*/ 330174 h 3129314"/>
                <a:gd name="connsiteX0-39" fmla="*/ 6743131 w 8338528"/>
                <a:gd name="connsiteY0-40" fmla="*/ 3342 h 3129314"/>
                <a:gd name="connsiteX1-41" fmla="*/ 8008354 w 8338528"/>
                <a:gd name="connsiteY1-42" fmla="*/ 0 h 3129314"/>
                <a:gd name="connsiteX2-43" fmla="*/ 8338528 w 8338528"/>
                <a:gd name="connsiteY2-44" fmla="*/ 330174 h 3129314"/>
                <a:gd name="connsiteX3-45" fmla="*/ 8338528 w 8338528"/>
                <a:gd name="connsiteY3-46" fmla="*/ 2799140 h 3129314"/>
                <a:gd name="connsiteX4-47" fmla="*/ 8008354 w 8338528"/>
                <a:gd name="connsiteY4-48" fmla="*/ 3129314 h 3129314"/>
                <a:gd name="connsiteX5-49" fmla="*/ 330174 w 8338528"/>
                <a:gd name="connsiteY5-50" fmla="*/ 3129314 h 3129314"/>
                <a:gd name="connsiteX6-51" fmla="*/ 0 w 8338528"/>
                <a:gd name="connsiteY6-52" fmla="*/ 2799140 h 3129314"/>
                <a:gd name="connsiteX7-53" fmla="*/ 0 w 8338528"/>
                <a:gd name="connsiteY7-54" fmla="*/ 330174 h 3129314"/>
                <a:gd name="connsiteX8-55" fmla="*/ 330174 w 8338528"/>
                <a:gd name="connsiteY8-56" fmla="*/ 0 h 3129314"/>
                <a:gd name="connsiteX9-57" fmla="*/ 1618238 w 8338528"/>
                <a:gd name="connsiteY9-58" fmla="*/ 3342 h 3129314"/>
                <a:gd name="connsiteX10-59" fmla="*/ 6834571 w 8338528"/>
                <a:gd name="connsiteY10-60" fmla="*/ 94782 h 3129314"/>
                <a:gd name="connsiteX0-61" fmla="*/ 6743131 w 8338528"/>
                <a:gd name="connsiteY0-62" fmla="*/ 3342 h 3129314"/>
                <a:gd name="connsiteX1-63" fmla="*/ 8008354 w 8338528"/>
                <a:gd name="connsiteY1-64" fmla="*/ 0 h 3129314"/>
                <a:gd name="connsiteX2-65" fmla="*/ 8338528 w 8338528"/>
                <a:gd name="connsiteY2-66" fmla="*/ 330174 h 3129314"/>
                <a:gd name="connsiteX3-67" fmla="*/ 8338528 w 8338528"/>
                <a:gd name="connsiteY3-68" fmla="*/ 2799140 h 3129314"/>
                <a:gd name="connsiteX4-69" fmla="*/ 8008354 w 8338528"/>
                <a:gd name="connsiteY4-70" fmla="*/ 3129314 h 3129314"/>
                <a:gd name="connsiteX5-71" fmla="*/ 330174 w 8338528"/>
                <a:gd name="connsiteY5-72" fmla="*/ 3129314 h 3129314"/>
                <a:gd name="connsiteX6-73" fmla="*/ 0 w 8338528"/>
                <a:gd name="connsiteY6-74" fmla="*/ 2799140 h 3129314"/>
                <a:gd name="connsiteX7-75" fmla="*/ 0 w 8338528"/>
                <a:gd name="connsiteY7-76" fmla="*/ 330174 h 3129314"/>
                <a:gd name="connsiteX8-77" fmla="*/ 330174 w 8338528"/>
                <a:gd name="connsiteY8-78" fmla="*/ 0 h 3129314"/>
                <a:gd name="connsiteX9-79" fmla="*/ 1618238 w 8338528"/>
                <a:gd name="connsiteY9-80" fmla="*/ 3342 h 3129314"/>
                <a:gd name="connsiteX0-81" fmla="*/ 6743131 w 8338528"/>
                <a:gd name="connsiteY0-82" fmla="*/ 3342 h 3129314"/>
                <a:gd name="connsiteX1-83" fmla="*/ 8008354 w 8338528"/>
                <a:gd name="connsiteY1-84" fmla="*/ 0 h 3129314"/>
                <a:gd name="connsiteX2-85" fmla="*/ 8338528 w 8338528"/>
                <a:gd name="connsiteY2-86" fmla="*/ 330174 h 3129314"/>
                <a:gd name="connsiteX3-87" fmla="*/ 8338528 w 8338528"/>
                <a:gd name="connsiteY3-88" fmla="*/ 2799140 h 3129314"/>
                <a:gd name="connsiteX4-89" fmla="*/ 8008354 w 8338528"/>
                <a:gd name="connsiteY4-90" fmla="*/ 3129314 h 3129314"/>
                <a:gd name="connsiteX5-91" fmla="*/ 330174 w 8338528"/>
                <a:gd name="connsiteY5-92" fmla="*/ 3129314 h 3129314"/>
                <a:gd name="connsiteX6-93" fmla="*/ 0 w 8338528"/>
                <a:gd name="connsiteY6-94" fmla="*/ 2799140 h 3129314"/>
                <a:gd name="connsiteX7-95" fmla="*/ 0 w 8338528"/>
                <a:gd name="connsiteY7-96" fmla="*/ 330174 h 3129314"/>
                <a:gd name="connsiteX8-97" fmla="*/ 330174 w 8338528"/>
                <a:gd name="connsiteY8-98" fmla="*/ 0 h 3129314"/>
                <a:gd name="connsiteX9-99" fmla="*/ 1724564 w 8338528"/>
                <a:gd name="connsiteY9-100" fmla="*/ 10431 h 3129314"/>
                <a:gd name="connsiteX0-101" fmla="*/ 6743131 w 8338528"/>
                <a:gd name="connsiteY0-102" fmla="*/ 3342 h 3129314"/>
                <a:gd name="connsiteX1-103" fmla="*/ 8008354 w 8338528"/>
                <a:gd name="connsiteY1-104" fmla="*/ 0 h 3129314"/>
                <a:gd name="connsiteX2-105" fmla="*/ 8338528 w 8338528"/>
                <a:gd name="connsiteY2-106" fmla="*/ 330174 h 3129314"/>
                <a:gd name="connsiteX3-107" fmla="*/ 8338528 w 8338528"/>
                <a:gd name="connsiteY3-108" fmla="*/ 2799140 h 3129314"/>
                <a:gd name="connsiteX4-109" fmla="*/ 8008354 w 8338528"/>
                <a:gd name="connsiteY4-110" fmla="*/ 3129314 h 3129314"/>
                <a:gd name="connsiteX5-111" fmla="*/ 330174 w 8338528"/>
                <a:gd name="connsiteY5-112" fmla="*/ 3129314 h 3129314"/>
                <a:gd name="connsiteX6-113" fmla="*/ 0 w 8338528"/>
                <a:gd name="connsiteY6-114" fmla="*/ 2799140 h 3129314"/>
                <a:gd name="connsiteX7-115" fmla="*/ 0 w 8338528"/>
                <a:gd name="connsiteY7-116" fmla="*/ 330174 h 3129314"/>
                <a:gd name="connsiteX8-117" fmla="*/ 330174 w 8338528"/>
                <a:gd name="connsiteY8-118" fmla="*/ 0 h 3129314"/>
                <a:gd name="connsiteX9-119" fmla="*/ 1703298 w 8338528"/>
                <a:gd name="connsiteY9-120" fmla="*/ 10431 h 3129314"/>
                <a:gd name="connsiteX0-121" fmla="*/ 6743131 w 8338528"/>
                <a:gd name="connsiteY0-122" fmla="*/ 3342 h 3129314"/>
                <a:gd name="connsiteX1-123" fmla="*/ 8008354 w 8338528"/>
                <a:gd name="connsiteY1-124" fmla="*/ 0 h 3129314"/>
                <a:gd name="connsiteX2-125" fmla="*/ 8338528 w 8338528"/>
                <a:gd name="connsiteY2-126" fmla="*/ 330174 h 3129314"/>
                <a:gd name="connsiteX3-127" fmla="*/ 8338528 w 8338528"/>
                <a:gd name="connsiteY3-128" fmla="*/ 2799140 h 3129314"/>
                <a:gd name="connsiteX4-129" fmla="*/ 8008354 w 8338528"/>
                <a:gd name="connsiteY4-130" fmla="*/ 3129314 h 3129314"/>
                <a:gd name="connsiteX5-131" fmla="*/ 330174 w 8338528"/>
                <a:gd name="connsiteY5-132" fmla="*/ 3129314 h 3129314"/>
                <a:gd name="connsiteX6-133" fmla="*/ 0 w 8338528"/>
                <a:gd name="connsiteY6-134" fmla="*/ 2892616 h 3129314"/>
                <a:gd name="connsiteX7-135" fmla="*/ 0 w 8338528"/>
                <a:gd name="connsiteY7-136" fmla="*/ 330174 h 3129314"/>
                <a:gd name="connsiteX8-137" fmla="*/ 330174 w 8338528"/>
                <a:gd name="connsiteY8-138" fmla="*/ 0 h 3129314"/>
                <a:gd name="connsiteX9-139" fmla="*/ 1703298 w 8338528"/>
                <a:gd name="connsiteY9-140" fmla="*/ 10431 h 3129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8338528" h="3129314">
                  <a:moveTo>
                    <a:pt x="6743131" y="3342"/>
                  </a:moveTo>
                  <a:lnTo>
                    <a:pt x="8008354" y="0"/>
                  </a:lnTo>
                  <a:cubicBezTo>
                    <a:pt x="8190704" y="0"/>
                    <a:pt x="8338528" y="147824"/>
                    <a:pt x="8338528" y="330174"/>
                  </a:cubicBezTo>
                  <a:lnTo>
                    <a:pt x="8338528" y="2799140"/>
                  </a:lnTo>
                  <a:cubicBezTo>
                    <a:pt x="8338528" y="2981490"/>
                    <a:pt x="8190704" y="3129314"/>
                    <a:pt x="8008354" y="3129314"/>
                  </a:cubicBezTo>
                  <a:lnTo>
                    <a:pt x="330174" y="3129314"/>
                  </a:lnTo>
                  <a:cubicBezTo>
                    <a:pt x="147824" y="3129314"/>
                    <a:pt x="0" y="3074966"/>
                    <a:pt x="0" y="2892616"/>
                  </a:cubicBezTo>
                  <a:lnTo>
                    <a:pt x="0" y="330174"/>
                  </a:lnTo>
                  <a:cubicBezTo>
                    <a:pt x="0" y="147824"/>
                    <a:pt x="147824" y="0"/>
                    <a:pt x="330174" y="0"/>
                  </a:cubicBezTo>
                  <a:lnTo>
                    <a:pt x="1703298" y="10431"/>
                  </a:lnTo>
                </a:path>
              </a:pathLst>
            </a:custGeom>
            <a:noFill/>
            <a:ln w="19050" cmpd="thickThin">
              <a:solidFill>
                <a:srgbClr val="0099CC">
                  <a:alpha val="70000"/>
                </a:srgbClr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</p:grpSp>
      <p:sp>
        <p:nvSpPr>
          <p:cNvPr id="48" name="文本框 8"/>
          <p:cNvSpPr txBox="1"/>
          <p:nvPr/>
        </p:nvSpPr>
        <p:spPr>
          <a:xfrm>
            <a:off x="792508" y="251795"/>
            <a:ext cx="315113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93086"/>
            <a:ext cx="605641" cy="746835"/>
          </a:xfrm>
          <a:prstGeom prst="rect">
            <a:avLst/>
          </a:prstGeom>
        </p:spPr>
      </p:pic>
      <p:grpSp>
        <p:nvGrpSpPr>
          <p:cNvPr id="43" name="组合 7"/>
          <p:cNvGrpSpPr/>
          <p:nvPr/>
        </p:nvGrpSpPr>
        <p:grpSpPr bwMode="auto">
          <a:xfrm>
            <a:off x="-13452" y="6536259"/>
            <a:ext cx="12230074" cy="341410"/>
            <a:chOff x="-4274936" y="4831062"/>
            <a:chExt cx="13721653" cy="277718"/>
          </a:xfrm>
        </p:grpSpPr>
        <p:pic>
          <p:nvPicPr>
            <p:cNvPr id="44" name="图片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63" r="24969" b="24265"/>
            <a:stretch>
              <a:fillRect/>
            </a:stretch>
          </p:blipFill>
          <p:spPr bwMode="auto">
            <a:xfrm flipH="1">
              <a:off x="-4274936" y="4831062"/>
              <a:ext cx="6860827" cy="27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25" r="24969" b="24403"/>
            <a:stretch>
              <a:fillRect/>
            </a:stretch>
          </p:blipFill>
          <p:spPr bwMode="auto">
            <a:xfrm>
              <a:off x="2585891" y="4831062"/>
              <a:ext cx="6860826" cy="2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1"/>
          <p:cNvGrpSpPr/>
          <p:nvPr/>
        </p:nvGrpSpPr>
        <p:grpSpPr bwMode="auto">
          <a:xfrm rot="21421826">
            <a:off x="11132916" y="5844742"/>
            <a:ext cx="1265767" cy="933451"/>
            <a:chOff x="8360280" y="4348282"/>
            <a:chExt cx="950101" cy="699874"/>
          </a:xfrm>
        </p:grpSpPr>
        <p:pic>
          <p:nvPicPr>
            <p:cNvPr id="47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360280" y="4348282"/>
              <a:ext cx="699874" cy="69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757851" y="4448407"/>
              <a:ext cx="552530" cy="55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860960" y="2870025"/>
            <a:ext cx="10189553" cy="344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A 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lot of people have been present.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已有许多人到了。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(a lot of= many) There is lots of time to spare.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时间绰绰有余。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(lots of= much)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2. a lot of=lots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表示“许多的”，可以修饰可数名词复数和不可数名词。 </a:t>
            </a:r>
            <a:endParaRPr lang="en-US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3. a lot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是表示程度的短语，意思是“很；非常”。如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:thanks a lot(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多谢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)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；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 know a lot about China(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对中国了解很多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)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。 </a:t>
            </a:r>
            <a:endParaRPr lang="en-US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4. 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书面语用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a lot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较多，口语用</a:t>
            </a:r>
            <a:r>
              <a:rPr lang="en-US" altLang="zh-CN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lots of</a:t>
            </a:r>
            <a:r>
              <a:rPr lang="zh-CN" altLang="en-US" sz="2400" dirty="0">
                <a:latin typeface="Comic Sans MS" panose="030F0702030302020204" pitchFamily="66" charset="0"/>
                <a:ea typeface="楷体" panose="02010609060101010101" pitchFamily="49" charset="-122"/>
              </a:rPr>
              <a:t>较多。</a:t>
            </a:r>
            <a:endParaRPr lang="en-US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3527283" cy="1068779"/>
          </a:xfrm>
          <a:prstGeom prst="rect">
            <a:avLst/>
          </a:prstGeom>
        </p:spPr>
      </p:pic>
      <p:sp>
        <p:nvSpPr>
          <p:cNvPr id="6" name="文本框 8"/>
          <p:cNvSpPr txBox="1"/>
          <p:nvPr/>
        </p:nvSpPr>
        <p:spPr>
          <a:xfrm>
            <a:off x="181147" y="374470"/>
            <a:ext cx="283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Good to know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1727703" y="1395186"/>
            <a:ext cx="98235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All things are difficult before they are easy, </a:t>
            </a:r>
          </a:p>
          <a:p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and every science.</a:t>
            </a:r>
            <a:r>
              <a:rPr lang="en-US" altLang="zh-CN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r>
              <a:rPr lang="en-US" altLang="zh-CN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万事开头难，每门科学都是如此。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3130" y="-969645"/>
            <a:ext cx="40640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745424D-C6FF-8060-2862-834316110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671" y="3252630"/>
            <a:ext cx="5434456" cy="355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845" y="1141413"/>
            <a:ext cx="111766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一、根据规律写出它们的朋友。</a:t>
            </a:r>
            <a:r>
              <a:rPr kumimoji="1" lang="en-US" altLang="zh-CN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每道题至少写出三个来）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>
            <p:custDataLst>
              <p:tags r:id="rId3"/>
            </p:custDataLst>
          </p:nvPr>
        </p:nvSpPr>
        <p:spPr>
          <a:xfrm>
            <a:off x="582608" y="1965565"/>
            <a:ext cx="1124153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   1.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thi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nk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latin typeface="Comic Sans MS" panose="030F0702030302020204" pitchFamily="66" charset="0"/>
              </a:rPr>
              <a:t>________________________________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   2. 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ere</a:t>
            </a:r>
            <a:r>
              <a:rPr lang="en-US" altLang="zh-CN" sz="3200" dirty="0">
                <a:latin typeface="Comic Sans MS" panose="030F0702030302020204" pitchFamily="66" charset="0"/>
              </a:rPr>
              <a:t>  ________________________________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   3. 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3200" dirty="0">
                <a:latin typeface="Comic Sans MS" panose="030F0702030302020204" pitchFamily="66" charset="0"/>
              </a:rPr>
              <a:t> ________________________________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   4.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lo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ng</a:t>
            </a:r>
            <a:r>
              <a:rPr lang="en-US" altLang="zh-CN" sz="3200" dirty="0">
                <a:latin typeface="Comic Sans MS" panose="030F0702030302020204" pitchFamily="66" charset="0"/>
              </a:rPr>
              <a:t>  ________________________________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   5. 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ree </a:t>
            </a:r>
            <a:r>
              <a:rPr lang="en-US" altLang="zh-CN" sz="3200" dirty="0">
                <a:latin typeface="Comic Sans MS" panose="030F0702030302020204" pitchFamily="66" charset="0"/>
              </a:rPr>
              <a:t>   ________________________________                                            </a:t>
            </a:r>
          </a:p>
        </p:txBody>
      </p:sp>
      <p:sp>
        <p:nvSpPr>
          <p:cNvPr id="50" name="矩形 49"/>
          <p:cNvSpPr/>
          <p:nvPr>
            <p:custDataLst>
              <p:tags r:id="rId4"/>
            </p:custDataLst>
          </p:nvPr>
        </p:nvSpPr>
        <p:spPr>
          <a:xfrm>
            <a:off x="3355658" y="2099718"/>
            <a:ext cx="55752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nk    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pi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nk    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tru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nk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矩形 40"/>
          <p:cNvSpPr/>
          <p:nvPr>
            <p:custDataLst>
              <p:tags r:id="rId5"/>
            </p:custDataLst>
          </p:nvPr>
        </p:nvSpPr>
        <p:spPr>
          <a:xfrm>
            <a:off x="3412888" y="2786058"/>
            <a:ext cx="55752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ich</a:t>
            </a:r>
          </a:p>
        </p:txBody>
      </p:sp>
      <p:sp>
        <p:nvSpPr>
          <p:cNvPr id="42" name="矩形 41"/>
          <p:cNvSpPr/>
          <p:nvPr>
            <p:custDataLst>
              <p:tags r:id="rId6"/>
            </p:custDataLst>
          </p:nvPr>
        </p:nvSpPr>
        <p:spPr>
          <a:xfrm>
            <a:off x="3428654" y="3571876"/>
            <a:ext cx="55752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ose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om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wh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oever</a:t>
            </a:r>
          </a:p>
        </p:txBody>
      </p:sp>
      <p:sp>
        <p:nvSpPr>
          <p:cNvPr id="43" name="矩形 42"/>
          <p:cNvSpPr/>
          <p:nvPr>
            <p:custDataLst>
              <p:tags r:id="rId7"/>
            </p:custDataLst>
          </p:nvPr>
        </p:nvSpPr>
        <p:spPr>
          <a:xfrm>
            <a:off x="3424898" y="4357694"/>
            <a:ext cx="55752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ng  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ri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ng    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44" name="矩形 43"/>
          <p:cNvSpPr/>
          <p:nvPr>
            <p:custDataLst>
              <p:tags r:id="rId8"/>
            </p:custDataLst>
          </p:nvPr>
        </p:nvSpPr>
        <p:spPr>
          <a:xfrm>
            <a:off x="3310900" y="5016402"/>
            <a:ext cx="55752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ma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th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irteen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175638" y="-248410"/>
            <a:ext cx="2892977" cy="1068779"/>
          </a:xfrm>
          <a:prstGeom prst="rect">
            <a:avLst/>
          </a:prstGeom>
        </p:spPr>
      </p:pic>
      <p:sp>
        <p:nvSpPr>
          <p:cNvPr id="20" name="文本框 8"/>
          <p:cNvSpPr txBox="1"/>
          <p:nvPr>
            <p:custDataLst>
              <p:tags r:id="rId10"/>
            </p:custDataLst>
          </p:nvPr>
        </p:nvSpPr>
        <p:spPr>
          <a:xfrm>
            <a:off x="203487" y="11944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Exercises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17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2030" y="942861"/>
            <a:ext cx="104603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 eaLnBrk="0" hangingPunct="0"/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二、根据要求写单词。</a:t>
            </a:r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864870" y="1766570"/>
            <a:ext cx="10299700" cy="3622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1.we(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名词性物主代词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 2. he(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形容词性物主代词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</a:t>
            </a:r>
          </a:p>
          <a:p>
            <a:pPr marL="457200" indent="-457200"/>
            <a:endParaRPr lang="zh-CN" altLang="en-US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3. their(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主格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)________     4. my(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名词性物主代词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5.you(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名词性物主代词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  6. prepare(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现在分词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)________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7.swim(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现在分词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  8. have(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第三人称单数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)________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9.write(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现在分词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  10. old(</a:t>
            </a:r>
            <a:r>
              <a:rPr lang="zh-CN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反义词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)________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428490" y="1766570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ours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10"/>
          <p:cNvSpPr txBox="1"/>
          <p:nvPr>
            <p:custDataLst>
              <p:tags r:id="rId4"/>
            </p:custDataLst>
          </p:nvPr>
        </p:nvSpPr>
        <p:spPr>
          <a:xfrm>
            <a:off x="9556750" y="1826895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10"/>
          <p:cNvSpPr txBox="1"/>
          <p:nvPr>
            <p:custDataLst>
              <p:tags r:id="rId5"/>
            </p:custDataLst>
          </p:nvPr>
        </p:nvSpPr>
        <p:spPr>
          <a:xfrm>
            <a:off x="3318510" y="2587625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10"/>
          <p:cNvSpPr txBox="1"/>
          <p:nvPr>
            <p:custDataLst>
              <p:tags r:id="rId6"/>
            </p:custDataLst>
          </p:nvPr>
        </p:nvSpPr>
        <p:spPr>
          <a:xfrm>
            <a:off x="9137015" y="2639695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mine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10"/>
          <p:cNvSpPr txBox="1"/>
          <p:nvPr>
            <p:custDataLst>
              <p:tags r:id="rId7"/>
            </p:custDataLst>
          </p:nvPr>
        </p:nvSpPr>
        <p:spPr>
          <a:xfrm>
            <a:off x="4559300" y="3429000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yours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10"/>
          <p:cNvSpPr txBox="1"/>
          <p:nvPr>
            <p:custDataLst>
              <p:tags r:id="rId8"/>
            </p:custDataLst>
          </p:nvPr>
        </p:nvSpPr>
        <p:spPr>
          <a:xfrm>
            <a:off x="9308465" y="3479165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preparing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10"/>
          <p:cNvSpPr txBox="1"/>
          <p:nvPr>
            <p:custDataLst>
              <p:tags r:id="rId9"/>
            </p:custDataLst>
          </p:nvPr>
        </p:nvSpPr>
        <p:spPr>
          <a:xfrm>
            <a:off x="3781425" y="4343400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swimming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0"/>
          <p:cNvSpPr txBox="1"/>
          <p:nvPr>
            <p:custDataLst>
              <p:tags r:id="rId10"/>
            </p:custDataLst>
          </p:nvPr>
        </p:nvSpPr>
        <p:spPr>
          <a:xfrm>
            <a:off x="9137015" y="4318635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0"/>
          <p:cNvSpPr txBox="1"/>
          <p:nvPr>
            <p:custDataLst>
              <p:tags r:id="rId11"/>
            </p:custDataLst>
          </p:nvPr>
        </p:nvSpPr>
        <p:spPr>
          <a:xfrm>
            <a:off x="3869055" y="5190490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writing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0"/>
          <p:cNvSpPr txBox="1"/>
          <p:nvPr>
            <p:custDataLst>
              <p:tags r:id="rId12"/>
            </p:custDataLst>
          </p:nvPr>
        </p:nvSpPr>
        <p:spPr>
          <a:xfrm>
            <a:off x="8193405" y="5181600"/>
            <a:ext cx="185610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  <p:bldP spid="8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9930" y="305873"/>
            <a:ext cx="196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Warm up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91" y="1143771"/>
            <a:ext cx="6965419" cy="4658717"/>
          </a:xfrm>
          <a:prstGeom prst="rect">
            <a:avLst/>
          </a:prstGeom>
        </p:spPr>
      </p:pic>
      <p:pic>
        <p:nvPicPr>
          <p:cNvPr id="5" name="图片 4">
            <a:hlinkClick r:id="rId4" action="ppaction://hlinkfile"/>
            <a:extLst>
              <a:ext uri="{FF2B5EF4-FFF2-40B4-BE49-F238E27FC236}">
                <a16:creationId xmlns="" xmlns:a16="http://schemas.microsoft.com/office/drawing/2014/main" id="{C71DE1E7-A208-809F-F50A-CA1A17D72A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7" r="3317"/>
          <a:stretch/>
        </p:blipFill>
        <p:spPr>
          <a:xfrm>
            <a:off x="2688942" y="1614712"/>
            <a:ext cx="6450800" cy="3628575"/>
          </a:xfrm>
          <a:prstGeom prst="roundRect">
            <a:avLst>
              <a:gd name="adj" fmla="val 12887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17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2030" y="942861"/>
            <a:ext cx="104603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 eaLnBrk="0" hangingPunct="0"/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</a:t>
            </a:r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部分提问。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1407160" y="2546350"/>
            <a:ext cx="7124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What is he doing on the playground?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76745" y="1668886"/>
            <a:ext cx="111029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</a:rPr>
              <a:t>1.He is </a:t>
            </a:r>
            <a:r>
              <a:rPr lang="en-US" altLang="zh-CN" sz="2800" u="sng" dirty="0">
                <a:latin typeface="Comic Sans MS" panose="030F0702030302020204" pitchFamily="66" charset="0"/>
              </a:rPr>
              <a:t>playing football</a:t>
            </a:r>
            <a:r>
              <a:rPr lang="en-US" altLang="zh-CN" sz="2800" dirty="0">
                <a:latin typeface="Comic Sans MS" panose="030F0702030302020204" pitchFamily="66" charset="0"/>
              </a:rPr>
              <a:t> on the playground. 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</a:rPr>
              <a:t>  _______________________________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</a:rPr>
              <a:t>2. My </a:t>
            </a:r>
            <a:r>
              <a:rPr lang="en-US" altLang="zh-CN" sz="2800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2800" dirty="0">
                <a:latin typeface="Comic Sans MS" panose="030F0702030302020204" pitchFamily="66" charset="0"/>
              </a:rPr>
              <a:t> season is </a:t>
            </a:r>
            <a:r>
              <a:rPr lang="en-US" altLang="zh-CN" sz="2800" u="sng" dirty="0">
                <a:latin typeface="Comic Sans MS" panose="030F0702030302020204" pitchFamily="66" charset="0"/>
              </a:rPr>
              <a:t>winter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</a:rPr>
              <a:t>________________________________________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</a:rPr>
              <a:t>3. This is </a:t>
            </a:r>
            <a:r>
              <a:rPr lang="en-US" altLang="zh-CN" sz="2800" u="sng" dirty="0">
                <a:latin typeface="Comic Sans MS" panose="030F0702030302020204" pitchFamily="66" charset="0"/>
              </a:rPr>
              <a:t>Mike’s</a:t>
            </a:r>
            <a:r>
              <a:rPr lang="en-US" altLang="zh-CN" sz="2800" dirty="0">
                <a:latin typeface="Comic Sans MS" panose="030F0702030302020204" pitchFamily="66" charset="0"/>
              </a:rPr>
              <a:t> T-shirt.</a:t>
            </a:r>
          </a:p>
          <a:p>
            <a:pPr marL="457200" indent="-457200"/>
            <a:endParaRPr lang="en-US" altLang="zh-CN" sz="2800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dirty="0">
                <a:latin typeface="Comic Sans MS" panose="030F0702030302020204" pitchFamily="66" charset="0"/>
              </a:rPr>
              <a:t>___________________________________________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1176908" y="4188446"/>
            <a:ext cx="64510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your </a:t>
            </a:r>
            <a:r>
              <a:rPr lang="en-US" altLang="zh-CN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season?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1200658" y="5968974"/>
            <a:ext cx="8347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Whose T-shirt is this?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175" y="-1344295"/>
            <a:ext cx="4381500" cy="99187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4" name="组合 32"/>
          <p:cNvGrpSpPr/>
          <p:nvPr/>
        </p:nvGrpSpPr>
        <p:grpSpPr>
          <a:xfrm>
            <a:off x="993427" y="4676561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5" name="文本框 8"/>
          <p:cNvSpPr txBox="1"/>
          <p:nvPr/>
        </p:nvSpPr>
        <p:spPr>
          <a:xfrm>
            <a:off x="282287" y="38158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9217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0108" y="2536359"/>
            <a:ext cx="8631957" cy="17170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复习巩固了第四单元至第六单元的核心语言。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复习巩固了字母组合：</a:t>
            </a:r>
            <a:r>
              <a:rPr lang="en-US" altLang="zh-CN" sz="2800" dirty="0" err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nk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ng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的发音规则。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194619" y="1116279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05" name="文本框 8"/>
          <p:cNvSpPr txBox="1"/>
          <p:nvPr/>
        </p:nvSpPr>
        <p:spPr>
          <a:xfrm>
            <a:off x="295927" y="380749"/>
            <a:ext cx="2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610372" y="223089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dialogue out 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2580875" y="332923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Collect the words with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,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wh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,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nk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, ng.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6725173" y="222141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a poem using the sentences we have learnt.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6870" y="1631044"/>
            <a:ext cx="8138350" cy="2622297"/>
            <a:chOff x="1403349" y="2070100"/>
            <a:chExt cx="8138350" cy="2622297"/>
          </a:xfrm>
        </p:grpSpPr>
        <p:pic>
          <p:nvPicPr>
            <p:cNvPr id="6" name="图片 5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0" y="3746500"/>
              <a:ext cx="3962339" cy="9458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349" y="2070100"/>
              <a:ext cx="4446271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54355" y="290366"/>
            <a:ext cx="4162545" cy="1890372"/>
            <a:chOff x="6864522" y="413821"/>
            <a:chExt cx="5509982" cy="21526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4522" y="413821"/>
              <a:ext cx="3049601" cy="21526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61807" y="1063936"/>
              <a:ext cx="1412697" cy="60556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4991823"/>
            <a:ext cx="2006600" cy="1430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3390630"/>
            <a:ext cx="1534232" cy="189190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273" y="2204488"/>
            <a:ext cx="11875" cy="35261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6176" y="2534459"/>
            <a:ext cx="0" cy="29400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6161" y="1953128"/>
            <a:ext cx="11875" cy="41507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6176" y="5474525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7210" y="5759534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8036" y="6090063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369" y="114758"/>
            <a:ext cx="62464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prstClr val="black"/>
                </a:solidFill>
                <a:latin typeface="Comic Sans MS" panose="030F0702030302020204" pitchFamily="66" charset="0"/>
                <a:cs typeface="Segoe UI Semilight" pitchFamily="34" charset="0"/>
              </a:rPr>
              <a:t>Let’s introduce the pictures.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72" y="1714309"/>
            <a:ext cx="1945855" cy="160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1193292"/>
            <a:ext cx="1924050" cy="132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31" y="4101084"/>
            <a:ext cx="2280285" cy="169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076" y="3434829"/>
            <a:ext cx="1722120" cy="160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88" y="2167636"/>
            <a:ext cx="151447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719" y="3837305"/>
            <a:ext cx="1295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1"/>
          <p:cNvSpPr txBox="1"/>
          <p:nvPr>
            <p:custDataLst>
              <p:tags r:id="rId1"/>
            </p:custDataLst>
          </p:nvPr>
        </p:nvSpPr>
        <p:spPr>
          <a:xfrm>
            <a:off x="2809760" y="1037513"/>
            <a:ext cx="657247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Talk about the pictures</a:t>
            </a:r>
          </a:p>
        </p:txBody>
      </p:sp>
      <p:sp>
        <p:nvSpPr>
          <p:cNvPr id="26" name="TextBox 31"/>
          <p:cNvSpPr txBox="1"/>
          <p:nvPr>
            <p:custDataLst>
              <p:tags r:id="rId2"/>
            </p:custDataLst>
          </p:nvPr>
        </p:nvSpPr>
        <p:spPr>
          <a:xfrm>
            <a:off x="2562225" y="2162810"/>
            <a:ext cx="6657340" cy="780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Talk about my picture to the beach.</a:t>
            </a:r>
          </a:p>
        </p:txBody>
      </p:sp>
      <p:sp>
        <p:nvSpPr>
          <p:cNvPr id="2" name="箭头: 下 1"/>
          <p:cNvSpPr/>
          <p:nvPr>
            <p:custDataLst>
              <p:tags r:id="rId3"/>
            </p:custDataLst>
          </p:nvPr>
        </p:nvSpPr>
        <p:spPr>
          <a:xfrm>
            <a:off x="5446643" y="2902226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1"/>
          <p:cNvSpPr txBox="1"/>
          <p:nvPr>
            <p:custDataLst>
              <p:tags r:id="rId4"/>
            </p:custDataLst>
          </p:nvPr>
        </p:nvSpPr>
        <p:spPr>
          <a:xfrm>
            <a:off x="2310130" y="3422650"/>
            <a:ext cx="764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Talk about your picture to the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mountains</a:t>
            </a:r>
            <a:r>
              <a:rPr lang="en-US" altLang="zh-CN" sz="2800" b="1" dirty="0">
                <a:latin typeface="Comic Sans MS" panose="030F0702030302020204" pitchFamily="66" charset="0"/>
              </a:rPr>
              <a:t>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28" name="箭头: 下 27"/>
          <p:cNvSpPr/>
          <p:nvPr>
            <p:custDataLst>
              <p:tags r:id="rId5"/>
            </p:custDataLst>
          </p:nvPr>
        </p:nvSpPr>
        <p:spPr>
          <a:xfrm>
            <a:off x="5446642" y="4127084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1"/>
          <p:cNvSpPr txBox="1"/>
          <p:nvPr>
            <p:custDataLst>
              <p:tags r:id="rId6"/>
            </p:custDataLst>
          </p:nvPr>
        </p:nvSpPr>
        <p:spPr>
          <a:xfrm>
            <a:off x="2686685" y="4836795"/>
            <a:ext cx="6447155" cy="770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Talk about whose things they are</a:t>
            </a:r>
            <a:r>
              <a:rPr lang="en-US" altLang="zh-CN" sz="2800" b="1" dirty="0">
                <a:solidFill>
                  <a:schemeClr val="tx1"/>
                </a:solidFill>
                <a:latin typeface="Comic Sans MS" panose="030F0702030302020204" pitchFamily="66" charset="0"/>
                <a:cs typeface="+mn-ea"/>
                <a:sym typeface="+mn-lt"/>
              </a:rPr>
              <a:t>. 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pitchFamily="66" charset="0"/>
              <a:cs typeface="+mn-ea"/>
              <a:sym typeface="+mn-lt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3282810" cy="10687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09930" y="305873"/>
            <a:ext cx="26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Preaentation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bldLvl="0" animBg="1"/>
      <p:bldP spid="2" grpId="1" bldLvl="0" animBg="1"/>
      <p:bldP spid="27" grpId="0"/>
      <p:bldP spid="27" grpId="1"/>
      <p:bldP spid="28" grpId="0" bldLvl="0" animBg="1"/>
      <p:bldP spid="28" grpId="1" bldLvl="0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13" name="文本框 8"/>
          <p:cNvSpPr txBox="1"/>
          <p:nvPr/>
        </p:nvSpPr>
        <p:spPr>
          <a:xfrm>
            <a:off x="385035" y="341260"/>
            <a:ext cx="225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Lead in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7" name="TextBox 12"/>
          <p:cNvSpPr txBox="1"/>
          <p:nvPr>
            <p:custDataLst>
              <p:tags r:id="rId1"/>
            </p:custDataLst>
          </p:nvPr>
        </p:nvSpPr>
        <p:spPr>
          <a:xfrm>
            <a:off x="6870890" y="1334958"/>
            <a:ext cx="3200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Where are you?</a:t>
            </a:r>
          </a:p>
        </p:txBody>
      </p:sp>
      <p:sp>
        <p:nvSpPr>
          <p:cNvPr id="8" name="TextBox 12"/>
          <p:cNvSpPr txBox="1"/>
          <p:nvPr>
            <p:custDataLst>
              <p:tags r:id="rId2"/>
            </p:custDataLst>
          </p:nvPr>
        </p:nvSpPr>
        <p:spPr>
          <a:xfrm>
            <a:off x="6997700" y="2265680"/>
            <a:ext cx="4394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I’m on the beach.</a:t>
            </a:r>
          </a:p>
        </p:txBody>
      </p:sp>
      <p:sp>
        <p:nvSpPr>
          <p:cNvPr id="9" name="TextBox 12"/>
          <p:cNvSpPr txBox="1"/>
          <p:nvPr>
            <p:custDataLst>
              <p:tags r:id="rId3"/>
            </p:custDataLst>
          </p:nvPr>
        </p:nvSpPr>
        <p:spPr>
          <a:xfrm>
            <a:off x="6997890" y="3069778"/>
            <a:ext cx="368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season is it?</a:t>
            </a:r>
          </a:p>
        </p:txBody>
      </p:sp>
      <p:sp>
        <p:nvSpPr>
          <p:cNvPr id="10" name="TextBox 12"/>
          <p:cNvSpPr txBox="1"/>
          <p:nvPr>
            <p:custDataLst>
              <p:tags r:id="rId4"/>
            </p:custDataLst>
          </p:nvPr>
        </p:nvSpPr>
        <p:spPr>
          <a:xfrm>
            <a:off x="6997890" y="4091493"/>
            <a:ext cx="25495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It’s summer.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9B51187-11A3-7548-AF12-39A53D4BB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913" y="1267296"/>
            <a:ext cx="3541967" cy="3541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>
            <p:custDataLst>
              <p:tags r:id="rId1"/>
            </p:custDataLst>
          </p:nvPr>
        </p:nvSpPr>
        <p:spPr>
          <a:xfrm>
            <a:off x="6870700" y="1334770"/>
            <a:ext cx="4726305" cy="39687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I’m on the beach. It’s </a:t>
            </a:r>
          </a:p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summer. I’m playing.</a:t>
            </a:r>
          </a:p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My father, my mother </a:t>
            </a:r>
          </a:p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and my brother are here</a:t>
            </a:r>
          </a:p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too. They’re playing, too.</a:t>
            </a:r>
          </a:p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I’ll take some pictures.</a:t>
            </a:r>
          </a:p>
          <a:p>
            <a:pPr marL="514350" indent="-514350"/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We have a good time.</a:t>
            </a:r>
          </a:p>
          <a:p>
            <a:pPr marL="514350" indent="-514350"/>
            <a:endParaRPr lang="en-US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A3F34F4-43A0-38FB-DACF-A94071100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92" y="1090864"/>
            <a:ext cx="4511431" cy="44565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圭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13076" b="67083"/>
          <a:stretch>
            <a:fillRect/>
          </a:stretch>
        </p:blipFill>
        <p:spPr bwMode="auto">
          <a:xfrm>
            <a:off x="0" y="1350010"/>
            <a:ext cx="12075795" cy="5526405"/>
          </a:xfrm>
          <a:prstGeom prst="rect">
            <a:avLst/>
          </a:prstGeom>
          <a:noFill/>
        </p:spPr>
      </p:pic>
      <p:sp>
        <p:nvSpPr>
          <p:cNvPr id="24" name="TextBox 31"/>
          <p:cNvSpPr txBox="1"/>
          <p:nvPr>
            <p:custDataLst>
              <p:tags r:id="rId2"/>
            </p:custDataLst>
          </p:nvPr>
        </p:nvSpPr>
        <p:spPr>
          <a:xfrm>
            <a:off x="371475" y="471310"/>
            <a:ext cx="11389360" cy="426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If you are in the picture. Can you answer the questions?</a:t>
            </a:r>
          </a:p>
        </p:txBody>
      </p:sp>
      <p:sp>
        <p:nvSpPr>
          <p:cNvPr id="13" name="TextBox 31"/>
          <p:cNvSpPr txBox="1"/>
          <p:nvPr>
            <p:custDataLst>
              <p:tags r:id="rId3"/>
            </p:custDataLst>
          </p:nvPr>
        </p:nvSpPr>
        <p:spPr>
          <a:xfrm>
            <a:off x="5927090" y="1871345"/>
            <a:ext cx="5746750" cy="318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Where are you?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What are you doing?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Which season is it?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Are there any people there?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If so, what are they doing?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What will you do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747394" y="138360"/>
            <a:ext cx="44372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Ask and answer.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4" y="256"/>
            <a:ext cx="605641" cy="746835"/>
          </a:xfrm>
          <a:prstGeom prst="rect">
            <a:avLst/>
          </a:prstGeom>
        </p:spPr>
      </p:pic>
      <p:pic>
        <p:nvPicPr>
          <p:cNvPr id="7" name="Picture 2" descr="C:\Users\Administrator\Desktop\圭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 t="28185" b="50196"/>
          <a:stretch>
            <a:fillRect/>
          </a:stretch>
        </p:blipFill>
        <p:spPr bwMode="auto">
          <a:xfrm>
            <a:off x="0" y="856343"/>
            <a:ext cx="12192000" cy="5702501"/>
          </a:xfrm>
          <a:prstGeom prst="rect">
            <a:avLst/>
          </a:prstGeom>
          <a:noFill/>
        </p:spPr>
      </p:pic>
      <p:sp>
        <p:nvSpPr>
          <p:cNvPr id="8" name="TextBox 31"/>
          <p:cNvSpPr txBox="1"/>
          <p:nvPr>
            <p:custDataLst>
              <p:tags r:id="rId4"/>
            </p:custDataLst>
          </p:nvPr>
        </p:nvSpPr>
        <p:spPr>
          <a:xfrm>
            <a:off x="3650387" y="4271798"/>
            <a:ext cx="2684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Which season is it?</a:t>
            </a:r>
          </a:p>
        </p:txBody>
      </p:sp>
      <p:sp>
        <p:nvSpPr>
          <p:cNvPr id="15" name="TextBox 31"/>
          <p:cNvSpPr txBox="1"/>
          <p:nvPr>
            <p:custDataLst>
              <p:tags r:id="rId5"/>
            </p:custDataLst>
          </p:nvPr>
        </p:nvSpPr>
        <p:spPr>
          <a:xfrm>
            <a:off x="2814118" y="1991869"/>
            <a:ext cx="3159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Where are you ?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What are you doing?</a:t>
            </a:r>
          </a:p>
        </p:txBody>
      </p:sp>
      <p:sp>
        <p:nvSpPr>
          <p:cNvPr id="16" name="TextBox 31"/>
          <p:cNvSpPr txBox="1"/>
          <p:nvPr>
            <p:custDataLst>
              <p:tags r:id="rId6"/>
            </p:custDataLst>
          </p:nvPr>
        </p:nvSpPr>
        <p:spPr>
          <a:xfrm>
            <a:off x="6310315" y="2193745"/>
            <a:ext cx="3676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I’m in Jilin now.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I’m playing in the snow.</a:t>
            </a:r>
          </a:p>
        </p:txBody>
      </p:sp>
      <p:sp>
        <p:nvSpPr>
          <p:cNvPr id="2" name="TextBox 31"/>
          <p:cNvSpPr txBox="1"/>
          <p:nvPr>
            <p:custDataLst>
              <p:tags r:id="rId7"/>
            </p:custDataLst>
          </p:nvPr>
        </p:nvSpPr>
        <p:spPr>
          <a:xfrm>
            <a:off x="6096000" y="4394250"/>
            <a:ext cx="3384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Winter. It is my </a:t>
            </a:r>
            <a:r>
              <a:rPr lang="en-US" altLang="zh-CN" sz="2800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2800" dirty="0">
                <a:latin typeface="Comic Sans MS" panose="030F0702030302020204" pitchFamily="66" charset="0"/>
              </a:rPr>
              <a:t> season.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圭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 l="12976" t="75239" r="32976" b="5470"/>
          <a:stretch>
            <a:fillRect/>
          </a:stretch>
        </p:blipFill>
        <p:spPr bwMode="auto">
          <a:xfrm>
            <a:off x="260828" y="2218209"/>
            <a:ext cx="5865652" cy="38462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50718" y="162316"/>
            <a:ext cx="3459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answer.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3"/>
            </p:custDataLst>
          </p:nvPr>
        </p:nvSpPr>
        <p:spPr>
          <a:xfrm>
            <a:off x="260828" y="921984"/>
            <a:ext cx="884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>
                <a:latin typeface="Comic Sans MS" panose="030F0702030302020204" pitchFamily="66" charset="0"/>
              </a:rPr>
              <a:t>Look. This is Mike’s photo. What do you see?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285357" y="2224975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Mike is running.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364187" y="2969538"/>
            <a:ext cx="5286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Zhang Peng and John are </a:t>
            </a:r>
          </a:p>
          <a:p>
            <a:pPr marL="514350" indent="-514350"/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playing football.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6408328" y="4260297"/>
            <a:ext cx="505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Chen </a:t>
            </a:r>
            <a:r>
              <a:rPr lang="en-US" altLang="zh-CN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Jie</a:t>
            </a:r>
            <a:r>
              <a:rPr lang="en-US" altLang="zh-CN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is jumping rope.</a:t>
            </a: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437757" y="5060154"/>
            <a:ext cx="8253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Wu </a:t>
            </a:r>
            <a:r>
              <a:rPr lang="en-US" altLang="zh-CN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 and Robin are </a:t>
            </a:r>
          </a:p>
          <a:p>
            <a:pPr marL="514350" indent="-514350"/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doing kung </a:t>
            </a:r>
            <a:r>
              <a:rPr lang="en-US" altLang="zh-CN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fu</a:t>
            </a:r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4" y="256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djZWYzNWRlMTM2NWY2ODAxZjFiZmExYWJmYWRhN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>
        <a:noAutofit/>
      </a:bodyPr>
      <a:lstStyle>
        <a:defPPr>
          <a:lnSpc>
            <a:spcPct val="120000"/>
          </a:lnSpc>
          <a:defRPr lang="zh-CN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1019</Words>
  <Application>Microsoft Office PowerPoint</Application>
  <PresentationFormat>自定义</PresentationFormat>
  <Paragraphs>181</Paragraphs>
  <Slides>23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qwe</cp:lastModifiedBy>
  <cp:revision>1140</cp:revision>
  <dcterms:created xsi:type="dcterms:W3CDTF">2019-08-19T07:47:00Z</dcterms:created>
  <dcterms:modified xsi:type="dcterms:W3CDTF">2024-04-03T06:57:29Z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B402E1EEF18640F18A72D7147C2E610A_13</vt:lpwstr>
  </property>
  <property fmtid="{D5CDD505-2E9C-101B-9397-08002B2CF9AE}" pid="3" name="KSOProductBuildVer">
    <vt:lpwstr>2052-12.1.0.16120</vt:lpwstr>
  </property>
</Properties>
</file>