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65" r:id="rId3"/>
    <p:sldId id="423" r:id="rId4"/>
    <p:sldId id="276" r:id="rId5"/>
    <p:sldId id="389" r:id="rId6"/>
    <p:sldId id="420" r:id="rId7"/>
    <p:sldId id="278" r:id="rId8"/>
    <p:sldId id="285" r:id="rId9"/>
    <p:sldId id="373" r:id="rId10"/>
    <p:sldId id="382" r:id="rId11"/>
    <p:sldId id="421" r:id="rId12"/>
    <p:sldId id="374" r:id="rId13"/>
    <p:sldId id="422" r:id="rId14"/>
    <p:sldId id="390" r:id="rId15"/>
    <p:sldId id="385" r:id="rId16"/>
    <p:sldId id="416" r:id="rId17"/>
    <p:sldId id="417" r:id="rId18"/>
    <p:sldId id="286" r:id="rId19"/>
    <p:sldId id="291" r:id="rId20"/>
    <p:sldId id="292" r:id="rId21"/>
    <p:sldId id="368" r:id="rId22"/>
    <p:sldId id="363" r:id="rId23"/>
    <p:sldId id="280" r:id="rId24"/>
    <p:sldId id="27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0C2C7"/>
    <a:srgbClr val="9379F1"/>
    <a:srgbClr val="4BB3B1"/>
    <a:srgbClr val="6CC2C0"/>
    <a:srgbClr val="B5E0E9"/>
    <a:srgbClr val="00FFFF"/>
    <a:srgbClr val="39AAC1"/>
    <a:srgbClr val="68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56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50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ts%20sing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691473" y="2725675"/>
            <a:ext cx="5663733" cy="2772076"/>
            <a:chOff x="-107679" y="2381642"/>
            <a:chExt cx="5663733" cy="2772076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Recycle 2</a:t>
              </a:r>
            </a:p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Mike’s summer camp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anose="020B0402040204020203" pitchFamily="34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507387"/>
              <a:ext cx="5232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anose="020B0402040204020203" pitchFamily="34" charset="0"/>
                </a:rPr>
                <a:t>Part two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anose="020B0402040204020203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961" y="484774"/>
            <a:ext cx="940711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Now suppose you’re in the summer camp. Zoom and Zip are going to visit you. What do you want them to bring to you?</a:t>
            </a:r>
          </a:p>
        </p:txBody>
      </p:sp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321" y="2941320"/>
            <a:ext cx="627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want them to bring me…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1" b="50099"/>
          <a:stretch>
            <a:fillRect/>
          </a:stretch>
        </p:blipFill>
        <p:spPr bwMode="auto">
          <a:xfrm>
            <a:off x="98201" y="1103882"/>
            <a:ext cx="12192000" cy="5725886"/>
          </a:xfrm>
          <a:prstGeom prst="rect">
            <a:avLst/>
          </a:prstGeom>
          <a:noFill/>
        </p:spPr>
      </p:pic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2" name="文本框 33"/>
          <p:cNvSpPr txBox="1"/>
          <p:nvPr/>
        </p:nvSpPr>
        <p:spPr>
          <a:xfrm>
            <a:off x="9371432" y="934605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点击画面 播放视频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4393" y="1163691"/>
            <a:ext cx="4284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Whose water bottle is this?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4201" y="1317294"/>
            <a:ext cx="523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This is Fido’s. The green one is his.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6844" y="2051676"/>
            <a:ext cx="3200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Where is mine?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96264" y="2362512"/>
            <a:ext cx="418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Yours is over there. The red one is yours.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4230" y="2652031"/>
            <a:ext cx="2542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our/ours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their/theirs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his/his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her/hers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my/mine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your/yours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401" y="408574"/>
            <a:ext cx="1024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Let’s look at the things they bring to you.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1" b="50099"/>
          <a:stretch>
            <a:fillRect/>
          </a:stretch>
        </p:blipFill>
        <p:spPr bwMode="auto">
          <a:xfrm>
            <a:off x="98201" y="1103882"/>
            <a:ext cx="12192000" cy="5725886"/>
          </a:xfrm>
          <a:prstGeom prst="rect">
            <a:avLst/>
          </a:prstGeom>
          <a:noFill/>
        </p:spPr>
      </p:pic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2" name="文本框 33"/>
          <p:cNvSpPr txBox="1"/>
          <p:nvPr/>
        </p:nvSpPr>
        <p:spPr>
          <a:xfrm>
            <a:off x="9371432" y="934605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点击画面 播放视频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4393" y="1163691"/>
            <a:ext cx="428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Whose … is this?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4201" y="1317294"/>
            <a:ext cx="523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This is …s.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6844" y="2051676"/>
            <a:ext cx="3200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Where is …?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96264" y="2362512"/>
            <a:ext cx="418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… is over there. … is yours.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4230" y="2652031"/>
            <a:ext cx="2542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our/ours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their/theirs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his/his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her/hers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my/mine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your/yours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401" y="408574"/>
            <a:ext cx="1024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Talk about the other gifts.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2" name="文本框 33"/>
          <p:cNvSpPr txBox="1"/>
          <p:nvPr/>
        </p:nvSpPr>
        <p:spPr>
          <a:xfrm>
            <a:off x="9371432" y="934605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点击画面 播放视频</a:t>
            </a:r>
          </a:p>
        </p:txBody>
      </p:sp>
      <p:pic>
        <p:nvPicPr>
          <p:cNvPr id="13" name="Picture 2" descr="C:\Users\Administrator\Desktop\11111.jpg"/>
          <p:cNvPicPr>
            <a:picLocks noChangeAspect="1" noChangeArrowheads="1"/>
          </p:cNvPicPr>
          <p:nvPr/>
        </p:nvPicPr>
        <p:blipFill>
          <a:blip r:embed="rId5"/>
          <a:srcRect t="49679" b="26915"/>
          <a:stretch>
            <a:fillRect/>
          </a:stretch>
        </p:blipFill>
        <p:spPr bwMode="auto">
          <a:xfrm>
            <a:off x="0" y="1276985"/>
            <a:ext cx="12192000" cy="50512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4899" y="2279113"/>
            <a:ext cx="8536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Where is the monkey going on Thursday?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He’s swimming in the park in the south.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What is the monkey doing on his birthday?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think he’s playing and drinking with his friends.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921" y="460615"/>
            <a:ext cx="914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Now please read the sentences, Find “friends” for the words in this table.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Recycle 2 P6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22520" y="906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4629" y="398764"/>
            <a:ext cx="717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Find “friends” for the words in this table.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4" name="Picture 2" descr="C:\Users\Administrator\Desktop\111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848" b="9640"/>
          <a:stretch>
            <a:fillRect/>
          </a:stretch>
        </p:blipFill>
        <p:spPr bwMode="auto">
          <a:xfrm>
            <a:off x="0" y="1006212"/>
            <a:ext cx="13358250" cy="58517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53657" y="3613677"/>
            <a:ext cx="2022049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Thursday </a:t>
            </a:r>
          </a:p>
          <a:p>
            <a:pPr>
              <a:lnSpc>
                <a:spcPct val="150000"/>
              </a:lnSpc>
            </a:pPr>
            <a:r>
              <a:rPr lang="pt-BR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south </a:t>
            </a:r>
          </a:p>
          <a:p>
            <a:pPr>
              <a:lnSpc>
                <a:spcPct val="150000"/>
              </a:lnSpc>
            </a:pPr>
            <a:r>
              <a:rPr lang="pt-BR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birthday </a:t>
            </a:r>
          </a:p>
          <a:p>
            <a:pPr>
              <a:lnSpc>
                <a:spcPct val="150000"/>
              </a:lnSpc>
            </a:pPr>
            <a:r>
              <a:rPr lang="en-US" altLang="pt-B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pt-BR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0026" y="4319029"/>
            <a:ext cx="2022049" cy="1028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</a:p>
          <a:p>
            <a:pPr>
              <a:lnSpc>
                <a:spcPts val="2400"/>
              </a:lnSpc>
            </a:pP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24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endParaRPr lang="pt-BR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8098" y="4438101"/>
            <a:ext cx="2022049" cy="1028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think</a:t>
            </a:r>
          </a:p>
          <a:p>
            <a:pPr>
              <a:lnSpc>
                <a:spcPts val="2400"/>
              </a:lnSpc>
            </a:pP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24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drink</a:t>
            </a:r>
            <a:r>
              <a:rPr lang="pt-BR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3782" y="3216942"/>
            <a:ext cx="20220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swimming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drinking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1601" y="2508460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ree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65266" y="248125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u="sng" dirty="0" smtClean="0">
                <a:latin typeface="Comic Sans MS" panose="030F0702030302020204" pitchFamily="66" charset="0"/>
              </a:rPr>
              <a:t>wh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en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98892" y="2491736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pi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nk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0116" y="2476496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lo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ng</a:t>
            </a:r>
            <a:endParaRPr lang="zh-CN" altLang="en-US" sz="3200" u="sng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70352" y="931177"/>
            <a:ext cx="4615154" cy="66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We are having lots of fun.</a:t>
            </a:r>
            <a:endParaRPr lang="zh-CN" altLang="zh-CN" sz="24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5403" y="1789380"/>
            <a:ext cx="99064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【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详解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该句为现在进行时。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lots of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意思是“许多的”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 fun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指“乐趣”，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have fun 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意思是“玩儿得开心”。 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【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辨析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】lots of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和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a lot of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1. lots of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和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a lot of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都可以作定语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即当作 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many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或 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much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那样来使用。因此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谓 语动词的形式不是依据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lot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和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lots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来决定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而是依据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of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所引导的名词的数来决定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如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 A lot of time has been wasted.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有许多时间给浪费掉了。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(a lot of= much)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7381" y="158592"/>
            <a:ext cx="5669823" cy="480131"/>
            <a:chOff x="2813952" y="344600"/>
            <a:chExt cx="5669823" cy="480131"/>
          </a:xfrm>
        </p:grpSpPr>
        <p:sp>
          <p:nvSpPr>
            <p:cNvPr id="6" name="矩形 5"/>
            <p:cNvSpPr/>
            <p:nvPr/>
          </p:nvSpPr>
          <p:spPr>
            <a:xfrm>
              <a:off x="4149043" y="344600"/>
              <a:ext cx="282481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Language points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7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ïŝḻiḓê"/>
            <p:cNvSpPr/>
            <p:nvPr/>
          </p:nvSpPr>
          <p:spPr bwMode="auto">
            <a:xfrm flipH="1">
              <a:off x="6909706" y="39130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321" y="970376"/>
            <a:ext cx="990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A lot of people have been present.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已有许多人到了。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(a lot of= many) There is lots of time to spare.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时间绰绰有余。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(lots of= much)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2. a lot of=lots of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表示“许多的”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，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可以修饰可数名词复数和不可数名词。 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3. a lot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是表示程度的短语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意思是“很；非常”。如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:thanks a lot(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多谢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); know a lot about China(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对中国了解很多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)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。 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4. 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书面语用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a lot of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较多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口语用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lots of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较多。</a:t>
            </a:r>
            <a:endParaRPr lang="en-US" altLang="zh-CN" sz="2800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pic>
        <p:nvPicPr>
          <p:cNvPr id="10" name="图片 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73651" y="849086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Read as fast as you can.</a:t>
            </a:r>
            <a:endParaRPr lang="zh-CN" altLang="en-US" sz="28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grpSp>
        <p:nvGrpSpPr>
          <p:cNvPr id="23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24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213154" y="1819806"/>
            <a:ext cx="9485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1. My brother gets three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楷体" panose="02010609060101010101" pitchFamily="49" charset="-122"/>
              </a:rPr>
              <a:t>maths</a:t>
            </a: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 books for his tenth birthday. Oh, too many!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2. What a sweet little white whale! Whose is it?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3. Sing a song, you young girl, on this beautiful morning.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4. Let me think about why the elephants can drink water using their trunks.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-133939" y="929700"/>
            <a:ext cx="1051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一、找规律，补全单词，并连线。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2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33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485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0001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5144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19716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24384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8723" y="1502477"/>
            <a:ext cx="90113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  1. three    thanks    ma__ __s        	A.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  2. think    pink    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i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__ __           		B.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  3. when    what     __ __ere         	C.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  4. young   long    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si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__ __           	D.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5374485" y="1698636"/>
            <a:ext cx="162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   h</a:t>
            </a:r>
          </a:p>
        </p:txBody>
      </p:sp>
      <p:pic>
        <p:nvPicPr>
          <p:cNvPr id="11266" name="Picture 2" descr="C:\Users\ADMINI~1\AppData\Local\Temp\ksohtml4296\wps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7980" y="1505857"/>
            <a:ext cx="1141660" cy="1280886"/>
          </a:xfrm>
          <a:prstGeom prst="rect">
            <a:avLst/>
          </a:prstGeom>
          <a:noFill/>
        </p:spPr>
      </p:pic>
      <p:pic>
        <p:nvPicPr>
          <p:cNvPr id="11268" name="Picture 4" descr="C:\Users\ADMINI~1\AppData\Local\Temp\ksohtml4296\wps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9579" y="3044372"/>
            <a:ext cx="1145603" cy="1121228"/>
          </a:xfrm>
          <a:prstGeom prst="rect">
            <a:avLst/>
          </a:prstGeom>
          <a:noFill/>
        </p:spPr>
      </p:pic>
      <p:pic>
        <p:nvPicPr>
          <p:cNvPr id="11270" name="Picture 6" descr="C:\Users\ADMINI~1\AppData\Local\Temp\ksohtml4296\wps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7636" y="4292600"/>
            <a:ext cx="1013279" cy="1195150"/>
          </a:xfrm>
          <a:prstGeom prst="rect">
            <a:avLst/>
          </a:prstGeom>
          <a:noFill/>
        </p:spPr>
      </p:pic>
      <p:pic>
        <p:nvPicPr>
          <p:cNvPr id="11272" name="Picture 8" descr="C:\Users\ADMINI~1\AppData\Local\Temp\ksohtml4296\wps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1179" y="5497285"/>
            <a:ext cx="1027793" cy="1050633"/>
          </a:xfrm>
          <a:prstGeom prst="rect">
            <a:avLst/>
          </a:prstGeom>
          <a:noFill/>
        </p:spPr>
      </p:pic>
      <p:sp>
        <p:nvSpPr>
          <p:cNvPr id="34" name="矩形 33"/>
          <p:cNvSpPr/>
          <p:nvPr/>
        </p:nvSpPr>
        <p:spPr>
          <a:xfrm>
            <a:off x="4695950" y="3134629"/>
            <a:ext cx="1140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   k</a:t>
            </a:r>
          </a:p>
        </p:txBody>
      </p:sp>
      <p:sp>
        <p:nvSpPr>
          <p:cNvPr id="38" name="矩形 37"/>
          <p:cNvSpPr/>
          <p:nvPr/>
        </p:nvSpPr>
        <p:spPr>
          <a:xfrm>
            <a:off x="4621519" y="4607250"/>
            <a:ext cx="1567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   h</a:t>
            </a:r>
          </a:p>
        </p:txBody>
      </p:sp>
      <p:sp>
        <p:nvSpPr>
          <p:cNvPr id="45" name="矩形 44"/>
          <p:cNvSpPr/>
          <p:nvPr/>
        </p:nvSpPr>
        <p:spPr>
          <a:xfrm>
            <a:off x="4810116" y="6049072"/>
            <a:ext cx="1849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   g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6807200" y="1996829"/>
            <a:ext cx="1175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096000" y="3427016"/>
            <a:ext cx="1723799" cy="44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524628" y="5015150"/>
            <a:ext cx="1516286" cy="1250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6023429" y="5123544"/>
            <a:ext cx="1959428" cy="1204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4" grpId="0"/>
      <p:bldP spid="38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10264" y="1432154"/>
            <a:ext cx="8972976" cy="4228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 (     )1. —_______ bottle is this?        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          —It’s Amy’s.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A. What         		B. Whose        	C. Who’s 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 (     )2. Mike is _______ in the park.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A. running       		B. run          	C.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runing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 (     )3. There are two pens on the desk. The red one is_______. The black one is_______.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</a:rPr>
              <a:t>A. mine, yours    	B. mine, your    	C. yours, her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20032" y="832687"/>
            <a:ext cx="430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、单项选择。</a:t>
            </a:r>
          </a:p>
        </p:txBody>
      </p:sp>
      <p:pic>
        <p:nvPicPr>
          <p:cNvPr id="21" name="图片 20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96879" y="1478422"/>
            <a:ext cx="916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矩形 14"/>
          <p:cNvSpPr/>
          <p:nvPr/>
        </p:nvSpPr>
        <p:spPr>
          <a:xfrm>
            <a:off x="2381639" y="3023938"/>
            <a:ext cx="916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矩形 15"/>
          <p:cNvSpPr/>
          <p:nvPr/>
        </p:nvSpPr>
        <p:spPr>
          <a:xfrm>
            <a:off x="2366399" y="4030785"/>
            <a:ext cx="916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01"/>
          <p:cNvGrpSpPr/>
          <p:nvPr/>
        </p:nvGrpSpPr>
        <p:grpSpPr>
          <a:xfrm>
            <a:off x="112815" y="72218"/>
            <a:ext cx="2464751" cy="727439"/>
            <a:chOff x="226718" y="1571625"/>
            <a:chExt cx="2760572" cy="732050"/>
          </a:xfrm>
        </p:grpSpPr>
        <p:sp>
          <p:nvSpPr>
            <p:cNvPr id="9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prstClr val="white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794" y="750542"/>
            <a:ext cx="367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Let’s sing.</a:t>
            </a:r>
            <a:endParaRPr lang="zh-CN" altLang="en-US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12152"/>
            <a:ext cx="7104697" cy="48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1403" y="1885773"/>
            <a:ext cx="9736454" cy="37117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1. John is playing football. Tom is playing football.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（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合成一句话。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Comic Sans MS" panose="030F0702030302020204" pitchFamily="66" charset="0"/>
              </a:rPr>
              <a:t>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John and Tom ________ ________ football.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2. I’m listening to music.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（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就划线部分提问。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Comic Sans MS" panose="030F0702030302020204" pitchFamily="66" charset="0"/>
              </a:rPr>
              <a:t>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______ ________ ________ ________?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3. This is his shirt.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（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改为同义句。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Comic Sans MS" panose="030F0702030302020204" pitchFamily="66" charset="0"/>
              </a:rPr>
              <a:t>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This shirt is________.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5839" y="1141619"/>
            <a:ext cx="4685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三、按要求完成句子。</a:t>
            </a:r>
          </a:p>
        </p:txBody>
      </p:sp>
      <p:pic>
        <p:nvPicPr>
          <p:cNvPr id="21" name="图片 20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1073" y="2939179"/>
            <a:ext cx="344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playing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5508" y="3976362"/>
            <a:ext cx="722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      are              you           doing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9318" y="5013378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anose="020B0402040204020203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anose="020B0402040204020203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anose="020B0402040204020203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anose="020B0402040204020203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970257" y="4531709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90108" y="2536359"/>
            <a:ext cx="8631957" cy="17170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复习巩固了第四单元至第六单元的核心语言。</a:t>
            </a:r>
            <a:endParaRPr lang="en-US" altLang="zh-CN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复习巩固了字母组合：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nk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的发音规则。</a:t>
            </a: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anose="020B0402040204020203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anose="020B0402040204020203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anose="020B0402040204020203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anose="020B0402040204020203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610372" y="223089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Act the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dialogue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out 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80875" y="332923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Collect the words with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th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wh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nk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, ng.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22141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Write a poem using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the sentences we have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7630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687" y="1475661"/>
            <a:ext cx="4846150" cy="30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3651" y="849086"/>
            <a:ext cx="4496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 can you see?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4013200"/>
            <a:ext cx="4283710" cy="2844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335" y="1475740"/>
            <a:ext cx="4631690" cy="2604135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526050" y="1628061"/>
            <a:ext cx="68805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see a forest/mountain/nature park.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580" y="1163555"/>
            <a:ext cx="483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am I?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779" y="1926940"/>
            <a:ext cx="483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I’m on the beach.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540" y="2763755"/>
            <a:ext cx="483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Which season is it?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39" y="3618580"/>
            <a:ext cx="483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summer.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739" y="4424915"/>
            <a:ext cx="483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 am I doing?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138" y="5177175"/>
            <a:ext cx="483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I’m walking.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714965"/>
            <a:ext cx="4762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580" y="1947981"/>
            <a:ext cx="5960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am on the beach. It is summer. I am walking. My friends are here, too. They are walking, too. I will take some pictures.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70" y="1704558"/>
            <a:ext cx="4762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481" y="431398"/>
            <a:ext cx="625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Write a short passage.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圭.jpg"/>
          <p:cNvPicPr>
            <a:picLocks noChangeAspect="1" noChangeArrowheads="1"/>
          </p:cNvPicPr>
          <p:nvPr/>
        </p:nvPicPr>
        <p:blipFill>
          <a:blip r:embed="rId2"/>
          <a:srcRect t="13076" b="67083"/>
          <a:stretch>
            <a:fillRect/>
          </a:stretch>
        </p:blipFill>
        <p:spPr bwMode="auto">
          <a:xfrm>
            <a:off x="-1" y="1349829"/>
            <a:ext cx="12035793" cy="5508171"/>
          </a:xfrm>
          <a:prstGeom prst="rect">
            <a:avLst/>
          </a:prstGeom>
          <a:noFill/>
        </p:spPr>
      </p:pic>
      <p:grpSp>
        <p:nvGrpSpPr>
          <p:cNvPr id="102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4" name="TextBox 31"/>
          <p:cNvSpPr txBox="1"/>
          <p:nvPr/>
        </p:nvSpPr>
        <p:spPr>
          <a:xfrm>
            <a:off x="371686" y="864617"/>
            <a:ext cx="1039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If you are in picture. Can you answer the questions?</a:t>
            </a:r>
          </a:p>
        </p:txBody>
      </p:sp>
      <p:sp>
        <p:nvSpPr>
          <p:cNvPr id="13" name="TextBox 31"/>
          <p:cNvSpPr txBox="1"/>
          <p:nvPr/>
        </p:nvSpPr>
        <p:spPr>
          <a:xfrm>
            <a:off x="5927023" y="1871662"/>
            <a:ext cx="5727948" cy="444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Where are you?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What are you doing?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Which season is it?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Are there any people there?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If so, what are they doing?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What will you do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3" name="TextBox 31"/>
          <p:cNvSpPr txBox="1"/>
          <p:nvPr/>
        </p:nvSpPr>
        <p:spPr>
          <a:xfrm>
            <a:off x="923545" y="192386"/>
            <a:ext cx="531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Ask and answer.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Administrator\Desktop\圭.jpg"/>
          <p:cNvPicPr>
            <a:picLocks noChangeAspect="1" noChangeArrowheads="1"/>
          </p:cNvPicPr>
          <p:nvPr/>
        </p:nvPicPr>
        <p:blipFill>
          <a:blip r:embed="rId3"/>
          <a:srcRect t="28185" b="50196"/>
          <a:stretch>
            <a:fillRect/>
          </a:stretch>
        </p:blipFill>
        <p:spPr bwMode="auto">
          <a:xfrm>
            <a:off x="0" y="856343"/>
            <a:ext cx="12192000" cy="6001657"/>
          </a:xfrm>
          <a:prstGeom prst="rect">
            <a:avLst/>
          </a:prstGeom>
          <a:noFill/>
        </p:spPr>
      </p:pic>
      <p:sp>
        <p:nvSpPr>
          <p:cNvPr id="8" name="TextBox 31"/>
          <p:cNvSpPr txBox="1"/>
          <p:nvPr/>
        </p:nvSpPr>
        <p:spPr>
          <a:xfrm>
            <a:off x="3764395" y="4687434"/>
            <a:ext cx="2684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Which season is it?</a:t>
            </a:r>
          </a:p>
        </p:txBody>
      </p:sp>
      <p:sp>
        <p:nvSpPr>
          <p:cNvPr id="15" name="TextBox 31"/>
          <p:cNvSpPr txBox="1"/>
          <p:nvPr/>
        </p:nvSpPr>
        <p:spPr>
          <a:xfrm>
            <a:off x="2683490" y="2363962"/>
            <a:ext cx="3991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Where are you ?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What are you doing?</a:t>
            </a:r>
          </a:p>
        </p:txBody>
      </p:sp>
      <p:sp>
        <p:nvSpPr>
          <p:cNvPr id="16" name="TextBox 31"/>
          <p:cNvSpPr txBox="1"/>
          <p:nvPr/>
        </p:nvSpPr>
        <p:spPr>
          <a:xfrm>
            <a:off x="6310314" y="2643182"/>
            <a:ext cx="4476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I’m in Jilin now.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I’m playing in the snow.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6238877" y="4714884"/>
            <a:ext cx="3384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Winter. It is my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favourite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season.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圭.jpg"/>
          <p:cNvPicPr>
            <a:picLocks noChangeAspect="1" noChangeArrowheads="1"/>
          </p:cNvPicPr>
          <p:nvPr/>
        </p:nvPicPr>
        <p:blipFill>
          <a:blip r:embed="rId2"/>
          <a:srcRect l="12976" t="75239" r="32976" b="5470"/>
          <a:stretch>
            <a:fillRect/>
          </a:stretch>
        </p:blipFill>
        <p:spPr bwMode="auto">
          <a:xfrm>
            <a:off x="260828" y="2218209"/>
            <a:ext cx="5865652" cy="38462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0718" y="337209"/>
            <a:ext cx="3459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Read and answer.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0828" y="921984"/>
            <a:ext cx="884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 smtClean="0">
                <a:latin typeface="Comic Sans MS" panose="030F0702030302020204" pitchFamily="66" charset="0"/>
              </a:rPr>
              <a:t>Look. This is Mike’s photo. What do you see?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5357" y="2224975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Mike is running.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4187" y="2969538"/>
            <a:ext cx="5286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Zhang Peng and John are </a:t>
            </a:r>
          </a:p>
          <a:p>
            <a:pPr marL="514350" indent="-514350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playing football.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8328" y="4260297"/>
            <a:ext cx="5057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Chen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Jie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jumping rope.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7757" y="5060154"/>
            <a:ext cx="8253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Wu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Binbin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Robin are </a:t>
            </a:r>
          </a:p>
          <a:p>
            <a:pPr marL="514350" indent="-514350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doing kung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fu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3" name="TextBox 31"/>
          <p:cNvSpPr txBox="1"/>
          <p:nvPr/>
        </p:nvSpPr>
        <p:spPr>
          <a:xfrm>
            <a:off x="742934" y="375273"/>
            <a:ext cx="993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Fill in the blanks.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C:\Users\Administrator\Desktop\圭.jpg"/>
          <p:cNvPicPr>
            <a:picLocks noChangeAspect="1" noChangeArrowheads="1"/>
          </p:cNvPicPr>
          <p:nvPr/>
        </p:nvPicPr>
        <p:blipFill>
          <a:blip r:embed="rId3"/>
          <a:srcRect l="4356" t="55291" r="2814" b="26217"/>
          <a:stretch>
            <a:fillRect/>
          </a:stretch>
        </p:blipFill>
        <p:spPr bwMode="auto">
          <a:xfrm>
            <a:off x="0" y="1204686"/>
            <a:ext cx="12192000" cy="5653314"/>
          </a:xfrm>
          <a:prstGeom prst="rect">
            <a:avLst/>
          </a:prstGeom>
          <a:noFill/>
        </p:spPr>
      </p:pic>
      <p:sp>
        <p:nvSpPr>
          <p:cNvPr id="12" name="TextBox 31"/>
          <p:cNvSpPr txBox="1"/>
          <p:nvPr/>
        </p:nvSpPr>
        <p:spPr>
          <a:xfrm>
            <a:off x="390942" y="2129736"/>
            <a:ext cx="77951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August 1st     A Sports Day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Zhang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Peng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and John are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football.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Chen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Jie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is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rope. I am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We are having lots of fun. Where are Wu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Binbin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and Robin?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31"/>
          <p:cNvSpPr txBox="1"/>
          <p:nvPr/>
        </p:nvSpPr>
        <p:spPr>
          <a:xfrm rot="532009">
            <a:off x="8411013" y="3556889"/>
            <a:ext cx="2503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drink     eat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jump      play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run        sleep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31"/>
          <p:cNvSpPr txBox="1"/>
          <p:nvPr/>
        </p:nvSpPr>
        <p:spPr>
          <a:xfrm>
            <a:off x="4585129" y="2857937"/>
            <a:ext cx="198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playing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31"/>
          <p:cNvSpPr txBox="1"/>
          <p:nvPr/>
        </p:nvSpPr>
        <p:spPr>
          <a:xfrm>
            <a:off x="2238348" y="3500438"/>
            <a:ext cx="198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jumping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5529028" y="3543980"/>
            <a:ext cx="198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running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993</Words>
  <Application>Microsoft Office PowerPoint</Application>
  <PresentationFormat>自定义</PresentationFormat>
  <Paragraphs>171</Paragraphs>
  <Slides>23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Administrator</cp:lastModifiedBy>
  <cp:revision>702</cp:revision>
  <dcterms:created xsi:type="dcterms:W3CDTF">2019-08-19T07:47:00Z</dcterms:created>
  <dcterms:modified xsi:type="dcterms:W3CDTF">2021-12-14T08:54:27Z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