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5" r:id="rId2"/>
    <p:sldId id="321" r:id="rId3"/>
    <p:sldId id="385" r:id="rId4"/>
    <p:sldId id="571" r:id="rId5"/>
    <p:sldId id="480" r:id="rId6"/>
    <p:sldId id="510" r:id="rId7"/>
    <p:sldId id="386" r:id="rId8"/>
    <p:sldId id="581" r:id="rId9"/>
    <p:sldId id="572" r:id="rId10"/>
    <p:sldId id="552" r:id="rId11"/>
    <p:sldId id="573" r:id="rId12"/>
    <p:sldId id="574" r:id="rId13"/>
    <p:sldId id="576" r:id="rId14"/>
    <p:sldId id="577" r:id="rId15"/>
    <p:sldId id="579" r:id="rId16"/>
    <p:sldId id="473" r:id="rId17"/>
    <p:sldId id="416" r:id="rId18"/>
    <p:sldId id="559" r:id="rId19"/>
    <p:sldId id="580" r:id="rId20"/>
    <p:sldId id="479" r:id="rId21"/>
    <p:sldId id="478" r:id="rId22"/>
    <p:sldId id="271" r:id="rId23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27" userDrawn="1">
          <p15:clr>
            <a:srgbClr val="A4A3A4"/>
          </p15:clr>
        </p15:guide>
        <p15:guide id="2" pos="3766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69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FF9900"/>
    <a:srgbClr val="EC8AEE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2" y="-96"/>
      </p:cViewPr>
      <p:guideLst>
        <p:guide orient="horz" pos="2227"/>
        <p:guide pos="37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6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40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.wma"/><Relationship Id="rId13" Type="http://schemas.openxmlformats.org/officeDocument/2006/relationships/image" Target="../media/image34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microsoft.com/office/2007/relationships/hdphoto" Target="../media/hdphoto5.wdp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32.png"/><Relationship Id="rId5" Type="http://schemas.openxmlformats.org/officeDocument/2006/relationships/tags" Target="../tags/tag4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9.xml"/><Relationship Id="rId9" Type="http://schemas.openxmlformats.org/officeDocument/2006/relationships/audio" Target="../media/media1.wm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audio" Target="../media/media2.wma"/><Relationship Id="rId11" Type="http://schemas.openxmlformats.org/officeDocument/2006/relationships/image" Target="../media/image34.png"/><Relationship Id="rId5" Type="http://schemas.microsoft.com/office/2007/relationships/media" Target="../media/media2.wma"/><Relationship Id="rId10" Type="http://schemas.openxmlformats.org/officeDocument/2006/relationships/image" Target="../media/image33.jpeg"/><Relationship Id="rId4" Type="http://schemas.openxmlformats.org/officeDocument/2006/relationships/tags" Target="../tags/tag46.xml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34.png"/><Relationship Id="rId3" Type="http://schemas.openxmlformats.org/officeDocument/2006/relationships/tags" Target="../tags/tag49.xml"/><Relationship Id="rId7" Type="http://schemas.microsoft.com/office/2007/relationships/media" Target="../media/media3.wav"/><Relationship Id="rId12" Type="http://schemas.microsoft.com/office/2007/relationships/hdphoto" Target="../media/hdphoto5.wdp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32.png"/><Relationship Id="rId5" Type="http://schemas.openxmlformats.org/officeDocument/2006/relationships/tags" Target="../tags/tag51.xml"/><Relationship Id="rId10" Type="http://schemas.openxmlformats.org/officeDocument/2006/relationships/image" Target="../media/image33.jpeg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4.wav"/><Relationship Id="rId13" Type="http://schemas.openxmlformats.org/officeDocument/2006/relationships/tags" Target="../tags/tag63.xml"/><Relationship Id="rId18" Type="http://schemas.openxmlformats.org/officeDocument/2006/relationships/image" Target="../media/image32.pn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2.xml"/><Relationship Id="rId17" Type="http://schemas.openxmlformats.org/officeDocument/2006/relationships/image" Target="../media/image35.jpeg"/><Relationship Id="rId2" Type="http://schemas.openxmlformats.org/officeDocument/2006/relationships/tags" Target="../tags/tag5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4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1.xml"/><Relationship Id="rId5" Type="http://schemas.openxmlformats.org/officeDocument/2006/relationships/tags" Target="../tags/tag57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19" Type="http://schemas.microsoft.com/office/2007/relationships/hdphoto" Target="../media/hdphoto5.wdp"/><Relationship Id="rId4" Type="http://schemas.openxmlformats.org/officeDocument/2006/relationships/tags" Target="../tags/tag56.xml"/><Relationship Id="rId9" Type="http://schemas.openxmlformats.org/officeDocument/2006/relationships/audio" Target="../media/media4.wav"/><Relationship Id="rId14" Type="http://schemas.openxmlformats.org/officeDocument/2006/relationships/tags" Target="../tags/tag6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10" Type="http://schemas.openxmlformats.org/officeDocument/2006/relationships/image" Target="../media/image37.png"/><Relationship Id="rId4" Type="http://schemas.openxmlformats.org/officeDocument/2006/relationships/tags" Target="../tags/tag69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75.xml"/><Relationship Id="rId7" Type="http://schemas.openxmlformats.org/officeDocument/2006/relationships/image" Target="../media/image3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image" Target="../media/image39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image" Target="../media/image40.png"/><Relationship Id="rId3" Type="http://schemas.openxmlformats.org/officeDocument/2006/relationships/tags" Target="../tags/tag83.xml"/><Relationship Id="rId21" Type="http://schemas.openxmlformats.org/officeDocument/2006/relationships/image" Target="../media/image41.pn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image" Target="../media/image15.png"/><Relationship Id="rId2" Type="http://schemas.openxmlformats.org/officeDocument/2006/relationships/tags" Target="../tags/tag8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1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10" Type="http://schemas.openxmlformats.org/officeDocument/2006/relationships/tags" Target="../tags/tag90.xml"/><Relationship Id="rId19" Type="http://schemas.openxmlformats.org/officeDocument/2006/relationships/image" Target="../media/image30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&#36229;&#38142;&#25509;&#25991;&#20214;/Let's%20sing.mp4" TargetMode="External"/><Relationship Id="rId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.wma"/><Relationship Id="rId13" Type="http://schemas.microsoft.com/office/2007/relationships/hdphoto" Target="../media/hdphoto5.wdp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3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23.xml"/><Relationship Id="rId15" Type="http://schemas.openxmlformats.org/officeDocument/2006/relationships/image" Target="../media/image34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audio" Target="../media/media1.wma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5" Type="http://schemas.microsoft.com/office/2007/relationships/media" Target="../media/media1.wma"/><Relationship Id="rId4" Type="http://schemas.openxmlformats.org/officeDocument/2006/relationships/audio" Target="NUL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34.png"/><Relationship Id="rId5" Type="http://schemas.openxmlformats.org/officeDocument/2006/relationships/tags" Target="../tags/tag3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9" Type="http://schemas.microsoft.com/office/2007/relationships/media" Target="../media/media1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2414854"/>
            <a:chOff x="-107679" y="2381642"/>
            <a:chExt cx="5663733" cy="2414854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Recycle 2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Mike’s summer camp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smtClean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第一课时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1401699" y="1413383"/>
            <a:ext cx="866584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1. On August 1st we’ll ____________ day.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2. We are _________ to music now.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3. on the 6th we’ll have a trip to the _______ .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4. On the 11th we’ll have a _______.</a:t>
            </a: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860960" y="391795"/>
            <a:ext cx="6480810" cy="6146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srgbClr val="0070C0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Listen and fill in the blanks.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5182489" y="1489583"/>
            <a:ext cx="3168650" cy="582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have a sports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8"/>
          <p:cNvSpPr txBox="1"/>
          <p:nvPr>
            <p:custDataLst>
              <p:tags r:id="rId5"/>
            </p:custDataLst>
          </p:nvPr>
        </p:nvSpPr>
        <p:spPr>
          <a:xfrm>
            <a:off x="3354324" y="2815534"/>
            <a:ext cx="1578610" cy="541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listening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8"/>
          <p:cNvSpPr txBox="1"/>
          <p:nvPr>
            <p:custDataLst>
              <p:tags r:id="rId6"/>
            </p:custDataLst>
          </p:nvPr>
        </p:nvSpPr>
        <p:spPr>
          <a:xfrm>
            <a:off x="7597076" y="4139001"/>
            <a:ext cx="150812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forest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8"/>
          <p:cNvSpPr txBox="1"/>
          <p:nvPr>
            <p:custDataLst>
              <p:tags r:id="rId7"/>
            </p:custDataLst>
          </p:nvPr>
        </p:nvSpPr>
        <p:spPr>
          <a:xfrm>
            <a:off x="5928614" y="5364353"/>
            <a:ext cx="150812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party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dialogue 1">
            <a:hlinkClick r:id="" action="ppaction://media"/>
            <a:extLst>
              <a:ext uri="{FF2B5EF4-FFF2-40B4-BE49-F238E27FC236}">
                <a16:creationId xmlns="" xmlns:a16="http://schemas.microsoft.com/office/drawing/2014/main" id="{6715D008-881F-9F41-D956-90E166753D1C}"/>
              </a:ext>
            </a:extLst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77175" y="387046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3" grpId="0"/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927100" y="467995"/>
            <a:ext cx="10291445" cy="7162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Listen to dialogue 2 and tick the right picture. 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What are the children doing?</a:t>
            </a: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68346"/>
            <a:ext cx="605641" cy="746835"/>
          </a:xfrm>
          <a:prstGeom prst="rect">
            <a:avLst/>
          </a:prstGeom>
        </p:spPr>
      </p:pic>
      <p:pic>
        <p:nvPicPr>
          <p:cNvPr id="9" name="Picture 2" descr="C:\Users\Administrator\Desktop\11114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 l="12046" t="53728" r="8095" b="26986"/>
          <a:stretch>
            <a:fillRect/>
          </a:stretch>
        </p:blipFill>
        <p:spPr bwMode="auto">
          <a:xfrm>
            <a:off x="638628" y="1480457"/>
            <a:ext cx="10682993" cy="4586514"/>
          </a:xfrm>
          <a:prstGeom prst="rect">
            <a:avLst/>
          </a:prstGeom>
          <a:noFill/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7729221" y="193067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pic>
        <p:nvPicPr>
          <p:cNvPr id="2" name="dialogue 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31847" y="516572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11114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 l="12046" t="71534" r="8095" b="5013"/>
          <a:stretch>
            <a:fillRect/>
          </a:stretch>
        </p:blipFill>
        <p:spPr bwMode="auto">
          <a:xfrm>
            <a:off x="115570" y="1460593"/>
            <a:ext cx="11868150" cy="52494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805489" y="383375"/>
            <a:ext cx="9405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Listen to dialogue 1 and dialogue 4. Choose the right answers.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115839" y="203833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 When </a:t>
            </a:r>
            <a:r>
              <a:rPr lang="en-US" altLang="zh-CN" sz="3200" dirty="0">
                <a:latin typeface="Comic Sans MS" panose="030F0702030302020204" pitchFamily="66" charset="0"/>
              </a:rPr>
              <a:t>is the sports day?   It is in </a:t>
            </a:r>
            <a:r>
              <a:rPr lang="en-US" altLang="zh-CN" sz="3200" u="sng" dirty="0">
                <a:latin typeface="Comic Sans MS" panose="030F0702030302020204" pitchFamily="66" charset="0"/>
              </a:rPr>
              <a:t>_____</a:t>
            </a:r>
            <a:r>
              <a:rPr lang="en-US" altLang="zh-CN" sz="3200" dirty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A. June                B. July                             C. August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2. Mike’s mum: Be a good boy. </a:t>
            </a:r>
            <a:r>
              <a:rPr lang="en-US" altLang="zh-CN" sz="3200" u="sng" dirty="0">
                <a:latin typeface="Comic Sans MS" panose="030F0702030302020204" pitchFamily="66" charset="0"/>
              </a:rPr>
              <a:t>______</a:t>
            </a:r>
            <a:r>
              <a:rPr lang="en-US" altLang="zh-CN" sz="3200" dirty="0">
                <a:latin typeface="Comic Sans MS" panose="030F0702030302020204" pitchFamily="66" charset="0"/>
              </a:rPr>
              <a:t> 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A. Work quietly    B. Keep your room clean  C. Talk quietly.    </a:t>
            </a:r>
          </a:p>
        </p:txBody>
      </p:sp>
      <p:sp>
        <p:nvSpPr>
          <p:cNvPr id="13" name="TextBox 12"/>
          <p:cNvSpPr txBox="1"/>
          <p:nvPr>
            <p:custDataLst>
              <p:tags r:id="rId4"/>
            </p:custDataLst>
          </p:nvPr>
        </p:nvSpPr>
        <p:spPr>
          <a:xfrm>
            <a:off x="7606637" y="2213462"/>
            <a:ext cx="88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6530344" y="3680464"/>
            <a:ext cx="882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68346"/>
            <a:ext cx="605641" cy="746835"/>
          </a:xfrm>
          <a:prstGeom prst="rect">
            <a:avLst/>
          </a:prstGeom>
        </p:spPr>
      </p:pic>
      <p:pic>
        <p:nvPicPr>
          <p:cNvPr id="2" name="dialogue 1 and 4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29479" y="841468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11111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/>
          <a:srcRect t="21726" b="58274"/>
          <a:stretch>
            <a:fillRect/>
          </a:stretch>
        </p:blipFill>
        <p:spPr bwMode="auto">
          <a:xfrm>
            <a:off x="0" y="3788229"/>
            <a:ext cx="12192000" cy="30697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974801" y="360755"/>
            <a:ext cx="9693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Read the chant and write the months in the correct column.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1386114" y="1600200"/>
            <a:ext cx="9412514" cy="2638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Thirty days has September, April, June and November; February has twenty-eight alone.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All the rest have thirty-one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Except in leap year. That's the time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When February's days are twenty-nine.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2032188" y="5646285"/>
            <a:ext cx="149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Feb.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3754121" y="5486188"/>
            <a:ext cx="2067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Apr. June Sept. Nov.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>
            <a:off x="5821680" y="5302334"/>
            <a:ext cx="2514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Jan. Mar.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May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July.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Aug. Oct. Dec.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68346"/>
            <a:ext cx="605641" cy="746835"/>
          </a:xfrm>
          <a:prstGeom prst="rect">
            <a:avLst/>
          </a:prstGeom>
        </p:spPr>
      </p:pic>
      <p:pic>
        <p:nvPicPr>
          <p:cNvPr id="2" name="chant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22049" y="830470"/>
            <a:ext cx="619125" cy="619125"/>
          </a:xfrm>
          <a:prstGeom prst="rect">
            <a:avLst/>
          </a:prstGeom>
        </p:spPr>
      </p:pic>
      <p:sp>
        <p:nvSpPr>
          <p:cNvPr id="3" name="TextBox 30"/>
          <p:cNvSpPr txBox="1"/>
          <p:nvPr>
            <p:custDataLst>
              <p:tags r:id="rId10"/>
            </p:custDataLst>
          </p:nvPr>
        </p:nvSpPr>
        <p:spPr>
          <a:xfrm>
            <a:off x="6773952" y="2138652"/>
            <a:ext cx="1766570" cy="356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单独，独自</a:t>
            </a:r>
          </a:p>
        </p:txBody>
      </p:sp>
      <p:cxnSp>
        <p:nvCxnSpPr>
          <p:cNvPr id="21" name="直接连接符 20"/>
          <p:cNvCxnSpPr/>
          <p:nvPr>
            <p:custDataLst>
              <p:tags r:id="rId11"/>
            </p:custDataLst>
          </p:nvPr>
        </p:nvCxnSpPr>
        <p:spPr>
          <a:xfrm>
            <a:off x="6090244" y="2662156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>
            <p:custDataLst>
              <p:tags r:id="rId12"/>
            </p:custDataLst>
          </p:nvPr>
        </p:nvSpPr>
        <p:spPr>
          <a:xfrm>
            <a:off x="2402218" y="2473311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其他的</a:t>
            </a:r>
          </a:p>
        </p:txBody>
      </p:sp>
      <p:cxnSp>
        <p:nvCxnSpPr>
          <p:cNvPr id="5" name="直接连接符 4"/>
          <p:cNvCxnSpPr/>
          <p:nvPr>
            <p:custDataLst>
              <p:tags r:id="rId13"/>
            </p:custDataLst>
          </p:nvPr>
        </p:nvCxnSpPr>
        <p:spPr>
          <a:xfrm flipV="1">
            <a:off x="1538605" y="3069771"/>
            <a:ext cx="1870710" cy="88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0"/>
          <p:cNvSpPr txBox="1"/>
          <p:nvPr>
            <p:custDataLst>
              <p:tags r:id="rId14"/>
            </p:custDataLst>
          </p:nvPr>
        </p:nvSpPr>
        <p:spPr>
          <a:xfrm>
            <a:off x="3561806" y="2940526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闰年</a:t>
            </a:r>
          </a:p>
        </p:txBody>
      </p:sp>
      <p:cxnSp>
        <p:nvCxnSpPr>
          <p:cNvPr id="7" name="直接连接符 6"/>
          <p:cNvCxnSpPr/>
          <p:nvPr>
            <p:custDataLst>
              <p:tags r:id="rId15"/>
            </p:custDataLst>
          </p:nvPr>
        </p:nvCxnSpPr>
        <p:spPr>
          <a:xfrm>
            <a:off x="3181309" y="3686411"/>
            <a:ext cx="1459865" cy="82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4" grpId="0"/>
      <p:bldP spid="15" grpId="0"/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797152" y="322447"/>
            <a:ext cx="6997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Does every February have 28 days?</a:t>
            </a:r>
          </a:p>
        </p:txBody>
      </p:sp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971321" y="5172325"/>
            <a:ext cx="9803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Except in leap year. During a leap year, February has 29 days. 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2975610" y="5711190"/>
            <a:ext cx="16687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3286760" y="4833903"/>
            <a:ext cx="184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闰年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70915" y="1198245"/>
            <a:ext cx="3800475" cy="3867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29400" y="1323975"/>
            <a:ext cx="3952875" cy="3848100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1449070" y="4556760"/>
            <a:ext cx="624840" cy="737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8187690" y="4557395"/>
            <a:ext cx="624840" cy="737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45" y="801370"/>
            <a:ext cx="11946890" cy="598805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1000608" y="209261"/>
            <a:ext cx="510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game: Animals and dates.</a:t>
            </a:r>
          </a:p>
        </p:txBody>
      </p:sp>
      <p:sp>
        <p:nvSpPr>
          <p:cNvPr id="5" name="圆角矩形标注 4"/>
          <p:cNvSpPr/>
          <p:nvPr>
            <p:custDataLst>
              <p:tags r:id="rId2"/>
            </p:custDataLst>
          </p:nvPr>
        </p:nvSpPr>
        <p:spPr>
          <a:xfrm>
            <a:off x="131445" y="1007745"/>
            <a:ext cx="5807075" cy="1103630"/>
          </a:xfrm>
          <a:prstGeom prst="wedgeRoundRectCallout">
            <a:avLst>
              <a:gd name="adj1" fmla="val -19863"/>
              <a:gd name="adj2" fmla="val 9804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Pandas, pandas and pandas. Tell me when Children’s Day comes.</a:t>
            </a:r>
            <a:endParaRPr lang="zh-CN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圆角矩形标注 2"/>
          <p:cNvSpPr/>
          <p:nvPr>
            <p:custDataLst>
              <p:tags r:id="rId3"/>
            </p:custDataLst>
          </p:nvPr>
        </p:nvSpPr>
        <p:spPr>
          <a:xfrm>
            <a:off x="6096000" y="1264920"/>
            <a:ext cx="5982335" cy="988695"/>
          </a:xfrm>
          <a:prstGeom prst="wedgeRoundRectCallout">
            <a:avLst>
              <a:gd name="adj1" fmla="val -22040"/>
              <a:gd name="adj2" fmla="val 9110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Monkeys, monkeys and monkeys. Tell me when your birthday comes.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圆角矩形标注 5"/>
          <p:cNvSpPr/>
          <p:nvPr>
            <p:custDataLst>
              <p:tags r:id="rId4"/>
            </p:custDataLst>
          </p:nvPr>
        </p:nvSpPr>
        <p:spPr>
          <a:xfrm>
            <a:off x="2874645" y="2512695"/>
            <a:ext cx="3063875" cy="808990"/>
          </a:xfrm>
          <a:prstGeom prst="wedgeRoundRectCallout">
            <a:avLst>
              <a:gd name="adj1" fmla="val 56673"/>
              <a:gd name="adj2" fmla="val -172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</a:rPr>
              <a:t>It’s on June 1st.</a:t>
            </a:r>
            <a:endParaRPr lang="zh-CN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7453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7985760" y="374650"/>
            <a:ext cx="2346325" cy="841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月份歌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03130" y="-969645"/>
            <a:ext cx="40640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7851396" y="1280842"/>
            <a:ext cx="3933931" cy="4831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一三五七八十腊，</a:t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/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三十一天永不差。</a:t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/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四六九冬三十天，</a:t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/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只有二月二十八。</a:t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/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每逢四年闰一日，</a:t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/>
            </a:r>
            <a:b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</a:b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</a:rPr>
              <a:t>一定要在二月加。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4224" y="1382759"/>
            <a:ext cx="7496810" cy="4627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203426" y="875377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一、看图写词组。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175638" y="-24841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203487" y="11944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6" name="矩形 35"/>
          <p:cNvSpPr/>
          <p:nvPr>
            <p:custDataLst>
              <p:tags r:id="rId1"/>
            </p:custDataLst>
          </p:nvPr>
        </p:nvSpPr>
        <p:spPr>
          <a:xfrm>
            <a:off x="6024014" y="5880249"/>
            <a:ext cx="291533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New Year’s 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4279250" y="3408051"/>
            <a:ext cx="291533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Christmas 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矩形 47"/>
          <p:cNvSpPr/>
          <p:nvPr>
            <p:custDataLst>
              <p:tags r:id="rId3"/>
            </p:custDataLst>
          </p:nvPr>
        </p:nvSpPr>
        <p:spPr>
          <a:xfrm>
            <a:off x="1737995" y="5979160"/>
            <a:ext cx="3136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Mid-Autumn 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矩形 48"/>
          <p:cNvSpPr/>
          <p:nvPr>
            <p:custDataLst>
              <p:tags r:id="rId4"/>
            </p:custDataLst>
          </p:nvPr>
        </p:nvSpPr>
        <p:spPr>
          <a:xfrm>
            <a:off x="8050391" y="3312962"/>
            <a:ext cx="291533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Children’s 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矩形 49"/>
          <p:cNvSpPr/>
          <p:nvPr>
            <p:custDataLst>
              <p:tags r:id="rId5"/>
            </p:custDataLst>
          </p:nvPr>
        </p:nvSpPr>
        <p:spPr>
          <a:xfrm>
            <a:off x="507838" y="3457425"/>
            <a:ext cx="291533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Teachers’ 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2" name="直接连接符 51"/>
          <p:cNvCxnSpPr/>
          <p:nvPr>
            <p:custDataLst>
              <p:tags r:id="rId6"/>
            </p:custDataLst>
          </p:nvPr>
        </p:nvCxnSpPr>
        <p:spPr>
          <a:xfrm flipV="1">
            <a:off x="508000" y="3980815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7"/>
            </p:custDataLst>
          </p:nvPr>
        </p:nvCxnSpPr>
        <p:spPr>
          <a:xfrm flipV="1">
            <a:off x="4095736" y="3928433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8"/>
            </p:custDataLst>
          </p:nvPr>
        </p:nvCxnSpPr>
        <p:spPr>
          <a:xfrm flipV="1">
            <a:off x="7881950" y="3928433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9"/>
            </p:custDataLst>
          </p:nvPr>
        </p:nvCxnSpPr>
        <p:spPr>
          <a:xfrm flipV="1">
            <a:off x="1738282" y="6438286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>
            <p:custDataLst>
              <p:tags r:id="rId10"/>
            </p:custDataLst>
          </p:nvPr>
        </p:nvCxnSpPr>
        <p:spPr>
          <a:xfrm flipV="1">
            <a:off x="6024562" y="6411933"/>
            <a:ext cx="2714171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61975" y="1569720"/>
            <a:ext cx="2788920" cy="1679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223385" y="1179830"/>
            <a:ext cx="2067560" cy="1967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187055" y="1094105"/>
            <a:ext cx="1776095" cy="205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959610" y="4114800"/>
            <a:ext cx="1852930" cy="1640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024245" y="4172585"/>
            <a:ext cx="2263775" cy="1454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9807" y="1091458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二、将节日与对应的日期连线。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99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80678" y="2115007"/>
            <a:ext cx="3339093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New Year’s Day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300" name="Rectangle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80678" y="3045727"/>
            <a:ext cx="3321958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Teachers’ Day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301" name="Rectangle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80679" y="3947419"/>
            <a:ext cx="3356228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April Fool’s Day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302" name="Rectangl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80679" y="4849111"/>
            <a:ext cx="3390496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Children’s Day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303" name="Rectangle 1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16807" y="4907180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January 1st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304" name="Rectangle 1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16807" y="2085979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April 1st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305" name="Rectangle 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16807" y="3845821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September 10th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12306" name="Rectangle 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416807" y="2958643"/>
            <a:ext cx="3149601" cy="6372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June 1st</a:t>
            </a:r>
            <a:endParaRPr lang="zh-CN" altLang="zh-CN" sz="2800" dirty="0">
              <a:latin typeface="Comic Sans MS" panose="030F0702030302020204" pitchFamily="66" charset="0"/>
            </a:endParaRPr>
          </a:p>
        </p:txBody>
      </p:sp>
      <p:sp>
        <p:nvSpPr>
          <p:cNvPr id="51" name="矩形 50"/>
          <p:cNvSpPr/>
          <p:nvPr>
            <p:custDataLst>
              <p:tags r:id="rId10"/>
            </p:custDataLst>
          </p:nvPr>
        </p:nvSpPr>
        <p:spPr>
          <a:xfrm>
            <a:off x="683058" y="2054163"/>
            <a:ext cx="537327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1.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2.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3.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4.</a:t>
            </a:r>
            <a:endParaRPr lang="zh-CN" altLang="en-US" sz="3200" dirty="0"/>
          </a:p>
        </p:txBody>
      </p:sp>
      <p:sp>
        <p:nvSpPr>
          <p:cNvPr id="57" name="矩形 56"/>
          <p:cNvSpPr/>
          <p:nvPr>
            <p:custDataLst>
              <p:tags r:id="rId11"/>
            </p:custDataLst>
          </p:nvPr>
        </p:nvSpPr>
        <p:spPr>
          <a:xfrm>
            <a:off x="6667504" y="2000240"/>
            <a:ext cx="587020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A.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B.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C.</a:t>
            </a: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D.</a:t>
            </a:r>
            <a:endParaRPr lang="zh-CN" altLang="en-US" sz="3200" dirty="0"/>
          </a:p>
        </p:txBody>
      </p:sp>
      <p:cxnSp>
        <p:nvCxnSpPr>
          <p:cNvPr id="58" name="直接连接符 57"/>
          <p:cNvCxnSpPr/>
          <p:nvPr/>
        </p:nvCxnSpPr>
        <p:spPr>
          <a:xfrm rot="16200000" flipH="1">
            <a:off x="4470399" y="2859314"/>
            <a:ext cx="2641600" cy="19739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4738677" y="3357564"/>
            <a:ext cx="2010469" cy="9241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4810116" y="2438400"/>
            <a:ext cx="2026113" cy="1847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4810116" y="3357562"/>
            <a:ext cx="2026113" cy="1847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8327" y="1639395"/>
            <a:ext cx="11144249" cy="47428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(     )1. ________ is Mike doing?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</a:t>
            </a:r>
            <a:r>
              <a:rPr lang="en-US" altLang="zh-CN" sz="2800" dirty="0">
                <a:latin typeface="Comic Sans MS" panose="030F0702030302020204" pitchFamily="66" charset="0"/>
              </a:rPr>
              <a:t>. What          	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B</a:t>
            </a:r>
            <a:r>
              <a:rPr lang="en-US" altLang="zh-CN" sz="2800" dirty="0">
                <a:latin typeface="Comic Sans MS" panose="030F0702030302020204" pitchFamily="66" charset="0"/>
              </a:rPr>
              <a:t>. Where           C. Who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(     )2. There are ________ days in February in 2015.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</a:t>
            </a:r>
            <a:r>
              <a:rPr lang="en-US" altLang="zh-CN" sz="2800" dirty="0">
                <a:latin typeface="Comic Sans MS" panose="030F0702030302020204" pitchFamily="66" charset="0"/>
              </a:rPr>
              <a:t>. 28            		B. 29                  C. 30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(     )3. Tom and his friends ________ to music.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</a:t>
            </a:r>
            <a:r>
              <a:rPr lang="en-US" altLang="zh-CN" sz="2800" dirty="0">
                <a:latin typeface="Comic Sans MS" panose="030F0702030302020204" pitchFamily="66" charset="0"/>
              </a:rPr>
              <a:t>. listening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B</a:t>
            </a:r>
            <a:r>
              <a:rPr lang="en-US" altLang="zh-CN" sz="2800" dirty="0">
                <a:latin typeface="Comic Sans MS" panose="030F0702030302020204" pitchFamily="66" charset="0"/>
              </a:rPr>
              <a:t>. are listening    C. listen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(     )4.—When is Christmas?     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          —It’s________.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</a:rPr>
              <a:t>       A. December 25th  	B. June 1st        	 C. August 1st</a:t>
            </a:r>
          </a:p>
        </p:txBody>
      </p:sp>
      <p:sp>
        <p:nvSpPr>
          <p:cNvPr id="20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839" y="905506"/>
            <a:ext cx="430786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三、单项选择。</a:t>
            </a: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129592" y="1702606"/>
            <a:ext cx="484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114558" y="2720328"/>
            <a:ext cx="484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144832" y="3766962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1114558" y="4788211"/>
            <a:ext cx="484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591" y="1143771"/>
            <a:ext cx="6965419" cy="4658717"/>
          </a:xfrm>
          <a:prstGeom prst="rect">
            <a:avLst/>
          </a:prstGeom>
        </p:spPr>
      </p:pic>
      <p:pic>
        <p:nvPicPr>
          <p:cNvPr id="5" name="图片 4">
            <a:hlinkClick r:id="rId5" action="ppaction://hlinkfile"/>
            <a:extLst>
              <a:ext uri="{FF2B5EF4-FFF2-40B4-BE49-F238E27FC236}">
                <a16:creationId xmlns="" xmlns:a16="http://schemas.microsoft.com/office/drawing/2014/main" id="{93B1011A-532F-60AC-77DB-7E1241493A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5" b="3475"/>
          <a:stretch/>
        </p:blipFill>
        <p:spPr>
          <a:xfrm>
            <a:off x="2714444" y="1662522"/>
            <a:ext cx="6437712" cy="3621213"/>
          </a:xfrm>
          <a:prstGeom prst="roundRect">
            <a:avLst>
              <a:gd name="adj" fmla="val 7577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54704" y="1985963"/>
            <a:ext cx="7823905" cy="27482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这节课我们通过一些</a:t>
            </a:r>
            <a:r>
              <a:rPr lang="zh-CN" altLang="en-US" sz="36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活动</a:t>
            </a:r>
            <a:r>
              <a:rPr lang="en-US" altLang="zh-CN" sz="36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36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复习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和巩固了关于日期、节日、行为规范、人物正在做的事情的句型。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3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1627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39" name="矩形 138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chant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Play games in pairs like “Animals and dates”.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79" y="1424574"/>
            <a:ext cx="6612776" cy="1448746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Children,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l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et’s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go to the summer camp. OK?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5" name="圆角矩形标注 5"/>
          <p:cNvSpPr/>
          <p:nvPr>
            <p:custDataLst>
              <p:tags r:id="rId1"/>
            </p:custDataLst>
          </p:nvPr>
        </p:nvSpPr>
        <p:spPr>
          <a:xfrm>
            <a:off x="2221230" y="4041140"/>
            <a:ext cx="1329690" cy="1212850"/>
          </a:xfrm>
          <a:prstGeom prst="wedgeRoundRectCallout">
            <a:avLst>
              <a:gd name="adj1" fmla="val 65709"/>
              <a:gd name="adj2" fmla="val -1412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934" y="4031353"/>
            <a:ext cx="1849434" cy="1863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0000">
            <a:off x="120015" y="1354455"/>
            <a:ext cx="3704590" cy="2550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0000">
            <a:off x="4518025" y="4157980"/>
            <a:ext cx="3726180" cy="2298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3769995" y="1228090"/>
            <a:ext cx="4575175" cy="2235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00000">
            <a:off x="8465146" y="1181144"/>
            <a:ext cx="2649457" cy="16251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0000">
            <a:off x="378460" y="4346575"/>
            <a:ext cx="3468370" cy="21088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>
            <p:custDataLst>
              <p:tags r:id="rId2"/>
            </p:custDataLst>
          </p:nvPr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20820000">
            <a:off x="2477135" y="3489960"/>
            <a:ext cx="6096000" cy="977265"/>
          </a:xfrm>
          <a:prstGeom prst="rect">
            <a:avLst/>
          </a:prstGeom>
          <a:solidFill>
            <a:srgbClr val="FFC000"/>
          </a:solidFill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 summer camp</a:t>
            </a:r>
            <a:endParaRPr lang="en-US" altLang="zh-C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647255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the activities.</a:t>
            </a:r>
            <a:endParaRPr lang="zh-CN" altLang="en-US" sz="3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30" y="2529416"/>
            <a:ext cx="2037080" cy="1393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700" y="1688732"/>
            <a:ext cx="2093066" cy="1439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027" y="1167653"/>
            <a:ext cx="2175510" cy="14395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718" y="2830783"/>
            <a:ext cx="2201545" cy="1533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17" y="4587893"/>
            <a:ext cx="1655445" cy="1881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1106" y="4454194"/>
            <a:ext cx="1784894" cy="1698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6344" y="4246760"/>
            <a:ext cx="1469445" cy="1698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37513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activities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972435" y="2162810"/>
            <a:ext cx="6247130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Mike’s summer camp.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024380" y="3422650"/>
            <a:ext cx="8794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how many days there are per month.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703195" y="4836795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when the holiday is. 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169921" cy="1068779"/>
          </a:xfrm>
          <a:prstGeom prst="rect">
            <a:avLst/>
          </a:prstGeom>
        </p:spPr>
      </p:pic>
      <p:sp>
        <p:nvSpPr>
          <p:cNvPr id="14" name="文本框 8"/>
          <p:cNvSpPr txBox="1"/>
          <p:nvPr>
            <p:custDataLst>
              <p:tags r:id="rId8"/>
            </p:custDataLst>
          </p:nvPr>
        </p:nvSpPr>
        <p:spPr>
          <a:xfrm>
            <a:off x="224310" y="341259"/>
            <a:ext cx="273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Preaentation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4314507" y="325413"/>
            <a:ext cx="3869055" cy="6146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Mike’s summer camp</a:t>
            </a:r>
          </a:p>
        </p:txBody>
      </p:sp>
      <p:sp>
        <p:nvSpPr>
          <p:cNvPr id="3" name="TextBox 20"/>
          <p:cNvSpPr txBox="1"/>
          <p:nvPr>
            <p:custDataLst>
              <p:tags r:id="rId2"/>
            </p:custDataLst>
          </p:nvPr>
        </p:nvSpPr>
        <p:spPr>
          <a:xfrm>
            <a:off x="638175" y="1268095"/>
            <a:ext cx="11221720" cy="675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Mike is at summer camp. What will he do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 Listen and match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C:\Users\Administrator\Desktop\11114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 l="12046" t="20076" r="8095" b="54368"/>
          <a:stretch>
            <a:fillRect/>
          </a:stretch>
        </p:blipFill>
        <p:spPr bwMode="auto">
          <a:xfrm>
            <a:off x="2032001" y="1770745"/>
            <a:ext cx="8215086" cy="4673600"/>
          </a:xfrm>
          <a:prstGeom prst="rect">
            <a:avLst/>
          </a:prstGeom>
          <a:noFill/>
        </p:spPr>
      </p:pic>
      <p:cxnSp>
        <p:nvCxnSpPr>
          <p:cNvPr id="28" name="直接连接符 27"/>
          <p:cNvCxnSpPr/>
          <p:nvPr>
            <p:custDataLst>
              <p:tags r:id="rId4"/>
            </p:custDataLst>
          </p:nvPr>
        </p:nvCxnSpPr>
        <p:spPr>
          <a:xfrm rot="16200000" flipH="1">
            <a:off x="5595257" y="3374570"/>
            <a:ext cx="2394857" cy="638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5"/>
            </p:custDataLst>
          </p:nvPr>
        </p:nvCxnSpPr>
        <p:spPr>
          <a:xfrm rot="10800000">
            <a:off x="5152571" y="3106061"/>
            <a:ext cx="729116" cy="608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6"/>
            </p:custDataLst>
          </p:nvPr>
        </p:nvCxnSpPr>
        <p:spPr>
          <a:xfrm rot="5400000">
            <a:off x="5847104" y="3249268"/>
            <a:ext cx="1757134" cy="830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7"/>
            </p:custDataLst>
          </p:nvPr>
        </p:nvCxnSpPr>
        <p:spPr>
          <a:xfrm>
            <a:off x="4978400" y="5181600"/>
            <a:ext cx="831848" cy="6474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dialogue 1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2876" y="1761616"/>
            <a:ext cx="619125" cy="6191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81010" y="482951"/>
            <a:ext cx="3546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1091401" y="325460"/>
            <a:ext cx="19094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Comic Sans MS" panose="030F0702030302020204" pitchFamily="66" charset="0"/>
              </a:rPr>
              <a:t>听力材料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1355725" y="1037590"/>
            <a:ext cx="11184890" cy="341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1.Mike: Hi</a:t>
            </a:r>
            <a:r>
              <a:rPr lang="en-US" altLang="zh-CN" sz="3200" dirty="0">
                <a:latin typeface="Comic Sans MS" panose="030F0702030302020204" pitchFamily="66" charset="0"/>
              </a:rPr>
              <a:t>,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Mum. 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Mum: Hi. How is your summer camp?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Fine. Today</a:t>
            </a:r>
            <a:r>
              <a:rPr lang="en-US" altLang="zh-CN" sz="3200" dirty="0">
                <a:latin typeface="Comic Sans MS" panose="030F0702030302020204" pitchFamily="66" charset="0"/>
              </a:rPr>
              <a:t>, we had an art class.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Mum: Good.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Mike: On August 1st we'll have a sports day. </a:t>
            </a:r>
          </a:p>
          <a:p>
            <a:pPr marL="457200" indent="-457200">
              <a:lnSpc>
                <a:spcPct val="120000"/>
              </a:lnSpc>
            </a:pPr>
            <a:endParaRPr lang="en-US" altLang="zh-CN" sz="3200" dirty="0">
              <a:latin typeface="Comic Sans MS" panose="030F0702030302020204" pitchFamily="66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3520440" y="4053840"/>
            <a:ext cx="6522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0"/>
          <p:cNvSpPr txBox="1"/>
          <p:nvPr/>
        </p:nvSpPr>
        <p:spPr>
          <a:xfrm>
            <a:off x="1198880" y="4235450"/>
            <a:ext cx="10167620" cy="2453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2.Mum: What are you doing now?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Mike: We're listening to music. We'll have lunch.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Mum: I see. What's for lunch?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Mike: Potatoes and rice. </a:t>
            </a: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2592070" y="4806950"/>
            <a:ext cx="4846320" cy="655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dialogue 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6644" end="49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1315" y="28990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8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883056" y="174989"/>
            <a:ext cx="19094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Comic Sans MS" panose="030F0702030302020204" pitchFamily="66" charset="0"/>
              </a:rPr>
              <a:t>听力材料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971550" y="937260"/>
            <a:ext cx="10187305" cy="3112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3.Mum: What else will you do at camp?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Mike: On the 6th we'll have a trip to the forest.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Mum: That sounds fun.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Mike: And on the 11th, we'll have a party.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Mum: Great! </a:t>
            </a:r>
          </a:p>
          <a:p>
            <a:pPr marL="457200" indent="-457200">
              <a:lnSpc>
                <a:spcPct val="120000"/>
              </a:lnSpc>
            </a:pP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2667000" y="2118360"/>
            <a:ext cx="7894320" cy="53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3444240" y="3352800"/>
            <a:ext cx="576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>
            <a:off x="2514600" y="5669280"/>
            <a:ext cx="6156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7308215" y="3813810"/>
            <a:ext cx="4541520" cy="649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10"/>
          <p:cNvSpPr txBox="1"/>
          <p:nvPr>
            <p:custDataLst>
              <p:tags r:id="rId7"/>
            </p:custDataLst>
          </p:nvPr>
        </p:nvSpPr>
        <p:spPr>
          <a:xfrm>
            <a:off x="1026160" y="3813810"/>
            <a:ext cx="10594340" cy="304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4.Mum: OK. Mike. Be a good boy!  Keep your room clean.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Mike: I will.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Mum: See you at home on August 12th.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Mike: OK. Bye-bye. I love you, Mum. </a:t>
            </a:r>
          </a:p>
          <a:p>
            <a:pPr marL="457200" indent="-457200"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Mum: Love you, too.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3" name="dialogue 1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547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2501" y="174989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9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733</Words>
  <Application>Microsoft Office PowerPoint</Application>
  <PresentationFormat>自定义</PresentationFormat>
  <Paragraphs>143</Paragraphs>
  <Slides>22</Slides>
  <Notes>3</Notes>
  <HiddenSlides>0</HiddenSlides>
  <MMClips>7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1113</cp:revision>
  <dcterms:created xsi:type="dcterms:W3CDTF">2019-08-19T07:47:00Z</dcterms:created>
  <dcterms:modified xsi:type="dcterms:W3CDTF">2024-04-03T03:35:06Z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16BE81A3492E4EB1BB399A3B22EE8109_13</vt:lpwstr>
  </property>
  <property fmtid="{D5CDD505-2E9C-101B-9397-08002B2CF9AE}" pid="3" name="KSOProductBuildVer">
    <vt:lpwstr>2052-12.1.0.16120</vt:lpwstr>
  </property>
</Properties>
</file>