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265" r:id="rId3"/>
    <p:sldId id="389" r:id="rId4"/>
    <p:sldId id="388" r:id="rId5"/>
    <p:sldId id="390" r:id="rId6"/>
    <p:sldId id="278" r:id="rId7"/>
    <p:sldId id="391" r:id="rId8"/>
    <p:sldId id="285" r:id="rId9"/>
    <p:sldId id="384" r:id="rId10"/>
    <p:sldId id="381" r:id="rId11"/>
    <p:sldId id="382" r:id="rId12"/>
    <p:sldId id="385" r:id="rId13"/>
    <p:sldId id="374" r:id="rId14"/>
    <p:sldId id="386" r:id="rId15"/>
    <p:sldId id="375" r:id="rId16"/>
    <p:sldId id="286" r:id="rId17"/>
    <p:sldId id="291" r:id="rId18"/>
    <p:sldId id="292" r:id="rId19"/>
    <p:sldId id="368" r:id="rId20"/>
    <p:sldId id="290" r:id="rId21"/>
    <p:sldId id="363" r:id="rId22"/>
    <p:sldId id="280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FF"/>
    <a:srgbClr val="F0C2C7"/>
    <a:srgbClr val="9379F1"/>
    <a:srgbClr val="4BB3B1"/>
    <a:srgbClr val="6CC2C0"/>
    <a:srgbClr val="B5E0E9"/>
    <a:srgbClr val="00FFFF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300" y="-90"/>
      </p:cViewPr>
      <p:guideLst>
        <p:guide orient="horz" pos="2185"/>
        <p:guide pos="38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913"/>
        <p:guide pos="217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946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8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sing.mp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91473" y="2725675"/>
            <a:ext cx="5663733" cy="2772076"/>
            <a:chOff x="-107679" y="2381642"/>
            <a:chExt cx="5663733" cy="277207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Recycle 2</a:t>
              </a: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Mike’s summer camp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50738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one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321" y="489382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321" y="937235"/>
            <a:ext cx="1116555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3.Mum: What else will you do at camp?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Mike: On the </a:t>
            </a:r>
            <a:r>
              <a:rPr lang="en-US" altLang="zh-CN" sz="3200" dirty="0">
                <a:latin typeface="Comic Sans MS" panose="030F0702030302020204" pitchFamily="66" charset="0"/>
              </a:rPr>
              <a:t>6th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we'll have a trip to the forest.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Mum: That sounds fun.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Mike: And on the 11th, we'll have a party.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Mum: Great!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4.Mum: OK. Mike. Be a good boy!  Keep your room clean.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Mike: I will.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Mum: See you at home on August 12th.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Mike: OK. Bye-bye. I love you, Mum.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Mum: Love you, too.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667000" y="2118360"/>
            <a:ext cx="7894320" cy="53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444240" y="3352800"/>
            <a:ext cx="576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514600" y="5669280"/>
            <a:ext cx="6156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269480" y="3938056"/>
            <a:ext cx="4541520" cy="649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dialogue 1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3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7926" y="446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11114.jpg"/>
          <p:cNvPicPr>
            <a:picLocks noChangeAspect="1" noChangeArrowheads="1"/>
          </p:cNvPicPr>
          <p:nvPr/>
        </p:nvPicPr>
        <p:blipFill>
          <a:blip r:embed="rId2"/>
          <a:srcRect l="12046" t="71534" r="8095" b="5013"/>
          <a:stretch>
            <a:fillRect/>
          </a:stretch>
        </p:blipFill>
        <p:spPr bwMode="auto">
          <a:xfrm>
            <a:off x="0" y="1292472"/>
            <a:ext cx="12192000" cy="5577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7407" y="461878"/>
            <a:ext cx="7408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Pair work.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839" y="1857364"/>
            <a:ext cx="9357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1.Do you like the summer camp? </a:t>
            </a:r>
          </a:p>
          <a:p>
            <a:pPr marL="514350" indent="-514350"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2.If you are at the summer camp, what are you doing there?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111111111.jpg"/>
          <p:cNvPicPr>
            <a:picLocks noChangeAspect="1" noChangeArrowheads="1"/>
          </p:cNvPicPr>
          <p:nvPr/>
        </p:nvPicPr>
        <p:blipFill>
          <a:blip r:embed="rId4"/>
          <a:srcRect t="21726" b="58274"/>
          <a:stretch>
            <a:fillRect/>
          </a:stretch>
        </p:blipFill>
        <p:spPr bwMode="auto">
          <a:xfrm>
            <a:off x="0" y="3788229"/>
            <a:ext cx="12192000" cy="30697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4029" y="346632"/>
            <a:ext cx="8995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the chant and write the months in the correct column.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" name="文本框 33"/>
          <p:cNvSpPr txBox="1"/>
          <p:nvPr/>
        </p:nvSpPr>
        <p:spPr>
          <a:xfrm>
            <a:off x="9371432" y="934605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点击画面 播放视频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6114" y="1600200"/>
            <a:ext cx="9412514" cy="263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Thirty days has September, April, June and November; February has twenty-eight alone.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All the rest have thirty-one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Except in leap year. That's the time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February's days are twenty-nine.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2188" y="5646285"/>
            <a:ext cx="14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Feb.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4121" y="5486188"/>
            <a:ext cx="2067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Apr. June Sept. Nov.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1680" y="5323115"/>
            <a:ext cx="2718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Jan. Mar. May July Aug. Oct. Dec.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chan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8355" y="799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7152" y="322447"/>
            <a:ext cx="6997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Does every February have 28 days?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" name="文本框 33"/>
          <p:cNvSpPr txBox="1"/>
          <p:nvPr/>
        </p:nvSpPr>
        <p:spPr>
          <a:xfrm>
            <a:off x="9371432" y="934605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点击画面 播放视频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1321" y="5172325"/>
            <a:ext cx="9803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Except in leap year. During a leap year, February has 29 days. 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6629400" y="5836920"/>
            <a:ext cx="1668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68717" y="5979140"/>
            <a:ext cx="184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15" y="1198245"/>
            <a:ext cx="3800475" cy="3867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323975"/>
            <a:ext cx="3952875" cy="38481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449070" y="4556760"/>
            <a:ext cx="624840" cy="737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187690" y="4557395"/>
            <a:ext cx="624840" cy="737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015" y="811494"/>
            <a:ext cx="9130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Discuss in groups.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4788" y="1582283"/>
            <a:ext cx="9411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like March. My birthday is in March, and Women’s Day is in March, too. What about you? What festival comes in your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favourite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month?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文本框 33"/>
          <p:cNvSpPr txBox="1"/>
          <p:nvPr/>
        </p:nvSpPr>
        <p:spPr>
          <a:xfrm>
            <a:off x="9371432" y="934605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点击画面 播放视频</a:t>
            </a:r>
          </a:p>
        </p:txBody>
      </p:sp>
      <p:grpSp>
        <p:nvGrpSpPr>
          <p:cNvPr id="10" name="组合 101"/>
          <p:cNvGrpSpPr/>
          <p:nvPr/>
        </p:nvGrpSpPr>
        <p:grpSpPr>
          <a:xfrm>
            <a:off x="63715" y="70397"/>
            <a:ext cx="2313726" cy="727439"/>
            <a:chOff x="182825" y="1571625"/>
            <a:chExt cx="2838411" cy="732050"/>
          </a:xfrm>
        </p:grpSpPr>
        <p:sp>
          <p:nvSpPr>
            <p:cNvPr id="1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1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1111111111.jpg"/>
          <p:cNvPicPr>
            <a:picLocks noChangeAspect="1" noChangeArrowheads="1"/>
          </p:cNvPicPr>
          <p:nvPr/>
        </p:nvPicPr>
        <p:blipFill>
          <a:blip r:embed="rId2"/>
          <a:srcRect t="47542" b="7117"/>
          <a:stretch>
            <a:fillRect/>
          </a:stretch>
        </p:blipFill>
        <p:spPr bwMode="auto">
          <a:xfrm>
            <a:off x="0" y="746384"/>
            <a:ext cx="12192000" cy="611161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834161" y="223164"/>
            <a:ext cx="510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A game: Animals and dates.</a:t>
            </a:r>
          </a:p>
        </p:txBody>
      </p:sp>
      <p:sp>
        <p:nvSpPr>
          <p:cNvPr id="29" name="矩形 28"/>
          <p:cNvSpPr/>
          <p:nvPr/>
        </p:nvSpPr>
        <p:spPr>
          <a:xfrm>
            <a:off x="1441982" y="796175"/>
            <a:ext cx="5416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Pandas, pandas and pandas. Tell me when Children’s Day comes.</a:t>
            </a:r>
          </a:p>
        </p:txBody>
      </p:sp>
      <p:sp>
        <p:nvSpPr>
          <p:cNvPr id="17" name="矩形 16"/>
          <p:cNvSpPr/>
          <p:nvPr/>
        </p:nvSpPr>
        <p:spPr>
          <a:xfrm>
            <a:off x="7149042" y="1242832"/>
            <a:ext cx="41285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Monkeys, monkeys and monkeys. Tell me when your birthday comes.</a:t>
            </a:r>
          </a:p>
        </p:txBody>
      </p:sp>
      <p:sp>
        <p:nvSpPr>
          <p:cNvPr id="18" name="矩形 17"/>
          <p:cNvSpPr/>
          <p:nvPr/>
        </p:nvSpPr>
        <p:spPr>
          <a:xfrm>
            <a:off x="3784266" y="1920324"/>
            <a:ext cx="3012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on June 1st.</a:t>
            </a:r>
          </a:p>
        </p:txBody>
      </p:sp>
      <p:pic>
        <p:nvPicPr>
          <p:cNvPr id="15" name="图片 14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-182934" y="1222087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一、将节日与对应的日期连线。</a:t>
            </a:r>
            <a:endParaRPr lang="zh-CN" altLang="zh-CN" sz="32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2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-391878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-391878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1380678" y="2115007"/>
            <a:ext cx="3339093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1380678" y="3045727"/>
            <a:ext cx="3321958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Teachers’ Day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1380679" y="3947419"/>
            <a:ext cx="3356228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April Fool’s Day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380679" y="4849111"/>
            <a:ext cx="3390496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7416807" y="4907180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January 1st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7416807" y="2085979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April 1st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7416807" y="3845821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September 10th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7416807" y="2958643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June 1st</a:t>
            </a:r>
            <a:endParaRPr lang="zh-CN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83058" y="2054163"/>
            <a:ext cx="537327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2.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3.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4.</a:t>
            </a:r>
            <a:endParaRPr lang="zh-CN" altLang="en-US" sz="3200" dirty="0"/>
          </a:p>
        </p:txBody>
      </p:sp>
      <p:sp>
        <p:nvSpPr>
          <p:cNvPr id="57" name="矩形 56"/>
          <p:cNvSpPr/>
          <p:nvPr/>
        </p:nvSpPr>
        <p:spPr>
          <a:xfrm>
            <a:off x="6667504" y="2000240"/>
            <a:ext cx="587020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B.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C.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D.</a:t>
            </a:r>
            <a:endParaRPr lang="zh-CN" altLang="en-US" sz="3200" dirty="0"/>
          </a:p>
        </p:txBody>
      </p:sp>
      <p:cxnSp>
        <p:nvCxnSpPr>
          <p:cNvPr id="58" name="直接连接符 57"/>
          <p:cNvCxnSpPr/>
          <p:nvPr/>
        </p:nvCxnSpPr>
        <p:spPr>
          <a:xfrm rot="16200000" flipH="1">
            <a:off x="4470399" y="2859314"/>
            <a:ext cx="2641600" cy="1973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4738677" y="3357564"/>
            <a:ext cx="2010469" cy="9241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4810116" y="2438400"/>
            <a:ext cx="2026113" cy="1847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4810116" y="3357562"/>
            <a:ext cx="2026113" cy="1847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68327" y="1637845"/>
            <a:ext cx="11144249" cy="47459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)1. ________ is Mike doing?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 A. What          	B. Where        		C. Who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)2. There are ________ days in February in 2015.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A. 28            		B. 29            		C. 30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)3. Tom and his friends ________ to music.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listening        	B. are listening     	C. listen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)4.—When is Christmas?     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 —It’s________.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December 25th  	B. June 1st        		C. August 1st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5839" y="904901"/>
            <a:ext cx="4307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、单项选择。</a:t>
            </a:r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29592" y="1702606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矩形 11"/>
          <p:cNvSpPr/>
          <p:nvPr/>
        </p:nvSpPr>
        <p:spPr>
          <a:xfrm>
            <a:off x="1114558" y="2720328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矩形 12"/>
          <p:cNvSpPr/>
          <p:nvPr/>
        </p:nvSpPr>
        <p:spPr>
          <a:xfrm>
            <a:off x="1144832" y="3766962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5" name="矩形 14"/>
          <p:cNvSpPr/>
          <p:nvPr/>
        </p:nvSpPr>
        <p:spPr>
          <a:xfrm>
            <a:off x="1114558" y="4788211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745671" y="1582111"/>
            <a:ext cx="10357758" cy="256404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在图书馆的时候，我们应该：</a:t>
            </a: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________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在学习的时候，我们应该：</a:t>
            </a: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________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3.</a:t>
            </a: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当看到你的朋友房间很乱时，应说：</a:t>
            </a: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_________</a:t>
            </a:r>
            <a:endParaRPr kumimoji="0" lang="zh-CN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934107"/>
            <a:ext cx="4861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三、情景交际。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49674" y="1821134"/>
            <a:ext cx="431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242" name="AutoShape 2"/>
          <p:cNvSpPr>
            <a:spLocks noChangeArrowheads="1"/>
          </p:cNvSpPr>
          <p:nvPr/>
        </p:nvSpPr>
        <p:spPr bwMode="auto">
          <a:xfrm rot="10800000" flipV="1">
            <a:off x="849084" y="4310743"/>
            <a:ext cx="10196286" cy="2264229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Keep your room clean.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B. Work quietly.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C. Talk quietly.</a:t>
            </a:r>
            <a:endParaRPr lang="zh-CN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14242" y="2384925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" name="矩形 12"/>
          <p:cNvSpPr/>
          <p:nvPr/>
        </p:nvSpPr>
        <p:spPr>
          <a:xfrm>
            <a:off x="8555052" y="2813553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8"/>
          <p:cNvSpPr txBox="1"/>
          <p:nvPr/>
        </p:nvSpPr>
        <p:spPr>
          <a:xfrm>
            <a:off x="200210" y="223869"/>
            <a:ext cx="28232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0411" y="1088437"/>
            <a:ext cx="393393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一三五七八十腊，</a:t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三十一天永不差。</a:t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四六九冬三十天，</a:t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只有二月二十八。</a:t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每逢四年闰一日，</a:t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一定要在二月加。</a:t>
            </a:r>
          </a:p>
        </p:txBody>
      </p:sp>
      <p:sp>
        <p:nvSpPr>
          <p:cNvPr id="6" name="矩形 5"/>
          <p:cNvSpPr/>
          <p:nvPr/>
        </p:nvSpPr>
        <p:spPr>
          <a:xfrm>
            <a:off x="533817" y="765770"/>
            <a:ext cx="1643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月份歌：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459" y="1385616"/>
            <a:ext cx="57245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01"/>
          <p:cNvGrpSpPr/>
          <p:nvPr/>
        </p:nvGrpSpPr>
        <p:grpSpPr>
          <a:xfrm>
            <a:off x="112815" y="72218"/>
            <a:ext cx="2464751" cy="727439"/>
            <a:chOff x="226718" y="1571625"/>
            <a:chExt cx="2760572" cy="732050"/>
          </a:xfrm>
        </p:grpSpPr>
        <p:sp>
          <p:nvSpPr>
            <p:cNvPr id="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3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370119"/>
            <a:ext cx="6852472" cy="459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794" y="750542"/>
            <a:ext cx="367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sing.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869099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099179" y="2376550"/>
            <a:ext cx="7823905" cy="24560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这节课我们通过一些活动，复习和巩固了关于日期、节日、行为规范、人物正在做的事情的句型。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chant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“Animals and dates”.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64" y="1354144"/>
            <a:ext cx="3608343" cy="24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756" y="1381971"/>
            <a:ext cx="3965595" cy="234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64" y="3924313"/>
            <a:ext cx="3718246" cy="278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755" y="3924311"/>
            <a:ext cx="3965595" cy="278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3651" y="849086"/>
            <a:ext cx="5600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these photos about?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651" y="2294937"/>
            <a:ext cx="5600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 camp.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1114.jpg"/>
          <p:cNvPicPr>
            <a:picLocks noChangeAspect="1" noChangeArrowheads="1"/>
          </p:cNvPicPr>
          <p:nvPr/>
        </p:nvPicPr>
        <p:blipFill>
          <a:blip r:embed="rId2"/>
          <a:srcRect l="12046" t="20076" r="56208" b="67067"/>
          <a:stretch>
            <a:fillRect/>
          </a:stretch>
        </p:blipFill>
        <p:spPr bwMode="auto">
          <a:xfrm>
            <a:off x="3747427" y="1614275"/>
            <a:ext cx="6099234" cy="4391450"/>
          </a:xfrm>
          <a:prstGeom prst="rect">
            <a:avLst/>
          </a:prstGeom>
          <a:noFill/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307" y="484774"/>
            <a:ext cx="6724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 is at the summer camp, too?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42" y="1766675"/>
            <a:ext cx="2294088" cy="1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321" y="1766675"/>
            <a:ext cx="364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Mike.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525382" y="269859"/>
            <a:ext cx="6682550" cy="480131"/>
            <a:chOff x="3288089" y="344600"/>
            <a:chExt cx="6682550" cy="480131"/>
          </a:xfrm>
        </p:grpSpPr>
        <p:sp>
          <p:nvSpPr>
            <p:cNvPr id="17" name="矩形 16"/>
            <p:cNvSpPr/>
            <p:nvPr/>
          </p:nvSpPr>
          <p:spPr>
            <a:xfrm>
              <a:off x="4690860" y="344600"/>
              <a:ext cx="371287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Mike’s summer camp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8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ïŝḻiḓê"/>
            <p:cNvSpPr/>
            <p:nvPr/>
          </p:nvSpPr>
          <p:spPr bwMode="auto">
            <a:xfrm flipH="1">
              <a:off x="8396570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Picture 2" descr="C:\Users\Administrator\Desktop\11114.jpg"/>
          <p:cNvPicPr>
            <a:picLocks noChangeAspect="1" noChangeArrowheads="1"/>
          </p:cNvPicPr>
          <p:nvPr/>
        </p:nvPicPr>
        <p:blipFill>
          <a:blip r:embed="rId5"/>
          <a:srcRect l="12046" t="20076" r="8095" b="54368"/>
          <a:stretch>
            <a:fillRect/>
          </a:stretch>
        </p:blipFill>
        <p:spPr bwMode="auto">
          <a:xfrm>
            <a:off x="2032001" y="1770745"/>
            <a:ext cx="8215086" cy="4673600"/>
          </a:xfrm>
          <a:prstGeom prst="rect">
            <a:avLst/>
          </a:prstGeom>
          <a:noFill/>
        </p:spPr>
      </p:pic>
      <p:cxnSp>
        <p:nvCxnSpPr>
          <p:cNvPr id="28" name="直接连接符 27"/>
          <p:cNvCxnSpPr/>
          <p:nvPr/>
        </p:nvCxnSpPr>
        <p:spPr>
          <a:xfrm rot="16200000" flipH="1">
            <a:off x="5595257" y="3374570"/>
            <a:ext cx="2394857" cy="638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10800000">
            <a:off x="5152571" y="3106061"/>
            <a:ext cx="729116" cy="608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5400000">
            <a:off x="5847104" y="3249268"/>
            <a:ext cx="1757134" cy="830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978400" y="5181600"/>
            <a:ext cx="831848" cy="6474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6442" y="849088"/>
            <a:ext cx="8854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Mike is at summer camp. What will he do? Let’s listen and match.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Recycle 2 P66-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5382" y="13261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681" y="748538"/>
            <a:ext cx="573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 is calling Mike?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0361" y="1645920"/>
            <a:ext cx="2853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 Mum.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681" y="2485898"/>
            <a:ext cx="61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Yes, Mum knows Mike’s summer camp schedule. But she wants to know what Mike is doing.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1645920"/>
            <a:ext cx="4530514" cy="324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0361" y="4357591"/>
            <a:ext cx="573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Let’s listen.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11114.jpg"/>
          <p:cNvPicPr>
            <a:picLocks noChangeAspect="1" noChangeArrowheads="1"/>
          </p:cNvPicPr>
          <p:nvPr/>
        </p:nvPicPr>
        <p:blipFill>
          <a:blip r:embed="rId4"/>
          <a:srcRect l="12046" t="53728" r="8095" b="26986"/>
          <a:stretch>
            <a:fillRect/>
          </a:stretch>
        </p:blipFill>
        <p:spPr bwMode="auto">
          <a:xfrm>
            <a:off x="638628" y="1480457"/>
            <a:ext cx="10682993" cy="4586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7409" y="467752"/>
            <a:ext cx="9060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to dialogue 2 and tick the right picture.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750811" y="187200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4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Recycle 2 P66-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63" y="5152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11114.jpg"/>
          <p:cNvPicPr>
            <a:picLocks noChangeAspect="1" noChangeArrowheads="1"/>
          </p:cNvPicPr>
          <p:nvPr/>
        </p:nvPicPr>
        <p:blipFill>
          <a:blip r:embed="rId4"/>
          <a:srcRect l="12046" t="71534" r="8095" b="5013"/>
          <a:stretch>
            <a:fillRect/>
          </a:stretch>
        </p:blipFill>
        <p:spPr bwMode="auto">
          <a:xfrm>
            <a:off x="0" y="1280160"/>
            <a:ext cx="12192000" cy="5577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5489" y="383375"/>
            <a:ext cx="9405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to dialogue 1 and dialogue 4. Choose the right answers.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839" y="203833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When is the sports day?   It is in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_____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A. June                B. July                             C. August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Mike’s mum: Be a good boy.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______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A. Work quietly    B. Keep your room clean  C</a:t>
            </a:r>
            <a:r>
              <a:rPr lang="en-US" altLang="zh-CN" sz="3200" dirty="0">
                <a:latin typeface="Comic Sans MS" panose="030F0702030302020204" pitchFamily="66" charset="0"/>
              </a:rPr>
              <a:t>.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Talk quietly.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6637" y="2213462"/>
            <a:ext cx="88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0344" y="3680464"/>
            <a:ext cx="88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" name="dialogue 1 and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0480" y="921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321" y="473691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790" y="1037876"/>
            <a:ext cx="11165553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1.Mike: Hi, Mum 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Mum: Hi. How is your summer camp?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Mike: Fine. Today, we had an art class.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Mum: Good.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Mike: On August </a:t>
            </a:r>
            <a:r>
              <a:rPr lang="en-US" altLang="zh-CN" sz="3200" dirty="0">
                <a:latin typeface="Comic Sans MS" panose="030F0702030302020204" pitchFamily="66" charset="0"/>
              </a:rPr>
              <a:t>1st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we'll have a sports day.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2.Mum: What are you doing now?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Mike: We're listening to music. We'll have lunch.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Mum: I see. What's for lunch?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Mike: Potatoes and rice. 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520440" y="4053840"/>
            <a:ext cx="6522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2819400" y="4572000"/>
            <a:ext cx="4846320" cy="655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Recycle 2 P66-1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985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0508" y="4736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783</Words>
  <Application>Microsoft Office PowerPoint</Application>
  <PresentationFormat>自定义</PresentationFormat>
  <Paragraphs>140</Paragraphs>
  <Slides>22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656</cp:revision>
  <dcterms:created xsi:type="dcterms:W3CDTF">2019-08-19T07:47:00Z</dcterms:created>
  <dcterms:modified xsi:type="dcterms:W3CDTF">2021-11-15T00:58:25Z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