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5" r:id="rId2"/>
    <p:sldId id="321" r:id="rId3"/>
    <p:sldId id="385" r:id="rId4"/>
    <p:sldId id="480" r:id="rId5"/>
    <p:sldId id="510" r:id="rId6"/>
    <p:sldId id="386" r:id="rId7"/>
    <p:sldId id="446" r:id="rId8"/>
    <p:sldId id="548" r:id="rId9"/>
    <p:sldId id="549" r:id="rId10"/>
    <p:sldId id="552" r:id="rId11"/>
    <p:sldId id="550" r:id="rId12"/>
    <p:sldId id="551" r:id="rId13"/>
    <p:sldId id="554" r:id="rId14"/>
    <p:sldId id="560" r:id="rId15"/>
    <p:sldId id="553" r:id="rId16"/>
    <p:sldId id="555" r:id="rId17"/>
    <p:sldId id="556" r:id="rId18"/>
    <p:sldId id="558" r:id="rId19"/>
    <p:sldId id="459" r:id="rId20"/>
    <p:sldId id="400" r:id="rId21"/>
    <p:sldId id="453" r:id="rId22"/>
    <p:sldId id="557" r:id="rId23"/>
    <p:sldId id="473" r:id="rId24"/>
    <p:sldId id="416" r:id="rId25"/>
    <p:sldId id="559" r:id="rId26"/>
    <p:sldId id="418" r:id="rId27"/>
    <p:sldId id="479" r:id="rId28"/>
    <p:sldId id="478" r:id="rId29"/>
    <p:sldId id="271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2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206"/>
    <a:srgbClr val="99CC00"/>
    <a:srgbClr val="CCFF66"/>
    <a:srgbClr val="F69582"/>
    <a:srgbClr val="FF9900"/>
    <a:srgbClr val="EC8AEE"/>
    <a:srgbClr val="FF00FF"/>
    <a:srgbClr val="F0C2C7"/>
    <a:srgbClr val="9379F1"/>
    <a:srgbClr val="4BB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2" y="-96"/>
      </p:cViewPr>
      <p:guideLst>
        <p:guide orient="horz" pos="222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69"/>
        <p:guide pos="21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08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0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10" Type="http://schemas.microsoft.com/office/2007/relationships/hdphoto" Target="../media/hdphoto5.wdp"/><Relationship Id="rId4" Type="http://schemas.openxmlformats.org/officeDocument/2006/relationships/tags" Target="../tags/tag40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microsoft.com/office/2007/relationships/hdphoto" Target="../media/hdphoto5.wdp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27.png"/><Relationship Id="rId5" Type="http://schemas.openxmlformats.org/officeDocument/2006/relationships/tags" Target="../tags/tag49.xml"/><Relationship Id="rId10" Type="http://schemas.openxmlformats.org/officeDocument/2006/relationships/image" Target="../media/image37.png"/><Relationship Id="rId4" Type="http://schemas.openxmlformats.org/officeDocument/2006/relationships/tags" Target="../tags/tag48.xml"/><Relationship Id="rId9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5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microsoft.com/office/2007/relationships/hdphoto" Target="../media/hdphoto5.wdp"/><Relationship Id="rId5" Type="http://schemas.openxmlformats.org/officeDocument/2006/relationships/tags" Target="../tags/tag63.xml"/><Relationship Id="rId10" Type="http://schemas.openxmlformats.org/officeDocument/2006/relationships/image" Target="../media/image27.png"/><Relationship Id="rId4" Type="http://schemas.openxmlformats.org/officeDocument/2006/relationships/tags" Target="../tags/tag62.xml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39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microsoft.com/office/2007/relationships/hdphoto" Target="../media/hdphoto5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27.png"/><Relationship Id="rId5" Type="http://schemas.openxmlformats.org/officeDocument/2006/relationships/tags" Target="../tags/tag70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10" Type="http://schemas.openxmlformats.org/officeDocument/2006/relationships/image" Target="../media/image39.png"/><Relationship Id="rId4" Type="http://schemas.openxmlformats.org/officeDocument/2006/relationships/tags" Target="../tags/tag78.xml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3" Type="http://schemas.openxmlformats.org/officeDocument/2006/relationships/tags" Target="../tags/tag83.xml"/><Relationship Id="rId21" Type="http://schemas.openxmlformats.org/officeDocument/2006/relationships/image" Target="../media/image27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slideLayout" Target="../slideLayouts/slideLayout4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image" Target="../media/image39.png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40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microsoft.com/office/2007/relationships/hdphoto" Target="../media/hdphoto5.wdp"/><Relationship Id="rId5" Type="http://schemas.openxmlformats.org/officeDocument/2006/relationships/tags" Target="../tags/tag104.xml"/><Relationship Id="rId10" Type="http://schemas.openxmlformats.org/officeDocument/2006/relationships/image" Target="../media/image27.png"/><Relationship Id="rId4" Type="http://schemas.openxmlformats.org/officeDocument/2006/relationships/tags" Target="../tags/tag103.xml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lets%20chant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42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microsoft.com/office/2007/relationships/hdphoto" Target="../media/hdphoto5.wdp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27.png"/><Relationship Id="rId5" Type="http://schemas.openxmlformats.org/officeDocument/2006/relationships/tags" Target="../tags/tag112.xml"/><Relationship Id="rId10" Type="http://schemas.openxmlformats.org/officeDocument/2006/relationships/image" Target="../media/image38.jpeg"/><Relationship Id="rId4" Type="http://schemas.openxmlformats.org/officeDocument/2006/relationships/tags" Target="../tags/tag111.xml"/><Relationship Id="rId9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image" Target="../media/image38.jpeg"/><Relationship Id="rId2" Type="http://schemas.openxmlformats.org/officeDocument/2006/relationships/tags" Target="../tags/tag117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image" Target="../media/image44.png"/><Relationship Id="rId3" Type="http://schemas.openxmlformats.org/officeDocument/2006/relationships/tags" Target="../tags/tag135.xml"/><Relationship Id="rId21" Type="http://schemas.openxmlformats.org/officeDocument/2006/relationships/image" Target="../media/image47.png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../media/image15.png"/><Relationship Id="rId2" Type="http://schemas.openxmlformats.org/officeDocument/2006/relationships/tags" Target="../tags/tag13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6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10" Type="http://schemas.openxmlformats.org/officeDocument/2006/relationships/tags" Target="../tags/tag142.xml"/><Relationship Id="rId19" Type="http://schemas.openxmlformats.org/officeDocument/2006/relationships/image" Target="../media/image45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0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9.xml"/><Relationship Id="rId10" Type="http://schemas.openxmlformats.org/officeDocument/2006/relationships/image" Target="../media/image28.png"/><Relationship Id="rId4" Type="http://schemas.openxmlformats.org/officeDocument/2006/relationships/tags" Target="../tags/tag18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2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audio" Target="../media/media1.mp3"/><Relationship Id="rId17" Type="http://schemas.openxmlformats.org/officeDocument/2006/relationships/image" Target="../media/image31.png"/><Relationship Id="rId2" Type="http://schemas.openxmlformats.org/officeDocument/2006/relationships/tags" Target="../tags/tag21.xml"/><Relationship Id="rId16" Type="http://schemas.microsoft.com/office/2007/relationships/hdphoto" Target="../media/hdphoto5.wdp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microsoft.com/office/2007/relationships/media" Target="../media/media1.mp3"/><Relationship Id="rId5" Type="http://schemas.openxmlformats.org/officeDocument/2006/relationships/tags" Target="../tags/tag24.xml"/><Relationship Id="rId15" Type="http://schemas.openxmlformats.org/officeDocument/2006/relationships/image" Target="../media/image27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4" Type="http://schemas.openxmlformats.org/officeDocument/2006/relationships/audio" Target="NUL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6.xml"/><Relationship Id="rId5" Type="http://schemas.microsoft.com/office/2007/relationships/media" Target="../media/media1.mp3"/><Relationship Id="rId4" Type="http://schemas.openxmlformats.org/officeDocument/2006/relationships/audi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2414854"/>
            <a:chOff x="-107679" y="2381642"/>
            <a:chExt cx="5663733" cy="2414854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Recycle 1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Sarah’s weekend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792107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mtClean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第一课时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574675" y="1486535"/>
            <a:ext cx="109702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1.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Mike will ____________ with my grandpa.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2. Wu Binbin will ____________.</a:t>
            </a:r>
          </a:p>
          <a:p>
            <a:pPr>
              <a:lnSpc>
                <a:spcPct val="150000"/>
              </a:lnSpc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3. ______ will play ping-pong with Sarah.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60960" y="362878"/>
            <a:ext cx="8531229" cy="689610"/>
            <a:chOff x="800794" y="391303"/>
            <a:chExt cx="8531229" cy="689610"/>
          </a:xfrm>
        </p:grpSpPr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800794" y="466233"/>
              <a:ext cx="6480810" cy="61468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3200" smtClean="0">
                  <a:solidFill>
                    <a:srgbClr val="0070C0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Fill in </a:t>
              </a:r>
              <a:r>
                <a:rPr lang="en-US" altLang="zh-CN" sz="3200" dirty="0" smtClean="0">
                  <a:solidFill>
                    <a:srgbClr val="0070C0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the blanks.</a:t>
              </a:r>
            </a:p>
          </p:txBody>
        </p:sp>
        <p:sp>
          <p:nvSpPr>
            <p:cNvPr id="4" name="ïŝḻiḓê"/>
            <p:cNvSpPr/>
            <p:nvPr>
              <p:custDataLst>
                <p:tags r:id="rId7"/>
              </p:custDataLst>
            </p:nvPr>
          </p:nvSpPr>
          <p:spPr bwMode="auto">
            <a:xfrm flipH="1">
              <a:off x="775795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endParaRPr lang="zh-CN" altLang="en-US" sz="3200">
                <a:solidFill>
                  <a:srgbClr val="0070C0"/>
                </a:solidFill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2694305" y="1590675"/>
            <a:ext cx="3168650" cy="58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pick apples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8"/>
          <p:cNvSpPr txBox="1"/>
          <p:nvPr>
            <p:custDataLst>
              <p:tags r:id="rId4"/>
            </p:custDataLst>
          </p:nvPr>
        </p:nvSpPr>
        <p:spPr>
          <a:xfrm>
            <a:off x="3553230" y="2887536"/>
            <a:ext cx="50027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swimming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8"/>
          <p:cNvSpPr txBox="1"/>
          <p:nvPr>
            <p:custDataLst>
              <p:tags r:id="rId5"/>
            </p:custDataLst>
          </p:nvPr>
        </p:nvSpPr>
        <p:spPr>
          <a:xfrm>
            <a:off x="1090295" y="4088765"/>
            <a:ext cx="150812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Amy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520689"/>
              <a:ext cx="3377261" cy="4197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en-US" altLang="zh-CN" sz="36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This is Wu </a:t>
              </a:r>
              <a:r>
                <a:rPr kumimoji="1" lang="en-US" altLang="zh-CN" sz="3600" b="1" dirty="0" err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Binbin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455" y="3251835"/>
            <a:ext cx="246443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句型结构：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打电话时的自我介绍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2869630" y="3160014"/>
            <a:ext cx="9736259" cy="81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This is + </a:t>
            </a:r>
            <a:r>
              <a:rPr lang="zh-CN" alt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人名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(+speaking).</a:t>
            </a:r>
            <a:endParaRPr kumimoji="1" lang="zh-CN" altLang="en-US" sz="3600" dirty="0">
              <a:solidFill>
                <a:srgbClr val="000000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2480" y="3971290"/>
            <a:ext cx="3780155" cy="6076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【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拓展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】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电话常用语 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0065" y="4578985"/>
            <a:ext cx="10979785" cy="164352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(1)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问对方是谁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: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汉语里我们习惯说“你是谁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?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”“你找哪位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?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但是在英文里绝对不能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说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Who are you? Who are you looking for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?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”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要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说“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Who is speaking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?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”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520689"/>
              <a:ext cx="3377261" cy="4197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en-US" altLang="zh-CN" sz="36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This is Wu </a:t>
              </a:r>
              <a:r>
                <a:rPr kumimoji="1" lang="en-US" altLang="zh-CN" sz="3600" b="1" dirty="0" err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Binbin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135813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打电话时的自我介绍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5310" y="2767965"/>
            <a:ext cx="1125029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(2)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介绍自己的时候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说“我是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”的时候，不能说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I am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…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要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说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This is …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speaking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或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This is …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。 </a:t>
            </a:r>
            <a:endParaRPr lang="en-US" altLang="zh-CN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(3)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找人的时候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不能说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I want to talk to …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首先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要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问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Is this … speaking?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要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跟别人确认对方是不是你要找的人。 </a:t>
            </a:r>
            <a:endParaRPr lang="en-US" altLang="zh-CN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(4)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让对方等一等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打电话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时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我们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让对方等待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一下，不要说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Wait a minute.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而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要说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Hold on please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.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或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“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Don't hang up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。 </a:t>
            </a:r>
            <a:r>
              <a:rPr lang="zh-CN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　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791" y="1143575"/>
            <a:ext cx="10354250" cy="518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32549">
            <a:off x="8338456" y="2425496"/>
            <a:ext cx="236220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Comic Sans MS" panose="030F0702030302020204" pitchFamily="66" charset="0"/>
              </a:rPr>
              <a:t>go shopping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play basketball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go  swimming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go on a picnic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pick apples</a:t>
            </a:r>
          </a:p>
        </p:txBody>
      </p:sp>
      <p:sp>
        <p:nvSpPr>
          <p:cNvPr id="5" name="圆角矩形标注 4"/>
          <p:cNvSpPr/>
          <p:nvPr>
            <p:custDataLst>
              <p:tags r:id="rId3"/>
            </p:custDataLst>
          </p:nvPr>
        </p:nvSpPr>
        <p:spPr>
          <a:xfrm>
            <a:off x="663191" y="1828800"/>
            <a:ext cx="1718268" cy="743578"/>
          </a:xfrm>
          <a:prstGeom prst="wedgeRoundRectCallout">
            <a:avLst>
              <a:gd name="adj1" fmla="val 23027"/>
              <a:gd name="adj2" fmla="val 814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Hello.</a:t>
            </a:r>
            <a:endParaRPr lang="zh-CN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圆角矩形标注 5"/>
          <p:cNvSpPr/>
          <p:nvPr>
            <p:custDataLst>
              <p:tags r:id="rId4"/>
            </p:custDataLst>
          </p:nvPr>
        </p:nvSpPr>
        <p:spPr>
          <a:xfrm>
            <a:off x="190918" y="3084844"/>
            <a:ext cx="2371411" cy="542611"/>
          </a:xfrm>
          <a:prstGeom prst="wedgeRoundRectCallout">
            <a:avLst>
              <a:gd name="adj1" fmla="val 34167"/>
              <a:gd name="adj2" fmla="val 894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prstClr val="black"/>
                </a:solidFill>
                <a:latin typeface="Comic Sans MS" pitchFamily="66" charset="0"/>
                <a:ea typeface="宋体" panose="02010600030101010101" pitchFamily="2" charset="-122"/>
                <a:cs typeface="Times New Roman" pitchFamily="18" charset="0"/>
              </a:rPr>
              <a:t>...</a:t>
            </a:r>
            <a:endParaRPr lang="zh-CN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圆角矩形标注 6"/>
          <p:cNvSpPr/>
          <p:nvPr>
            <p:custDataLst>
              <p:tags r:id="rId5"/>
            </p:custDataLst>
          </p:nvPr>
        </p:nvSpPr>
        <p:spPr>
          <a:xfrm>
            <a:off x="3567165" y="3808324"/>
            <a:ext cx="994787" cy="562708"/>
          </a:xfrm>
          <a:prstGeom prst="wedgeRoundRectCallout">
            <a:avLst>
              <a:gd name="adj1" fmla="val 51894"/>
              <a:gd name="adj2" fmla="val 821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prstClr val="black"/>
                </a:solidFill>
                <a:latin typeface="Comic Sans MS" pitchFamily="66" charset="0"/>
                <a:ea typeface="宋体" panose="02010600030101010101" pitchFamily="2" charset="-122"/>
                <a:cs typeface="Times New Roman" pitchFamily="18" charset="0"/>
              </a:rPr>
              <a:t>...</a:t>
            </a:r>
            <a:endParaRPr lang="zh-CN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>
            <a:off x="2734824" y="1619460"/>
            <a:ext cx="4821535" cy="1565867"/>
          </a:xfrm>
          <a:prstGeom prst="wedgeRoundRectCallout">
            <a:avLst>
              <a:gd name="adj1" fmla="val 23027"/>
              <a:gd name="adj2" fmla="val 814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Hi, Oliver. This is Wu Binbin. Are you free this </a:t>
            </a:r>
            <a:r>
              <a:rPr lang="en-US" altLang="zh-CN" sz="2400">
                <a:solidFill>
                  <a:prstClr val="black"/>
                </a:solidFill>
                <a:latin typeface="Comic Sans MS" pitchFamily="66" charset="0"/>
                <a:ea typeface="宋体" panose="02010600030101010101" pitchFamily="2" charset="-122"/>
                <a:cs typeface="Times New Roman" pitchFamily="18" charset="0"/>
              </a:rPr>
              <a:t>...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? </a:t>
            </a:r>
            <a:endParaRPr lang="zh-CN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>
            <p:custDataLst>
              <p:tags r:id="rId7"/>
            </p:custDataLst>
          </p:nvPr>
        </p:nvSpPr>
        <p:spPr>
          <a:xfrm>
            <a:off x="777368" y="379562"/>
            <a:ext cx="793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Call your friends and plan your weekend.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791" y="1143575"/>
            <a:ext cx="10354250" cy="518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32549">
            <a:off x="8338456" y="2425496"/>
            <a:ext cx="236220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Comic Sans MS" panose="030F0702030302020204" pitchFamily="66" charset="0"/>
              </a:rPr>
              <a:t>go shopping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play basketball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go  swimming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go on a picnic</a:t>
            </a:r>
          </a:p>
          <a:p>
            <a:r>
              <a:rPr lang="zh-CN" altLang="en-US" sz="2400">
                <a:latin typeface="Comic Sans MS" panose="030F0702030302020204" pitchFamily="66" charset="0"/>
              </a:rPr>
              <a:t>pick apples</a:t>
            </a:r>
          </a:p>
        </p:txBody>
      </p:sp>
      <p:sp>
        <p:nvSpPr>
          <p:cNvPr id="5" name="圆角矩形标注 4"/>
          <p:cNvSpPr/>
          <p:nvPr>
            <p:custDataLst>
              <p:tags r:id="rId3"/>
            </p:custDataLst>
          </p:nvPr>
        </p:nvSpPr>
        <p:spPr>
          <a:xfrm>
            <a:off x="663191" y="1828800"/>
            <a:ext cx="1718268" cy="743578"/>
          </a:xfrm>
          <a:prstGeom prst="wedgeRoundRectCallout">
            <a:avLst>
              <a:gd name="adj1" fmla="val 23027"/>
              <a:gd name="adj2" fmla="val 814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Hello.</a:t>
            </a:r>
            <a:endParaRPr lang="zh-CN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圆角矩形标注 5"/>
          <p:cNvSpPr/>
          <p:nvPr>
            <p:custDataLst>
              <p:tags r:id="rId4"/>
            </p:custDataLst>
          </p:nvPr>
        </p:nvSpPr>
        <p:spPr>
          <a:xfrm>
            <a:off x="190918" y="3084844"/>
            <a:ext cx="2371411" cy="542611"/>
          </a:xfrm>
          <a:prstGeom prst="wedgeRoundRectCallout">
            <a:avLst>
              <a:gd name="adj1" fmla="val 34167"/>
              <a:gd name="adj2" fmla="val 894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Sure. I’m free.</a:t>
            </a:r>
            <a:endParaRPr lang="zh-CN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圆角矩形标注 6"/>
          <p:cNvSpPr/>
          <p:nvPr>
            <p:custDataLst>
              <p:tags r:id="rId5"/>
            </p:custDataLst>
          </p:nvPr>
        </p:nvSpPr>
        <p:spPr>
          <a:xfrm>
            <a:off x="3567165" y="3808324"/>
            <a:ext cx="994787" cy="562708"/>
          </a:xfrm>
          <a:prstGeom prst="wedgeRoundRectCallout">
            <a:avLst>
              <a:gd name="adj1" fmla="val 51894"/>
              <a:gd name="adj2" fmla="val 821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Cool!</a:t>
            </a:r>
            <a:endParaRPr lang="zh-CN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>
            <a:off x="2734824" y="1619460"/>
            <a:ext cx="4821535" cy="1565867"/>
          </a:xfrm>
          <a:prstGeom prst="wedgeRoundRectCallout">
            <a:avLst>
              <a:gd name="adj1" fmla="val 23027"/>
              <a:gd name="adj2" fmla="val 814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Hi, Oliver. This is Wu </a:t>
            </a:r>
            <a:r>
              <a:rPr lang="en-US" altLang="zh-CN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Are you free this weekend? I want to play 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basketball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Would you like to come?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41113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 l="4515" t="13909" b="41885"/>
          <a:stretch>
            <a:fillRect/>
          </a:stretch>
        </p:blipFill>
        <p:spPr bwMode="auto">
          <a:xfrm>
            <a:off x="0" y="1028395"/>
            <a:ext cx="12192000" cy="582960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448577" y="3512209"/>
            <a:ext cx="479903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 are they?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448577" y="4261581"/>
            <a:ext cx="7269864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Sarah’s father and Robin.</a:t>
            </a: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 rot="180128">
            <a:off x="8008420" y="2651439"/>
            <a:ext cx="4675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6:00 p.m.  go to work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8:00 a.m.  eat breakfast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9:00 a.m.  go to bed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2:00 p.m.  eat lunch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5:00 p.m.  eat dinner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558139" y="1335106"/>
            <a:ext cx="1081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Sunday morning. Sarah’s father is home after work. Sarah is still asleep, but Robin is up.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>
            <p:custDataLst>
              <p:tags r:id="rId6"/>
            </p:custDataLst>
          </p:nvPr>
        </p:nvSpPr>
        <p:spPr>
          <a:xfrm>
            <a:off x="777368" y="379562"/>
            <a:ext cx="358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7231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complete the dialogue.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270" y="1014095"/>
            <a:ext cx="11884025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365125" y="1006171"/>
            <a:ext cx="9525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2000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Robin: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Do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you work at night?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Sarah’s father: Yes, I’m a doctor. I often work at night.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Robin: When do you go to bed then?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Sarah’s father: _______________________.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Robin: Wow! When do you eat lunch?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Sarah’s father: _______________________.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Robin: _______________________.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Sarah’s father: At 5:00 p.m.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Robin: When do you go to work?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Sarah’s father:_______________________.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Robin: Oh! You must be very tired. Breakfast is  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                          ready. Please enjoy it!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Sarah’s father: Thanks.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 rot="163039">
            <a:off x="8170551" y="2489271"/>
            <a:ext cx="3678555" cy="1908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6:00 p.m. go to work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8:00 a.m. eat breakfast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9:00 a.m. go to bed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2:00 p.m. eat lunch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5:00 p.m. eat dinner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2674680" y="2038776"/>
            <a:ext cx="355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I go to bed at 9:00 a.m.</a:t>
            </a:r>
            <a:endParaRPr lang="zh-C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2786137" y="2845336"/>
            <a:ext cx="368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eat lunch at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2:00 a.m.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8"/>
          <p:cNvSpPr txBox="1"/>
          <p:nvPr>
            <p:custDataLst>
              <p:tags r:id="rId8"/>
            </p:custDataLst>
          </p:nvPr>
        </p:nvSpPr>
        <p:spPr>
          <a:xfrm>
            <a:off x="2684855" y="3230245"/>
            <a:ext cx="408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do you eat dinner?</a:t>
            </a:r>
          </a:p>
        </p:txBody>
      </p:sp>
      <p:sp>
        <p:nvSpPr>
          <p:cNvPr id="6" name="TextBox 9"/>
          <p:cNvSpPr txBox="1"/>
          <p:nvPr>
            <p:custDataLst>
              <p:tags r:id="rId9"/>
            </p:custDataLst>
          </p:nvPr>
        </p:nvSpPr>
        <p:spPr>
          <a:xfrm>
            <a:off x="2693880" y="4270774"/>
            <a:ext cx="456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go to work at 6:00 p.m.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42593"/>
            <a:ext cx="605641" cy="7468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820" y="989428"/>
            <a:ext cx="11113267" cy="551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"/>
          <p:cNvSpPr txBox="1"/>
          <p:nvPr>
            <p:custDataLst>
              <p:tags r:id="rId3"/>
            </p:custDataLst>
          </p:nvPr>
        </p:nvSpPr>
        <p:spPr>
          <a:xfrm>
            <a:off x="666613" y="925966"/>
            <a:ext cx="107930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It is Sunday morning. Sarah’s father is home after work. Sarah is still asleep, but Robin is up. Read and complete the dialogue.</a:t>
            </a:r>
          </a:p>
          <a:p>
            <a:r>
              <a:rPr lang="zh-CN" alt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星期日早上，萨拉的父亲下班后在家，萨拉还在睡觉，但是罗宾起床了，读并完成对话。</a:t>
            </a:r>
            <a:endParaRPr lang="zh-CN" alt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3"/>
          <p:cNvSpPr txBox="1"/>
          <p:nvPr>
            <p:custDataLst>
              <p:tags r:id="rId4"/>
            </p:custDataLst>
          </p:nvPr>
        </p:nvSpPr>
        <p:spPr>
          <a:xfrm>
            <a:off x="522512" y="2297064"/>
            <a:ext cx="108321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anose="030F0702030302020204" pitchFamily="66" charset="0"/>
              </a:rPr>
              <a:t>               Robin: Do you work at night?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你在晚上工作吗？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Sarah’s father: Yes, I’m a doctor. I often work at night.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是的，我是一名医生，我经常在晚上工作。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               Robin: When do you go to bed then?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那么你什么时候上床睡觉？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Sarah’s father: I go to bed at 9:00 a.m. 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我在上午九点上床睡觉。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               Robin: Wow! When do you eat lunch?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哇！你什么时候吃午饭？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Sarah’s father: I eat lunch at 2:00 p.m.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我在下午两点吃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午饭</a:t>
            </a:r>
            <a:r>
              <a:rPr lang="zh-CN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。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              Robin: When do you eat dinner? 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你什么时候吃晚饭？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Sarah’s father: At 5:00 p.m.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在下午五点。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               Robin: When do you go to work?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你什么时候去上班？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Sarah’s </a:t>
            </a:r>
            <a:r>
              <a:rPr lang="en-US" altLang="zh-CN" dirty="0" err="1" smtClean="0">
                <a:latin typeface="Comic Sans MS" panose="030F0702030302020204" pitchFamily="66" charset="0"/>
              </a:rPr>
              <a:t>father:I</a:t>
            </a:r>
            <a:r>
              <a:rPr lang="en-US" altLang="zh-CN" dirty="0" smtClean="0">
                <a:latin typeface="Comic Sans MS" panose="030F0702030302020204" pitchFamily="66" charset="0"/>
              </a:rPr>
              <a:t> go to work at 6:00 p.m. 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在下午六点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去上班。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               Robin: Oh! You must be very tired. Breakfast is ready. Please enjoy it!</a:t>
            </a: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                         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哦！你一起很累。早餐做好了，请享用吧！</a:t>
            </a:r>
            <a:endParaRPr lang="en-US" altLang="zh-CN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Sarah’s father: Thanks.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谢谢。</a:t>
            </a:r>
          </a:p>
        </p:txBody>
      </p:sp>
      <p:sp>
        <p:nvSpPr>
          <p:cNvPr id="12" name="TextBox 4"/>
          <p:cNvSpPr txBox="1"/>
          <p:nvPr>
            <p:custDataLst>
              <p:tags r:id="rId5"/>
            </p:custDataLst>
          </p:nvPr>
        </p:nvSpPr>
        <p:spPr>
          <a:xfrm rot="163039">
            <a:off x="8242909" y="2971945"/>
            <a:ext cx="3198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latin typeface="Comic Sans MS" panose="030F0702030302020204" pitchFamily="66" charset="0"/>
              </a:rPr>
              <a:t>6:00 p.m. go to work</a:t>
            </a:r>
          </a:p>
          <a:p>
            <a:r>
              <a:rPr lang="en-US" altLang="zh-CN" sz="2000" smtClean="0">
                <a:latin typeface="Comic Sans MS" panose="030F0702030302020204" pitchFamily="66" charset="0"/>
              </a:rPr>
              <a:t>8:00 a.m. eat breakfast</a:t>
            </a:r>
          </a:p>
          <a:p>
            <a:r>
              <a:rPr lang="en-US" altLang="zh-CN" sz="2000" smtClean="0">
                <a:latin typeface="Comic Sans MS" panose="030F0702030302020204" pitchFamily="66" charset="0"/>
              </a:rPr>
              <a:t>9:00 a.m. go to bed</a:t>
            </a:r>
          </a:p>
          <a:p>
            <a:r>
              <a:rPr lang="en-US" altLang="zh-CN" sz="2000" smtClean="0">
                <a:latin typeface="Comic Sans MS" panose="030F0702030302020204" pitchFamily="66" charset="0"/>
              </a:rPr>
              <a:t>2:00 p.m. eat lunch</a:t>
            </a:r>
          </a:p>
          <a:p>
            <a:r>
              <a:rPr lang="en-US" altLang="zh-CN" sz="2000" smtClean="0">
                <a:latin typeface="Comic Sans MS" panose="030F0702030302020204" pitchFamily="66" charset="0"/>
              </a:rPr>
              <a:t>5:00 p.m. eat dinner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788790" y="332978"/>
            <a:ext cx="5373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Read again and understand.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05613" y="133817"/>
            <a:ext cx="423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carefully.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4" y="13591"/>
            <a:ext cx="605641" cy="7468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29540" y="655320"/>
            <a:ext cx="11995150" cy="609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"/>
          <p:cNvSpPr txBox="1"/>
          <p:nvPr>
            <p:custDataLst>
              <p:tags r:id="rId4"/>
            </p:custDataLst>
          </p:nvPr>
        </p:nvSpPr>
        <p:spPr>
          <a:xfrm>
            <a:off x="183426" y="829086"/>
            <a:ext cx="1103308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It is Sunday morning. Sarah’s father is home after work. Sarah is still asleep, but Robin is up. Read and complete the dialogue.</a:t>
            </a:r>
            <a:endParaRPr lang="zh-CN" altLang="en-US" sz="2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3"/>
          <p:cNvSpPr txBox="1"/>
          <p:nvPr>
            <p:custDataLst>
              <p:tags r:id="rId5"/>
            </p:custDataLst>
          </p:nvPr>
        </p:nvSpPr>
        <p:spPr>
          <a:xfrm>
            <a:off x="129540" y="1728470"/>
            <a:ext cx="114369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Comic Sans MS" panose="030F0702030302020204" pitchFamily="66" charset="0"/>
              </a:rPr>
              <a:t>        </a:t>
            </a:r>
            <a:r>
              <a:rPr lang="en-US" altLang="zh-CN" sz="2000" smtClean="0">
                <a:latin typeface="Comic Sans MS" panose="030F0702030302020204" pitchFamily="66" charset="0"/>
              </a:rPr>
              <a:t>    </a:t>
            </a:r>
            <a:r>
              <a:rPr lang="en-US" altLang="zh-CN" sz="2400" smtClean="0">
                <a:latin typeface="Comic Sans MS" panose="030F0702030302020204" pitchFamily="66" charset="0"/>
              </a:rPr>
              <a:t>  Robin: Do you work at night?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Sarah’s father: Yes, I’m a doctor. I often work at night.               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              Robin: When do you go to bed then?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Sarah’s father: I go to bed at 9:00 a.m. 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               Robin: Wow! When do you eat lunch?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Sarah’s father: I eat lunch at 2:00 p.m.              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               Robin: When do you eat dinner? 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Sarah’s father: At 5:00 p.m.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               Robin: When do you go to work?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Sarah’s father:I go to work at 6:00 p.m. </a:t>
            </a:r>
            <a:endParaRPr lang="en-US" altLang="zh-CN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               Robin: Oh! You must be very tired. Breakfast is ready. Please enjoy it!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 Sarah’s father: Thanks.</a:t>
            </a:r>
            <a:endParaRPr lang="zh-CN" altLang="en-US" sz="24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4"/>
          <p:cNvSpPr txBox="1"/>
          <p:nvPr>
            <p:custDataLst>
              <p:tags r:id="rId6"/>
            </p:custDataLst>
          </p:nvPr>
        </p:nvSpPr>
        <p:spPr>
          <a:xfrm rot="163039">
            <a:off x="8378825" y="2419350"/>
            <a:ext cx="3563620" cy="2300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6:00 p.m. go to work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8:00 a.m. eat breakfast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9:00 a.m. go to bed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2:00 p.m. eat lunch</a:t>
            </a:r>
          </a:p>
          <a:p>
            <a:r>
              <a:rPr lang="en-US" altLang="zh-CN" sz="2400" smtClean="0">
                <a:latin typeface="Comic Sans MS" panose="030F0702030302020204" pitchFamily="66" charset="0"/>
              </a:rPr>
              <a:t>5:00 p.m. eat dinner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 flipV="1">
            <a:off x="5562559" y="1238486"/>
            <a:ext cx="1066165" cy="120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8"/>
            </p:custDataLst>
          </p:nvPr>
        </p:nvSpPr>
        <p:spPr>
          <a:xfrm>
            <a:off x="5528945" y="51244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9"/>
            </p:custDataLst>
          </p:nvPr>
        </p:nvCxnSpPr>
        <p:spPr>
          <a:xfrm flipV="1">
            <a:off x="183474" y="1573131"/>
            <a:ext cx="1066165" cy="120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>
            <p:custDataLst>
              <p:tags r:id="rId10"/>
            </p:custDataLst>
          </p:nvPr>
        </p:nvSpPr>
        <p:spPr>
          <a:xfrm>
            <a:off x="0" y="1572895"/>
            <a:ext cx="185864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睡着的</a:t>
            </a:r>
            <a:r>
              <a:rPr lang="en-US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adj</a:t>
            </a:r>
            <a:endParaRPr lang="en-US" altLang="zh-CN" sz="20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11"/>
            </p:custDataLst>
          </p:nvPr>
        </p:nvCxnSpPr>
        <p:spPr>
          <a:xfrm flipV="1">
            <a:off x="4029669" y="2116691"/>
            <a:ext cx="1066165" cy="120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0"/>
          <p:cNvSpPr txBox="1"/>
          <p:nvPr>
            <p:custDataLst>
              <p:tags r:id="rId12"/>
            </p:custDataLst>
          </p:nvPr>
        </p:nvSpPr>
        <p:spPr>
          <a:xfrm>
            <a:off x="4029710" y="1501775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晚上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3"/>
            </p:custDataLst>
          </p:nvPr>
        </p:nvCxnSpPr>
        <p:spPr>
          <a:xfrm flipV="1">
            <a:off x="8120974" y="5809851"/>
            <a:ext cx="1066165" cy="120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0"/>
          <p:cNvSpPr txBox="1"/>
          <p:nvPr>
            <p:custDataLst>
              <p:tags r:id="rId14"/>
            </p:custDataLst>
          </p:nvPr>
        </p:nvSpPr>
        <p:spPr>
          <a:xfrm>
            <a:off x="8121015" y="5821680"/>
            <a:ext cx="1567815" cy="4305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准备好了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15"/>
            </p:custDataLst>
          </p:nvPr>
        </p:nvCxnSpPr>
        <p:spPr>
          <a:xfrm>
            <a:off x="9429074" y="5809851"/>
            <a:ext cx="2099945" cy="177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16"/>
            </p:custDataLst>
          </p:nvPr>
        </p:nvSpPr>
        <p:spPr>
          <a:xfrm>
            <a:off x="9863455" y="5827395"/>
            <a:ext cx="1567815" cy="4305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请享用吧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1"/>
          <p:cNvSpPr txBox="1"/>
          <p:nvPr>
            <p:custDataLst>
              <p:tags r:id="rId17"/>
            </p:custDataLst>
          </p:nvPr>
        </p:nvSpPr>
        <p:spPr>
          <a:xfrm>
            <a:off x="6048241" y="1941488"/>
            <a:ext cx="375671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询问什么时间在做什么事情</a:t>
            </a:r>
            <a:endParaRPr lang="en-US" altLang="zh-CN" sz="20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0" name="弧形 19"/>
          <p:cNvSpPr/>
          <p:nvPr>
            <p:custDataLst>
              <p:tags r:id="rId18"/>
            </p:custDataLst>
          </p:nvPr>
        </p:nvSpPr>
        <p:spPr>
          <a:xfrm rot="18124293">
            <a:off x="4912226" y="2343552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>
            <p:custDataLst>
              <p:tags r:id="rId19"/>
            </p:custDataLst>
          </p:nvPr>
        </p:nvCxnSpPr>
        <p:spPr>
          <a:xfrm>
            <a:off x="2347257" y="2851551"/>
            <a:ext cx="4223385" cy="482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5" grpId="0"/>
      <p:bldP spid="7" grpId="0" bldLvl="0" animBg="1"/>
      <p:bldP spid="14" grpId="0" bldLvl="0" animBg="1"/>
      <p:bldP spid="15" grpId="0" bldLvl="0" animBg="1"/>
      <p:bldP spid="2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93" y="1514908"/>
            <a:ext cx="6725382" cy="37199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41113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 l="4515" t="61142" b="5286"/>
          <a:stretch>
            <a:fillRect/>
          </a:stretch>
        </p:blipFill>
        <p:spPr bwMode="auto">
          <a:xfrm>
            <a:off x="98425" y="848995"/>
            <a:ext cx="12192000" cy="5842000"/>
          </a:xfrm>
          <a:prstGeom prst="rect">
            <a:avLst/>
          </a:prstGeom>
          <a:noFill/>
        </p:spPr>
      </p:pic>
      <p:sp>
        <p:nvSpPr>
          <p:cNvPr id="7" name="文本框 8"/>
          <p:cNvSpPr txBox="1"/>
          <p:nvPr/>
        </p:nvSpPr>
        <p:spPr>
          <a:xfrm>
            <a:off x="867586" y="314177"/>
            <a:ext cx="10455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Find out your parents’ timetables and role-play with your partner.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 rot="319742">
            <a:off x="639097" y="2151296"/>
            <a:ext cx="39260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My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‘s timetable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get up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cook breakfast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go to work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go home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cook dinner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.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go to bed</a:t>
            </a:r>
            <a:endParaRPr lang="en-US" altLang="zh-CN" sz="2800" u="sng" dirty="0" smtClean="0">
              <a:latin typeface="Comic Sans MS" panose="030F0702030302020204" pitchFamily="66" charset="0"/>
            </a:endParaRPr>
          </a:p>
        </p:txBody>
      </p:sp>
      <p:pic>
        <p:nvPicPr>
          <p:cNvPr id="21" name="图片 20" descr="读书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0104091" y="4962919"/>
            <a:ext cx="1788900" cy="1387131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5903556" y="1617332"/>
            <a:ext cx="2371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do you get up, Mum?</a:t>
            </a:r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8739206" y="2214554"/>
            <a:ext cx="2584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usually get up at 6:00 a.m.</a:t>
            </a:r>
          </a:p>
        </p:txBody>
      </p:sp>
      <p:sp>
        <p:nvSpPr>
          <p:cNvPr id="31" name="矩形 30"/>
          <p:cNvSpPr/>
          <p:nvPr>
            <p:custDataLst>
              <p:tags r:id="rId7"/>
            </p:custDataLst>
          </p:nvPr>
        </p:nvSpPr>
        <p:spPr>
          <a:xfrm>
            <a:off x="5591172" y="3357562"/>
            <a:ext cx="2745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do you cook breakfast?</a:t>
            </a:r>
          </a:p>
        </p:txBody>
      </p: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8698248" y="4178622"/>
            <a:ext cx="1009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At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41113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/>
          <a:srcRect l="4515" t="61142" b="5286"/>
          <a:stretch>
            <a:fillRect/>
          </a:stretch>
        </p:blipFill>
        <p:spPr bwMode="auto">
          <a:xfrm>
            <a:off x="98425" y="848995"/>
            <a:ext cx="12192000" cy="5842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>
            <p:custDataLst>
              <p:tags r:id="rId2"/>
            </p:custDataLst>
          </p:nvPr>
        </p:nvSpPr>
        <p:spPr>
          <a:xfrm rot="319742">
            <a:off x="639097" y="2151296"/>
            <a:ext cx="3876675" cy="3969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My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‘s timetable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get up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cook breakfast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go to work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go home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cook dinner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.</a:t>
            </a:r>
          </a:p>
          <a:p>
            <a:r>
              <a:rPr lang="en-US" altLang="zh-CN" sz="28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go to bed</a:t>
            </a:r>
            <a:endParaRPr lang="en-US" altLang="zh-CN" sz="2800" u="sng" dirty="0" smtClean="0">
              <a:latin typeface="Comic Sans MS" panose="030F0702030302020204" pitchFamily="66" charset="0"/>
            </a:endParaRPr>
          </a:p>
        </p:txBody>
      </p:sp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5903556" y="1617332"/>
            <a:ext cx="2371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do you get up, Mum?</a:t>
            </a:r>
          </a:p>
        </p:txBody>
      </p:sp>
      <p:sp>
        <p:nvSpPr>
          <p:cNvPr id="30" name="矩形 29"/>
          <p:cNvSpPr/>
          <p:nvPr>
            <p:custDataLst>
              <p:tags r:id="rId4"/>
            </p:custDataLst>
          </p:nvPr>
        </p:nvSpPr>
        <p:spPr>
          <a:xfrm>
            <a:off x="8739206" y="2214554"/>
            <a:ext cx="2584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usually get up at 6:00 a.m.</a:t>
            </a:r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>
            <a:off x="5591172" y="3357562"/>
            <a:ext cx="2745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do you cook breakfast?</a:t>
            </a:r>
          </a:p>
        </p:txBody>
      </p:sp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8698248" y="4178622"/>
            <a:ext cx="1009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At …</a:t>
            </a: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 rot="439141">
            <a:off x="1414145" y="2113915"/>
            <a:ext cx="1002665" cy="750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mum</a:t>
            </a:r>
          </a:p>
        </p:txBody>
      </p:sp>
      <p:sp>
        <p:nvSpPr>
          <p:cNvPr id="2" name="TextBox 9"/>
          <p:cNvSpPr txBox="1"/>
          <p:nvPr>
            <p:custDataLst>
              <p:tags r:id="rId8"/>
            </p:custDataLst>
          </p:nvPr>
        </p:nvSpPr>
        <p:spPr>
          <a:xfrm rot="439141">
            <a:off x="586105" y="2853055"/>
            <a:ext cx="1532890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6:00 a.m.</a:t>
            </a:r>
          </a:p>
        </p:txBody>
      </p:sp>
      <p:sp>
        <p:nvSpPr>
          <p:cNvPr id="3" name="TextBox 9"/>
          <p:cNvSpPr txBox="1"/>
          <p:nvPr>
            <p:custDataLst>
              <p:tags r:id="rId9"/>
            </p:custDataLst>
          </p:nvPr>
        </p:nvSpPr>
        <p:spPr>
          <a:xfrm rot="439141">
            <a:off x="578485" y="3369945"/>
            <a:ext cx="1832610" cy="393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6:30 a.m.</a:t>
            </a:r>
          </a:p>
        </p:txBody>
      </p:sp>
      <p:sp>
        <p:nvSpPr>
          <p:cNvPr id="12" name="TextBox 9"/>
          <p:cNvSpPr txBox="1"/>
          <p:nvPr>
            <p:custDataLst>
              <p:tags r:id="rId10"/>
            </p:custDataLst>
          </p:nvPr>
        </p:nvSpPr>
        <p:spPr>
          <a:xfrm rot="439141">
            <a:off x="480695" y="3802380"/>
            <a:ext cx="1832610" cy="393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7:30 a.m.</a:t>
            </a:r>
          </a:p>
        </p:txBody>
      </p:sp>
      <p:sp>
        <p:nvSpPr>
          <p:cNvPr id="13" name="TextBox 9"/>
          <p:cNvSpPr txBox="1"/>
          <p:nvPr>
            <p:custDataLst>
              <p:tags r:id="rId11"/>
            </p:custDataLst>
          </p:nvPr>
        </p:nvSpPr>
        <p:spPr>
          <a:xfrm rot="439141">
            <a:off x="488315" y="4224655"/>
            <a:ext cx="1532890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5:00 p.m.</a:t>
            </a:r>
          </a:p>
        </p:txBody>
      </p:sp>
      <p:sp>
        <p:nvSpPr>
          <p:cNvPr id="15" name="TextBox 9"/>
          <p:cNvSpPr txBox="1"/>
          <p:nvPr>
            <p:custDataLst>
              <p:tags r:id="rId12"/>
            </p:custDataLst>
          </p:nvPr>
        </p:nvSpPr>
        <p:spPr>
          <a:xfrm rot="439141">
            <a:off x="487890" y="4580906"/>
            <a:ext cx="1532890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5:30 p.m.</a:t>
            </a:r>
          </a:p>
        </p:txBody>
      </p:sp>
      <p:sp>
        <p:nvSpPr>
          <p:cNvPr id="16" name="TextBox 9"/>
          <p:cNvSpPr txBox="1"/>
          <p:nvPr>
            <p:custDataLst>
              <p:tags r:id="rId13"/>
            </p:custDataLst>
          </p:nvPr>
        </p:nvSpPr>
        <p:spPr>
          <a:xfrm rot="439141">
            <a:off x="488315" y="5059045"/>
            <a:ext cx="1532890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6:00 p.m.</a:t>
            </a:r>
          </a:p>
        </p:txBody>
      </p:sp>
      <p:sp>
        <p:nvSpPr>
          <p:cNvPr id="17" name="TextBox 9"/>
          <p:cNvSpPr txBox="1"/>
          <p:nvPr>
            <p:custDataLst>
              <p:tags r:id="rId14"/>
            </p:custDataLst>
          </p:nvPr>
        </p:nvSpPr>
        <p:spPr>
          <a:xfrm rot="439141">
            <a:off x="2069465" y="5293360"/>
            <a:ext cx="2124075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eat dinner</a:t>
            </a:r>
          </a:p>
        </p:txBody>
      </p:sp>
      <p:sp>
        <p:nvSpPr>
          <p:cNvPr id="18" name="TextBox 9"/>
          <p:cNvSpPr txBox="1"/>
          <p:nvPr>
            <p:custDataLst>
              <p:tags r:id="rId15"/>
            </p:custDataLst>
          </p:nvPr>
        </p:nvSpPr>
        <p:spPr>
          <a:xfrm rot="439141">
            <a:off x="427355" y="5509260"/>
            <a:ext cx="1532890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9:00 p.m.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696095" y="1362963"/>
            <a:ext cx="65160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A bird in the hand is worth two the bush.</a:t>
            </a:r>
          </a:p>
          <a:p>
            <a:pPr>
              <a:lnSpc>
                <a:spcPct val="150000"/>
              </a:lnSpc>
            </a:pP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鸟在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手胜似二鸟在林。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32603" y="1894713"/>
            <a:ext cx="4302527" cy="2722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203426" y="87598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、看图写词组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175638" y="-24841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203487" y="11944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6" name="矩形 35"/>
          <p:cNvSpPr/>
          <p:nvPr>
            <p:custDataLst>
              <p:tags r:id="rId1"/>
            </p:custDataLst>
          </p:nvPr>
        </p:nvSpPr>
        <p:spPr>
          <a:xfrm>
            <a:off x="6024014" y="5880249"/>
            <a:ext cx="29153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 ping-pong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4279250" y="3408051"/>
            <a:ext cx="2915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on a picnic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1959429" y="5979257"/>
            <a:ext cx="2915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pick apples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矩形 48"/>
          <p:cNvSpPr/>
          <p:nvPr>
            <p:custDataLst>
              <p:tags r:id="rId4"/>
            </p:custDataLst>
          </p:nvPr>
        </p:nvSpPr>
        <p:spPr>
          <a:xfrm>
            <a:off x="8050391" y="3312962"/>
            <a:ext cx="2915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矩形 49"/>
          <p:cNvSpPr/>
          <p:nvPr>
            <p:custDataLst>
              <p:tags r:id="rId5"/>
            </p:custDataLst>
          </p:nvPr>
        </p:nvSpPr>
        <p:spPr>
          <a:xfrm>
            <a:off x="507838" y="3457425"/>
            <a:ext cx="2915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swimming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2" name="直接连接符 51"/>
          <p:cNvCxnSpPr/>
          <p:nvPr>
            <p:custDataLst>
              <p:tags r:id="rId6"/>
            </p:custDataLst>
          </p:nvPr>
        </p:nvCxnSpPr>
        <p:spPr>
          <a:xfrm flipV="1">
            <a:off x="508000" y="3980815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7"/>
            </p:custDataLst>
          </p:nvPr>
        </p:nvCxnSpPr>
        <p:spPr>
          <a:xfrm flipV="1">
            <a:off x="4095736" y="3928433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8"/>
            </p:custDataLst>
          </p:nvPr>
        </p:nvCxnSpPr>
        <p:spPr>
          <a:xfrm flipV="1">
            <a:off x="7881950" y="3928433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9"/>
            </p:custDataLst>
          </p:nvPr>
        </p:nvCxnSpPr>
        <p:spPr>
          <a:xfrm flipV="1">
            <a:off x="1738282" y="6438286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>
            <p:custDataLst>
              <p:tags r:id="rId10"/>
            </p:custDataLst>
          </p:nvPr>
        </p:nvCxnSpPr>
        <p:spPr>
          <a:xfrm flipV="1">
            <a:off x="6024562" y="6411933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08000" y="1626870"/>
            <a:ext cx="2714625" cy="15474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765550" y="1473200"/>
            <a:ext cx="3429000" cy="17449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790065" y="4172585"/>
            <a:ext cx="2088515" cy="17824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159115" y="1344930"/>
            <a:ext cx="1715770" cy="19977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308725" y="4234815"/>
            <a:ext cx="1687830" cy="1664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8" grpId="0"/>
      <p:bldP spid="49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222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1449" y="433845"/>
            <a:ext cx="11183815" cy="3265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二、为下列句子选择相应的答句。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(    )1.Why do you like winter best?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(   )2. When do you go to school?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(    )3.What’s the weather like in autumn?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(    )4. What do you do on the weekend?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(    )5. Which season do you like best? 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471972" y="2628592"/>
            <a:ext cx="7636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72272" y="3217634"/>
            <a:ext cx="7636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422030" y="1681646"/>
            <a:ext cx="7636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472383" y="2143278"/>
            <a:ext cx="7636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422031" y="1068697"/>
            <a:ext cx="7636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01736" y="3760111"/>
            <a:ext cx="6096000" cy="2675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A.I often go shopping. </a:t>
            </a:r>
            <a:r>
              <a:rPr lang="en-US" altLang="zh-CN" sz="2800" smtClean="0">
                <a:latin typeface="Comic Sans MS" panose="030F0702030302020204" pitchFamily="66" charset="0"/>
                <a:sym typeface="+mn-ea"/>
              </a:rPr>
              <a:t>              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  <a:sym typeface="+mn-ea"/>
              </a:rPr>
              <a:t>B</a:t>
            </a:r>
            <a:r>
              <a:rPr lang="en-US" altLang="zh-CN" sz="2800">
                <a:latin typeface="Comic Sans MS" panose="030F0702030302020204" pitchFamily="66" charset="0"/>
                <a:sym typeface="+mn-ea"/>
              </a:rPr>
              <a:t>. Summer. </a:t>
            </a:r>
            <a:endParaRPr lang="en-US" altLang="zh-CN" sz="280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C. I go to school at </a:t>
            </a:r>
            <a:r>
              <a:rPr lang="en-US" altLang="zh-CN" sz="2800" smtClean="0">
                <a:latin typeface="Comic Sans MS" panose="030F0702030302020204" pitchFamily="66" charset="0"/>
                <a:sym typeface="+mn-ea"/>
              </a:rPr>
              <a:t>8 o’clock</a:t>
            </a:r>
            <a:r>
              <a:rPr lang="en-US" altLang="zh-CN" sz="2800">
                <a:latin typeface="Comic Sans MS" panose="030F0702030302020204" pitchFamily="66" charset="0"/>
                <a:sym typeface="+mn-ea"/>
              </a:rPr>
              <a:t>. </a:t>
            </a:r>
            <a:r>
              <a:rPr lang="en-US" altLang="zh-CN" sz="2800" smtClean="0">
                <a:latin typeface="Comic Sans MS" panose="030F0702030302020204" pitchFamily="66" charset="0"/>
                <a:sym typeface="+mn-ea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  <a:sym typeface="+mn-ea"/>
              </a:rPr>
              <a:t>D</a:t>
            </a:r>
            <a:r>
              <a:rPr lang="en-US" altLang="zh-CN" sz="2800">
                <a:latin typeface="Comic Sans MS" panose="030F0702030302020204" pitchFamily="66" charset="0"/>
                <a:sym typeface="+mn-ea"/>
              </a:rPr>
              <a:t>. It’s windy and cool.</a:t>
            </a:r>
            <a:endParaRPr lang="en-US" altLang="zh-CN" sz="280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E. Because I can make a snowman.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61340" y="6431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5760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 often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go to school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at 7:30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in the morning.(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2.weekend, go, this, will, shopping, I 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3.I have lunch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at school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2669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do you often go to school in the morning?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613" y="3618454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will go shopping this weekend.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808613" y="4970770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Where do you have lunch?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7049" y="1967770"/>
            <a:ext cx="7823905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了关于活动、季节、节日等单词和短语。</a:t>
            </a:r>
            <a:endParaRPr lang="en-US" altLang="zh-CN" sz="2800" dirty="0" smtClean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—When do you …?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— I usually...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“Role-play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79" y="1424574"/>
            <a:ext cx="6612776" cy="1448746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</a:t>
            </a:r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,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what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will you do this weekend?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5" name="圆角矩形标注 5"/>
          <p:cNvSpPr/>
          <p:nvPr>
            <p:custDataLst>
              <p:tags r:id="rId1"/>
            </p:custDataLst>
          </p:nvPr>
        </p:nvSpPr>
        <p:spPr>
          <a:xfrm>
            <a:off x="1006475" y="4189730"/>
            <a:ext cx="2805504" cy="741680"/>
          </a:xfrm>
          <a:prstGeom prst="wedgeRoundRectCallout">
            <a:avLst>
              <a:gd name="adj1" fmla="val 65709"/>
              <a:gd name="adj2" fmla="val -1412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will...</a:t>
            </a:r>
            <a:endParaRPr lang="en-US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617537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my weekend</a:t>
            </a:r>
            <a:r>
              <a:rPr lang="en-US" altLang="zh-CN" sz="36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.</a:t>
            </a:r>
            <a:endParaRPr lang="zh-CN" altLang="en-US" sz="3600"/>
          </a:p>
        </p:txBody>
      </p:sp>
      <p:pic>
        <p:nvPicPr>
          <p:cNvPr id="4100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5080" flipH="1">
            <a:off x="2068286" y="1336050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5819" flipH="1">
            <a:off x="5080497" y="803942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5424" flipH="1">
            <a:off x="8437172" y="1118462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298065" y="3625617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2455" flipH="1">
            <a:off x="6581722" y="4597416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pic.616pic.com/ys_img/00/80/71/7x6T7Cf9C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5524" flipH="1">
            <a:off x="3204359" y="4502413"/>
            <a:ext cx="1270973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10" y="2260600"/>
            <a:ext cx="2828925" cy="1709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870" y="944245"/>
            <a:ext cx="1685925" cy="16541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320" y="764540"/>
            <a:ext cx="1711960" cy="19780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030" y="3970020"/>
            <a:ext cx="1996440" cy="19964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0660" y="3821430"/>
            <a:ext cx="1722120" cy="19729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0295" y="2127885"/>
            <a:ext cx="3032760" cy="14979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0975" y="4076065"/>
            <a:ext cx="1864995" cy="1464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</a:t>
            </a:r>
            <a:r>
              <a:rPr lang="en-US" altLang="zh-CN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weekend.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972435" y="2162810"/>
            <a:ext cx="6247130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Sarah’s weekend.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703195" y="3422650"/>
            <a:ext cx="7253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Sarah’s father’s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timetable.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703195" y="4836795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Sarah’s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mother’s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timetable. 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E4AD05B-ED1E-4F11-867A-DBA1CCB0B1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/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D1D5AF38-C7FB-4F6C-9AB0-B5BBE98A5688}"/>
              </a:ext>
            </a:extLst>
          </p:cNvPr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itchFamily="49" charset="-122"/>
                <a:cs typeface="Times New Roman" pitchFamily="18" charset="0"/>
              </a:rPr>
              <a:t>Presentation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396316"/>
            <a:ext cx="605641" cy="74683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4074477" y="365670"/>
            <a:ext cx="3869055" cy="6146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Sarah’s weekend</a:t>
            </a:r>
          </a:p>
        </p:txBody>
      </p:sp>
      <p:sp>
        <p:nvSpPr>
          <p:cNvPr id="21" name="TextBox 31"/>
          <p:cNvSpPr txBox="1"/>
          <p:nvPr>
            <p:custDataLst>
              <p:tags r:id="rId2"/>
            </p:custDataLst>
          </p:nvPr>
        </p:nvSpPr>
        <p:spPr>
          <a:xfrm>
            <a:off x="698532" y="1384823"/>
            <a:ext cx="1006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will Sarah do this weekend? Guess!</a:t>
            </a:r>
          </a:p>
        </p:txBody>
      </p:sp>
      <p:sp>
        <p:nvSpPr>
          <p:cNvPr id="7" name="TextBox 1"/>
          <p:cNvSpPr txBox="1"/>
          <p:nvPr>
            <p:custDataLst>
              <p:tags r:id="rId3"/>
            </p:custDataLst>
          </p:nvPr>
        </p:nvSpPr>
        <p:spPr>
          <a:xfrm>
            <a:off x="698532" y="2169109"/>
            <a:ext cx="10044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Saturday morning</a:t>
            </a:r>
            <a:r>
              <a:rPr lang="en-US" altLang="zh-CN" sz="2800" smtClean="0">
                <a:latin typeface="Comic Sans MS" panose="030F0702030302020204" pitchFamily="66" charset="0"/>
              </a:rPr>
              <a:t>. </a:t>
            </a:r>
            <a:r>
              <a:rPr lang="en-US" altLang="zh-CN" sz="2800">
                <a:latin typeface="Comic Sans MS" panose="030F0702030302020204" pitchFamily="66" charset="0"/>
              </a:rPr>
              <a:t>Sarah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is calling her friends</a:t>
            </a:r>
            <a:r>
              <a:rPr lang="en-US" altLang="zh-CN" sz="2800" smtClean="0">
                <a:latin typeface="Comic Sans MS" panose="030F0702030302020204" pitchFamily="66" charset="0"/>
              </a:rPr>
              <a:t>.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8" name="图片 7" descr="2345截图202401121117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2640" y="3687365"/>
            <a:ext cx="3586480" cy="1517015"/>
          </a:xfrm>
          <a:prstGeom prst="rect">
            <a:avLst/>
          </a:prstGeom>
        </p:spPr>
      </p:pic>
      <p:pic>
        <p:nvPicPr>
          <p:cNvPr id="10" name="图片 9" descr="2345截图202401121118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880" y="3687365"/>
            <a:ext cx="3492500" cy="1603375"/>
          </a:xfrm>
          <a:prstGeom prst="rect">
            <a:avLst/>
          </a:prstGeom>
        </p:spPr>
      </p:pic>
      <p:pic>
        <p:nvPicPr>
          <p:cNvPr id="20" name="Picture 2" descr="C:\Users\Administrator\Desktop\4440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 l="10917" t="19821" r="50423" b="64385"/>
          <a:stretch>
            <a:fillRect/>
          </a:stretch>
        </p:blipFill>
        <p:spPr bwMode="auto">
          <a:xfrm>
            <a:off x="8584760" y="3604180"/>
            <a:ext cx="2203450" cy="1600200"/>
          </a:xfrm>
          <a:prstGeom prst="rect">
            <a:avLst/>
          </a:prstGeom>
          <a:noFill/>
        </p:spPr>
      </p:pic>
      <p:sp>
        <p:nvSpPr>
          <p:cNvPr id="13" name="TextBox 31"/>
          <p:cNvSpPr txBox="1"/>
          <p:nvPr>
            <p:custDataLst>
              <p:tags r:id="rId5"/>
            </p:custDataLst>
          </p:nvPr>
        </p:nvSpPr>
        <p:spPr>
          <a:xfrm>
            <a:off x="860960" y="599304"/>
            <a:ext cx="352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Look and guess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970686" y="400414"/>
            <a:ext cx="5456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isten and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write the names.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9084" y="1574766"/>
            <a:ext cx="8457623" cy="462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/>
          <p:nvPr>
            <p:custDataLst>
              <p:tags r:id="rId4"/>
            </p:custDataLst>
          </p:nvPr>
        </p:nvSpPr>
        <p:spPr>
          <a:xfrm>
            <a:off x="1828801" y="3396343"/>
            <a:ext cx="283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play ping-pong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7" name="TextBox 5"/>
          <p:cNvSpPr txBox="1"/>
          <p:nvPr>
            <p:custDataLst>
              <p:tags r:id="rId5"/>
            </p:custDataLst>
          </p:nvPr>
        </p:nvSpPr>
        <p:spPr>
          <a:xfrm>
            <a:off x="6462766" y="3478405"/>
            <a:ext cx="283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swimming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6"/>
          <p:cNvSpPr txBox="1"/>
          <p:nvPr>
            <p:custDataLst>
              <p:tags r:id="rId6"/>
            </p:custDataLst>
          </p:nvPr>
        </p:nvSpPr>
        <p:spPr>
          <a:xfrm>
            <a:off x="1941008" y="6060832"/>
            <a:ext cx="283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pick apples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1" name="TextBox 7"/>
          <p:cNvSpPr txBox="1"/>
          <p:nvPr>
            <p:custDataLst>
              <p:tags r:id="rId7"/>
            </p:custDataLst>
          </p:nvPr>
        </p:nvSpPr>
        <p:spPr>
          <a:xfrm>
            <a:off x="5809623" y="6060831"/>
            <a:ext cx="494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play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ping-pong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with Sarah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519149" y="1754134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Wu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Binbin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1661756" y="4248155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Mike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10"/>
            </p:custDataLst>
          </p:nvPr>
        </p:nvSpPr>
        <p:spPr>
          <a:xfrm>
            <a:off x="6604964" y="4247838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1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95401" y="400414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8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574675" y="1040765"/>
            <a:ext cx="10970260" cy="504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1.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Mike: Hello.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Sarah: Hi, Mike. This is Sarah.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Mike: Hi, Sarah.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Sarah: I will play ping-pong tomorrow morning. Would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you like to come?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Mike: Sorry. I will pick apples with my grandpa.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Sarah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: No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problem.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883056" y="35058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楷体" pitchFamily="49" charset="-122"/>
                <a:ea typeface="楷体" pitchFamily="49" charset="-122"/>
              </a:rPr>
              <a:t>听力</a:t>
            </a:r>
            <a:r>
              <a:rPr lang="zh-CN" altLang="en-US" sz="3200" smtClean="0">
                <a:latin typeface="楷体" pitchFamily="49" charset="-122"/>
                <a:ea typeface="楷体" pitchFamily="49" charset="-122"/>
              </a:rPr>
              <a:t>材料</a:t>
            </a:r>
            <a:endParaRPr lang="zh-CN" altLang="en-US" sz="3200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 flipV="1">
            <a:off x="3271230" y="4935517"/>
            <a:ext cx="5589270" cy="60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08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1565" y="247412"/>
            <a:ext cx="851535" cy="84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394335" y="1118870"/>
            <a:ext cx="104508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2. 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Sarah: Hi, 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! This is Sarah.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Wu Binbin: Hi!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Sarah: I will play ping-pong tomorrow. Will you come?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Wu Binbin: Sorry. I will go swimming.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Sarah: That’s OK. See you Monday.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Wu Binbin: See you.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3.Amy: Hello!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Sarah: Hi! Amy. This is Sarah. I will play ping-pong tomorrow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morning. Can you come?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Amy: Sure. I am free.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Sarah: Cool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！</a:t>
            </a: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3516340" y="2882562"/>
            <a:ext cx="3177540" cy="34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1629120" y="5896272"/>
            <a:ext cx="2810510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28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2422" y="350580"/>
            <a:ext cx="763905" cy="664845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883056" y="35058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楷体" pitchFamily="49" charset="-122"/>
                <a:ea typeface="楷体" pitchFamily="49" charset="-122"/>
              </a:rPr>
              <a:t>听力</a:t>
            </a:r>
            <a:r>
              <a:rPr lang="zh-CN" altLang="en-US" sz="3200" smtClean="0">
                <a:latin typeface="楷体" pitchFamily="49" charset="-122"/>
                <a:ea typeface="楷体" pitchFamily="49" charset="-122"/>
              </a:rPr>
              <a:t>材料</a:t>
            </a:r>
            <a:endParaRPr lang="zh-CN" altLang="en-US" sz="32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1825</Words>
  <Application>Microsoft Office PowerPoint</Application>
  <PresentationFormat>自定义</PresentationFormat>
  <Paragraphs>269</Paragraphs>
  <Slides>29</Slides>
  <Notes>3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1101</cp:revision>
  <dcterms:created xsi:type="dcterms:W3CDTF">2019-08-19T07:47:00Z</dcterms:created>
  <dcterms:modified xsi:type="dcterms:W3CDTF">2024-04-03T02:52:29Z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7A8772C8FC9942AF99531CB0D1823125_13</vt:lpwstr>
  </property>
  <property fmtid="{D5CDD505-2E9C-101B-9397-08002B2CF9AE}" pid="3" name="KSOProductBuildVer">
    <vt:lpwstr>2052-12.1.0.16120</vt:lpwstr>
  </property>
</Properties>
</file>