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65" r:id="rId3"/>
    <p:sldId id="369" r:id="rId4"/>
    <p:sldId id="276" r:id="rId5"/>
    <p:sldId id="278" r:id="rId6"/>
    <p:sldId id="380" r:id="rId7"/>
    <p:sldId id="285" r:id="rId8"/>
    <p:sldId id="367" r:id="rId9"/>
    <p:sldId id="381" r:id="rId10"/>
    <p:sldId id="377" r:id="rId11"/>
    <p:sldId id="293" r:id="rId12"/>
    <p:sldId id="382" r:id="rId13"/>
    <p:sldId id="373" r:id="rId14"/>
    <p:sldId id="374" r:id="rId15"/>
    <p:sldId id="375" r:id="rId16"/>
    <p:sldId id="376" r:id="rId17"/>
    <p:sldId id="294" r:id="rId18"/>
    <p:sldId id="286" r:id="rId19"/>
    <p:sldId id="291" r:id="rId20"/>
    <p:sldId id="292" r:id="rId21"/>
    <p:sldId id="368" r:id="rId22"/>
    <p:sldId id="379" r:id="rId23"/>
    <p:sldId id="363" r:id="rId24"/>
    <p:sldId id="280" r:id="rId25"/>
    <p:sldId id="27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0C2C7"/>
    <a:srgbClr val="9379F1"/>
    <a:srgbClr val="4BB3B1"/>
    <a:srgbClr val="6CC2C0"/>
    <a:srgbClr val="B5E0E9"/>
    <a:srgbClr val="00FFFF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47816"/>
            <a:ext cx="12192000" cy="8101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&#21160;&#30011;%20(1).sw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s%20chant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691473" y="2725675"/>
            <a:ext cx="5663733" cy="2772076"/>
            <a:chOff x="-107679" y="2381642"/>
            <a:chExt cx="5663733" cy="2772076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Recycle 1</a:t>
              </a:r>
            </a:p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Sarah’s weekend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507387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one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08762" y="1210260"/>
            <a:ext cx="10177397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(2)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介绍自己的时候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说“我是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……”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的时候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不能说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”I am …”,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而要说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“This is … speaking.”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或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“This is …”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(3)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找人的时候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不能说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“I want to talk to …”,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首先要问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“Is this … speaking?”,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要跟别人确认对方是不是你要找的人。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(4)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让对方等一等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打电话时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我们让对方等待一下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不要说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“Wait a minute.”,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而要说 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“Hold on please.”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或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“Don't hang up.”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r>
              <a:rPr lang="zh-CN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　　</a:t>
            </a:r>
          </a:p>
        </p:txBody>
      </p:sp>
      <p:pic>
        <p:nvPicPr>
          <p:cNvPr id="10" name="图片 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4440.jpg"/>
          <p:cNvPicPr>
            <a:picLocks noChangeAspect="1" noChangeArrowheads="1"/>
          </p:cNvPicPr>
          <p:nvPr/>
        </p:nvPicPr>
        <p:blipFill>
          <a:blip r:embed="rId2"/>
          <a:srcRect l="10743" t="19848" r="11904" b="48405"/>
          <a:stretch>
            <a:fillRect/>
          </a:stretch>
        </p:blipFill>
        <p:spPr bwMode="auto">
          <a:xfrm>
            <a:off x="268239" y="1130044"/>
            <a:ext cx="11569671" cy="55713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7720" y="398764"/>
            <a:ext cx="463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Role-play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图片 3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352" y="363288"/>
            <a:ext cx="784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Call your friends and plan your weekend.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4" name="Picture 2" descr="C:\Users\Administrator\Desktop\444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0743" t="54660" r="8671" b="9620"/>
          <a:stretch>
            <a:fillRect/>
          </a:stretch>
        </p:blipFill>
        <p:spPr bwMode="auto">
          <a:xfrm>
            <a:off x="0" y="1132114"/>
            <a:ext cx="12191999" cy="572588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60845" y="141728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Hello.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5419" y="1470014"/>
            <a:ext cx="3579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Hi, Oliver. This is Wu </a:t>
            </a:r>
            <a:r>
              <a:rPr lang="en-US" altLang="zh-CN" sz="2800" dirty="0" err="1">
                <a:latin typeface="Comic Sans MS" panose="030F0702030302020204" pitchFamily="66" charset="0"/>
              </a:rPr>
              <a:t>Binbin</a:t>
            </a:r>
            <a:r>
              <a:rPr lang="en-US" altLang="zh-CN" sz="2800" dirty="0">
                <a:latin typeface="Comic Sans MS" panose="030F0702030302020204" pitchFamily="66" charset="0"/>
              </a:rPr>
              <a:t>.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Are you free this...?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90421">
            <a:off x="8137540" y="2821749"/>
            <a:ext cx="35798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go shopping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play basketball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go swimming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go on a picnic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pick apples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380343" y="1640114"/>
            <a:ext cx="6560457" cy="406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3201" y="519107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do you usually do at…?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0086" y="2010120"/>
            <a:ext cx="47990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6:00 p.m.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8:00 a.m.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9:00 a.m.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2:00 p.m.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5:00 p.m. 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1113.jpg"/>
          <p:cNvPicPr>
            <a:picLocks noChangeAspect="1" noChangeArrowheads="1"/>
          </p:cNvPicPr>
          <p:nvPr/>
        </p:nvPicPr>
        <p:blipFill>
          <a:blip r:embed="rId2"/>
          <a:srcRect l="4515" t="13909" b="41885"/>
          <a:stretch>
            <a:fillRect/>
          </a:stretch>
        </p:blipFill>
        <p:spPr bwMode="auto">
          <a:xfrm>
            <a:off x="0" y="1028395"/>
            <a:ext cx="12192000" cy="5829605"/>
          </a:xfrm>
          <a:prstGeom prst="rect">
            <a:avLst/>
          </a:prstGeom>
          <a:noFill/>
        </p:spPr>
      </p:pic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580" y="1273159"/>
            <a:ext cx="479903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Who are they?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80" y="2022531"/>
            <a:ext cx="7269864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 are Sarah’s father and Robin.</a:t>
            </a:r>
          </a:p>
        </p:txBody>
      </p:sp>
      <p:sp>
        <p:nvSpPr>
          <p:cNvPr id="11" name="TextBox 10"/>
          <p:cNvSpPr txBox="1"/>
          <p:nvPr/>
        </p:nvSpPr>
        <p:spPr>
          <a:xfrm rot="180128">
            <a:off x="8008420" y="2651439"/>
            <a:ext cx="4675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6:00 p.m.  go to work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8:00 a.m.  eat breakfast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9:00 a.m.  go to bed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2:00 p.m.  eat lunch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5:00 p.m.  eat dinner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" y="333756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Sunday morning. Sarah’s father is home after work. Sarah is still asleep, but Robin is up.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1113.jpg"/>
          <p:cNvPicPr>
            <a:picLocks noChangeAspect="1" noChangeArrowheads="1"/>
          </p:cNvPicPr>
          <p:nvPr/>
        </p:nvPicPr>
        <p:blipFill>
          <a:blip r:embed="rId2"/>
          <a:srcRect l="4515" t="13909" b="41885"/>
          <a:stretch>
            <a:fillRect/>
          </a:stretch>
        </p:blipFill>
        <p:spPr bwMode="auto">
          <a:xfrm>
            <a:off x="0" y="1028395"/>
            <a:ext cx="12192000" cy="58296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4031" y="489739"/>
            <a:ext cx="5545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Read and complete the dialogue.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0291" y="1186107"/>
            <a:ext cx="95017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Do you work at night?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Yes, I’m a doctor. I often work at night.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you go to bed, then?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           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Wow! When do you eat lunch?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           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en-US" altLang="zh-CN" sz="2800" u="sng" dirty="0" smtClean="0">
              <a:latin typeface="Comic Sans MS" panose="030F0702030302020204" pitchFamily="66" charset="0"/>
            </a:endParaRP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           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At 5:00 p.m.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you go to work?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          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Oh! You must be very tired.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Breakfast is read. Please enjoy it!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Thanks.</a:t>
            </a:r>
          </a:p>
        </p:txBody>
      </p:sp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0442" y="2308866"/>
            <a:ext cx="532494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go to bed at 9:00 a.m.</a:t>
            </a:r>
          </a:p>
        </p:txBody>
      </p:sp>
      <p:sp>
        <p:nvSpPr>
          <p:cNvPr id="11" name="TextBox 10"/>
          <p:cNvSpPr txBox="1"/>
          <p:nvPr/>
        </p:nvSpPr>
        <p:spPr>
          <a:xfrm rot="180128">
            <a:off x="8053781" y="2598230"/>
            <a:ext cx="519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6:00 p.m.   go to work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8:00 a.m.  eat breakfast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9:00 a.m.  go to bed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2:00 p.m.  eat lunch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5:00 p.m.  eat dinner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402" y="3163939"/>
            <a:ext cx="532494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eat lunch at 2:00 p.m.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7573" y="3636929"/>
            <a:ext cx="7633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do you eat dinner?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2572" y="4897936"/>
            <a:ext cx="532494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go to work at 6:00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73082" y="1170867"/>
            <a:ext cx="34248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father: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father: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father: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father: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father:</a:t>
            </a: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Robin:</a:t>
            </a:r>
          </a:p>
          <a:p>
            <a:pPr algn="r"/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algn="r"/>
            <a:r>
              <a:rPr lang="en-US" altLang="zh-CN" sz="2800" dirty="0" smtClean="0">
                <a:latin typeface="Comic Sans MS" panose="030F0702030302020204" pitchFamily="66" charset="0"/>
              </a:rPr>
              <a:t>Sarah’s </a:t>
            </a:r>
            <a:r>
              <a:rPr lang="en-US" altLang="zh-CN" sz="2800" dirty="0">
                <a:latin typeface="Comic Sans MS" panose="030F0702030302020204" pitchFamily="66" charset="0"/>
              </a:rPr>
              <a:t>father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3721" y="1354907"/>
            <a:ext cx="6884855" cy="650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Sarah is still asleep, but Robin is up.</a:t>
            </a:r>
            <a:endParaRPr lang="zh-CN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8505" y="2144540"/>
            <a:ext cx="9723102" cy="596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详解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在这个句子里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but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是连词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连接两个句子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表示转折。               </a:t>
            </a:r>
            <a:r>
              <a:rPr lang="zh-CN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　</a:t>
            </a:r>
            <a:endParaRPr lang="zh-CN" altLang="zh-CN" sz="28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2891" y="3665646"/>
            <a:ext cx="981858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e.g. Milk 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is good, but orange juice is my </a:t>
            </a:r>
            <a:r>
              <a:rPr lang="en-US" altLang="zh-CN" sz="2800" dirty="0" err="1">
                <a:latin typeface="Comic Sans MS" panose="030F0702030302020204" pitchFamily="66" charset="0"/>
                <a:ea typeface="楷体" panose="02010609060101010101" pitchFamily="49" charset="-122"/>
              </a:rPr>
              <a:t>favourite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.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022891" y="2748480"/>
            <a:ext cx="4762842" cy="596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句型结构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is …, but B is….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0233" y="240274"/>
            <a:ext cx="5669823" cy="480131"/>
            <a:chOff x="2813952" y="344600"/>
            <a:chExt cx="5669823" cy="480131"/>
          </a:xfrm>
        </p:grpSpPr>
        <p:sp>
          <p:nvSpPr>
            <p:cNvPr id="8" name="矩形 7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9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41113.jpg"/>
          <p:cNvPicPr>
            <a:picLocks noChangeAspect="1" noChangeArrowheads="1"/>
          </p:cNvPicPr>
          <p:nvPr/>
        </p:nvPicPr>
        <p:blipFill>
          <a:blip r:embed="rId2"/>
          <a:srcRect l="4515" t="61142" b="5286"/>
          <a:stretch>
            <a:fillRect/>
          </a:stretch>
        </p:blipFill>
        <p:spPr bwMode="auto">
          <a:xfrm>
            <a:off x="0" y="1016000"/>
            <a:ext cx="12192000" cy="584200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325747" y="906717"/>
            <a:ext cx="1115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Find out your parents’ timetables and role-play with your partner.</a:t>
            </a:r>
          </a:p>
        </p:txBody>
      </p:sp>
      <p:sp>
        <p:nvSpPr>
          <p:cNvPr id="20" name="TextBox 19"/>
          <p:cNvSpPr txBox="1"/>
          <p:nvPr/>
        </p:nvSpPr>
        <p:spPr>
          <a:xfrm rot="319742">
            <a:off x="639097" y="2151296"/>
            <a:ext cx="39260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My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‘s timetable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get up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cook breakfast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go to work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go home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cook dinner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      .</a:t>
            </a:r>
          </a:p>
          <a:p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go to bed</a:t>
            </a:r>
            <a:endParaRPr lang="en-US" altLang="zh-CN" sz="2800" u="sng" dirty="0" smtClean="0">
              <a:latin typeface="Comic Sans MS" panose="030F0702030302020204" pitchFamily="66" charset="0"/>
            </a:endParaRPr>
          </a:p>
        </p:txBody>
      </p:sp>
      <p:pic>
        <p:nvPicPr>
          <p:cNvPr id="21" name="图片 20" descr="读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4091" y="4962919"/>
            <a:ext cx="1788900" cy="1387131"/>
          </a:xfrm>
          <a:prstGeom prst="rect">
            <a:avLst/>
          </a:prstGeom>
        </p:spPr>
      </p:pic>
      <p:grpSp>
        <p:nvGrpSpPr>
          <p:cNvPr id="23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2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903556" y="1617332"/>
            <a:ext cx="2371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you get up, Mum?</a:t>
            </a:r>
          </a:p>
        </p:txBody>
      </p:sp>
      <p:sp>
        <p:nvSpPr>
          <p:cNvPr id="30" name="矩形 29"/>
          <p:cNvSpPr/>
          <p:nvPr/>
        </p:nvSpPr>
        <p:spPr>
          <a:xfrm>
            <a:off x="8739206" y="2214554"/>
            <a:ext cx="2584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usually get up at 6:00 a.m.</a:t>
            </a:r>
          </a:p>
        </p:txBody>
      </p:sp>
      <p:sp>
        <p:nvSpPr>
          <p:cNvPr id="31" name="矩形 30"/>
          <p:cNvSpPr/>
          <p:nvPr/>
        </p:nvSpPr>
        <p:spPr>
          <a:xfrm>
            <a:off x="5591172" y="3357562"/>
            <a:ext cx="2745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you cook breakfast?</a:t>
            </a:r>
          </a:p>
        </p:txBody>
      </p:sp>
      <p:sp>
        <p:nvSpPr>
          <p:cNvPr id="32" name="矩形 31"/>
          <p:cNvSpPr/>
          <p:nvPr/>
        </p:nvSpPr>
        <p:spPr>
          <a:xfrm>
            <a:off x="8698248" y="4178622"/>
            <a:ext cx="100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79268" y="1016180"/>
            <a:ext cx="8338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一、看图写词组。</a:t>
            </a:r>
            <a:endParaRPr lang="zh-CN" altLang="zh-CN" sz="32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2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3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85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5144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9716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8094" y="3742839"/>
            <a:ext cx="291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basketball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50" name="图片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23" y="1600955"/>
            <a:ext cx="1930406" cy="18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423" y="1800052"/>
            <a:ext cx="1944920" cy="16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6795" y="4062258"/>
            <a:ext cx="1785261" cy="19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图片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5652" y="4067959"/>
            <a:ext cx="2032005" cy="16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37"/>
          <p:cNvSpPr/>
          <p:nvPr/>
        </p:nvSpPr>
        <p:spPr>
          <a:xfrm>
            <a:off x="4279250" y="3694436"/>
            <a:ext cx="291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on a picnic 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158934" y="3664682"/>
            <a:ext cx="291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pick apples 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61706" y="5928527"/>
            <a:ext cx="291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shopping 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9348" y="5864075"/>
            <a:ext cx="291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swimming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08000" y="4267200"/>
            <a:ext cx="2714171" cy="14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4095736" y="4214818"/>
            <a:ext cx="2714171" cy="14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7881950" y="4214818"/>
            <a:ext cx="2714171" cy="14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1738282" y="6429396"/>
            <a:ext cx="2714171" cy="14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024562" y="6357958"/>
            <a:ext cx="2714171" cy="14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61" y="180005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9926" y="1926315"/>
            <a:ext cx="11144249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1. 6:00 a.m.                		A. go home              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2. 7:00 a.m.                		B. go to school 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3. 9:00 a.m.                		C. do morning exercise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4. 1:30 p.m.               		D.eat breakfast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5. 5:00 p.m.                		E. have a class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34312" y="1377287"/>
            <a:ext cx="6751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、时间活动对对碰。</a:t>
            </a:r>
            <a:endParaRPr lang="zh-CN" altLang="zh-CN" sz="3200" dirty="0"/>
          </a:p>
        </p:txBody>
      </p:sp>
      <p:pic>
        <p:nvPicPr>
          <p:cNvPr id="21" name="图片 20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570514" y="2467429"/>
            <a:ext cx="2583543" cy="1175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95670" y="3071810"/>
            <a:ext cx="2583543" cy="1175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595670" y="3714752"/>
            <a:ext cx="2583543" cy="1175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09984" y="3038701"/>
            <a:ext cx="2369229" cy="1263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570514" y="2583544"/>
            <a:ext cx="2728686" cy="2306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86878" y="799971"/>
            <a:ext cx="2948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Let’s chant.</a:t>
            </a:r>
            <a:endParaRPr lang="zh-CN" altLang="en-US" sz="4000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20" y="1714499"/>
            <a:ext cx="6484620" cy="4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47751" y="2178223"/>
            <a:ext cx="11144249" cy="4228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1. school,  go,  do,  when ,  to,  you  (?)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__________________________________________</a:t>
            </a:r>
            <a:endParaRPr lang="zh-CN" altLang="en-US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2. 6:00 a.m. ,  usually,  I,  exercise,  do,  at,  morning  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__________________________________________</a:t>
            </a:r>
            <a:endParaRPr lang="zh-CN" altLang="en-US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3. ping-pong,  play,  Sarah,  with,  I  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1239" y="2761063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do you go to school?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5839" y="1292577"/>
            <a:ext cx="5410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三、连词成句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3200" dirty="0"/>
          </a:p>
        </p:txBody>
      </p:sp>
      <p:pic>
        <p:nvPicPr>
          <p:cNvPr id="21" name="图片 20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0670" y="3932877"/>
            <a:ext cx="815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usually do morning exercise at 6:00 a.m.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0938" y="5094340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play ping-pong with Sarah.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2954" y="1315229"/>
            <a:ext cx="115249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小时匈牙利、奥地利、瑞典、克罗地亚、捷克、德国、瑞士、荷兰、比利时、阿尔及利亚、尼日利亚、法国、西班牙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小时英国、爱尔兰、摩洛哥、葡萄牙、冰岛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小时巴西、乌拉圭、阿根廷等南美地区以及加拿大东部圣约翰斯地区。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22:00 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小时巴拉圭、智利、委内瑞拉、多米尼加、玻利维亚、波多黎各等南美国家。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23:00 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小时哥伦比亚、牙买加、秘鲁、古巴、加拿大的渥太华地区附近以及美国最东部地区，如波士顿、纽约。 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0:00 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及以后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小时尼加拉瓜、危地马拉、美国中部区、墨西哥、加拿大的温尼伯地区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011718" y="4662995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723" y="1999177"/>
            <a:ext cx="7823905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514350" indent="-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下列短语：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514350" indent="-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play ping-pong   go swimming    pick apples    go on a picnic    play basketball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了下列句型：</a:t>
            </a:r>
          </a:p>
          <a:p>
            <a:pPr lvl="0" indent="304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—When do you …?</a:t>
            </a:r>
          </a:p>
          <a:p>
            <a:pPr lvl="0" indent="304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— I usually...  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610372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0875" y="33292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Play games in pairs like </a:t>
            </a: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“Role-play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using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sentences we have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0120" y="1246852"/>
            <a:ext cx="733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will you do this weekend?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040" y="2976800"/>
            <a:ext cx="733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will ___________.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495406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4261803"/>
            <a:ext cx="2514600" cy="24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7" y="4672345"/>
            <a:ext cx="3202305" cy="16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6" y="4425911"/>
            <a:ext cx="2653665" cy="19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C 0.00248 -0.02431 0.00821 -0.04445 0.01237 -0.06737 C 0.01615 -0.08774 0.01979 -0.11412 0.02683 -0.12987 C 0.03086 -0.15116 0.03867 -0.16389 0.04558 -0.18102 C 0.04987 -0.1919 0.05261 -0.2051 0.05703 -0.21575 C 0.0724 -0.25255 0.06185 -0.22662 0.07357 -0.25047 C 0.07774 -0.25926 0.08099 -0.26945 0.08503 -0.27825 C 0.08672 -0.28936 0.09011 -0.29908 0.09336 -0.30857 C 0.0974 -0.32084 0.1 -0.3345 0.10573 -0.34329 C 0.10729 -0.35348 0.1099 -0.36227 0.1099 -0.37315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C -0.00338 -0.01991 -0.00078 -0.03472 -0.00846 -0.05324 C -0.01119 -0.07083 -0.01588 -0.08935 -0.02343 -0.10393 C -0.02864 -0.12616 -0.03698 -0.14699 -0.04192 -0.16921 C -0.04817 -0.19838 -0.05442 -0.22407 -0.06692 -0.24884 C -0.075 -0.26481 -0.08177 -0.28032 -0.08854 -0.29722 C -0.09062 -0.30231 -0.09544 -0.31157 -0.09544 -0.31134 C -0.09961 -0.33148 -0.11862 -0.34745 -0.12877 -0.36227 " pathEditMode="relative" rAng="0" ptsTypes="fffffffA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39 C -0.01328 -0.01828 0.00091 0.00185 -0.0125 -0.02407 C -0.02383 -0.04606 -0.03529 -0.06481 -0.04844 -0.07291 C -0.06433 -0.10856 -0.08112 -0.12778 -0.09922 -0.15162 C -0.10248 -0.15602 -0.1056 -0.16296 -0.10912 -0.1669 C -0.11146 -0.16967 -0.1142 -0.16852 -0.11654 -0.17037 C -0.12409 -0.17639 -0.13151 -0.18333 -0.13907 -0.18935 C -0.16511 -0.21041 -0.14792 -0.19977 -0.16237 -0.2081 C -0.16485 -0.21203 -0.16732 -0.2162 -0.16992 -0.21944 C -0.17227 -0.22245 -0.17487 -0.22361 -0.17722 -0.22685 C -0.18021 -0.23102 -0.18282 -0.23819 -0.18594 -0.24213 C -0.19232 -0.25069 -0.19974 -0.25347 -0.20573 -0.26435 C -0.22813 -0.30393 -0.25313 -0.32708 -0.27761 -0.35092 C -0.28425 -0.3574 -0.28959 -0.37037 -0.29623 -0.37708 C -0.30261 -0.38333 -0.30938 -0.38796 -0.31602 -0.39236 C -0.33255 -0.41666 -0.35638 -0.41828 -0.37435 -0.42245 C -0.38646 -0.43426 -0.4 -0.43472 -0.41263 -0.43727 C -0.41511 -0.43981 -0.42005 -0.44467 -0.42005 -0.44444 " pathEditMode="relative" rAng="0" ptsTypes="fffffffffffffffff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C -0.00091 -0.06135 -0.00104 -0.07084 -0.00507 -0.11505 C -0.00599 -0.13658 -0.00664 -0.15417 -0.01015 -0.17477 C -0.01172 -0.19375 -0.01224 -0.21297 -0.0138 -0.23218 C -0.01406 -0.24537 -0.00599 -0.34051 -0.02903 -0.34075 C -0.18242 -0.34283 -0.33567 -0.34375 -0.48906 -0.34514 C -0.49987 -0.347 -0.51093 -0.34676 -0.52174 -0.34931 C -0.52448 -0.35 -0.52669 -0.35255 -0.52929 -0.35348 C -0.53385 -0.35487 -0.53854 -0.3551 -0.5431 -0.35579 C -0.55963 -0.36135 -0.57669 -0.36575 -0.59349 -0.36852 C -0.59479 -0.36922 -0.59596 -0.37037 -0.59726 -0.37061 C -0.60898 -0.37176 -0.62109 -0.36829 -0.63242 -0.37269 C -0.63502 -0.37385 -0.63424 -0.38125 -0.63489 -0.38542 C -0.63606 -0.3926 -0.63737 -0.40139 -0.63737 -0.4088 " pathEditMode="relative" rAng="0" ptsTypes="fffffffffffffA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25382" y="269859"/>
            <a:ext cx="6043934" cy="480131"/>
            <a:chOff x="3288089" y="344600"/>
            <a:chExt cx="6043934" cy="480131"/>
          </a:xfrm>
        </p:grpSpPr>
        <p:sp>
          <p:nvSpPr>
            <p:cNvPr id="17" name="矩形 16"/>
            <p:cNvSpPr/>
            <p:nvPr/>
          </p:nvSpPr>
          <p:spPr>
            <a:xfrm>
              <a:off x="4721316" y="344600"/>
              <a:ext cx="303320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Sarah’s weekend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8" name="ïŝḻiḓê"/>
            <p:cNvSpPr/>
            <p:nvPr/>
          </p:nvSpPr>
          <p:spPr bwMode="auto">
            <a:xfrm>
              <a:off x="3288089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ïŝḻiḓê"/>
            <p:cNvSpPr/>
            <p:nvPr/>
          </p:nvSpPr>
          <p:spPr bwMode="auto">
            <a:xfrm flipH="1">
              <a:off x="7757954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31"/>
          <p:cNvSpPr txBox="1"/>
          <p:nvPr/>
        </p:nvSpPr>
        <p:spPr>
          <a:xfrm>
            <a:off x="476917" y="865374"/>
            <a:ext cx="1006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 will Sarah do this weekend? Guess!</a:t>
            </a:r>
          </a:p>
        </p:txBody>
      </p:sp>
      <p:pic>
        <p:nvPicPr>
          <p:cNvPr id="20" name="Picture 2" descr="C:\Users\Administrator\Desktop\4440.jpg"/>
          <p:cNvPicPr>
            <a:picLocks noChangeAspect="1" noChangeArrowheads="1"/>
          </p:cNvPicPr>
          <p:nvPr/>
        </p:nvPicPr>
        <p:blipFill>
          <a:blip r:embed="rId3"/>
          <a:srcRect l="10917" t="19821" r="50423" b="64385"/>
          <a:stretch>
            <a:fillRect/>
          </a:stretch>
        </p:blipFill>
        <p:spPr bwMode="auto">
          <a:xfrm>
            <a:off x="8110919" y="3081968"/>
            <a:ext cx="3254881" cy="23639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8175" y="1565496"/>
            <a:ext cx="8594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Saturday morning. Sarah will play ping-pong. She is calling her friends. But some of them can’t play with her.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85" y="3122342"/>
            <a:ext cx="3291714" cy="23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Administrator\Desktop\44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1481" t="35535" r="50000" b="48591"/>
          <a:stretch>
            <a:fillRect/>
          </a:stretch>
        </p:blipFill>
        <p:spPr bwMode="auto">
          <a:xfrm>
            <a:off x="1086677" y="3122342"/>
            <a:ext cx="3171676" cy="2323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4440.jpg"/>
          <p:cNvPicPr>
            <a:picLocks noChangeAspect="1" noChangeArrowheads="1"/>
          </p:cNvPicPr>
          <p:nvPr/>
        </p:nvPicPr>
        <p:blipFill>
          <a:blip r:embed="rId4"/>
          <a:srcRect l="49718" t="35535" r="11904" b="48591"/>
          <a:stretch>
            <a:fillRect/>
          </a:stretch>
        </p:blipFill>
        <p:spPr bwMode="auto">
          <a:xfrm>
            <a:off x="7428411" y="2764971"/>
            <a:ext cx="3947886" cy="2902857"/>
          </a:xfrm>
          <a:prstGeom prst="rect">
            <a:avLst/>
          </a:prstGeom>
          <a:noFill/>
        </p:spPr>
      </p:pic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890" y="550837"/>
            <a:ext cx="7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Listen and answer the questions.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0" y="1783080"/>
            <a:ext cx="619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Who are these friends?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920" y="3078480"/>
            <a:ext cx="6190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 In the end who will play ping-pong    with Sarah?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0" y="2472881"/>
            <a:ext cx="500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Wu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Mike and Amy.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90" y="4240700"/>
            <a:ext cx="500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Amy.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5076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321" y="400414"/>
            <a:ext cx="654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isten </a:t>
            </a:r>
            <a:r>
              <a:rPr lang="en-US" altLang="zh-CN" sz="3200" dirty="0">
                <a:latin typeface="Comic Sans MS" panose="030F0702030302020204" pitchFamily="66" charset="0"/>
              </a:rPr>
              <a:t>again and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write the names.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4" name="Picture 2" descr="C:\Users\Administrator\Desktop\4440.jpg"/>
          <p:cNvPicPr>
            <a:picLocks noChangeAspect="1" noChangeArrowheads="1"/>
          </p:cNvPicPr>
          <p:nvPr/>
        </p:nvPicPr>
        <p:blipFill>
          <a:blip r:embed="rId5"/>
          <a:srcRect l="10743" t="19848" r="11904" b="48405"/>
          <a:stretch>
            <a:fillRect/>
          </a:stretch>
        </p:blipFill>
        <p:spPr bwMode="auto">
          <a:xfrm>
            <a:off x="268239" y="1130044"/>
            <a:ext cx="11569671" cy="557134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198724" y="1404884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Wu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Binbin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916" y="414338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Mike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39074" y="4123378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9909" y="4847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1608" y="1006125"/>
            <a:ext cx="95198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Hello.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Hi, Mike. This is Sarah.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Hi, Sarah.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I will play ping-pong tomorrow morning. Would you like to come?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Sorry. I will pick apples with my grandpa.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No problem.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7552" y="568915"/>
            <a:ext cx="855482" cy="87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480" y="1006125"/>
            <a:ext cx="78621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1.Mike: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Sarah: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Mike :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Sarah: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Mike :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Sarah: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zh-CN" altLang="en-US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8087" y="1320272"/>
            <a:ext cx="97177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Hi, Wu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! This is Sarah.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Hi!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I will play ping-pong tomorrow. Will you come?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Sorry. I will go swimming.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That’s OK. See you Monday.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See you.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Hello!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Hi! Amy. This is Sarah. I will play ping-pong tomorrow morning. Can you come?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Sure. I am free.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Cool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！</a:t>
            </a: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847" y="1322356"/>
            <a:ext cx="26006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2.      Sarah: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Wu </a:t>
            </a:r>
            <a:r>
              <a:rPr lang="en-US" altLang="zh-CN" sz="28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: 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Sarah: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Wu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: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Sarah: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Wu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: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3.         Amy: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Sarah: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Amy:</a:t>
            </a: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Sarah: </a:t>
            </a:r>
            <a:endParaRPr lang="zh-CN" altLang="en-US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27691" y="1083577"/>
            <a:ext cx="4615154" cy="66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This is Wu </a:t>
            </a:r>
            <a:r>
              <a:rPr lang="en-US" altLang="zh-CN" sz="2800" dirty="0" err="1">
                <a:latin typeface="Comic Sans MS" panose="030F0702030302020204" pitchFamily="66" charset="0"/>
                <a:ea typeface="楷体" panose="02010609060101010101" pitchFamily="49" charset="-122"/>
              </a:rPr>
              <a:t>Binbin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.</a:t>
            </a:r>
            <a:endParaRPr lang="zh-CN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403" y="1957020"/>
            <a:ext cx="990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详解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这是打电话时的自我介绍。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句型结构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This is + 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人名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(+speaking).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拓展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电话常用语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(1)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问对方是谁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汉语里我们习惯说“你是谁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?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”“你找哪位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?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”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，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但是在英文里绝对不能说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”Who are you? Who are you looking for?”,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而要说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”Who is speaking?”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0274"/>
            <a:ext cx="5669823" cy="480131"/>
            <a:chOff x="2813952" y="344600"/>
            <a:chExt cx="5669823" cy="480131"/>
          </a:xfrm>
        </p:grpSpPr>
        <p:sp>
          <p:nvSpPr>
            <p:cNvPr id="6" name="矩形 5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7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1075</Words>
  <Application>Microsoft Office PowerPoint</Application>
  <PresentationFormat>自定义</PresentationFormat>
  <Paragraphs>199</Paragraphs>
  <Slides>24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641</cp:revision>
  <dcterms:created xsi:type="dcterms:W3CDTF">2019-08-19T07:47:00Z</dcterms:created>
  <dcterms:modified xsi:type="dcterms:W3CDTF">2022-02-21T07:57:36Z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