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</p:sldMasterIdLst>
  <p:notesMasterIdLst>
    <p:notesMasterId r:id="rId60"/>
  </p:notesMasterIdLst>
  <p:sldIdLst>
    <p:sldId id="256" r:id="rId3"/>
    <p:sldId id="257" r:id="rId4"/>
    <p:sldId id="259" r:id="rId5"/>
    <p:sldId id="258" r:id="rId6"/>
    <p:sldId id="315" r:id="rId7"/>
    <p:sldId id="260" r:id="rId8"/>
    <p:sldId id="278" r:id="rId9"/>
    <p:sldId id="279" r:id="rId10"/>
    <p:sldId id="277" r:id="rId11"/>
    <p:sldId id="261" r:id="rId12"/>
    <p:sldId id="262" r:id="rId13"/>
    <p:sldId id="263" r:id="rId14"/>
    <p:sldId id="281" r:id="rId15"/>
    <p:sldId id="316" r:id="rId16"/>
    <p:sldId id="280" r:id="rId17"/>
    <p:sldId id="282" r:id="rId18"/>
    <p:sldId id="317" r:id="rId19"/>
    <p:sldId id="284" r:id="rId20"/>
    <p:sldId id="283" r:id="rId21"/>
    <p:sldId id="287" r:id="rId22"/>
    <p:sldId id="285" r:id="rId23"/>
    <p:sldId id="286" r:id="rId24"/>
    <p:sldId id="292" r:id="rId25"/>
    <p:sldId id="318" r:id="rId26"/>
    <p:sldId id="290" r:id="rId27"/>
    <p:sldId id="294" r:id="rId28"/>
    <p:sldId id="291" r:id="rId29"/>
    <p:sldId id="293" r:id="rId30"/>
    <p:sldId id="295" r:id="rId31"/>
    <p:sldId id="296" r:id="rId32"/>
    <p:sldId id="297" r:id="rId33"/>
    <p:sldId id="265" r:id="rId34"/>
    <p:sldId id="276" r:id="rId35"/>
    <p:sldId id="267" r:id="rId36"/>
    <p:sldId id="298" r:id="rId37"/>
    <p:sldId id="319" r:id="rId38"/>
    <p:sldId id="299" r:id="rId39"/>
    <p:sldId id="320" r:id="rId40"/>
    <p:sldId id="300" r:id="rId41"/>
    <p:sldId id="321" r:id="rId42"/>
    <p:sldId id="301" r:id="rId43"/>
    <p:sldId id="322" r:id="rId44"/>
    <p:sldId id="305" r:id="rId45"/>
    <p:sldId id="306" r:id="rId46"/>
    <p:sldId id="323" r:id="rId47"/>
    <p:sldId id="307" r:id="rId48"/>
    <p:sldId id="308" r:id="rId49"/>
    <p:sldId id="309" r:id="rId50"/>
    <p:sldId id="324" r:id="rId51"/>
    <p:sldId id="310" r:id="rId52"/>
    <p:sldId id="325" r:id="rId53"/>
    <p:sldId id="311" r:id="rId54"/>
    <p:sldId id="312" r:id="rId55"/>
    <p:sldId id="313" r:id="rId56"/>
    <p:sldId id="314" r:id="rId57"/>
    <p:sldId id="274" r:id="rId58"/>
    <p:sldId id="275" r:id="rId5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AED9"/>
    <a:srgbClr val="FED0DD"/>
    <a:srgbClr val="D2E8EF"/>
    <a:srgbClr val="2E9F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62" autoAdjust="0"/>
    <p:restoredTop sz="85562" autoAdjust="0"/>
  </p:normalViewPr>
  <p:slideViewPr>
    <p:cSldViewPr snapToGrid="0">
      <p:cViewPr varScale="1">
        <p:scale>
          <a:sx n="71" d="100"/>
          <a:sy n="71" d="100"/>
        </p:scale>
        <p:origin x="171" y="2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61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19.03.2026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endParaRPr lang="en-US" sz="1200" b="0" i="0" u="none" strike="noStrike" dirty="0">
              <a:solidFill>
                <a:srgbClr val="000000"/>
              </a:solidFill>
              <a:latin typeface="等线"/>
              <a:ea typeface="等线"/>
              <a:cs typeface="等线"/>
              <a:sym typeface="等线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200" b="0" i="0" u="none" strike="noStrike" dirty="0">
                <a:solidFill>
                  <a:srgbClr val="000000"/>
                </a:solidFill>
                <a:latin typeface="等线"/>
                <a:ea typeface="等线"/>
                <a:cs typeface="等线"/>
                <a:sym typeface="等线"/>
              </a:rPr>
              <a:t>基于以上背景和现实，我们一线老师可能会产生这些困惑：我们平时做的项目和实验，算不算学科实践？学科实践到底有哪些特殊要求？在有限的课堂条件下，我们又该如何操作？这些问题正是我们接下来要探讨的重点。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200" b="0" i="0" u="none" strike="noStrike" dirty="0" err="1">
                <a:solidFill>
                  <a:srgbClr val="000000"/>
                </a:solidFill>
                <a:latin typeface="等线"/>
                <a:ea typeface="等线"/>
                <a:cs typeface="等线"/>
                <a:sym typeface="等线"/>
              </a:rPr>
              <a:t>接下来，我们进入第二部分，深入探讨学科实践的内涵，弄清楚它到底是什么</a:t>
            </a:r>
            <a:r>
              <a:rPr lang="en-US" sz="1200" b="0" i="0" u="none" strike="noStrike" dirty="0">
                <a:solidFill>
                  <a:srgbClr val="000000"/>
                </a:solidFill>
                <a:latin typeface="等线"/>
                <a:ea typeface="等线"/>
                <a:cs typeface="等线"/>
                <a:sym typeface="等线"/>
              </a:rPr>
              <a:t>，</a:t>
            </a:r>
            <a:r>
              <a:rPr lang="zh-CN" altLang="en-US" sz="1200" b="0" i="0" u="none" strike="noStrike" dirty="0">
                <a:solidFill>
                  <a:srgbClr val="000000"/>
                </a:solidFill>
                <a:latin typeface="等线"/>
                <a:ea typeface="等线"/>
                <a:cs typeface="等线"/>
                <a:sym typeface="等线"/>
              </a:rPr>
              <a:t>有什么关键特征以及</a:t>
            </a:r>
            <a:r>
              <a:rPr lang="en-US" sz="1200" b="0" i="0" u="none" strike="noStrike" dirty="0" err="1">
                <a:solidFill>
                  <a:srgbClr val="000000"/>
                </a:solidFill>
                <a:latin typeface="等线"/>
                <a:ea typeface="等线"/>
                <a:cs typeface="等线"/>
                <a:sym typeface="等线"/>
              </a:rPr>
              <a:t>它与我们熟悉的项目学习、实验教学有何关系</a:t>
            </a:r>
            <a:r>
              <a:rPr lang="en-US" sz="1200" b="0" i="0" u="none" strike="noStrike" dirty="0">
                <a:solidFill>
                  <a:srgbClr val="000000"/>
                </a:solidFill>
                <a:latin typeface="等线"/>
                <a:ea typeface="等线"/>
                <a:cs typeface="等线"/>
                <a:sym typeface="等线"/>
              </a:rPr>
              <a:t>。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200" b="0" i="0" u="none" strike="noStrike" dirty="0">
                <a:solidFill>
                  <a:srgbClr val="000000"/>
                </a:solidFill>
                <a:latin typeface="等线"/>
                <a:ea typeface="等线"/>
                <a:cs typeface="等线"/>
                <a:sym typeface="等线"/>
              </a:rPr>
              <a:t>首先，我们来看学科实践的核心定义。它强调的是学生在真实情境中，完整经历问题解决的过程，最终目的是发展核心素养。它有三个关键特征：必须紧扣核心素养目标，必须由真实问题驱动，并且需要学生手脑并用，深度参与思维活动。</a:t>
            </a:r>
            <a:r>
              <a:rPr lang="zh-CN" altLang="en-US" sz="1200" b="0" i="0" u="none" strike="noStrike" dirty="0">
                <a:solidFill>
                  <a:srgbClr val="000000"/>
                </a:solidFill>
                <a:latin typeface="等线"/>
                <a:ea typeface="等线"/>
                <a:cs typeface="等线"/>
                <a:sym typeface="等线"/>
              </a:rPr>
              <a:t>不是空口讲知识，也不是忘记学科本位的热闹课堂</a:t>
            </a:r>
            <a:endParaRPr lang="en-US" altLang="zh-CN" sz="1200" b="0" i="0" u="none" strike="noStrike" dirty="0">
              <a:solidFill>
                <a:srgbClr val="000000"/>
              </a:solidFill>
              <a:latin typeface="等线"/>
              <a:ea typeface="等线"/>
              <a:cs typeface="等线"/>
              <a:sym typeface="等线"/>
            </a:endParaRPr>
          </a:p>
          <a:p>
            <a:r>
              <a:rPr lang="zh-CN" altLang="en-US" sz="1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带着学科思维去动手解决真实问题，带着信息科技学科特有的动手 </a:t>
            </a:r>
            <a:r>
              <a:rPr lang="en-US" altLang="zh-CN" sz="1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</a:t>
            </a:r>
            <a:r>
              <a:rPr lang="zh-CN" altLang="en-US" sz="1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动脑 去</a:t>
            </a:r>
            <a:r>
              <a:rPr lang="en-US" altLang="zh-CN" sz="1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zh-CN" altLang="en-US" sz="1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解决真实问题</a:t>
            </a:r>
            <a:endParaRPr lang="en-US" sz="1200" b="0" i="0" u="none" strike="noStrike" dirty="0">
              <a:solidFill>
                <a:srgbClr val="000000"/>
              </a:solidFill>
              <a:latin typeface="等线"/>
              <a:ea typeface="等线"/>
              <a:cs typeface="等线"/>
              <a:sym typeface="等线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31A963-8B7A-C9ED-000F-9F38C0536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F1688C9-C2F7-28A8-5050-439A69353A0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9CFF01-18AB-A697-973D-3CA7104D65B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9C63971-95EA-0378-90B6-4DAC29F9804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67036A35-EA8E-6C13-3D99-99ACD35BAB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zh-CN" altLang="en-US" sz="1200" b="0" i="0" u="none" strike="noStrike" dirty="0">
                <a:solidFill>
                  <a:srgbClr val="000000"/>
                </a:solidFill>
                <a:latin typeface="等线"/>
                <a:ea typeface="等线"/>
                <a:cs typeface="等线"/>
                <a:sym typeface="等线"/>
              </a:rPr>
              <a:t>举例</a:t>
            </a:r>
            <a:endParaRPr lang="en-US" sz="1200" b="0" i="0" u="none" strike="noStrike" dirty="0">
              <a:solidFill>
                <a:srgbClr val="000000"/>
              </a:solidFill>
              <a:latin typeface="等线"/>
              <a:ea typeface="等线"/>
              <a:cs typeface="等线"/>
              <a:sym typeface="等线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62AE46-E405-B48C-FF14-B11D0FCFB9A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8603C6-2C82-4B8C-4F8C-4B0189613A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3981561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1411CB-9AE2-8D27-1A8D-C8F3ADBF45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481A6B0-9ACF-92CE-0C52-C78B25CD78C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6AF98E-5348-F9EA-9C2A-CDBA34C6F42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3913AEF-2C0F-4D26-EAE7-6639CD3EBBB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492AC2C-6E2E-9E22-3B88-3EA3978EAB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zh-CN" altLang="en-US" sz="1200" b="0" i="0" u="none" strike="noStrike" dirty="0">
                <a:solidFill>
                  <a:srgbClr val="000000"/>
                </a:solidFill>
                <a:latin typeface="等线"/>
                <a:ea typeface="等线"/>
                <a:cs typeface="等线"/>
                <a:sym typeface="等线"/>
              </a:rPr>
              <a:t>举例</a:t>
            </a:r>
            <a:endParaRPr lang="en-US" sz="1200" b="0" i="0" u="none" strike="noStrike" dirty="0">
              <a:solidFill>
                <a:srgbClr val="000000"/>
              </a:solidFill>
              <a:latin typeface="等线"/>
              <a:ea typeface="等线"/>
              <a:cs typeface="等线"/>
              <a:sym typeface="等线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85B2E1-7C83-FA76-73F2-B818A014C34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C30D19-429A-78D3-A34A-8B02A67BD0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6806378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99BC4E-17BF-2A75-47EC-44A29048F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48C7495-695E-E2DB-59EA-887AC0C11CF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7957BD-9A9C-5EDB-F893-08055A29901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628B828-C5E4-35CE-0AC2-FBBE94A3C07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4EB8FF8-9CA9-6697-404E-44544BE123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endParaRPr lang="en-US" sz="1200" b="0" i="0" u="none" strike="noStrike" dirty="0">
              <a:solidFill>
                <a:srgbClr val="000000"/>
              </a:solidFill>
              <a:latin typeface="等线"/>
              <a:ea typeface="等线"/>
              <a:cs typeface="等线"/>
              <a:sym typeface="等线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872891-18FF-8963-F9AA-EDB59A41F8D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F6CB7B-2231-5D65-973B-698E0CFAFE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8254156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56841E-32FE-519B-8229-832D5372C4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8D0B2EF-5BA0-67B6-1D67-A01F6EEDCE2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21AEE1-81D2-7D7A-4C49-01CC61BBC0B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8AB48DC2-0178-D587-5444-141423E78B7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AAC5A8D5-55BE-C05E-AAB9-5A795A8041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zh-CN" altLang="en-US" sz="1200" b="0" i="0" u="none" strike="noStrike" dirty="0">
                <a:solidFill>
                  <a:srgbClr val="000000"/>
                </a:solidFill>
                <a:latin typeface="等线"/>
                <a:ea typeface="等线"/>
                <a:cs typeface="等线"/>
                <a:sym typeface="等线"/>
              </a:rPr>
              <a:t>举例</a:t>
            </a:r>
            <a:endParaRPr lang="en-US" sz="1200" b="0" i="0" u="none" strike="noStrike" dirty="0">
              <a:solidFill>
                <a:srgbClr val="000000"/>
              </a:solidFill>
              <a:latin typeface="等线"/>
              <a:ea typeface="等线"/>
              <a:cs typeface="等线"/>
              <a:sym typeface="等线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5827D1-274D-5369-217F-6EDD99C624D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0B5720-2758-866F-8257-F7479B2883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9294300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80191-F348-2ECD-CE06-9DB2B955B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5AEE5AA-7CB5-8C5F-1417-11E953A7E19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CDF8B3-F535-B327-E806-7071C69F360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F0EB3275-A47A-F952-AC98-F41C3C4935B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081B3372-22BA-D7EB-46C5-A670E85282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zh-CN" altLang="en-US" sz="1200" b="0" i="0" u="none" strike="noStrike" dirty="0">
                <a:solidFill>
                  <a:srgbClr val="000000"/>
                </a:solidFill>
                <a:latin typeface="等线"/>
                <a:ea typeface="等线"/>
                <a:cs typeface="等线"/>
                <a:sym typeface="等线"/>
              </a:rPr>
              <a:t>举例</a:t>
            </a:r>
            <a:endParaRPr lang="en-US" sz="1200" b="0" i="0" u="none" strike="noStrike" dirty="0">
              <a:solidFill>
                <a:srgbClr val="000000"/>
              </a:solidFill>
              <a:latin typeface="等线"/>
              <a:ea typeface="等线"/>
              <a:cs typeface="等线"/>
              <a:sym typeface="等线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DAB18C-8B5B-C1AE-A611-8901027B38E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C2531F-9603-EC4C-3E25-469190D285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5801739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4AA50A-AB70-665A-D4AC-832BF1A39C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6C4EF51-46AD-00FB-E2A8-99193C40F8C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2A3769-69A4-8BA8-8135-362659750B3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E910D0F0-119F-6701-4D59-103EDC11820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AB38424B-A60B-FF10-2F57-BC1F0DE4D4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endParaRPr lang="en-US" sz="1200" b="0" i="0" u="none" strike="noStrike" dirty="0">
              <a:solidFill>
                <a:srgbClr val="000000"/>
              </a:solidFill>
              <a:latin typeface="等线"/>
              <a:ea typeface="等线"/>
              <a:cs typeface="等线"/>
              <a:sym typeface="等线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8BCB98-C524-C523-346F-1234DAC4EE6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E8B7B2-6F1C-EC16-10CA-F2578ACBA1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978556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4E406A-6949-D5C1-B3BE-C87D6A38FC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78FB601-1E13-DD22-3E42-B7F14DA869C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FF210E-91FB-4E81-E885-46D17985269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E6268916-EF11-E8F6-F102-071B574A637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68D216D-2DED-B753-50C4-393F635F78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0" i="0" u="none" strike="noStrike" dirty="0">
                <a:solidFill>
                  <a:srgbClr val="000000"/>
                </a:solidFill>
                <a:latin typeface="等线"/>
                <a:ea typeface="等线"/>
                <a:cs typeface="等线"/>
                <a:sym typeface="等线"/>
              </a:rPr>
              <a:t>目标指向、学科关联、思维深度</a:t>
            </a:r>
            <a:r>
              <a:rPr lang="en-US" altLang="zh-CN" sz="1200" dirty="0" err="1">
                <a:solidFill>
                  <a:srgbClr val="374151"/>
                </a:solidFill>
                <a:latin typeface="楷体" panose="02010609060101010101" pitchFamily="49" charset="-122"/>
                <a:ea typeface="楷体" panose="02010609060101010101" pitchFamily="49" charset="-122"/>
                <a:cs typeface="ui-sans-serif" pitchFamily="34" charset="-120"/>
              </a:rPr>
              <a:t>通过实践活动进行归纳、总结、感悟</a:t>
            </a:r>
            <a:endParaRPr lang="en-US" altLang="zh-CN" sz="12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0" algn="l">
              <a:lnSpc>
                <a:spcPct val="100000"/>
              </a:lnSpc>
            </a:pPr>
            <a:endParaRPr lang="en-US" sz="1200" b="0" i="0" u="none" strike="noStrike" dirty="0">
              <a:solidFill>
                <a:srgbClr val="000000"/>
              </a:solidFill>
              <a:latin typeface="等线"/>
              <a:ea typeface="等线"/>
              <a:cs typeface="等线"/>
              <a:sym typeface="等线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CDD5A1-28EC-BC49-7D1B-0ADAEFFAC1E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C141DD-2BD8-BAB4-05E4-2DC6BE55EA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230568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endParaRPr lang="en-US" sz="1200" b="0" i="0" u="none" strike="noStrike" dirty="0">
              <a:solidFill>
                <a:srgbClr val="000000"/>
              </a:solidFill>
              <a:latin typeface="等线"/>
              <a:ea typeface="等线"/>
              <a:cs typeface="等线"/>
              <a:sym typeface="等线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A1677D-594C-9DBA-BCB1-D0755D172D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AA7F267-65F4-AA83-2456-C8E268B05BB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E02F6C-6AD0-5B5F-4ABB-1E769428E12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580A5FBD-8477-5357-3039-1EEBD05A56B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04A02110-F549-50C8-F326-025987FF5D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zh-CN" altLang="en-US" sz="1200" b="0" i="0" u="none" strike="noStrike" dirty="0">
                <a:solidFill>
                  <a:srgbClr val="000000"/>
                </a:solidFill>
                <a:latin typeface="等线"/>
                <a:ea typeface="等线"/>
                <a:cs typeface="等线"/>
                <a:sym typeface="等线"/>
              </a:rPr>
              <a:t>给学知识技能一个理由，</a:t>
            </a:r>
            <a:endParaRPr lang="en-US" sz="1200" b="0" i="0" u="none" strike="noStrike" dirty="0">
              <a:solidFill>
                <a:srgbClr val="000000"/>
              </a:solidFill>
              <a:latin typeface="等线"/>
              <a:ea typeface="等线"/>
              <a:cs typeface="等线"/>
              <a:sym typeface="等线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69A65E-5A51-DCEA-05F5-6B819E4CDF0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E8885B-B471-134C-3160-4CC265CABA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7308646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20FE8E-ECF0-E147-5336-8D941D933B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0C89145-970D-862D-8FEF-E9BAD1E5404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3BE5CE-E4E5-D078-F64D-99CFCE51ABA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56227AD7-07DC-1ABE-BAF2-35E2D116711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980ECB2-49F1-A209-30A8-62A33330FE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zh-CN" altLang="en-US" sz="12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给学习一个理由，</a:t>
            </a:r>
            <a:r>
              <a:rPr lang="zh-CN" altLang="en-US" sz="1200" b="0" i="0" u="none" strike="noStrike" dirty="0">
                <a:solidFill>
                  <a:srgbClr val="000000"/>
                </a:solidFill>
                <a:latin typeface="等线"/>
                <a:ea typeface="等线"/>
                <a:cs typeface="等线"/>
                <a:sym typeface="等线"/>
              </a:rPr>
              <a:t>举例：</a:t>
            </a:r>
            <a:r>
              <a:rPr lang="en-US" altLang="zh-CN" sz="1200" b="0" i="0" u="none" strike="noStrike" dirty="0">
                <a:solidFill>
                  <a:srgbClr val="000000"/>
                </a:solidFill>
                <a:latin typeface="等线"/>
                <a:ea typeface="等线"/>
                <a:cs typeface="等线"/>
                <a:sym typeface="等线"/>
              </a:rPr>
              <a:t>for</a:t>
            </a:r>
            <a:r>
              <a:rPr lang="zh-CN" altLang="en-US" sz="1200" b="0" i="0" u="none" strike="noStrike" dirty="0">
                <a:solidFill>
                  <a:srgbClr val="000000"/>
                </a:solidFill>
                <a:latin typeface="等线"/>
                <a:ea typeface="等线"/>
                <a:cs typeface="等线"/>
                <a:sym typeface="等线"/>
              </a:rPr>
              <a:t>循环嵌套学科知识</a:t>
            </a:r>
            <a:endParaRPr lang="en-US" sz="1200" b="0" i="0" u="none" strike="noStrike" dirty="0">
              <a:solidFill>
                <a:srgbClr val="000000"/>
              </a:solidFill>
              <a:latin typeface="等线"/>
              <a:ea typeface="等线"/>
              <a:cs typeface="等线"/>
              <a:sym typeface="等线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4819CA-0263-503C-0AA7-7BC71B55D41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D2E8C0-A52B-B61D-DE06-A824E6AD09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1486581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B6603A-E6C3-816A-A27E-55E7C5DFFA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14D0604-7DBD-1C9F-E56A-346523C87D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7CAD5B-1EC7-1360-99A3-24A997D4477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CF60BC18-BA57-52CE-5DC2-86B5E56517B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0B334F6-E88A-314F-2137-5ED4FEDF57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lvl="0"/>
            <a:r>
              <a:rPr lang="zh-CN" altLang="en-US" sz="1200" b="1" dirty="0">
                <a:solidFill>
                  <a:srgbClr val="1E437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预告：五年级下册：</a:t>
            </a:r>
            <a:endParaRPr lang="en-US" altLang="zh-CN" sz="1200" b="1" dirty="0">
              <a:solidFill>
                <a:srgbClr val="1E437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algn="l"/>
            <a:r>
              <a:rPr lang="en-US" altLang="zh-CN" sz="1200" b="1" dirty="0">
                <a:solidFill>
                  <a:srgbClr val="1E437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200" b="1" dirty="0">
                <a:solidFill>
                  <a:srgbClr val="1E437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垃圾投放算积分</a:t>
            </a:r>
            <a:r>
              <a:rPr lang="en-US" altLang="zh-CN" sz="1200" b="1" dirty="0">
                <a:solidFill>
                  <a:srgbClr val="1E437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—— </a:t>
            </a:r>
            <a:r>
              <a:rPr lang="zh-CN" altLang="en-US" sz="1200" b="1" dirty="0">
                <a:solidFill>
                  <a:srgbClr val="1E437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认识算法效率，</a:t>
            </a:r>
          </a:p>
          <a:p>
            <a:pPr indent="0" algn="l">
              <a:lnSpc>
                <a:spcPct val="100000"/>
              </a:lnSpc>
            </a:pPr>
            <a:endParaRPr lang="en-US" sz="1200" b="0" i="0" u="none" strike="noStrike" dirty="0">
              <a:solidFill>
                <a:srgbClr val="000000"/>
              </a:solidFill>
              <a:latin typeface="等线"/>
              <a:ea typeface="等线"/>
              <a:cs typeface="等线"/>
              <a:sym typeface="等线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50C868-B8D5-8F28-8EEE-BC594252985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5DBCB-F5C7-BFEA-9C71-9F686C409A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1757797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880203-BD6C-0D38-D031-B8EBB617D0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01B1E64-E048-45C4-4474-852176EA958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BA213D-0FDE-A876-F40E-7052BE43751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E8EE1415-E9DD-4489-7D9A-72CDA02EE41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5872801-CED8-4F05-97A7-B62519B248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zh-CN" altLang="en-US" sz="1200" b="0" i="0" u="none" strike="noStrike" dirty="0">
                <a:solidFill>
                  <a:srgbClr val="000000"/>
                </a:solidFill>
                <a:latin typeface="等线"/>
                <a:ea typeface="等线"/>
                <a:cs typeface="等线"/>
                <a:sym typeface="等线"/>
              </a:rPr>
              <a:t>系统</a:t>
            </a:r>
            <a:endParaRPr lang="en-US" sz="1200" b="0" i="0" u="none" strike="noStrike" dirty="0">
              <a:solidFill>
                <a:srgbClr val="000000"/>
              </a:solidFill>
              <a:latin typeface="等线"/>
              <a:ea typeface="等线"/>
              <a:cs typeface="等线"/>
              <a:sym typeface="等线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D89144-B401-4916-2E4A-5FBCD77FB5C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A34A56-5A43-0840-ED6D-6596077454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6010094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7ACDE9-C0E0-9E29-7F64-E2C17157F1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7786BCB-CE87-736A-A9E3-5E6503151E1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2301BE-CED4-2309-F21A-27D24EA0315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69BE5817-2AB6-B968-3112-449E24D3A61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42FF1A0-FB27-9B6E-DEEC-6A8895F2BF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zh-CN" altLang="en-US" sz="1200" b="0" i="0" u="none" strike="noStrike" dirty="0">
                <a:solidFill>
                  <a:srgbClr val="000000"/>
                </a:solidFill>
                <a:latin typeface="等线"/>
                <a:ea typeface="等线"/>
                <a:cs typeface="等线"/>
                <a:sym typeface="等线"/>
              </a:rPr>
              <a:t>系统</a:t>
            </a:r>
            <a:endParaRPr lang="en-US" sz="1200" b="0" i="0" u="none" strike="noStrike" dirty="0">
              <a:solidFill>
                <a:srgbClr val="000000"/>
              </a:solidFill>
              <a:latin typeface="等线"/>
              <a:ea typeface="等线"/>
              <a:cs typeface="等线"/>
              <a:sym typeface="等线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825192-56DF-4C7A-91C3-EAE2C0F3843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1ACDD4-323E-0E4A-8CFC-65BFE95BF0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5765662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71CF58-6E35-4425-E715-44C6D8B45C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CE27186-597B-8FFA-C3B2-74101B854E5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27744F-CC37-63CB-15E5-711D5EA4CB3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41BD77C2-C221-64DD-FA5E-9AB3136FC02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1DFB83E0-460E-6D7A-158F-3EA28377AE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endParaRPr lang="en-US" sz="1200" b="0" i="0" u="none" strike="noStrike" dirty="0">
              <a:solidFill>
                <a:srgbClr val="000000"/>
              </a:solidFill>
              <a:latin typeface="等线"/>
              <a:ea typeface="等线"/>
              <a:cs typeface="等线"/>
              <a:sym typeface="等线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1CFB9F-C1C9-F64E-C79D-9E8444133CF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E65E39-C91B-CEE6-9CF4-091EF2B098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8672267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89B597-7B5A-4F0D-B659-584E010818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EAE2184-6A51-405B-956A-C6094658964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DC2D64-BE60-B5D9-953B-F4F3BDA148A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4A6F819-6559-AF41-1E6F-0F948997775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4875672-9F0A-32D2-9066-2AFBF1E374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endParaRPr lang="en-US" sz="1200" b="0" i="0" u="none" strike="noStrike" dirty="0">
              <a:solidFill>
                <a:srgbClr val="000000"/>
              </a:solidFill>
              <a:latin typeface="等线"/>
              <a:ea typeface="等线"/>
              <a:cs typeface="等线"/>
              <a:sym typeface="等线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3AE9EA-709E-8301-3C09-12226B9224E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1FC8F5-8E54-3D84-D2AB-0C420D2620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1757049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87FD06-F5B4-9623-E41D-0242B420D0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E6E3FB4-F717-90E1-66C0-02185749E3D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44805F-EFE2-6567-5421-FC5EBA7AE67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4F65005B-7115-AE26-5A60-7FC3095805D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F2CC5D69-D3DA-0879-ADA1-F86BF96103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zh-CN" altLang="en-US" sz="1200" b="0" i="0" u="none" strike="noStrike" dirty="0">
                <a:solidFill>
                  <a:srgbClr val="000000"/>
                </a:solidFill>
                <a:latin typeface="等线"/>
                <a:ea typeface="等线"/>
                <a:cs typeface="等线"/>
                <a:sym typeface="等线"/>
              </a:rPr>
              <a:t>不同学科有不同的学科知识体系统</a:t>
            </a:r>
            <a:endParaRPr lang="en-US" sz="1200" b="0" i="0" u="none" strike="noStrike" dirty="0">
              <a:solidFill>
                <a:srgbClr val="000000"/>
              </a:solidFill>
              <a:latin typeface="等线"/>
              <a:ea typeface="等线"/>
              <a:cs typeface="等线"/>
              <a:sym typeface="等线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B2671C-6C0A-C2A5-7A85-C6FCF884365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D82CCA-3360-1984-D117-9AD3252FE1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3421270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00891C-CDD4-423F-FD3F-E2475BCDFD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7F3A617-C506-C764-A8C7-A489BFE8EF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2883B2-2FF6-CCD7-0D86-16E627B76CE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13A57E17-1391-4A64-AEB1-CF1584012C9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91328074-27CE-A071-0085-2291BF59C2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endParaRPr lang="en-US" sz="1200" b="0" i="0" u="none" strike="noStrike" dirty="0">
              <a:solidFill>
                <a:srgbClr val="000000"/>
              </a:solidFill>
              <a:latin typeface="等线"/>
              <a:ea typeface="等线"/>
              <a:cs typeface="等线"/>
              <a:sym typeface="等线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8043A1-112F-A29D-B1D1-4517F7A5F07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1E88F7-2567-59B4-A896-374585A39B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8346881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0FFC5D-7CDA-563C-6C72-E0C4FFAB53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B5621E2-BB05-BFF5-7A07-C3B2D1FB03E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A0ED58-7C60-F4DB-E186-672F2FDF9B4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065E7A3-4A93-8120-4B60-4DD908B2F3B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1F1D30C-CC44-7DFF-4D16-596F0FC8A3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zh-CN" altLang="en-US" sz="1200" b="0" i="0" u="none" strike="noStrike" dirty="0">
                <a:solidFill>
                  <a:srgbClr val="000000"/>
                </a:solidFill>
                <a:latin typeface="等线"/>
                <a:ea typeface="等线"/>
                <a:cs typeface="等线"/>
                <a:sym typeface="等线"/>
              </a:rPr>
              <a:t>道闸升降原理</a:t>
            </a:r>
            <a:endParaRPr lang="en-US" sz="1200" b="0" i="0" u="none" strike="noStrike" dirty="0">
              <a:solidFill>
                <a:srgbClr val="000000"/>
              </a:solidFill>
              <a:latin typeface="等线"/>
              <a:ea typeface="等线"/>
              <a:cs typeface="等线"/>
              <a:sym typeface="等线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8749B5-C9D6-ABB1-0F09-0D7021AC3B9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FF3849-5A83-0466-B602-1182FDDA7B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9919239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200" b="0" i="0" u="none" strike="noStrike" dirty="0">
                <a:solidFill>
                  <a:srgbClr val="000000"/>
                </a:solidFill>
                <a:latin typeface="等线"/>
                <a:ea typeface="等线"/>
                <a:cs typeface="等线"/>
                <a:sym typeface="等线"/>
              </a:rPr>
              <a:t>学科实践的提出，首先源于国家层面的政策导向。无论是最新的义务教育课程方案，还是我们信息科技学科的课程标准，都将“强化学科实践”提到了非常重要的位置，这为我们的教学指明了方向。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EA471F-35B9-491A-0FBA-DEA5CC1E27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59A7322-B8BD-C48D-6B21-20636AC0D1A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44F768-8CAF-E407-B095-1887CF36B73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47E33E40-C407-8AD0-EC83-F2191967BB7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B8D78F1-2620-75B1-5C6E-2486071A5A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endParaRPr lang="en-US" sz="1200" b="0" i="0" u="none" strike="noStrike" dirty="0">
              <a:solidFill>
                <a:srgbClr val="000000"/>
              </a:solidFill>
              <a:latin typeface="等线"/>
              <a:ea typeface="等线"/>
              <a:cs typeface="等线"/>
              <a:sym typeface="等线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96CFAD-6989-1F00-64BF-DD9149549C4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78C5E5-9FED-915E-2352-57B925C7E7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2985457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4B17F5-8718-7E7D-06EC-5D20D13CB7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12ACA59-76B4-AE39-C863-110A9D225FE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92A459-5B09-BD38-C9B4-212E29E1CCC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B18B6362-64FC-9B87-DF93-0AD3FEF6AEC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BB9B7E7-203C-E15F-7479-86B1E82A80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zh-CN" altLang="en-US" sz="1200" b="0" i="0" u="none" strike="noStrike" dirty="0">
                <a:solidFill>
                  <a:srgbClr val="000000"/>
                </a:solidFill>
                <a:latin typeface="等线"/>
                <a:ea typeface="等线"/>
                <a:cs typeface="等线"/>
                <a:sym typeface="等线"/>
              </a:rPr>
              <a:t>道闸升降原理</a:t>
            </a:r>
            <a:endParaRPr lang="en-US" sz="1200" b="0" i="0" u="none" strike="noStrike" dirty="0">
              <a:solidFill>
                <a:srgbClr val="000000"/>
              </a:solidFill>
              <a:latin typeface="等线"/>
              <a:ea typeface="等线"/>
              <a:cs typeface="等线"/>
              <a:sym typeface="等线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AD3F7A-D845-4D54-ECA4-B059C9D85CD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43004A-87F8-45C2-D589-D309CAB92A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79606175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200" b="0" i="0" u="none" strike="noStrike">
                <a:solidFill>
                  <a:srgbClr val="000000"/>
                </a:solidFill>
                <a:latin typeface="等线"/>
                <a:ea typeface="等线"/>
                <a:cs typeface="等线"/>
                <a:sym typeface="等线"/>
              </a:rPr>
              <a:t>我们可以通过一个具体的例子来理解这种升级。以“与”运算的教学为例，从单纯的模拟操作，到动手实验，再到完成项目，最后到结合真实场景进行优化和总结，这才是从“做活动”到“做实践”的真正升级，最终实现了素养的落地。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9B2BF8-6B1A-312D-497C-631F8A80B4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6CF7AFD-C2EA-8F28-A6AE-FAEAF68D7B4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3B7F59-124F-37E5-3232-05EA956DC65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AC4F085C-03FC-6AA1-0FA5-36EEA21734D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6EC85A2A-F2F5-B962-927B-73A88CC6C2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200" b="0" i="0" u="none" strike="noStrike">
                <a:solidFill>
                  <a:srgbClr val="000000"/>
                </a:solidFill>
                <a:latin typeface="等线"/>
                <a:ea typeface="等线"/>
                <a:cs typeface="等线"/>
                <a:sym typeface="等线"/>
              </a:rPr>
              <a:t>那么，我们如何快速判断一个教学活动是否达到了学科实践的要求呢？这里有两个简单的标准：第一，是否有明确的素养目标；第二，是否经历了完整的问题解决流程。只要满足这两点，就可以认为是一次有效的学科实践。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B3E515-38DE-BC55-1DF8-0695D2749FE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B2D2C8-0E2D-BF91-3386-F3EF8ABD28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57641442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200" b="0" i="0" u="none" strike="noStrike">
                <a:solidFill>
                  <a:srgbClr val="000000"/>
                </a:solidFill>
                <a:latin typeface="等线"/>
                <a:ea typeface="等线"/>
                <a:cs typeface="等线"/>
                <a:sym typeface="等线"/>
              </a:rPr>
              <a:t>理解了学科实践的内涵，接下来就是最关键的部分：如何在我们的课堂上落地实施？我为大家总结了一个“三阶段八环节”的实施路径，希望能给大家提供清晰的操作指南。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D541A2-B2A9-DB0B-6C72-43E8A09A51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8AC7690-DB4E-E7D2-8107-9D28FAEC548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B2DE2F-6F57-E9CC-1DEF-C63071B820F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3D4D76FE-60DC-1AB3-CC29-0A526D91831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F4B65D7A-95E2-9A5E-E162-C48879DD92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endParaRPr lang="en-US" sz="1200" b="0" i="0" u="none" strike="noStrike" dirty="0">
              <a:solidFill>
                <a:srgbClr val="000000"/>
              </a:solidFill>
              <a:latin typeface="等线"/>
              <a:ea typeface="等线"/>
              <a:cs typeface="等线"/>
              <a:sym typeface="等线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DA3DAC-F291-3684-5E9D-910D93B87CE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C1006C-66BE-B0BE-54FC-8557AC80FF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407832168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BC36F2-4E88-5E4D-E8B3-D4704BBC6F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B5D9694-1E9D-B804-214E-1788133EF40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C5F590-E798-17D7-9C70-CAF4BCBFA62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1EA4804-FE81-5FEA-F10A-F08DE0CB639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7496D4E-B48A-63AE-6F95-23D6FA1C19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endParaRPr lang="en-US" sz="1200" b="0" i="0" u="none" strike="noStrike" dirty="0">
              <a:solidFill>
                <a:srgbClr val="000000"/>
              </a:solidFill>
              <a:latin typeface="等线"/>
              <a:ea typeface="等线"/>
              <a:cs typeface="等线"/>
              <a:sym typeface="等线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879E0F-62AD-52D8-96F2-FA6ACA1B2CF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2ADE66-C7D4-1DD2-29D2-0208104B56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1730008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BECE2B-73AA-FD1E-132E-B10422D69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55F75FF-8319-19AF-6D89-6B856673C5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0DEC3A-A25B-D880-CD09-37C7CE788D4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B245CFCE-B83C-763B-2039-4F4B6D043AA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A7C07C86-12FC-1934-7CC7-1E802339D4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endParaRPr lang="en-US" sz="1200" b="0" i="0" u="none" strike="noStrike" dirty="0">
              <a:solidFill>
                <a:srgbClr val="000000"/>
              </a:solidFill>
              <a:latin typeface="等线"/>
              <a:ea typeface="等线"/>
              <a:cs typeface="等线"/>
              <a:sym typeface="等线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A3BE78-3C1B-2B80-70D2-D21D1275A4D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1CF542-38DB-A2FB-F4A2-D5C32D7B84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54187641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E183DE-7C43-D4E3-5978-4EF910E02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427BB61-1B60-2DDB-EF5E-8999C64CD86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33E219-055F-3903-DE87-880613D67B3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86E9D750-8CF9-D641-89A2-082707C9C08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86463C9-8590-90C0-19AF-09604BB50A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endParaRPr lang="en-US" sz="1200" b="0" i="0" u="none" strike="noStrike" dirty="0">
              <a:solidFill>
                <a:srgbClr val="000000"/>
              </a:solidFill>
              <a:latin typeface="等线"/>
              <a:ea typeface="等线"/>
              <a:cs typeface="等线"/>
              <a:sym typeface="等线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8DD1F1-FA98-C135-B806-4E39E7510F9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5C474D-54C0-41BF-6033-367E02087E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16890634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1BF073-9451-0AE0-ABE4-96DC2B09A1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9753926-5D03-82F9-1553-DDECDBCD7A8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D666FF-47BC-C780-751C-F9C758A41CC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C7746BCA-6C36-2E9B-FDCA-3C4659DC4D9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2EEBF3D-2752-7742-3E88-A20EC45500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endParaRPr lang="en-US" sz="1200" b="0" i="0" u="none" strike="noStrike" dirty="0">
              <a:solidFill>
                <a:srgbClr val="000000"/>
              </a:solidFill>
              <a:latin typeface="等线"/>
              <a:ea typeface="等线"/>
              <a:cs typeface="等线"/>
              <a:sym typeface="等线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0E037F-C673-E194-DC45-F6E73B3FDC0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2A605C-B161-62E0-8FD6-3560049935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5055561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endParaRPr lang="en-US" sz="1200" b="0" i="0" u="none" strike="noStrike" dirty="0">
              <a:solidFill>
                <a:srgbClr val="000000"/>
              </a:solidFill>
              <a:latin typeface="等线"/>
              <a:ea typeface="等线"/>
              <a:cs typeface="等线"/>
              <a:sym typeface="等线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31B0E8-44C4-088C-4CA4-151648A98C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3F49D8B-966B-37A4-7813-81982F1EE3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8F9E36-02FD-3DA0-A568-D53329BC394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1505E4E6-7FC8-CB16-E596-4B425476C2D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1BF2D31-551A-5B92-6120-00734FB247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endParaRPr lang="en-US" sz="1200" b="0" i="0" u="none" strike="noStrike" dirty="0">
              <a:solidFill>
                <a:srgbClr val="000000"/>
              </a:solidFill>
              <a:latin typeface="等线"/>
              <a:ea typeface="等线"/>
              <a:cs typeface="等线"/>
              <a:sym typeface="等线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E90E34-6BE9-4472-26D7-05289F368B2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F3769D-47C0-A7A5-18FC-35D10FA01F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81839218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CD2744-2319-633C-D4DB-CDABE0516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8FE8156-3A9A-F90C-F322-22126D94B4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544A51-7C7B-7C88-9E3A-FBB802927E4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F60C19D0-EA6C-BA98-846C-1271E9CBA4A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A18E9FD2-C653-2D48-4CBC-356F48F19C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endParaRPr lang="en-US" sz="1200" b="0" i="0" u="none" strike="noStrike" dirty="0">
              <a:solidFill>
                <a:srgbClr val="000000"/>
              </a:solidFill>
              <a:latin typeface="等线"/>
              <a:ea typeface="等线"/>
              <a:cs typeface="等线"/>
              <a:sym typeface="等线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711D09-CED5-6EDE-EBE1-D523FE912BB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93935D-1F9D-4EE4-F4D0-69957EF50C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1955575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40ACA0-0800-FC1E-B75A-F63D84DB99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FFCB849-7AF2-0779-DB8A-46BEF2BD63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922C39-01A2-0D6A-A5AE-87519799BA3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6DAAF0EF-2DF0-2399-F8EE-D61D870E678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03AD1F0-92DB-7F75-31CC-C8CB14504F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endParaRPr lang="en-US" sz="1200" b="0" i="0" u="none" strike="noStrike" dirty="0">
              <a:solidFill>
                <a:srgbClr val="000000"/>
              </a:solidFill>
              <a:latin typeface="等线"/>
              <a:ea typeface="等线"/>
              <a:cs typeface="等线"/>
              <a:sym typeface="等线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E9E2B4-129E-EE2E-95AD-FD41F080EB9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D811C4-B634-D90B-AD07-B31B8C5460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0226083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A973FA-1D8D-4DB9-AE06-92798E1F31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E51ED1A-6378-4385-C459-51CB6AA8F17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7EFBCA-8B71-B3DE-BD3D-A52DA6D43D2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159420B4-02EC-66A8-629D-F6A0ACF0081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A626527-B38D-242A-58F1-869C88F8B5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endParaRPr lang="en-US" sz="1200" b="0" i="0" u="none" strike="noStrike" dirty="0">
              <a:solidFill>
                <a:srgbClr val="000000"/>
              </a:solidFill>
              <a:latin typeface="等线"/>
              <a:ea typeface="等线"/>
              <a:cs typeface="等线"/>
              <a:sym typeface="等线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6138D0-20AE-CBA0-0AA4-DADA8E1C534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15684B-2091-8164-320E-421AF47726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56237678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CD5AA5-C0C3-CE0C-319E-C8F1371E1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833A919-63B7-C3F5-197B-0859FE5EDA5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0B4570-9884-7F45-D76B-F2AF10EDA35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6DFB416F-725D-E219-F32B-47105EEBD6D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8454F28-E3B9-39E3-48B5-890A8005CB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endParaRPr lang="en-US" sz="1200" b="0" i="0" u="none" strike="noStrike" dirty="0">
              <a:solidFill>
                <a:srgbClr val="000000"/>
              </a:solidFill>
              <a:latin typeface="等线"/>
              <a:ea typeface="等线"/>
              <a:cs typeface="等线"/>
              <a:sym typeface="等线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28CE1F-4492-7A36-B66A-54E73B4F24E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5EB781-3C0C-5DDD-9185-337F4B7499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48456014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FC4498-195E-1C22-F2A3-6843D56892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632FB69-5F48-F705-29DC-219D88F8E03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96EF3C-C6FC-E4D8-11D7-F6D02E921BC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4DBE700F-321A-1654-FE6B-0A32ACD0FD9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250DE2B-F862-A91E-A065-47D845E80B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endParaRPr lang="en-US" sz="1200" b="0" i="0" u="none" strike="noStrike" dirty="0">
              <a:solidFill>
                <a:srgbClr val="000000"/>
              </a:solidFill>
              <a:latin typeface="等线"/>
              <a:ea typeface="等线"/>
              <a:cs typeface="等线"/>
              <a:sym typeface="等线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D5D301-3DE3-9DE0-154F-B98B78F53EC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BC31CA-F0E3-575B-65DF-A3B6C9A19D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64439753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213B63-943B-12A2-878F-7691AA0BF1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5297A3E-C1F1-C609-A71A-79EF1DC7C27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646777-8C46-8AD8-2907-E1FF983962E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3AA661B1-DBFF-0A54-0486-B4145509611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DE46E7A-7052-8030-A789-FE9A13BAFD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endParaRPr lang="en-US" sz="1200" b="0" i="0" u="none" strike="noStrike" dirty="0">
              <a:solidFill>
                <a:srgbClr val="000000"/>
              </a:solidFill>
              <a:latin typeface="等线"/>
              <a:ea typeface="等线"/>
              <a:cs typeface="等线"/>
              <a:sym typeface="等线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B12A51-2F95-8C99-8763-553C54299D0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06FC58-C591-7DA3-9A79-F38AEF25A2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56440487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304B7E-864B-FDA9-C256-B4925EB240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BDF7413-38FA-B06E-776A-B341B5880C9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E5B854-DE1C-B1A5-92EF-EA93F8912BB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843158C-D624-F318-F9C4-EFDD193C43F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9B7CB92A-2582-A5EB-738F-CED85AE5BF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endParaRPr lang="en-US" sz="1200" b="0" i="0" u="none" strike="noStrike" dirty="0">
              <a:solidFill>
                <a:srgbClr val="000000"/>
              </a:solidFill>
              <a:latin typeface="等线"/>
              <a:ea typeface="等线"/>
              <a:cs typeface="等线"/>
              <a:sym typeface="等线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A03800-478C-BF9B-8FFC-AB433098928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59D7C-D44F-E1D2-1FE4-9E3E43AC95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411938220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3FA3B2-A0D4-D15F-1908-96E9C67724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996D52A-30C9-A2D3-0179-1685C7A8908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62A3DB-7377-0FEA-A109-56785C00B9E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1D0B9A2A-EC18-300C-78F6-C979A0B1E7A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34FB9E7-EF60-629B-2456-A497976AE8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endParaRPr lang="en-US" sz="1200" b="0" i="0" u="none" strike="noStrike" dirty="0">
              <a:solidFill>
                <a:srgbClr val="000000"/>
              </a:solidFill>
              <a:latin typeface="等线"/>
              <a:ea typeface="等线"/>
              <a:cs typeface="等线"/>
              <a:sym typeface="等线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BDDCCB-718A-F690-78ED-38A091855B5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B6F1F9-2083-8498-BA5F-315918A12A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52627028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DD88FD-4A24-1F3E-3BA4-30B769CF2A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FB4FCAD-2569-FBE6-1C6F-A2E770C3D1E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4761AC-283D-6C9E-D23F-05A60719E61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F8382C01-1B45-A713-875E-ABA83678FDD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96703053-E6E5-A233-D282-D42C62BF1B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endParaRPr lang="en-US" sz="1200" b="0" i="0" u="none" strike="noStrike" dirty="0">
              <a:solidFill>
                <a:srgbClr val="000000"/>
              </a:solidFill>
              <a:latin typeface="等线"/>
              <a:ea typeface="等线"/>
              <a:cs typeface="等线"/>
              <a:sym typeface="等线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F5D9EE-504E-C918-BB47-8F329903199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EFCBD0-8957-1C0D-438D-AFEFCA9B8D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3037221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BB83C5-6F4C-15D8-40BB-4331BBB4B8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BCE423D-8F8E-D223-77AF-B30026C1FD7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A45F03-69BE-F99C-D99A-13E6D74A980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23756DB-ECB1-3313-9BE6-A8AC9C7233B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6936418-1608-E054-ED88-9EBB082B19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200" b="0" i="0" u="none" strike="noStrike" dirty="0">
                <a:solidFill>
                  <a:srgbClr val="000000"/>
                </a:solidFill>
                <a:latin typeface="等线"/>
                <a:ea typeface="等线"/>
                <a:cs typeface="等线"/>
                <a:sym typeface="等线"/>
              </a:rPr>
              <a:t>学科实践的提出，首先源于国家层面的政策导向。2022</a:t>
            </a:r>
            <a:r>
              <a:rPr lang="zh-CN" altLang="en-US" sz="1200" b="0" i="0" u="none" strike="noStrike" dirty="0">
                <a:solidFill>
                  <a:srgbClr val="000000"/>
                </a:solidFill>
                <a:latin typeface="等线"/>
                <a:ea typeface="等线"/>
                <a:cs typeface="等线"/>
                <a:sym typeface="等线"/>
              </a:rPr>
              <a:t>版</a:t>
            </a:r>
            <a:r>
              <a:rPr lang="en-US" altLang="zh-CN" sz="1200" b="0" i="0" u="none" strike="noStrike" dirty="0">
                <a:solidFill>
                  <a:srgbClr val="000000"/>
                </a:solidFill>
                <a:latin typeface="等线"/>
                <a:ea typeface="等线"/>
                <a:cs typeface="等线"/>
                <a:sym typeface="等线"/>
              </a:rPr>
              <a:t>《</a:t>
            </a:r>
            <a:r>
              <a:rPr lang="zh-CN" altLang="en-US" sz="1200" b="0" i="0" u="none" strike="noStrike" dirty="0">
                <a:solidFill>
                  <a:srgbClr val="000000"/>
                </a:solidFill>
                <a:latin typeface="等线"/>
                <a:ea typeface="等线"/>
                <a:cs typeface="等线"/>
                <a:sym typeface="等线"/>
              </a:rPr>
              <a:t>课程方案</a:t>
            </a:r>
            <a:r>
              <a:rPr lang="en-US" altLang="zh-CN" sz="1200" b="0" i="0" u="none" strike="noStrike" dirty="0">
                <a:solidFill>
                  <a:srgbClr val="000000"/>
                </a:solidFill>
                <a:latin typeface="等线"/>
                <a:ea typeface="等线"/>
                <a:cs typeface="等线"/>
                <a:sym typeface="等线"/>
              </a:rPr>
              <a:t>》</a:t>
            </a:r>
            <a:r>
              <a:rPr lang="zh-CN" altLang="en-US" sz="1200" b="0" i="0" u="none" strike="noStrike" dirty="0">
                <a:solidFill>
                  <a:srgbClr val="000000"/>
                </a:solidFill>
                <a:latin typeface="等线"/>
                <a:ea typeface="等线"/>
                <a:cs typeface="等线"/>
                <a:sym typeface="等线"/>
              </a:rPr>
              <a:t>优化了课程设置，让信息科技学科独立出来了，细化了课程实施要求，</a:t>
            </a:r>
            <a:r>
              <a:rPr lang="en-US" altLang="zh-CN" sz="1200" b="0" i="0" u="none" strike="noStrike" dirty="0">
                <a:solidFill>
                  <a:srgbClr val="000000"/>
                </a:solidFill>
                <a:latin typeface="等线"/>
                <a:ea typeface="等线"/>
                <a:cs typeface="等线"/>
                <a:sym typeface="等线"/>
              </a:rPr>
              <a:t>《</a:t>
            </a:r>
            <a:r>
              <a:rPr lang="zh-CN" altLang="en-US" sz="1200" b="0" i="0" u="none" strike="noStrike" dirty="0">
                <a:solidFill>
                  <a:srgbClr val="000000"/>
                </a:solidFill>
                <a:latin typeface="等线"/>
                <a:ea typeface="等线"/>
                <a:cs typeface="等线"/>
                <a:sym typeface="等线"/>
              </a:rPr>
              <a:t>课程标准</a:t>
            </a:r>
            <a:r>
              <a:rPr lang="en-US" altLang="zh-CN" sz="1200" b="0" i="0" u="none" strike="noStrike" dirty="0">
                <a:solidFill>
                  <a:srgbClr val="000000"/>
                </a:solidFill>
                <a:latin typeface="等线"/>
                <a:ea typeface="等线"/>
                <a:cs typeface="等线"/>
                <a:sym typeface="等线"/>
              </a:rPr>
              <a:t>》</a:t>
            </a:r>
            <a:r>
              <a:rPr lang="zh-CN" altLang="en-US" sz="1200" b="0" i="0" u="none" strike="noStrike" dirty="0">
                <a:solidFill>
                  <a:srgbClr val="000000"/>
                </a:solidFill>
                <a:latin typeface="等线"/>
                <a:ea typeface="等线"/>
                <a:cs typeface="等线"/>
                <a:sym typeface="等线"/>
              </a:rPr>
              <a:t>强化了课程育人导向。</a:t>
            </a:r>
            <a:r>
              <a:rPr lang="en-US" sz="1200" b="0" i="0" u="none" strike="noStrike" dirty="0" err="1">
                <a:solidFill>
                  <a:srgbClr val="000000"/>
                </a:solidFill>
                <a:latin typeface="等线"/>
                <a:ea typeface="等线"/>
                <a:cs typeface="等线"/>
                <a:sym typeface="等线"/>
              </a:rPr>
              <a:t>我们信息科技学科的课程标准，都将“强化学科实践”提到了非常重要的位置，这为我们的教学指明了方向</a:t>
            </a:r>
            <a:r>
              <a:rPr lang="en-US" sz="1200" b="0" i="0" u="none" strike="noStrike" dirty="0">
                <a:solidFill>
                  <a:srgbClr val="000000"/>
                </a:solidFill>
                <a:latin typeface="等线"/>
                <a:ea typeface="等线"/>
                <a:cs typeface="等线"/>
                <a:sym typeface="等线"/>
              </a:rPr>
              <a:t>。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0E990B-930E-12A9-3002-B227663F526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07105D-BD89-D278-ED6C-3153C5CC62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49794884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9A8CA4-BFB2-D0D1-03FF-CEF95CEADB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8678A76-4A8B-05DD-7CF8-E2DE90455B4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38685B-2194-4023-EB4A-4C957C5105E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88E663A-DE88-5D9E-7AA6-47C9079C203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9FACADA3-0AA9-B34C-577E-87C36E3D97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endParaRPr lang="en-US" sz="1200" b="0" i="0" u="none" strike="noStrike" dirty="0">
              <a:solidFill>
                <a:srgbClr val="000000"/>
              </a:solidFill>
              <a:latin typeface="等线"/>
              <a:ea typeface="等线"/>
              <a:cs typeface="等线"/>
              <a:sym typeface="等线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F58693-B696-C2E5-B2EF-9F85A507C67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82E613-999D-49CA-1557-531D6C66A4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76749421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C64343-2C95-F057-51B2-9049027D91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51DFD7F-A9DB-8EFD-2ABE-9343D0A10F4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3400BA-F47D-BE1B-C5C5-9C2EBACEA83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49CD8B43-2DA9-2212-2D4A-2F2C619C077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FC7D3C7-93E7-A612-3ED9-C6F349D954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endParaRPr lang="en-US" sz="1200" b="0" i="0" u="none" strike="noStrike" dirty="0">
              <a:solidFill>
                <a:srgbClr val="000000"/>
              </a:solidFill>
              <a:latin typeface="等线"/>
              <a:ea typeface="等线"/>
              <a:cs typeface="等线"/>
              <a:sym typeface="等线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8E134F-FC4A-7BE9-E0E4-5A20143DF23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C4D7F0-6134-2BA0-A509-4D7FDE3F31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400107859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3FF636-5EB2-AC95-F89E-586C78E65F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369AFC2-CC3C-5947-A70D-FFFE37C3CBB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CC7F57-892F-3EFC-7113-4386CDE3B24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79C3F54-D035-C085-8207-50B3849FE80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1EDB66D8-49AC-9D4B-C1B4-C831A1FC4E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endParaRPr lang="en-US" sz="1200" b="0" i="0" u="none" strike="noStrike" dirty="0">
              <a:solidFill>
                <a:srgbClr val="000000"/>
              </a:solidFill>
              <a:latin typeface="等线"/>
              <a:ea typeface="等线"/>
              <a:cs typeface="等线"/>
              <a:sym typeface="等线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CE0F84-B433-9442-FC95-8D1476970B7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263AB3-2FA8-952A-EF05-D8E7D06E9F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86595287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790288-7007-6AFB-6C18-28C3BFB112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E66933D-7E83-7A45-AC45-E0EC130D914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FAD463-EA60-CA0C-B87B-B95C5C14066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266DA347-533D-7427-0C24-00A9F9AD33F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E4836A4-1B94-B916-7C40-42C7751739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endParaRPr lang="en-US" sz="1200" b="0" i="0" u="none" strike="noStrike" dirty="0">
              <a:solidFill>
                <a:srgbClr val="000000"/>
              </a:solidFill>
              <a:latin typeface="等线"/>
              <a:ea typeface="等线"/>
              <a:cs typeface="等线"/>
              <a:sym typeface="等线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DF2679-FECB-A70C-1082-E0258BD0405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C20DEA-9BF9-6699-FC64-73AA770A70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49556980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E6168E-FB34-9E0F-71F0-9CCC20DDF8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5B44068-D90F-020B-A1CC-110DDA3D93F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D28C96-D69E-205B-777F-AF082A42F34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616A6A89-637F-BDF7-D435-31A4D0A6ABE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160155D1-4EF0-6E07-5168-83DBFA7F36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endParaRPr lang="en-US" sz="1200" b="0" i="0" u="none" strike="noStrike" dirty="0">
              <a:solidFill>
                <a:srgbClr val="000000"/>
              </a:solidFill>
              <a:latin typeface="等线"/>
              <a:ea typeface="等线"/>
              <a:cs typeface="等线"/>
              <a:sym typeface="等线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12C7EE-6372-93C1-EBBF-45D792FFF81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335295-0E07-4282-1FB6-BA78A28204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78396266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762D09-B1F8-FCF7-C2F8-9DA97AD5B1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03311DF-0978-5E20-E197-49088BC9B60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D518B6-F40C-DD49-FE93-027EC641253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1839F6F3-C7DF-C8E4-B161-5ADEF57A5DF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6523EBFC-C5CE-C761-D466-1727ACB6E0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endParaRPr lang="en-US" sz="1200" b="0" i="0" u="none" strike="noStrike" dirty="0">
              <a:solidFill>
                <a:srgbClr val="000000"/>
              </a:solidFill>
              <a:latin typeface="等线"/>
              <a:ea typeface="等线"/>
              <a:cs typeface="等线"/>
              <a:sym typeface="等线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8FA68C-2AD6-4B88-9D06-7D3DCCE27A6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2F80FA-1537-A58B-3766-005BD94EA2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15397951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200" b="0" i="0" u="none" strike="noStrike">
                <a:solidFill>
                  <a:srgbClr val="000000"/>
                </a:solidFill>
                <a:latin typeface="等线"/>
                <a:ea typeface="等线"/>
                <a:cs typeface="等线"/>
                <a:sym typeface="等线"/>
              </a:rPr>
              <a:t>最后，我们来总结一下本次讲座的要点。学科实践是内核，项目和实验是载体，其关键在于“小而实”，而落地路径就是我们介绍的“三阶段八环节”。希望大家能从一节常态课开始尝试，逐步推广，让学科实践真正融入我们的日常教学。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200" b="0" i="0" u="none" strike="noStrike">
                <a:solidFill>
                  <a:srgbClr val="000000"/>
                </a:solidFill>
                <a:latin typeface="等线"/>
                <a:ea typeface="等线"/>
                <a:cs typeface="等线"/>
                <a:sym typeface="等线"/>
              </a:rPr>
              <a:t>实践是表象，素养是内核。希望通过今天的分享，能帮助大家更好地理解和实施学科实践，让我们的信息科技课堂真正成为培养学生核心素养的沃土。我的讲座到此结束，谢谢大家！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endParaRPr lang="en-US" sz="1200" b="0" i="0" u="none" strike="noStrike" dirty="0">
              <a:solidFill>
                <a:srgbClr val="000000"/>
              </a:solidFill>
              <a:latin typeface="等线"/>
              <a:ea typeface="等线"/>
              <a:cs typeface="等线"/>
              <a:sym typeface="等线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5E1429-AB7A-3542-42FC-14D2DFEAD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41DC640-88FB-9640-77C2-501C5D01417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CDE26F-777C-3F07-8E81-ED53D761C02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ED07055-C8BF-8FA2-01CB-2E25A499DF5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1497B1F8-48F7-4C22-B5C8-EAAE3BD0EA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endParaRPr lang="en-US" sz="1200" b="0" i="0" u="none" strike="noStrike" dirty="0">
              <a:solidFill>
                <a:srgbClr val="000000"/>
              </a:solidFill>
              <a:latin typeface="等线"/>
              <a:ea typeface="等线"/>
              <a:cs typeface="等线"/>
              <a:sym typeface="等线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280C10-E805-5553-64A9-B584077C220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9925C7-EDE1-D91D-4F24-3F71082C68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5864436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C9CBEA-F93C-9607-5A1A-D240BFD795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6D7C17F-08AE-5F20-1764-7D3D88CDD85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B2476A-1CD8-4B0A-E7B4-9D235A889DE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5F65F474-6D51-C1A8-F076-B495AEBB121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095B617C-D5E7-3DCC-F93C-D5C12F7D42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zh-CN" altLang="en-US" sz="1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适应未来发展的正确价值观、必备品格和关键能力</a:t>
            </a:r>
            <a:endParaRPr lang="en-US" sz="1200" b="0" i="0" u="none" strike="noStrike" dirty="0">
              <a:solidFill>
                <a:srgbClr val="000000"/>
              </a:solidFill>
              <a:latin typeface="等线"/>
              <a:ea typeface="等线"/>
              <a:cs typeface="等线"/>
              <a:sym typeface="等线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5F93E4-D115-3312-9611-8B301541BF9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257442-A676-A3B9-543C-D3F0F97137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4920865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3E2B4C-67F5-FC9B-8BE0-0A68383678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6DA0664-C7F7-C178-C7C0-94A1E37422D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D862F6-8C64-0CB9-926B-1B60E9BF329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8DF47DB4-FBC9-EAD4-866F-721D7D862AB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3B43059-5EF5-612A-ECA9-CFDC3D2889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endParaRPr lang="en-US" sz="1200" b="0" i="0" u="none" strike="noStrike" dirty="0">
              <a:solidFill>
                <a:srgbClr val="000000"/>
              </a:solidFill>
              <a:latin typeface="等线"/>
              <a:ea typeface="等线"/>
              <a:cs typeface="等线"/>
              <a:sym typeface="等线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A13B5B-71FA-0D5A-299D-E174E7C2078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7F0E99-F405-8E40-2329-CC9E0338C9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798583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30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" name="Shape 31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" name="Shape 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" name="Shape 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" name="Shape 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4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0" name="Shape 50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1" name="Shape 5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2" name="Shape 5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3" name="Shape 5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15"/>
          <p:cNvSpPr txBox="1">
            <a:spLocks noGrp="1"/>
          </p:cNvSpPr>
          <p:nvPr>
            <p:ph type="title"/>
          </p:nvPr>
        </p:nvSpPr>
        <p:spPr>
          <a:xfrm rot="5400000">
            <a:off x="5350073" y="1467445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6" name="Shape 16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7" name="Shape 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8" name="Shape 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Shape 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5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" name="Shape 5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0" name="Shape 5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" name="Shape 5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" name="Shape 5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59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" name="Shape 60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Shape 6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" name="Shape 6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" name="Shape 6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1" name="Shape 1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2" name="Shape 11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3" name="Shape 1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4" name="Shape 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5" name="Shape 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5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8" name="Shape 36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39" name="Shape 37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0" name="Shape 38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1" name="Shape 39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2" name="Shape 4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3" name="Shape 4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4" name="Shape 4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2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7" name="Shape 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8" name="Shape 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9" name="Shape 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2" name="Shape 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3" name="Shape 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43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6" name="Shape 44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57" name="Shape 45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58" name="Shape 4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9" name="Shape 4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0" name="Shape 4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24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3" name="Shape 25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Shape 26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65" name="Shape 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6" name="Shape 2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7" name="Shape 2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7" name="Shape 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Shape 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Shape 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默认主题"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5748369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18" Type="http://schemas.openxmlformats.org/officeDocument/2006/relationships/image" Target="../media/image71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17" Type="http://schemas.openxmlformats.org/officeDocument/2006/relationships/image" Target="../media/image70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54.pn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19" Type="http://schemas.openxmlformats.org/officeDocument/2006/relationships/image" Target="../media/image72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3.png"/><Relationship Id="rId18" Type="http://schemas.openxmlformats.org/officeDocument/2006/relationships/image" Target="../media/image108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12" Type="http://schemas.openxmlformats.org/officeDocument/2006/relationships/image" Target="../media/image102.png"/><Relationship Id="rId17" Type="http://schemas.openxmlformats.org/officeDocument/2006/relationships/image" Target="../media/image107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10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5" Type="http://schemas.openxmlformats.org/officeDocument/2006/relationships/image" Target="../media/image95.png"/><Relationship Id="rId15" Type="http://schemas.openxmlformats.org/officeDocument/2006/relationships/image" Target="../media/image105.png"/><Relationship Id="rId10" Type="http://schemas.openxmlformats.org/officeDocument/2006/relationships/image" Target="../media/image100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Relationship Id="rId14" Type="http://schemas.openxmlformats.org/officeDocument/2006/relationships/image" Target="../media/image10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18.png"/><Relationship Id="rId3" Type="http://schemas.openxmlformats.org/officeDocument/2006/relationships/image" Target="../media/image109.png"/><Relationship Id="rId7" Type="http://schemas.openxmlformats.org/officeDocument/2006/relationships/image" Target="../media/image28.png"/><Relationship Id="rId12" Type="http://schemas.openxmlformats.org/officeDocument/2006/relationships/image" Target="../media/image117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1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2.png"/><Relationship Id="rId11" Type="http://schemas.openxmlformats.org/officeDocument/2006/relationships/image" Target="../media/image116.png"/><Relationship Id="rId5" Type="http://schemas.openxmlformats.org/officeDocument/2006/relationships/image" Target="../media/image111.png"/><Relationship Id="rId15" Type="http://schemas.openxmlformats.org/officeDocument/2006/relationships/image" Target="../media/image54.png"/><Relationship Id="rId10" Type="http://schemas.openxmlformats.org/officeDocument/2006/relationships/image" Target="../media/image115.png"/><Relationship Id="rId4" Type="http://schemas.openxmlformats.org/officeDocument/2006/relationships/image" Target="../media/image110.png"/><Relationship Id="rId9" Type="http://schemas.openxmlformats.org/officeDocument/2006/relationships/image" Target="../media/image114.png"/><Relationship Id="rId14" Type="http://schemas.openxmlformats.org/officeDocument/2006/relationships/image" Target="../media/image1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openxmlformats.org/officeDocument/2006/relationships/image" Target="../media/image134.png"/><Relationship Id="rId18" Type="http://schemas.openxmlformats.org/officeDocument/2006/relationships/image" Target="../media/image139.png"/><Relationship Id="rId3" Type="http://schemas.openxmlformats.org/officeDocument/2006/relationships/image" Target="../media/image124.png"/><Relationship Id="rId7" Type="http://schemas.openxmlformats.org/officeDocument/2006/relationships/image" Target="../media/image128.png"/><Relationship Id="rId12" Type="http://schemas.openxmlformats.org/officeDocument/2006/relationships/image" Target="../media/image133.png"/><Relationship Id="rId17" Type="http://schemas.openxmlformats.org/officeDocument/2006/relationships/image" Target="../media/image138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13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7.png"/><Relationship Id="rId11" Type="http://schemas.openxmlformats.org/officeDocument/2006/relationships/image" Target="../media/image132.png"/><Relationship Id="rId5" Type="http://schemas.openxmlformats.org/officeDocument/2006/relationships/image" Target="../media/image126.png"/><Relationship Id="rId15" Type="http://schemas.openxmlformats.org/officeDocument/2006/relationships/image" Target="../media/image136.png"/><Relationship Id="rId10" Type="http://schemas.openxmlformats.org/officeDocument/2006/relationships/image" Target="../media/image131.png"/><Relationship Id="rId19" Type="http://schemas.openxmlformats.org/officeDocument/2006/relationships/image" Target="../media/image90.png"/><Relationship Id="rId4" Type="http://schemas.openxmlformats.org/officeDocument/2006/relationships/image" Target="../media/image125.png"/><Relationship Id="rId9" Type="http://schemas.openxmlformats.org/officeDocument/2006/relationships/image" Target="../media/image130.png"/><Relationship Id="rId14" Type="http://schemas.openxmlformats.org/officeDocument/2006/relationships/image" Target="../media/image13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40.png"/><Relationship Id="rId7" Type="http://schemas.openxmlformats.org/officeDocument/2006/relationships/image" Target="../media/image14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2.png"/><Relationship Id="rId11" Type="http://schemas.openxmlformats.org/officeDocument/2006/relationships/image" Target="../media/image55.png"/><Relationship Id="rId5" Type="http://schemas.openxmlformats.org/officeDocument/2006/relationships/image" Target="../media/image88.png"/><Relationship Id="rId10" Type="http://schemas.openxmlformats.org/officeDocument/2006/relationships/image" Target="../media/image146.png"/><Relationship Id="rId4" Type="http://schemas.openxmlformats.org/officeDocument/2006/relationships/image" Target="../media/image141.png"/><Relationship Id="rId9" Type="http://schemas.openxmlformats.org/officeDocument/2006/relationships/image" Target="../media/image14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13" Type="http://schemas.openxmlformats.org/officeDocument/2006/relationships/image" Target="../media/image157.png"/><Relationship Id="rId3" Type="http://schemas.openxmlformats.org/officeDocument/2006/relationships/image" Target="../media/image147.png"/><Relationship Id="rId7" Type="http://schemas.openxmlformats.org/officeDocument/2006/relationships/image" Target="../media/image151.png"/><Relationship Id="rId12" Type="http://schemas.openxmlformats.org/officeDocument/2006/relationships/image" Target="../media/image15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0.png"/><Relationship Id="rId11" Type="http://schemas.openxmlformats.org/officeDocument/2006/relationships/image" Target="../media/image155.png"/><Relationship Id="rId5" Type="http://schemas.openxmlformats.org/officeDocument/2006/relationships/image" Target="../media/image149.png"/><Relationship Id="rId10" Type="http://schemas.openxmlformats.org/officeDocument/2006/relationships/image" Target="../media/image154.png"/><Relationship Id="rId4" Type="http://schemas.openxmlformats.org/officeDocument/2006/relationships/image" Target="../media/image148.png"/><Relationship Id="rId9" Type="http://schemas.openxmlformats.org/officeDocument/2006/relationships/image" Target="../media/image153.png"/><Relationship Id="rId14" Type="http://schemas.openxmlformats.org/officeDocument/2006/relationships/image" Target="../media/image15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13" Type="http://schemas.openxmlformats.org/officeDocument/2006/relationships/image" Target="../media/image169.png"/><Relationship Id="rId18" Type="http://schemas.openxmlformats.org/officeDocument/2006/relationships/image" Target="../media/image174.png"/><Relationship Id="rId3" Type="http://schemas.openxmlformats.org/officeDocument/2006/relationships/image" Target="../media/image159.png"/><Relationship Id="rId21" Type="http://schemas.openxmlformats.org/officeDocument/2006/relationships/image" Target="../media/image177.png"/><Relationship Id="rId7" Type="http://schemas.openxmlformats.org/officeDocument/2006/relationships/image" Target="../media/image163.png"/><Relationship Id="rId12" Type="http://schemas.openxmlformats.org/officeDocument/2006/relationships/image" Target="../media/image168.png"/><Relationship Id="rId17" Type="http://schemas.openxmlformats.org/officeDocument/2006/relationships/image" Target="../media/image173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172.png"/><Relationship Id="rId20" Type="http://schemas.openxmlformats.org/officeDocument/2006/relationships/image" Target="../media/image17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2.png"/><Relationship Id="rId11" Type="http://schemas.openxmlformats.org/officeDocument/2006/relationships/image" Target="../media/image167.png"/><Relationship Id="rId5" Type="http://schemas.openxmlformats.org/officeDocument/2006/relationships/image" Target="../media/image161.png"/><Relationship Id="rId15" Type="http://schemas.openxmlformats.org/officeDocument/2006/relationships/image" Target="../media/image171.png"/><Relationship Id="rId23" Type="http://schemas.openxmlformats.org/officeDocument/2006/relationships/image" Target="../media/image179.png"/><Relationship Id="rId10" Type="http://schemas.openxmlformats.org/officeDocument/2006/relationships/image" Target="../media/image166.png"/><Relationship Id="rId19" Type="http://schemas.openxmlformats.org/officeDocument/2006/relationships/image" Target="../media/image175.png"/><Relationship Id="rId4" Type="http://schemas.openxmlformats.org/officeDocument/2006/relationships/image" Target="../media/image160.png"/><Relationship Id="rId9" Type="http://schemas.openxmlformats.org/officeDocument/2006/relationships/image" Target="../media/image165.png"/><Relationship Id="rId14" Type="http://schemas.openxmlformats.org/officeDocument/2006/relationships/image" Target="../media/image170.png"/><Relationship Id="rId22" Type="http://schemas.openxmlformats.org/officeDocument/2006/relationships/image" Target="../media/image17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13" Type="http://schemas.openxmlformats.org/officeDocument/2006/relationships/image" Target="../media/image33.png"/><Relationship Id="rId3" Type="http://schemas.openxmlformats.org/officeDocument/2006/relationships/image" Target="../media/image180.png"/><Relationship Id="rId7" Type="http://schemas.openxmlformats.org/officeDocument/2006/relationships/image" Target="../media/image184.png"/><Relationship Id="rId12" Type="http://schemas.openxmlformats.org/officeDocument/2006/relationships/image" Target="../media/image18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3.png"/><Relationship Id="rId11" Type="http://schemas.openxmlformats.org/officeDocument/2006/relationships/image" Target="../media/image188.png"/><Relationship Id="rId5" Type="http://schemas.openxmlformats.org/officeDocument/2006/relationships/image" Target="../media/image182.png"/><Relationship Id="rId15" Type="http://schemas.openxmlformats.org/officeDocument/2006/relationships/image" Target="../media/image191.png"/><Relationship Id="rId10" Type="http://schemas.openxmlformats.org/officeDocument/2006/relationships/image" Target="../media/image187.png"/><Relationship Id="rId4" Type="http://schemas.openxmlformats.org/officeDocument/2006/relationships/image" Target="../media/image181.png"/><Relationship Id="rId9" Type="http://schemas.openxmlformats.org/officeDocument/2006/relationships/image" Target="../media/image186.png"/><Relationship Id="rId14" Type="http://schemas.openxmlformats.org/officeDocument/2006/relationships/image" Target="../media/image19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19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6.png"/><Relationship Id="rId4" Type="http://schemas.openxmlformats.org/officeDocument/2006/relationships/image" Target="../media/image19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png"/><Relationship Id="rId13" Type="http://schemas.openxmlformats.org/officeDocument/2006/relationships/image" Target="../media/image208.png"/><Relationship Id="rId3" Type="http://schemas.openxmlformats.org/officeDocument/2006/relationships/image" Target="../media/image198.png"/><Relationship Id="rId7" Type="http://schemas.openxmlformats.org/officeDocument/2006/relationships/image" Target="../media/image202.png"/><Relationship Id="rId12" Type="http://schemas.openxmlformats.org/officeDocument/2006/relationships/image" Target="../media/image207.png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2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1.png"/><Relationship Id="rId11" Type="http://schemas.openxmlformats.org/officeDocument/2006/relationships/image" Target="../media/image206.png"/><Relationship Id="rId5" Type="http://schemas.openxmlformats.org/officeDocument/2006/relationships/image" Target="../media/image200.png"/><Relationship Id="rId15" Type="http://schemas.openxmlformats.org/officeDocument/2006/relationships/image" Target="../media/image210.png"/><Relationship Id="rId10" Type="http://schemas.openxmlformats.org/officeDocument/2006/relationships/image" Target="../media/image205.png"/><Relationship Id="rId4" Type="http://schemas.openxmlformats.org/officeDocument/2006/relationships/image" Target="../media/image199.png"/><Relationship Id="rId9" Type="http://schemas.openxmlformats.org/officeDocument/2006/relationships/image" Target="../media/image204.png"/><Relationship Id="rId14" Type="http://schemas.openxmlformats.org/officeDocument/2006/relationships/image" Target="../media/image20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8.png"/><Relationship Id="rId3" Type="http://schemas.openxmlformats.org/officeDocument/2006/relationships/image" Target="../media/image213.png"/><Relationship Id="rId7" Type="http://schemas.openxmlformats.org/officeDocument/2006/relationships/image" Target="../media/image21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6.png"/><Relationship Id="rId5" Type="http://schemas.openxmlformats.org/officeDocument/2006/relationships/image" Target="../media/image215.png"/><Relationship Id="rId4" Type="http://schemas.openxmlformats.org/officeDocument/2006/relationships/image" Target="../media/image21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2.png"/><Relationship Id="rId13" Type="http://schemas.openxmlformats.org/officeDocument/2006/relationships/image" Target="../media/image227.png"/><Relationship Id="rId3" Type="http://schemas.openxmlformats.org/officeDocument/2006/relationships/image" Target="../media/image212.jpeg"/><Relationship Id="rId7" Type="http://schemas.openxmlformats.org/officeDocument/2006/relationships/image" Target="../media/image221.png"/><Relationship Id="rId12" Type="http://schemas.openxmlformats.org/officeDocument/2006/relationships/image" Target="../media/image226.png"/><Relationship Id="rId17" Type="http://schemas.openxmlformats.org/officeDocument/2006/relationships/image" Target="../media/image231.png"/><Relationship Id="rId2" Type="http://schemas.openxmlformats.org/officeDocument/2006/relationships/notesSlide" Target="../notesSlides/notesSlide39.xml"/><Relationship Id="rId16" Type="http://schemas.openxmlformats.org/officeDocument/2006/relationships/image" Target="../media/image23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0.png"/><Relationship Id="rId11" Type="http://schemas.openxmlformats.org/officeDocument/2006/relationships/image" Target="../media/image225.png"/><Relationship Id="rId5" Type="http://schemas.openxmlformats.org/officeDocument/2006/relationships/image" Target="../media/image219.png"/><Relationship Id="rId15" Type="http://schemas.openxmlformats.org/officeDocument/2006/relationships/image" Target="../media/image229.png"/><Relationship Id="rId10" Type="http://schemas.openxmlformats.org/officeDocument/2006/relationships/image" Target="../media/image224.png"/><Relationship Id="rId4" Type="http://schemas.openxmlformats.org/officeDocument/2006/relationships/image" Target="../media/image144.png"/><Relationship Id="rId9" Type="http://schemas.openxmlformats.org/officeDocument/2006/relationships/image" Target="../media/image223.png"/><Relationship Id="rId14" Type="http://schemas.openxmlformats.org/officeDocument/2006/relationships/image" Target="../media/image2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3.png"/><Relationship Id="rId4" Type="http://schemas.openxmlformats.org/officeDocument/2006/relationships/image" Target="../media/image23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8.png"/><Relationship Id="rId13" Type="http://schemas.openxmlformats.org/officeDocument/2006/relationships/image" Target="../media/image243.png"/><Relationship Id="rId18" Type="http://schemas.openxmlformats.org/officeDocument/2006/relationships/image" Target="../media/image248.png"/><Relationship Id="rId3" Type="http://schemas.openxmlformats.org/officeDocument/2006/relationships/image" Target="../media/image234.png"/><Relationship Id="rId7" Type="http://schemas.openxmlformats.org/officeDocument/2006/relationships/image" Target="../media/image237.png"/><Relationship Id="rId12" Type="http://schemas.openxmlformats.org/officeDocument/2006/relationships/image" Target="../media/image242.png"/><Relationship Id="rId17" Type="http://schemas.openxmlformats.org/officeDocument/2006/relationships/image" Target="../media/image247.png"/><Relationship Id="rId2" Type="http://schemas.openxmlformats.org/officeDocument/2006/relationships/notesSlide" Target="../notesSlides/notesSlide41.xml"/><Relationship Id="rId16" Type="http://schemas.openxmlformats.org/officeDocument/2006/relationships/image" Target="../media/image24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6.png"/><Relationship Id="rId11" Type="http://schemas.openxmlformats.org/officeDocument/2006/relationships/image" Target="../media/image241.png"/><Relationship Id="rId5" Type="http://schemas.openxmlformats.org/officeDocument/2006/relationships/image" Target="../media/image236.png"/><Relationship Id="rId15" Type="http://schemas.openxmlformats.org/officeDocument/2006/relationships/image" Target="../media/image245.png"/><Relationship Id="rId10" Type="http://schemas.openxmlformats.org/officeDocument/2006/relationships/image" Target="../media/image240.png"/><Relationship Id="rId19" Type="http://schemas.openxmlformats.org/officeDocument/2006/relationships/image" Target="../media/image249.png"/><Relationship Id="rId4" Type="http://schemas.openxmlformats.org/officeDocument/2006/relationships/image" Target="../media/image235.png"/><Relationship Id="rId9" Type="http://schemas.openxmlformats.org/officeDocument/2006/relationships/image" Target="../media/image239.png"/><Relationship Id="rId14" Type="http://schemas.openxmlformats.org/officeDocument/2006/relationships/image" Target="../media/image24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5.png"/><Relationship Id="rId13" Type="http://schemas.openxmlformats.org/officeDocument/2006/relationships/image" Target="../media/image259.png"/><Relationship Id="rId3" Type="http://schemas.openxmlformats.org/officeDocument/2006/relationships/image" Target="../media/image251.png"/><Relationship Id="rId7" Type="http://schemas.openxmlformats.org/officeDocument/2006/relationships/image" Target="../media/image254.png"/><Relationship Id="rId12" Type="http://schemas.openxmlformats.org/officeDocument/2006/relationships/image" Target="../media/image83.png"/><Relationship Id="rId2" Type="http://schemas.openxmlformats.org/officeDocument/2006/relationships/notesSlide" Target="../notesSlides/notesSlide43.xml"/><Relationship Id="rId16" Type="http://schemas.openxmlformats.org/officeDocument/2006/relationships/image" Target="../media/image26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3.png"/><Relationship Id="rId11" Type="http://schemas.openxmlformats.org/officeDocument/2006/relationships/image" Target="../media/image258.png"/><Relationship Id="rId5" Type="http://schemas.openxmlformats.org/officeDocument/2006/relationships/image" Target="../media/image252.png"/><Relationship Id="rId15" Type="http://schemas.openxmlformats.org/officeDocument/2006/relationships/image" Target="../media/image261.png"/><Relationship Id="rId10" Type="http://schemas.openxmlformats.org/officeDocument/2006/relationships/image" Target="../media/image257.png"/><Relationship Id="rId4" Type="http://schemas.openxmlformats.org/officeDocument/2006/relationships/image" Target="../media/image114.png"/><Relationship Id="rId9" Type="http://schemas.openxmlformats.org/officeDocument/2006/relationships/image" Target="../media/image256.png"/><Relationship Id="rId14" Type="http://schemas.openxmlformats.org/officeDocument/2006/relationships/image" Target="../media/image26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8.png"/><Relationship Id="rId13" Type="http://schemas.openxmlformats.org/officeDocument/2006/relationships/image" Target="../media/image273.png"/><Relationship Id="rId3" Type="http://schemas.openxmlformats.org/officeDocument/2006/relationships/image" Target="../media/image263.png"/><Relationship Id="rId7" Type="http://schemas.openxmlformats.org/officeDocument/2006/relationships/image" Target="../media/image267.png"/><Relationship Id="rId12" Type="http://schemas.openxmlformats.org/officeDocument/2006/relationships/image" Target="../media/image27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6.png"/><Relationship Id="rId11" Type="http://schemas.openxmlformats.org/officeDocument/2006/relationships/image" Target="../media/image271.png"/><Relationship Id="rId5" Type="http://schemas.openxmlformats.org/officeDocument/2006/relationships/image" Target="../media/image265.png"/><Relationship Id="rId15" Type="http://schemas.openxmlformats.org/officeDocument/2006/relationships/image" Target="../media/image275.png"/><Relationship Id="rId10" Type="http://schemas.openxmlformats.org/officeDocument/2006/relationships/image" Target="../media/image270.png"/><Relationship Id="rId4" Type="http://schemas.openxmlformats.org/officeDocument/2006/relationships/image" Target="../media/image264.png"/><Relationship Id="rId9" Type="http://schemas.openxmlformats.org/officeDocument/2006/relationships/image" Target="../media/image269.png"/><Relationship Id="rId14" Type="http://schemas.openxmlformats.org/officeDocument/2006/relationships/image" Target="../media/image27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1.png"/><Relationship Id="rId3" Type="http://schemas.openxmlformats.org/officeDocument/2006/relationships/image" Target="../media/image277.png"/><Relationship Id="rId7" Type="http://schemas.openxmlformats.org/officeDocument/2006/relationships/image" Target="../media/image14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0.png"/><Relationship Id="rId11" Type="http://schemas.openxmlformats.org/officeDocument/2006/relationships/image" Target="../media/image284.png"/><Relationship Id="rId5" Type="http://schemas.openxmlformats.org/officeDocument/2006/relationships/image" Target="../media/image279.png"/><Relationship Id="rId10" Type="http://schemas.openxmlformats.org/officeDocument/2006/relationships/image" Target="../media/image283.png"/><Relationship Id="rId4" Type="http://schemas.openxmlformats.org/officeDocument/2006/relationships/image" Target="../media/image278.png"/><Relationship Id="rId9" Type="http://schemas.openxmlformats.org/officeDocument/2006/relationships/image" Target="../media/image28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7.png"/><Relationship Id="rId3" Type="http://schemas.openxmlformats.org/officeDocument/2006/relationships/image" Target="../media/image285.png"/><Relationship Id="rId7" Type="http://schemas.openxmlformats.org/officeDocument/2006/relationships/image" Target="../media/image286.png"/><Relationship Id="rId12" Type="http://schemas.openxmlformats.org/officeDocument/2006/relationships/image" Target="../media/image29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9.png"/><Relationship Id="rId11" Type="http://schemas.openxmlformats.org/officeDocument/2006/relationships/image" Target="../media/image55.png"/><Relationship Id="rId5" Type="http://schemas.openxmlformats.org/officeDocument/2006/relationships/image" Target="../media/image145.png"/><Relationship Id="rId10" Type="http://schemas.openxmlformats.org/officeDocument/2006/relationships/image" Target="../media/image289.png"/><Relationship Id="rId4" Type="http://schemas.openxmlformats.org/officeDocument/2006/relationships/image" Target="../media/image144.png"/><Relationship Id="rId9" Type="http://schemas.openxmlformats.org/officeDocument/2006/relationships/image" Target="../media/image288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6.png"/><Relationship Id="rId13" Type="http://schemas.openxmlformats.org/officeDocument/2006/relationships/image" Target="../media/image54.png"/><Relationship Id="rId3" Type="http://schemas.openxmlformats.org/officeDocument/2006/relationships/image" Target="../media/image291.png"/><Relationship Id="rId7" Type="http://schemas.openxmlformats.org/officeDocument/2006/relationships/image" Target="../media/image295.png"/><Relationship Id="rId12" Type="http://schemas.openxmlformats.org/officeDocument/2006/relationships/image" Target="../media/image29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4.png"/><Relationship Id="rId11" Type="http://schemas.openxmlformats.org/officeDocument/2006/relationships/image" Target="../media/image298.png"/><Relationship Id="rId5" Type="http://schemas.openxmlformats.org/officeDocument/2006/relationships/image" Target="../media/image293.png"/><Relationship Id="rId10" Type="http://schemas.openxmlformats.org/officeDocument/2006/relationships/image" Target="../media/image53.png"/><Relationship Id="rId4" Type="http://schemas.openxmlformats.org/officeDocument/2006/relationships/image" Target="../media/image292.png"/><Relationship Id="rId9" Type="http://schemas.openxmlformats.org/officeDocument/2006/relationships/image" Target="../media/image297.png"/><Relationship Id="rId14" Type="http://schemas.openxmlformats.org/officeDocument/2006/relationships/image" Target="../media/image30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2.png"/><Relationship Id="rId5" Type="http://schemas.openxmlformats.org/officeDocument/2006/relationships/image" Target="../media/image301.png"/><Relationship Id="rId4" Type="http://schemas.openxmlformats.org/officeDocument/2006/relationships/image" Target="../media/image30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7.png"/><Relationship Id="rId13" Type="http://schemas.openxmlformats.org/officeDocument/2006/relationships/image" Target="../media/image311.png"/><Relationship Id="rId18" Type="http://schemas.openxmlformats.org/officeDocument/2006/relationships/image" Target="../media/image315.png"/><Relationship Id="rId3" Type="http://schemas.openxmlformats.org/officeDocument/2006/relationships/image" Target="../media/image303.png"/><Relationship Id="rId7" Type="http://schemas.openxmlformats.org/officeDocument/2006/relationships/image" Target="../media/image306.png"/><Relationship Id="rId12" Type="http://schemas.openxmlformats.org/officeDocument/2006/relationships/image" Target="../media/image310.png"/><Relationship Id="rId17" Type="http://schemas.openxmlformats.org/officeDocument/2006/relationships/image" Target="../media/image314.png"/><Relationship Id="rId2" Type="http://schemas.openxmlformats.org/officeDocument/2006/relationships/notesSlide" Target="../notesSlides/notesSlide50.xml"/><Relationship Id="rId16" Type="http://schemas.openxmlformats.org/officeDocument/2006/relationships/image" Target="../media/image3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5.png"/><Relationship Id="rId11" Type="http://schemas.openxmlformats.org/officeDocument/2006/relationships/image" Target="../media/image274.png"/><Relationship Id="rId5" Type="http://schemas.openxmlformats.org/officeDocument/2006/relationships/image" Target="../media/image304.png"/><Relationship Id="rId15" Type="http://schemas.openxmlformats.org/officeDocument/2006/relationships/image" Target="../media/image312.png"/><Relationship Id="rId10" Type="http://schemas.openxmlformats.org/officeDocument/2006/relationships/image" Target="../media/image309.png"/><Relationship Id="rId4" Type="http://schemas.openxmlformats.org/officeDocument/2006/relationships/image" Target="../media/image169.png"/><Relationship Id="rId9" Type="http://schemas.openxmlformats.org/officeDocument/2006/relationships/image" Target="../media/image308.png"/><Relationship Id="rId14" Type="http://schemas.openxmlformats.org/officeDocument/2006/relationships/image" Target="../media/image27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6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2.png"/><Relationship Id="rId3" Type="http://schemas.openxmlformats.org/officeDocument/2006/relationships/image" Target="../media/image317.png"/><Relationship Id="rId7" Type="http://schemas.openxmlformats.org/officeDocument/2006/relationships/image" Target="../media/image32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0.png"/><Relationship Id="rId5" Type="http://schemas.openxmlformats.org/officeDocument/2006/relationships/image" Target="../media/image319.png"/><Relationship Id="rId10" Type="http://schemas.openxmlformats.org/officeDocument/2006/relationships/image" Target="../media/image324.png"/><Relationship Id="rId4" Type="http://schemas.openxmlformats.org/officeDocument/2006/relationships/image" Target="../media/image318.png"/><Relationship Id="rId9" Type="http://schemas.openxmlformats.org/officeDocument/2006/relationships/image" Target="../media/image323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7.png"/><Relationship Id="rId13" Type="http://schemas.openxmlformats.org/officeDocument/2006/relationships/image" Target="../media/image333.png"/><Relationship Id="rId3" Type="http://schemas.openxmlformats.org/officeDocument/2006/relationships/image" Target="../media/image325.png"/><Relationship Id="rId7" Type="http://schemas.openxmlformats.org/officeDocument/2006/relationships/image" Target="../media/image228.png"/><Relationship Id="rId12" Type="http://schemas.openxmlformats.org/officeDocument/2006/relationships/image" Target="../media/image33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8.png"/><Relationship Id="rId11" Type="http://schemas.openxmlformats.org/officeDocument/2006/relationships/image" Target="../media/image331.png"/><Relationship Id="rId5" Type="http://schemas.openxmlformats.org/officeDocument/2006/relationships/image" Target="../media/image327.png"/><Relationship Id="rId15" Type="http://schemas.openxmlformats.org/officeDocument/2006/relationships/image" Target="../media/image335.png"/><Relationship Id="rId10" Type="http://schemas.openxmlformats.org/officeDocument/2006/relationships/image" Target="../media/image330.png"/><Relationship Id="rId4" Type="http://schemas.openxmlformats.org/officeDocument/2006/relationships/image" Target="../media/image326.png"/><Relationship Id="rId9" Type="http://schemas.openxmlformats.org/officeDocument/2006/relationships/image" Target="../media/image329.png"/><Relationship Id="rId14" Type="http://schemas.openxmlformats.org/officeDocument/2006/relationships/image" Target="../media/image334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336.png"/><Relationship Id="rId7" Type="http://schemas.openxmlformats.org/officeDocument/2006/relationships/image" Target="../media/image13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2.png"/><Relationship Id="rId11" Type="http://schemas.openxmlformats.org/officeDocument/2006/relationships/image" Target="../media/image55.png"/><Relationship Id="rId5" Type="http://schemas.openxmlformats.org/officeDocument/2006/relationships/image" Target="../media/image88.png"/><Relationship Id="rId10" Type="http://schemas.openxmlformats.org/officeDocument/2006/relationships/image" Target="../media/image338.png"/><Relationship Id="rId4" Type="http://schemas.openxmlformats.org/officeDocument/2006/relationships/image" Target="../media/image141.png"/><Relationship Id="rId9" Type="http://schemas.openxmlformats.org/officeDocument/2006/relationships/image" Target="../media/image337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3.png"/><Relationship Id="rId13" Type="http://schemas.openxmlformats.org/officeDocument/2006/relationships/image" Target="../media/image347.png"/><Relationship Id="rId3" Type="http://schemas.openxmlformats.org/officeDocument/2006/relationships/image" Target="../media/image339.png"/><Relationship Id="rId7" Type="http://schemas.openxmlformats.org/officeDocument/2006/relationships/image" Target="../media/image342.png"/><Relationship Id="rId12" Type="http://schemas.openxmlformats.org/officeDocument/2006/relationships/image" Target="../media/image34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1.png"/><Relationship Id="rId11" Type="http://schemas.openxmlformats.org/officeDocument/2006/relationships/image" Target="../media/image345.png"/><Relationship Id="rId5" Type="http://schemas.openxmlformats.org/officeDocument/2006/relationships/image" Target="../media/image244.png"/><Relationship Id="rId10" Type="http://schemas.openxmlformats.org/officeDocument/2006/relationships/image" Target="../media/image344.png"/><Relationship Id="rId4" Type="http://schemas.openxmlformats.org/officeDocument/2006/relationships/image" Target="../media/image340.png"/><Relationship Id="rId9" Type="http://schemas.openxmlformats.org/officeDocument/2006/relationships/image" Target="../media/image110.png"/><Relationship Id="rId14" Type="http://schemas.openxmlformats.org/officeDocument/2006/relationships/image" Target="../media/image34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4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92100" y="304800"/>
            <a:ext cx="11607800" cy="5918200"/>
          </a:xfrm>
          <a:prstGeom prst="roundRect">
            <a:avLst>
              <a:gd name="adj" fmla="val 0"/>
            </a:avLst>
          </a:prstGeom>
          <a:solidFill>
            <a:srgbClr val="FFFFFF">
              <a:alpha val="10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3" name="Freeform 3"/>
          <p:cNvSpPr/>
          <p:nvPr/>
        </p:nvSpPr>
        <p:spPr>
          <a:xfrm>
            <a:off x="1778000" y="304800"/>
            <a:ext cx="9053830" cy="488950"/>
          </a:xfrm>
          <a:custGeom>
            <a:avLst/>
            <a:gdLst/>
            <a:ahLst/>
            <a:cxnLst/>
            <a:rect l="l" t="t" r="r" b="b"/>
            <a:pathLst>
              <a:path w="9053830" h="488950">
                <a:moveTo>
                  <a:pt x="0" y="0"/>
                </a:moveTo>
                <a:lnTo>
                  <a:pt x="7511393" y="0"/>
                </a:lnTo>
                <a:lnTo>
                  <a:pt x="9053830" y="488950"/>
                </a:lnTo>
                <a:lnTo>
                  <a:pt x="0" y="4889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>
              <a:alpha val="73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4" name="Freeform 4"/>
          <p:cNvSpPr/>
          <p:nvPr/>
        </p:nvSpPr>
        <p:spPr>
          <a:xfrm>
            <a:off x="546100" y="304800"/>
            <a:ext cx="3000375" cy="647700"/>
          </a:xfrm>
          <a:custGeom>
            <a:avLst/>
            <a:gdLst/>
            <a:ahLst/>
            <a:cxnLst/>
            <a:rect l="l" t="t" r="r" b="b"/>
            <a:pathLst>
              <a:path w="3000375" h="647700">
                <a:moveTo>
                  <a:pt x="104244" y="0"/>
                </a:moveTo>
                <a:lnTo>
                  <a:pt x="3000375" y="0"/>
                </a:lnTo>
                <a:lnTo>
                  <a:pt x="2342708" y="647700"/>
                </a:lnTo>
                <a:lnTo>
                  <a:pt x="0" y="640326"/>
                </a:lnTo>
                <a:lnTo>
                  <a:pt x="104244" y="0"/>
                </a:lnTo>
                <a:close/>
              </a:path>
            </a:pathLst>
          </a:custGeom>
          <a:solidFill>
            <a:srgbClr val="005A9E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63500" dist="63500" algn="ctr" rotWithShape="0">
              <a:srgbClr val="000000">
                <a:alpha val="67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25400" y="-12700"/>
            <a:ext cx="12242800" cy="430530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  <p:sp>
        <p:nvSpPr>
          <p:cNvPr id="6" name="AutoShape 6"/>
          <p:cNvSpPr/>
          <p:nvPr/>
        </p:nvSpPr>
        <p:spPr>
          <a:xfrm>
            <a:off x="-25400" y="4381500"/>
            <a:ext cx="12242800" cy="2476500"/>
          </a:xfrm>
          <a:prstGeom prst="roundRect">
            <a:avLst>
              <a:gd name="adj" fmla="val 0"/>
            </a:avLst>
          </a:prstGeom>
          <a:blipFill rotWithShape="1">
            <a:blip r:embed="rId4"/>
            <a:stretch>
              <a:fillRect t="-100000" b="-100000"/>
            </a:stretch>
          </a:blip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7" name="AutoShape 7"/>
          <p:cNvSpPr/>
          <p:nvPr/>
        </p:nvSpPr>
        <p:spPr>
          <a:xfrm>
            <a:off x="-25400" y="4368800"/>
            <a:ext cx="12242800" cy="2489200"/>
          </a:xfrm>
          <a:prstGeom prst="roundRect">
            <a:avLst>
              <a:gd name="adj" fmla="val 0"/>
            </a:avLst>
          </a:prstGeom>
          <a:solidFill>
            <a:srgbClr val="C1EEFC">
              <a:alpha val="5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8" name="AutoShape 8"/>
          <p:cNvSpPr/>
          <p:nvPr/>
        </p:nvSpPr>
        <p:spPr>
          <a:xfrm>
            <a:off x="81981" y="4572000"/>
            <a:ext cx="11932219" cy="1270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>
              <a:lnSpc>
                <a:spcPct val="100000"/>
              </a:lnSpc>
              <a:defRPr/>
            </a:pPr>
            <a:r>
              <a:rPr lang="en-US" sz="4000" b="1" i="0" u="none" strike="noStrike" dirty="0" err="1">
                <a:solidFill>
                  <a:srgbClr val="1E4370"/>
                </a:solidFill>
                <a:latin typeface="微软雅黑"/>
                <a:ea typeface="微软雅黑"/>
                <a:cs typeface="微软雅黑"/>
                <a:sym typeface="微软雅黑"/>
              </a:rPr>
              <a:t>立足核心素养：信息科技学科实践</a:t>
            </a:r>
            <a:r>
              <a:rPr lang="zh-CN" altLang="en-US" sz="4000" b="1" i="0" u="none" strike="noStrike" dirty="0">
                <a:solidFill>
                  <a:srgbClr val="1E4370"/>
                </a:solidFill>
                <a:latin typeface="微软雅黑"/>
                <a:ea typeface="微软雅黑"/>
                <a:cs typeface="微软雅黑"/>
                <a:sym typeface="微软雅黑"/>
              </a:rPr>
              <a:t>的</a:t>
            </a:r>
            <a:r>
              <a:rPr lang="en-US" sz="4000" b="1" i="0" u="none" strike="noStrike" dirty="0" err="1">
                <a:solidFill>
                  <a:srgbClr val="1E4370"/>
                </a:solidFill>
                <a:latin typeface="微软雅黑"/>
                <a:ea typeface="微软雅黑"/>
                <a:cs typeface="微软雅黑"/>
                <a:sym typeface="微软雅黑"/>
              </a:rPr>
              <a:t>内涵与实施路径</a:t>
            </a:r>
            <a:endParaRPr lang="en-US" sz="1100" dirty="0"/>
          </a:p>
        </p:txBody>
      </p:sp>
      <p:sp>
        <p:nvSpPr>
          <p:cNvPr id="9" name="AutoShape 9"/>
          <p:cNvSpPr/>
          <p:nvPr/>
        </p:nvSpPr>
        <p:spPr>
          <a:xfrm rot="2700000">
            <a:off x="1104900" y="6565900"/>
            <a:ext cx="571500" cy="571500"/>
          </a:xfrm>
          <a:prstGeom prst="roundRect">
            <a:avLst>
              <a:gd name="adj" fmla="val 0"/>
            </a:avLst>
          </a:prstGeom>
          <a:solidFill>
            <a:srgbClr val="076785">
              <a:alpha val="41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10" name="AutoShape 10"/>
          <p:cNvSpPr/>
          <p:nvPr/>
        </p:nvSpPr>
        <p:spPr>
          <a:xfrm rot="2700000">
            <a:off x="1917700" y="6565900"/>
            <a:ext cx="571500" cy="571500"/>
          </a:xfrm>
          <a:prstGeom prst="roundRect">
            <a:avLst>
              <a:gd name="adj" fmla="val 0"/>
            </a:avLst>
          </a:prstGeom>
          <a:solidFill>
            <a:srgbClr val="054559">
              <a:alpha val="631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11" name="AutoShape 11"/>
          <p:cNvSpPr/>
          <p:nvPr/>
        </p:nvSpPr>
        <p:spPr>
          <a:xfrm rot="2700000">
            <a:off x="2730500" y="6578600"/>
            <a:ext cx="571500" cy="571500"/>
          </a:xfrm>
          <a:prstGeom prst="roundRect">
            <a:avLst>
              <a:gd name="adj" fmla="val 0"/>
            </a:avLst>
          </a:prstGeom>
          <a:solidFill>
            <a:srgbClr val="076785">
              <a:alpha val="561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12" name="AutoShape 12"/>
          <p:cNvSpPr/>
          <p:nvPr/>
        </p:nvSpPr>
        <p:spPr>
          <a:xfrm rot="2700000">
            <a:off x="2324100" y="6172200"/>
            <a:ext cx="571500" cy="571500"/>
          </a:xfrm>
          <a:prstGeom prst="roundRect">
            <a:avLst>
              <a:gd name="adj" fmla="val 0"/>
            </a:avLst>
          </a:prstGeom>
          <a:solidFill>
            <a:srgbClr val="076785">
              <a:alpha val="188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13" name="AutoShape 13"/>
          <p:cNvSpPr/>
          <p:nvPr/>
        </p:nvSpPr>
        <p:spPr>
          <a:xfrm rot="2700000">
            <a:off x="3136900" y="6172200"/>
            <a:ext cx="571500" cy="571500"/>
          </a:xfrm>
          <a:prstGeom prst="roundRect">
            <a:avLst>
              <a:gd name="adj" fmla="val 0"/>
            </a:avLst>
          </a:prstGeom>
          <a:solidFill>
            <a:srgbClr val="076785">
              <a:alpha val="188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14" name="AutoShape 14"/>
          <p:cNvSpPr/>
          <p:nvPr/>
        </p:nvSpPr>
        <p:spPr>
          <a:xfrm>
            <a:off x="-25400" y="4292600"/>
            <a:ext cx="7277100" cy="76200"/>
          </a:xfrm>
          <a:prstGeom prst="roundRect">
            <a:avLst>
              <a:gd name="adj" fmla="val 0"/>
            </a:avLst>
          </a:prstGeom>
          <a:solidFill>
            <a:srgbClr val="054559">
              <a:alpha val="10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15" name="AutoShape 15"/>
          <p:cNvSpPr/>
          <p:nvPr/>
        </p:nvSpPr>
        <p:spPr>
          <a:xfrm>
            <a:off x="6946900" y="4305300"/>
            <a:ext cx="1270000" cy="76200"/>
          </a:xfrm>
          <a:prstGeom prst="roundRect">
            <a:avLst>
              <a:gd name="adj" fmla="val 0"/>
            </a:avLst>
          </a:prstGeom>
          <a:solidFill>
            <a:srgbClr val="054559">
              <a:alpha val="10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16" name="AutoShape 16"/>
          <p:cNvSpPr/>
          <p:nvPr/>
        </p:nvSpPr>
        <p:spPr>
          <a:xfrm>
            <a:off x="8216900" y="4305300"/>
            <a:ext cx="1270000" cy="76200"/>
          </a:xfrm>
          <a:prstGeom prst="roundRect">
            <a:avLst>
              <a:gd name="adj" fmla="val 0"/>
            </a:avLst>
          </a:prstGeom>
          <a:solidFill>
            <a:srgbClr val="076785">
              <a:alpha val="10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17" name="AutoShape 17"/>
          <p:cNvSpPr/>
          <p:nvPr/>
        </p:nvSpPr>
        <p:spPr>
          <a:xfrm>
            <a:off x="9486900" y="4305300"/>
            <a:ext cx="1270000" cy="76200"/>
          </a:xfrm>
          <a:prstGeom prst="roundRect">
            <a:avLst>
              <a:gd name="adj" fmla="val 0"/>
            </a:avLst>
          </a:prstGeom>
          <a:solidFill>
            <a:srgbClr val="46CCF6">
              <a:alpha val="10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18" name="AutoShape 18"/>
          <p:cNvSpPr/>
          <p:nvPr/>
        </p:nvSpPr>
        <p:spPr>
          <a:xfrm>
            <a:off x="5740400" y="4305300"/>
            <a:ext cx="1270000" cy="76200"/>
          </a:xfrm>
          <a:prstGeom prst="roundRect">
            <a:avLst>
              <a:gd name="adj" fmla="val 0"/>
            </a:avLst>
          </a:prstGeom>
          <a:solidFill>
            <a:srgbClr val="076785">
              <a:alpha val="10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19" name="Freeform 19"/>
          <p:cNvSpPr/>
          <p:nvPr/>
        </p:nvSpPr>
        <p:spPr>
          <a:xfrm>
            <a:off x="1295400" y="254000"/>
            <a:ext cx="343734" cy="309916"/>
          </a:xfrm>
          <a:custGeom>
            <a:avLst/>
            <a:gdLst/>
            <a:ahLst/>
            <a:cxnLst/>
            <a:rect l="l" t="t" r="r" b="b"/>
            <a:pathLst>
              <a:path w="343734" h="309916">
                <a:moveTo>
                  <a:pt x="269845" y="293318"/>
                </a:moveTo>
                <a:cubicBezTo>
                  <a:pt x="266959" y="298132"/>
                  <a:pt x="262945" y="302313"/>
                  <a:pt x="257801" y="305355"/>
                </a:cubicBezTo>
                <a:cubicBezTo>
                  <a:pt x="252407" y="308522"/>
                  <a:pt x="246511" y="309916"/>
                  <a:pt x="240614" y="309790"/>
                </a:cubicBezTo>
                <a:lnTo>
                  <a:pt x="102368" y="309790"/>
                </a:lnTo>
                <a:cubicBezTo>
                  <a:pt x="96848" y="309790"/>
                  <a:pt x="91077" y="308395"/>
                  <a:pt x="85933" y="305355"/>
                </a:cubicBezTo>
                <a:cubicBezTo>
                  <a:pt x="80790" y="302313"/>
                  <a:pt x="76651" y="298132"/>
                  <a:pt x="73890" y="293191"/>
                </a:cubicBezTo>
                <a:lnTo>
                  <a:pt x="4516" y="171809"/>
                </a:lnTo>
                <a:cubicBezTo>
                  <a:pt x="1631" y="166868"/>
                  <a:pt x="0" y="161167"/>
                  <a:pt x="0" y="154958"/>
                </a:cubicBezTo>
                <a:cubicBezTo>
                  <a:pt x="0" y="148750"/>
                  <a:pt x="1631" y="143048"/>
                  <a:pt x="4516" y="137979"/>
                </a:cubicBezTo>
                <a:lnTo>
                  <a:pt x="73640" y="17104"/>
                </a:lnTo>
                <a:cubicBezTo>
                  <a:pt x="76525" y="12164"/>
                  <a:pt x="80665" y="7729"/>
                  <a:pt x="85933" y="4688"/>
                </a:cubicBezTo>
                <a:cubicBezTo>
                  <a:pt x="90827" y="1774"/>
                  <a:pt x="96220" y="254"/>
                  <a:pt x="101615" y="127"/>
                </a:cubicBezTo>
                <a:lnTo>
                  <a:pt x="240364" y="127"/>
                </a:lnTo>
                <a:cubicBezTo>
                  <a:pt x="246259" y="0"/>
                  <a:pt x="252282" y="1393"/>
                  <a:pt x="257801" y="4688"/>
                </a:cubicBezTo>
                <a:cubicBezTo>
                  <a:pt x="262945" y="7602"/>
                  <a:pt x="267085" y="11783"/>
                  <a:pt x="269845" y="16725"/>
                </a:cubicBezTo>
                <a:lnTo>
                  <a:pt x="338968" y="137599"/>
                </a:lnTo>
                <a:cubicBezTo>
                  <a:pt x="341979" y="142668"/>
                  <a:pt x="343734" y="148623"/>
                  <a:pt x="343734" y="154958"/>
                </a:cubicBezTo>
                <a:cubicBezTo>
                  <a:pt x="343734" y="161420"/>
                  <a:pt x="341979" y="167375"/>
                  <a:pt x="338842" y="172443"/>
                </a:cubicBezTo>
                <a:lnTo>
                  <a:pt x="269845" y="293318"/>
                </a:lnTo>
                <a:close/>
              </a:path>
            </a:pathLst>
          </a:custGeom>
          <a:solidFill>
            <a:srgbClr val="054559">
              <a:alpha val="10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20" name="Freeform 20"/>
          <p:cNvSpPr/>
          <p:nvPr/>
        </p:nvSpPr>
        <p:spPr>
          <a:xfrm>
            <a:off x="1358900" y="342900"/>
            <a:ext cx="221273" cy="151942"/>
          </a:xfrm>
          <a:custGeom>
            <a:avLst/>
            <a:gdLst/>
            <a:ahLst/>
            <a:cxnLst/>
            <a:rect l="l" t="t" r="r" b="b"/>
            <a:pathLst>
              <a:path w="221273" h="151942">
                <a:moveTo>
                  <a:pt x="110637" y="0"/>
                </a:moveTo>
                <a:cubicBezTo>
                  <a:pt x="122492" y="0"/>
                  <a:pt x="130393" y="7893"/>
                  <a:pt x="130393" y="19732"/>
                </a:cubicBezTo>
                <a:cubicBezTo>
                  <a:pt x="130393" y="29599"/>
                  <a:pt x="122492" y="39465"/>
                  <a:pt x="110637" y="39465"/>
                </a:cubicBezTo>
                <a:cubicBezTo>
                  <a:pt x="100759" y="39465"/>
                  <a:pt x="90880" y="29599"/>
                  <a:pt x="90880" y="19732"/>
                </a:cubicBezTo>
                <a:cubicBezTo>
                  <a:pt x="90880" y="7893"/>
                  <a:pt x="100759" y="0"/>
                  <a:pt x="110637" y="0"/>
                </a:cubicBezTo>
                <a:close/>
                <a:moveTo>
                  <a:pt x="29635" y="96690"/>
                </a:moveTo>
                <a:cubicBezTo>
                  <a:pt x="29635" y="130235"/>
                  <a:pt x="29635" y="130235"/>
                  <a:pt x="29635" y="130235"/>
                </a:cubicBezTo>
                <a:cubicBezTo>
                  <a:pt x="19756" y="130235"/>
                  <a:pt x="19756" y="130235"/>
                  <a:pt x="19756" y="130235"/>
                </a:cubicBezTo>
                <a:cubicBezTo>
                  <a:pt x="19756" y="102610"/>
                  <a:pt x="19756" y="102610"/>
                  <a:pt x="19756" y="102610"/>
                </a:cubicBezTo>
                <a:cubicBezTo>
                  <a:pt x="17781" y="102610"/>
                  <a:pt x="17781" y="102610"/>
                  <a:pt x="17781" y="102610"/>
                </a:cubicBezTo>
                <a:cubicBezTo>
                  <a:pt x="17781" y="130235"/>
                  <a:pt x="17781" y="130235"/>
                  <a:pt x="17781" y="130235"/>
                </a:cubicBezTo>
                <a:cubicBezTo>
                  <a:pt x="7903" y="130235"/>
                  <a:pt x="7903" y="130235"/>
                  <a:pt x="7903" y="130235"/>
                </a:cubicBezTo>
                <a:cubicBezTo>
                  <a:pt x="7903" y="96690"/>
                  <a:pt x="7903" y="96690"/>
                  <a:pt x="7903" y="96690"/>
                </a:cubicBezTo>
                <a:cubicBezTo>
                  <a:pt x="7903" y="90769"/>
                  <a:pt x="7903" y="90769"/>
                  <a:pt x="7903" y="90769"/>
                </a:cubicBezTo>
                <a:cubicBezTo>
                  <a:pt x="7903" y="73011"/>
                  <a:pt x="7903" y="73011"/>
                  <a:pt x="7903" y="73011"/>
                </a:cubicBezTo>
                <a:cubicBezTo>
                  <a:pt x="7903" y="73011"/>
                  <a:pt x="7903" y="73011"/>
                  <a:pt x="7903" y="73011"/>
                </a:cubicBezTo>
                <a:cubicBezTo>
                  <a:pt x="7903" y="90769"/>
                  <a:pt x="7903" y="90769"/>
                  <a:pt x="7903" y="90769"/>
                </a:cubicBezTo>
                <a:cubicBezTo>
                  <a:pt x="0" y="90769"/>
                  <a:pt x="0" y="90769"/>
                  <a:pt x="0" y="90769"/>
                </a:cubicBezTo>
                <a:cubicBezTo>
                  <a:pt x="0" y="65118"/>
                  <a:pt x="0" y="65118"/>
                  <a:pt x="0" y="65118"/>
                </a:cubicBezTo>
                <a:cubicBezTo>
                  <a:pt x="0" y="61171"/>
                  <a:pt x="1976" y="57225"/>
                  <a:pt x="7903" y="57225"/>
                </a:cubicBezTo>
                <a:cubicBezTo>
                  <a:pt x="25683" y="57225"/>
                  <a:pt x="25683" y="57225"/>
                  <a:pt x="25683" y="57225"/>
                </a:cubicBezTo>
                <a:cubicBezTo>
                  <a:pt x="25683" y="59197"/>
                  <a:pt x="25683" y="59197"/>
                  <a:pt x="25683" y="61171"/>
                </a:cubicBezTo>
                <a:cubicBezTo>
                  <a:pt x="25683" y="96690"/>
                  <a:pt x="25683" y="96690"/>
                  <a:pt x="25683" y="96690"/>
                </a:cubicBezTo>
                <a:cubicBezTo>
                  <a:pt x="29635" y="96690"/>
                  <a:pt x="29635" y="96690"/>
                  <a:pt x="29635" y="96690"/>
                </a:cubicBezTo>
                <a:close/>
                <a:moveTo>
                  <a:pt x="19756" y="29599"/>
                </a:moveTo>
                <a:cubicBezTo>
                  <a:pt x="25683" y="29599"/>
                  <a:pt x="31610" y="35518"/>
                  <a:pt x="31610" y="43411"/>
                </a:cubicBezTo>
                <a:cubicBezTo>
                  <a:pt x="31610" y="45385"/>
                  <a:pt x="31610" y="47358"/>
                  <a:pt x="29635" y="49332"/>
                </a:cubicBezTo>
                <a:cubicBezTo>
                  <a:pt x="29635" y="51304"/>
                  <a:pt x="29635" y="51304"/>
                  <a:pt x="27659" y="51304"/>
                </a:cubicBezTo>
                <a:cubicBezTo>
                  <a:pt x="25683" y="53278"/>
                  <a:pt x="23708" y="55251"/>
                  <a:pt x="19756" y="55251"/>
                </a:cubicBezTo>
                <a:cubicBezTo>
                  <a:pt x="11854" y="55251"/>
                  <a:pt x="5927" y="49332"/>
                  <a:pt x="5927" y="43411"/>
                </a:cubicBezTo>
                <a:cubicBezTo>
                  <a:pt x="5927" y="35518"/>
                  <a:pt x="11854" y="29599"/>
                  <a:pt x="19756" y="29599"/>
                </a:cubicBezTo>
                <a:close/>
                <a:moveTo>
                  <a:pt x="189663" y="96690"/>
                </a:moveTo>
                <a:cubicBezTo>
                  <a:pt x="189663" y="130235"/>
                  <a:pt x="189663" y="130235"/>
                  <a:pt x="189663" y="130235"/>
                </a:cubicBezTo>
                <a:cubicBezTo>
                  <a:pt x="199541" y="130235"/>
                  <a:pt x="199541" y="130235"/>
                  <a:pt x="199541" y="130235"/>
                </a:cubicBezTo>
                <a:cubicBezTo>
                  <a:pt x="199541" y="102610"/>
                  <a:pt x="199541" y="102610"/>
                  <a:pt x="199541" y="102610"/>
                </a:cubicBezTo>
                <a:cubicBezTo>
                  <a:pt x="201517" y="102610"/>
                  <a:pt x="201517" y="102610"/>
                  <a:pt x="201517" y="102610"/>
                </a:cubicBezTo>
                <a:cubicBezTo>
                  <a:pt x="201517" y="130235"/>
                  <a:pt x="201517" y="130235"/>
                  <a:pt x="201517" y="130235"/>
                </a:cubicBezTo>
                <a:cubicBezTo>
                  <a:pt x="211395" y="130235"/>
                  <a:pt x="211395" y="130235"/>
                  <a:pt x="211395" y="130235"/>
                </a:cubicBezTo>
                <a:cubicBezTo>
                  <a:pt x="211395" y="96690"/>
                  <a:pt x="211395" y="96690"/>
                  <a:pt x="211395" y="96690"/>
                </a:cubicBezTo>
                <a:cubicBezTo>
                  <a:pt x="211395" y="90769"/>
                  <a:pt x="211395" y="90769"/>
                  <a:pt x="211395" y="90769"/>
                </a:cubicBezTo>
                <a:cubicBezTo>
                  <a:pt x="211395" y="73011"/>
                  <a:pt x="211395" y="73011"/>
                  <a:pt x="211395" y="73011"/>
                </a:cubicBezTo>
                <a:cubicBezTo>
                  <a:pt x="211395" y="73011"/>
                  <a:pt x="211395" y="73011"/>
                  <a:pt x="211395" y="73011"/>
                </a:cubicBezTo>
                <a:cubicBezTo>
                  <a:pt x="211395" y="90769"/>
                  <a:pt x="211395" y="90769"/>
                  <a:pt x="211395" y="90769"/>
                </a:cubicBezTo>
                <a:cubicBezTo>
                  <a:pt x="221273" y="90769"/>
                  <a:pt x="221273" y="90769"/>
                  <a:pt x="221273" y="90769"/>
                </a:cubicBezTo>
                <a:cubicBezTo>
                  <a:pt x="221273" y="65118"/>
                  <a:pt x="221273" y="65118"/>
                  <a:pt x="221273" y="65118"/>
                </a:cubicBezTo>
                <a:cubicBezTo>
                  <a:pt x="221273" y="61171"/>
                  <a:pt x="217322" y="57225"/>
                  <a:pt x="211395" y="57225"/>
                </a:cubicBezTo>
                <a:cubicBezTo>
                  <a:pt x="193615" y="57225"/>
                  <a:pt x="193615" y="57225"/>
                  <a:pt x="193615" y="57225"/>
                </a:cubicBezTo>
                <a:cubicBezTo>
                  <a:pt x="193615" y="59197"/>
                  <a:pt x="193615" y="59197"/>
                  <a:pt x="193615" y="61171"/>
                </a:cubicBezTo>
                <a:cubicBezTo>
                  <a:pt x="193615" y="96690"/>
                  <a:pt x="193615" y="96690"/>
                  <a:pt x="193615" y="96690"/>
                </a:cubicBezTo>
                <a:cubicBezTo>
                  <a:pt x="189663" y="96690"/>
                  <a:pt x="189663" y="96690"/>
                  <a:pt x="189663" y="96690"/>
                </a:cubicBezTo>
                <a:close/>
                <a:moveTo>
                  <a:pt x="199541" y="29599"/>
                </a:moveTo>
                <a:cubicBezTo>
                  <a:pt x="193615" y="29599"/>
                  <a:pt x="187688" y="35518"/>
                  <a:pt x="187688" y="43411"/>
                </a:cubicBezTo>
                <a:cubicBezTo>
                  <a:pt x="187688" y="45385"/>
                  <a:pt x="187688" y="47358"/>
                  <a:pt x="189663" y="49332"/>
                </a:cubicBezTo>
                <a:cubicBezTo>
                  <a:pt x="189663" y="51304"/>
                  <a:pt x="191639" y="51304"/>
                  <a:pt x="191639" y="51304"/>
                </a:cubicBezTo>
                <a:cubicBezTo>
                  <a:pt x="193615" y="53278"/>
                  <a:pt x="197566" y="55251"/>
                  <a:pt x="199541" y="55251"/>
                </a:cubicBezTo>
                <a:cubicBezTo>
                  <a:pt x="207444" y="55251"/>
                  <a:pt x="213371" y="49332"/>
                  <a:pt x="213371" y="43411"/>
                </a:cubicBezTo>
                <a:cubicBezTo>
                  <a:pt x="213371" y="35518"/>
                  <a:pt x="207444" y="29599"/>
                  <a:pt x="199541" y="29599"/>
                </a:cubicBezTo>
                <a:close/>
                <a:moveTo>
                  <a:pt x="148175" y="100636"/>
                </a:moveTo>
                <a:cubicBezTo>
                  <a:pt x="148175" y="142075"/>
                  <a:pt x="148175" y="142075"/>
                  <a:pt x="148175" y="142075"/>
                </a:cubicBezTo>
                <a:cubicBezTo>
                  <a:pt x="158053" y="142075"/>
                  <a:pt x="158053" y="142075"/>
                  <a:pt x="158053" y="142075"/>
                </a:cubicBezTo>
                <a:cubicBezTo>
                  <a:pt x="158053" y="106556"/>
                  <a:pt x="158053" y="106556"/>
                  <a:pt x="158053" y="106556"/>
                </a:cubicBezTo>
                <a:cubicBezTo>
                  <a:pt x="162004" y="106556"/>
                  <a:pt x="162004" y="106556"/>
                  <a:pt x="162004" y="106556"/>
                </a:cubicBezTo>
                <a:cubicBezTo>
                  <a:pt x="162004" y="142075"/>
                  <a:pt x="162004" y="142075"/>
                  <a:pt x="162004" y="142075"/>
                </a:cubicBezTo>
                <a:cubicBezTo>
                  <a:pt x="171883" y="142075"/>
                  <a:pt x="171883" y="142075"/>
                  <a:pt x="171883" y="142075"/>
                </a:cubicBezTo>
                <a:cubicBezTo>
                  <a:pt x="171883" y="100636"/>
                  <a:pt x="171883" y="100636"/>
                  <a:pt x="171883" y="100636"/>
                </a:cubicBezTo>
                <a:cubicBezTo>
                  <a:pt x="171883" y="92743"/>
                  <a:pt x="171883" y="92743"/>
                  <a:pt x="171883" y="92743"/>
                </a:cubicBezTo>
                <a:cubicBezTo>
                  <a:pt x="171883" y="71037"/>
                  <a:pt x="171883" y="71037"/>
                  <a:pt x="171883" y="71037"/>
                </a:cubicBezTo>
                <a:cubicBezTo>
                  <a:pt x="173858" y="71037"/>
                  <a:pt x="173858" y="71037"/>
                  <a:pt x="173858" y="71037"/>
                </a:cubicBezTo>
                <a:cubicBezTo>
                  <a:pt x="173858" y="92743"/>
                  <a:pt x="173858" y="92743"/>
                  <a:pt x="173858" y="92743"/>
                </a:cubicBezTo>
                <a:cubicBezTo>
                  <a:pt x="185712" y="92743"/>
                  <a:pt x="185712" y="92743"/>
                  <a:pt x="185712" y="92743"/>
                </a:cubicBezTo>
                <a:cubicBezTo>
                  <a:pt x="185712" y="61171"/>
                  <a:pt x="185712" y="61171"/>
                  <a:pt x="185712" y="61171"/>
                </a:cubicBezTo>
                <a:cubicBezTo>
                  <a:pt x="185712" y="55251"/>
                  <a:pt x="179785" y="51304"/>
                  <a:pt x="173858" y="51304"/>
                </a:cubicBezTo>
                <a:cubicBezTo>
                  <a:pt x="152126" y="51304"/>
                  <a:pt x="152126" y="51304"/>
                  <a:pt x="152126" y="51304"/>
                </a:cubicBezTo>
                <a:cubicBezTo>
                  <a:pt x="152126" y="53278"/>
                  <a:pt x="152126" y="55251"/>
                  <a:pt x="152126" y="55251"/>
                </a:cubicBezTo>
                <a:cubicBezTo>
                  <a:pt x="152126" y="100636"/>
                  <a:pt x="152126" y="100636"/>
                  <a:pt x="152126" y="100636"/>
                </a:cubicBezTo>
                <a:cubicBezTo>
                  <a:pt x="148175" y="100636"/>
                  <a:pt x="148175" y="100636"/>
                  <a:pt x="148175" y="100636"/>
                </a:cubicBezTo>
                <a:close/>
                <a:moveTo>
                  <a:pt x="128417" y="92743"/>
                </a:moveTo>
                <a:cubicBezTo>
                  <a:pt x="128417" y="63144"/>
                  <a:pt x="128417" y="63144"/>
                  <a:pt x="128417" y="63144"/>
                </a:cubicBezTo>
                <a:cubicBezTo>
                  <a:pt x="126442" y="63144"/>
                  <a:pt x="126442" y="63144"/>
                  <a:pt x="126442" y="63144"/>
                </a:cubicBezTo>
                <a:cubicBezTo>
                  <a:pt x="126442" y="92743"/>
                  <a:pt x="126442" y="92743"/>
                  <a:pt x="126442" y="92743"/>
                </a:cubicBezTo>
                <a:cubicBezTo>
                  <a:pt x="126442" y="98662"/>
                  <a:pt x="126442" y="98662"/>
                  <a:pt x="126442" y="98662"/>
                </a:cubicBezTo>
                <a:cubicBezTo>
                  <a:pt x="126442" y="151942"/>
                  <a:pt x="126442" y="151942"/>
                  <a:pt x="126442" y="151942"/>
                </a:cubicBezTo>
                <a:cubicBezTo>
                  <a:pt x="112612" y="151942"/>
                  <a:pt x="112612" y="151942"/>
                  <a:pt x="112612" y="151942"/>
                </a:cubicBezTo>
                <a:cubicBezTo>
                  <a:pt x="112612" y="108529"/>
                  <a:pt x="112612" y="108529"/>
                  <a:pt x="112612" y="108529"/>
                </a:cubicBezTo>
                <a:cubicBezTo>
                  <a:pt x="108661" y="108529"/>
                  <a:pt x="108661" y="108529"/>
                  <a:pt x="108661" y="108529"/>
                </a:cubicBezTo>
                <a:cubicBezTo>
                  <a:pt x="108661" y="151942"/>
                  <a:pt x="108661" y="151942"/>
                  <a:pt x="108661" y="151942"/>
                </a:cubicBezTo>
                <a:cubicBezTo>
                  <a:pt x="94832" y="151942"/>
                  <a:pt x="94832" y="151942"/>
                  <a:pt x="94832" y="151942"/>
                </a:cubicBezTo>
                <a:cubicBezTo>
                  <a:pt x="94832" y="98662"/>
                  <a:pt x="94832" y="98662"/>
                  <a:pt x="94832" y="98662"/>
                </a:cubicBezTo>
                <a:cubicBezTo>
                  <a:pt x="94832" y="92743"/>
                  <a:pt x="94832" y="92743"/>
                  <a:pt x="94832" y="92743"/>
                </a:cubicBezTo>
                <a:cubicBezTo>
                  <a:pt x="94832" y="63144"/>
                  <a:pt x="94832" y="63144"/>
                  <a:pt x="94832" y="63144"/>
                </a:cubicBezTo>
                <a:cubicBezTo>
                  <a:pt x="92856" y="63144"/>
                  <a:pt x="92856" y="63144"/>
                  <a:pt x="92856" y="63144"/>
                </a:cubicBezTo>
                <a:cubicBezTo>
                  <a:pt x="92856" y="92743"/>
                  <a:pt x="92856" y="92743"/>
                  <a:pt x="92856" y="92743"/>
                </a:cubicBezTo>
                <a:cubicBezTo>
                  <a:pt x="81002" y="92743"/>
                  <a:pt x="81002" y="92743"/>
                  <a:pt x="81002" y="92743"/>
                </a:cubicBezTo>
                <a:cubicBezTo>
                  <a:pt x="81002" y="53278"/>
                  <a:pt x="81002" y="53278"/>
                  <a:pt x="81002" y="53278"/>
                </a:cubicBezTo>
                <a:cubicBezTo>
                  <a:pt x="81002" y="47358"/>
                  <a:pt x="86929" y="41439"/>
                  <a:pt x="92856" y="41439"/>
                </a:cubicBezTo>
                <a:cubicBezTo>
                  <a:pt x="130393" y="41439"/>
                  <a:pt x="90880" y="41439"/>
                  <a:pt x="128417" y="41439"/>
                </a:cubicBezTo>
                <a:cubicBezTo>
                  <a:pt x="136321" y="41439"/>
                  <a:pt x="140272" y="47358"/>
                  <a:pt x="140272" y="53278"/>
                </a:cubicBezTo>
                <a:cubicBezTo>
                  <a:pt x="140272" y="92743"/>
                  <a:pt x="140272" y="92743"/>
                  <a:pt x="140272" y="92743"/>
                </a:cubicBezTo>
                <a:cubicBezTo>
                  <a:pt x="138297" y="92743"/>
                  <a:pt x="134344" y="92743"/>
                  <a:pt x="128417" y="92743"/>
                </a:cubicBezTo>
                <a:close/>
                <a:moveTo>
                  <a:pt x="73100" y="100636"/>
                </a:moveTo>
                <a:cubicBezTo>
                  <a:pt x="73100" y="142075"/>
                  <a:pt x="73100" y="142075"/>
                  <a:pt x="73100" y="142075"/>
                </a:cubicBezTo>
                <a:cubicBezTo>
                  <a:pt x="61246" y="142075"/>
                  <a:pt x="61246" y="142075"/>
                  <a:pt x="61246" y="142075"/>
                </a:cubicBezTo>
                <a:cubicBezTo>
                  <a:pt x="61246" y="106556"/>
                  <a:pt x="61246" y="106556"/>
                  <a:pt x="61246" y="106556"/>
                </a:cubicBezTo>
                <a:cubicBezTo>
                  <a:pt x="59270" y="106556"/>
                  <a:pt x="59270" y="106556"/>
                  <a:pt x="59270" y="106556"/>
                </a:cubicBezTo>
                <a:cubicBezTo>
                  <a:pt x="59270" y="142075"/>
                  <a:pt x="59270" y="142075"/>
                  <a:pt x="59270" y="142075"/>
                </a:cubicBezTo>
                <a:cubicBezTo>
                  <a:pt x="47415" y="142075"/>
                  <a:pt x="47415" y="142075"/>
                  <a:pt x="47415" y="142075"/>
                </a:cubicBezTo>
                <a:cubicBezTo>
                  <a:pt x="47415" y="100636"/>
                  <a:pt x="47415" y="100636"/>
                  <a:pt x="47415" y="100636"/>
                </a:cubicBezTo>
                <a:cubicBezTo>
                  <a:pt x="47415" y="92743"/>
                  <a:pt x="47415" y="92743"/>
                  <a:pt x="47415" y="92743"/>
                </a:cubicBezTo>
                <a:cubicBezTo>
                  <a:pt x="47415" y="71037"/>
                  <a:pt x="47415" y="71037"/>
                  <a:pt x="47415" y="71037"/>
                </a:cubicBezTo>
                <a:cubicBezTo>
                  <a:pt x="45441" y="71037"/>
                  <a:pt x="45441" y="71037"/>
                  <a:pt x="45441" y="71037"/>
                </a:cubicBezTo>
                <a:cubicBezTo>
                  <a:pt x="45441" y="92743"/>
                  <a:pt x="45441" y="92743"/>
                  <a:pt x="45441" y="92743"/>
                </a:cubicBezTo>
                <a:cubicBezTo>
                  <a:pt x="35561" y="92743"/>
                  <a:pt x="35561" y="92743"/>
                  <a:pt x="35561" y="92743"/>
                </a:cubicBezTo>
                <a:cubicBezTo>
                  <a:pt x="35561" y="61171"/>
                  <a:pt x="35561" y="61171"/>
                  <a:pt x="35561" y="61171"/>
                </a:cubicBezTo>
                <a:cubicBezTo>
                  <a:pt x="35561" y="55251"/>
                  <a:pt x="39514" y="51304"/>
                  <a:pt x="45441" y="51304"/>
                </a:cubicBezTo>
                <a:cubicBezTo>
                  <a:pt x="69148" y="51304"/>
                  <a:pt x="69148" y="51304"/>
                  <a:pt x="69148" y="51304"/>
                </a:cubicBezTo>
                <a:cubicBezTo>
                  <a:pt x="69148" y="53278"/>
                  <a:pt x="69148" y="55251"/>
                  <a:pt x="69148" y="55251"/>
                </a:cubicBezTo>
                <a:cubicBezTo>
                  <a:pt x="69148" y="100636"/>
                  <a:pt x="69148" y="100636"/>
                  <a:pt x="69148" y="100636"/>
                </a:cubicBezTo>
                <a:cubicBezTo>
                  <a:pt x="73100" y="100636"/>
                  <a:pt x="73100" y="100636"/>
                  <a:pt x="73100" y="100636"/>
                </a:cubicBezTo>
                <a:close/>
                <a:moveTo>
                  <a:pt x="61246" y="17760"/>
                </a:moveTo>
                <a:cubicBezTo>
                  <a:pt x="69148" y="17760"/>
                  <a:pt x="77051" y="23679"/>
                  <a:pt x="77051" y="33546"/>
                </a:cubicBezTo>
                <a:cubicBezTo>
                  <a:pt x="77051" y="37492"/>
                  <a:pt x="75075" y="39465"/>
                  <a:pt x="73100" y="43411"/>
                </a:cubicBezTo>
                <a:cubicBezTo>
                  <a:pt x="73100" y="43411"/>
                  <a:pt x="73100" y="43411"/>
                  <a:pt x="73100" y="45385"/>
                </a:cubicBezTo>
                <a:cubicBezTo>
                  <a:pt x="69148" y="47358"/>
                  <a:pt x="65197" y="49332"/>
                  <a:pt x="61246" y="49332"/>
                </a:cubicBezTo>
                <a:cubicBezTo>
                  <a:pt x="51368" y="49332"/>
                  <a:pt x="43464" y="41439"/>
                  <a:pt x="43464" y="33546"/>
                </a:cubicBezTo>
                <a:cubicBezTo>
                  <a:pt x="43464" y="23679"/>
                  <a:pt x="51368" y="17760"/>
                  <a:pt x="61246" y="17760"/>
                </a:cubicBezTo>
                <a:close/>
                <a:moveTo>
                  <a:pt x="160029" y="17760"/>
                </a:moveTo>
                <a:cubicBezTo>
                  <a:pt x="150151" y="17760"/>
                  <a:pt x="144224" y="23679"/>
                  <a:pt x="144224" y="33546"/>
                </a:cubicBezTo>
                <a:cubicBezTo>
                  <a:pt x="144224" y="37492"/>
                  <a:pt x="144224" y="39465"/>
                  <a:pt x="146199" y="43411"/>
                </a:cubicBezTo>
                <a:cubicBezTo>
                  <a:pt x="148175" y="43411"/>
                  <a:pt x="148175" y="43411"/>
                  <a:pt x="148175" y="45385"/>
                </a:cubicBezTo>
                <a:cubicBezTo>
                  <a:pt x="152126" y="47358"/>
                  <a:pt x="156077" y="49332"/>
                  <a:pt x="160029" y="49332"/>
                </a:cubicBezTo>
                <a:cubicBezTo>
                  <a:pt x="167931" y="49332"/>
                  <a:pt x="175834" y="41439"/>
                  <a:pt x="175834" y="33546"/>
                </a:cubicBezTo>
                <a:cubicBezTo>
                  <a:pt x="175834" y="23679"/>
                  <a:pt x="167931" y="17760"/>
                  <a:pt x="160029" y="1776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21" name="Freeform 21"/>
          <p:cNvSpPr/>
          <p:nvPr/>
        </p:nvSpPr>
        <p:spPr>
          <a:xfrm>
            <a:off x="1651000" y="254000"/>
            <a:ext cx="343734" cy="309916"/>
          </a:xfrm>
          <a:custGeom>
            <a:avLst/>
            <a:gdLst/>
            <a:ahLst/>
            <a:cxnLst/>
            <a:rect l="l" t="t" r="r" b="b"/>
            <a:pathLst>
              <a:path w="343734" h="309916">
                <a:moveTo>
                  <a:pt x="269845" y="293318"/>
                </a:moveTo>
                <a:cubicBezTo>
                  <a:pt x="266959" y="298132"/>
                  <a:pt x="262945" y="302313"/>
                  <a:pt x="257801" y="305355"/>
                </a:cubicBezTo>
                <a:cubicBezTo>
                  <a:pt x="252407" y="308522"/>
                  <a:pt x="246511" y="309916"/>
                  <a:pt x="240614" y="309790"/>
                </a:cubicBezTo>
                <a:lnTo>
                  <a:pt x="102368" y="309790"/>
                </a:lnTo>
                <a:cubicBezTo>
                  <a:pt x="96848" y="309790"/>
                  <a:pt x="91077" y="308395"/>
                  <a:pt x="85933" y="305355"/>
                </a:cubicBezTo>
                <a:cubicBezTo>
                  <a:pt x="80790" y="302313"/>
                  <a:pt x="76651" y="298132"/>
                  <a:pt x="73890" y="293191"/>
                </a:cubicBezTo>
                <a:lnTo>
                  <a:pt x="4516" y="171809"/>
                </a:lnTo>
                <a:cubicBezTo>
                  <a:pt x="1631" y="166868"/>
                  <a:pt x="0" y="161167"/>
                  <a:pt x="0" y="154958"/>
                </a:cubicBezTo>
                <a:cubicBezTo>
                  <a:pt x="0" y="148750"/>
                  <a:pt x="1631" y="143048"/>
                  <a:pt x="4516" y="137979"/>
                </a:cubicBezTo>
                <a:lnTo>
                  <a:pt x="73640" y="17104"/>
                </a:lnTo>
                <a:cubicBezTo>
                  <a:pt x="76525" y="12164"/>
                  <a:pt x="80665" y="7729"/>
                  <a:pt x="85933" y="4688"/>
                </a:cubicBezTo>
                <a:cubicBezTo>
                  <a:pt x="90827" y="1774"/>
                  <a:pt x="96220" y="254"/>
                  <a:pt x="101615" y="127"/>
                </a:cubicBezTo>
                <a:lnTo>
                  <a:pt x="240364" y="127"/>
                </a:lnTo>
                <a:cubicBezTo>
                  <a:pt x="246259" y="0"/>
                  <a:pt x="252282" y="1393"/>
                  <a:pt x="257801" y="4688"/>
                </a:cubicBezTo>
                <a:cubicBezTo>
                  <a:pt x="262945" y="7602"/>
                  <a:pt x="267085" y="11783"/>
                  <a:pt x="269845" y="16725"/>
                </a:cubicBezTo>
                <a:lnTo>
                  <a:pt x="338968" y="137599"/>
                </a:lnTo>
                <a:cubicBezTo>
                  <a:pt x="341979" y="142668"/>
                  <a:pt x="343734" y="148623"/>
                  <a:pt x="343734" y="154958"/>
                </a:cubicBezTo>
                <a:cubicBezTo>
                  <a:pt x="343734" y="161420"/>
                  <a:pt x="341979" y="167375"/>
                  <a:pt x="338842" y="172443"/>
                </a:cubicBezTo>
                <a:lnTo>
                  <a:pt x="269845" y="293318"/>
                </a:lnTo>
                <a:close/>
              </a:path>
            </a:pathLst>
          </a:custGeom>
          <a:solidFill>
            <a:srgbClr val="054559">
              <a:alpha val="10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22" name="Freeform 22"/>
          <p:cNvSpPr/>
          <p:nvPr/>
        </p:nvSpPr>
        <p:spPr>
          <a:xfrm>
            <a:off x="1727200" y="342900"/>
            <a:ext cx="184177" cy="156856"/>
          </a:xfrm>
          <a:custGeom>
            <a:avLst/>
            <a:gdLst/>
            <a:ahLst/>
            <a:cxnLst/>
            <a:rect l="l" t="t" r="r" b="b"/>
            <a:pathLst>
              <a:path w="184177" h="156856">
                <a:moveTo>
                  <a:pt x="40724" y="114377"/>
                </a:moveTo>
                <a:lnTo>
                  <a:pt x="40752" y="116307"/>
                </a:lnTo>
                <a:lnTo>
                  <a:pt x="40834" y="118152"/>
                </a:lnTo>
                <a:lnTo>
                  <a:pt x="40917" y="119997"/>
                </a:lnTo>
                <a:lnTo>
                  <a:pt x="40999" y="121788"/>
                </a:lnTo>
                <a:lnTo>
                  <a:pt x="41109" y="123524"/>
                </a:lnTo>
                <a:lnTo>
                  <a:pt x="41274" y="125232"/>
                </a:lnTo>
                <a:lnTo>
                  <a:pt x="41439" y="126856"/>
                </a:lnTo>
                <a:lnTo>
                  <a:pt x="41604" y="128482"/>
                </a:lnTo>
                <a:lnTo>
                  <a:pt x="41769" y="130025"/>
                </a:lnTo>
                <a:lnTo>
                  <a:pt x="41989" y="131540"/>
                </a:lnTo>
                <a:lnTo>
                  <a:pt x="42236" y="132973"/>
                </a:lnTo>
                <a:lnTo>
                  <a:pt x="42484" y="134405"/>
                </a:lnTo>
                <a:lnTo>
                  <a:pt x="42732" y="135755"/>
                </a:lnTo>
                <a:lnTo>
                  <a:pt x="43006" y="137050"/>
                </a:lnTo>
                <a:lnTo>
                  <a:pt x="43336" y="138345"/>
                </a:lnTo>
                <a:lnTo>
                  <a:pt x="43638" y="139556"/>
                </a:lnTo>
                <a:lnTo>
                  <a:pt x="43995" y="140713"/>
                </a:lnTo>
                <a:lnTo>
                  <a:pt x="44353" y="141816"/>
                </a:lnTo>
                <a:lnTo>
                  <a:pt x="44738" y="142890"/>
                </a:lnTo>
                <a:lnTo>
                  <a:pt x="45123" y="143882"/>
                </a:lnTo>
                <a:lnTo>
                  <a:pt x="45563" y="144846"/>
                </a:lnTo>
                <a:lnTo>
                  <a:pt x="46003" y="145755"/>
                </a:lnTo>
                <a:lnTo>
                  <a:pt x="46471" y="146609"/>
                </a:lnTo>
                <a:lnTo>
                  <a:pt x="46938" y="147408"/>
                </a:lnTo>
                <a:lnTo>
                  <a:pt x="47460" y="148152"/>
                </a:lnTo>
                <a:lnTo>
                  <a:pt x="47954" y="148840"/>
                </a:lnTo>
                <a:lnTo>
                  <a:pt x="48504" y="149474"/>
                </a:lnTo>
                <a:lnTo>
                  <a:pt x="49054" y="150053"/>
                </a:lnTo>
                <a:lnTo>
                  <a:pt x="49660" y="150603"/>
                </a:lnTo>
                <a:lnTo>
                  <a:pt x="50264" y="151045"/>
                </a:lnTo>
                <a:lnTo>
                  <a:pt x="50897" y="151486"/>
                </a:lnTo>
                <a:lnTo>
                  <a:pt x="51528" y="151816"/>
                </a:lnTo>
                <a:lnTo>
                  <a:pt x="51528" y="129888"/>
                </a:lnTo>
                <a:lnTo>
                  <a:pt x="51253" y="129832"/>
                </a:lnTo>
                <a:lnTo>
                  <a:pt x="50951" y="129750"/>
                </a:lnTo>
                <a:lnTo>
                  <a:pt x="50676" y="129639"/>
                </a:lnTo>
                <a:lnTo>
                  <a:pt x="50429" y="129530"/>
                </a:lnTo>
                <a:lnTo>
                  <a:pt x="50182" y="129391"/>
                </a:lnTo>
                <a:lnTo>
                  <a:pt x="49934" y="129198"/>
                </a:lnTo>
                <a:lnTo>
                  <a:pt x="49714" y="129005"/>
                </a:lnTo>
                <a:lnTo>
                  <a:pt x="49521" y="128814"/>
                </a:lnTo>
                <a:lnTo>
                  <a:pt x="49329" y="128593"/>
                </a:lnTo>
                <a:lnTo>
                  <a:pt x="49136" y="128372"/>
                </a:lnTo>
                <a:lnTo>
                  <a:pt x="48999" y="128097"/>
                </a:lnTo>
                <a:lnTo>
                  <a:pt x="48889" y="127848"/>
                </a:lnTo>
                <a:lnTo>
                  <a:pt x="48806" y="127573"/>
                </a:lnTo>
                <a:lnTo>
                  <a:pt x="48725" y="127298"/>
                </a:lnTo>
                <a:lnTo>
                  <a:pt x="48697" y="126967"/>
                </a:lnTo>
                <a:lnTo>
                  <a:pt x="48669" y="126691"/>
                </a:lnTo>
                <a:lnTo>
                  <a:pt x="48669" y="123414"/>
                </a:lnTo>
                <a:lnTo>
                  <a:pt x="48697" y="123055"/>
                </a:lnTo>
                <a:lnTo>
                  <a:pt x="48751" y="122752"/>
                </a:lnTo>
                <a:lnTo>
                  <a:pt x="48834" y="122450"/>
                </a:lnTo>
                <a:lnTo>
                  <a:pt x="48945" y="122118"/>
                </a:lnTo>
                <a:lnTo>
                  <a:pt x="49054" y="121844"/>
                </a:lnTo>
                <a:lnTo>
                  <a:pt x="49247" y="121568"/>
                </a:lnTo>
                <a:lnTo>
                  <a:pt x="49439" y="121319"/>
                </a:lnTo>
                <a:lnTo>
                  <a:pt x="49632" y="121072"/>
                </a:lnTo>
                <a:lnTo>
                  <a:pt x="49879" y="120852"/>
                </a:lnTo>
                <a:lnTo>
                  <a:pt x="50127" y="120687"/>
                </a:lnTo>
                <a:lnTo>
                  <a:pt x="50401" y="120520"/>
                </a:lnTo>
                <a:lnTo>
                  <a:pt x="50676" y="120383"/>
                </a:lnTo>
                <a:lnTo>
                  <a:pt x="50979" y="120273"/>
                </a:lnTo>
                <a:lnTo>
                  <a:pt x="51308" y="120162"/>
                </a:lnTo>
                <a:lnTo>
                  <a:pt x="51638" y="120108"/>
                </a:lnTo>
                <a:lnTo>
                  <a:pt x="51968" y="120108"/>
                </a:lnTo>
                <a:lnTo>
                  <a:pt x="59144" y="120108"/>
                </a:lnTo>
                <a:lnTo>
                  <a:pt x="59501" y="120108"/>
                </a:lnTo>
                <a:lnTo>
                  <a:pt x="59831" y="120162"/>
                </a:lnTo>
                <a:lnTo>
                  <a:pt x="60133" y="120273"/>
                </a:lnTo>
                <a:lnTo>
                  <a:pt x="60462" y="120383"/>
                </a:lnTo>
                <a:lnTo>
                  <a:pt x="60738" y="120520"/>
                </a:lnTo>
                <a:lnTo>
                  <a:pt x="61012" y="120687"/>
                </a:lnTo>
                <a:lnTo>
                  <a:pt x="61288" y="120852"/>
                </a:lnTo>
                <a:lnTo>
                  <a:pt x="61507" y="121072"/>
                </a:lnTo>
                <a:lnTo>
                  <a:pt x="61700" y="121319"/>
                </a:lnTo>
                <a:lnTo>
                  <a:pt x="61892" y="121568"/>
                </a:lnTo>
                <a:lnTo>
                  <a:pt x="62057" y="121844"/>
                </a:lnTo>
                <a:lnTo>
                  <a:pt x="62222" y="122118"/>
                </a:lnTo>
                <a:lnTo>
                  <a:pt x="62332" y="122450"/>
                </a:lnTo>
                <a:lnTo>
                  <a:pt x="62414" y="122752"/>
                </a:lnTo>
                <a:lnTo>
                  <a:pt x="62442" y="123055"/>
                </a:lnTo>
                <a:lnTo>
                  <a:pt x="62470" y="123414"/>
                </a:lnTo>
                <a:lnTo>
                  <a:pt x="62470" y="126691"/>
                </a:lnTo>
                <a:lnTo>
                  <a:pt x="62470" y="126967"/>
                </a:lnTo>
                <a:lnTo>
                  <a:pt x="62414" y="127298"/>
                </a:lnTo>
                <a:lnTo>
                  <a:pt x="62360" y="127573"/>
                </a:lnTo>
                <a:lnTo>
                  <a:pt x="62250" y="127848"/>
                </a:lnTo>
                <a:lnTo>
                  <a:pt x="62112" y="128097"/>
                </a:lnTo>
                <a:lnTo>
                  <a:pt x="61975" y="128372"/>
                </a:lnTo>
                <a:lnTo>
                  <a:pt x="61810" y="128593"/>
                </a:lnTo>
                <a:lnTo>
                  <a:pt x="61645" y="128814"/>
                </a:lnTo>
                <a:lnTo>
                  <a:pt x="61425" y="129005"/>
                </a:lnTo>
                <a:lnTo>
                  <a:pt x="61233" y="129198"/>
                </a:lnTo>
                <a:lnTo>
                  <a:pt x="60957" y="129391"/>
                </a:lnTo>
                <a:lnTo>
                  <a:pt x="60710" y="129530"/>
                </a:lnTo>
                <a:lnTo>
                  <a:pt x="60462" y="129639"/>
                </a:lnTo>
                <a:lnTo>
                  <a:pt x="60188" y="129750"/>
                </a:lnTo>
                <a:lnTo>
                  <a:pt x="59886" y="129832"/>
                </a:lnTo>
                <a:lnTo>
                  <a:pt x="59611" y="129888"/>
                </a:lnTo>
                <a:lnTo>
                  <a:pt x="59611" y="151816"/>
                </a:lnTo>
                <a:lnTo>
                  <a:pt x="60270" y="151486"/>
                </a:lnTo>
                <a:lnTo>
                  <a:pt x="60875" y="151045"/>
                </a:lnTo>
                <a:lnTo>
                  <a:pt x="61479" y="150603"/>
                </a:lnTo>
                <a:lnTo>
                  <a:pt x="62057" y="150053"/>
                </a:lnTo>
                <a:lnTo>
                  <a:pt x="62635" y="149474"/>
                </a:lnTo>
                <a:lnTo>
                  <a:pt x="63184" y="148840"/>
                </a:lnTo>
                <a:lnTo>
                  <a:pt x="63679" y="148152"/>
                </a:lnTo>
                <a:lnTo>
                  <a:pt x="64201" y="147408"/>
                </a:lnTo>
                <a:lnTo>
                  <a:pt x="64668" y="146609"/>
                </a:lnTo>
                <a:lnTo>
                  <a:pt x="65109" y="145755"/>
                </a:lnTo>
                <a:lnTo>
                  <a:pt x="65576" y="144846"/>
                </a:lnTo>
                <a:lnTo>
                  <a:pt x="65988" y="143882"/>
                </a:lnTo>
                <a:lnTo>
                  <a:pt x="66401" y="142890"/>
                </a:lnTo>
                <a:lnTo>
                  <a:pt x="66785" y="141816"/>
                </a:lnTo>
                <a:lnTo>
                  <a:pt x="67144" y="140713"/>
                </a:lnTo>
                <a:lnTo>
                  <a:pt x="67500" y="139556"/>
                </a:lnTo>
                <a:lnTo>
                  <a:pt x="67803" y="138345"/>
                </a:lnTo>
                <a:lnTo>
                  <a:pt x="68105" y="137050"/>
                </a:lnTo>
                <a:lnTo>
                  <a:pt x="68407" y="135755"/>
                </a:lnTo>
                <a:lnTo>
                  <a:pt x="68655" y="134405"/>
                </a:lnTo>
                <a:lnTo>
                  <a:pt x="68903" y="132973"/>
                </a:lnTo>
                <a:lnTo>
                  <a:pt x="69122" y="131540"/>
                </a:lnTo>
                <a:lnTo>
                  <a:pt x="69370" y="130025"/>
                </a:lnTo>
                <a:lnTo>
                  <a:pt x="69535" y="128482"/>
                </a:lnTo>
                <a:lnTo>
                  <a:pt x="69727" y="126856"/>
                </a:lnTo>
                <a:lnTo>
                  <a:pt x="69865" y="125232"/>
                </a:lnTo>
                <a:lnTo>
                  <a:pt x="70002" y="123524"/>
                </a:lnTo>
                <a:lnTo>
                  <a:pt x="70112" y="121788"/>
                </a:lnTo>
                <a:lnTo>
                  <a:pt x="70250" y="119997"/>
                </a:lnTo>
                <a:lnTo>
                  <a:pt x="70333" y="118152"/>
                </a:lnTo>
                <a:lnTo>
                  <a:pt x="70387" y="116307"/>
                </a:lnTo>
                <a:lnTo>
                  <a:pt x="70442" y="114377"/>
                </a:lnTo>
                <a:lnTo>
                  <a:pt x="72861" y="114543"/>
                </a:lnTo>
                <a:lnTo>
                  <a:pt x="75087" y="114681"/>
                </a:lnTo>
                <a:lnTo>
                  <a:pt x="78826" y="114957"/>
                </a:lnTo>
                <a:lnTo>
                  <a:pt x="81328" y="115176"/>
                </a:lnTo>
                <a:lnTo>
                  <a:pt x="82208" y="115259"/>
                </a:lnTo>
                <a:lnTo>
                  <a:pt x="82895" y="115287"/>
                </a:lnTo>
                <a:lnTo>
                  <a:pt x="83583" y="115341"/>
                </a:lnTo>
                <a:lnTo>
                  <a:pt x="84270" y="115425"/>
                </a:lnTo>
                <a:lnTo>
                  <a:pt x="84930" y="115534"/>
                </a:lnTo>
                <a:lnTo>
                  <a:pt x="85589" y="115673"/>
                </a:lnTo>
                <a:lnTo>
                  <a:pt x="86250" y="115866"/>
                </a:lnTo>
                <a:lnTo>
                  <a:pt x="86854" y="116058"/>
                </a:lnTo>
                <a:lnTo>
                  <a:pt x="87486" y="116333"/>
                </a:lnTo>
                <a:lnTo>
                  <a:pt x="88063" y="116582"/>
                </a:lnTo>
                <a:lnTo>
                  <a:pt x="88669" y="116884"/>
                </a:lnTo>
                <a:lnTo>
                  <a:pt x="89245" y="117243"/>
                </a:lnTo>
                <a:lnTo>
                  <a:pt x="89767" y="117573"/>
                </a:lnTo>
                <a:lnTo>
                  <a:pt x="90317" y="117931"/>
                </a:lnTo>
                <a:lnTo>
                  <a:pt x="90813" y="118372"/>
                </a:lnTo>
                <a:lnTo>
                  <a:pt x="91308" y="118786"/>
                </a:lnTo>
                <a:lnTo>
                  <a:pt x="91775" y="119254"/>
                </a:lnTo>
                <a:lnTo>
                  <a:pt x="92243" y="119695"/>
                </a:lnTo>
                <a:lnTo>
                  <a:pt x="92654" y="120218"/>
                </a:lnTo>
                <a:lnTo>
                  <a:pt x="93039" y="120714"/>
                </a:lnTo>
                <a:lnTo>
                  <a:pt x="93424" y="121237"/>
                </a:lnTo>
                <a:lnTo>
                  <a:pt x="93782" y="121788"/>
                </a:lnTo>
                <a:lnTo>
                  <a:pt x="94084" y="122367"/>
                </a:lnTo>
                <a:lnTo>
                  <a:pt x="94414" y="122945"/>
                </a:lnTo>
                <a:lnTo>
                  <a:pt x="94689" y="123552"/>
                </a:lnTo>
                <a:lnTo>
                  <a:pt x="94908" y="124158"/>
                </a:lnTo>
                <a:lnTo>
                  <a:pt x="95129" y="124791"/>
                </a:lnTo>
                <a:lnTo>
                  <a:pt x="95321" y="125452"/>
                </a:lnTo>
                <a:lnTo>
                  <a:pt x="95458" y="126086"/>
                </a:lnTo>
                <a:lnTo>
                  <a:pt x="95597" y="126747"/>
                </a:lnTo>
                <a:lnTo>
                  <a:pt x="95678" y="127436"/>
                </a:lnTo>
                <a:lnTo>
                  <a:pt x="95734" y="128124"/>
                </a:lnTo>
                <a:lnTo>
                  <a:pt x="95734" y="128814"/>
                </a:lnTo>
                <a:lnTo>
                  <a:pt x="95734" y="146003"/>
                </a:lnTo>
                <a:lnTo>
                  <a:pt x="95734" y="146361"/>
                </a:lnTo>
                <a:lnTo>
                  <a:pt x="95678" y="146691"/>
                </a:lnTo>
                <a:lnTo>
                  <a:pt x="95623" y="147023"/>
                </a:lnTo>
                <a:lnTo>
                  <a:pt x="95514" y="147381"/>
                </a:lnTo>
                <a:lnTo>
                  <a:pt x="95404" y="147683"/>
                </a:lnTo>
                <a:lnTo>
                  <a:pt x="95239" y="148013"/>
                </a:lnTo>
                <a:lnTo>
                  <a:pt x="95047" y="148345"/>
                </a:lnTo>
                <a:lnTo>
                  <a:pt x="94826" y="148620"/>
                </a:lnTo>
                <a:lnTo>
                  <a:pt x="94606" y="148923"/>
                </a:lnTo>
                <a:lnTo>
                  <a:pt x="94358" y="149198"/>
                </a:lnTo>
                <a:lnTo>
                  <a:pt x="94056" y="149530"/>
                </a:lnTo>
                <a:lnTo>
                  <a:pt x="93754" y="149804"/>
                </a:lnTo>
                <a:lnTo>
                  <a:pt x="93424" y="150053"/>
                </a:lnTo>
                <a:lnTo>
                  <a:pt x="93067" y="150355"/>
                </a:lnTo>
                <a:lnTo>
                  <a:pt x="92682" y="150603"/>
                </a:lnTo>
                <a:lnTo>
                  <a:pt x="92297" y="150852"/>
                </a:lnTo>
                <a:lnTo>
                  <a:pt x="91445" y="151375"/>
                </a:lnTo>
                <a:lnTo>
                  <a:pt x="90482" y="151844"/>
                </a:lnTo>
                <a:lnTo>
                  <a:pt x="89465" y="152284"/>
                </a:lnTo>
                <a:lnTo>
                  <a:pt x="88365" y="152752"/>
                </a:lnTo>
                <a:lnTo>
                  <a:pt x="87156" y="153138"/>
                </a:lnTo>
                <a:lnTo>
                  <a:pt x="85919" y="153551"/>
                </a:lnTo>
                <a:lnTo>
                  <a:pt x="84628" y="153910"/>
                </a:lnTo>
                <a:lnTo>
                  <a:pt x="83252" y="154240"/>
                </a:lnTo>
                <a:lnTo>
                  <a:pt x="81796" y="154570"/>
                </a:lnTo>
                <a:lnTo>
                  <a:pt x="80339" y="154874"/>
                </a:lnTo>
                <a:lnTo>
                  <a:pt x="78800" y="155150"/>
                </a:lnTo>
                <a:lnTo>
                  <a:pt x="77233" y="155425"/>
                </a:lnTo>
                <a:lnTo>
                  <a:pt x="75583" y="155645"/>
                </a:lnTo>
                <a:lnTo>
                  <a:pt x="73933" y="155866"/>
                </a:lnTo>
                <a:lnTo>
                  <a:pt x="72257" y="156031"/>
                </a:lnTo>
                <a:lnTo>
                  <a:pt x="70524" y="156224"/>
                </a:lnTo>
                <a:lnTo>
                  <a:pt x="68737" y="156389"/>
                </a:lnTo>
                <a:lnTo>
                  <a:pt x="66979" y="156498"/>
                </a:lnTo>
                <a:lnTo>
                  <a:pt x="65192" y="156609"/>
                </a:lnTo>
                <a:lnTo>
                  <a:pt x="63377" y="156719"/>
                </a:lnTo>
                <a:lnTo>
                  <a:pt x="61535" y="156774"/>
                </a:lnTo>
                <a:lnTo>
                  <a:pt x="59693" y="156830"/>
                </a:lnTo>
                <a:lnTo>
                  <a:pt x="57851" y="156856"/>
                </a:lnTo>
                <a:lnTo>
                  <a:pt x="56010" y="156856"/>
                </a:lnTo>
                <a:lnTo>
                  <a:pt x="54195" y="156856"/>
                </a:lnTo>
                <a:lnTo>
                  <a:pt x="52325" y="156830"/>
                </a:lnTo>
                <a:lnTo>
                  <a:pt x="50484" y="156774"/>
                </a:lnTo>
                <a:lnTo>
                  <a:pt x="48642" y="156719"/>
                </a:lnTo>
                <a:lnTo>
                  <a:pt x="46800" y="156609"/>
                </a:lnTo>
                <a:lnTo>
                  <a:pt x="44958" y="156498"/>
                </a:lnTo>
                <a:lnTo>
                  <a:pt x="43199" y="156389"/>
                </a:lnTo>
                <a:lnTo>
                  <a:pt x="41384" y="156224"/>
                </a:lnTo>
                <a:lnTo>
                  <a:pt x="39625" y="156031"/>
                </a:lnTo>
                <a:lnTo>
                  <a:pt x="37893" y="155866"/>
                </a:lnTo>
                <a:lnTo>
                  <a:pt x="36215" y="155645"/>
                </a:lnTo>
                <a:lnTo>
                  <a:pt x="34539" y="155425"/>
                </a:lnTo>
                <a:lnTo>
                  <a:pt x="32917" y="155150"/>
                </a:lnTo>
                <a:lnTo>
                  <a:pt x="31350" y="154874"/>
                </a:lnTo>
                <a:lnTo>
                  <a:pt x="29811" y="154570"/>
                </a:lnTo>
                <a:lnTo>
                  <a:pt x="28354" y="154240"/>
                </a:lnTo>
                <a:lnTo>
                  <a:pt x="26924" y="153910"/>
                </a:lnTo>
                <a:lnTo>
                  <a:pt x="25577" y="153551"/>
                </a:lnTo>
                <a:lnTo>
                  <a:pt x="24313" y="153138"/>
                </a:lnTo>
                <a:lnTo>
                  <a:pt x="23076" y="152752"/>
                </a:lnTo>
                <a:lnTo>
                  <a:pt x="21920" y="152284"/>
                </a:lnTo>
                <a:lnTo>
                  <a:pt x="20848" y="151844"/>
                </a:lnTo>
                <a:lnTo>
                  <a:pt x="19887" y="151375"/>
                </a:lnTo>
                <a:lnTo>
                  <a:pt x="18979" y="150852"/>
                </a:lnTo>
                <a:lnTo>
                  <a:pt x="18567" y="150603"/>
                </a:lnTo>
                <a:lnTo>
                  <a:pt x="18183" y="150355"/>
                </a:lnTo>
                <a:lnTo>
                  <a:pt x="17797" y="150053"/>
                </a:lnTo>
                <a:lnTo>
                  <a:pt x="17484" y="149804"/>
                </a:lnTo>
                <a:lnTo>
                  <a:pt x="17165" y="149530"/>
                </a:lnTo>
                <a:lnTo>
                  <a:pt x="16835" y="149198"/>
                </a:lnTo>
                <a:lnTo>
                  <a:pt x="16587" y="148923"/>
                </a:lnTo>
                <a:lnTo>
                  <a:pt x="16340" y="148620"/>
                </a:lnTo>
                <a:lnTo>
                  <a:pt x="16148" y="148345"/>
                </a:lnTo>
                <a:lnTo>
                  <a:pt x="15927" y="148013"/>
                </a:lnTo>
                <a:lnTo>
                  <a:pt x="15763" y="147683"/>
                </a:lnTo>
                <a:lnTo>
                  <a:pt x="15625" y="147381"/>
                </a:lnTo>
                <a:lnTo>
                  <a:pt x="15542" y="147023"/>
                </a:lnTo>
                <a:lnTo>
                  <a:pt x="15461" y="146691"/>
                </a:lnTo>
                <a:lnTo>
                  <a:pt x="15405" y="146361"/>
                </a:lnTo>
                <a:lnTo>
                  <a:pt x="15405" y="146003"/>
                </a:lnTo>
                <a:lnTo>
                  <a:pt x="15405" y="128814"/>
                </a:lnTo>
                <a:lnTo>
                  <a:pt x="15433" y="128124"/>
                </a:lnTo>
                <a:lnTo>
                  <a:pt x="15461" y="127436"/>
                </a:lnTo>
                <a:lnTo>
                  <a:pt x="15542" y="126747"/>
                </a:lnTo>
                <a:lnTo>
                  <a:pt x="15681" y="126086"/>
                </a:lnTo>
                <a:lnTo>
                  <a:pt x="15818" y="125452"/>
                </a:lnTo>
                <a:lnTo>
                  <a:pt x="15983" y="124791"/>
                </a:lnTo>
                <a:lnTo>
                  <a:pt x="16231" y="124158"/>
                </a:lnTo>
                <a:lnTo>
                  <a:pt x="16477" y="123552"/>
                </a:lnTo>
                <a:lnTo>
                  <a:pt x="16725" y="122945"/>
                </a:lnTo>
                <a:lnTo>
                  <a:pt x="17027" y="122367"/>
                </a:lnTo>
                <a:lnTo>
                  <a:pt x="17357" y="121788"/>
                </a:lnTo>
                <a:lnTo>
                  <a:pt x="17715" y="121237"/>
                </a:lnTo>
                <a:lnTo>
                  <a:pt x="18072" y="120714"/>
                </a:lnTo>
                <a:lnTo>
                  <a:pt x="18485" y="120218"/>
                </a:lnTo>
                <a:lnTo>
                  <a:pt x="18896" y="119695"/>
                </a:lnTo>
                <a:lnTo>
                  <a:pt x="19364" y="119254"/>
                </a:lnTo>
                <a:lnTo>
                  <a:pt x="19831" y="118786"/>
                </a:lnTo>
                <a:lnTo>
                  <a:pt x="20326" y="118372"/>
                </a:lnTo>
                <a:lnTo>
                  <a:pt x="20822" y="117931"/>
                </a:lnTo>
                <a:lnTo>
                  <a:pt x="21370" y="117573"/>
                </a:lnTo>
                <a:lnTo>
                  <a:pt x="21894" y="117243"/>
                </a:lnTo>
                <a:lnTo>
                  <a:pt x="22498" y="116884"/>
                </a:lnTo>
                <a:lnTo>
                  <a:pt x="23048" y="116582"/>
                </a:lnTo>
                <a:lnTo>
                  <a:pt x="23652" y="116333"/>
                </a:lnTo>
                <a:lnTo>
                  <a:pt x="24285" y="116058"/>
                </a:lnTo>
                <a:lnTo>
                  <a:pt x="24889" y="115866"/>
                </a:lnTo>
                <a:lnTo>
                  <a:pt x="25550" y="115673"/>
                </a:lnTo>
                <a:lnTo>
                  <a:pt x="26209" y="115534"/>
                </a:lnTo>
                <a:lnTo>
                  <a:pt x="26869" y="115425"/>
                </a:lnTo>
                <a:lnTo>
                  <a:pt x="27556" y="115341"/>
                </a:lnTo>
                <a:lnTo>
                  <a:pt x="28244" y="115287"/>
                </a:lnTo>
                <a:lnTo>
                  <a:pt x="28931" y="115259"/>
                </a:lnTo>
                <a:lnTo>
                  <a:pt x="29811" y="115176"/>
                </a:lnTo>
                <a:lnTo>
                  <a:pt x="32313" y="114957"/>
                </a:lnTo>
                <a:lnTo>
                  <a:pt x="36024" y="114681"/>
                </a:lnTo>
                <a:lnTo>
                  <a:pt x="38278" y="114543"/>
                </a:lnTo>
                <a:lnTo>
                  <a:pt x="40724" y="114377"/>
                </a:lnTo>
                <a:close/>
                <a:moveTo>
                  <a:pt x="87067" y="86196"/>
                </a:moveTo>
                <a:lnTo>
                  <a:pt x="101923" y="86196"/>
                </a:lnTo>
                <a:lnTo>
                  <a:pt x="101923" y="109567"/>
                </a:lnTo>
                <a:lnTo>
                  <a:pt x="87067" y="109567"/>
                </a:lnTo>
                <a:lnTo>
                  <a:pt x="87067" y="86196"/>
                </a:lnTo>
                <a:close/>
                <a:moveTo>
                  <a:pt x="42765" y="73383"/>
                </a:moveTo>
                <a:lnTo>
                  <a:pt x="42545" y="73411"/>
                </a:lnTo>
                <a:lnTo>
                  <a:pt x="42352" y="73438"/>
                </a:lnTo>
                <a:lnTo>
                  <a:pt x="42104" y="73520"/>
                </a:lnTo>
                <a:lnTo>
                  <a:pt x="41913" y="73603"/>
                </a:lnTo>
                <a:lnTo>
                  <a:pt x="41721" y="73713"/>
                </a:lnTo>
                <a:lnTo>
                  <a:pt x="41528" y="73850"/>
                </a:lnTo>
                <a:lnTo>
                  <a:pt x="41171" y="74209"/>
                </a:lnTo>
                <a:lnTo>
                  <a:pt x="40786" y="74566"/>
                </a:lnTo>
                <a:lnTo>
                  <a:pt x="40429" y="74978"/>
                </a:lnTo>
                <a:lnTo>
                  <a:pt x="40071" y="75446"/>
                </a:lnTo>
                <a:lnTo>
                  <a:pt x="39384" y="76435"/>
                </a:lnTo>
                <a:lnTo>
                  <a:pt x="38862" y="77150"/>
                </a:lnTo>
                <a:lnTo>
                  <a:pt x="38368" y="77893"/>
                </a:lnTo>
                <a:lnTo>
                  <a:pt x="37846" y="78663"/>
                </a:lnTo>
                <a:lnTo>
                  <a:pt x="37379" y="79487"/>
                </a:lnTo>
                <a:lnTo>
                  <a:pt x="37214" y="80256"/>
                </a:lnTo>
                <a:lnTo>
                  <a:pt x="37048" y="81027"/>
                </a:lnTo>
                <a:lnTo>
                  <a:pt x="36911" y="81852"/>
                </a:lnTo>
                <a:lnTo>
                  <a:pt x="36802" y="82649"/>
                </a:lnTo>
                <a:lnTo>
                  <a:pt x="36720" y="83473"/>
                </a:lnTo>
                <a:lnTo>
                  <a:pt x="36664" y="84327"/>
                </a:lnTo>
                <a:lnTo>
                  <a:pt x="36637" y="85123"/>
                </a:lnTo>
                <a:lnTo>
                  <a:pt x="36637" y="85975"/>
                </a:lnTo>
                <a:lnTo>
                  <a:pt x="36664" y="87213"/>
                </a:lnTo>
                <a:lnTo>
                  <a:pt x="36746" y="88396"/>
                </a:lnTo>
                <a:lnTo>
                  <a:pt x="36911" y="89550"/>
                </a:lnTo>
                <a:lnTo>
                  <a:pt x="37131" y="90705"/>
                </a:lnTo>
                <a:lnTo>
                  <a:pt x="37433" y="91860"/>
                </a:lnTo>
                <a:lnTo>
                  <a:pt x="37736" y="92959"/>
                </a:lnTo>
                <a:lnTo>
                  <a:pt x="38120" y="94059"/>
                </a:lnTo>
                <a:lnTo>
                  <a:pt x="38560" y="95132"/>
                </a:lnTo>
                <a:lnTo>
                  <a:pt x="39027" y="96204"/>
                </a:lnTo>
                <a:lnTo>
                  <a:pt x="39549" y="97249"/>
                </a:lnTo>
                <a:lnTo>
                  <a:pt x="40099" y="98238"/>
                </a:lnTo>
                <a:lnTo>
                  <a:pt x="40676" y="99201"/>
                </a:lnTo>
                <a:lnTo>
                  <a:pt x="41336" y="100108"/>
                </a:lnTo>
                <a:lnTo>
                  <a:pt x="41967" y="101016"/>
                </a:lnTo>
                <a:lnTo>
                  <a:pt x="42654" y="101895"/>
                </a:lnTo>
                <a:lnTo>
                  <a:pt x="43369" y="102720"/>
                </a:lnTo>
                <a:lnTo>
                  <a:pt x="44083" y="103518"/>
                </a:lnTo>
                <a:lnTo>
                  <a:pt x="44825" y="104287"/>
                </a:lnTo>
                <a:lnTo>
                  <a:pt x="45594" y="104974"/>
                </a:lnTo>
                <a:lnTo>
                  <a:pt x="46364" y="105664"/>
                </a:lnTo>
                <a:lnTo>
                  <a:pt x="47134" y="106294"/>
                </a:lnTo>
                <a:lnTo>
                  <a:pt x="47930" y="106872"/>
                </a:lnTo>
                <a:lnTo>
                  <a:pt x="48727" y="107422"/>
                </a:lnTo>
                <a:lnTo>
                  <a:pt x="49524" y="107889"/>
                </a:lnTo>
                <a:lnTo>
                  <a:pt x="50321" y="108328"/>
                </a:lnTo>
                <a:lnTo>
                  <a:pt x="51091" y="108687"/>
                </a:lnTo>
                <a:lnTo>
                  <a:pt x="51887" y="109017"/>
                </a:lnTo>
                <a:lnTo>
                  <a:pt x="52657" y="109319"/>
                </a:lnTo>
                <a:lnTo>
                  <a:pt x="53426" y="109511"/>
                </a:lnTo>
                <a:lnTo>
                  <a:pt x="54140" y="109676"/>
                </a:lnTo>
                <a:lnTo>
                  <a:pt x="54883" y="109758"/>
                </a:lnTo>
                <a:lnTo>
                  <a:pt x="55569" y="109786"/>
                </a:lnTo>
                <a:lnTo>
                  <a:pt x="56284" y="109758"/>
                </a:lnTo>
                <a:lnTo>
                  <a:pt x="56971" y="109676"/>
                </a:lnTo>
                <a:lnTo>
                  <a:pt x="57741" y="109511"/>
                </a:lnTo>
                <a:lnTo>
                  <a:pt x="58482" y="109319"/>
                </a:lnTo>
                <a:lnTo>
                  <a:pt x="59279" y="109017"/>
                </a:lnTo>
                <a:lnTo>
                  <a:pt x="60021" y="108687"/>
                </a:lnTo>
                <a:lnTo>
                  <a:pt x="60818" y="108328"/>
                </a:lnTo>
                <a:lnTo>
                  <a:pt x="61615" y="107889"/>
                </a:lnTo>
                <a:lnTo>
                  <a:pt x="62412" y="107422"/>
                </a:lnTo>
                <a:lnTo>
                  <a:pt x="63208" y="106872"/>
                </a:lnTo>
                <a:lnTo>
                  <a:pt x="63978" y="106294"/>
                </a:lnTo>
                <a:lnTo>
                  <a:pt x="64775" y="105664"/>
                </a:lnTo>
                <a:lnTo>
                  <a:pt x="65545" y="104974"/>
                </a:lnTo>
                <a:lnTo>
                  <a:pt x="66313" y="104287"/>
                </a:lnTo>
                <a:lnTo>
                  <a:pt x="67056" y="103518"/>
                </a:lnTo>
                <a:lnTo>
                  <a:pt x="67770" y="102720"/>
                </a:lnTo>
                <a:lnTo>
                  <a:pt x="68485" y="101895"/>
                </a:lnTo>
                <a:lnTo>
                  <a:pt x="69198" y="101016"/>
                </a:lnTo>
                <a:lnTo>
                  <a:pt x="69831" y="100108"/>
                </a:lnTo>
                <a:lnTo>
                  <a:pt x="70462" y="99201"/>
                </a:lnTo>
                <a:lnTo>
                  <a:pt x="71040" y="98238"/>
                </a:lnTo>
                <a:lnTo>
                  <a:pt x="71590" y="97249"/>
                </a:lnTo>
                <a:lnTo>
                  <a:pt x="72084" y="96204"/>
                </a:lnTo>
                <a:lnTo>
                  <a:pt x="72579" y="95132"/>
                </a:lnTo>
                <a:lnTo>
                  <a:pt x="72991" y="94059"/>
                </a:lnTo>
                <a:lnTo>
                  <a:pt x="73403" y="92959"/>
                </a:lnTo>
                <a:lnTo>
                  <a:pt x="73732" y="91860"/>
                </a:lnTo>
                <a:lnTo>
                  <a:pt x="73980" y="90705"/>
                </a:lnTo>
                <a:lnTo>
                  <a:pt x="74228" y="89550"/>
                </a:lnTo>
                <a:lnTo>
                  <a:pt x="74393" y="88396"/>
                </a:lnTo>
                <a:lnTo>
                  <a:pt x="74474" y="87213"/>
                </a:lnTo>
                <a:lnTo>
                  <a:pt x="74530" y="85975"/>
                </a:lnTo>
                <a:lnTo>
                  <a:pt x="74502" y="85288"/>
                </a:lnTo>
                <a:lnTo>
                  <a:pt x="74474" y="84546"/>
                </a:lnTo>
                <a:lnTo>
                  <a:pt x="72551" y="84464"/>
                </a:lnTo>
                <a:lnTo>
                  <a:pt x="70573" y="84327"/>
                </a:lnTo>
                <a:lnTo>
                  <a:pt x="68539" y="84079"/>
                </a:lnTo>
                <a:lnTo>
                  <a:pt x="66478" y="83831"/>
                </a:lnTo>
                <a:lnTo>
                  <a:pt x="64417" y="83529"/>
                </a:lnTo>
                <a:lnTo>
                  <a:pt x="62329" y="83171"/>
                </a:lnTo>
                <a:lnTo>
                  <a:pt x="60296" y="82704"/>
                </a:lnTo>
                <a:lnTo>
                  <a:pt x="59306" y="82484"/>
                </a:lnTo>
                <a:lnTo>
                  <a:pt x="58317" y="82236"/>
                </a:lnTo>
                <a:lnTo>
                  <a:pt x="57356" y="81962"/>
                </a:lnTo>
                <a:lnTo>
                  <a:pt x="56421" y="81686"/>
                </a:lnTo>
                <a:lnTo>
                  <a:pt x="55488" y="81412"/>
                </a:lnTo>
                <a:lnTo>
                  <a:pt x="54580" y="81082"/>
                </a:lnTo>
                <a:lnTo>
                  <a:pt x="53729" y="80780"/>
                </a:lnTo>
                <a:lnTo>
                  <a:pt x="52876" y="80449"/>
                </a:lnTo>
                <a:lnTo>
                  <a:pt x="52080" y="80093"/>
                </a:lnTo>
                <a:lnTo>
                  <a:pt x="51337" y="79762"/>
                </a:lnTo>
                <a:lnTo>
                  <a:pt x="50596" y="79404"/>
                </a:lnTo>
                <a:lnTo>
                  <a:pt x="49908" y="78993"/>
                </a:lnTo>
                <a:lnTo>
                  <a:pt x="49277" y="78607"/>
                </a:lnTo>
                <a:lnTo>
                  <a:pt x="48673" y="78222"/>
                </a:lnTo>
                <a:lnTo>
                  <a:pt x="48123" y="77782"/>
                </a:lnTo>
                <a:lnTo>
                  <a:pt x="47655" y="77343"/>
                </a:lnTo>
                <a:lnTo>
                  <a:pt x="47216" y="76876"/>
                </a:lnTo>
                <a:lnTo>
                  <a:pt x="46831" y="76435"/>
                </a:lnTo>
                <a:lnTo>
                  <a:pt x="46474" y="75941"/>
                </a:lnTo>
                <a:lnTo>
                  <a:pt x="46116" y="75528"/>
                </a:lnTo>
                <a:lnTo>
                  <a:pt x="45787" y="75143"/>
                </a:lnTo>
                <a:lnTo>
                  <a:pt x="45457" y="74785"/>
                </a:lnTo>
                <a:lnTo>
                  <a:pt x="45128" y="74511"/>
                </a:lnTo>
                <a:lnTo>
                  <a:pt x="44825" y="74235"/>
                </a:lnTo>
                <a:lnTo>
                  <a:pt x="44550" y="73988"/>
                </a:lnTo>
                <a:lnTo>
                  <a:pt x="44276" y="73823"/>
                </a:lnTo>
                <a:lnTo>
                  <a:pt x="44000" y="73659"/>
                </a:lnTo>
                <a:lnTo>
                  <a:pt x="43726" y="73548"/>
                </a:lnTo>
                <a:lnTo>
                  <a:pt x="43478" y="73466"/>
                </a:lnTo>
                <a:lnTo>
                  <a:pt x="43259" y="73411"/>
                </a:lnTo>
                <a:lnTo>
                  <a:pt x="42984" y="73383"/>
                </a:lnTo>
                <a:lnTo>
                  <a:pt x="42765" y="73383"/>
                </a:lnTo>
                <a:close/>
                <a:moveTo>
                  <a:pt x="113064" y="71761"/>
                </a:moveTo>
                <a:lnTo>
                  <a:pt x="127919" y="71761"/>
                </a:lnTo>
                <a:lnTo>
                  <a:pt x="127919" y="108467"/>
                </a:lnTo>
                <a:lnTo>
                  <a:pt x="113064" y="108467"/>
                </a:lnTo>
                <a:lnTo>
                  <a:pt x="113064" y="71761"/>
                </a:lnTo>
                <a:close/>
                <a:moveTo>
                  <a:pt x="54938" y="56777"/>
                </a:moveTo>
                <a:lnTo>
                  <a:pt x="55569" y="56777"/>
                </a:lnTo>
                <a:lnTo>
                  <a:pt x="56201" y="56777"/>
                </a:lnTo>
                <a:lnTo>
                  <a:pt x="56834" y="56805"/>
                </a:lnTo>
                <a:lnTo>
                  <a:pt x="57438" y="56859"/>
                </a:lnTo>
                <a:lnTo>
                  <a:pt x="58043" y="56914"/>
                </a:lnTo>
                <a:lnTo>
                  <a:pt x="58674" y="56996"/>
                </a:lnTo>
                <a:lnTo>
                  <a:pt x="59279" y="57133"/>
                </a:lnTo>
                <a:lnTo>
                  <a:pt x="59883" y="57244"/>
                </a:lnTo>
                <a:lnTo>
                  <a:pt x="60488" y="57381"/>
                </a:lnTo>
                <a:lnTo>
                  <a:pt x="61065" y="57518"/>
                </a:lnTo>
                <a:lnTo>
                  <a:pt x="61642" y="57711"/>
                </a:lnTo>
                <a:lnTo>
                  <a:pt x="62247" y="57876"/>
                </a:lnTo>
                <a:lnTo>
                  <a:pt x="62796" y="58096"/>
                </a:lnTo>
                <a:lnTo>
                  <a:pt x="63373" y="58316"/>
                </a:lnTo>
                <a:lnTo>
                  <a:pt x="63923" y="58564"/>
                </a:lnTo>
                <a:lnTo>
                  <a:pt x="64499" y="58811"/>
                </a:lnTo>
                <a:lnTo>
                  <a:pt x="65021" y="59085"/>
                </a:lnTo>
                <a:lnTo>
                  <a:pt x="66121" y="59663"/>
                </a:lnTo>
                <a:lnTo>
                  <a:pt x="67193" y="60324"/>
                </a:lnTo>
                <a:lnTo>
                  <a:pt x="68209" y="61011"/>
                </a:lnTo>
                <a:lnTo>
                  <a:pt x="69198" y="61780"/>
                </a:lnTo>
                <a:lnTo>
                  <a:pt x="70133" y="62578"/>
                </a:lnTo>
                <a:lnTo>
                  <a:pt x="71040" y="63458"/>
                </a:lnTo>
                <a:lnTo>
                  <a:pt x="71919" y="64393"/>
                </a:lnTo>
                <a:lnTo>
                  <a:pt x="72771" y="65354"/>
                </a:lnTo>
                <a:lnTo>
                  <a:pt x="73595" y="66373"/>
                </a:lnTo>
                <a:lnTo>
                  <a:pt x="74365" y="67417"/>
                </a:lnTo>
                <a:lnTo>
                  <a:pt x="75079" y="68516"/>
                </a:lnTo>
                <a:lnTo>
                  <a:pt x="75766" y="69671"/>
                </a:lnTo>
                <a:lnTo>
                  <a:pt x="76398" y="70853"/>
                </a:lnTo>
                <a:lnTo>
                  <a:pt x="76975" y="72064"/>
                </a:lnTo>
                <a:lnTo>
                  <a:pt x="77525" y="73355"/>
                </a:lnTo>
                <a:lnTo>
                  <a:pt x="77992" y="74620"/>
                </a:lnTo>
                <a:lnTo>
                  <a:pt x="78459" y="75941"/>
                </a:lnTo>
                <a:lnTo>
                  <a:pt x="78816" y="77315"/>
                </a:lnTo>
                <a:lnTo>
                  <a:pt x="79146" y="78689"/>
                </a:lnTo>
                <a:lnTo>
                  <a:pt x="79449" y="80093"/>
                </a:lnTo>
                <a:lnTo>
                  <a:pt x="79640" y="81549"/>
                </a:lnTo>
                <a:lnTo>
                  <a:pt x="79806" y="83006"/>
                </a:lnTo>
                <a:lnTo>
                  <a:pt x="79888" y="84491"/>
                </a:lnTo>
                <a:lnTo>
                  <a:pt x="79916" y="85975"/>
                </a:lnTo>
                <a:lnTo>
                  <a:pt x="79916" y="86773"/>
                </a:lnTo>
                <a:lnTo>
                  <a:pt x="79888" y="87544"/>
                </a:lnTo>
                <a:lnTo>
                  <a:pt x="79833" y="88313"/>
                </a:lnTo>
                <a:lnTo>
                  <a:pt x="79751" y="89055"/>
                </a:lnTo>
                <a:lnTo>
                  <a:pt x="79668" y="89825"/>
                </a:lnTo>
                <a:lnTo>
                  <a:pt x="79558" y="90568"/>
                </a:lnTo>
                <a:lnTo>
                  <a:pt x="79421" y="91310"/>
                </a:lnTo>
                <a:lnTo>
                  <a:pt x="79284" y="92024"/>
                </a:lnTo>
                <a:lnTo>
                  <a:pt x="79091" y="92739"/>
                </a:lnTo>
                <a:lnTo>
                  <a:pt x="78899" y="93482"/>
                </a:lnTo>
                <a:lnTo>
                  <a:pt x="78707" y="94197"/>
                </a:lnTo>
                <a:lnTo>
                  <a:pt x="78514" y="94884"/>
                </a:lnTo>
                <a:lnTo>
                  <a:pt x="78266" y="95571"/>
                </a:lnTo>
                <a:lnTo>
                  <a:pt x="77992" y="96258"/>
                </a:lnTo>
                <a:lnTo>
                  <a:pt x="77744" y="96919"/>
                </a:lnTo>
                <a:lnTo>
                  <a:pt x="77470" y="97579"/>
                </a:lnTo>
                <a:lnTo>
                  <a:pt x="76865" y="98871"/>
                </a:lnTo>
                <a:lnTo>
                  <a:pt x="76206" y="100136"/>
                </a:lnTo>
                <a:lnTo>
                  <a:pt x="75491" y="101373"/>
                </a:lnTo>
                <a:lnTo>
                  <a:pt x="74750" y="102555"/>
                </a:lnTo>
                <a:lnTo>
                  <a:pt x="73952" y="103709"/>
                </a:lnTo>
                <a:lnTo>
                  <a:pt x="73101" y="104783"/>
                </a:lnTo>
                <a:lnTo>
                  <a:pt x="72249" y="105854"/>
                </a:lnTo>
                <a:lnTo>
                  <a:pt x="71342" y="106844"/>
                </a:lnTo>
                <a:lnTo>
                  <a:pt x="70408" y="107806"/>
                </a:lnTo>
                <a:lnTo>
                  <a:pt x="69474" y="108715"/>
                </a:lnTo>
                <a:lnTo>
                  <a:pt x="68485" y="109567"/>
                </a:lnTo>
                <a:lnTo>
                  <a:pt x="67495" y="110363"/>
                </a:lnTo>
                <a:lnTo>
                  <a:pt x="66478" y="111078"/>
                </a:lnTo>
                <a:lnTo>
                  <a:pt x="65462" y="111793"/>
                </a:lnTo>
                <a:lnTo>
                  <a:pt x="64445" y="112425"/>
                </a:lnTo>
                <a:lnTo>
                  <a:pt x="63429" y="112975"/>
                </a:lnTo>
                <a:lnTo>
                  <a:pt x="62412" y="113497"/>
                </a:lnTo>
                <a:lnTo>
                  <a:pt x="61394" y="113938"/>
                </a:lnTo>
                <a:lnTo>
                  <a:pt x="60378" y="114324"/>
                </a:lnTo>
                <a:lnTo>
                  <a:pt x="59389" y="114625"/>
                </a:lnTo>
                <a:lnTo>
                  <a:pt x="58400" y="114873"/>
                </a:lnTo>
                <a:lnTo>
                  <a:pt x="57438" y="115038"/>
                </a:lnTo>
                <a:lnTo>
                  <a:pt x="56943" y="115120"/>
                </a:lnTo>
                <a:lnTo>
                  <a:pt x="56504" y="115147"/>
                </a:lnTo>
                <a:lnTo>
                  <a:pt x="56010" y="115175"/>
                </a:lnTo>
                <a:lnTo>
                  <a:pt x="55569" y="115203"/>
                </a:lnTo>
                <a:lnTo>
                  <a:pt x="55103" y="115175"/>
                </a:lnTo>
                <a:lnTo>
                  <a:pt x="54662" y="115147"/>
                </a:lnTo>
                <a:lnTo>
                  <a:pt x="54196" y="115120"/>
                </a:lnTo>
                <a:lnTo>
                  <a:pt x="53729" y="115038"/>
                </a:lnTo>
                <a:lnTo>
                  <a:pt x="52766" y="114873"/>
                </a:lnTo>
                <a:lnTo>
                  <a:pt x="51778" y="114625"/>
                </a:lnTo>
                <a:lnTo>
                  <a:pt x="50761" y="114324"/>
                </a:lnTo>
                <a:lnTo>
                  <a:pt x="49771" y="113938"/>
                </a:lnTo>
                <a:lnTo>
                  <a:pt x="48755" y="113497"/>
                </a:lnTo>
                <a:lnTo>
                  <a:pt x="47710" y="112975"/>
                </a:lnTo>
                <a:lnTo>
                  <a:pt x="46694" y="112425"/>
                </a:lnTo>
                <a:lnTo>
                  <a:pt x="45677" y="111793"/>
                </a:lnTo>
                <a:lnTo>
                  <a:pt x="44661" y="111078"/>
                </a:lnTo>
                <a:lnTo>
                  <a:pt x="43644" y="110363"/>
                </a:lnTo>
                <a:lnTo>
                  <a:pt x="42654" y="109567"/>
                </a:lnTo>
                <a:lnTo>
                  <a:pt x="41693" y="108715"/>
                </a:lnTo>
                <a:lnTo>
                  <a:pt x="40731" y="107806"/>
                </a:lnTo>
                <a:lnTo>
                  <a:pt x="39797" y="106844"/>
                </a:lnTo>
                <a:lnTo>
                  <a:pt x="38890" y="105854"/>
                </a:lnTo>
                <a:lnTo>
                  <a:pt x="38011" y="104783"/>
                </a:lnTo>
                <a:lnTo>
                  <a:pt x="37214" y="103709"/>
                </a:lnTo>
                <a:lnTo>
                  <a:pt x="36389" y="102555"/>
                </a:lnTo>
                <a:lnTo>
                  <a:pt x="35648" y="101373"/>
                </a:lnTo>
                <a:lnTo>
                  <a:pt x="34933" y="100136"/>
                </a:lnTo>
                <a:lnTo>
                  <a:pt x="34273" y="98871"/>
                </a:lnTo>
                <a:lnTo>
                  <a:pt x="33669" y="97579"/>
                </a:lnTo>
                <a:lnTo>
                  <a:pt x="33395" y="96919"/>
                </a:lnTo>
                <a:lnTo>
                  <a:pt x="33119" y="96258"/>
                </a:lnTo>
                <a:lnTo>
                  <a:pt x="32873" y="95571"/>
                </a:lnTo>
                <a:lnTo>
                  <a:pt x="32652" y="94884"/>
                </a:lnTo>
                <a:lnTo>
                  <a:pt x="32432" y="94197"/>
                </a:lnTo>
                <a:lnTo>
                  <a:pt x="32240" y="93482"/>
                </a:lnTo>
                <a:lnTo>
                  <a:pt x="32021" y="92739"/>
                </a:lnTo>
                <a:lnTo>
                  <a:pt x="31855" y="92024"/>
                </a:lnTo>
                <a:lnTo>
                  <a:pt x="31718" y="91310"/>
                </a:lnTo>
                <a:lnTo>
                  <a:pt x="31581" y="90568"/>
                </a:lnTo>
                <a:lnTo>
                  <a:pt x="31471" y="89825"/>
                </a:lnTo>
                <a:lnTo>
                  <a:pt x="31388" y="89055"/>
                </a:lnTo>
                <a:lnTo>
                  <a:pt x="31306" y="88313"/>
                </a:lnTo>
                <a:lnTo>
                  <a:pt x="31279" y="87544"/>
                </a:lnTo>
                <a:lnTo>
                  <a:pt x="31223" y="86773"/>
                </a:lnTo>
                <a:lnTo>
                  <a:pt x="31223" y="85975"/>
                </a:lnTo>
                <a:lnTo>
                  <a:pt x="31251" y="84491"/>
                </a:lnTo>
                <a:lnTo>
                  <a:pt x="31361" y="83006"/>
                </a:lnTo>
                <a:lnTo>
                  <a:pt x="31499" y="81549"/>
                </a:lnTo>
                <a:lnTo>
                  <a:pt x="31718" y="80093"/>
                </a:lnTo>
                <a:lnTo>
                  <a:pt x="31966" y="78689"/>
                </a:lnTo>
                <a:lnTo>
                  <a:pt x="32323" y="77315"/>
                </a:lnTo>
                <a:lnTo>
                  <a:pt x="32680" y="75941"/>
                </a:lnTo>
                <a:lnTo>
                  <a:pt x="33119" y="74620"/>
                </a:lnTo>
                <a:lnTo>
                  <a:pt x="33614" y="73355"/>
                </a:lnTo>
                <a:lnTo>
                  <a:pt x="34136" y="72064"/>
                </a:lnTo>
                <a:lnTo>
                  <a:pt x="34741" y="70853"/>
                </a:lnTo>
                <a:lnTo>
                  <a:pt x="35400" y="69671"/>
                </a:lnTo>
                <a:lnTo>
                  <a:pt x="36059" y="68516"/>
                </a:lnTo>
                <a:lnTo>
                  <a:pt x="36774" y="67417"/>
                </a:lnTo>
                <a:lnTo>
                  <a:pt x="37544" y="66373"/>
                </a:lnTo>
                <a:lnTo>
                  <a:pt x="38368" y="65354"/>
                </a:lnTo>
                <a:lnTo>
                  <a:pt x="39220" y="64393"/>
                </a:lnTo>
                <a:lnTo>
                  <a:pt x="40071" y="63458"/>
                </a:lnTo>
                <a:lnTo>
                  <a:pt x="41006" y="62578"/>
                </a:lnTo>
                <a:lnTo>
                  <a:pt x="41940" y="61780"/>
                </a:lnTo>
                <a:lnTo>
                  <a:pt x="42930" y="61011"/>
                </a:lnTo>
                <a:lnTo>
                  <a:pt x="43974" y="60324"/>
                </a:lnTo>
                <a:lnTo>
                  <a:pt x="45018" y="59663"/>
                </a:lnTo>
                <a:lnTo>
                  <a:pt x="46090" y="59085"/>
                </a:lnTo>
                <a:lnTo>
                  <a:pt x="46638" y="58811"/>
                </a:lnTo>
                <a:lnTo>
                  <a:pt x="47216" y="58564"/>
                </a:lnTo>
                <a:lnTo>
                  <a:pt x="47766" y="58316"/>
                </a:lnTo>
                <a:lnTo>
                  <a:pt x="48343" y="58096"/>
                </a:lnTo>
                <a:lnTo>
                  <a:pt x="48892" y="57876"/>
                </a:lnTo>
                <a:lnTo>
                  <a:pt x="49497" y="57711"/>
                </a:lnTo>
                <a:lnTo>
                  <a:pt x="50074" y="57518"/>
                </a:lnTo>
                <a:lnTo>
                  <a:pt x="50678" y="57381"/>
                </a:lnTo>
                <a:lnTo>
                  <a:pt x="51283" y="57244"/>
                </a:lnTo>
                <a:lnTo>
                  <a:pt x="51859" y="57133"/>
                </a:lnTo>
                <a:lnTo>
                  <a:pt x="52492" y="56996"/>
                </a:lnTo>
                <a:lnTo>
                  <a:pt x="53069" y="56914"/>
                </a:lnTo>
                <a:lnTo>
                  <a:pt x="53701" y="56859"/>
                </a:lnTo>
                <a:lnTo>
                  <a:pt x="54333" y="56805"/>
                </a:lnTo>
                <a:lnTo>
                  <a:pt x="54938" y="56777"/>
                </a:lnTo>
                <a:close/>
                <a:moveTo>
                  <a:pt x="139061" y="40142"/>
                </a:moveTo>
                <a:lnTo>
                  <a:pt x="153916" y="40142"/>
                </a:lnTo>
                <a:lnTo>
                  <a:pt x="153916" y="108467"/>
                </a:lnTo>
                <a:lnTo>
                  <a:pt x="139061" y="108467"/>
                </a:lnTo>
                <a:lnTo>
                  <a:pt x="139061" y="40142"/>
                </a:lnTo>
                <a:close/>
                <a:moveTo>
                  <a:pt x="0" y="0"/>
                </a:moveTo>
                <a:lnTo>
                  <a:pt x="184177" y="0"/>
                </a:lnTo>
                <a:lnTo>
                  <a:pt x="184177" y="14856"/>
                </a:lnTo>
                <a:lnTo>
                  <a:pt x="176722" y="14856"/>
                </a:lnTo>
                <a:lnTo>
                  <a:pt x="176722" y="136648"/>
                </a:lnTo>
                <a:lnTo>
                  <a:pt x="108497" y="136648"/>
                </a:lnTo>
                <a:lnTo>
                  <a:pt x="108497" y="125506"/>
                </a:lnTo>
                <a:lnTo>
                  <a:pt x="165580" y="125506"/>
                </a:lnTo>
                <a:lnTo>
                  <a:pt x="165580" y="14856"/>
                </a:lnTo>
                <a:lnTo>
                  <a:pt x="16919" y="14856"/>
                </a:lnTo>
                <a:lnTo>
                  <a:pt x="16919" y="108175"/>
                </a:lnTo>
                <a:lnTo>
                  <a:pt x="5777" y="108175"/>
                </a:lnTo>
                <a:lnTo>
                  <a:pt x="5777" y="14856"/>
                </a:lnTo>
                <a:lnTo>
                  <a:pt x="0" y="1485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23" name="Freeform 23"/>
          <p:cNvSpPr/>
          <p:nvPr/>
        </p:nvSpPr>
        <p:spPr>
          <a:xfrm>
            <a:off x="2006600" y="254000"/>
            <a:ext cx="343734" cy="309916"/>
          </a:xfrm>
          <a:custGeom>
            <a:avLst/>
            <a:gdLst/>
            <a:ahLst/>
            <a:cxnLst/>
            <a:rect l="l" t="t" r="r" b="b"/>
            <a:pathLst>
              <a:path w="343734" h="309916">
                <a:moveTo>
                  <a:pt x="269845" y="293318"/>
                </a:moveTo>
                <a:cubicBezTo>
                  <a:pt x="266959" y="298132"/>
                  <a:pt x="262945" y="302313"/>
                  <a:pt x="257801" y="305355"/>
                </a:cubicBezTo>
                <a:cubicBezTo>
                  <a:pt x="252407" y="308522"/>
                  <a:pt x="246511" y="309916"/>
                  <a:pt x="240614" y="309790"/>
                </a:cubicBezTo>
                <a:lnTo>
                  <a:pt x="102368" y="309790"/>
                </a:lnTo>
                <a:cubicBezTo>
                  <a:pt x="96848" y="309790"/>
                  <a:pt x="91077" y="308395"/>
                  <a:pt x="85933" y="305355"/>
                </a:cubicBezTo>
                <a:cubicBezTo>
                  <a:pt x="80790" y="302313"/>
                  <a:pt x="76651" y="298132"/>
                  <a:pt x="73890" y="293191"/>
                </a:cubicBezTo>
                <a:lnTo>
                  <a:pt x="4516" y="171809"/>
                </a:lnTo>
                <a:cubicBezTo>
                  <a:pt x="1631" y="166868"/>
                  <a:pt x="0" y="161167"/>
                  <a:pt x="0" y="154958"/>
                </a:cubicBezTo>
                <a:cubicBezTo>
                  <a:pt x="0" y="148750"/>
                  <a:pt x="1631" y="143048"/>
                  <a:pt x="4516" y="137979"/>
                </a:cubicBezTo>
                <a:lnTo>
                  <a:pt x="73640" y="17104"/>
                </a:lnTo>
                <a:cubicBezTo>
                  <a:pt x="76525" y="12164"/>
                  <a:pt x="80665" y="7729"/>
                  <a:pt x="85933" y="4688"/>
                </a:cubicBezTo>
                <a:cubicBezTo>
                  <a:pt x="90827" y="1774"/>
                  <a:pt x="96220" y="254"/>
                  <a:pt x="101615" y="127"/>
                </a:cubicBezTo>
                <a:lnTo>
                  <a:pt x="240364" y="127"/>
                </a:lnTo>
                <a:cubicBezTo>
                  <a:pt x="246259" y="0"/>
                  <a:pt x="252282" y="1393"/>
                  <a:pt x="257801" y="4688"/>
                </a:cubicBezTo>
                <a:cubicBezTo>
                  <a:pt x="262945" y="7602"/>
                  <a:pt x="267085" y="11783"/>
                  <a:pt x="269845" y="16725"/>
                </a:cubicBezTo>
                <a:lnTo>
                  <a:pt x="338968" y="137599"/>
                </a:lnTo>
                <a:cubicBezTo>
                  <a:pt x="341979" y="142668"/>
                  <a:pt x="343734" y="148623"/>
                  <a:pt x="343734" y="154958"/>
                </a:cubicBezTo>
                <a:cubicBezTo>
                  <a:pt x="343734" y="161420"/>
                  <a:pt x="341979" y="167375"/>
                  <a:pt x="338842" y="172443"/>
                </a:cubicBezTo>
                <a:lnTo>
                  <a:pt x="269845" y="293318"/>
                </a:lnTo>
                <a:close/>
              </a:path>
            </a:pathLst>
          </a:custGeom>
          <a:solidFill>
            <a:srgbClr val="054559">
              <a:alpha val="10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24" name="Freeform 24"/>
          <p:cNvSpPr/>
          <p:nvPr/>
        </p:nvSpPr>
        <p:spPr>
          <a:xfrm>
            <a:off x="2082800" y="317500"/>
            <a:ext cx="191279" cy="189365"/>
          </a:xfrm>
          <a:custGeom>
            <a:avLst/>
            <a:gdLst/>
            <a:ahLst/>
            <a:cxnLst/>
            <a:rect l="l" t="t" r="r" b="b"/>
            <a:pathLst>
              <a:path w="191279" h="189365">
                <a:moveTo>
                  <a:pt x="60913" y="139291"/>
                </a:moveTo>
                <a:lnTo>
                  <a:pt x="63340" y="144526"/>
                </a:lnTo>
                <a:lnTo>
                  <a:pt x="63597" y="144747"/>
                </a:lnTo>
                <a:lnTo>
                  <a:pt x="63787" y="145063"/>
                </a:lnTo>
                <a:lnTo>
                  <a:pt x="64075" y="145472"/>
                </a:lnTo>
                <a:lnTo>
                  <a:pt x="64267" y="145882"/>
                </a:lnTo>
                <a:lnTo>
                  <a:pt x="64331" y="146135"/>
                </a:lnTo>
                <a:lnTo>
                  <a:pt x="64394" y="146387"/>
                </a:lnTo>
                <a:lnTo>
                  <a:pt x="64394" y="146639"/>
                </a:lnTo>
                <a:lnTo>
                  <a:pt x="64394" y="146892"/>
                </a:lnTo>
                <a:lnTo>
                  <a:pt x="64331" y="147143"/>
                </a:lnTo>
                <a:lnTo>
                  <a:pt x="64235" y="147396"/>
                </a:lnTo>
                <a:lnTo>
                  <a:pt x="64139" y="147522"/>
                </a:lnTo>
                <a:lnTo>
                  <a:pt x="63979" y="147681"/>
                </a:lnTo>
                <a:lnTo>
                  <a:pt x="63787" y="147743"/>
                </a:lnTo>
                <a:lnTo>
                  <a:pt x="63564" y="147775"/>
                </a:lnTo>
                <a:lnTo>
                  <a:pt x="63276" y="147806"/>
                </a:lnTo>
                <a:lnTo>
                  <a:pt x="63021" y="147775"/>
                </a:lnTo>
                <a:lnTo>
                  <a:pt x="62734" y="147743"/>
                </a:lnTo>
                <a:lnTo>
                  <a:pt x="62446" y="147649"/>
                </a:lnTo>
                <a:lnTo>
                  <a:pt x="62127" y="147522"/>
                </a:lnTo>
                <a:lnTo>
                  <a:pt x="61839" y="147396"/>
                </a:lnTo>
                <a:lnTo>
                  <a:pt x="61520" y="147239"/>
                </a:lnTo>
                <a:lnTo>
                  <a:pt x="61233" y="147049"/>
                </a:lnTo>
                <a:lnTo>
                  <a:pt x="60945" y="146829"/>
                </a:lnTo>
                <a:lnTo>
                  <a:pt x="60721" y="146608"/>
                </a:lnTo>
                <a:lnTo>
                  <a:pt x="60498" y="146324"/>
                </a:lnTo>
                <a:lnTo>
                  <a:pt x="60338" y="146072"/>
                </a:lnTo>
                <a:lnTo>
                  <a:pt x="59922" y="145346"/>
                </a:lnTo>
                <a:lnTo>
                  <a:pt x="59667" y="144810"/>
                </a:lnTo>
                <a:lnTo>
                  <a:pt x="59475" y="144400"/>
                </a:lnTo>
                <a:lnTo>
                  <a:pt x="59412" y="144054"/>
                </a:lnTo>
                <a:lnTo>
                  <a:pt x="59412" y="143707"/>
                </a:lnTo>
                <a:lnTo>
                  <a:pt x="59475" y="143360"/>
                </a:lnTo>
                <a:lnTo>
                  <a:pt x="59699" y="142350"/>
                </a:lnTo>
                <a:lnTo>
                  <a:pt x="59764" y="142036"/>
                </a:lnTo>
                <a:lnTo>
                  <a:pt x="59764" y="141877"/>
                </a:lnTo>
                <a:lnTo>
                  <a:pt x="59699" y="141783"/>
                </a:lnTo>
                <a:lnTo>
                  <a:pt x="59635" y="141751"/>
                </a:lnTo>
                <a:lnTo>
                  <a:pt x="59444" y="141751"/>
                </a:lnTo>
                <a:lnTo>
                  <a:pt x="59380" y="141719"/>
                </a:lnTo>
                <a:lnTo>
                  <a:pt x="59348" y="141688"/>
                </a:lnTo>
                <a:lnTo>
                  <a:pt x="59093" y="141058"/>
                </a:lnTo>
                <a:lnTo>
                  <a:pt x="58965" y="140741"/>
                </a:lnTo>
                <a:lnTo>
                  <a:pt x="58933" y="140584"/>
                </a:lnTo>
                <a:lnTo>
                  <a:pt x="58933" y="140458"/>
                </a:lnTo>
                <a:lnTo>
                  <a:pt x="59380" y="140143"/>
                </a:lnTo>
                <a:lnTo>
                  <a:pt x="59795" y="139890"/>
                </a:lnTo>
                <a:lnTo>
                  <a:pt x="60082" y="139701"/>
                </a:lnTo>
                <a:lnTo>
                  <a:pt x="60338" y="139606"/>
                </a:lnTo>
                <a:lnTo>
                  <a:pt x="60689" y="139449"/>
                </a:lnTo>
                <a:lnTo>
                  <a:pt x="60786" y="139449"/>
                </a:lnTo>
                <a:lnTo>
                  <a:pt x="60913" y="139291"/>
                </a:lnTo>
                <a:close/>
                <a:moveTo>
                  <a:pt x="124366" y="138529"/>
                </a:moveTo>
                <a:lnTo>
                  <a:pt x="125256" y="138529"/>
                </a:lnTo>
                <a:lnTo>
                  <a:pt x="126084" y="138529"/>
                </a:lnTo>
                <a:lnTo>
                  <a:pt x="126911" y="138591"/>
                </a:lnTo>
                <a:lnTo>
                  <a:pt x="127293" y="138655"/>
                </a:lnTo>
                <a:lnTo>
                  <a:pt x="127611" y="138750"/>
                </a:lnTo>
                <a:lnTo>
                  <a:pt x="127930" y="138844"/>
                </a:lnTo>
                <a:lnTo>
                  <a:pt x="128184" y="138970"/>
                </a:lnTo>
                <a:lnTo>
                  <a:pt x="128439" y="139128"/>
                </a:lnTo>
                <a:lnTo>
                  <a:pt x="128598" y="139286"/>
                </a:lnTo>
                <a:lnTo>
                  <a:pt x="128725" y="139443"/>
                </a:lnTo>
                <a:lnTo>
                  <a:pt x="128788" y="139696"/>
                </a:lnTo>
                <a:lnTo>
                  <a:pt x="128788" y="139916"/>
                </a:lnTo>
                <a:lnTo>
                  <a:pt x="128725" y="140232"/>
                </a:lnTo>
                <a:lnTo>
                  <a:pt x="128598" y="140515"/>
                </a:lnTo>
                <a:lnTo>
                  <a:pt x="128375" y="140894"/>
                </a:lnTo>
                <a:lnTo>
                  <a:pt x="128057" y="141272"/>
                </a:lnTo>
                <a:lnTo>
                  <a:pt x="127674" y="141682"/>
                </a:lnTo>
                <a:lnTo>
                  <a:pt x="127135" y="142187"/>
                </a:lnTo>
                <a:lnTo>
                  <a:pt x="126625" y="142597"/>
                </a:lnTo>
                <a:lnTo>
                  <a:pt x="126116" y="143007"/>
                </a:lnTo>
                <a:lnTo>
                  <a:pt x="125639" y="143354"/>
                </a:lnTo>
                <a:lnTo>
                  <a:pt x="125098" y="143638"/>
                </a:lnTo>
                <a:lnTo>
                  <a:pt x="124588" y="143921"/>
                </a:lnTo>
                <a:lnTo>
                  <a:pt x="124047" y="144142"/>
                </a:lnTo>
                <a:lnTo>
                  <a:pt x="123538" y="144300"/>
                </a:lnTo>
                <a:lnTo>
                  <a:pt x="123029" y="144489"/>
                </a:lnTo>
                <a:lnTo>
                  <a:pt x="122488" y="144647"/>
                </a:lnTo>
                <a:lnTo>
                  <a:pt x="121978" y="144742"/>
                </a:lnTo>
                <a:lnTo>
                  <a:pt x="121469" y="144836"/>
                </a:lnTo>
                <a:lnTo>
                  <a:pt x="120419" y="144993"/>
                </a:lnTo>
                <a:lnTo>
                  <a:pt x="119370" y="145089"/>
                </a:lnTo>
                <a:lnTo>
                  <a:pt x="118892" y="145152"/>
                </a:lnTo>
                <a:lnTo>
                  <a:pt x="118669" y="145214"/>
                </a:lnTo>
                <a:lnTo>
                  <a:pt x="118574" y="145278"/>
                </a:lnTo>
                <a:lnTo>
                  <a:pt x="118510" y="145310"/>
                </a:lnTo>
                <a:lnTo>
                  <a:pt x="118478" y="145372"/>
                </a:lnTo>
                <a:lnTo>
                  <a:pt x="118478" y="145467"/>
                </a:lnTo>
                <a:lnTo>
                  <a:pt x="118510" y="145593"/>
                </a:lnTo>
                <a:lnTo>
                  <a:pt x="118574" y="145688"/>
                </a:lnTo>
                <a:lnTo>
                  <a:pt x="118574" y="145814"/>
                </a:lnTo>
                <a:lnTo>
                  <a:pt x="118574" y="145846"/>
                </a:lnTo>
                <a:lnTo>
                  <a:pt x="118478" y="145909"/>
                </a:lnTo>
                <a:lnTo>
                  <a:pt x="117715" y="146571"/>
                </a:lnTo>
                <a:lnTo>
                  <a:pt x="117238" y="146855"/>
                </a:lnTo>
                <a:lnTo>
                  <a:pt x="117077" y="146949"/>
                </a:lnTo>
                <a:lnTo>
                  <a:pt x="116919" y="147044"/>
                </a:lnTo>
                <a:lnTo>
                  <a:pt x="116219" y="146507"/>
                </a:lnTo>
                <a:lnTo>
                  <a:pt x="115678" y="146035"/>
                </a:lnTo>
                <a:lnTo>
                  <a:pt x="115232" y="145656"/>
                </a:lnTo>
                <a:lnTo>
                  <a:pt x="114978" y="145310"/>
                </a:lnTo>
                <a:lnTo>
                  <a:pt x="114786" y="145089"/>
                </a:lnTo>
                <a:lnTo>
                  <a:pt x="114659" y="144931"/>
                </a:lnTo>
                <a:lnTo>
                  <a:pt x="114596" y="144774"/>
                </a:lnTo>
                <a:lnTo>
                  <a:pt x="114310" y="144647"/>
                </a:lnTo>
                <a:lnTo>
                  <a:pt x="121025" y="138844"/>
                </a:lnTo>
                <a:lnTo>
                  <a:pt x="121501" y="138781"/>
                </a:lnTo>
                <a:lnTo>
                  <a:pt x="122711" y="138655"/>
                </a:lnTo>
                <a:lnTo>
                  <a:pt x="123506" y="138591"/>
                </a:lnTo>
                <a:lnTo>
                  <a:pt x="124366" y="138529"/>
                </a:lnTo>
                <a:close/>
                <a:moveTo>
                  <a:pt x="47121" y="122897"/>
                </a:moveTo>
                <a:lnTo>
                  <a:pt x="55564" y="122897"/>
                </a:lnTo>
                <a:lnTo>
                  <a:pt x="55564" y="124719"/>
                </a:lnTo>
                <a:lnTo>
                  <a:pt x="55597" y="124751"/>
                </a:lnTo>
                <a:lnTo>
                  <a:pt x="55756" y="124911"/>
                </a:lnTo>
                <a:lnTo>
                  <a:pt x="55883" y="124943"/>
                </a:lnTo>
                <a:lnTo>
                  <a:pt x="56043" y="125006"/>
                </a:lnTo>
                <a:lnTo>
                  <a:pt x="56330" y="125038"/>
                </a:lnTo>
                <a:lnTo>
                  <a:pt x="56584" y="125038"/>
                </a:lnTo>
                <a:lnTo>
                  <a:pt x="56902" y="125038"/>
                </a:lnTo>
                <a:lnTo>
                  <a:pt x="57158" y="125006"/>
                </a:lnTo>
                <a:lnTo>
                  <a:pt x="57348" y="124943"/>
                </a:lnTo>
                <a:lnTo>
                  <a:pt x="57476" y="124911"/>
                </a:lnTo>
                <a:lnTo>
                  <a:pt x="57635" y="124751"/>
                </a:lnTo>
                <a:lnTo>
                  <a:pt x="57667" y="124719"/>
                </a:lnTo>
                <a:lnTo>
                  <a:pt x="57667" y="122897"/>
                </a:lnTo>
                <a:lnTo>
                  <a:pt x="65664" y="122897"/>
                </a:lnTo>
                <a:lnTo>
                  <a:pt x="65664" y="131623"/>
                </a:lnTo>
                <a:lnTo>
                  <a:pt x="65632" y="132006"/>
                </a:lnTo>
                <a:lnTo>
                  <a:pt x="65537" y="132326"/>
                </a:lnTo>
                <a:lnTo>
                  <a:pt x="65345" y="132646"/>
                </a:lnTo>
                <a:lnTo>
                  <a:pt x="65155" y="132902"/>
                </a:lnTo>
                <a:lnTo>
                  <a:pt x="64868" y="133157"/>
                </a:lnTo>
                <a:lnTo>
                  <a:pt x="64549" y="133317"/>
                </a:lnTo>
                <a:lnTo>
                  <a:pt x="64198" y="133414"/>
                </a:lnTo>
                <a:lnTo>
                  <a:pt x="63816" y="133445"/>
                </a:lnTo>
                <a:lnTo>
                  <a:pt x="48969" y="133445"/>
                </a:lnTo>
                <a:lnTo>
                  <a:pt x="48586" y="133414"/>
                </a:lnTo>
                <a:lnTo>
                  <a:pt x="48236" y="133317"/>
                </a:lnTo>
                <a:lnTo>
                  <a:pt x="47917" y="133157"/>
                </a:lnTo>
                <a:lnTo>
                  <a:pt x="47663" y="132902"/>
                </a:lnTo>
                <a:lnTo>
                  <a:pt x="47408" y="132646"/>
                </a:lnTo>
                <a:lnTo>
                  <a:pt x="47248" y="132326"/>
                </a:lnTo>
                <a:lnTo>
                  <a:pt x="47153" y="132006"/>
                </a:lnTo>
                <a:lnTo>
                  <a:pt x="47121" y="131623"/>
                </a:lnTo>
                <a:lnTo>
                  <a:pt x="47121" y="122897"/>
                </a:lnTo>
                <a:close/>
                <a:moveTo>
                  <a:pt x="48969" y="118194"/>
                </a:moveTo>
                <a:lnTo>
                  <a:pt x="63816" y="118194"/>
                </a:lnTo>
                <a:lnTo>
                  <a:pt x="64198" y="118226"/>
                </a:lnTo>
                <a:lnTo>
                  <a:pt x="64549" y="118321"/>
                </a:lnTo>
                <a:lnTo>
                  <a:pt x="64868" y="118509"/>
                </a:lnTo>
                <a:lnTo>
                  <a:pt x="65155" y="118730"/>
                </a:lnTo>
                <a:lnTo>
                  <a:pt x="65345" y="119014"/>
                </a:lnTo>
                <a:lnTo>
                  <a:pt x="65537" y="119297"/>
                </a:lnTo>
                <a:lnTo>
                  <a:pt x="65632" y="119644"/>
                </a:lnTo>
                <a:lnTo>
                  <a:pt x="65664" y="119991"/>
                </a:lnTo>
                <a:lnTo>
                  <a:pt x="65664" y="122135"/>
                </a:lnTo>
                <a:lnTo>
                  <a:pt x="47121" y="122135"/>
                </a:lnTo>
                <a:lnTo>
                  <a:pt x="47121" y="119991"/>
                </a:lnTo>
                <a:lnTo>
                  <a:pt x="47153" y="119644"/>
                </a:lnTo>
                <a:lnTo>
                  <a:pt x="47248" y="119297"/>
                </a:lnTo>
                <a:lnTo>
                  <a:pt x="47408" y="119014"/>
                </a:lnTo>
                <a:lnTo>
                  <a:pt x="47663" y="118730"/>
                </a:lnTo>
                <a:lnTo>
                  <a:pt x="47917" y="118509"/>
                </a:lnTo>
                <a:lnTo>
                  <a:pt x="48236" y="118321"/>
                </a:lnTo>
                <a:lnTo>
                  <a:pt x="48586" y="118226"/>
                </a:lnTo>
                <a:lnTo>
                  <a:pt x="48969" y="118194"/>
                </a:lnTo>
                <a:close/>
                <a:moveTo>
                  <a:pt x="58040" y="110569"/>
                </a:moveTo>
                <a:lnTo>
                  <a:pt x="58447" y="110600"/>
                </a:lnTo>
                <a:lnTo>
                  <a:pt x="58572" y="110600"/>
                </a:lnTo>
                <a:lnTo>
                  <a:pt x="58759" y="110664"/>
                </a:lnTo>
                <a:lnTo>
                  <a:pt x="59009" y="110824"/>
                </a:lnTo>
                <a:lnTo>
                  <a:pt x="59228" y="110984"/>
                </a:lnTo>
                <a:lnTo>
                  <a:pt x="59478" y="111239"/>
                </a:lnTo>
                <a:lnTo>
                  <a:pt x="59728" y="111528"/>
                </a:lnTo>
                <a:lnTo>
                  <a:pt x="59978" y="111878"/>
                </a:lnTo>
                <a:lnTo>
                  <a:pt x="60477" y="112645"/>
                </a:lnTo>
                <a:lnTo>
                  <a:pt x="60916" y="113508"/>
                </a:lnTo>
                <a:lnTo>
                  <a:pt x="61290" y="114306"/>
                </a:lnTo>
                <a:lnTo>
                  <a:pt x="61539" y="115073"/>
                </a:lnTo>
                <a:lnTo>
                  <a:pt x="61665" y="115425"/>
                </a:lnTo>
                <a:lnTo>
                  <a:pt x="61727" y="115744"/>
                </a:lnTo>
                <a:lnTo>
                  <a:pt x="61727" y="115936"/>
                </a:lnTo>
                <a:lnTo>
                  <a:pt x="61727" y="116096"/>
                </a:lnTo>
                <a:lnTo>
                  <a:pt x="61665" y="116191"/>
                </a:lnTo>
                <a:lnTo>
                  <a:pt x="61539" y="116256"/>
                </a:lnTo>
                <a:lnTo>
                  <a:pt x="61446" y="116256"/>
                </a:lnTo>
                <a:lnTo>
                  <a:pt x="61321" y="116159"/>
                </a:lnTo>
                <a:lnTo>
                  <a:pt x="61196" y="116064"/>
                </a:lnTo>
                <a:lnTo>
                  <a:pt x="61008" y="115968"/>
                </a:lnTo>
                <a:lnTo>
                  <a:pt x="60728" y="115616"/>
                </a:lnTo>
                <a:lnTo>
                  <a:pt x="60447" y="115265"/>
                </a:lnTo>
                <a:lnTo>
                  <a:pt x="60259" y="114882"/>
                </a:lnTo>
                <a:lnTo>
                  <a:pt x="60197" y="114753"/>
                </a:lnTo>
                <a:lnTo>
                  <a:pt x="60197" y="114593"/>
                </a:lnTo>
                <a:lnTo>
                  <a:pt x="60165" y="114370"/>
                </a:lnTo>
                <a:lnTo>
                  <a:pt x="60071" y="114211"/>
                </a:lnTo>
                <a:lnTo>
                  <a:pt x="59915" y="114115"/>
                </a:lnTo>
                <a:lnTo>
                  <a:pt x="59759" y="114083"/>
                </a:lnTo>
                <a:lnTo>
                  <a:pt x="59696" y="114115"/>
                </a:lnTo>
                <a:lnTo>
                  <a:pt x="59634" y="114146"/>
                </a:lnTo>
                <a:lnTo>
                  <a:pt x="59572" y="114211"/>
                </a:lnTo>
                <a:lnTo>
                  <a:pt x="59478" y="114275"/>
                </a:lnTo>
                <a:lnTo>
                  <a:pt x="59416" y="114370"/>
                </a:lnTo>
                <a:lnTo>
                  <a:pt x="59384" y="114498"/>
                </a:lnTo>
                <a:lnTo>
                  <a:pt x="59353" y="114690"/>
                </a:lnTo>
                <a:lnTo>
                  <a:pt x="59353" y="114850"/>
                </a:lnTo>
                <a:lnTo>
                  <a:pt x="59322" y="115233"/>
                </a:lnTo>
                <a:lnTo>
                  <a:pt x="59259" y="115552"/>
                </a:lnTo>
                <a:lnTo>
                  <a:pt x="59197" y="115712"/>
                </a:lnTo>
                <a:lnTo>
                  <a:pt x="59134" y="115841"/>
                </a:lnTo>
                <a:lnTo>
                  <a:pt x="59041" y="115936"/>
                </a:lnTo>
                <a:lnTo>
                  <a:pt x="58885" y="116031"/>
                </a:lnTo>
                <a:lnTo>
                  <a:pt x="58759" y="116128"/>
                </a:lnTo>
                <a:lnTo>
                  <a:pt x="58635" y="116256"/>
                </a:lnTo>
                <a:lnTo>
                  <a:pt x="58447" y="116319"/>
                </a:lnTo>
                <a:lnTo>
                  <a:pt x="58228" y="116351"/>
                </a:lnTo>
                <a:lnTo>
                  <a:pt x="57760" y="116415"/>
                </a:lnTo>
                <a:lnTo>
                  <a:pt x="57229" y="116415"/>
                </a:lnTo>
                <a:lnTo>
                  <a:pt x="56979" y="116383"/>
                </a:lnTo>
                <a:lnTo>
                  <a:pt x="56728" y="116319"/>
                </a:lnTo>
                <a:lnTo>
                  <a:pt x="56542" y="116256"/>
                </a:lnTo>
                <a:lnTo>
                  <a:pt x="56322" y="116128"/>
                </a:lnTo>
                <a:lnTo>
                  <a:pt x="56104" y="115999"/>
                </a:lnTo>
                <a:lnTo>
                  <a:pt x="55947" y="115872"/>
                </a:lnTo>
                <a:lnTo>
                  <a:pt x="55604" y="115520"/>
                </a:lnTo>
                <a:lnTo>
                  <a:pt x="55322" y="115137"/>
                </a:lnTo>
                <a:lnTo>
                  <a:pt x="55042" y="114690"/>
                </a:lnTo>
                <a:lnTo>
                  <a:pt x="54823" y="114243"/>
                </a:lnTo>
                <a:lnTo>
                  <a:pt x="54605" y="113763"/>
                </a:lnTo>
                <a:lnTo>
                  <a:pt x="54447" y="113284"/>
                </a:lnTo>
                <a:lnTo>
                  <a:pt x="54323" y="112805"/>
                </a:lnTo>
                <a:lnTo>
                  <a:pt x="54105" y="112006"/>
                </a:lnTo>
                <a:lnTo>
                  <a:pt x="54011" y="111463"/>
                </a:lnTo>
                <a:lnTo>
                  <a:pt x="53980" y="111208"/>
                </a:lnTo>
                <a:lnTo>
                  <a:pt x="53980" y="111176"/>
                </a:lnTo>
                <a:lnTo>
                  <a:pt x="54011" y="111144"/>
                </a:lnTo>
                <a:lnTo>
                  <a:pt x="54105" y="111112"/>
                </a:lnTo>
                <a:lnTo>
                  <a:pt x="54355" y="111048"/>
                </a:lnTo>
                <a:lnTo>
                  <a:pt x="54667" y="110952"/>
                </a:lnTo>
                <a:lnTo>
                  <a:pt x="55166" y="110856"/>
                </a:lnTo>
                <a:lnTo>
                  <a:pt x="55917" y="110729"/>
                </a:lnTo>
                <a:lnTo>
                  <a:pt x="57229" y="110600"/>
                </a:lnTo>
                <a:lnTo>
                  <a:pt x="58040" y="110569"/>
                </a:lnTo>
                <a:close/>
                <a:moveTo>
                  <a:pt x="114696" y="99893"/>
                </a:moveTo>
                <a:lnTo>
                  <a:pt x="115139" y="99893"/>
                </a:lnTo>
                <a:lnTo>
                  <a:pt x="115551" y="99925"/>
                </a:lnTo>
                <a:lnTo>
                  <a:pt x="115899" y="99990"/>
                </a:lnTo>
                <a:lnTo>
                  <a:pt x="116120" y="100053"/>
                </a:lnTo>
                <a:lnTo>
                  <a:pt x="116279" y="100150"/>
                </a:lnTo>
                <a:lnTo>
                  <a:pt x="116342" y="100246"/>
                </a:lnTo>
                <a:lnTo>
                  <a:pt x="116342" y="100374"/>
                </a:lnTo>
                <a:lnTo>
                  <a:pt x="116279" y="100501"/>
                </a:lnTo>
                <a:lnTo>
                  <a:pt x="116183" y="100630"/>
                </a:lnTo>
                <a:lnTo>
                  <a:pt x="116026" y="100758"/>
                </a:lnTo>
                <a:lnTo>
                  <a:pt x="115804" y="100886"/>
                </a:lnTo>
                <a:lnTo>
                  <a:pt x="115360" y="101111"/>
                </a:lnTo>
                <a:lnTo>
                  <a:pt x="114855" y="101271"/>
                </a:lnTo>
                <a:lnTo>
                  <a:pt x="114602" y="101303"/>
                </a:lnTo>
                <a:lnTo>
                  <a:pt x="114380" y="101335"/>
                </a:lnTo>
                <a:lnTo>
                  <a:pt x="114191" y="101335"/>
                </a:lnTo>
                <a:lnTo>
                  <a:pt x="114032" y="101303"/>
                </a:lnTo>
                <a:lnTo>
                  <a:pt x="113906" y="101271"/>
                </a:lnTo>
                <a:lnTo>
                  <a:pt x="113811" y="101239"/>
                </a:lnTo>
                <a:lnTo>
                  <a:pt x="113652" y="101239"/>
                </a:lnTo>
                <a:lnTo>
                  <a:pt x="113558" y="101271"/>
                </a:lnTo>
                <a:lnTo>
                  <a:pt x="113495" y="101335"/>
                </a:lnTo>
                <a:lnTo>
                  <a:pt x="113400" y="101399"/>
                </a:lnTo>
                <a:lnTo>
                  <a:pt x="113368" y="101463"/>
                </a:lnTo>
                <a:lnTo>
                  <a:pt x="113336" y="101559"/>
                </a:lnTo>
                <a:lnTo>
                  <a:pt x="113304" y="101656"/>
                </a:lnTo>
                <a:lnTo>
                  <a:pt x="113336" y="101751"/>
                </a:lnTo>
                <a:lnTo>
                  <a:pt x="113336" y="101848"/>
                </a:lnTo>
                <a:lnTo>
                  <a:pt x="113400" y="101944"/>
                </a:lnTo>
                <a:lnTo>
                  <a:pt x="113495" y="102072"/>
                </a:lnTo>
                <a:lnTo>
                  <a:pt x="113589" y="102168"/>
                </a:lnTo>
                <a:lnTo>
                  <a:pt x="113779" y="102264"/>
                </a:lnTo>
                <a:lnTo>
                  <a:pt x="113937" y="102361"/>
                </a:lnTo>
                <a:lnTo>
                  <a:pt x="114317" y="102521"/>
                </a:lnTo>
                <a:lnTo>
                  <a:pt x="114475" y="102649"/>
                </a:lnTo>
                <a:lnTo>
                  <a:pt x="114602" y="102777"/>
                </a:lnTo>
                <a:lnTo>
                  <a:pt x="114696" y="102874"/>
                </a:lnTo>
                <a:lnTo>
                  <a:pt x="114823" y="103034"/>
                </a:lnTo>
                <a:lnTo>
                  <a:pt x="114918" y="103194"/>
                </a:lnTo>
                <a:lnTo>
                  <a:pt x="114950" y="103386"/>
                </a:lnTo>
                <a:lnTo>
                  <a:pt x="115012" y="103546"/>
                </a:lnTo>
                <a:lnTo>
                  <a:pt x="115012" y="103802"/>
                </a:lnTo>
                <a:lnTo>
                  <a:pt x="115012" y="103995"/>
                </a:lnTo>
                <a:lnTo>
                  <a:pt x="114982" y="104284"/>
                </a:lnTo>
                <a:lnTo>
                  <a:pt x="114918" y="104507"/>
                </a:lnTo>
                <a:lnTo>
                  <a:pt x="114823" y="104828"/>
                </a:lnTo>
                <a:lnTo>
                  <a:pt x="114539" y="105468"/>
                </a:lnTo>
                <a:lnTo>
                  <a:pt x="114412" y="105725"/>
                </a:lnTo>
                <a:lnTo>
                  <a:pt x="114254" y="105982"/>
                </a:lnTo>
                <a:lnTo>
                  <a:pt x="114064" y="106206"/>
                </a:lnTo>
                <a:lnTo>
                  <a:pt x="113875" y="106366"/>
                </a:lnTo>
                <a:lnTo>
                  <a:pt x="113652" y="106590"/>
                </a:lnTo>
                <a:lnTo>
                  <a:pt x="113431" y="106718"/>
                </a:lnTo>
                <a:lnTo>
                  <a:pt x="113179" y="106846"/>
                </a:lnTo>
                <a:lnTo>
                  <a:pt x="112925" y="107008"/>
                </a:lnTo>
                <a:lnTo>
                  <a:pt x="112387" y="107168"/>
                </a:lnTo>
                <a:lnTo>
                  <a:pt x="111817" y="107296"/>
                </a:lnTo>
                <a:lnTo>
                  <a:pt x="111248" y="107359"/>
                </a:lnTo>
                <a:lnTo>
                  <a:pt x="110679" y="107391"/>
                </a:lnTo>
                <a:lnTo>
                  <a:pt x="110109" y="107391"/>
                </a:lnTo>
                <a:lnTo>
                  <a:pt x="109572" y="107359"/>
                </a:lnTo>
                <a:lnTo>
                  <a:pt x="108654" y="107231"/>
                </a:lnTo>
                <a:lnTo>
                  <a:pt x="108021" y="107135"/>
                </a:lnTo>
                <a:lnTo>
                  <a:pt x="107800" y="107071"/>
                </a:lnTo>
                <a:lnTo>
                  <a:pt x="107800" y="107103"/>
                </a:lnTo>
                <a:lnTo>
                  <a:pt x="107768" y="107071"/>
                </a:lnTo>
                <a:lnTo>
                  <a:pt x="107705" y="107039"/>
                </a:lnTo>
                <a:lnTo>
                  <a:pt x="107705" y="106846"/>
                </a:lnTo>
                <a:lnTo>
                  <a:pt x="107768" y="106623"/>
                </a:lnTo>
                <a:lnTo>
                  <a:pt x="107832" y="106173"/>
                </a:lnTo>
                <a:lnTo>
                  <a:pt x="107958" y="105565"/>
                </a:lnTo>
                <a:lnTo>
                  <a:pt x="108148" y="104668"/>
                </a:lnTo>
                <a:lnTo>
                  <a:pt x="108433" y="103802"/>
                </a:lnTo>
                <a:lnTo>
                  <a:pt x="108622" y="103066"/>
                </a:lnTo>
                <a:lnTo>
                  <a:pt x="108939" y="102136"/>
                </a:lnTo>
                <a:lnTo>
                  <a:pt x="109129" y="101688"/>
                </a:lnTo>
                <a:lnTo>
                  <a:pt x="109192" y="101559"/>
                </a:lnTo>
                <a:lnTo>
                  <a:pt x="109350" y="101335"/>
                </a:lnTo>
                <a:lnTo>
                  <a:pt x="109604" y="101111"/>
                </a:lnTo>
                <a:lnTo>
                  <a:pt x="109888" y="100886"/>
                </a:lnTo>
                <a:lnTo>
                  <a:pt x="110268" y="100726"/>
                </a:lnTo>
                <a:lnTo>
                  <a:pt x="110711" y="100566"/>
                </a:lnTo>
                <a:lnTo>
                  <a:pt x="111153" y="100374"/>
                </a:lnTo>
                <a:lnTo>
                  <a:pt x="111660" y="100278"/>
                </a:lnTo>
                <a:lnTo>
                  <a:pt x="112165" y="100150"/>
                </a:lnTo>
                <a:lnTo>
                  <a:pt x="113241" y="99990"/>
                </a:lnTo>
                <a:lnTo>
                  <a:pt x="114254" y="99925"/>
                </a:lnTo>
                <a:lnTo>
                  <a:pt x="114696" y="99893"/>
                </a:lnTo>
                <a:close/>
                <a:moveTo>
                  <a:pt x="92464" y="77271"/>
                </a:moveTo>
                <a:lnTo>
                  <a:pt x="92940" y="77302"/>
                </a:lnTo>
                <a:lnTo>
                  <a:pt x="93384" y="77398"/>
                </a:lnTo>
                <a:lnTo>
                  <a:pt x="93829" y="77556"/>
                </a:lnTo>
                <a:lnTo>
                  <a:pt x="94242" y="77810"/>
                </a:lnTo>
                <a:lnTo>
                  <a:pt x="94623" y="78097"/>
                </a:lnTo>
                <a:lnTo>
                  <a:pt x="95004" y="78478"/>
                </a:lnTo>
                <a:lnTo>
                  <a:pt x="95385" y="78891"/>
                </a:lnTo>
                <a:lnTo>
                  <a:pt x="95702" y="79367"/>
                </a:lnTo>
                <a:lnTo>
                  <a:pt x="96020" y="79907"/>
                </a:lnTo>
                <a:lnTo>
                  <a:pt x="96337" y="80479"/>
                </a:lnTo>
                <a:lnTo>
                  <a:pt x="96623" y="81082"/>
                </a:lnTo>
                <a:lnTo>
                  <a:pt x="96940" y="81749"/>
                </a:lnTo>
                <a:lnTo>
                  <a:pt x="97163" y="82447"/>
                </a:lnTo>
                <a:lnTo>
                  <a:pt x="97417" y="83177"/>
                </a:lnTo>
                <a:lnTo>
                  <a:pt x="97671" y="83941"/>
                </a:lnTo>
                <a:lnTo>
                  <a:pt x="98083" y="85528"/>
                </a:lnTo>
                <a:lnTo>
                  <a:pt x="98434" y="87211"/>
                </a:lnTo>
                <a:lnTo>
                  <a:pt x="98782" y="88957"/>
                </a:lnTo>
                <a:lnTo>
                  <a:pt x="99037" y="90768"/>
                </a:lnTo>
                <a:lnTo>
                  <a:pt x="99291" y="92514"/>
                </a:lnTo>
                <a:lnTo>
                  <a:pt x="99450" y="94294"/>
                </a:lnTo>
                <a:lnTo>
                  <a:pt x="99640" y="95976"/>
                </a:lnTo>
                <a:lnTo>
                  <a:pt x="99767" y="97627"/>
                </a:lnTo>
                <a:lnTo>
                  <a:pt x="99704" y="94992"/>
                </a:lnTo>
                <a:lnTo>
                  <a:pt x="107387" y="99629"/>
                </a:lnTo>
                <a:lnTo>
                  <a:pt x="105863" y="107314"/>
                </a:lnTo>
                <a:lnTo>
                  <a:pt x="99926" y="104837"/>
                </a:lnTo>
                <a:lnTo>
                  <a:pt x="99640" y="102867"/>
                </a:lnTo>
                <a:lnTo>
                  <a:pt x="99164" y="99437"/>
                </a:lnTo>
                <a:lnTo>
                  <a:pt x="98496" y="109981"/>
                </a:lnTo>
                <a:lnTo>
                  <a:pt x="98464" y="110458"/>
                </a:lnTo>
                <a:lnTo>
                  <a:pt x="98434" y="110966"/>
                </a:lnTo>
                <a:lnTo>
                  <a:pt x="98464" y="111474"/>
                </a:lnTo>
                <a:lnTo>
                  <a:pt x="98593" y="112078"/>
                </a:lnTo>
                <a:lnTo>
                  <a:pt x="98750" y="112712"/>
                </a:lnTo>
                <a:lnTo>
                  <a:pt x="98972" y="113474"/>
                </a:lnTo>
                <a:lnTo>
                  <a:pt x="99355" y="114332"/>
                </a:lnTo>
                <a:lnTo>
                  <a:pt x="99831" y="115316"/>
                </a:lnTo>
                <a:lnTo>
                  <a:pt x="98496" y="115316"/>
                </a:lnTo>
                <a:lnTo>
                  <a:pt x="99386" y="115794"/>
                </a:lnTo>
                <a:lnTo>
                  <a:pt x="100498" y="116333"/>
                </a:lnTo>
                <a:lnTo>
                  <a:pt x="102974" y="117476"/>
                </a:lnTo>
                <a:lnTo>
                  <a:pt x="105070" y="118429"/>
                </a:lnTo>
                <a:lnTo>
                  <a:pt x="105927" y="118778"/>
                </a:lnTo>
                <a:lnTo>
                  <a:pt x="120152" y="137738"/>
                </a:lnTo>
                <a:lnTo>
                  <a:pt x="112150" y="143994"/>
                </a:lnTo>
                <a:lnTo>
                  <a:pt x="96845" y="126210"/>
                </a:lnTo>
                <a:lnTo>
                  <a:pt x="86431" y="125034"/>
                </a:lnTo>
                <a:lnTo>
                  <a:pt x="86431" y="125193"/>
                </a:lnTo>
                <a:lnTo>
                  <a:pt x="86431" y="125479"/>
                </a:lnTo>
                <a:lnTo>
                  <a:pt x="86368" y="126145"/>
                </a:lnTo>
                <a:lnTo>
                  <a:pt x="86209" y="127099"/>
                </a:lnTo>
                <a:lnTo>
                  <a:pt x="85955" y="128179"/>
                </a:lnTo>
                <a:lnTo>
                  <a:pt x="85320" y="130750"/>
                </a:lnTo>
                <a:lnTo>
                  <a:pt x="84558" y="133641"/>
                </a:lnTo>
                <a:lnTo>
                  <a:pt x="83764" y="136403"/>
                </a:lnTo>
                <a:lnTo>
                  <a:pt x="83096" y="138786"/>
                </a:lnTo>
                <a:lnTo>
                  <a:pt x="82429" y="141103"/>
                </a:lnTo>
                <a:lnTo>
                  <a:pt x="64204" y="142946"/>
                </a:lnTo>
                <a:lnTo>
                  <a:pt x="61664" y="138595"/>
                </a:lnTo>
                <a:lnTo>
                  <a:pt x="72333" y="136594"/>
                </a:lnTo>
                <a:lnTo>
                  <a:pt x="72301" y="119254"/>
                </a:lnTo>
                <a:lnTo>
                  <a:pt x="69761" y="118683"/>
                </a:lnTo>
                <a:lnTo>
                  <a:pt x="69602" y="117826"/>
                </a:lnTo>
                <a:lnTo>
                  <a:pt x="69444" y="117032"/>
                </a:lnTo>
                <a:lnTo>
                  <a:pt x="69317" y="116333"/>
                </a:lnTo>
                <a:lnTo>
                  <a:pt x="69190" y="115697"/>
                </a:lnTo>
                <a:lnTo>
                  <a:pt x="69094" y="114395"/>
                </a:lnTo>
                <a:lnTo>
                  <a:pt x="69031" y="113157"/>
                </a:lnTo>
                <a:lnTo>
                  <a:pt x="68967" y="109981"/>
                </a:lnTo>
                <a:lnTo>
                  <a:pt x="68872" y="107822"/>
                </a:lnTo>
                <a:lnTo>
                  <a:pt x="68650" y="105091"/>
                </a:lnTo>
                <a:lnTo>
                  <a:pt x="68364" y="94103"/>
                </a:lnTo>
                <a:lnTo>
                  <a:pt x="67506" y="94611"/>
                </a:lnTo>
                <a:lnTo>
                  <a:pt x="65505" y="95881"/>
                </a:lnTo>
                <a:lnTo>
                  <a:pt x="64235" y="96738"/>
                </a:lnTo>
                <a:lnTo>
                  <a:pt x="62934" y="97627"/>
                </a:lnTo>
                <a:lnTo>
                  <a:pt x="61664" y="98548"/>
                </a:lnTo>
                <a:lnTo>
                  <a:pt x="60552" y="99437"/>
                </a:lnTo>
                <a:lnTo>
                  <a:pt x="60362" y="100073"/>
                </a:lnTo>
                <a:lnTo>
                  <a:pt x="60235" y="100740"/>
                </a:lnTo>
                <a:lnTo>
                  <a:pt x="60171" y="101407"/>
                </a:lnTo>
                <a:lnTo>
                  <a:pt x="60108" y="102137"/>
                </a:lnTo>
                <a:lnTo>
                  <a:pt x="60108" y="102836"/>
                </a:lnTo>
                <a:lnTo>
                  <a:pt x="60140" y="103502"/>
                </a:lnTo>
                <a:lnTo>
                  <a:pt x="60171" y="104201"/>
                </a:lnTo>
                <a:lnTo>
                  <a:pt x="60235" y="104901"/>
                </a:lnTo>
                <a:lnTo>
                  <a:pt x="60394" y="106139"/>
                </a:lnTo>
                <a:lnTo>
                  <a:pt x="60521" y="107218"/>
                </a:lnTo>
                <a:lnTo>
                  <a:pt x="60648" y="108107"/>
                </a:lnTo>
                <a:lnTo>
                  <a:pt x="60648" y="108425"/>
                </a:lnTo>
                <a:lnTo>
                  <a:pt x="60552" y="108679"/>
                </a:lnTo>
                <a:lnTo>
                  <a:pt x="58235" y="108520"/>
                </a:lnTo>
                <a:lnTo>
                  <a:pt x="57250" y="108457"/>
                </a:lnTo>
                <a:lnTo>
                  <a:pt x="56774" y="108457"/>
                </a:lnTo>
                <a:lnTo>
                  <a:pt x="56361" y="108488"/>
                </a:lnTo>
                <a:lnTo>
                  <a:pt x="55917" y="108520"/>
                </a:lnTo>
                <a:lnTo>
                  <a:pt x="55472" y="108615"/>
                </a:lnTo>
                <a:lnTo>
                  <a:pt x="55028" y="108711"/>
                </a:lnTo>
                <a:lnTo>
                  <a:pt x="54583" y="108869"/>
                </a:lnTo>
                <a:lnTo>
                  <a:pt x="54171" y="109028"/>
                </a:lnTo>
                <a:lnTo>
                  <a:pt x="53694" y="109250"/>
                </a:lnTo>
                <a:lnTo>
                  <a:pt x="53186" y="109504"/>
                </a:lnTo>
                <a:lnTo>
                  <a:pt x="52677" y="109854"/>
                </a:lnTo>
                <a:lnTo>
                  <a:pt x="52582" y="109441"/>
                </a:lnTo>
                <a:lnTo>
                  <a:pt x="52423" y="108965"/>
                </a:lnTo>
                <a:lnTo>
                  <a:pt x="52328" y="108488"/>
                </a:lnTo>
                <a:lnTo>
                  <a:pt x="52264" y="107949"/>
                </a:lnTo>
                <a:lnTo>
                  <a:pt x="52137" y="106742"/>
                </a:lnTo>
                <a:lnTo>
                  <a:pt x="52074" y="105377"/>
                </a:lnTo>
                <a:lnTo>
                  <a:pt x="52074" y="103820"/>
                </a:lnTo>
                <a:lnTo>
                  <a:pt x="52106" y="102042"/>
                </a:lnTo>
                <a:lnTo>
                  <a:pt x="52169" y="100169"/>
                </a:lnTo>
                <a:lnTo>
                  <a:pt x="52296" y="98072"/>
                </a:lnTo>
                <a:lnTo>
                  <a:pt x="52868" y="96738"/>
                </a:lnTo>
                <a:lnTo>
                  <a:pt x="53377" y="95659"/>
                </a:lnTo>
                <a:lnTo>
                  <a:pt x="53631" y="95183"/>
                </a:lnTo>
                <a:lnTo>
                  <a:pt x="53885" y="94770"/>
                </a:lnTo>
                <a:lnTo>
                  <a:pt x="54425" y="94007"/>
                </a:lnTo>
                <a:lnTo>
                  <a:pt x="54996" y="93245"/>
                </a:lnTo>
                <a:lnTo>
                  <a:pt x="55695" y="92483"/>
                </a:lnTo>
                <a:lnTo>
                  <a:pt x="56520" y="91530"/>
                </a:lnTo>
                <a:lnTo>
                  <a:pt x="57504" y="90387"/>
                </a:lnTo>
                <a:lnTo>
                  <a:pt x="59092" y="88703"/>
                </a:lnTo>
                <a:lnTo>
                  <a:pt x="60489" y="87179"/>
                </a:lnTo>
                <a:lnTo>
                  <a:pt x="62838" y="84639"/>
                </a:lnTo>
                <a:lnTo>
                  <a:pt x="63823" y="83560"/>
                </a:lnTo>
                <a:lnTo>
                  <a:pt x="64743" y="82638"/>
                </a:lnTo>
                <a:lnTo>
                  <a:pt x="65664" y="81812"/>
                </a:lnTo>
                <a:lnTo>
                  <a:pt x="66490" y="81082"/>
                </a:lnTo>
                <a:lnTo>
                  <a:pt x="66934" y="80733"/>
                </a:lnTo>
                <a:lnTo>
                  <a:pt x="67379" y="80447"/>
                </a:lnTo>
                <a:lnTo>
                  <a:pt x="67855" y="80129"/>
                </a:lnTo>
                <a:lnTo>
                  <a:pt x="68332" y="79844"/>
                </a:lnTo>
                <a:lnTo>
                  <a:pt x="68809" y="79621"/>
                </a:lnTo>
                <a:lnTo>
                  <a:pt x="69317" y="79367"/>
                </a:lnTo>
                <a:lnTo>
                  <a:pt x="69856" y="79113"/>
                </a:lnTo>
                <a:lnTo>
                  <a:pt x="70428" y="78923"/>
                </a:lnTo>
                <a:lnTo>
                  <a:pt x="71634" y="78478"/>
                </a:lnTo>
                <a:lnTo>
                  <a:pt x="73000" y="78064"/>
                </a:lnTo>
                <a:lnTo>
                  <a:pt x="74587" y="77715"/>
                </a:lnTo>
                <a:lnTo>
                  <a:pt x="76397" y="77302"/>
                </a:lnTo>
                <a:lnTo>
                  <a:pt x="77095" y="77334"/>
                </a:lnTo>
                <a:lnTo>
                  <a:pt x="78365" y="77398"/>
                </a:lnTo>
                <a:lnTo>
                  <a:pt x="80366" y="77525"/>
                </a:lnTo>
                <a:lnTo>
                  <a:pt x="87193" y="99278"/>
                </a:lnTo>
                <a:lnTo>
                  <a:pt x="86526" y="92800"/>
                </a:lnTo>
                <a:lnTo>
                  <a:pt x="86209" y="81114"/>
                </a:lnTo>
                <a:lnTo>
                  <a:pt x="85764" y="80002"/>
                </a:lnTo>
                <a:lnTo>
                  <a:pt x="86653" y="78510"/>
                </a:lnTo>
                <a:lnTo>
                  <a:pt x="88590" y="78510"/>
                </a:lnTo>
                <a:lnTo>
                  <a:pt x="89416" y="80002"/>
                </a:lnTo>
                <a:lnTo>
                  <a:pt x="89035" y="81304"/>
                </a:lnTo>
                <a:lnTo>
                  <a:pt x="91384" y="98326"/>
                </a:lnTo>
                <a:lnTo>
                  <a:pt x="91035" y="77810"/>
                </a:lnTo>
                <a:lnTo>
                  <a:pt x="91733" y="77461"/>
                </a:lnTo>
                <a:lnTo>
                  <a:pt x="91924" y="77366"/>
                </a:lnTo>
                <a:lnTo>
                  <a:pt x="91956" y="77302"/>
                </a:lnTo>
                <a:lnTo>
                  <a:pt x="92464" y="77271"/>
                </a:lnTo>
                <a:close/>
                <a:moveTo>
                  <a:pt x="74498" y="58970"/>
                </a:moveTo>
                <a:lnTo>
                  <a:pt x="74370" y="60146"/>
                </a:lnTo>
                <a:lnTo>
                  <a:pt x="74306" y="61067"/>
                </a:lnTo>
                <a:lnTo>
                  <a:pt x="74338" y="61067"/>
                </a:lnTo>
                <a:lnTo>
                  <a:pt x="74370" y="60146"/>
                </a:lnTo>
                <a:lnTo>
                  <a:pt x="74435" y="59733"/>
                </a:lnTo>
                <a:lnTo>
                  <a:pt x="74498" y="59351"/>
                </a:lnTo>
                <a:lnTo>
                  <a:pt x="74498" y="58970"/>
                </a:lnTo>
                <a:close/>
                <a:moveTo>
                  <a:pt x="75933" y="54364"/>
                </a:moveTo>
                <a:lnTo>
                  <a:pt x="75870" y="54427"/>
                </a:lnTo>
                <a:lnTo>
                  <a:pt x="75646" y="54554"/>
                </a:lnTo>
                <a:lnTo>
                  <a:pt x="75518" y="54713"/>
                </a:lnTo>
                <a:lnTo>
                  <a:pt x="75359" y="54999"/>
                </a:lnTo>
                <a:lnTo>
                  <a:pt x="75678" y="54649"/>
                </a:lnTo>
                <a:lnTo>
                  <a:pt x="75870" y="54522"/>
                </a:lnTo>
                <a:lnTo>
                  <a:pt x="76029" y="54364"/>
                </a:lnTo>
                <a:lnTo>
                  <a:pt x="75933" y="54364"/>
                </a:lnTo>
                <a:close/>
                <a:moveTo>
                  <a:pt x="83077" y="49693"/>
                </a:moveTo>
                <a:lnTo>
                  <a:pt x="83938" y="49693"/>
                </a:lnTo>
                <a:lnTo>
                  <a:pt x="84767" y="49724"/>
                </a:lnTo>
                <a:lnTo>
                  <a:pt x="85597" y="49820"/>
                </a:lnTo>
                <a:lnTo>
                  <a:pt x="86361" y="49915"/>
                </a:lnTo>
                <a:lnTo>
                  <a:pt x="87127" y="50105"/>
                </a:lnTo>
                <a:lnTo>
                  <a:pt x="87861" y="50264"/>
                </a:lnTo>
                <a:lnTo>
                  <a:pt x="88562" y="50455"/>
                </a:lnTo>
                <a:lnTo>
                  <a:pt x="89231" y="50709"/>
                </a:lnTo>
                <a:lnTo>
                  <a:pt x="89902" y="50932"/>
                </a:lnTo>
                <a:lnTo>
                  <a:pt x="90476" y="51218"/>
                </a:lnTo>
                <a:lnTo>
                  <a:pt x="91050" y="51472"/>
                </a:lnTo>
                <a:lnTo>
                  <a:pt x="91592" y="51758"/>
                </a:lnTo>
                <a:lnTo>
                  <a:pt x="92517" y="52266"/>
                </a:lnTo>
                <a:lnTo>
                  <a:pt x="93346" y="52807"/>
                </a:lnTo>
                <a:lnTo>
                  <a:pt x="93984" y="53219"/>
                </a:lnTo>
                <a:lnTo>
                  <a:pt x="94463" y="53600"/>
                </a:lnTo>
                <a:lnTo>
                  <a:pt x="94877" y="53918"/>
                </a:lnTo>
                <a:lnTo>
                  <a:pt x="94877" y="54140"/>
                </a:lnTo>
                <a:lnTo>
                  <a:pt x="94877" y="54776"/>
                </a:lnTo>
                <a:lnTo>
                  <a:pt x="94813" y="55157"/>
                </a:lnTo>
                <a:lnTo>
                  <a:pt x="94718" y="55602"/>
                </a:lnTo>
                <a:lnTo>
                  <a:pt x="94590" y="56046"/>
                </a:lnTo>
                <a:lnTo>
                  <a:pt x="94431" y="56429"/>
                </a:lnTo>
                <a:lnTo>
                  <a:pt x="94334" y="56651"/>
                </a:lnTo>
                <a:lnTo>
                  <a:pt x="94176" y="56841"/>
                </a:lnTo>
                <a:lnTo>
                  <a:pt x="94047" y="57000"/>
                </a:lnTo>
                <a:lnTo>
                  <a:pt x="93889" y="57159"/>
                </a:lnTo>
                <a:lnTo>
                  <a:pt x="93665" y="57318"/>
                </a:lnTo>
                <a:lnTo>
                  <a:pt x="93473" y="57413"/>
                </a:lnTo>
                <a:lnTo>
                  <a:pt x="93251" y="57508"/>
                </a:lnTo>
                <a:lnTo>
                  <a:pt x="92964" y="57572"/>
                </a:lnTo>
                <a:lnTo>
                  <a:pt x="92709" y="57603"/>
                </a:lnTo>
                <a:lnTo>
                  <a:pt x="92390" y="57603"/>
                </a:lnTo>
                <a:lnTo>
                  <a:pt x="92070" y="57572"/>
                </a:lnTo>
                <a:lnTo>
                  <a:pt x="91688" y="57508"/>
                </a:lnTo>
                <a:lnTo>
                  <a:pt x="91274" y="57413"/>
                </a:lnTo>
                <a:lnTo>
                  <a:pt x="90827" y="57286"/>
                </a:lnTo>
                <a:lnTo>
                  <a:pt x="90348" y="57064"/>
                </a:lnTo>
                <a:lnTo>
                  <a:pt x="89902" y="56841"/>
                </a:lnTo>
                <a:lnTo>
                  <a:pt x="89615" y="56746"/>
                </a:lnTo>
                <a:lnTo>
                  <a:pt x="89136" y="56651"/>
                </a:lnTo>
                <a:lnTo>
                  <a:pt x="87925" y="56429"/>
                </a:lnTo>
                <a:lnTo>
                  <a:pt x="86681" y="56206"/>
                </a:lnTo>
                <a:lnTo>
                  <a:pt x="86203" y="56111"/>
                </a:lnTo>
                <a:lnTo>
                  <a:pt x="85916" y="56046"/>
                </a:lnTo>
                <a:lnTo>
                  <a:pt x="88370" y="57222"/>
                </a:lnTo>
                <a:lnTo>
                  <a:pt x="89518" y="57730"/>
                </a:lnTo>
                <a:lnTo>
                  <a:pt x="90061" y="57922"/>
                </a:lnTo>
                <a:lnTo>
                  <a:pt x="90603" y="58113"/>
                </a:lnTo>
                <a:lnTo>
                  <a:pt x="91114" y="58303"/>
                </a:lnTo>
                <a:lnTo>
                  <a:pt x="91592" y="58398"/>
                </a:lnTo>
                <a:lnTo>
                  <a:pt x="92070" y="58494"/>
                </a:lnTo>
                <a:lnTo>
                  <a:pt x="92485" y="58525"/>
                </a:lnTo>
                <a:lnTo>
                  <a:pt x="92899" y="58494"/>
                </a:lnTo>
                <a:lnTo>
                  <a:pt x="93283" y="58398"/>
                </a:lnTo>
                <a:lnTo>
                  <a:pt x="93633" y="58271"/>
                </a:lnTo>
                <a:lnTo>
                  <a:pt x="93952" y="58049"/>
                </a:lnTo>
                <a:lnTo>
                  <a:pt x="94047" y="58875"/>
                </a:lnTo>
                <a:lnTo>
                  <a:pt x="94079" y="59637"/>
                </a:lnTo>
                <a:lnTo>
                  <a:pt x="94047" y="60336"/>
                </a:lnTo>
                <a:lnTo>
                  <a:pt x="94016" y="61035"/>
                </a:lnTo>
                <a:lnTo>
                  <a:pt x="94144" y="60940"/>
                </a:lnTo>
                <a:lnTo>
                  <a:pt x="94207" y="60876"/>
                </a:lnTo>
                <a:lnTo>
                  <a:pt x="94303" y="60844"/>
                </a:lnTo>
                <a:lnTo>
                  <a:pt x="94334" y="60876"/>
                </a:lnTo>
                <a:lnTo>
                  <a:pt x="94366" y="60940"/>
                </a:lnTo>
                <a:lnTo>
                  <a:pt x="94399" y="61162"/>
                </a:lnTo>
                <a:lnTo>
                  <a:pt x="94431" y="61481"/>
                </a:lnTo>
                <a:lnTo>
                  <a:pt x="94431" y="61893"/>
                </a:lnTo>
                <a:lnTo>
                  <a:pt x="94334" y="62909"/>
                </a:lnTo>
                <a:lnTo>
                  <a:pt x="94207" y="64085"/>
                </a:lnTo>
                <a:lnTo>
                  <a:pt x="94047" y="65198"/>
                </a:lnTo>
                <a:lnTo>
                  <a:pt x="93889" y="66150"/>
                </a:lnTo>
                <a:lnTo>
                  <a:pt x="93760" y="66722"/>
                </a:lnTo>
                <a:lnTo>
                  <a:pt x="93665" y="66819"/>
                </a:lnTo>
                <a:lnTo>
                  <a:pt x="93633" y="66787"/>
                </a:lnTo>
                <a:lnTo>
                  <a:pt x="93570" y="67422"/>
                </a:lnTo>
                <a:lnTo>
                  <a:pt x="93473" y="68025"/>
                </a:lnTo>
                <a:lnTo>
                  <a:pt x="93346" y="68598"/>
                </a:lnTo>
                <a:lnTo>
                  <a:pt x="93218" y="69169"/>
                </a:lnTo>
                <a:lnTo>
                  <a:pt x="93028" y="69709"/>
                </a:lnTo>
                <a:lnTo>
                  <a:pt x="92836" y="70249"/>
                </a:lnTo>
                <a:lnTo>
                  <a:pt x="92644" y="70758"/>
                </a:lnTo>
                <a:lnTo>
                  <a:pt x="92390" y="71266"/>
                </a:lnTo>
                <a:lnTo>
                  <a:pt x="92166" y="71774"/>
                </a:lnTo>
                <a:lnTo>
                  <a:pt x="91911" y="72220"/>
                </a:lnTo>
                <a:lnTo>
                  <a:pt x="91656" y="72664"/>
                </a:lnTo>
                <a:lnTo>
                  <a:pt x="91337" y="73109"/>
                </a:lnTo>
                <a:lnTo>
                  <a:pt x="91050" y="73522"/>
                </a:lnTo>
                <a:lnTo>
                  <a:pt x="90731" y="73936"/>
                </a:lnTo>
                <a:lnTo>
                  <a:pt x="90093" y="74634"/>
                </a:lnTo>
                <a:lnTo>
                  <a:pt x="89423" y="75301"/>
                </a:lnTo>
                <a:lnTo>
                  <a:pt x="88690" y="75874"/>
                </a:lnTo>
                <a:lnTo>
                  <a:pt x="87988" y="76382"/>
                </a:lnTo>
                <a:lnTo>
                  <a:pt x="87255" y="76794"/>
                </a:lnTo>
                <a:lnTo>
                  <a:pt x="86490" y="77112"/>
                </a:lnTo>
                <a:lnTo>
                  <a:pt x="86171" y="77239"/>
                </a:lnTo>
                <a:lnTo>
                  <a:pt x="85787" y="77366"/>
                </a:lnTo>
                <a:lnTo>
                  <a:pt x="85405" y="77429"/>
                </a:lnTo>
                <a:lnTo>
                  <a:pt x="85086" y="77494"/>
                </a:lnTo>
                <a:lnTo>
                  <a:pt x="84736" y="77526"/>
                </a:lnTo>
                <a:lnTo>
                  <a:pt x="84385" y="77526"/>
                </a:lnTo>
                <a:lnTo>
                  <a:pt x="84130" y="77526"/>
                </a:lnTo>
                <a:lnTo>
                  <a:pt x="83810" y="77494"/>
                </a:lnTo>
                <a:lnTo>
                  <a:pt x="83524" y="77429"/>
                </a:lnTo>
                <a:lnTo>
                  <a:pt x="83204" y="77334"/>
                </a:lnTo>
                <a:lnTo>
                  <a:pt x="82567" y="77080"/>
                </a:lnTo>
                <a:lnTo>
                  <a:pt x="81897" y="76763"/>
                </a:lnTo>
                <a:lnTo>
                  <a:pt x="81195" y="76318"/>
                </a:lnTo>
                <a:lnTo>
                  <a:pt x="80494" y="75842"/>
                </a:lnTo>
                <a:lnTo>
                  <a:pt x="79792" y="75237"/>
                </a:lnTo>
                <a:lnTo>
                  <a:pt x="79091" y="74602"/>
                </a:lnTo>
                <a:lnTo>
                  <a:pt x="78389" y="73839"/>
                </a:lnTo>
                <a:lnTo>
                  <a:pt x="77751" y="73077"/>
                </a:lnTo>
                <a:lnTo>
                  <a:pt x="77113" y="72220"/>
                </a:lnTo>
                <a:lnTo>
                  <a:pt x="76539" y="71330"/>
                </a:lnTo>
                <a:lnTo>
                  <a:pt x="75997" y="70345"/>
                </a:lnTo>
                <a:lnTo>
                  <a:pt x="75518" y="69328"/>
                </a:lnTo>
                <a:lnTo>
                  <a:pt x="75328" y="68820"/>
                </a:lnTo>
                <a:lnTo>
                  <a:pt x="75104" y="68279"/>
                </a:lnTo>
                <a:lnTo>
                  <a:pt x="74944" y="67739"/>
                </a:lnTo>
                <a:lnTo>
                  <a:pt x="74785" y="67200"/>
                </a:lnTo>
                <a:lnTo>
                  <a:pt x="74690" y="67549"/>
                </a:lnTo>
                <a:lnTo>
                  <a:pt x="74530" y="67835"/>
                </a:lnTo>
                <a:lnTo>
                  <a:pt x="74370" y="68025"/>
                </a:lnTo>
                <a:lnTo>
                  <a:pt x="74306" y="68057"/>
                </a:lnTo>
                <a:lnTo>
                  <a:pt x="74243" y="68089"/>
                </a:lnTo>
                <a:lnTo>
                  <a:pt x="74148" y="68057"/>
                </a:lnTo>
                <a:lnTo>
                  <a:pt x="74051" y="68025"/>
                </a:lnTo>
                <a:lnTo>
                  <a:pt x="73956" y="67898"/>
                </a:lnTo>
                <a:lnTo>
                  <a:pt x="73892" y="67771"/>
                </a:lnTo>
                <a:lnTo>
                  <a:pt x="73732" y="67485"/>
                </a:lnTo>
                <a:lnTo>
                  <a:pt x="73637" y="67041"/>
                </a:lnTo>
                <a:lnTo>
                  <a:pt x="73509" y="66531"/>
                </a:lnTo>
                <a:lnTo>
                  <a:pt x="73414" y="65928"/>
                </a:lnTo>
                <a:lnTo>
                  <a:pt x="73382" y="65261"/>
                </a:lnTo>
                <a:lnTo>
                  <a:pt x="73350" y="64530"/>
                </a:lnTo>
                <a:lnTo>
                  <a:pt x="73382" y="63895"/>
                </a:lnTo>
                <a:lnTo>
                  <a:pt x="73414" y="63292"/>
                </a:lnTo>
                <a:lnTo>
                  <a:pt x="73477" y="62751"/>
                </a:lnTo>
                <a:lnTo>
                  <a:pt x="73605" y="62243"/>
                </a:lnTo>
                <a:lnTo>
                  <a:pt x="73701" y="61830"/>
                </a:lnTo>
                <a:lnTo>
                  <a:pt x="73796" y="61481"/>
                </a:lnTo>
                <a:lnTo>
                  <a:pt x="73956" y="61225"/>
                </a:lnTo>
                <a:lnTo>
                  <a:pt x="74019" y="61130"/>
                </a:lnTo>
                <a:lnTo>
                  <a:pt x="74116" y="61098"/>
                </a:lnTo>
                <a:lnTo>
                  <a:pt x="73861" y="60813"/>
                </a:lnTo>
                <a:lnTo>
                  <a:pt x="73669" y="60559"/>
                </a:lnTo>
                <a:lnTo>
                  <a:pt x="73477" y="60241"/>
                </a:lnTo>
                <a:lnTo>
                  <a:pt x="73350" y="59924"/>
                </a:lnTo>
                <a:lnTo>
                  <a:pt x="73222" y="59605"/>
                </a:lnTo>
                <a:lnTo>
                  <a:pt x="73158" y="59224"/>
                </a:lnTo>
                <a:lnTo>
                  <a:pt x="73095" y="58906"/>
                </a:lnTo>
                <a:lnTo>
                  <a:pt x="73063" y="58525"/>
                </a:lnTo>
                <a:lnTo>
                  <a:pt x="73031" y="58208"/>
                </a:lnTo>
                <a:lnTo>
                  <a:pt x="73031" y="57794"/>
                </a:lnTo>
                <a:lnTo>
                  <a:pt x="73095" y="57032"/>
                </a:lnTo>
                <a:lnTo>
                  <a:pt x="73222" y="56302"/>
                </a:lnTo>
                <a:lnTo>
                  <a:pt x="73382" y="55570"/>
                </a:lnTo>
                <a:lnTo>
                  <a:pt x="73637" y="54840"/>
                </a:lnTo>
                <a:lnTo>
                  <a:pt x="73892" y="54172"/>
                </a:lnTo>
                <a:lnTo>
                  <a:pt x="74179" y="53537"/>
                </a:lnTo>
                <a:lnTo>
                  <a:pt x="74466" y="52997"/>
                </a:lnTo>
                <a:lnTo>
                  <a:pt x="74753" y="52521"/>
                </a:lnTo>
                <a:lnTo>
                  <a:pt x="75009" y="52139"/>
                </a:lnTo>
                <a:lnTo>
                  <a:pt x="75264" y="51853"/>
                </a:lnTo>
                <a:lnTo>
                  <a:pt x="75455" y="51726"/>
                </a:lnTo>
                <a:lnTo>
                  <a:pt x="76476" y="51218"/>
                </a:lnTo>
                <a:lnTo>
                  <a:pt x="77464" y="50805"/>
                </a:lnTo>
                <a:lnTo>
                  <a:pt x="78421" y="50455"/>
                </a:lnTo>
                <a:lnTo>
                  <a:pt x="79409" y="50201"/>
                </a:lnTo>
                <a:lnTo>
                  <a:pt x="80366" y="49978"/>
                </a:lnTo>
                <a:lnTo>
                  <a:pt x="81291" y="49820"/>
                </a:lnTo>
                <a:lnTo>
                  <a:pt x="82184" y="49724"/>
                </a:lnTo>
                <a:lnTo>
                  <a:pt x="83077" y="49693"/>
                </a:lnTo>
                <a:close/>
                <a:moveTo>
                  <a:pt x="83462" y="41276"/>
                </a:moveTo>
                <a:lnTo>
                  <a:pt x="81841" y="41308"/>
                </a:lnTo>
                <a:lnTo>
                  <a:pt x="80221" y="41372"/>
                </a:lnTo>
                <a:lnTo>
                  <a:pt x="78633" y="41499"/>
                </a:lnTo>
                <a:lnTo>
                  <a:pt x="77045" y="41626"/>
                </a:lnTo>
                <a:lnTo>
                  <a:pt x="75488" y="41784"/>
                </a:lnTo>
                <a:lnTo>
                  <a:pt x="73931" y="42040"/>
                </a:lnTo>
                <a:lnTo>
                  <a:pt x="72373" y="42262"/>
                </a:lnTo>
                <a:lnTo>
                  <a:pt x="70818" y="42579"/>
                </a:lnTo>
                <a:lnTo>
                  <a:pt x="69324" y="42897"/>
                </a:lnTo>
                <a:lnTo>
                  <a:pt x="67831" y="43278"/>
                </a:lnTo>
                <a:lnTo>
                  <a:pt x="66337" y="43692"/>
                </a:lnTo>
                <a:lnTo>
                  <a:pt x="64844" y="44105"/>
                </a:lnTo>
                <a:lnTo>
                  <a:pt x="63383" y="44581"/>
                </a:lnTo>
                <a:lnTo>
                  <a:pt x="61953" y="45090"/>
                </a:lnTo>
                <a:lnTo>
                  <a:pt x="60491" y="45630"/>
                </a:lnTo>
                <a:lnTo>
                  <a:pt x="59093" y="46201"/>
                </a:lnTo>
                <a:lnTo>
                  <a:pt x="57696" y="46869"/>
                </a:lnTo>
                <a:lnTo>
                  <a:pt x="56330" y="47504"/>
                </a:lnTo>
                <a:lnTo>
                  <a:pt x="54963" y="48172"/>
                </a:lnTo>
                <a:lnTo>
                  <a:pt x="53630" y="48871"/>
                </a:lnTo>
                <a:lnTo>
                  <a:pt x="52295" y="49602"/>
                </a:lnTo>
                <a:lnTo>
                  <a:pt x="51024" y="50364"/>
                </a:lnTo>
                <a:lnTo>
                  <a:pt x="49754" y="51159"/>
                </a:lnTo>
                <a:lnTo>
                  <a:pt x="48482" y="52018"/>
                </a:lnTo>
                <a:lnTo>
                  <a:pt x="47243" y="52875"/>
                </a:lnTo>
                <a:lnTo>
                  <a:pt x="46036" y="53734"/>
                </a:lnTo>
                <a:lnTo>
                  <a:pt x="44797" y="54656"/>
                </a:lnTo>
                <a:lnTo>
                  <a:pt x="43652" y="55608"/>
                </a:lnTo>
                <a:lnTo>
                  <a:pt x="42509" y="56562"/>
                </a:lnTo>
                <a:lnTo>
                  <a:pt x="41365" y="57579"/>
                </a:lnTo>
                <a:lnTo>
                  <a:pt x="40286" y="58595"/>
                </a:lnTo>
                <a:lnTo>
                  <a:pt x="39205" y="59644"/>
                </a:lnTo>
                <a:lnTo>
                  <a:pt x="38157" y="60725"/>
                </a:lnTo>
                <a:lnTo>
                  <a:pt x="37140" y="61838"/>
                </a:lnTo>
                <a:lnTo>
                  <a:pt x="36124" y="62949"/>
                </a:lnTo>
                <a:lnTo>
                  <a:pt x="35170" y="64093"/>
                </a:lnTo>
                <a:lnTo>
                  <a:pt x="34218" y="65301"/>
                </a:lnTo>
                <a:lnTo>
                  <a:pt x="33296" y="66477"/>
                </a:lnTo>
                <a:lnTo>
                  <a:pt x="32438" y="67685"/>
                </a:lnTo>
                <a:lnTo>
                  <a:pt x="31548" y="68924"/>
                </a:lnTo>
                <a:lnTo>
                  <a:pt x="30723" y="70195"/>
                </a:lnTo>
                <a:lnTo>
                  <a:pt x="29928" y="71465"/>
                </a:lnTo>
                <a:lnTo>
                  <a:pt x="29166" y="72768"/>
                </a:lnTo>
                <a:lnTo>
                  <a:pt x="28404" y="74103"/>
                </a:lnTo>
                <a:lnTo>
                  <a:pt x="27704" y="75406"/>
                </a:lnTo>
                <a:lnTo>
                  <a:pt x="27037" y="76805"/>
                </a:lnTo>
                <a:lnTo>
                  <a:pt x="26370" y="78139"/>
                </a:lnTo>
                <a:lnTo>
                  <a:pt x="25766" y="79569"/>
                </a:lnTo>
                <a:lnTo>
                  <a:pt x="25194" y="80968"/>
                </a:lnTo>
                <a:lnTo>
                  <a:pt x="24655" y="82398"/>
                </a:lnTo>
                <a:lnTo>
                  <a:pt x="24145" y="83859"/>
                </a:lnTo>
                <a:lnTo>
                  <a:pt x="23669" y="85289"/>
                </a:lnTo>
                <a:lnTo>
                  <a:pt x="23256" y="86783"/>
                </a:lnTo>
                <a:lnTo>
                  <a:pt x="22843" y="88276"/>
                </a:lnTo>
                <a:lnTo>
                  <a:pt x="22462" y="89802"/>
                </a:lnTo>
                <a:lnTo>
                  <a:pt x="22144" y="91328"/>
                </a:lnTo>
                <a:lnTo>
                  <a:pt x="21826" y="92822"/>
                </a:lnTo>
                <a:lnTo>
                  <a:pt x="21604" y="94379"/>
                </a:lnTo>
                <a:lnTo>
                  <a:pt x="21350" y="95936"/>
                </a:lnTo>
                <a:lnTo>
                  <a:pt x="21191" y="97525"/>
                </a:lnTo>
                <a:lnTo>
                  <a:pt x="21064" y="99082"/>
                </a:lnTo>
                <a:lnTo>
                  <a:pt x="20937" y="100702"/>
                </a:lnTo>
                <a:lnTo>
                  <a:pt x="20874" y="102291"/>
                </a:lnTo>
                <a:lnTo>
                  <a:pt x="20842" y="103913"/>
                </a:lnTo>
                <a:lnTo>
                  <a:pt x="20874" y="105533"/>
                </a:lnTo>
                <a:lnTo>
                  <a:pt x="20937" y="107122"/>
                </a:lnTo>
                <a:lnTo>
                  <a:pt x="21064" y="108711"/>
                </a:lnTo>
                <a:lnTo>
                  <a:pt x="21191" y="110300"/>
                </a:lnTo>
                <a:lnTo>
                  <a:pt x="21350" y="111857"/>
                </a:lnTo>
                <a:lnTo>
                  <a:pt x="21604" y="113414"/>
                </a:lnTo>
                <a:lnTo>
                  <a:pt x="21826" y="114971"/>
                </a:lnTo>
                <a:lnTo>
                  <a:pt x="22144" y="116496"/>
                </a:lnTo>
                <a:lnTo>
                  <a:pt x="22462" y="118022"/>
                </a:lnTo>
                <a:lnTo>
                  <a:pt x="22843" y="119548"/>
                </a:lnTo>
                <a:lnTo>
                  <a:pt x="23256" y="121009"/>
                </a:lnTo>
                <a:lnTo>
                  <a:pt x="23669" y="122503"/>
                </a:lnTo>
                <a:lnTo>
                  <a:pt x="24145" y="123965"/>
                </a:lnTo>
                <a:lnTo>
                  <a:pt x="24655" y="125395"/>
                </a:lnTo>
                <a:lnTo>
                  <a:pt x="25194" y="126825"/>
                </a:lnTo>
                <a:lnTo>
                  <a:pt x="25766" y="128255"/>
                </a:lnTo>
                <a:lnTo>
                  <a:pt x="26370" y="129621"/>
                </a:lnTo>
                <a:lnTo>
                  <a:pt x="27037" y="131020"/>
                </a:lnTo>
                <a:lnTo>
                  <a:pt x="27704" y="132354"/>
                </a:lnTo>
                <a:lnTo>
                  <a:pt x="28404" y="133721"/>
                </a:lnTo>
                <a:lnTo>
                  <a:pt x="29166" y="135024"/>
                </a:lnTo>
                <a:lnTo>
                  <a:pt x="29928" y="136359"/>
                </a:lnTo>
                <a:lnTo>
                  <a:pt x="30723" y="137629"/>
                </a:lnTo>
                <a:lnTo>
                  <a:pt x="31548" y="138868"/>
                </a:lnTo>
                <a:lnTo>
                  <a:pt x="32438" y="140139"/>
                </a:lnTo>
                <a:lnTo>
                  <a:pt x="33296" y="141347"/>
                </a:lnTo>
                <a:lnTo>
                  <a:pt x="34218" y="142523"/>
                </a:lnTo>
                <a:lnTo>
                  <a:pt x="35170" y="143699"/>
                </a:lnTo>
                <a:lnTo>
                  <a:pt x="36124" y="144844"/>
                </a:lnTo>
                <a:lnTo>
                  <a:pt x="37140" y="145955"/>
                </a:lnTo>
                <a:lnTo>
                  <a:pt x="38157" y="147067"/>
                </a:lnTo>
                <a:lnTo>
                  <a:pt x="39205" y="148148"/>
                </a:lnTo>
                <a:lnTo>
                  <a:pt x="40286" y="149197"/>
                </a:lnTo>
                <a:lnTo>
                  <a:pt x="41365" y="150213"/>
                </a:lnTo>
                <a:lnTo>
                  <a:pt x="42509" y="151230"/>
                </a:lnTo>
                <a:lnTo>
                  <a:pt x="43652" y="152184"/>
                </a:lnTo>
                <a:lnTo>
                  <a:pt x="44797" y="153138"/>
                </a:lnTo>
                <a:lnTo>
                  <a:pt x="46036" y="154027"/>
                </a:lnTo>
                <a:lnTo>
                  <a:pt x="47243" y="154949"/>
                </a:lnTo>
                <a:lnTo>
                  <a:pt x="48482" y="155774"/>
                </a:lnTo>
                <a:lnTo>
                  <a:pt x="49754" y="156633"/>
                </a:lnTo>
                <a:lnTo>
                  <a:pt x="51024" y="157396"/>
                </a:lnTo>
                <a:lnTo>
                  <a:pt x="52295" y="158190"/>
                </a:lnTo>
                <a:lnTo>
                  <a:pt x="53630" y="158921"/>
                </a:lnTo>
                <a:lnTo>
                  <a:pt x="54963" y="159652"/>
                </a:lnTo>
                <a:lnTo>
                  <a:pt x="56330" y="160320"/>
                </a:lnTo>
                <a:lnTo>
                  <a:pt x="57696" y="160955"/>
                </a:lnTo>
                <a:lnTo>
                  <a:pt x="59093" y="161559"/>
                </a:lnTo>
                <a:lnTo>
                  <a:pt x="60491" y="162131"/>
                </a:lnTo>
                <a:lnTo>
                  <a:pt x="61953" y="162702"/>
                </a:lnTo>
                <a:lnTo>
                  <a:pt x="63383" y="163212"/>
                </a:lnTo>
                <a:lnTo>
                  <a:pt x="64844" y="163688"/>
                </a:lnTo>
                <a:lnTo>
                  <a:pt x="66337" y="164132"/>
                </a:lnTo>
                <a:lnTo>
                  <a:pt x="67831" y="164546"/>
                </a:lnTo>
                <a:lnTo>
                  <a:pt x="69324" y="164896"/>
                </a:lnTo>
                <a:lnTo>
                  <a:pt x="70818" y="165245"/>
                </a:lnTo>
                <a:lnTo>
                  <a:pt x="72373" y="165499"/>
                </a:lnTo>
                <a:lnTo>
                  <a:pt x="73931" y="165786"/>
                </a:lnTo>
                <a:lnTo>
                  <a:pt x="75488" y="165976"/>
                </a:lnTo>
                <a:lnTo>
                  <a:pt x="77045" y="166199"/>
                </a:lnTo>
                <a:lnTo>
                  <a:pt x="78633" y="166326"/>
                </a:lnTo>
                <a:lnTo>
                  <a:pt x="80221" y="166421"/>
                </a:lnTo>
                <a:lnTo>
                  <a:pt x="81841" y="166484"/>
                </a:lnTo>
                <a:lnTo>
                  <a:pt x="83462" y="166484"/>
                </a:lnTo>
                <a:lnTo>
                  <a:pt x="85051" y="166484"/>
                </a:lnTo>
                <a:lnTo>
                  <a:pt x="86671" y="166421"/>
                </a:lnTo>
                <a:lnTo>
                  <a:pt x="88259" y="166326"/>
                </a:lnTo>
                <a:lnTo>
                  <a:pt x="89816" y="166199"/>
                </a:lnTo>
                <a:lnTo>
                  <a:pt x="91373" y="165976"/>
                </a:lnTo>
                <a:lnTo>
                  <a:pt x="92961" y="165786"/>
                </a:lnTo>
                <a:lnTo>
                  <a:pt x="94487" y="165499"/>
                </a:lnTo>
                <a:lnTo>
                  <a:pt x="96042" y="165245"/>
                </a:lnTo>
                <a:lnTo>
                  <a:pt x="97568" y="164896"/>
                </a:lnTo>
                <a:lnTo>
                  <a:pt x="99030" y="164546"/>
                </a:lnTo>
                <a:lnTo>
                  <a:pt x="100555" y="164132"/>
                </a:lnTo>
                <a:lnTo>
                  <a:pt x="102017" y="163688"/>
                </a:lnTo>
                <a:lnTo>
                  <a:pt x="103509" y="163212"/>
                </a:lnTo>
                <a:lnTo>
                  <a:pt x="104939" y="162702"/>
                </a:lnTo>
                <a:lnTo>
                  <a:pt x="106369" y="162131"/>
                </a:lnTo>
                <a:lnTo>
                  <a:pt x="107799" y="161559"/>
                </a:lnTo>
                <a:lnTo>
                  <a:pt x="109164" y="160955"/>
                </a:lnTo>
                <a:lnTo>
                  <a:pt x="110562" y="160320"/>
                </a:lnTo>
                <a:lnTo>
                  <a:pt x="111897" y="159652"/>
                </a:lnTo>
                <a:lnTo>
                  <a:pt x="113262" y="158921"/>
                </a:lnTo>
                <a:lnTo>
                  <a:pt x="114565" y="158190"/>
                </a:lnTo>
                <a:lnTo>
                  <a:pt x="115837" y="157396"/>
                </a:lnTo>
                <a:lnTo>
                  <a:pt x="117138" y="156633"/>
                </a:lnTo>
                <a:lnTo>
                  <a:pt x="118410" y="155774"/>
                </a:lnTo>
                <a:lnTo>
                  <a:pt x="119617" y="154949"/>
                </a:lnTo>
                <a:lnTo>
                  <a:pt x="120856" y="154027"/>
                </a:lnTo>
                <a:lnTo>
                  <a:pt x="122064" y="153138"/>
                </a:lnTo>
                <a:lnTo>
                  <a:pt x="123207" y="152184"/>
                </a:lnTo>
                <a:lnTo>
                  <a:pt x="124351" y="151230"/>
                </a:lnTo>
                <a:lnTo>
                  <a:pt x="125495" y="150213"/>
                </a:lnTo>
                <a:lnTo>
                  <a:pt x="126575" y="149197"/>
                </a:lnTo>
                <a:lnTo>
                  <a:pt x="127655" y="148148"/>
                </a:lnTo>
                <a:lnTo>
                  <a:pt x="128703" y="147067"/>
                </a:lnTo>
                <a:lnTo>
                  <a:pt x="129752" y="145955"/>
                </a:lnTo>
                <a:lnTo>
                  <a:pt x="130736" y="144844"/>
                </a:lnTo>
                <a:lnTo>
                  <a:pt x="131722" y="143699"/>
                </a:lnTo>
                <a:lnTo>
                  <a:pt x="132643" y="142523"/>
                </a:lnTo>
                <a:lnTo>
                  <a:pt x="133565" y="141347"/>
                </a:lnTo>
                <a:lnTo>
                  <a:pt x="134454" y="140139"/>
                </a:lnTo>
                <a:lnTo>
                  <a:pt x="135312" y="138868"/>
                </a:lnTo>
                <a:lnTo>
                  <a:pt x="136138" y="137629"/>
                </a:lnTo>
                <a:lnTo>
                  <a:pt x="136933" y="136359"/>
                </a:lnTo>
                <a:lnTo>
                  <a:pt x="137726" y="135024"/>
                </a:lnTo>
                <a:lnTo>
                  <a:pt x="138457" y="133721"/>
                </a:lnTo>
                <a:lnTo>
                  <a:pt x="139156" y="132354"/>
                </a:lnTo>
                <a:lnTo>
                  <a:pt x="139855" y="131020"/>
                </a:lnTo>
                <a:lnTo>
                  <a:pt x="140490" y="129621"/>
                </a:lnTo>
                <a:lnTo>
                  <a:pt x="141094" y="128255"/>
                </a:lnTo>
                <a:lnTo>
                  <a:pt x="141666" y="126825"/>
                </a:lnTo>
                <a:lnTo>
                  <a:pt x="142206" y="125395"/>
                </a:lnTo>
                <a:lnTo>
                  <a:pt x="142715" y="123965"/>
                </a:lnTo>
                <a:lnTo>
                  <a:pt x="143191" y="122503"/>
                </a:lnTo>
                <a:lnTo>
                  <a:pt x="143667" y="121009"/>
                </a:lnTo>
                <a:lnTo>
                  <a:pt x="144048" y="119548"/>
                </a:lnTo>
                <a:lnTo>
                  <a:pt x="144398" y="118022"/>
                </a:lnTo>
                <a:lnTo>
                  <a:pt x="144748" y="116496"/>
                </a:lnTo>
                <a:lnTo>
                  <a:pt x="145034" y="114971"/>
                </a:lnTo>
                <a:lnTo>
                  <a:pt x="145320" y="113414"/>
                </a:lnTo>
                <a:lnTo>
                  <a:pt x="145510" y="111857"/>
                </a:lnTo>
                <a:lnTo>
                  <a:pt x="145669" y="110300"/>
                </a:lnTo>
                <a:lnTo>
                  <a:pt x="145860" y="108711"/>
                </a:lnTo>
                <a:lnTo>
                  <a:pt x="145955" y="107122"/>
                </a:lnTo>
                <a:lnTo>
                  <a:pt x="145986" y="105533"/>
                </a:lnTo>
                <a:lnTo>
                  <a:pt x="146018" y="103913"/>
                </a:lnTo>
                <a:lnTo>
                  <a:pt x="145986" y="102291"/>
                </a:lnTo>
                <a:lnTo>
                  <a:pt x="145955" y="100702"/>
                </a:lnTo>
                <a:lnTo>
                  <a:pt x="145860" y="99082"/>
                </a:lnTo>
                <a:lnTo>
                  <a:pt x="145669" y="97525"/>
                </a:lnTo>
                <a:lnTo>
                  <a:pt x="145510" y="95936"/>
                </a:lnTo>
                <a:lnTo>
                  <a:pt x="145320" y="94379"/>
                </a:lnTo>
                <a:lnTo>
                  <a:pt x="145034" y="92822"/>
                </a:lnTo>
                <a:lnTo>
                  <a:pt x="144748" y="91328"/>
                </a:lnTo>
                <a:lnTo>
                  <a:pt x="144398" y="89802"/>
                </a:lnTo>
                <a:lnTo>
                  <a:pt x="144048" y="88276"/>
                </a:lnTo>
                <a:lnTo>
                  <a:pt x="143667" y="86783"/>
                </a:lnTo>
                <a:lnTo>
                  <a:pt x="143191" y="85289"/>
                </a:lnTo>
                <a:lnTo>
                  <a:pt x="142715" y="83859"/>
                </a:lnTo>
                <a:lnTo>
                  <a:pt x="142206" y="82398"/>
                </a:lnTo>
                <a:lnTo>
                  <a:pt x="141666" y="80968"/>
                </a:lnTo>
                <a:lnTo>
                  <a:pt x="141094" y="79569"/>
                </a:lnTo>
                <a:lnTo>
                  <a:pt x="140490" y="78139"/>
                </a:lnTo>
                <a:lnTo>
                  <a:pt x="139855" y="76805"/>
                </a:lnTo>
                <a:lnTo>
                  <a:pt x="139156" y="75406"/>
                </a:lnTo>
                <a:lnTo>
                  <a:pt x="138457" y="74103"/>
                </a:lnTo>
                <a:lnTo>
                  <a:pt x="137726" y="72768"/>
                </a:lnTo>
                <a:lnTo>
                  <a:pt x="136933" y="71465"/>
                </a:lnTo>
                <a:lnTo>
                  <a:pt x="136138" y="70195"/>
                </a:lnTo>
                <a:lnTo>
                  <a:pt x="135312" y="68924"/>
                </a:lnTo>
                <a:lnTo>
                  <a:pt x="134454" y="67685"/>
                </a:lnTo>
                <a:lnTo>
                  <a:pt x="133565" y="66477"/>
                </a:lnTo>
                <a:lnTo>
                  <a:pt x="132643" y="65301"/>
                </a:lnTo>
                <a:lnTo>
                  <a:pt x="131722" y="64093"/>
                </a:lnTo>
                <a:lnTo>
                  <a:pt x="130736" y="62949"/>
                </a:lnTo>
                <a:lnTo>
                  <a:pt x="129752" y="61838"/>
                </a:lnTo>
                <a:lnTo>
                  <a:pt x="128703" y="60725"/>
                </a:lnTo>
                <a:lnTo>
                  <a:pt x="127655" y="59644"/>
                </a:lnTo>
                <a:lnTo>
                  <a:pt x="126575" y="58595"/>
                </a:lnTo>
                <a:lnTo>
                  <a:pt x="125495" y="57579"/>
                </a:lnTo>
                <a:lnTo>
                  <a:pt x="124351" y="56562"/>
                </a:lnTo>
                <a:lnTo>
                  <a:pt x="123207" y="55608"/>
                </a:lnTo>
                <a:lnTo>
                  <a:pt x="122064" y="54656"/>
                </a:lnTo>
                <a:lnTo>
                  <a:pt x="120856" y="53734"/>
                </a:lnTo>
                <a:lnTo>
                  <a:pt x="119617" y="52875"/>
                </a:lnTo>
                <a:lnTo>
                  <a:pt x="118410" y="52018"/>
                </a:lnTo>
                <a:lnTo>
                  <a:pt x="117138" y="51159"/>
                </a:lnTo>
                <a:lnTo>
                  <a:pt x="115837" y="50364"/>
                </a:lnTo>
                <a:lnTo>
                  <a:pt x="114565" y="49602"/>
                </a:lnTo>
                <a:lnTo>
                  <a:pt x="113262" y="48871"/>
                </a:lnTo>
                <a:lnTo>
                  <a:pt x="111897" y="48172"/>
                </a:lnTo>
                <a:lnTo>
                  <a:pt x="110562" y="47504"/>
                </a:lnTo>
                <a:lnTo>
                  <a:pt x="109164" y="46869"/>
                </a:lnTo>
                <a:lnTo>
                  <a:pt x="107799" y="46201"/>
                </a:lnTo>
                <a:lnTo>
                  <a:pt x="106369" y="45630"/>
                </a:lnTo>
                <a:lnTo>
                  <a:pt x="104939" y="45090"/>
                </a:lnTo>
                <a:lnTo>
                  <a:pt x="103509" y="44581"/>
                </a:lnTo>
                <a:lnTo>
                  <a:pt x="102017" y="44105"/>
                </a:lnTo>
                <a:lnTo>
                  <a:pt x="100555" y="43692"/>
                </a:lnTo>
                <a:lnTo>
                  <a:pt x="99030" y="43278"/>
                </a:lnTo>
                <a:lnTo>
                  <a:pt x="97568" y="42897"/>
                </a:lnTo>
                <a:lnTo>
                  <a:pt x="96042" y="42579"/>
                </a:lnTo>
                <a:lnTo>
                  <a:pt x="94487" y="42262"/>
                </a:lnTo>
                <a:lnTo>
                  <a:pt x="92961" y="42040"/>
                </a:lnTo>
                <a:lnTo>
                  <a:pt x="91373" y="41784"/>
                </a:lnTo>
                <a:lnTo>
                  <a:pt x="89816" y="41626"/>
                </a:lnTo>
                <a:lnTo>
                  <a:pt x="88259" y="41499"/>
                </a:lnTo>
                <a:lnTo>
                  <a:pt x="86671" y="41372"/>
                </a:lnTo>
                <a:lnTo>
                  <a:pt x="85051" y="41308"/>
                </a:lnTo>
                <a:lnTo>
                  <a:pt x="83462" y="41276"/>
                </a:lnTo>
                <a:close/>
                <a:moveTo>
                  <a:pt x="64304" y="22496"/>
                </a:moveTo>
                <a:lnTo>
                  <a:pt x="69038" y="31330"/>
                </a:lnTo>
                <a:lnTo>
                  <a:pt x="70786" y="31012"/>
                </a:lnTo>
                <a:lnTo>
                  <a:pt x="72564" y="30725"/>
                </a:lnTo>
                <a:lnTo>
                  <a:pt x="74343" y="30471"/>
                </a:lnTo>
                <a:lnTo>
                  <a:pt x="76123" y="30281"/>
                </a:lnTo>
                <a:lnTo>
                  <a:pt x="77965" y="30122"/>
                </a:lnTo>
                <a:lnTo>
                  <a:pt x="79776" y="29995"/>
                </a:lnTo>
                <a:lnTo>
                  <a:pt x="81587" y="29931"/>
                </a:lnTo>
                <a:lnTo>
                  <a:pt x="83462" y="29900"/>
                </a:lnTo>
                <a:lnTo>
                  <a:pt x="84797" y="29931"/>
                </a:lnTo>
                <a:lnTo>
                  <a:pt x="86162" y="29963"/>
                </a:lnTo>
                <a:lnTo>
                  <a:pt x="87497" y="30058"/>
                </a:lnTo>
                <a:lnTo>
                  <a:pt x="88863" y="30122"/>
                </a:lnTo>
                <a:lnTo>
                  <a:pt x="90197" y="30249"/>
                </a:lnTo>
                <a:lnTo>
                  <a:pt x="91531" y="30376"/>
                </a:lnTo>
                <a:lnTo>
                  <a:pt x="92834" y="30503"/>
                </a:lnTo>
                <a:lnTo>
                  <a:pt x="94136" y="30725"/>
                </a:lnTo>
                <a:lnTo>
                  <a:pt x="95471" y="30917"/>
                </a:lnTo>
                <a:lnTo>
                  <a:pt x="96774" y="31139"/>
                </a:lnTo>
                <a:lnTo>
                  <a:pt x="98077" y="31393"/>
                </a:lnTo>
                <a:lnTo>
                  <a:pt x="99347" y="31647"/>
                </a:lnTo>
                <a:lnTo>
                  <a:pt x="100618" y="31965"/>
                </a:lnTo>
                <a:lnTo>
                  <a:pt x="101888" y="32283"/>
                </a:lnTo>
                <a:lnTo>
                  <a:pt x="103160" y="32601"/>
                </a:lnTo>
                <a:lnTo>
                  <a:pt x="104399" y="32982"/>
                </a:lnTo>
                <a:lnTo>
                  <a:pt x="109642" y="24402"/>
                </a:lnTo>
                <a:lnTo>
                  <a:pt x="128925" y="33395"/>
                </a:lnTo>
                <a:lnTo>
                  <a:pt x="125622" y="43214"/>
                </a:lnTo>
                <a:lnTo>
                  <a:pt x="127433" y="44486"/>
                </a:lnTo>
                <a:lnTo>
                  <a:pt x="129181" y="45852"/>
                </a:lnTo>
                <a:lnTo>
                  <a:pt x="130895" y="47219"/>
                </a:lnTo>
                <a:lnTo>
                  <a:pt x="132547" y="48680"/>
                </a:lnTo>
                <a:lnTo>
                  <a:pt x="134168" y="50174"/>
                </a:lnTo>
                <a:lnTo>
                  <a:pt x="135757" y="51667"/>
                </a:lnTo>
                <a:lnTo>
                  <a:pt x="137282" y="53257"/>
                </a:lnTo>
                <a:lnTo>
                  <a:pt x="138775" y="54878"/>
                </a:lnTo>
                <a:lnTo>
                  <a:pt x="140204" y="56562"/>
                </a:lnTo>
                <a:lnTo>
                  <a:pt x="141602" y="58310"/>
                </a:lnTo>
                <a:lnTo>
                  <a:pt x="142937" y="60057"/>
                </a:lnTo>
                <a:lnTo>
                  <a:pt x="144239" y="61838"/>
                </a:lnTo>
                <a:lnTo>
                  <a:pt x="145478" y="63680"/>
                </a:lnTo>
                <a:lnTo>
                  <a:pt x="146623" y="65555"/>
                </a:lnTo>
                <a:lnTo>
                  <a:pt x="147766" y="67462"/>
                </a:lnTo>
                <a:lnTo>
                  <a:pt x="148815" y="69400"/>
                </a:lnTo>
                <a:lnTo>
                  <a:pt x="159584" y="66794"/>
                </a:lnTo>
                <a:lnTo>
                  <a:pt x="166892" y="86783"/>
                </a:lnTo>
                <a:lnTo>
                  <a:pt x="156408" y="92027"/>
                </a:lnTo>
                <a:lnTo>
                  <a:pt x="156662" y="93489"/>
                </a:lnTo>
                <a:lnTo>
                  <a:pt x="156853" y="94919"/>
                </a:lnTo>
                <a:lnTo>
                  <a:pt x="157011" y="96412"/>
                </a:lnTo>
                <a:lnTo>
                  <a:pt x="157170" y="97906"/>
                </a:lnTo>
                <a:lnTo>
                  <a:pt x="157265" y="99367"/>
                </a:lnTo>
                <a:lnTo>
                  <a:pt x="157329" y="100861"/>
                </a:lnTo>
                <a:lnTo>
                  <a:pt x="157392" y="102386"/>
                </a:lnTo>
                <a:lnTo>
                  <a:pt x="157392" y="103913"/>
                </a:lnTo>
                <a:lnTo>
                  <a:pt x="157392" y="105311"/>
                </a:lnTo>
                <a:lnTo>
                  <a:pt x="157361" y="106709"/>
                </a:lnTo>
                <a:lnTo>
                  <a:pt x="157297" y="108074"/>
                </a:lnTo>
                <a:lnTo>
                  <a:pt x="157202" y="109506"/>
                </a:lnTo>
                <a:lnTo>
                  <a:pt x="157043" y="110904"/>
                </a:lnTo>
                <a:lnTo>
                  <a:pt x="156916" y="112238"/>
                </a:lnTo>
                <a:lnTo>
                  <a:pt x="156757" y="113636"/>
                </a:lnTo>
                <a:lnTo>
                  <a:pt x="156599" y="114971"/>
                </a:lnTo>
                <a:lnTo>
                  <a:pt x="156345" y="116337"/>
                </a:lnTo>
                <a:lnTo>
                  <a:pt x="156121" y="117672"/>
                </a:lnTo>
                <a:lnTo>
                  <a:pt x="155835" y="119007"/>
                </a:lnTo>
                <a:lnTo>
                  <a:pt x="155550" y="120341"/>
                </a:lnTo>
                <a:lnTo>
                  <a:pt x="155232" y="121676"/>
                </a:lnTo>
                <a:lnTo>
                  <a:pt x="154883" y="122947"/>
                </a:lnTo>
                <a:lnTo>
                  <a:pt x="154565" y="124250"/>
                </a:lnTo>
                <a:lnTo>
                  <a:pt x="154151" y="125553"/>
                </a:lnTo>
                <a:lnTo>
                  <a:pt x="164922" y="132132"/>
                </a:lnTo>
                <a:lnTo>
                  <a:pt x="155962" y="151389"/>
                </a:lnTo>
                <a:lnTo>
                  <a:pt x="143350" y="147194"/>
                </a:lnTo>
                <a:lnTo>
                  <a:pt x="142142" y="148847"/>
                </a:lnTo>
                <a:lnTo>
                  <a:pt x="140904" y="150437"/>
                </a:lnTo>
                <a:lnTo>
                  <a:pt x="139569" y="151962"/>
                </a:lnTo>
                <a:lnTo>
                  <a:pt x="138266" y="153487"/>
                </a:lnTo>
                <a:lnTo>
                  <a:pt x="136869" y="154981"/>
                </a:lnTo>
                <a:lnTo>
                  <a:pt x="135471" y="156442"/>
                </a:lnTo>
                <a:lnTo>
                  <a:pt x="134009" y="157809"/>
                </a:lnTo>
                <a:lnTo>
                  <a:pt x="132484" y="159207"/>
                </a:lnTo>
                <a:lnTo>
                  <a:pt x="130959" y="160510"/>
                </a:lnTo>
                <a:lnTo>
                  <a:pt x="129371" y="161813"/>
                </a:lnTo>
                <a:lnTo>
                  <a:pt x="127782" y="163053"/>
                </a:lnTo>
                <a:lnTo>
                  <a:pt x="126130" y="164228"/>
                </a:lnTo>
                <a:lnTo>
                  <a:pt x="124478" y="165404"/>
                </a:lnTo>
                <a:lnTo>
                  <a:pt x="122762" y="166484"/>
                </a:lnTo>
                <a:lnTo>
                  <a:pt x="121046" y="167565"/>
                </a:lnTo>
                <a:lnTo>
                  <a:pt x="119299" y="168582"/>
                </a:lnTo>
                <a:lnTo>
                  <a:pt x="122540" y="182088"/>
                </a:lnTo>
                <a:lnTo>
                  <a:pt x="102556" y="189365"/>
                </a:lnTo>
                <a:lnTo>
                  <a:pt x="96234" y="176748"/>
                </a:lnTo>
                <a:lnTo>
                  <a:pt x="94677" y="177002"/>
                </a:lnTo>
                <a:lnTo>
                  <a:pt x="93088" y="177226"/>
                </a:lnTo>
                <a:lnTo>
                  <a:pt x="91531" y="177416"/>
                </a:lnTo>
                <a:lnTo>
                  <a:pt x="89943" y="177607"/>
                </a:lnTo>
                <a:lnTo>
                  <a:pt x="88323" y="177702"/>
                </a:lnTo>
                <a:lnTo>
                  <a:pt x="86703" y="177797"/>
                </a:lnTo>
                <a:lnTo>
                  <a:pt x="85082" y="177861"/>
                </a:lnTo>
                <a:lnTo>
                  <a:pt x="83462" y="177861"/>
                </a:lnTo>
                <a:lnTo>
                  <a:pt x="81048" y="177829"/>
                </a:lnTo>
                <a:lnTo>
                  <a:pt x="78665" y="177734"/>
                </a:lnTo>
                <a:lnTo>
                  <a:pt x="76345" y="177543"/>
                </a:lnTo>
                <a:lnTo>
                  <a:pt x="73994" y="177289"/>
                </a:lnTo>
                <a:lnTo>
                  <a:pt x="71675" y="176971"/>
                </a:lnTo>
                <a:lnTo>
                  <a:pt x="69388" y="176558"/>
                </a:lnTo>
                <a:lnTo>
                  <a:pt x="67132" y="176082"/>
                </a:lnTo>
                <a:lnTo>
                  <a:pt x="64875" y="175542"/>
                </a:lnTo>
                <a:lnTo>
                  <a:pt x="57219" y="187427"/>
                </a:lnTo>
                <a:lnTo>
                  <a:pt x="37967" y="178465"/>
                </a:lnTo>
                <a:lnTo>
                  <a:pt x="42001" y="165150"/>
                </a:lnTo>
                <a:lnTo>
                  <a:pt x="40381" y="164037"/>
                </a:lnTo>
                <a:lnTo>
                  <a:pt x="38760" y="162797"/>
                </a:lnTo>
                <a:lnTo>
                  <a:pt x="37203" y="161591"/>
                </a:lnTo>
                <a:lnTo>
                  <a:pt x="35678" y="160351"/>
                </a:lnTo>
                <a:lnTo>
                  <a:pt x="34186" y="159017"/>
                </a:lnTo>
                <a:lnTo>
                  <a:pt x="32692" y="157682"/>
                </a:lnTo>
                <a:lnTo>
                  <a:pt x="31262" y="156284"/>
                </a:lnTo>
                <a:lnTo>
                  <a:pt x="29896" y="154885"/>
                </a:lnTo>
                <a:lnTo>
                  <a:pt x="28531" y="153392"/>
                </a:lnTo>
                <a:lnTo>
                  <a:pt x="27228" y="151898"/>
                </a:lnTo>
                <a:lnTo>
                  <a:pt x="25956" y="150405"/>
                </a:lnTo>
                <a:lnTo>
                  <a:pt x="24686" y="148815"/>
                </a:lnTo>
                <a:lnTo>
                  <a:pt x="23510" y="147226"/>
                </a:lnTo>
                <a:lnTo>
                  <a:pt x="22366" y="145606"/>
                </a:lnTo>
                <a:lnTo>
                  <a:pt x="21255" y="143921"/>
                </a:lnTo>
                <a:lnTo>
                  <a:pt x="20206" y="142206"/>
                </a:lnTo>
                <a:lnTo>
                  <a:pt x="7308" y="145034"/>
                </a:lnTo>
                <a:lnTo>
                  <a:pt x="0" y="125077"/>
                </a:lnTo>
                <a:lnTo>
                  <a:pt x="11057" y="119165"/>
                </a:lnTo>
                <a:lnTo>
                  <a:pt x="10674" y="117291"/>
                </a:lnTo>
                <a:lnTo>
                  <a:pt x="10389" y="115416"/>
                </a:lnTo>
                <a:lnTo>
                  <a:pt x="10103" y="113541"/>
                </a:lnTo>
                <a:lnTo>
                  <a:pt x="9881" y="111634"/>
                </a:lnTo>
                <a:lnTo>
                  <a:pt x="9722" y="109696"/>
                </a:lnTo>
                <a:lnTo>
                  <a:pt x="9563" y="107789"/>
                </a:lnTo>
                <a:lnTo>
                  <a:pt x="9500" y="105851"/>
                </a:lnTo>
                <a:lnTo>
                  <a:pt x="9468" y="103913"/>
                </a:lnTo>
                <a:lnTo>
                  <a:pt x="9500" y="101624"/>
                </a:lnTo>
                <a:lnTo>
                  <a:pt x="9595" y="99304"/>
                </a:lnTo>
                <a:lnTo>
                  <a:pt x="9817" y="97017"/>
                </a:lnTo>
                <a:lnTo>
                  <a:pt x="10039" y="94792"/>
                </a:lnTo>
                <a:lnTo>
                  <a:pt x="10357" y="92535"/>
                </a:lnTo>
                <a:lnTo>
                  <a:pt x="10739" y="90343"/>
                </a:lnTo>
                <a:lnTo>
                  <a:pt x="11184" y="88149"/>
                </a:lnTo>
                <a:lnTo>
                  <a:pt x="11692" y="85989"/>
                </a:lnTo>
                <a:lnTo>
                  <a:pt x="1938" y="79728"/>
                </a:lnTo>
                <a:lnTo>
                  <a:pt x="10930" y="60471"/>
                </a:lnTo>
                <a:lnTo>
                  <a:pt x="21445" y="63617"/>
                </a:lnTo>
                <a:lnTo>
                  <a:pt x="22685" y="61806"/>
                </a:lnTo>
                <a:lnTo>
                  <a:pt x="23923" y="60057"/>
                </a:lnTo>
                <a:lnTo>
                  <a:pt x="25258" y="58310"/>
                </a:lnTo>
                <a:lnTo>
                  <a:pt x="26624" y="56625"/>
                </a:lnTo>
                <a:lnTo>
                  <a:pt x="28021" y="54941"/>
                </a:lnTo>
                <a:lnTo>
                  <a:pt x="29515" y="53384"/>
                </a:lnTo>
                <a:lnTo>
                  <a:pt x="31008" y="51794"/>
                </a:lnTo>
                <a:lnTo>
                  <a:pt x="32597" y="50269"/>
                </a:lnTo>
                <a:lnTo>
                  <a:pt x="34186" y="48776"/>
                </a:lnTo>
                <a:lnTo>
                  <a:pt x="35837" y="47346"/>
                </a:lnTo>
                <a:lnTo>
                  <a:pt x="37521" y="45979"/>
                </a:lnTo>
                <a:lnTo>
                  <a:pt x="39237" y="44644"/>
                </a:lnTo>
                <a:lnTo>
                  <a:pt x="40984" y="43373"/>
                </a:lnTo>
                <a:lnTo>
                  <a:pt x="42827" y="42135"/>
                </a:lnTo>
                <a:lnTo>
                  <a:pt x="44638" y="40959"/>
                </a:lnTo>
                <a:lnTo>
                  <a:pt x="46544" y="39846"/>
                </a:lnTo>
                <a:lnTo>
                  <a:pt x="44352" y="29773"/>
                </a:lnTo>
                <a:lnTo>
                  <a:pt x="64304" y="22496"/>
                </a:lnTo>
                <a:close/>
                <a:moveTo>
                  <a:pt x="161113" y="14933"/>
                </a:moveTo>
                <a:lnTo>
                  <a:pt x="160164" y="14964"/>
                </a:lnTo>
                <a:lnTo>
                  <a:pt x="159181" y="15060"/>
                </a:lnTo>
                <a:lnTo>
                  <a:pt x="158262" y="15220"/>
                </a:lnTo>
                <a:lnTo>
                  <a:pt x="157343" y="15442"/>
                </a:lnTo>
                <a:lnTo>
                  <a:pt x="156425" y="15728"/>
                </a:lnTo>
                <a:lnTo>
                  <a:pt x="155537" y="16077"/>
                </a:lnTo>
                <a:lnTo>
                  <a:pt x="154650" y="16490"/>
                </a:lnTo>
                <a:lnTo>
                  <a:pt x="153794" y="16934"/>
                </a:lnTo>
                <a:lnTo>
                  <a:pt x="153161" y="17316"/>
                </a:lnTo>
                <a:lnTo>
                  <a:pt x="152559" y="17761"/>
                </a:lnTo>
                <a:lnTo>
                  <a:pt x="151989" y="18205"/>
                </a:lnTo>
                <a:lnTo>
                  <a:pt x="151450" y="18683"/>
                </a:lnTo>
                <a:lnTo>
                  <a:pt x="150912" y="19191"/>
                </a:lnTo>
                <a:lnTo>
                  <a:pt x="150435" y="19699"/>
                </a:lnTo>
                <a:lnTo>
                  <a:pt x="149960" y="20239"/>
                </a:lnTo>
                <a:lnTo>
                  <a:pt x="149549" y="20811"/>
                </a:lnTo>
                <a:lnTo>
                  <a:pt x="149136" y="21383"/>
                </a:lnTo>
                <a:lnTo>
                  <a:pt x="148756" y="21954"/>
                </a:lnTo>
                <a:lnTo>
                  <a:pt x="148440" y="22559"/>
                </a:lnTo>
                <a:lnTo>
                  <a:pt x="148091" y="23194"/>
                </a:lnTo>
                <a:lnTo>
                  <a:pt x="147806" y="23829"/>
                </a:lnTo>
                <a:lnTo>
                  <a:pt x="147584" y="24465"/>
                </a:lnTo>
                <a:lnTo>
                  <a:pt x="147362" y="25132"/>
                </a:lnTo>
                <a:lnTo>
                  <a:pt x="147141" y="25800"/>
                </a:lnTo>
                <a:lnTo>
                  <a:pt x="147014" y="26467"/>
                </a:lnTo>
                <a:lnTo>
                  <a:pt x="146887" y="27165"/>
                </a:lnTo>
                <a:lnTo>
                  <a:pt x="146760" y="27865"/>
                </a:lnTo>
                <a:lnTo>
                  <a:pt x="146696" y="28564"/>
                </a:lnTo>
                <a:lnTo>
                  <a:pt x="146696" y="29230"/>
                </a:lnTo>
                <a:lnTo>
                  <a:pt x="146696" y="29930"/>
                </a:lnTo>
                <a:lnTo>
                  <a:pt x="146728" y="30660"/>
                </a:lnTo>
                <a:lnTo>
                  <a:pt x="146823" y="31360"/>
                </a:lnTo>
                <a:lnTo>
                  <a:pt x="146950" y="32027"/>
                </a:lnTo>
                <a:lnTo>
                  <a:pt x="147077" y="32757"/>
                </a:lnTo>
                <a:lnTo>
                  <a:pt x="147235" y="33425"/>
                </a:lnTo>
                <a:lnTo>
                  <a:pt x="147489" y="34124"/>
                </a:lnTo>
                <a:lnTo>
                  <a:pt x="147711" y="34792"/>
                </a:lnTo>
                <a:lnTo>
                  <a:pt x="148027" y="35490"/>
                </a:lnTo>
                <a:lnTo>
                  <a:pt x="148313" y="36125"/>
                </a:lnTo>
                <a:lnTo>
                  <a:pt x="148693" y="36793"/>
                </a:lnTo>
                <a:lnTo>
                  <a:pt x="149200" y="37587"/>
                </a:lnTo>
                <a:lnTo>
                  <a:pt x="149770" y="38350"/>
                </a:lnTo>
                <a:lnTo>
                  <a:pt x="150372" y="39080"/>
                </a:lnTo>
                <a:lnTo>
                  <a:pt x="151006" y="39779"/>
                </a:lnTo>
                <a:lnTo>
                  <a:pt x="151735" y="40383"/>
                </a:lnTo>
                <a:lnTo>
                  <a:pt x="152432" y="40987"/>
                </a:lnTo>
                <a:lnTo>
                  <a:pt x="153192" y="41526"/>
                </a:lnTo>
                <a:lnTo>
                  <a:pt x="153985" y="42004"/>
                </a:lnTo>
                <a:lnTo>
                  <a:pt x="154808" y="42417"/>
                </a:lnTo>
                <a:lnTo>
                  <a:pt x="155664" y="42829"/>
                </a:lnTo>
                <a:lnTo>
                  <a:pt x="156550" y="43147"/>
                </a:lnTo>
                <a:lnTo>
                  <a:pt x="157438" y="43401"/>
                </a:lnTo>
                <a:lnTo>
                  <a:pt x="158358" y="43655"/>
                </a:lnTo>
                <a:lnTo>
                  <a:pt x="159276" y="43783"/>
                </a:lnTo>
                <a:lnTo>
                  <a:pt x="160195" y="43878"/>
                </a:lnTo>
                <a:lnTo>
                  <a:pt x="161177" y="43910"/>
                </a:lnTo>
                <a:lnTo>
                  <a:pt x="162127" y="43878"/>
                </a:lnTo>
                <a:lnTo>
                  <a:pt x="163078" y="43783"/>
                </a:lnTo>
                <a:lnTo>
                  <a:pt x="163996" y="43624"/>
                </a:lnTo>
                <a:lnTo>
                  <a:pt x="164948" y="43401"/>
                </a:lnTo>
                <a:lnTo>
                  <a:pt x="165866" y="43115"/>
                </a:lnTo>
                <a:lnTo>
                  <a:pt x="166754" y="42766"/>
                </a:lnTo>
                <a:lnTo>
                  <a:pt x="167641" y="42353"/>
                </a:lnTo>
                <a:lnTo>
                  <a:pt x="168496" y="41876"/>
                </a:lnTo>
                <a:lnTo>
                  <a:pt x="169098" y="41526"/>
                </a:lnTo>
                <a:lnTo>
                  <a:pt x="169700" y="41114"/>
                </a:lnTo>
                <a:lnTo>
                  <a:pt x="170270" y="40669"/>
                </a:lnTo>
                <a:lnTo>
                  <a:pt x="170810" y="40193"/>
                </a:lnTo>
                <a:lnTo>
                  <a:pt x="171317" y="39747"/>
                </a:lnTo>
                <a:lnTo>
                  <a:pt x="171792" y="39239"/>
                </a:lnTo>
                <a:lnTo>
                  <a:pt x="172267" y="38699"/>
                </a:lnTo>
                <a:lnTo>
                  <a:pt x="172679" y="38158"/>
                </a:lnTo>
                <a:lnTo>
                  <a:pt x="173091" y="37587"/>
                </a:lnTo>
                <a:lnTo>
                  <a:pt x="173502" y="36952"/>
                </a:lnTo>
                <a:lnTo>
                  <a:pt x="173852" y="36347"/>
                </a:lnTo>
                <a:lnTo>
                  <a:pt x="174168" y="35744"/>
                </a:lnTo>
                <a:lnTo>
                  <a:pt x="174454" y="35077"/>
                </a:lnTo>
                <a:lnTo>
                  <a:pt x="174706" y="34441"/>
                </a:lnTo>
                <a:lnTo>
                  <a:pt x="174960" y="33743"/>
                </a:lnTo>
                <a:lnTo>
                  <a:pt x="175151" y="33044"/>
                </a:lnTo>
                <a:lnTo>
                  <a:pt x="175308" y="32344"/>
                </a:lnTo>
                <a:lnTo>
                  <a:pt x="175404" y="31646"/>
                </a:lnTo>
                <a:lnTo>
                  <a:pt x="175531" y="30914"/>
                </a:lnTo>
                <a:lnTo>
                  <a:pt x="175594" y="30216"/>
                </a:lnTo>
                <a:lnTo>
                  <a:pt x="175594" y="29517"/>
                </a:lnTo>
                <a:lnTo>
                  <a:pt x="175594" y="28786"/>
                </a:lnTo>
                <a:lnTo>
                  <a:pt x="175562" y="28119"/>
                </a:lnTo>
                <a:lnTo>
                  <a:pt x="175435" y="27419"/>
                </a:lnTo>
                <a:lnTo>
                  <a:pt x="175340" y="26689"/>
                </a:lnTo>
                <a:lnTo>
                  <a:pt x="175183" y="26022"/>
                </a:lnTo>
                <a:lnTo>
                  <a:pt x="175024" y="25354"/>
                </a:lnTo>
                <a:lnTo>
                  <a:pt x="174802" y="24688"/>
                </a:lnTo>
                <a:lnTo>
                  <a:pt x="174549" y="23988"/>
                </a:lnTo>
                <a:lnTo>
                  <a:pt x="174263" y="23353"/>
                </a:lnTo>
                <a:lnTo>
                  <a:pt x="173946" y="22718"/>
                </a:lnTo>
                <a:lnTo>
                  <a:pt x="173598" y="22081"/>
                </a:lnTo>
                <a:lnTo>
                  <a:pt x="173091" y="21256"/>
                </a:lnTo>
                <a:lnTo>
                  <a:pt x="172521" y="20493"/>
                </a:lnTo>
                <a:lnTo>
                  <a:pt x="171919" y="19794"/>
                </a:lnTo>
                <a:lnTo>
                  <a:pt x="171285" y="19096"/>
                </a:lnTo>
                <a:lnTo>
                  <a:pt x="170556" y="18459"/>
                </a:lnTo>
                <a:lnTo>
                  <a:pt x="169859" y="17888"/>
                </a:lnTo>
                <a:lnTo>
                  <a:pt x="169098" y="17348"/>
                </a:lnTo>
                <a:lnTo>
                  <a:pt x="168275" y="16839"/>
                </a:lnTo>
                <a:lnTo>
                  <a:pt x="167483" y="16394"/>
                </a:lnTo>
                <a:lnTo>
                  <a:pt x="166627" y="16045"/>
                </a:lnTo>
                <a:lnTo>
                  <a:pt x="165772" y="15696"/>
                </a:lnTo>
                <a:lnTo>
                  <a:pt x="164852" y="15442"/>
                </a:lnTo>
                <a:lnTo>
                  <a:pt x="163934" y="15220"/>
                </a:lnTo>
                <a:lnTo>
                  <a:pt x="162983" y="15060"/>
                </a:lnTo>
                <a:lnTo>
                  <a:pt x="162065" y="14964"/>
                </a:lnTo>
                <a:lnTo>
                  <a:pt x="161113" y="14933"/>
                </a:lnTo>
                <a:close/>
                <a:moveTo>
                  <a:pt x="165296" y="0"/>
                </a:moveTo>
                <a:lnTo>
                  <a:pt x="172521" y="1906"/>
                </a:lnTo>
                <a:lnTo>
                  <a:pt x="171696" y="8007"/>
                </a:lnTo>
                <a:lnTo>
                  <a:pt x="171287" y="9489"/>
                </a:lnTo>
                <a:lnTo>
                  <a:pt x="170778" y="9214"/>
                </a:lnTo>
                <a:lnTo>
                  <a:pt x="170628" y="9155"/>
                </a:lnTo>
                <a:lnTo>
                  <a:pt x="170619" y="9150"/>
                </a:lnTo>
                <a:lnTo>
                  <a:pt x="169890" y="8865"/>
                </a:lnTo>
                <a:lnTo>
                  <a:pt x="170628" y="9155"/>
                </a:lnTo>
                <a:lnTo>
                  <a:pt x="171285" y="9500"/>
                </a:lnTo>
                <a:lnTo>
                  <a:pt x="171287" y="9489"/>
                </a:lnTo>
                <a:lnTo>
                  <a:pt x="171601" y="9658"/>
                </a:lnTo>
                <a:lnTo>
                  <a:pt x="172298" y="10041"/>
                </a:lnTo>
                <a:lnTo>
                  <a:pt x="173407" y="10707"/>
                </a:lnTo>
                <a:lnTo>
                  <a:pt x="173946" y="11057"/>
                </a:lnTo>
                <a:lnTo>
                  <a:pt x="174485" y="11438"/>
                </a:lnTo>
                <a:lnTo>
                  <a:pt x="174517" y="11469"/>
                </a:lnTo>
                <a:lnTo>
                  <a:pt x="175024" y="11852"/>
                </a:lnTo>
                <a:lnTo>
                  <a:pt x="175531" y="12264"/>
                </a:lnTo>
                <a:lnTo>
                  <a:pt x="176449" y="13122"/>
                </a:lnTo>
                <a:lnTo>
                  <a:pt x="177020" y="13663"/>
                </a:lnTo>
                <a:lnTo>
                  <a:pt x="177716" y="14425"/>
                </a:lnTo>
                <a:lnTo>
                  <a:pt x="178129" y="14901"/>
                </a:lnTo>
                <a:lnTo>
                  <a:pt x="178129" y="14901"/>
                </a:lnTo>
                <a:lnTo>
                  <a:pt x="178350" y="15155"/>
                </a:lnTo>
                <a:lnTo>
                  <a:pt x="178129" y="14901"/>
                </a:lnTo>
                <a:lnTo>
                  <a:pt x="179586" y="14044"/>
                </a:lnTo>
                <a:lnTo>
                  <a:pt x="185289" y="11501"/>
                </a:lnTo>
                <a:lnTo>
                  <a:pt x="189060" y="17951"/>
                </a:lnTo>
                <a:lnTo>
                  <a:pt x="184180" y="21669"/>
                </a:lnTo>
                <a:lnTo>
                  <a:pt x="182438" y="22686"/>
                </a:lnTo>
                <a:lnTo>
                  <a:pt x="182754" y="23734"/>
                </a:lnTo>
                <a:lnTo>
                  <a:pt x="182977" y="24751"/>
                </a:lnTo>
                <a:lnTo>
                  <a:pt x="183199" y="25800"/>
                </a:lnTo>
                <a:lnTo>
                  <a:pt x="183324" y="26848"/>
                </a:lnTo>
                <a:lnTo>
                  <a:pt x="183420" y="27897"/>
                </a:lnTo>
                <a:lnTo>
                  <a:pt x="183483" y="28945"/>
                </a:lnTo>
                <a:lnTo>
                  <a:pt x="183483" y="29994"/>
                </a:lnTo>
                <a:lnTo>
                  <a:pt x="183420" y="31010"/>
                </a:lnTo>
                <a:lnTo>
                  <a:pt x="185480" y="31551"/>
                </a:lnTo>
                <a:lnTo>
                  <a:pt x="191279" y="33806"/>
                </a:lnTo>
                <a:lnTo>
                  <a:pt x="189409" y="41050"/>
                </a:lnTo>
                <a:lnTo>
                  <a:pt x="183324" y="40193"/>
                </a:lnTo>
                <a:lnTo>
                  <a:pt x="181044" y="39588"/>
                </a:lnTo>
                <a:lnTo>
                  <a:pt x="180569" y="40510"/>
                </a:lnTo>
                <a:lnTo>
                  <a:pt x="180030" y="41399"/>
                </a:lnTo>
                <a:lnTo>
                  <a:pt x="179492" y="42226"/>
                </a:lnTo>
                <a:lnTo>
                  <a:pt x="178890" y="43052"/>
                </a:lnTo>
                <a:lnTo>
                  <a:pt x="178256" y="43847"/>
                </a:lnTo>
                <a:lnTo>
                  <a:pt x="177559" y="44640"/>
                </a:lnTo>
                <a:lnTo>
                  <a:pt x="176861" y="45371"/>
                </a:lnTo>
                <a:lnTo>
                  <a:pt x="176101" y="46071"/>
                </a:lnTo>
                <a:lnTo>
                  <a:pt x="177305" y="48136"/>
                </a:lnTo>
                <a:lnTo>
                  <a:pt x="179840" y="53791"/>
                </a:lnTo>
                <a:lnTo>
                  <a:pt x="173407" y="57635"/>
                </a:lnTo>
                <a:lnTo>
                  <a:pt x="169700" y="52711"/>
                </a:lnTo>
                <a:lnTo>
                  <a:pt x="168464" y="50613"/>
                </a:lnTo>
                <a:lnTo>
                  <a:pt x="168877" y="50423"/>
                </a:lnTo>
                <a:lnTo>
                  <a:pt x="169288" y="50264"/>
                </a:lnTo>
                <a:lnTo>
                  <a:pt x="168338" y="50613"/>
                </a:lnTo>
                <a:lnTo>
                  <a:pt x="167419" y="50900"/>
                </a:lnTo>
                <a:lnTo>
                  <a:pt x="166658" y="51154"/>
                </a:lnTo>
                <a:lnTo>
                  <a:pt x="165391" y="51440"/>
                </a:lnTo>
                <a:lnTo>
                  <a:pt x="164757" y="51535"/>
                </a:lnTo>
                <a:lnTo>
                  <a:pt x="164060" y="51631"/>
                </a:lnTo>
                <a:lnTo>
                  <a:pt x="163934" y="51631"/>
                </a:lnTo>
                <a:lnTo>
                  <a:pt x="162698" y="51789"/>
                </a:lnTo>
                <a:lnTo>
                  <a:pt x="161494" y="51821"/>
                </a:lnTo>
                <a:lnTo>
                  <a:pt x="161177" y="51853"/>
                </a:lnTo>
                <a:lnTo>
                  <a:pt x="160670" y="51821"/>
                </a:lnTo>
                <a:lnTo>
                  <a:pt x="160223" y="51806"/>
                </a:lnTo>
                <a:lnTo>
                  <a:pt x="159593" y="51758"/>
                </a:lnTo>
                <a:lnTo>
                  <a:pt x="158801" y="51694"/>
                </a:lnTo>
                <a:lnTo>
                  <a:pt x="159719" y="51789"/>
                </a:lnTo>
                <a:lnTo>
                  <a:pt x="160223" y="51806"/>
                </a:lnTo>
                <a:lnTo>
                  <a:pt x="160416" y="51821"/>
                </a:lnTo>
                <a:lnTo>
                  <a:pt x="159562" y="55062"/>
                </a:lnTo>
                <a:lnTo>
                  <a:pt x="157629" y="59860"/>
                </a:lnTo>
                <a:lnTo>
                  <a:pt x="150372" y="57986"/>
                </a:lnTo>
                <a:lnTo>
                  <a:pt x="150912" y="53029"/>
                </a:lnTo>
                <a:lnTo>
                  <a:pt x="151766" y="49756"/>
                </a:lnTo>
                <a:lnTo>
                  <a:pt x="152368" y="50042"/>
                </a:lnTo>
                <a:lnTo>
                  <a:pt x="151514" y="49629"/>
                </a:lnTo>
                <a:lnTo>
                  <a:pt x="150658" y="49185"/>
                </a:lnTo>
                <a:lnTo>
                  <a:pt x="149992" y="48834"/>
                </a:lnTo>
                <a:lnTo>
                  <a:pt x="148883" y="48167"/>
                </a:lnTo>
                <a:lnTo>
                  <a:pt x="148345" y="47786"/>
                </a:lnTo>
                <a:lnTo>
                  <a:pt x="147806" y="47437"/>
                </a:lnTo>
                <a:lnTo>
                  <a:pt x="147743" y="47405"/>
                </a:lnTo>
                <a:lnTo>
                  <a:pt x="147235" y="46991"/>
                </a:lnTo>
                <a:lnTo>
                  <a:pt x="146760" y="46579"/>
                </a:lnTo>
                <a:lnTo>
                  <a:pt x="145810" y="45721"/>
                </a:lnTo>
                <a:lnTo>
                  <a:pt x="145271" y="45180"/>
                </a:lnTo>
                <a:lnTo>
                  <a:pt x="144774" y="44660"/>
                </a:lnTo>
                <a:lnTo>
                  <a:pt x="144447" y="44291"/>
                </a:lnTo>
                <a:lnTo>
                  <a:pt x="143941" y="43688"/>
                </a:lnTo>
                <a:lnTo>
                  <a:pt x="144574" y="44450"/>
                </a:lnTo>
                <a:lnTo>
                  <a:pt x="144774" y="44660"/>
                </a:lnTo>
                <a:lnTo>
                  <a:pt x="144954" y="44863"/>
                </a:lnTo>
                <a:lnTo>
                  <a:pt x="142387" y="46388"/>
                </a:lnTo>
                <a:lnTo>
                  <a:pt x="137635" y="48358"/>
                </a:lnTo>
                <a:lnTo>
                  <a:pt x="133864" y="41940"/>
                </a:lnTo>
                <a:lnTo>
                  <a:pt x="137730" y="38795"/>
                </a:lnTo>
                <a:lnTo>
                  <a:pt x="140233" y="37301"/>
                </a:lnTo>
                <a:lnTo>
                  <a:pt x="139884" y="36252"/>
                </a:lnTo>
                <a:lnTo>
                  <a:pt x="139568" y="35173"/>
                </a:lnTo>
                <a:lnTo>
                  <a:pt x="139314" y="34092"/>
                </a:lnTo>
                <a:lnTo>
                  <a:pt x="139093" y="33012"/>
                </a:lnTo>
                <a:lnTo>
                  <a:pt x="138934" y="31932"/>
                </a:lnTo>
                <a:lnTo>
                  <a:pt x="138871" y="30851"/>
                </a:lnTo>
                <a:lnTo>
                  <a:pt x="138807" y="29740"/>
                </a:lnTo>
                <a:lnTo>
                  <a:pt x="138839" y="28659"/>
                </a:lnTo>
                <a:lnTo>
                  <a:pt x="136368" y="28056"/>
                </a:lnTo>
                <a:lnTo>
                  <a:pt x="131583" y="26054"/>
                </a:lnTo>
                <a:lnTo>
                  <a:pt x="133485" y="18842"/>
                </a:lnTo>
                <a:lnTo>
                  <a:pt x="138427" y="19381"/>
                </a:lnTo>
                <a:lnTo>
                  <a:pt x="140867" y="20016"/>
                </a:lnTo>
                <a:lnTo>
                  <a:pt x="141342" y="19000"/>
                </a:lnTo>
                <a:lnTo>
                  <a:pt x="141881" y="18015"/>
                </a:lnTo>
                <a:lnTo>
                  <a:pt x="142514" y="17094"/>
                </a:lnTo>
                <a:lnTo>
                  <a:pt x="143148" y="16148"/>
                </a:lnTo>
                <a:lnTo>
                  <a:pt x="143845" y="15251"/>
                </a:lnTo>
                <a:lnTo>
                  <a:pt x="144574" y="14393"/>
                </a:lnTo>
                <a:lnTo>
                  <a:pt x="145365" y="13536"/>
                </a:lnTo>
                <a:lnTo>
                  <a:pt x="146190" y="12772"/>
                </a:lnTo>
                <a:lnTo>
                  <a:pt x="145049" y="10834"/>
                </a:lnTo>
                <a:lnTo>
                  <a:pt x="143085" y="6036"/>
                </a:lnTo>
                <a:lnTo>
                  <a:pt x="149517" y="2224"/>
                </a:lnTo>
                <a:lnTo>
                  <a:pt x="152590" y="6163"/>
                </a:lnTo>
                <a:lnTo>
                  <a:pt x="153858" y="8230"/>
                </a:lnTo>
                <a:lnTo>
                  <a:pt x="153415" y="8420"/>
                </a:lnTo>
                <a:lnTo>
                  <a:pt x="153002" y="8579"/>
                </a:lnTo>
                <a:lnTo>
                  <a:pt x="153953" y="8230"/>
                </a:lnTo>
                <a:lnTo>
                  <a:pt x="154871" y="7943"/>
                </a:lnTo>
                <a:lnTo>
                  <a:pt x="155632" y="7689"/>
                </a:lnTo>
                <a:lnTo>
                  <a:pt x="156900" y="7435"/>
                </a:lnTo>
                <a:lnTo>
                  <a:pt x="157533" y="7308"/>
                </a:lnTo>
                <a:lnTo>
                  <a:pt x="158199" y="7181"/>
                </a:lnTo>
                <a:lnTo>
                  <a:pt x="158358" y="7181"/>
                </a:lnTo>
                <a:lnTo>
                  <a:pt x="159562" y="7054"/>
                </a:lnTo>
                <a:lnTo>
                  <a:pt x="160797" y="7022"/>
                </a:lnTo>
                <a:lnTo>
                  <a:pt x="161113" y="7022"/>
                </a:lnTo>
                <a:lnTo>
                  <a:pt x="161588" y="7022"/>
                </a:lnTo>
                <a:lnTo>
                  <a:pt x="162571" y="7085"/>
                </a:lnTo>
                <a:lnTo>
                  <a:pt x="163490" y="7149"/>
                </a:lnTo>
                <a:lnTo>
                  <a:pt x="162761" y="7085"/>
                </a:lnTo>
                <a:lnTo>
                  <a:pt x="163078" y="5814"/>
                </a:lnTo>
                <a:lnTo>
                  <a:pt x="165296" y="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25" name="Freeform 25"/>
          <p:cNvSpPr/>
          <p:nvPr/>
        </p:nvSpPr>
        <p:spPr>
          <a:xfrm>
            <a:off x="2374900" y="254000"/>
            <a:ext cx="343734" cy="309916"/>
          </a:xfrm>
          <a:custGeom>
            <a:avLst/>
            <a:gdLst/>
            <a:ahLst/>
            <a:cxnLst/>
            <a:rect l="l" t="t" r="r" b="b"/>
            <a:pathLst>
              <a:path w="343734" h="309916">
                <a:moveTo>
                  <a:pt x="269845" y="293318"/>
                </a:moveTo>
                <a:cubicBezTo>
                  <a:pt x="266959" y="298132"/>
                  <a:pt x="262945" y="302313"/>
                  <a:pt x="257801" y="305355"/>
                </a:cubicBezTo>
                <a:cubicBezTo>
                  <a:pt x="252407" y="308522"/>
                  <a:pt x="246511" y="309916"/>
                  <a:pt x="240614" y="309790"/>
                </a:cubicBezTo>
                <a:lnTo>
                  <a:pt x="102368" y="309790"/>
                </a:lnTo>
                <a:cubicBezTo>
                  <a:pt x="96848" y="309790"/>
                  <a:pt x="91077" y="308395"/>
                  <a:pt x="85933" y="305355"/>
                </a:cubicBezTo>
                <a:cubicBezTo>
                  <a:pt x="80790" y="302313"/>
                  <a:pt x="76651" y="298132"/>
                  <a:pt x="73890" y="293191"/>
                </a:cubicBezTo>
                <a:lnTo>
                  <a:pt x="4516" y="171809"/>
                </a:lnTo>
                <a:cubicBezTo>
                  <a:pt x="1631" y="166868"/>
                  <a:pt x="0" y="161167"/>
                  <a:pt x="0" y="154958"/>
                </a:cubicBezTo>
                <a:cubicBezTo>
                  <a:pt x="0" y="148750"/>
                  <a:pt x="1631" y="143048"/>
                  <a:pt x="4516" y="137979"/>
                </a:cubicBezTo>
                <a:lnTo>
                  <a:pt x="73640" y="17104"/>
                </a:lnTo>
                <a:cubicBezTo>
                  <a:pt x="76525" y="12164"/>
                  <a:pt x="80665" y="7729"/>
                  <a:pt x="85933" y="4688"/>
                </a:cubicBezTo>
                <a:cubicBezTo>
                  <a:pt x="90827" y="1774"/>
                  <a:pt x="96220" y="254"/>
                  <a:pt x="101615" y="127"/>
                </a:cubicBezTo>
                <a:lnTo>
                  <a:pt x="240364" y="127"/>
                </a:lnTo>
                <a:cubicBezTo>
                  <a:pt x="246259" y="0"/>
                  <a:pt x="252282" y="1393"/>
                  <a:pt x="257801" y="4688"/>
                </a:cubicBezTo>
                <a:cubicBezTo>
                  <a:pt x="262945" y="7602"/>
                  <a:pt x="267085" y="11783"/>
                  <a:pt x="269845" y="16725"/>
                </a:cubicBezTo>
                <a:lnTo>
                  <a:pt x="338968" y="137599"/>
                </a:lnTo>
                <a:cubicBezTo>
                  <a:pt x="341979" y="142668"/>
                  <a:pt x="343734" y="148623"/>
                  <a:pt x="343734" y="154958"/>
                </a:cubicBezTo>
                <a:cubicBezTo>
                  <a:pt x="343734" y="161420"/>
                  <a:pt x="341979" y="167375"/>
                  <a:pt x="338842" y="172443"/>
                </a:cubicBezTo>
                <a:lnTo>
                  <a:pt x="269845" y="293318"/>
                </a:lnTo>
                <a:close/>
              </a:path>
            </a:pathLst>
          </a:custGeom>
          <a:solidFill>
            <a:srgbClr val="054559">
              <a:alpha val="10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26" name="Freeform 26"/>
          <p:cNvSpPr/>
          <p:nvPr/>
        </p:nvSpPr>
        <p:spPr>
          <a:xfrm>
            <a:off x="2451100" y="317500"/>
            <a:ext cx="186243" cy="158306"/>
          </a:xfrm>
          <a:custGeom>
            <a:avLst/>
            <a:gdLst/>
            <a:ahLst/>
            <a:cxnLst/>
            <a:rect l="l" t="t" r="r" b="b"/>
            <a:pathLst>
              <a:path w="186243" h="158306">
                <a:moveTo>
                  <a:pt x="71356" y="127164"/>
                </a:moveTo>
                <a:lnTo>
                  <a:pt x="71928" y="127164"/>
                </a:lnTo>
                <a:lnTo>
                  <a:pt x="114315" y="127164"/>
                </a:lnTo>
                <a:lnTo>
                  <a:pt x="114887" y="127164"/>
                </a:lnTo>
                <a:lnTo>
                  <a:pt x="115432" y="127268"/>
                </a:lnTo>
                <a:lnTo>
                  <a:pt x="115978" y="127345"/>
                </a:lnTo>
                <a:lnTo>
                  <a:pt x="116472" y="127528"/>
                </a:lnTo>
                <a:lnTo>
                  <a:pt x="116991" y="127710"/>
                </a:lnTo>
                <a:lnTo>
                  <a:pt x="117433" y="127945"/>
                </a:lnTo>
                <a:lnTo>
                  <a:pt x="117848" y="128179"/>
                </a:lnTo>
                <a:lnTo>
                  <a:pt x="118265" y="128491"/>
                </a:lnTo>
                <a:lnTo>
                  <a:pt x="118628" y="128829"/>
                </a:lnTo>
                <a:lnTo>
                  <a:pt x="118914" y="129168"/>
                </a:lnTo>
                <a:lnTo>
                  <a:pt x="119226" y="129532"/>
                </a:lnTo>
                <a:lnTo>
                  <a:pt x="119460" y="129922"/>
                </a:lnTo>
                <a:lnTo>
                  <a:pt x="119642" y="130366"/>
                </a:lnTo>
                <a:lnTo>
                  <a:pt x="119746" y="130781"/>
                </a:lnTo>
                <a:lnTo>
                  <a:pt x="119850" y="131249"/>
                </a:lnTo>
                <a:lnTo>
                  <a:pt x="119877" y="131718"/>
                </a:lnTo>
                <a:lnTo>
                  <a:pt x="119850" y="132187"/>
                </a:lnTo>
                <a:lnTo>
                  <a:pt x="119746" y="132655"/>
                </a:lnTo>
                <a:lnTo>
                  <a:pt x="119642" y="133072"/>
                </a:lnTo>
                <a:lnTo>
                  <a:pt x="119460" y="133488"/>
                </a:lnTo>
                <a:lnTo>
                  <a:pt x="119226" y="133905"/>
                </a:lnTo>
                <a:lnTo>
                  <a:pt x="118914" y="134243"/>
                </a:lnTo>
                <a:lnTo>
                  <a:pt x="118628" y="134607"/>
                </a:lnTo>
                <a:lnTo>
                  <a:pt x="118265" y="134945"/>
                </a:lnTo>
                <a:lnTo>
                  <a:pt x="117848" y="135232"/>
                </a:lnTo>
                <a:lnTo>
                  <a:pt x="117433" y="135492"/>
                </a:lnTo>
                <a:lnTo>
                  <a:pt x="116991" y="135726"/>
                </a:lnTo>
                <a:lnTo>
                  <a:pt x="116472" y="135909"/>
                </a:lnTo>
                <a:lnTo>
                  <a:pt x="115978" y="136039"/>
                </a:lnTo>
                <a:lnTo>
                  <a:pt x="115432" y="136169"/>
                </a:lnTo>
                <a:lnTo>
                  <a:pt x="114887" y="136247"/>
                </a:lnTo>
                <a:lnTo>
                  <a:pt x="114315" y="136247"/>
                </a:lnTo>
                <a:lnTo>
                  <a:pt x="71928" y="136247"/>
                </a:lnTo>
                <a:lnTo>
                  <a:pt x="71356" y="136247"/>
                </a:lnTo>
                <a:lnTo>
                  <a:pt x="70811" y="136169"/>
                </a:lnTo>
                <a:lnTo>
                  <a:pt x="70265" y="136039"/>
                </a:lnTo>
                <a:lnTo>
                  <a:pt x="69746" y="135909"/>
                </a:lnTo>
                <a:lnTo>
                  <a:pt x="69277" y="135726"/>
                </a:lnTo>
                <a:lnTo>
                  <a:pt x="68835" y="135492"/>
                </a:lnTo>
                <a:lnTo>
                  <a:pt x="68393" y="135205"/>
                </a:lnTo>
                <a:lnTo>
                  <a:pt x="68005" y="134945"/>
                </a:lnTo>
                <a:lnTo>
                  <a:pt x="67640" y="134607"/>
                </a:lnTo>
                <a:lnTo>
                  <a:pt x="67302" y="134243"/>
                </a:lnTo>
                <a:lnTo>
                  <a:pt x="67042" y="133878"/>
                </a:lnTo>
                <a:lnTo>
                  <a:pt x="66808" y="133488"/>
                </a:lnTo>
                <a:lnTo>
                  <a:pt x="66627" y="133072"/>
                </a:lnTo>
                <a:lnTo>
                  <a:pt x="66471" y="132655"/>
                </a:lnTo>
                <a:lnTo>
                  <a:pt x="66393" y="132187"/>
                </a:lnTo>
                <a:lnTo>
                  <a:pt x="66366" y="131718"/>
                </a:lnTo>
                <a:lnTo>
                  <a:pt x="66393" y="131249"/>
                </a:lnTo>
                <a:lnTo>
                  <a:pt x="66471" y="130781"/>
                </a:lnTo>
                <a:lnTo>
                  <a:pt x="66627" y="130366"/>
                </a:lnTo>
                <a:lnTo>
                  <a:pt x="66808" y="129949"/>
                </a:lnTo>
                <a:lnTo>
                  <a:pt x="67042" y="129532"/>
                </a:lnTo>
                <a:lnTo>
                  <a:pt x="67302" y="129168"/>
                </a:lnTo>
                <a:lnTo>
                  <a:pt x="67640" y="128829"/>
                </a:lnTo>
                <a:lnTo>
                  <a:pt x="68005" y="128491"/>
                </a:lnTo>
                <a:lnTo>
                  <a:pt x="68393" y="128179"/>
                </a:lnTo>
                <a:lnTo>
                  <a:pt x="68835" y="127945"/>
                </a:lnTo>
                <a:lnTo>
                  <a:pt x="69277" y="127710"/>
                </a:lnTo>
                <a:lnTo>
                  <a:pt x="69746" y="127528"/>
                </a:lnTo>
                <a:lnTo>
                  <a:pt x="70265" y="127372"/>
                </a:lnTo>
                <a:lnTo>
                  <a:pt x="70811" y="127268"/>
                </a:lnTo>
                <a:lnTo>
                  <a:pt x="71356" y="127164"/>
                </a:lnTo>
                <a:close/>
                <a:moveTo>
                  <a:pt x="80521" y="108349"/>
                </a:moveTo>
                <a:lnTo>
                  <a:pt x="105722" y="108349"/>
                </a:lnTo>
                <a:lnTo>
                  <a:pt x="106138" y="108374"/>
                </a:lnTo>
                <a:lnTo>
                  <a:pt x="106553" y="108426"/>
                </a:lnTo>
                <a:lnTo>
                  <a:pt x="106943" y="108530"/>
                </a:lnTo>
                <a:lnTo>
                  <a:pt x="107306" y="108659"/>
                </a:lnTo>
                <a:lnTo>
                  <a:pt x="107644" y="108815"/>
                </a:lnTo>
                <a:lnTo>
                  <a:pt x="107980" y="109022"/>
                </a:lnTo>
                <a:lnTo>
                  <a:pt x="108292" y="109254"/>
                </a:lnTo>
                <a:lnTo>
                  <a:pt x="108577" y="109539"/>
                </a:lnTo>
                <a:lnTo>
                  <a:pt x="108838" y="109798"/>
                </a:lnTo>
                <a:lnTo>
                  <a:pt x="109045" y="110133"/>
                </a:lnTo>
                <a:lnTo>
                  <a:pt x="109253" y="110444"/>
                </a:lnTo>
                <a:lnTo>
                  <a:pt x="109435" y="110806"/>
                </a:lnTo>
                <a:lnTo>
                  <a:pt x="109564" y="111168"/>
                </a:lnTo>
                <a:lnTo>
                  <a:pt x="109668" y="111557"/>
                </a:lnTo>
                <a:lnTo>
                  <a:pt x="109746" y="111971"/>
                </a:lnTo>
                <a:lnTo>
                  <a:pt x="109746" y="112385"/>
                </a:lnTo>
                <a:lnTo>
                  <a:pt x="109746" y="112772"/>
                </a:lnTo>
                <a:lnTo>
                  <a:pt x="109668" y="113186"/>
                </a:lnTo>
                <a:lnTo>
                  <a:pt x="109564" y="113574"/>
                </a:lnTo>
                <a:lnTo>
                  <a:pt x="109435" y="113937"/>
                </a:lnTo>
                <a:lnTo>
                  <a:pt x="109253" y="114272"/>
                </a:lnTo>
                <a:lnTo>
                  <a:pt x="109045" y="114609"/>
                </a:lnTo>
                <a:lnTo>
                  <a:pt x="108811" y="114893"/>
                </a:lnTo>
                <a:lnTo>
                  <a:pt x="108577" y="115204"/>
                </a:lnTo>
                <a:lnTo>
                  <a:pt x="108292" y="115462"/>
                </a:lnTo>
                <a:lnTo>
                  <a:pt x="107980" y="115696"/>
                </a:lnTo>
                <a:lnTo>
                  <a:pt x="107644" y="115876"/>
                </a:lnTo>
                <a:lnTo>
                  <a:pt x="107306" y="116058"/>
                </a:lnTo>
                <a:lnTo>
                  <a:pt x="106916" y="116213"/>
                </a:lnTo>
                <a:lnTo>
                  <a:pt x="106553" y="116290"/>
                </a:lnTo>
                <a:lnTo>
                  <a:pt x="106138" y="116368"/>
                </a:lnTo>
                <a:lnTo>
                  <a:pt x="105722" y="116394"/>
                </a:lnTo>
                <a:lnTo>
                  <a:pt x="80521" y="116394"/>
                </a:lnTo>
                <a:lnTo>
                  <a:pt x="80131" y="116368"/>
                </a:lnTo>
                <a:lnTo>
                  <a:pt x="79715" y="116290"/>
                </a:lnTo>
                <a:lnTo>
                  <a:pt x="79327" y="116213"/>
                </a:lnTo>
                <a:lnTo>
                  <a:pt x="78964" y="116058"/>
                </a:lnTo>
                <a:lnTo>
                  <a:pt x="78599" y="115876"/>
                </a:lnTo>
                <a:lnTo>
                  <a:pt x="78288" y="115696"/>
                </a:lnTo>
                <a:lnTo>
                  <a:pt x="77951" y="115462"/>
                </a:lnTo>
                <a:lnTo>
                  <a:pt x="77691" y="115204"/>
                </a:lnTo>
                <a:lnTo>
                  <a:pt x="77405" y="114893"/>
                </a:lnTo>
                <a:lnTo>
                  <a:pt x="77172" y="114609"/>
                </a:lnTo>
                <a:lnTo>
                  <a:pt x="76990" y="114272"/>
                </a:lnTo>
                <a:lnTo>
                  <a:pt x="76808" y="113937"/>
                </a:lnTo>
                <a:lnTo>
                  <a:pt x="76679" y="113574"/>
                </a:lnTo>
                <a:lnTo>
                  <a:pt x="76575" y="113186"/>
                </a:lnTo>
                <a:lnTo>
                  <a:pt x="76524" y="112772"/>
                </a:lnTo>
                <a:lnTo>
                  <a:pt x="76497" y="112385"/>
                </a:lnTo>
                <a:lnTo>
                  <a:pt x="76524" y="111971"/>
                </a:lnTo>
                <a:lnTo>
                  <a:pt x="76575" y="111557"/>
                </a:lnTo>
                <a:lnTo>
                  <a:pt x="76679" y="111168"/>
                </a:lnTo>
                <a:lnTo>
                  <a:pt x="76808" y="110806"/>
                </a:lnTo>
                <a:lnTo>
                  <a:pt x="76965" y="110444"/>
                </a:lnTo>
                <a:lnTo>
                  <a:pt x="77172" y="110133"/>
                </a:lnTo>
                <a:lnTo>
                  <a:pt x="77405" y="109798"/>
                </a:lnTo>
                <a:lnTo>
                  <a:pt x="77691" y="109539"/>
                </a:lnTo>
                <a:lnTo>
                  <a:pt x="77951" y="109254"/>
                </a:lnTo>
                <a:lnTo>
                  <a:pt x="78288" y="109022"/>
                </a:lnTo>
                <a:lnTo>
                  <a:pt x="78599" y="108815"/>
                </a:lnTo>
                <a:lnTo>
                  <a:pt x="78964" y="108659"/>
                </a:lnTo>
                <a:lnTo>
                  <a:pt x="79327" y="108530"/>
                </a:lnTo>
                <a:lnTo>
                  <a:pt x="79715" y="108426"/>
                </a:lnTo>
                <a:lnTo>
                  <a:pt x="80131" y="108374"/>
                </a:lnTo>
                <a:lnTo>
                  <a:pt x="80521" y="108349"/>
                </a:lnTo>
                <a:close/>
                <a:moveTo>
                  <a:pt x="30212" y="87847"/>
                </a:moveTo>
                <a:lnTo>
                  <a:pt x="72624" y="87847"/>
                </a:lnTo>
                <a:lnTo>
                  <a:pt x="73170" y="87873"/>
                </a:lnTo>
                <a:lnTo>
                  <a:pt x="73741" y="87950"/>
                </a:lnTo>
                <a:lnTo>
                  <a:pt x="74287" y="88054"/>
                </a:lnTo>
                <a:lnTo>
                  <a:pt x="74781" y="88210"/>
                </a:lnTo>
                <a:lnTo>
                  <a:pt x="75275" y="88392"/>
                </a:lnTo>
                <a:lnTo>
                  <a:pt x="75743" y="88626"/>
                </a:lnTo>
                <a:lnTo>
                  <a:pt x="76158" y="88885"/>
                </a:lnTo>
                <a:lnTo>
                  <a:pt x="76548" y="89171"/>
                </a:lnTo>
                <a:lnTo>
                  <a:pt x="76912" y="89482"/>
                </a:lnTo>
                <a:lnTo>
                  <a:pt x="77250" y="89845"/>
                </a:lnTo>
                <a:lnTo>
                  <a:pt x="77511" y="90235"/>
                </a:lnTo>
                <a:lnTo>
                  <a:pt x="77744" y="90623"/>
                </a:lnTo>
                <a:lnTo>
                  <a:pt x="77926" y="91039"/>
                </a:lnTo>
                <a:lnTo>
                  <a:pt x="78082" y="91454"/>
                </a:lnTo>
                <a:lnTo>
                  <a:pt x="78160" y="91947"/>
                </a:lnTo>
                <a:lnTo>
                  <a:pt x="78186" y="92389"/>
                </a:lnTo>
                <a:lnTo>
                  <a:pt x="78160" y="92856"/>
                </a:lnTo>
                <a:lnTo>
                  <a:pt x="78082" y="93297"/>
                </a:lnTo>
                <a:lnTo>
                  <a:pt x="77926" y="93764"/>
                </a:lnTo>
                <a:lnTo>
                  <a:pt x="77744" y="94179"/>
                </a:lnTo>
                <a:lnTo>
                  <a:pt x="77511" y="94568"/>
                </a:lnTo>
                <a:lnTo>
                  <a:pt x="77250" y="94906"/>
                </a:lnTo>
                <a:lnTo>
                  <a:pt x="76912" y="95269"/>
                </a:lnTo>
                <a:lnTo>
                  <a:pt x="76548" y="95607"/>
                </a:lnTo>
                <a:lnTo>
                  <a:pt x="76158" y="95891"/>
                </a:lnTo>
                <a:lnTo>
                  <a:pt x="75743" y="96177"/>
                </a:lnTo>
                <a:lnTo>
                  <a:pt x="75275" y="96385"/>
                </a:lnTo>
                <a:lnTo>
                  <a:pt x="74781" y="96592"/>
                </a:lnTo>
                <a:lnTo>
                  <a:pt x="74287" y="96722"/>
                </a:lnTo>
                <a:lnTo>
                  <a:pt x="73741" y="96826"/>
                </a:lnTo>
                <a:lnTo>
                  <a:pt x="73170" y="96904"/>
                </a:lnTo>
                <a:lnTo>
                  <a:pt x="72624" y="96930"/>
                </a:lnTo>
                <a:lnTo>
                  <a:pt x="30212" y="96930"/>
                </a:lnTo>
                <a:lnTo>
                  <a:pt x="29666" y="96904"/>
                </a:lnTo>
                <a:lnTo>
                  <a:pt x="29121" y="96826"/>
                </a:lnTo>
                <a:lnTo>
                  <a:pt x="28575" y="96722"/>
                </a:lnTo>
                <a:lnTo>
                  <a:pt x="28081" y="96592"/>
                </a:lnTo>
                <a:lnTo>
                  <a:pt x="27587" y="96385"/>
                </a:lnTo>
                <a:lnTo>
                  <a:pt x="27120" y="96177"/>
                </a:lnTo>
                <a:lnTo>
                  <a:pt x="26703" y="95891"/>
                </a:lnTo>
                <a:lnTo>
                  <a:pt x="26314" y="95607"/>
                </a:lnTo>
                <a:lnTo>
                  <a:pt x="25950" y="95269"/>
                </a:lnTo>
                <a:lnTo>
                  <a:pt x="25637" y="94906"/>
                </a:lnTo>
                <a:lnTo>
                  <a:pt x="25352" y="94568"/>
                </a:lnTo>
                <a:lnTo>
                  <a:pt x="25118" y="94179"/>
                </a:lnTo>
                <a:lnTo>
                  <a:pt x="24936" y="93764"/>
                </a:lnTo>
                <a:lnTo>
                  <a:pt x="24780" y="93297"/>
                </a:lnTo>
                <a:lnTo>
                  <a:pt x="24703" y="92856"/>
                </a:lnTo>
                <a:lnTo>
                  <a:pt x="24676" y="92389"/>
                </a:lnTo>
                <a:lnTo>
                  <a:pt x="24703" y="91947"/>
                </a:lnTo>
                <a:lnTo>
                  <a:pt x="24780" y="91481"/>
                </a:lnTo>
                <a:lnTo>
                  <a:pt x="24936" y="91039"/>
                </a:lnTo>
                <a:lnTo>
                  <a:pt x="25118" y="90623"/>
                </a:lnTo>
                <a:lnTo>
                  <a:pt x="25352" y="90235"/>
                </a:lnTo>
                <a:lnTo>
                  <a:pt x="25637" y="89845"/>
                </a:lnTo>
                <a:lnTo>
                  <a:pt x="25950" y="89482"/>
                </a:lnTo>
                <a:lnTo>
                  <a:pt x="26314" y="89196"/>
                </a:lnTo>
                <a:lnTo>
                  <a:pt x="26703" y="88885"/>
                </a:lnTo>
                <a:lnTo>
                  <a:pt x="27120" y="88626"/>
                </a:lnTo>
                <a:lnTo>
                  <a:pt x="27587" y="88392"/>
                </a:lnTo>
                <a:lnTo>
                  <a:pt x="28081" y="88210"/>
                </a:lnTo>
                <a:lnTo>
                  <a:pt x="28575" y="88054"/>
                </a:lnTo>
                <a:lnTo>
                  <a:pt x="29121" y="87950"/>
                </a:lnTo>
                <a:lnTo>
                  <a:pt x="29666" y="87873"/>
                </a:lnTo>
                <a:lnTo>
                  <a:pt x="30212" y="87847"/>
                </a:lnTo>
                <a:close/>
                <a:moveTo>
                  <a:pt x="103200" y="78894"/>
                </a:moveTo>
                <a:lnTo>
                  <a:pt x="103462" y="78894"/>
                </a:lnTo>
                <a:lnTo>
                  <a:pt x="103722" y="78894"/>
                </a:lnTo>
                <a:lnTo>
                  <a:pt x="104009" y="78946"/>
                </a:lnTo>
                <a:lnTo>
                  <a:pt x="104323" y="79050"/>
                </a:lnTo>
                <a:lnTo>
                  <a:pt x="104635" y="79154"/>
                </a:lnTo>
                <a:lnTo>
                  <a:pt x="104949" y="79285"/>
                </a:lnTo>
                <a:lnTo>
                  <a:pt x="105600" y="79597"/>
                </a:lnTo>
                <a:lnTo>
                  <a:pt x="106201" y="79962"/>
                </a:lnTo>
                <a:lnTo>
                  <a:pt x="106723" y="80328"/>
                </a:lnTo>
                <a:lnTo>
                  <a:pt x="107062" y="80615"/>
                </a:lnTo>
                <a:lnTo>
                  <a:pt x="107401" y="80979"/>
                </a:lnTo>
                <a:lnTo>
                  <a:pt x="107767" y="81501"/>
                </a:lnTo>
                <a:lnTo>
                  <a:pt x="108106" y="82100"/>
                </a:lnTo>
                <a:lnTo>
                  <a:pt x="108419" y="82752"/>
                </a:lnTo>
                <a:lnTo>
                  <a:pt x="108549" y="83091"/>
                </a:lnTo>
                <a:lnTo>
                  <a:pt x="108654" y="83377"/>
                </a:lnTo>
                <a:lnTo>
                  <a:pt x="108758" y="83716"/>
                </a:lnTo>
                <a:lnTo>
                  <a:pt x="108811" y="84003"/>
                </a:lnTo>
                <a:lnTo>
                  <a:pt x="108836" y="84263"/>
                </a:lnTo>
                <a:lnTo>
                  <a:pt x="108811" y="84525"/>
                </a:lnTo>
                <a:lnTo>
                  <a:pt x="108758" y="84681"/>
                </a:lnTo>
                <a:lnTo>
                  <a:pt x="108628" y="84863"/>
                </a:lnTo>
                <a:lnTo>
                  <a:pt x="100540" y="89869"/>
                </a:lnTo>
                <a:lnTo>
                  <a:pt x="100382" y="89999"/>
                </a:lnTo>
                <a:lnTo>
                  <a:pt x="100253" y="90103"/>
                </a:lnTo>
                <a:lnTo>
                  <a:pt x="100070" y="90207"/>
                </a:lnTo>
                <a:lnTo>
                  <a:pt x="99887" y="90286"/>
                </a:lnTo>
                <a:lnTo>
                  <a:pt x="99731" y="90338"/>
                </a:lnTo>
                <a:lnTo>
                  <a:pt x="99548" y="90390"/>
                </a:lnTo>
                <a:lnTo>
                  <a:pt x="99157" y="90442"/>
                </a:lnTo>
                <a:lnTo>
                  <a:pt x="98817" y="90390"/>
                </a:lnTo>
                <a:lnTo>
                  <a:pt x="98635" y="90338"/>
                </a:lnTo>
                <a:lnTo>
                  <a:pt x="98452" y="90286"/>
                </a:lnTo>
                <a:lnTo>
                  <a:pt x="98295" y="90207"/>
                </a:lnTo>
                <a:lnTo>
                  <a:pt x="98113" y="90103"/>
                </a:lnTo>
                <a:lnTo>
                  <a:pt x="97956" y="89999"/>
                </a:lnTo>
                <a:lnTo>
                  <a:pt x="97826" y="89869"/>
                </a:lnTo>
                <a:lnTo>
                  <a:pt x="97695" y="89712"/>
                </a:lnTo>
                <a:lnTo>
                  <a:pt x="97591" y="89582"/>
                </a:lnTo>
                <a:lnTo>
                  <a:pt x="97486" y="89399"/>
                </a:lnTo>
                <a:lnTo>
                  <a:pt x="97408" y="89243"/>
                </a:lnTo>
                <a:lnTo>
                  <a:pt x="97304" y="88878"/>
                </a:lnTo>
                <a:lnTo>
                  <a:pt x="97277" y="88513"/>
                </a:lnTo>
                <a:lnTo>
                  <a:pt x="97304" y="88174"/>
                </a:lnTo>
                <a:lnTo>
                  <a:pt x="97408" y="87809"/>
                </a:lnTo>
                <a:lnTo>
                  <a:pt x="97486" y="87626"/>
                </a:lnTo>
                <a:lnTo>
                  <a:pt x="97591" y="87470"/>
                </a:lnTo>
                <a:lnTo>
                  <a:pt x="97695" y="87340"/>
                </a:lnTo>
                <a:lnTo>
                  <a:pt x="97826" y="87183"/>
                </a:lnTo>
                <a:lnTo>
                  <a:pt x="102861" y="79077"/>
                </a:lnTo>
                <a:lnTo>
                  <a:pt x="102992" y="78946"/>
                </a:lnTo>
                <a:lnTo>
                  <a:pt x="103200" y="78894"/>
                </a:lnTo>
                <a:close/>
                <a:moveTo>
                  <a:pt x="28311" y="69032"/>
                </a:moveTo>
                <a:lnTo>
                  <a:pt x="28699" y="69032"/>
                </a:lnTo>
                <a:lnTo>
                  <a:pt x="53901" y="69032"/>
                </a:lnTo>
                <a:lnTo>
                  <a:pt x="54317" y="69032"/>
                </a:lnTo>
                <a:lnTo>
                  <a:pt x="54732" y="69084"/>
                </a:lnTo>
                <a:lnTo>
                  <a:pt x="55122" y="69214"/>
                </a:lnTo>
                <a:lnTo>
                  <a:pt x="55485" y="69318"/>
                </a:lnTo>
                <a:lnTo>
                  <a:pt x="55848" y="69499"/>
                </a:lnTo>
                <a:lnTo>
                  <a:pt x="56159" y="69706"/>
                </a:lnTo>
                <a:lnTo>
                  <a:pt x="56472" y="69914"/>
                </a:lnTo>
                <a:lnTo>
                  <a:pt x="56758" y="70199"/>
                </a:lnTo>
                <a:lnTo>
                  <a:pt x="57042" y="70485"/>
                </a:lnTo>
                <a:lnTo>
                  <a:pt x="57250" y="70771"/>
                </a:lnTo>
                <a:lnTo>
                  <a:pt x="57457" y="71107"/>
                </a:lnTo>
                <a:lnTo>
                  <a:pt x="57614" y="71472"/>
                </a:lnTo>
                <a:lnTo>
                  <a:pt x="57743" y="71860"/>
                </a:lnTo>
                <a:lnTo>
                  <a:pt x="57873" y="72250"/>
                </a:lnTo>
                <a:lnTo>
                  <a:pt x="57925" y="72639"/>
                </a:lnTo>
                <a:lnTo>
                  <a:pt x="57925" y="73054"/>
                </a:lnTo>
                <a:lnTo>
                  <a:pt x="57925" y="73470"/>
                </a:lnTo>
                <a:lnTo>
                  <a:pt x="57873" y="73859"/>
                </a:lnTo>
                <a:lnTo>
                  <a:pt x="57743" y="74248"/>
                </a:lnTo>
                <a:lnTo>
                  <a:pt x="57614" y="74586"/>
                </a:lnTo>
                <a:lnTo>
                  <a:pt x="57457" y="74949"/>
                </a:lnTo>
                <a:lnTo>
                  <a:pt x="57250" y="75286"/>
                </a:lnTo>
                <a:lnTo>
                  <a:pt x="57042" y="75598"/>
                </a:lnTo>
                <a:lnTo>
                  <a:pt x="56758" y="75882"/>
                </a:lnTo>
                <a:lnTo>
                  <a:pt x="56472" y="76143"/>
                </a:lnTo>
                <a:lnTo>
                  <a:pt x="56159" y="76377"/>
                </a:lnTo>
                <a:lnTo>
                  <a:pt x="55848" y="76584"/>
                </a:lnTo>
                <a:lnTo>
                  <a:pt x="55485" y="76740"/>
                </a:lnTo>
                <a:lnTo>
                  <a:pt x="55122" y="76895"/>
                </a:lnTo>
                <a:lnTo>
                  <a:pt x="54732" y="76973"/>
                </a:lnTo>
                <a:lnTo>
                  <a:pt x="54317" y="77051"/>
                </a:lnTo>
                <a:lnTo>
                  <a:pt x="53901" y="77076"/>
                </a:lnTo>
                <a:lnTo>
                  <a:pt x="28699" y="77076"/>
                </a:lnTo>
                <a:lnTo>
                  <a:pt x="28311" y="77051"/>
                </a:lnTo>
                <a:lnTo>
                  <a:pt x="27896" y="76973"/>
                </a:lnTo>
                <a:lnTo>
                  <a:pt x="27506" y="76895"/>
                </a:lnTo>
                <a:lnTo>
                  <a:pt x="27142" y="76740"/>
                </a:lnTo>
                <a:lnTo>
                  <a:pt x="26779" y="76584"/>
                </a:lnTo>
                <a:lnTo>
                  <a:pt x="26468" y="76377"/>
                </a:lnTo>
                <a:lnTo>
                  <a:pt x="26130" y="76143"/>
                </a:lnTo>
                <a:lnTo>
                  <a:pt x="25870" y="75882"/>
                </a:lnTo>
                <a:lnTo>
                  <a:pt x="25585" y="75598"/>
                </a:lnTo>
                <a:lnTo>
                  <a:pt x="25352" y="75286"/>
                </a:lnTo>
                <a:lnTo>
                  <a:pt x="25170" y="74949"/>
                </a:lnTo>
                <a:lnTo>
                  <a:pt x="24989" y="74586"/>
                </a:lnTo>
                <a:lnTo>
                  <a:pt x="24858" y="74248"/>
                </a:lnTo>
                <a:lnTo>
                  <a:pt x="24755" y="73859"/>
                </a:lnTo>
                <a:lnTo>
                  <a:pt x="24703" y="73470"/>
                </a:lnTo>
                <a:lnTo>
                  <a:pt x="24676" y="73054"/>
                </a:lnTo>
                <a:lnTo>
                  <a:pt x="24703" y="72639"/>
                </a:lnTo>
                <a:lnTo>
                  <a:pt x="24755" y="72250"/>
                </a:lnTo>
                <a:lnTo>
                  <a:pt x="24858" y="71860"/>
                </a:lnTo>
                <a:lnTo>
                  <a:pt x="24989" y="71472"/>
                </a:lnTo>
                <a:lnTo>
                  <a:pt x="25143" y="71107"/>
                </a:lnTo>
                <a:lnTo>
                  <a:pt x="25352" y="70771"/>
                </a:lnTo>
                <a:lnTo>
                  <a:pt x="25585" y="70485"/>
                </a:lnTo>
                <a:lnTo>
                  <a:pt x="25870" y="70199"/>
                </a:lnTo>
                <a:lnTo>
                  <a:pt x="26130" y="69914"/>
                </a:lnTo>
                <a:lnTo>
                  <a:pt x="26468" y="69706"/>
                </a:lnTo>
                <a:lnTo>
                  <a:pt x="26779" y="69499"/>
                </a:lnTo>
                <a:lnTo>
                  <a:pt x="27142" y="69318"/>
                </a:lnTo>
                <a:lnTo>
                  <a:pt x="27506" y="69214"/>
                </a:lnTo>
                <a:lnTo>
                  <a:pt x="27896" y="69084"/>
                </a:lnTo>
                <a:lnTo>
                  <a:pt x="28311" y="69032"/>
                </a:lnTo>
                <a:close/>
                <a:moveTo>
                  <a:pt x="28155" y="48270"/>
                </a:moveTo>
                <a:lnTo>
                  <a:pt x="78604" y="48270"/>
                </a:lnTo>
                <a:lnTo>
                  <a:pt x="79097" y="48322"/>
                </a:lnTo>
                <a:lnTo>
                  <a:pt x="79616" y="48400"/>
                </a:lnTo>
                <a:lnTo>
                  <a:pt x="80084" y="48529"/>
                </a:lnTo>
                <a:lnTo>
                  <a:pt x="80551" y="48685"/>
                </a:lnTo>
                <a:lnTo>
                  <a:pt x="81018" y="48919"/>
                </a:lnTo>
                <a:lnTo>
                  <a:pt x="81434" y="49153"/>
                </a:lnTo>
                <a:lnTo>
                  <a:pt x="81824" y="49439"/>
                </a:lnTo>
                <a:lnTo>
                  <a:pt x="82160" y="49775"/>
                </a:lnTo>
                <a:lnTo>
                  <a:pt x="82498" y="50138"/>
                </a:lnTo>
                <a:lnTo>
                  <a:pt x="82758" y="50502"/>
                </a:lnTo>
                <a:lnTo>
                  <a:pt x="83043" y="50944"/>
                </a:lnTo>
                <a:lnTo>
                  <a:pt x="83251" y="51384"/>
                </a:lnTo>
                <a:lnTo>
                  <a:pt x="83433" y="51826"/>
                </a:lnTo>
                <a:lnTo>
                  <a:pt x="83537" y="52294"/>
                </a:lnTo>
                <a:lnTo>
                  <a:pt x="83589" y="52812"/>
                </a:lnTo>
                <a:lnTo>
                  <a:pt x="83641" y="53304"/>
                </a:lnTo>
                <a:lnTo>
                  <a:pt x="83589" y="53851"/>
                </a:lnTo>
                <a:lnTo>
                  <a:pt x="83537" y="54317"/>
                </a:lnTo>
                <a:lnTo>
                  <a:pt x="83433" y="54836"/>
                </a:lnTo>
                <a:lnTo>
                  <a:pt x="83251" y="55277"/>
                </a:lnTo>
                <a:lnTo>
                  <a:pt x="83043" y="55719"/>
                </a:lnTo>
                <a:lnTo>
                  <a:pt x="82758" y="56134"/>
                </a:lnTo>
                <a:lnTo>
                  <a:pt x="82498" y="56523"/>
                </a:lnTo>
                <a:lnTo>
                  <a:pt x="82160" y="56886"/>
                </a:lnTo>
                <a:lnTo>
                  <a:pt x="81824" y="57224"/>
                </a:lnTo>
                <a:lnTo>
                  <a:pt x="81434" y="57509"/>
                </a:lnTo>
                <a:lnTo>
                  <a:pt x="81018" y="57743"/>
                </a:lnTo>
                <a:lnTo>
                  <a:pt x="80551" y="57950"/>
                </a:lnTo>
                <a:lnTo>
                  <a:pt x="80084" y="58132"/>
                </a:lnTo>
                <a:lnTo>
                  <a:pt x="79616" y="58261"/>
                </a:lnTo>
                <a:lnTo>
                  <a:pt x="79097" y="58340"/>
                </a:lnTo>
                <a:lnTo>
                  <a:pt x="78604" y="58392"/>
                </a:lnTo>
                <a:lnTo>
                  <a:pt x="28155" y="58392"/>
                </a:lnTo>
                <a:lnTo>
                  <a:pt x="27662" y="58340"/>
                </a:lnTo>
                <a:lnTo>
                  <a:pt x="27142" y="58261"/>
                </a:lnTo>
                <a:lnTo>
                  <a:pt x="26675" y="58132"/>
                </a:lnTo>
                <a:lnTo>
                  <a:pt x="26208" y="57950"/>
                </a:lnTo>
                <a:lnTo>
                  <a:pt x="25766" y="57743"/>
                </a:lnTo>
                <a:lnTo>
                  <a:pt x="25350" y="57509"/>
                </a:lnTo>
                <a:lnTo>
                  <a:pt x="24962" y="57224"/>
                </a:lnTo>
                <a:lnTo>
                  <a:pt x="24624" y="56886"/>
                </a:lnTo>
                <a:lnTo>
                  <a:pt x="24286" y="56523"/>
                </a:lnTo>
                <a:lnTo>
                  <a:pt x="24000" y="56134"/>
                </a:lnTo>
                <a:lnTo>
                  <a:pt x="23741" y="55719"/>
                </a:lnTo>
                <a:lnTo>
                  <a:pt x="23533" y="55277"/>
                </a:lnTo>
                <a:lnTo>
                  <a:pt x="23351" y="54836"/>
                </a:lnTo>
                <a:lnTo>
                  <a:pt x="23247" y="54317"/>
                </a:lnTo>
                <a:lnTo>
                  <a:pt x="23144" y="53851"/>
                </a:lnTo>
                <a:lnTo>
                  <a:pt x="23118" y="53304"/>
                </a:lnTo>
                <a:lnTo>
                  <a:pt x="23144" y="52812"/>
                </a:lnTo>
                <a:lnTo>
                  <a:pt x="23247" y="52294"/>
                </a:lnTo>
                <a:lnTo>
                  <a:pt x="23351" y="51826"/>
                </a:lnTo>
                <a:lnTo>
                  <a:pt x="23533" y="51384"/>
                </a:lnTo>
                <a:lnTo>
                  <a:pt x="23741" y="50944"/>
                </a:lnTo>
                <a:lnTo>
                  <a:pt x="24000" y="50502"/>
                </a:lnTo>
                <a:lnTo>
                  <a:pt x="24286" y="50138"/>
                </a:lnTo>
                <a:lnTo>
                  <a:pt x="24624" y="49775"/>
                </a:lnTo>
                <a:lnTo>
                  <a:pt x="24962" y="49439"/>
                </a:lnTo>
                <a:lnTo>
                  <a:pt x="25350" y="49153"/>
                </a:lnTo>
                <a:lnTo>
                  <a:pt x="25766" y="48919"/>
                </a:lnTo>
                <a:lnTo>
                  <a:pt x="26208" y="48685"/>
                </a:lnTo>
                <a:lnTo>
                  <a:pt x="26675" y="48529"/>
                </a:lnTo>
                <a:lnTo>
                  <a:pt x="27142" y="48400"/>
                </a:lnTo>
                <a:lnTo>
                  <a:pt x="27662" y="48322"/>
                </a:lnTo>
                <a:lnTo>
                  <a:pt x="28155" y="48270"/>
                </a:lnTo>
                <a:close/>
                <a:moveTo>
                  <a:pt x="143242" y="33608"/>
                </a:moveTo>
                <a:lnTo>
                  <a:pt x="143502" y="33633"/>
                </a:lnTo>
                <a:lnTo>
                  <a:pt x="143788" y="33660"/>
                </a:lnTo>
                <a:lnTo>
                  <a:pt x="144048" y="33763"/>
                </a:lnTo>
                <a:lnTo>
                  <a:pt x="144334" y="33842"/>
                </a:lnTo>
                <a:lnTo>
                  <a:pt x="144620" y="33919"/>
                </a:lnTo>
                <a:lnTo>
                  <a:pt x="144880" y="34075"/>
                </a:lnTo>
                <a:lnTo>
                  <a:pt x="145426" y="34412"/>
                </a:lnTo>
                <a:lnTo>
                  <a:pt x="145998" y="34802"/>
                </a:lnTo>
                <a:lnTo>
                  <a:pt x="146519" y="35242"/>
                </a:lnTo>
                <a:lnTo>
                  <a:pt x="147090" y="35735"/>
                </a:lnTo>
                <a:lnTo>
                  <a:pt x="148260" y="36904"/>
                </a:lnTo>
                <a:lnTo>
                  <a:pt x="149483" y="38123"/>
                </a:lnTo>
                <a:lnTo>
                  <a:pt x="150263" y="38928"/>
                </a:lnTo>
                <a:lnTo>
                  <a:pt x="151511" y="40147"/>
                </a:lnTo>
                <a:lnTo>
                  <a:pt x="152655" y="41316"/>
                </a:lnTo>
                <a:lnTo>
                  <a:pt x="153175" y="41886"/>
                </a:lnTo>
                <a:lnTo>
                  <a:pt x="153617" y="42457"/>
                </a:lnTo>
                <a:lnTo>
                  <a:pt x="154007" y="42977"/>
                </a:lnTo>
                <a:lnTo>
                  <a:pt x="154344" y="43547"/>
                </a:lnTo>
                <a:lnTo>
                  <a:pt x="154501" y="43833"/>
                </a:lnTo>
                <a:lnTo>
                  <a:pt x="154579" y="44092"/>
                </a:lnTo>
                <a:lnTo>
                  <a:pt x="154709" y="44352"/>
                </a:lnTo>
                <a:lnTo>
                  <a:pt x="154761" y="44637"/>
                </a:lnTo>
                <a:lnTo>
                  <a:pt x="154786" y="44922"/>
                </a:lnTo>
                <a:lnTo>
                  <a:pt x="154813" y="45182"/>
                </a:lnTo>
                <a:lnTo>
                  <a:pt x="154813" y="45467"/>
                </a:lnTo>
                <a:lnTo>
                  <a:pt x="154761" y="45753"/>
                </a:lnTo>
                <a:lnTo>
                  <a:pt x="154709" y="46012"/>
                </a:lnTo>
                <a:lnTo>
                  <a:pt x="154605" y="46325"/>
                </a:lnTo>
                <a:lnTo>
                  <a:pt x="154501" y="46609"/>
                </a:lnTo>
                <a:lnTo>
                  <a:pt x="154319" y="46921"/>
                </a:lnTo>
                <a:lnTo>
                  <a:pt x="154137" y="47206"/>
                </a:lnTo>
                <a:lnTo>
                  <a:pt x="153902" y="47518"/>
                </a:lnTo>
                <a:lnTo>
                  <a:pt x="153617" y="47829"/>
                </a:lnTo>
                <a:lnTo>
                  <a:pt x="153331" y="48141"/>
                </a:lnTo>
                <a:lnTo>
                  <a:pt x="120828" y="80580"/>
                </a:lnTo>
                <a:lnTo>
                  <a:pt x="120490" y="80918"/>
                </a:lnTo>
                <a:lnTo>
                  <a:pt x="120125" y="81204"/>
                </a:lnTo>
                <a:lnTo>
                  <a:pt x="119788" y="81463"/>
                </a:lnTo>
                <a:lnTo>
                  <a:pt x="119423" y="81722"/>
                </a:lnTo>
                <a:lnTo>
                  <a:pt x="119060" y="81930"/>
                </a:lnTo>
                <a:lnTo>
                  <a:pt x="118670" y="82137"/>
                </a:lnTo>
                <a:lnTo>
                  <a:pt x="118306" y="82319"/>
                </a:lnTo>
                <a:lnTo>
                  <a:pt x="117889" y="82475"/>
                </a:lnTo>
                <a:lnTo>
                  <a:pt x="117499" y="82630"/>
                </a:lnTo>
                <a:lnTo>
                  <a:pt x="117109" y="82786"/>
                </a:lnTo>
                <a:lnTo>
                  <a:pt x="116694" y="82864"/>
                </a:lnTo>
                <a:lnTo>
                  <a:pt x="116277" y="82994"/>
                </a:lnTo>
                <a:lnTo>
                  <a:pt x="115888" y="83045"/>
                </a:lnTo>
                <a:lnTo>
                  <a:pt x="115471" y="83124"/>
                </a:lnTo>
                <a:lnTo>
                  <a:pt x="115056" y="83149"/>
                </a:lnTo>
                <a:lnTo>
                  <a:pt x="114666" y="83176"/>
                </a:lnTo>
                <a:lnTo>
                  <a:pt x="114249" y="83176"/>
                </a:lnTo>
                <a:lnTo>
                  <a:pt x="113859" y="83149"/>
                </a:lnTo>
                <a:lnTo>
                  <a:pt x="113469" y="83124"/>
                </a:lnTo>
                <a:lnTo>
                  <a:pt x="113105" y="83020"/>
                </a:lnTo>
                <a:lnTo>
                  <a:pt x="112715" y="82968"/>
                </a:lnTo>
                <a:lnTo>
                  <a:pt x="112351" y="82838"/>
                </a:lnTo>
                <a:lnTo>
                  <a:pt x="111987" y="82734"/>
                </a:lnTo>
                <a:lnTo>
                  <a:pt x="111648" y="82579"/>
                </a:lnTo>
                <a:lnTo>
                  <a:pt x="111337" y="82398"/>
                </a:lnTo>
                <a:lnTo>
                  <a:pt x="111025" y="82189"/>
                </a:lnTo>
                <a:lnTo>
                  <a:pt x="110739" y="81982"/>
                </a:lnTo>
                <a:lnTo>
                  <a:pt x="110453" y="81749"/>
                </a:lnTo>
                <a:lnTo>
                  <a:pt x="110218" y="81463"/>
                </a:lnTo>
                <a:lnTo>
                  <a:pt x="109985" y="81204"/>
                </a:lnTo>
                <a:lnTo>
                  <a:pt x="109776" y="80866"/>
                </a:lnTo>
                <a:lnTo>
                  <a:pt x="109569" y="80555"/>
                </a:lnTo>
                <a:lnTo>
                  <a:pt x="109413" y="80192"/>
                </a:lnTo>
                <a:lnTo>
                  <a:pt x="109282" y="79802"/>
                </a:lnTo>
                <a:lnTo>
                  <a:pt x="108529" y="79049"/>
                </a:lnTo>
                <a:lnTo>
                  <a:pt x="108165" y="78919"/>
                </a:lnTo>
                <a:lnTo>
                  <a:pt x="107827" y="78737"/>
                </a:lnTo>
                <a:lnTo>
                  <a:pt x="107514" y="78556"/>
                </a:lnTo>
                <a:lnTo>
                  <a:pt x="107202" y="78374"/>
                </a:lnTo>
                <a:lnTo>
                  <a:pt x="106943" y="78167"/>
                </a:lnTo>
                <a:lnTo>
                  <a:pt x="106683" y="77934"/>
                </a:lnTo>
                <a:lnTo>
                  <a:pt x="106449" y="77725"/>
                </a:lnTo>
                <a:lnTo>
                  <a:pt x="106214" y="77492"/>
                </a:lnTo>
                <a:lnTo>
                  <a:pt x="106007" y="77207"/>
                </a:lnTo>
                <a:lnTo>
                  <a:pt x="105851" y="76973"/>
                </a:lnTo>
                <a:lnTo>
                  <a:pt x="105668" y="76713"/>
                </a:lnTo>
                <a:lnTo>
                  <a:pt x="105513" y="76429"/>
                </a:lnTo>
                <a:lnTo>
                  <a:pt x="105382" y="76143"/>
                </a:lnTo>
                <a:lnTo>
                  <a:pt x="105278" y="75882"/>
                </a:lnTo>
                <a:lnTo>
                  <a:pt x="105096" y="75286"/>
                </a:lnTo>
                <a:lnTo>
                  <a:pt x="104992" y="74663"/>
                </a:lnTo>
                <a:lnTo>
                  <a:pt x="104940" y="74014"/>
                </a:lnTo>
                <a:lnTo>
                  <a:pt x="104967" y="73365"/>
                </a:lnTo>
                <a:lnTo>
                  <a:pt x="105044" y="72743"/>
                </a:lnTo>
                <a:lnTo>
                  <a:pt x="105174" y="72094"/>
                </a:lnTo>
                <a:lnTo>
                  <a:pt x="105357" y="71445"/>
                </a:lnTo>
                <a:lnTo>
                  <a:pt x="105590" y="70796"/>
                </a:lnTo>
                <a:lnTo>
                  <a:pt x="105876" y="70174"/>
                </a:lnTo>
                <a:lnTo>
                  <a:pt x="106266" y="69473"/>
                </a:lnTo>
                <a:lnTo>
                  <a:pt x="106708" y="68772"/>
                </a:lnTo>
                <a:lnTo>
                  <a:pt x="107202" y="68149"/>
                </a:lnTo>
                <a:lnTo>
                  <a:pt x="107748" y="67527"/>
                </a:lnTo>
                <a:lnTo>
                  <a:pt x="140251" y="35086"/>
                </a:lnTo>
                <a:lnTo>
                  <a:pt x="140589" y="34802"/>
                </a:lnTo>
                <a:lnTo>
                  <a:pt x="140876" y="34516"/>
                </a:lnTo>
                <a:lnTo>
                  <a:pt x="141214" y="34308"/>
                </a:lnTo>
                <a:lnTo>
                  <a:pt x="141500" y="34101"/>
                </a:lnTo>
                <a:lnTo>
                  <a:pt x="141812" y="33971"/>
                </a:lnTo>
                <a:lnTo>
                  <a:pt x="142098" y="33842"/>
                </a:lnTo>
                <a:lnTo>
                  <a:pt x="142384" y="33711"/>
                </a:lnTo>
                <a:lnTo>
                  <a:pt x="142669" y="33660"/>
                </a:lnTo>
                <a:lnTo>
                  <a:pt x="142930" y="33633"/>
                </a:lnTo>
                <a:lnTo>
                  <a:pt x="143242" y="33608"/>
                </a:lnTo>
                <a:close/>
                <a:moveTo>
                  <a:pt x="16229" y="26082"/>
                </a:moveTo>
                <a:lnTo>
                  <a:pt x="127446" y="26082"/>
                </a:lnTo>
                <a:lnTo>
                  <a:pt x="118876" y="34642"/>
                </a:lnTo>
                <a:lnTo>
                  <a:pt x="25811" y="34642"/>
                </a:lnTo>
                <a:lnTo>
                  <a:pt x="24980" y="34668"/>
                </a:lnTo>
                <a:lnTo>
                  <a:pt x="24149" y="34721"/>
                </a:lnTo>
                <a:lnTo>
                  <a:pt x="23344" y="34850"/>
                </a:lnTo>
                <a:lnTo>
                  <a:pt x="22539" y="34954"/>
                </a:lnTo>
                <a:lnTo>
                  <a:pt x="21760" y="35136"/>
                </a:lnTo>
                <a:lnTo>
                  <a:pt x="20982" y="35395"/>
                </a:lnTo>
                <a:lnTo>
                  <a:pt x="20254" y="35629"/>
                </a:lnTo>
                <a:lnTo>
                  <a:pt x="19501" y="35913"/>
                </a:lnTo>
                <a:lnTo>
                  <a:pt x="18774" y="36251"/>
                </a:lnTo>
                <a:lnTo>
                  <a:pt x="18099" y="36614"/>
                </a:lnTo>
                <a:lnTo>
                  <a:pt x="17423" y="37003"/>
                </a:lnTo>
                <a:lnTo>
                  <a:pt x="16749" y="37418"/>
                </a:lnTo>
                <a:lnTo>
                  <a:pt x="16100" y="37885"/>
                </a:lnTo>
                <a:lnTo>
                  <a:pt x="15502" y="38351"/>
                </a:lnTo>
                <a:lnTo>
                  <a:pt x="14905" y="38871"/>
                </a:lnTo>
                <a:lnTo>
                  <a:pt x="14333" y="39389"/>
                </a:lnTo>
                <a:lnTo>
                  <a:pt x="13814" y="39961"/>
                </a:lnTo>
                <a:lnTo>
                  <a:pt x="13296" y="40557"/>
                </a:lnTo>
                <a:lnTo>
                  <a:pt x="12827" y="41153"/>
                </a:lnTo>
                <a:lnTo>
                  <a:pt x="12386" y="41777"/>
                </a:lnTo>
                <a:lnTo>
                  <a:pt x="11919" y="42476"/>
                </a:lnTo>
                <a:lnTo>
                  <a:pt x="11529" y="43125"/>
                </a:lnTo>
                <a:lnTo>
                  <a:pt x="11191" y="43852"/>
                </a:lnTo>
                <a:lnTo>
                  <a:pt x="10855" y="44552"/>
                </a:lnTo>
                <a:lnTo>
                  <a:pt x="10594" y="45305"/>
                </a:lnTo>
                <a:lnTo>
                  <a:pt x="10309" y="46031"/>
                </a:lnTo>
                <a:lnTo>
                  <a:pt x="10102" y="46808"/>
                </a:lnTo>
                <a:lnTo>
                  <a:pt x="9920" y="47587"/>
                </a:lnTo>
                <a:lnTo>
                  <a:pt x="9789" y="48391"/>
                </a:lnTo>
                <a:lnTo>
                  <a:pt x="9660" y="49196"/>
                </a:lnTo>
                <a:lnTo>
                  <a:pt x="9608" y="50025"/>
                </a:lnTo>
                <a:lnTo>
                  <a:pt x="9608" y="50856"/>
                </a:lnTo>
                <a:lnTo>
                  <a:pt x="9608" y="133532"/>
                </a:lnTo>
                <a:lnTo>
                  <a:pt x="9608" y="134362"/>
                </a:lnTo>
                <a:lnTo>
                  <a:pt x="9660" y="135191"/>
                </a:lnTo>
                <a:lnTo>
                  <a:pt x="9789" y="135997"/>
                </a:lnTo>
                <a:lnTo>
                  <a:pt x="9920" y="136801"/>
                </a:lnTo>
                <a:lnTo>
                  <a:pt x="10102" y="137579"/>
                </a:lnTo>
                <a:lnTo>
                  <a:pt x="10309" y="138356"/>
                </a:lnTo>
                <a:lnTo>
                  <a:pt x="10594" y="139083"/>
                </a:lnTo>
                <a:lnTo>
                  <a:pt x="10855" y="139836"/>
                </a:lnTo>
                <a:lnTo>
                  <a:pt x="11191" y="140562"/>
                </a:lnTo>
                <a:lnTo>
                  <a:pt x="11529" y="141262"/>
                </a:lnTo>
                <a:lnTo>
                  <a:pt x="11919" y="141911"/>
                </a:lnTo>
                <a:lnTo>
                  <a:pt x="12386" y="142611"/>
                </a:lnTo>
                <a:lnTo>
                  <a:pt x="12827" y="143234"/>
                </a:lnTo>
                <a:lnTo>
                  <a:pt x="13296" y="143830"/>
                </a:lnTo>
                <a:lnTo>
                  <a:pt x="13814" y="144427"/>
                </a:lnTo>
                <a:lnTo>
                  <a:pt x="14333" y="144998"/>
                </a:lnTo>
                <a:lnTo>
                  <a:pt x="14905" y="145517"/>
                </a:lnTo>
                <a:lnTo>
                  <a:pt x="15502" y="146036"/>
                </a:lnTo>
                <a:lnTo>
                  <a:pt x="16100" y="146502"/>
                </a:lnTo>
                <a:lnTo>
                  <a:pt x="16749" y="146995"/>
                </a:lnTo>
                <a:lnTo>
                  <a:pt x="17423" y="147410"/>
                </a:lnTo>
                <a:lnTo>
                  <a:pt x="18099" y="147800"/>
                </a:lnTo>
                <a:lnTo>
                  <a:pt x="18774" y="148137"/>
                </a:lnTo>
                <a:lnTo>
                  <a:pt x="19501" y="148474"/>
                </a:lnTo>
                <a:lnTo>
                  <a:pt x="20254" y="148734"/>
                </a:lnTo>
                <a:lnTo>
                  <a:pt x="20982" y="149019"/>
                </a:lnTo>
                <a:lnTo>
                  <a:pt x="21760" y="149226"/>
                </a:lnTo>
                <a:lnTo>
                  <a:pt x="22539" y="149408"/>
                </a:lnTo>
                <a:lnTo>
                  <a:pt x="23344" y="149537"/>
                </a:lnTo>
                <a:lnTo>
                  <a:pt x="24149" y="149667"/>
                </a:lnTo>
                <a:lnTo>
                  <a:pt x="24980" y="149719"/>
                </a:lnTo>
                <a:lnTo>
                  <a:pt x="25811" y="149719"/>
                </a:lnTo>
                <a:lnTo>
                  <a:pt x="133548" y="149719"/>
                </a:lnTo>
                <a:lnTo>
                  <a:pt x="134379" y="149719"/>
                </a:lnTo>
                <a:lnTo>
                  <a:pt x="135184" y="149667"/>
                </a:lnTo>
                <a:lnTo>
                  <a:pt x="136014" y="149537"/>
                </a:lnTo>
                <a:lnTo>
                  <a:pt x="136793" y="149408"/>
                </a:lnTo>
                <a:lnTo>
                  <a:pt x="137598" y="149226"/>
                </a:lnTo>
                <a:lnTo>
                  <a:pt x="138351" y="149019"/>
                </a:lnTo>
                <a:lnTo>
                  <a:pt x="139131" y="148734"/>
                </a:lnTo>
                <a:lnTo>
                  <a:pt x="139832" y="148474"/>
                </a:lnTo>
                <a:lnTo>
                  <a:pt x="140584" y="148137"/>
                </a:lnTo>
                <a:lnTo>
                  <a:pt x="141260" y="147800"/>
                </a:lnTo>
                <a:lnTo>
                  <a:pt x="141961" y="147410"/>
                </a:lnTo>
                <a:lnTo>
                  <a:pt x="142610" y="146995"/>
                </a:lnTo>
                <a:lnTo>
                  <a:pt x="143233" y="146502"/>
                </a:lnTo>
                <a:lnTo>
                  <a:pt x="143857" y="146036"/>
                </a:lnTo>
                <a:lnTo>
                  <a:pt x="144454" y="145517"/>
                </a:lnTo>
                <a:lnTo>
                  <a:pt x="145025" y="144998"/>
                </a:lnTo>
                <a:lnTo>
                  <a:pt x="145570" y="144427"/>
                </a:lnTo>
                <a:lnTo>
                  <a:pt x="146064" y="143857"/>
                </a:lnTo>
                <a:lnTo>
                  <a:pt x="146531" y="143234"/>
                </a:lnTo>
                <a:lnTo>
                  <a:pt x="146999" y="142611"/>
                </a:lnTo>
                <a:lnTo>
                  <a:pt x="147414" y="141963"/>
                </a:lnTo>
                <a:lnTo>
                  <a:pt x="147804" y="141262"/>
                </a:lnTo>
                <a:lnTo>
                  <a:pt x="148140" y="140562"/>
                </a:lnTo>
                <a:lnTo>
                  <a:pt x="148478" y="139836"/>
                </a:lnTo>
                <a:lnTo>
                  <a:pt x="148791" y="139135"/>
                </a:lnTo>
                <a:lnTo>
                  <a:pt x="149050" y="138356"/>
                </a:lnTo>
                <a:lnTo>
                  <a:pt x="149258" y="137579"/>
                </a:lnTo>
                <a:lnTo>
                  <a:pt x="149440" y="136801"/>
                </a:lnTo>
                <a:lnTo>
                  <a:pt x="149595" y="135997"/>
                </a:lnTo>
                <a:lnTo>
                  <a:pt x="149673" y="135191"/>
                </a:lnTo>
                <a:lnTo>
                  <a:pt x="149725" y="134362"/>
                </a:lnTo>
                <a:lnTo>
                  <a:pt x="149751" y="133532"/>
                </a:lnTo>
                <a:lnTo>
                  <a:pt x="149751" y="90988"/>
                </a:lnTo>
                <a:lnTo>
                  <a:pt x="149751" y="63229"/>
                </a:lnTo>
                <a:lnTo>
                  <a:pt x="159358" y="53658"/>
                </a:lnTo>
                <a:lnTo>
                  <a:pt x="159358" y="142093"/>
                </a:lnTo>
                <a:lnTo>
                  <a:pt x="159333" y="142949"/>
                </a:lnTo>
                <a:lnTo>
                  <a:pt x="159281" y="143753"/>
                </a:lnTo>
                <a:lnTo>
                  <a:pt x="159151" y="144583"/>
                </a:lnTo>
                <a:lnTo>
                  <a:pt x="158995" y="145335"/>
                </a:lnTo>
                <a:lnTo>
                  <a:pt x="158814" y="146139"/>
                </a:lnTo>
                <a:lnTo>
                  <a:pt x="158605" y="146917"/>
                </a:lnTo>
                <a:lnTo>
                  <a:pt x="158372" y="147671"/>
                </a:lnTo>
                <a:lnTo>
                  <a:pt x="158086" y="148422"/>
                </a:lnTo>
                <a:lnTo>
                  <a:pt x="157749" y="149122"/>
                </a:lnTo>
                <a:lnTo>
                  <a:pt x="157385" y="149823"/>
                </a:lnTo>
                <a:lnTo>
                  <a:pt x="156996" y="150498"/>
                </a:lnTo>
                <a:lnTo>
                  <a:pt x="156580" y="151147"/>
                </a:lnTo>
                <a:lnTo>
                  <a:pt x="156112" y="151769"/>
                </a:lnTo>
                <a:lnTo>
                  <a:pt x="155645" y="152418"/>
                </a:lnTo>
                <a:lnTo>
                  <a:pt x="155125" y="152988"/>
                </a:lnTo>
                <a:lnTo>
                  <a:pt x="154581" y="153558"/>
                </a:lnTo>
                <a:lnTo>
                  <a:pt x="154036" y="154103"/>
                </a:lnTo>
                <a:lnTo>
                  <a:pt x="153438" y="154596"/>
                </a:lnTo>
                <a:lnTo>
                  <a:pt x="152841" y="155090"/>
                </a:lnTo>
                <a:lnTo>
                  <a:pt x="152217" y="155531"/>
                </a:lnTo>
                <a:lnTo>
                  <a:pt x="151543" y="155946"/>
                </a:lnTo>
                <a:lnTo>
                  <a:pt x="150867" y="156334"/>
                </a:lnTo>
                <a:lnTo>
                  <a:pt x="150141" y="156698"/>
                </a:lnTo>
                <a:lnTo>
                  <a:pt x="149440" y="157009"/>
                </a:lnTo>
                <a:lnTo>
                  <a:pt x="148687" y="157320"/>
                </a:lnTo>
                <a:lnTo>
                  <a:pt x="147933" y="157579"/>
                </a:lnTo>
                <a:lnTo>
                  <a:pt x="147180" y="157787"/>
                </a:lnTo>
                <a:lnTo>
                  <a:pt x="146401" y="157969"/>
                </a:lnTo>
                <a:lnTo>
                  <a:pt x="145597" y="158124"/>
                </a:lnTo>
                <a:lnTo>
                  <a:pt x="144791" y="158203"/>
                </a:lnTo>
                <a:lnTo>
                  <a:pt x="143961" y="158280"/>
                </a:lnTo>
                <a:lnTo>
                  <a:pt x="143104" y="158306"/>
                </a:lnTo>
                <a:lnTo>
                  <a:pt x="16229" y="158306"/>
                </a:lnTo>
                <a:lnTo>
                  <a:pt x="15399" y="158280"/>
                </a:lnTo>
                <a:lnTo>
                  <a:pt x="14594" y="158203"/>
                </a:lnTo>
                <a:lnTo>
                  <a:pt x="13788" y="158124"/>
                </a:lnTo>
                <a:lnTo>
                  <a:pt x="12983" y="157969"/>
                </a:lnTo>
                <a:lnTo>
                  <a:pt x="12178" y="157787"/>
                </a:lnTo>
                <a:lnTo>
                  <a:pt x="11425" y="157579"/>
                </a:lnTo>
                <a:lnTo>
                  <a:pt x="10646" y="157320"/>
                </a:lnTo>
                <a:lnTo>
                  <a:pt x="9920" y="157009"/>
                </a:lnTo>
                <a:lnTo>
                  <a:pt x="9192" y="156698"/>
                </a:lnTo>
                <a:lnTo>
                  <a:pt x="8491" y="156334"/>
                </a:lnTo>
                <a:lnTo>
                  <a:pt x="7816" y="155946"/>
                </a:lnTo>
                <a:lnTo>
                  <a:pt x="7167" y="155531"/>
                </a:lnTo>
                <a:lnTo>
                  <a:pt x="6543" y="155090"/>
                </a:lnTo>
                <a:lnTo>
                  <a:pt x="5894" y="154596"/>
                </a:lnTo>
                <a:lnTo>
                  <a:pt x="5324" y="154103"/>
                </a:lnTo>
                <a:lnTo>
                  <a:pt x="4752" y="153558"/>
                </a:lnTo>
                <a:lnTo>
                  <a:pt x="4206" y="152988"/>
                </a:lnTo>
                <a:lnTo>
                  <a:pt x="3713" y="152418"/>
                </a:lnTo>
                <a:lnTo>
                  <a:pt x="3219" y="151769"/>
                </a:lnTo>
                <a:lnTo>
                  <a:pt x="2779" y="151147"/>
                </a:lnTo>
                <a:lnTo>
                  <a:pt x="2363" y="150498"/>
                </a:lnTo>
                <a:lnTo>
                  <a:pt x="1974" y="149823"/>
                </a:lnTo>
                <a:lnTo>
                  <a:pt x="1610" y="149122"/>
                </a:lnTo>
                <a:lnTo>
                  <a:pt x="1298" y="148422"/>
                </a:lnTo>
                <a:lnTo>
                  <a:pt x="987" y="147671"/>
                </a:lnTo>
                <a:lnTo>
                  <a:pt x="726" y="146917"/>
                </a:lnTo>
                <a:lnTo>
                  <a:pt x="519" y="146139"/>
                </a:lnTo>
                <a:lnTo>
                  <a:pt x="338" y="145335"/>
                </a:lnTo>
                <a:lnTo>
                  <a:pt x="182" y="144583"/>
                </a:lnTo>
                <a:lnTo>
                  <a:pt x="104" y="143753"/>
                </a:lnTo>
                <a:lnTo>
                  <a:pt x="25" y="142949"/>
                </a:lnTo>
                <a:lnTo>
                  <a:pt x="0" y="142093"/>
                </a:lnTo>
                <a:lnTo>
                  <a:pt x="0" y="42295"/>
                </a:lnTo>
                <a:lnTo>
                  <a:pt x="25" y="41466"/>
                </a:lnTo>
                <a:lnTo>
                  <a:pt x="104" y="40660"/>
                </a:lnTo>
                <a:lnTo>
                  <a:pt x="182" y="39831"/>
                </a:lnTo>
                <a:lnTo>
                  <a:pt x="338" y="39052"/>
                </a:lnTo>
                <a:lnTo>
                  <a:pt x="519" y="38249"/>
                </a:lnTo>
                <a:lnTo>
                  <a:pt x="726" y="37470"/>
                </a:lnTo>
                <a:lnTo>
                  <a:pt x="987" y="36718"/>
                </a:lnTo>
                <a:lnTo>
                  <a:pt x="1298" y="35965"/>
                </a:lnTo>
                <a:lnTo>
                  <a:pt x="1610" y="35265"/>
                </a:lnTo>
                <a:lnTo>
                  <a:pt x="1974" y="34591"/>
                </a:lnTo>
                <a:lnTo>
                  <a:pt x="2363" y="33890"/>
                </a:lnTo>
                <a:lnTo>
                  <a:pt x="2779" y="33241"/>
                </a:lnTo>
                <a:lnTo>
                  <a:pt x="3219" y="32619"/>
                </a:lnTo>
                <a:lnTo>
                  <a:pt x="3713" y="31996"/>
                </a:lnTo>
                <a:lnTo>
                  <a:pt x="4206" y="31399"/>
                </a:lnTo>
                <a:lnTo>
                  <a:pt x="4752" y="30829"/>
                </a:lnTo>
                <a:lnTo>
                  <a:pt x="5324" y="30284"/>
                </a:lnTo>
                <a:lnTo>
                  <a:pt x="5894" y="29792"/>
                </a:lnTo>
                <a:lnTo>
                  <a:pt x="6543" y="29299"/>
                </a:lnTo>
                <a:lnTo>
                  <a:pt x="7167" y="28857"/>
                </a:lnTo>
                <a:lnTo>
                  <a:pt x="7816" y="28442"/>
                </a:lnTo>
                <a:lnTo>
                  <a:pt x="8491" y="28053"/>
                </a:lnTo>
                <a:lnTo>
                  <a:pt x="9192" y="27690"/>
                </a:lnTo>
                <a:lnTo>
                  <a:pt x="9920" y="27379"/>
                </a:lnTo>
                <a:lnTo>
                  <a:pt x="10646" y="27068"/>
                </a:lnTo>
                <a:lnTo>
                  <a:pt x="11425" y="26834"/>
                </a:lnTo>
                <a:lnTo>
                  <a:pt x="12178" y="26600"/>
                </a:lnTo>
                <a:lnTo>
                  <a:pt x="12983" y="26419"/>
                </a:lnTo>
                <a:lnTo>
                  <a:pt x="13788" y="26264"/>
                </a:lnTo>
                <a:lnTo>
                  <a:pt x="14594" y="26185"/>
                </a:lnTo>
                <a:lnTo>
                  <a:pt x="15399" y="26134"/>
                </a:lnTo>
                <a:lnTo>
                  <a:pt x="16229" y="26082"/>
                </a:lnTo>
                <a:close/>
                <a:moveTo>
                  <a:pt x="169894" y="8694"/>
                </a:moveTo>
                <a:lnTo>
                  <a:pt x="170335" y="8694"/>
                </a:lnTo>
                <a:lnTo>
                  <a:pt x="170750" y="8694"/>
                </a:lnTo>
                <a:lnTo>
                  <a:pt x="171166" y="8720"/>
                </a:lnTo>
                <a:lnTo>
                  <a:pt x="171580" y="8772"/>
                </a:lnTo>
                <a:lnTo>
                  <a:pt x="171995" y="8849"/>
                </a:lnTo>
                <a:lnTo>
                  <a:pt x="172410" y="8927"/>
                </a:lnTo>
                <a:lnTo>
                  <a:pt x="172799" y="9056"/>
                </a:lnTo>
                <a:lnTo>
                  <a:pt x="173214" y="9161"/>
                </a:lnTo>
                <a:lnTo>
                  <a:pt x="173603" y="9315"/>
                </a:lnTo>
                <a:lnTo>
                  <a:pt x="173991" y="9497"/>
                </a:lnTo>
                <a:lnTo>
                  <a:pt x="174381" y="9677"/>
                </a:lnTo>
                <a:lnTo>
                  <a:pt x="174770" y="9884"/>
                </a:lnTo>
                <a:lnTo>
                  <a:pt x="175108" y="10118"/>
                </a:lnTo>
                <a:lnTo>
                  <a:pt x="175470" y="10350"/>
                </a:lnTo>
                <a:lnTo>
                  <a:pt x="175807" y="10636"/>
                </a:lnTo>
                <a:lnTo>
                  <a:pt x="176171" y="10921"/>
                </a:lnTo>
                <a:lnTo>
                  <a:pt x="176482" y="11205"/>
                </a:lnTo>
                <a:lnTo>
                  <a:pt x="177234" y="11982"/>
                </a:lnTo>
                <a:lnTo>
                  <a:pt x="177519" y="12319"/>
                </a:lnTo>
                <a:lnTo>
                  <a:pt x="177830" y="12656"/>
                </a:lnTo>
                <a:lnTo>
                  <a:pt x="178090" y="12965"/>
                </a:lnTo>
                <a:lnTo>
                  <a:pt x="178323" y="13329"/>
                </a:lnTo>
                <a:lnTo>
                  <a:pt x="178582" y="13716"/>
                </a:lnTo>
                <a:lnTo>
                  <a:pt x="178789" y="14079"/>
                </a:lnTo>
                <a:lnTo>
                  <a:pt x="178946" y="14468"/>
                </a:lnTo>
                <a:lnTo>
                  <a:pt x="179127" y="14855"/>
                </a:lnTo>
                <a:lnTo>
                  <a:pt x="179282" y="15218"/>
                </a:lnTo>
                <a:lnTo>
                  <a:pt x="179412" y="15658"/>
                </a:lnTo>
                <a:lnTo>
                  <a:pt x="179516" y="16021"/>
                </a:lnTo>
                <a:lnTo>
                  <a:pt x="179620" y="16460"/>
                </a:lnTo>
                <a:lnTo>
                  <a:pt x="179672" y="16874"/>
                </a:lnTo>
                <a:lnTo>
                  <a:pt x="179723" y="17290"/>
                </a:lnTo>
                <a:lnTo>
                  <a:pt x="179749" y="17704"/>
                </a:lnTo>
                <a:lnTo>
                  <a:pt x="179749" y="18118"/>
                </a:lnTo>
                <a:lnTo>
                  <a:pt x="179749" y="18532"/>
                </a:lnTo>
                <a:lnTo>
                  <a:pt x="179723" y="18946"/>
                </a:lnTo>
                <a:lnTo>
                  <a:pt x="179672" y="19361"/>
                </a:lnTo>
                <a:lnTo>
                  <a:pt x="179620" y="19748"/>
                </a:lnTo>
                <a:lnTo>
                  <a:pt x="179516" y="20164"/>
                </a:lnTo>
                <a:lnTo>
                  <a:pt x="179412" y="20578"/>
                </a:lnTo>
                <a:lnTo>
                  <a:pt x="179282" y="20965"/>
                </a:lnTo>
                <a:lnTo>
                  <a:pt x="179127" y="21354"/>
                </a:lnTo>
                <a:lnTo>
                  <a:pt x="178946" y="21768"/>
                </a:lnTo>
                <a:lnTo>
                  <a:pt x="178789" y="22131"/>
                </a:lnTo>
                <a:lnTo>
                  <a:pt x="178582" y="22520"/>
                </a:lnTo>
                <a:lnTo>
                  <a:pt x="178323" y="22856"/>
                </a:lnTo>
                <a:lnTo>
                  <a:pt x="178090" y="23218"/>
                </a:lnTo>
                <a:lnTo>
                  <a:pt x="177830" y="23581"/>
                </a:lnTo>
                <a:lnTo>
                  <a:pt x="177519" y="23917"/>
                </a:lnTo>
                <a:lnTo>
                  <a:pt x="177234" y="24228"/>
                </a:lnTo>
                <a:lnTo>
                  <a:pt x="161232" y="40202"/>
                </a:lnTo>
                <a:lnTo>
                  <a:pt x="160947" y="40461"/>
                </a:lnTo>
                <a:lnTo>
                  <a:pt x="160636" y="40720"/>
                </a:lnTo>
                <a:lnTo>
                  <a:pt x="160350" y="40927"/>
                </a:lnTo>
                <a:lnTo>
                  <a:pt x="160091" y="41082"/>
                </a:lnTo>
                <a:lnTo>
                  <a:pt x="159805" y="41238"/>
                </a:lnTo>
                <a:lnTo>
                  <a:pt x="159573" y="41316"/>
                </a:lnTo>
                <a:lnTo>
                  <a:pt x="159339" y="41341"/>
                </a:lnTo>
                <a:lnTo>
                  <a:pt x="159106" y="41393"/>
                </a:lnTo>
                <a:lnTo>
                  <a:pt x="158872" y="41341"/>
                </a:lnTo>
                <a:lnTo>
                  <a:pt x="158665" y="41316"/>
                </a:lnTo>
                <a:lnTo>
                  <a:pt x="158458" y="41238"/>
                </a:lnTo>
                <a:lnTo>
                  <a:pt x="158224" y="41109"/>
                </a:lnTo>
                <a:lnTo>
                  <a:pt x="158016" y="41004"/>
                </a:lnTo>
                <a:lnTo>
                  <a:pt x="157809" y="40824"/>
                </a:lnTo>
                <a:lnTo>
                  <a:pt x="157420" y="40436"/>
                </a:lnTo>
                <a:lnTo>
                  <a:pt x="157005" y="39995"/>
                </a:lnTo>
                <a:lnTo>
                  <a:pt x="156590" y="39451"/>
                </a:lnTo>
                <a:lnTo>
                  <a:pt x="155734" y="38235"/>
                </a:lnTo>
                <a:lnTo>
                  <a:pt x="155268" y="37587"/>
                </a:lnTo>
                <a:lnTo>
                  <a:pt x="154748" y="36914"/>
                </a:lnTo>
                <a:lnTo>
                  <a:pt x="154178" y="36267"/>
                </a:lnTo>
                <a:lnTo>
                  <a:pt x="153581" y="35620"/>
                </a:lnTo>
                <a:lnTo>
                  <a:pt x="152829" y="34842"/>
                </a:lnTo>
                <a:lnTo>
                  <a:pt x="152155" y="34247"/>
                </a:lnTo>
                <a:lnTo>
                  <a:pt x="151507" y="33678"/>
                </a:lnTo>
                <a:lnTo>
                  <a:pt x="150858" y="33186"/>
                </a:lnTo>
                <a:lnTo>
                  <a:pt x="150211" y="32694"/>
                </a:lnTo>
                <a:lnTo>
                  <a:pt x="148966" y="31814"/>
                </a:lnTo>
                <a:lnTo>
                  <a:pt x="148446" y="31425"/>
                </a:lnTo>
                <a:lnTo>
                  <a:pt x="147954" y="31011"/>
                </a:lnTo>
                <a:lnTo>
                  <a:pt x="147591" y="30622"/>
                </a:lnTo>
                <a:lnTo>
                  <a:pt x="147436" y="30415"/>
                </a:lnTo>
                <a:lnTo>
                  <a:pt x="147279" y="30208"/>
                </a:lnTo>
                <a:lnTo>
                  <a:pt x="147150" y="30001"/>
                </a:lnTo>
                <a:lnTo>
                  <a:pt x="147098" y="29794"/>
                </a:lnTo>
                <a:lnTo>
                  <a:pt x="147046" y="29562"/>
                </a:lnTo>
                <a:lnTo>
                  <a:pt x="147020" y="29355"/>
                </a:lnTo>
                <a:lnTo>
                  <a:pt x="147046" y="29096"/>
                </a:lnTo>
                <a:lnTo>
                  <a:pt x="147072" y="28862"/>
                </a:lnTo>
                <a:lnTo>
                  <a:pt x="147150" y="28603"/>
                </a:lnTo>
                <a:lnTo>
                  <a:pt x="147279" y="28345"/>
                </a:lnTo>
                <a:lnTo>
                  <a:pt x="147461" y="28059"/>
                </a:lnTo>
                <a:lnTo>
                  <a:pt x="147669" y="27800"/>
                </a:lnTo>
                <a:lnTo>
                  <a:pt x="147902" y="27516"/>
                </a:lnTo>
                <a:lnTo>
                  <a:pt x="148213" y="27179"/>
                </a:lnTo>
                <a:lnTo>
                  <a:pt x="164188" y="11205"/>
                </a:lnTo>
                <a:lnTo>
                  <a:pt x="164526" y="10921"/>
                </a:lnTo>
                <a:lnTo>
                  <a:pt x="164837" y="10636"/>
                </a:lnTo>
                <a:lnTo>
                  <a:pt x="165200" y="10350"/>
                </a:lnTo>
                <a:lnTo>
                  <a:pt x="165564" y="10118"/>
                </a:lnTo>
                <a:lnTo>
                  <a:pt x="165927" y="9884"/>
                </a:lnTo>
                <a:lnTo>
                  <a:pt x="166315" y="9677"/>
                </a:lnTo>
                <a:lnTo>
                  <a:pt x="166652" y="9497"/>
                </a:lnTo>
                <a:lnTo>
                  <a:pt x="167042" y="9315"/>
                </a:lnTo>
                <a:lnTo>
                  <a:pt x="167456" y="9161"/>
                </a:lnTo>
                <a:lnTo>
                  <a:pt x="167846" y="9056"/>
                </a:lnTo>
                <a:lnTo>
                  <a:pt x="168260" y="8927"/>
                </a:lnTo>
                <a:lnTo>
                  <a:pt x="168650" y="8849"/>
                </a:lnTo>
                <a:lnTo>
                  <a:pt x="169064" y="8772"/>
                </a:lnTo>
                <a:lnTo>
                  <a:pt x="169479" y="8720"/>
                </a:lnTo>
                <a:lnTo>
                  <a:pt x="169894" y="8694"/>
                </a:lnTo>
                <a:close/>
                <a:moveTo>
                  <a:pt x="181101" y="1557"/>
                </a:moveTo>
                <a:lnTo>
                  <a:pt x="181571" y="1584"/>
                </a:lnTo>
                <a:lnTo>
                  <a:pt x="182093" y="1636"/>
                </a:lnTo>
                <a:lnTo>
                  <a:pt x="182562" y="1765"/>
                </a:lnTo>
                <a:lnTo>
                  <a:pt x="183032" y="1923"/>
                </a:lnTo>
                <a:lnTo>
                  <a:pt x="183502" y="2156"/>
                </a:lnTo>
                <a:lnTo>
                  <a:pt x="183947" y="2391"/>
                </a:lnTo>
                <a:lnTo>
                  <a:pt x="184363" y="2704"/>
                </a:lnTo>
                <a:lnTo>
                  <a:pt x="184756" y="3043"/>
                </a:lnTo>
                <a:lnTo>
                  <a:pt x="185120" y="3434"/>
                </a:lnTo>
                <a:lnTo>
                  <a:pt x="185407" y="3852"/>
                </a:lnTo>
                <a:lnTo>
                  <a:pt x="185669" y="4295"/>
                </a:lnTo>
                <a:lnTo>
                  <a:pt x="185877" y="4790"/>
                </a:lnTo>
                <a:lnTo>
                  <a:pt x="186035" y="5260"/>
                </a:lnTo>
                <a:lnTo>
                  <a:pt x="186164" y="5756"/>
                </a:lnTo>
                <a:lnTo>
                  <a:pt x="186243" y="6224"/>
                </a:lnTo>
                <a:lnTo>
                  <a:pt x="186243" y="6720"/>
                </a:lnTo>
                <a:lnTo>
                  <a:pt x="186243" y="7216"/>
                </a:lnTo>
                <a:lnTo>
                  <a:pt x="186164" y="7711"/>
                </a:lnTo>
                <a:lnTo>
                  <a:pt x="186035" y="8207"/>
                </a:lnTo>
                <a:lnTo>
                  <a:pt x="185877" y="8675"/>
                </a:lnTo>
                <a:lnTo>
                  <a:pt x="185669" y="9119"/>
                </a:lnTo>
                <a:lnTo>
                  <a:pt x="185407" y="9588"/>
                </a:lnTo>
                <a:lnTo>
                  <a:pt x="185120" y="10006"/>
                </a:lnTo>
                <a:lnTo>
                  <a:pt x="184756" y="10371"/>
                </a:lnTo>
                <a:lnTo>
                  <a:pt x="183346" y="11779"/>
                </a:lnTo>
                <a:lnTo>
                  <a:pt x="182980" y="12118"/>
                </a:lnTo>
                <a:lnTo>
                  <a:pt x="182668" y="12327"/>
                </a:lnTo>
                <a:lnTo>
                  <a:pt x="182510" y="12379"/>
                </a:lnTo>
                <a:lnTo>
                  <a:pt x="182354" y="12457"/>
                </a:lnTo>
                <a:lnTo>
                  <a:pt x="182223" y="12457"/>
                </a:lnTo>
                <a:lnTo>
                  <a:pt x="182093" y="12457"/>
                </a:lnTo>
                <a:lnTo>
                  <a:pt x="181963" y="12431"/>
                </a:lnTo>
                <a:lnTo>
                  <a:pt x="181859" y="12379"/>
                </a:lnTo>
                <a:lnTo>
                  <a:pt x="181624" y="12248"/>
                </a:lnTo>
                <a:lnTo>
                  <a:pt x="181414" y="12040"/>
                </a:lnTo>
                <a:lnTo>
                  <a:pt x="181206" y="11753"/>
                </a:lnTo>
                <a:lnTo>
                  <a:pt x="180997" y="11466"/>
                </a:lnTo>
                <a:lnTo>
                  <a:pt x="180788" y="11101"/>
                </a:lnTo>
                <a:lnTo>
                  <a:pt x="180318" y="10319"/>
                </a:lnTo>
                <a:lnTo>
                  <a:pt x="180083" y="9928"/>
                </a:lnTo>
                <a:lnTo>
                  <a:pt x="179770" y="9510"/>
                </a:lnTo>
                <a:lnTo>
                  <a:pt x="179457" y="9093"/>
                </a:lnTo>
                <a:lnTo>
                  <a:pt x="179092" y="8702"/>
                </a:lnTo>
                <a:lnTo>
                  <a:pt x="178700" y="8336"/>
                </a:lnTo>
                <a:lnTo>
                  <a:pt x="178309" y="8024"/>
                </a:lnTo>
                <a:lnTo>
                  <a:pt x="177891" y="7737"/>
                </a:lnTo>
                <a:lnTo>
                  <a:pt x="177474" y="7476"/>
                </a:lnTo>
                <a:lnTo>
                  <a:pt x="176690" y="7007"/>
                </a:lnTo>
                <a:lnTo>
                  <a:pt x="176326" y="6798"/>
                </a:lnTo>
                <a:lnTo>
                  <a:pt x="176039" y="6590"/>
                </a:lnTo>
                <a:lnTo>
                  <a:pt x="175751" y="6382"/>
                </a:lnTo>
                <a:lnTo>
                  <a:pt x="175542" y="6172"/>
                </a:lnTo>
                <a:lnTo>
                  <a:pt x="175411" y="5964"/>
                </a:lnTo>
                <a:lnTo>
                  <a:pt x="175386" y="5833"/>
                </a:lnTo>
                <a:lnTo>
                  <a:pt x="175334" y="5704"/>
                </a:lnTo>
                <a:lnTo>
                  <a:pt x="175334" y="5573"/>
                </a:lnTo>
                <a:lnTo>
                  <a:pt x="175386" y="5442"/>
                </a:lnTo>
                <a:lnTo>
                  <a:pt x="175411" y="5286"/>
                </a:lnTo>
                <a:lnTo>
                  <a:pt x="175464" y="5155"/>
                </a:lnTo>
                <a:lnTo>
                  <a:pt x="175698" y="4843"/>
                </a:lnTo>
                <a:lnTo>
                  <a:pt x="176012" y="4478"/>
                </a:lnTo>
                <a:lnTo>
                  <a:pt x="177422" y="3043"/>
                </a:lnTo>
                <a:lnTo>
                  <a:pt x="177839" y="2704"/>
                </a:lnTo>
                <a:lnTo>
                  <a:pt x="178256" y="2391"/>
                </a:lnTo>
                <a:lnTo>
                  <a:pt x="178674" y="2156"/>
                </a:lnTo>
                <a:lnTo>
                  <a:pt x="179144" y="1923"/>
                </a:lnTo>
                <a:lnTo>
                  <a:pt x="179588" y="1765"/>
                </a:lnTo>
                <a:lnTo>
                  <a:pt x="180125" y="1636"/>
                </a:lnTo>
                <a:lnTo>
                  <a:pt x="180580" y="1584"/>
                </a:lnTo>
                <a:lnTo>
                  <a:pt x="181101" y="1557"/>
                </a:lnTo>
                <a:close/>
                <a:moveTo>
                  <a:pt x="162442" y="0"/>
                </a:moveTo>
                <a:lnTo>
                  <a:pt x="162780" y="0"/>
                </a:lnTo>
                <a:lnTo>
                  <a:pt x="163119" y="0"/>
                </a:lnTo>
                <a:lnTo>
                  <a:pt x="163431" y="52"/>
                </a:lnTo>
                <a:lnTo>
                  <a:pt x="163769" y="155"/>
                </a:lnTo>
                <a:lnTo>
                  <a:pt x="164081" y="234"/>
                </a:lnTo>
                <a:lnTo>
                  <a:pt x="164394" y="389"/>
                </a:lnTo>
                <a:lnTo>
                  <a:pt x="164681" y="570"/>
                </a:lnTo>
                <a:lnTo>
                  <a:pt x="165048" y="779"/>
                </a:lnTo>
                <a:lnTo>
                  <a:pt x="165227" y="1011"/>
                </a:lnTo>
                <a:lnTo>
                  <a:pt x="165461" y="1245"/>
                </a:lnTo>
                <a:lnTo>
                  <a:pt x="165669" y="1556"/>
                </a:lnTo>
                <a:lnTo>
                  <a:pt x="165825" y="1815"/>
                </a:lnTo>
                <a:lnTo>
                  <a:pt x="165981" y="2153"/>
                </a:lnTo>
                <a:lnTo>
                  <a:pt x="166086" y="2437"/>
                </a:lnTo>
                <a:lnTo>
                  <a:pt x="166190" y="2775"/>
                </a:lnTo>
                <a:lnTo>
                  <a:pt x="166216" y="3086"/>
                </a:lnTo>
                <a:lnTo>
                  <a:pt x="166242" y="3423"/>
                </a:lnTo>
                <a:lnTo>
                  <a:pt x="166216" y="3760"/>
                </a:lnTo>
                <a:lnTo>
                  <a:pt x="166164" y="4072"/>
                </a:lnTo>
                <a:lnTo>
                  <a:pt x="166086" y="4408"/>
                </a:lnTo>
                <a:lnTo>
                  <a:pt x="165981" y="4721"/>
                </a:lnTo>
                <a:lnTo>
                  <a:pt x="165825" y="5032"/>
                </a:lnTo>
                <a:lnTo>
                  <a:pt x="165669" y="5316"/>
                </a:lnTo>
                <a:lnTo>
                  <a:pt x="165461" y="5602"/>
                </a:lnTo>
                <a:lnTo>
                  <a:pt x="165227" y="5861"/>
                </a:lnTo>
                <a:lnTo>
                  <a:pt x="133941" y="37034"/>
                </a:lnTo>
                <a:lnTo>
                  <a:pt x="133680" y="37267"/>
                </a:lnTo>
                <a:lnTo>
                  <a:pt x="133420" y="37448"/>
                </a:lnTo>
                <a:lnTo>
                  <a:pt x="133107" y="37630"/>
                </a:lnTo>
                <a:lnTo>
                  <a:pt x="132822" y="37786"/>
                </a:lnTo>
                <a:lnTo>
                  <a:pt x="132483" y="37889"/>
                </a:lnTo>
                <a:lnTo>
                  <a:pt x="132145" y="37941"/>
                </a:lnTo>
                <a:lnTo>
                  <a:pt x="131832" y="38020"/>
                </a:lnTo>
                <a:lnTo>
                  <a:pt x="131495" y="38020"/>
                </a:lnTo>
                <a:lnTo>
                  <a:pt x="131155" y="38020"/>
                </a:lnTo>
                <a:lnTo>
                  <a:pt x="130843" y="37941"/>
                </a:lnTo>
                <a:lnTo>
                  <a:pt x="130505" y="37889"/>
                </a:lnTo>
                <a:lnTo>
                  <a:pt x="130218" y="37786"/>
                </a:lnTo>
                <a:lnTo>
                  <a:pt x="129906" y="37630"/>
                </a:lnTo>
                <a:lnTo>
                  <a:pt x="129620" y="37448"/>
                </a:lnTo>
                <a:lnTo>
                  <a:pt x="129334" y="37267"/>
                </a:lnTo>
                <a:lnTo>
                  <a:pt x="129074" y="37034"/>
                </a:lnTo>
                <a:lnTo>
                  <a:pt x="128839" y="36749"/>
                </a:lnTo>
                <a:lnTo>
                  <a:pt x="128631" y="36490"/>
                </a:lnTo>
                <a:lnTo>
                  <a:pt x="128449" y="36204"/>
                </a:lnTo>
                <a:lnTo>
                  <a:pt x="128293" y="35893"/>
                </a:lnTo>
                <a:lnTo>
                  <a:pt x="128214" y="35582"/>
                </a:lnTo>
                <a:lnTo>
                  <a:pt x="128110" y="35245"/>
                </a:lnTo>
                <a:lnTo>
                  <a:pt x="128058" y="34933"/>
                </a:lnTo>
                <a:lnTo>
                  <a:pt x="128058" y="34596"/>
                </a:lnTo>
                <a:lnTo>
                  <a:pt x="128058" y="34260"/>
                </a:lnTo>
                <a:lnTo>
                  <a:pt x="128110" y="33922"/>
                </a:lnTo>
                <a:lnTo>
                  <a:pt x="128214" y="33636"/>
                </a:lnTo>
                <a:lnTo>
                  <a:pt x="128293" y="33299"/>
                </a:lnTo>
                <a:lnTo>
                  <a:pt x="128449" y="33014"/>
                </a:lnTo>
                <a:lnTo>
                  <a:pt x="128631" y="32702"/>
                </a:lnTo>
                <a:lnTo>
                  <a:pt x="128839" y="32443"/>
                </a:lnTo>
                <a:lnTo>
                  <a:pt x="129074" y="32184"/>
                </a:lnTo>
                <a:lnTo>
                  <a:pt x="160359" y="1011"/>
                </a:lnTo>
                <a:lnTo>
                  <a:pt x="160594" y="779"/>
                </a:lnTo>
                <a:lnTo>
                  <a:pt x="160906" y="570"/>
                </a:lnTo>
                <a:lnTo>
                  <a:pt x="161192" y="389"/>
                </a:lnTo>
                <a:lnTo>
                  <a:pt x="161505" y="234"/>
                </a:lnTo>
                <a:lnTo>
                  <a:pt x="161792" y="155"/>
                </a:lnTo>
                <a:lnTo>
                  <a:pt x="162129" y="52"/>
                </a:lnTo>
                <a:lnTo>
                  <a:pt x="162442" y="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pic>
        <p:nvPicPr>
          <p:cNvPr id="27" name="Picture 2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87400" y="165100"/>
            <a:ext cx="546100" cy="43180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22300" y="2692400"/>
            <a:ext cx="2095500" cy="209550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  <p:sp>
        <p:nvSpPr>
          <p:cNvPr id="30" name="AutoShape 30"/>
          <p:cNvSpPr/>
          <p:nvPr/>
        </p:nvSpPr>
        <p:spPr>
          <a:xfrm>
            <a:off x="5295550" y="5852669"/>
            <a:ext cx="5308600" cy="9525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algn="ctr">
              <a:defRPr/>
            </a:pPr>
            <a:r>
              <a:rPr lang="en-US" altLang="zh-CN" sz="2000" dirty="0" err="1">
                <a:solidFill>
                  <a:srgbClr val="1E4370"/>
                </a:solidFill>
                <a:latin typeface="楷体" panose="02010609060101010101" pitchFamily="49" charset="-122"/>
                <a:ea typeface="楷体" panose="02010609060101010101" pitchFamily="49" charset="-122"/>
                <a:cs typeface="Kaiti SC"/>
                <a:sym typeface="Kaiti SC"/>
              </a:rPr>
              <a:t>王芳</a:t>
            </a:r>
            <a:r>
              <a:rPr lang="en-US" altLang="zh-CN" sz="2000" dirty="0">
                <a:solidFill>
                  <a:srgbClr val="1E4370"/>
                </a:solidFill>
                <a:latin typeface="楷体" panose="02010609060101010101" pitchFamily="49" charset="-122"/>
                <a:ea typeface="楷体" panose="02010609060101010101" pitchFamily="49" charset="-122"/>
                <a:cs typeface="Kaiti SC"/>
                <a:sym typeface="Kaiti SC"/>
              </a:rPr>
              <a:t>  </a:t>
            </a:r>
            <a:r>
              <a:rPr lang="zh-CN" altLang="en-US" sz="2000" b="0" i="0" u="none" strike="noStrike" dirty="0">
                <a:solidFill>
                  <a:srgbClr val="1E4370"/>
                </a:solidFill>
                <a:latin typeface="楷体" panose="02010609060101010101" pitchFamily="49" charset="-122"/>
                <a:ea typeface="楷体" panose="02010609060101010101" pitchFamily="49" charset="-122"/>
                <a:cs typeface="Kaiti SC"/>
                <a:sym typeface="Kaiti SC"/>
              </a:rPr>
              <a:t>安徽省颍上第一中学</a:t>
            </a:r>
            <a:endParaRPr lang="en-US" sz="1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0" algn="ctr">
              <a:lnSpc>
                <a:spcPct val="100000"/>
              </a:lnSpc>
            </a:pPr>
            <a:r>
              <a:rPr lang="en-US" sz="2000" b="0" i="0" u="none" strike="noStrike" dirty="0">
                <a:solidFill>
                  <a:srgbClr val="1E437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/>
                <a:sym typeface="Times New Roman"/>
              </a:rPr>
              <a:t> 2026</a:t>
            </a:r>
            <a:r>
              <a:rPr lang="en-US" sz="2000" b="0" i="0" u="none" strike="noStrike" dirty="0">
                <a:solidFill>
                  <a:srgbClr val="1E4370"/>
                </a:solidFill>
                <a:latin typeface="楷体" panose="02010609060101010101" pitchFamily="49" charset="-122"/>
                <a:ea typeface="楷体" panose="02010609060101010101" pitchFamily="49" charset="-122"/>
                <a:cs typeface="Kaiti SC"/>
                <a:sym typeface="Kaiti SC"/>
              </a:rPr>
              <a:t>年</a:t>
            </a:r>
            <a:r>
              <a:rPr lang="en-US" sz="2000" b="0" i="0" u="none" strike="noStrike" dirty="0">
                <a:solidFill>
                  <a:srgbClr val="1E437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/>
                <a:sym typeface="Times New Roman"/>
              </a:rPr>
              <a:t>3</a:t>
            </a:r>
            <a:r>
              <a:rPr lang="en-US" sz="2000" b="0" i="0" u="none" strike="noStrike" dirty="0">
                <a:solidFill>
                  <a:srgbClr val="1E4370"/>
                </a:solidFill>
                <a:latin typeface="楷体" panose="02010609060101010101" pitchFamily="49" charset="-122"/>
                <a:ea typeface="楷体" panose="02010609060101010101" pitchFamily="49" charset="-122"/>
                <a:cs typeface="Kaiti SC"/>
                <a:sym typeface="Kaiti SC"/>
              </a:rPr>
              <a:t>月</a:t>
            </a:r>
            <a:r>
              <a:rPr lang="en-US" sz="2000" b="0" i="0" u="none" strike="noStrike" dirty="0">
                <a:solidFill>
                  <a:srgbClr val="1E437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/>
                <a:sym typeface="Times New Roman"/>
              </a:rPr>
              <a:t>19</a:t>
            </a:r>
            <a:r>
              <a:rPr lang="en-US" sz="2000" b="0" i="0" u="none" strike="noStrike" dirty="0">
                <a:solidFill>
                  <a:srgbClr val="1E4370"/>
                </a:solidFill>
                <a:latin typeface="楷体" panose="02010609060101010101" pitchFamily="49" charset="-122"/>
                <a:ea typeface="楷体" panose="02010609060101010101" pitchFamily="49" charset="-122"/>
                <a:cs typeface="Kaiti SC"/>
                <a:sym typeface="Kaiti SC"/>
              </a:rPr>
              <a:t>日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AutoShape 15">
            <a:extLst>
              <a:ext uri="{FF2B5EF4-FFF2-40B4-BE49-F238E27FC236}">
                <a16:creationId xmlns:a16="http://schemas.microsoft.com/office/drawing/2014/main" id="{DD084479-7F21-2D44-7ABC-D94E170EC7D4}"/>
              </a:ext>
            </a:extLst>
          </p:cNvPr>
          <p:cNvSpPr/>
          <p:nvPr/>
        </p:nvSpPr>
        <p:spPr>
          <a:xfrm>
            <a:off x="8410703" y="2797945"/>
            <a:ext cx="2463800" cy="1016000"/>
          </a:xfrm>
          <a:prstGeom prst="roundRect">
            <a:avLst>
              <a:gd name="adj" fmla="val 15000"/>
            </a:avLst>
          </a:prstGeom>
          <a:solidFill>
            <a:schemeClr val="bg1">
              <a:lumMod val="95000"/>
            </a:scheme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27" name="AutoShape 15">
            <a:extLst>
              <a:ext uri="{FF2B5EF4-FFF2-40B4-BE49-F238E27FC236}">
                <a16:creationId xmlns:a16="http://schemas.microsoft.com/office/drawing/2014/main" id="{8AE3E4A9-D1C3-1806-C9ED-2F1489FECB3D}"/>
              </a:ext>
            </a:extLst>
          </p:cNvPr>
          <p:cNvSpPr/>
          <p:nvPr/>
        </p:nvSpPr>
        <p:spPr>
          <a:xfrm>
            <a:off x="8371968" y="2865473"/>
            <a:ext cx="2463800" cy="1016000"/>
          </a:xfrm>
          <a:prstGeom prst="roundRect">
            <a:avLst>
              <a:gd name="adj" fmla="val 15000"/>
            </a:avLst>
          </a:prstGeom>
          <a:solidFill>
            <a:srgbClr val="F2F2F2">
              <a:alpha val="10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26" name="AutoShape 15">
            <a:extLst>
              <a:ext uri="{FF2B5EF4-FFF2-40B4-BE49-F238E27FC236}">
                <a16:creationId xmlns:a16="http://schemas.microsoft.com/office/drawing/2014/main" id="{D56C7071-A115-F985-A668-281D563CE092}"/>
              </a:ext>
            </a:extLst>
          </p:cNvPr>
          <p:cNvSpPr/>
          <p:nvPr/>
        </p:nvSpPr>
        <p:spPr>
          <a:xfrm>
            <a:off x="8449438" y="2854874"/>
            <a:ext cx="2463800" cy="1016000"/>
          </a:xfrm>
          <a:prstGeom prst="roundRect">
            <a:avLst>
              <a:gd name="adj" fmla="val 15000"/>
            </a:avLst>
          </a:prstGeom>
          <a:solidFill>
            <a:schemeClr val="bg1">
              <a:lumMod val="85000"/>
            </a:scheme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/>
            <a:endParaRPr dirty="0"/>
          </a:p>
        </p:txBody>
      </p:sp>
      <p:sp>
        <p:nvSpPr>
          <p:cNvPr id="2" name="AutoShape 2"/>
          <p:cNvSpPr/>
          <p:nvPr/>
        </p:nvSpPr>
        <p:spPr>
          <a:xfrm>
            <a:off x="279400" y="266700"/>
            <a:ext cx="11620500" cy="6324600"/>
          </a:xfrm>
          <a:prstGeom prst="roundRect">
            <a:avLst>
              <a:gd name="adj" fmla="val 10040"/>
            </a:avLst>
          </a:prstGeom>
          <a:gradFill rotWithShape="1">
            <a:gsLst>
              <a:gs pos="0">
                <a:srgbClr val="FFFFFF">
                  <a:alpha val="100000"/>
                </a:srgbClr>
              </a:gs>
              <a:gs pos="100000">
                <a:srgbClr val="E0E0E0">
                  <a:alpha val="100000"/>
                </a:srgbClr>
              </a:gs>
            </a:gsLst>
            <a:lin ang="5400000"/>
          </a:gradFill>
          <a:ln w="25400" cap="flat" cmpd="sng">
            <a:noFill/>
            <a:prstDash val="solid"/>
            <a:round/>
          </a:ln>
          <a:effectLst>
            <a:outerShdw blurRad="279400" dist="254000" dir="8100000" algn="tr" rotWithShape="0">
              <a:srgbClr val="000000">
                <a:alpha val="4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3" name="AutoShape 3"/>
          <p:cNvSpPr/>
          <p:nvPr/>
        </p:nvSpPr>
        <p:spPr>
          <a:xfrm>
            <a:off x="489585" y="277502"/>
            <a:ext cx="11290300" cy="5930900"/>
          </a:xfrm>
          <a:prstGeom prst="roundRect">
            <a:avLst>
              <a:gd name="adj" fmla="val 7922"/>
            </a:avLst>
          </a:prstGeom>
          <a:gradFill rotWithShape="1">
            <a:gsLst>
              <a:gs pos="0">
                <a:srgbClr val="FFFFFF">
                  <a:alpha val="100000"/>
                </a:srgbClr>
              </a:gs>
              <a:gs pos="100000">
                <a:srgbClr val="DDDEDD">
                  <a:alpha val="100000"/>
                </a:srgbClr>
              </a:gs>
            </a:gsLst>
            <a:lin ang="18900000"/>
          </a:gra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4" name="Freeform 4"/>
          <p:cNvSpPr/>
          <p:nvPr/>
        </p:nvSpPr>
        <p:spPr>
          <a:xfrm>
            <a:off x="2095500" y="431800"/>
            <a:ext cx="9053830" cy="488950"/>
          </a:xfrm>
          <a:custGeom>
            <a:avLst/>
            <a:gdLst/>
            <a:ahLst/>
            <a:cxnLst/>
            <a:rect l="l" t="t" r="r" b="b"/>
            <a:pathLst>
              <a:path w="9053830" h="488950">
                <a:moveTo>
                  <a:pt x="0" y="0"/>
                </a:moveTo>
                <a:lnTo>
                  <a:pt x="7511393" y="0"/>
                </a:lnTo>
                <a:lnTo>
                  <a:pt x="9053830" y="488950"/>
                </a:lnTo>
                <a:lnTo>
                  <a:pt x="0" y="4889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>
              <a:alpha val="73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5" name="Freeform 5"/>
          <p:cNvSpPr/>
          <p:nvPr/>
        </p:nvSpPr>
        <p:spPr>
          <a:xfrm>
            <a:off x="863600" y="431800"/>
            <a:ext cx="3000375" cy="647700"/>
          </a:xfrm>
          <a:custGeom>
            <a:avLst/>
            <a:gdLst/>
            <a:ahLst/>
            <a:cxnLst/>
            <a:rect l="l" t="t" r="r" b="b"/>
            <a:pathLst>
              <a:path w="3000375" h="647700">
                <a:moveTo>
                  <a:pt x="104244" y="0"/>
                </a:moveTo>
                <a:lnTo>
                  <a:pt x="3000375" y="0"/>
                </a:lnTo>
                <a:lnTo>
                  <a:pt x="2342708" y="647700"/>
                </a:lnTo>
                <a:lnTo>
                  <a:pt x="0" y="640326"/>
                </a:lnTo>
                <a:lnTo>
                  <a:pt x="104244" y="0"/>
                </a:lnTo>
                <a:close/>
              </a:path>
            </a:pathLst>
          </a:custGeom>
          <a:solidFill>
            <a:srgbClr val="005A9E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63500" dist="63500" algn="ctr" rotWithShape="0">
              <a:srgbClr val="000000">
                <a:alpha val="67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6" name="AutoShape 6"/>
          <p:cNvSpPr/>
          <p:nvPr/>
        </p:nvSpPr>
        <p:spPr>
          <a:xfrm>
            <a:off x="3644900" y="520700"/>
            <a:ext cx="7620000" cy="3683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l">
              <a:lnSpc>
                <a:spcPct val="100000"/>
              </a:lnSpc>
              <a:defRPr/>
            </a:pPr>
            <a:r>
              <a:rPr lang="en-US" sz="1800" b="1" i="0" u="none" strike="noStrike" dirty="0" err="1">
                <a:solidFill>
                  <a:srgbClr val="FFFFFF"/>
                </a:solidFill>
                <a:latin typeface="SimHei"/>
                <a:ea typeface="SimHei"/>
                <a:cs typeface="SimHei"/>
                <a:sym typeface="SimHei"/>
              </a:rPr>
              <a:t>一线</a:t>
            </a:r>
            <a:r>
              <a:rPr lang="zh-CN" altLang="en-US" sz="1800" b="1" i="0" u="none" strike="noStrike" dirty="0">
                <a:solidFill>
                  <a:srgbClr val="FFFFFF"/>
                </a:solidFill>
                <a:latin typeface="SimHei"/>
                <a:ea typeface="SimHei"/>
                <a:cs typeface="SimHei"/>
                <a:sym typeface="SimHei"/>
              </a:rPr>
              <a:t>教师的声音</a:t>
            </a:r>
            <a:endParaRPr lang="en-US" sz="1100" dirty="0"/>
          </a:p>
        </p:txBody>
      </p:sp>
      <p:sp>
        <p:nvSpPr>
          <p:cNvPr id="7" name="AutoShape 7"/>
          <p:cNvSpPr/>
          <p:nvPr/>
        </p:nvSpPr>
        <p:spPr>
          <a:xfrm>
            <a:off x="914400" y="469900"/>
            <a:ext cx="2578100" cy="4572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ctr">
              <a:lnSpc>
                <a:spcPct val="100000"/>
              </a:lnSpc>
              <a:defRPr/>
            </a:pPr>
            <a:r>
              <a:rPr lang="en-US" sz="2400" b="1" i="0" u="none" strike="noStrike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cs typeface="微软雅黑"/>
                <a:sym typeface="微软雅黑"/>
              </a:rPr>
              <a:t>4. </a:t>
            </a:r>
            <a:r>
              <a:rPr lang="en-US" sz="2400" b="1" i="0" u="none" strike="noStrike" dirty="0" err="1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cs typeface="微软雅黑"/>
                <a:sym typeface="微软雅黑"/>
              </a:rPr>
              <a:t>困惑</a:t>
            </a:r>
            <a:endParaRPr lang="en-US" sz="1100" dirty="0"/>
          </a:p>
        </p:txBody>
      </p:sp>
      <p:sp>
        <p:nvSpPr>
          <p:cNvPr id="8" name="Freeform 8"/>
          <p:cNvSpPr/>
          <p:nvPr/>
        </p:nvSpPr>
        <p:spPr>
          <a:xfrm>
            <a:off x="520700" y="1226532"/>
            <a:ext cx="11181715" cy="4521655"/>
          </a:xfrm>
          <a:custGeom>
            <a:avLst/>
            <a:gdLst/>
            <a:ahLst/>
            <a:cxnLst/>
            <a:rect l="l" t="t" r="r" b="b"/>
            <a:pathLst>
              <a:path w="11181715" h="4521655">
                <a:moveTo>
                  <a:pt x="0" y="3621979"/>
                </a:moveTo>
                <a:cubicBezTo>
                  <a:pt x="304930" y="3692394"/>
                  <a:pt x="2240416" y="4521654"/>
                  <a:pt x="5523645" y="2260827"/>
                </a:cubicBezTo>
                <a:cubicBezTo>
                  <a:pt x="8806873" y="0"/>
                  <a:pt x="11101409" y="1955309"/>
                  <a:pt x="11181715" y="2024560"/>
                </a:cubicBezTo>
              </a:path>
            </a:pathLst>
          </a:custGeom>
          <a:noFill/>
          <a:ln w="12700" cap="flat" cmpd="sng">
            <a:solidFill>
              <a:srgbClr val="BFBFBF">
                <a:alpha val="100000"/>
              </a:srgbClr>
            </a:solidFill>
            <a:prstDash val="solid"/>
            <a:miter lim="10000000"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9" name="AutoShape 9"/>
          <p:cNvSpPr/>
          <p:nvPr/>
        </p:nvSpPr>
        <p:spPr>
          <a:xfrm>
            <a:off x="2552700" y="4902200"/>
            <a:ext cx="177800" cy="177800"/>
          </a:xfrm>
          <a:prstGeom prst="ellipse">
            <a:avLst/>
          </a:prstGeom>
          <a:gradFill rotWithShape="0">
            <a:gsLst>
              <a:gs pos="0">
                <a:srgbClr val="DDCA57">
                  <a:alpha val="100000"/>
                </a:srgbClr>
              </a:gs>
              <a:gs pos="99000">
                <a:srgbClr val="F03752">
                  <a:alpha val="100000"/>
                </a:srgbClr>
              </a:gs>
            </a:gsLst>
            <a:lin ang="2700000"/>
          </a:gra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10" name="AutoShape 10"/>
          <p:cNvSpPr/>
          <p:nvPr/>
        </p:nvSpPr>
        <p:spPr>
          <a:xfrm>
            <a:off x="1828800" y="3924300"/>
            <a:ext cx="10414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ctr" anchorCtr="0"/>
          <a:lstStyle/>
          <a:p>
            <a:pPr indent="0" algn="ctr">
              <a:lnSpc>
                <a:spcPct val="108333"/>
              </a:lnSpc>
              <a:defRPr/>
            </a:pPr>
            <a:r>
              <a:rPr lang="en-US" sz="2300" b="1" i="0" u="none" strike="noStrike">
                <a:latin typeface="微软雅黑"/>
                <a:ea typeface="微软雅黑"/>
                <a:cs typeface="微软雅黑"/>
                <a:sym typeface="微软雅黑"/>
              </a:rPr>
              <a:t>困惑</a:t>
            </a:r>
            <a:r>
              <a:rPr lang="en-US" sz="2300" b="1" i="0" u="none" strike="noStrike">
                <a:latin typeface="Arial"/>
                <a:ea typeface="Arial"/>
                <a:cs typeface="Arial"/>
                <a:sym typeface="Arial"/>
              </a:rPr>
              <a:t>01</a:t>
            </a:r>
            <a:endParaRPr lang="en-US" sz="1100"/>
          </a:p>
        </p:txBody>
      </p:sp>
      <p:sp>
        <p:nvSpPr>
          <p:cNvPr id="11" name="AutoShape 11"/>
          <p:cNvSpPr/>
          <p:nvPr/>
        </p:nvSpPr>
        <p:spPr>
          <a:xfrm>
            <a:off x="1752600" y="5155616"/>
            <a:ext cx="2235200" cy="1016000"/>
          </a:xfrm>
          <a:prstGeom prst="roundRect">
            <a:avLst>
              <a:gd name="adj" fmla="val 11250"/>
            </a:avLst>
          </a:prstGeom>
          <a:solidFill>
            <a:srgbClr val="F2F2F2">
              <a:alpha val="10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>
              <a:defRPr/>
            </a:pPr>
            <a:endParaRPr dirty="0"/>
          </a:p>
        </p:txBody>
      </p:sp>
      <p:sp>
        <p:nvSpPr>
          <p:cNvPr id="12" name="AutoShape 12"/>
          <p:cNvSpPr/>
          <p:nvPr/>
        </p:nvSpPr>
        <p:spPr>
          <a:xfrm>
            <a:off x="1839221" y="5202008"/>
            <a:ext cx="2032000" cy="889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ctr" anchorCtr="0"/>
          <a:lstStyle/>
          <a:p>
            <a:pPr indent="0">
              <a:lnSpc>
                <a:spcPct val="100000"/>
              </a:lnSpc>
              <a:defRPr/>
            </a:pPr>
            <a:r>
              <a:rPr lang="en-US" sz="1400" b="0" i="0" u="none" strike="noStrike" dirty="0" err="1">
                <a:solidFill>
                  <a:srgbClr val="000000"/>
                </a:solidFill>
                <a:latin typeface="Kaiti SC"/>
                <a:ea typeface="Kaiti SC"/>
                <a:cs typeface="Kaiti SC"/>
                <a:sym typeface="Kaiti SC"/>
              </a:rPr>
              <a:t>平时做的项目学习、实验教学，是不是就是课标要求的学科实践</a:t>
            </a:r>
            <a:r>
              <a:rPr lang="en-US" sz="1400" b="0" i="0" u="none" strike="noStrike" dirty="0">
                <a:solidFill>
                  <a:srgbClr val="000000"/>
                </a:solidFill>
                <a:latin typeface="Kaiti SC"/>
                <a:ea typeface="Kaiti SC"/>
                <a:cs typeface="Kaiti SC"/>
                <a:sym typeface="Kaiti SC"/>
              </a:rPr>
              <a:t>？</a:t>
            </a:r>
            <a:endParaRPr lang="en-US" sz="1100" dirty="0"/>
          </a:p>
        </p:txBody>
      </p:sp>
      <p:sp>
        <p:nvSpPr>
          <p:cNvPr id="13" name="AutoShape 13"/>
          <p:cNvSpPr/>
          <p:nvPr/>
        </p:nvSpPr>
        <p:spPr>
          <a:xfrm>
            <a:off x="5770178" y="3484882"/>
            <a:ext cx="177800" cy="177800"/>
          </a:xfrm>
          <a:prstGeom prst="ellipse">
            <a:avLst/>
          </a:prstGeom>
          <a:gradFill rotWithShape="0">
            <a:gsLst>
              <a:gs pos="0">
                <a:srgbClr val="DDCA57">
                  <a:alpha val="100000"/>
                </a:srgbClr>
              </a:gs>
              <a:gs pos="99000">
                <a:srgbClr val="F03752">
                  <a:alpha val="100000"/>
                </a:srgbClr>
              </a:gs>
            </a:gsLst>
            <a:lin ang="2700000"/>
          </a:gra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14" name="AutoShape 14"/>
          <p:cNvSpPr/>
          <p:nvPr/>
        </p:nvSpPr>
        <p:spPr>
          <a:xfrm>
            <a:off x="5376478" y="2468882"/>
            <a:ext cx="914400" cy="4318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ctr" anchorCtr="0"/>
          <a:lstStyle/>
          <a:p>
            <a:pPr indent="0" algn="ctr">
              <a:lnSpc>
                <a:spcPct val="108333"/>
              </a:lnSpc>
              <a:defRPr/>
            </a:pPr>
            <a:r>
              <a:rPr lang="en-US" sz="2100" b="1" i="0" u="none" strike="noStrike" dirty="0">
                <a:latin typeface="微软雅黑"/>
                <a:ea typeface="微软雅黑"/>
                <a:cs typeface="微软雅黑"/>
                <a:sym typeface="微软雅黑"/>
              </a:rPr>
              <a:t>困惑</a:t>
            </a:r>
            <a:r>
              <a:rPr lang="en-US" sz="2100" b="1" i="0" u="none" strike="noStrike" dirty="0">
                <a:latin typeface="Arial"/>
                <a:ea typeface="Arial"/>
                <a:cs typeface="Arial"/>
                <a:sym typeface="Arial"/>
              </a:rPr>
              <a:t>02</a:t>
            </a:r>
            <a:endParaRPr lang="en-US" sz="1100" dirty="0"/>
          </a:p>
        </p:txBody>
      </p:sp>
      <p:sp>
        <p:nvSpPr>
          <p:cNvPr id="15" name="AutoShape 15"/>
          <p:cNvSpPr/>
          <p:nvPr/>
        </p:nvSpPr>
        <p:spPr>
          <a:xfrm>
            <a:off x="5451975" y="4139616"/>
            <a:ext cx="2463800" cy="1016000"/>
          </a:xfrm>
          <a:prstGeom prst="roundRect">
            <a:avLst>
              <a:gd name="adj" fmla="val 15000"/>
            </a:avLst>
          </a:prstGeom>
          <a:solidFill>
            <a:srgbClr val="F2F2F2">
              <a:alpha val="10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16" name="AutoShape 16"/>
          <p:cNvSpPr/>
          <p:nvPr/>
        </p:nvSpPr>
        <p:spPr>
          <a:xfrm>
            <a:off x="5465378" y="3903982"/>
            <a:ext cx="2286000" cy="1430018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ctr" anchorCtr="0"/>
          <a:lstStyle/>
          <a:p>
            <a:pPr indent="0" algn="just">
              <a:lnSpc>
                <a:spcPct val="100000"/>
              </a:lnSpc>
              <a:defRPr/>
            </a:pPr>
            <a:r>
              <a:rPr lang="en-US" dirty="0" err="1">
                <a:latin typeface="Kaiti SC"/>
                <a:sym typeface="Kaiti SC"/>
              </a:rPr>
              <a:t>学科实践</a:t>
            </a:r>
            <a:r>
              <a:rPr lang="zh-CN" altLang="en-US" dirty="0">
                <a:latin typeface="Kaiti SC"/>
                <a:sym typeface="Kaiti SC"/>
              </a:rPr>
              <a:t>和</a:t>
            </a:r>
            <a:r>
              <a:rPr lang="en-US" dirty="0" err="1">
                <a:latin typeface="Kaiti SC"/>
                <a:sym typeface="Kaiti SC"/>
              </a:rPr>
              <a:t>项目</a:t>
            </a:r>
            <a:r>
              <a:rPr lang="zh-CN" altLang="en-US" dirty="0">
                <a:latin typeface="Kaiti SC"/>
                <a:sym typeface="Kaiti SC"/>
              </a:rPr>
              <a:t>学习</a:t>
            </a:r>
            <a:r>
              <a:rPr lang="en-US" dirty="0">
                <a:latin typeface="Kaiti SC"/>
                <a:sym typeface="Kaiti SC"/>
              </a:rPr>
              <a:t>、</a:t>
            </a:r>
            <a:r>
              <a:rPr lang="en-US" dirty="0" err="1">
                <a:latin typeface="Kaiti SC"/>
                <a:sym typeface="Kaiti SC"/>
              </a:rPr>
              <a:t>实验</a:t>
            </a:r>
            <a:r>
              <a:rPr lang="zh-CN" altLang="en-US" dirty="0">
                <a:latin typeface="Kaiti SC"/>
                <a:sym typeface="Kaiti SC"/>
              </a:rPr>
              <a:t>教学</a:t>
            </a:r>
            <a:r>
              <a:rPr lang="en-US" dirty="0">
                <a:latin typeface="Kaiti SC"/>
                <a:sym typeface="Kaiti SC"/>
              </a:rPr>
              <a:t>，</a:t>
            </a:r>
            <a:r>
              <a:rPr lang="en-US" dirty="0" err="1">
                <a:latin typeface="Kaiti SC"/>
                <a:sym typeface="Kaiti SC"/>
              </a:rPr>
              <a:t>多了哪些核心要求，该怎么</a:t>
            </a:r>
            <a:r>
              <a:rPr lang="zh-CN" altLang="en-US" dirty="0">
                <a:latin typeface="Kaiti SC"/>
                <a:sym typeface="Kaiti SC"/>
              </a:rPr>
              <a:t>理解他们之间的关系</a:t>
            </a:r>
            <a:r>
              <a:rPr lang="en-US" dirty="0">
                <a:latin typeface="Kaiti SC"/>
                <a:sym typeface="Kaiti SC"/>
              </a:rPr>
              <a:t>？</a:t>
            </a:r>
            <a:endParaRPr lang="en-US" dirty="0">
              <a:latin typeface="Kaiti SC"/>
            </a:endParaRPr>
          </a:p>
        </p:txBody>
      </p:sp>
      <p:sp>
        <p:nvSpPr>
          <p:cNvPr id="17" name="AutoShape 17"/>
          <p:cNvSpPr/>
          <p:nvPr/>
        </p:nvSpPr>
        <p:spPr>
          <a:xfrm>
            <a:off x="9429694" y="2341883"/>
            <a:ext cx="177800" cy="177800"/>
          </a:xfrm>
          <a:prstGeom prst="ellipse">
            <a:avLst/>
          </a:prstGeom>
          <a:gradFill rotWithShape="0">
            <a:gsLst>
              <a:gs pos="0">
                <a:srgbClr val="FFDA32">
                  <a:alpha val="100000"/>
                </a:srgbClr>
              </a:gs>
              <a:gs pos="100000">
                <a:srgbClr val="EA2768">
                  <a:alpha val="10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18" name="AutoShape 18"/>
          <p:cNvSpPr/>
          <p:nvPr/>
        </p:nvSpPr>
        <p:spPr>
          <a:xfrm>
            <a:off x="9040986" y="1583296"/>
            <a:ext cx="863600" cy="5715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ctr" anchorCtr="0"/>
          <a:lstStyle/>
          <a:p>
            <a:pPr indent="0" algn="ctr">
              <a:lnSpc>
                <a:spcPct val="91666"/>
              </a:lnSpc>
              <a:defRPr/>
            </a:pPr>
            <a:r>
              <a:rPr lang="en-US" sz="1900" b="1" i="0" u="none" strike="noStrike" dirty="0">
                <a:latin typeface="微软雅黑"/>
                <a:ea typeface="微软雅黑"/>
                <a:cs typeface="微软雅黑"/>
                <a:sym typeface="微软雅黑"/>
              </a:rPr>
              <a:t>困惑</a:t>
            </a:r>
            <a:r>
              <a:rPr lang="en-US" sz="1900" b="1" i="0" u="none" strike="noStrike" dirty="0">
                <a:latin typeface="Arial"/>
                <a:ea typeface="Arial"/>
                <a:cs typeface="Arial"/>
                <a:sym typeface="Arial"/>
              </a:rPr>
              <a:t>03</a:t>
            </a:r>
            <a:endParaRPr lang="en-US" sz="1100" dirty="0"/>
          </a:p>
        </p:txBody>
      </p:sp>
      <p:sp>
        <p:nvSpPr>
          <p:cNvPr id="20" name="AutoShape 20"/>
          <p:cNvSpPr/>
          <p:nvPr/>
        </p:nvSpPr>
        <p:spPr>
          <a:xfrm>
            <a:off x="8562950" y="2836919"/>
            <a:ext cx="1905000" cy="1016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ctr" anchorCtr="0"/>
          <a:lstStyle/>
          <a:p>
            <a:pPr indent="0">
              <a:lnSpc>
                <a:spcPct val="100000"/>
              </a:lnSpc>
              <a:defRPr/>
            </a:pPr>
            <a:r>
              <a:rPr lang="en-US" sz="1400" b="0" i="0" u="none" strike="noStrike" dirty="0" err="1">
                <a:solidFill>
                  <a:srgbClr val="000000"/>
                </a:solidFill>
                <a:latin typeface="Kaiti SC"/>
                <a:ea typeface="Kaiti SC"/>
                <a:cs typeface="Kaiti SC"/>
                <a:sym typeface="Kaiti SC"/>
              </a:rPr>
              <a:t>课堂时间与资源有限，如何</a:t>
            </a:r>
            <a:r>
              <a:rPr lang="zh-CN" altLang="en-US" sz="1400" b="0" i="0" u="none" strike="noStrike" dirty="0">
                <a:solidFill>
                  <a:srgbClr val="000000"/>
                </a:solidFill>
                <a:latin typeface="Kaiti SC"/>
                <a:ea typeface="Kaiti SC"/>
                <a:cs typeface="Kaiti SC"/>
                <a:sym typeface="Kaiti SC"/>
              </a:rPr>
              <a:t>让</a:t>
            </a:r>
            <a:r>
              <a:rPr lang="en-US" sz="1400" b="0" i="0" u="none" strike="noStrike" dirty="0" err="1">
                <a:solidFill>
                  <a:srgbClr val="000000"/>
                </a:solidFill>
                <a:latin typeface="Kaiti SC"/>
                <a:ea typeface="Kaiti SC"/>
                <a:cs typeface="Kaiti SC"/>
                <a:sym typeface="Kaiti SC"/>
              </a:rPr>
              <a:t>项目</a:t>
            </a:r>
            <a:r>
              <a:rPr lang="zh-CN" altLang="en-US" sz="1400" b="0" i="0" u="none" strike="noStrike" dirty="0">
                <a:solidFill>
                  <a:srgbClr val="000000"/>
                </a:solidFill>
                <a:latin typeface="Kaiti SC"/>
                <a:ea typeface="Kaiti SC"/>
                <a:cs typeface="Kaiti SC"/>
                <a:sym typeface="Kaiti SC"/>
              </a:rPr>
              <a:t>学习</a:t>
            </a:r>
            <a:r>
              <a:rPr lang="en-US" sz="1400" b="0" i="0" u="none" strike="noStrike" dirty="0">
                <a:solidFill>
                  <a:srgbClr val="000000"/>
                </a:solidFill>
                <a:latin typeface="Kaiti SC"/>
                <a:ea typeface="Kaiti SC"/>
                <a:cs typeface="Kaiti SC"/>
                <a:sym typeface="Kaiti SC"/>
              </a:rPr>
              <a:t>/</a:t>
            </a:r>
            <a:r>
              <a:rPr lang="en-US" sz="1400" b="0" i="0" u="none" strike="noStrike" dirty="0" err="1">
                <a:solidFill>
                  <a:srgbClr val="000000"/>
                </a:solidFill>
                <a:latin typeface="Kaiti SC"/>
                <a:ea typeface="Kaiti SC"/>
                <a:cs typeface="Kaiti SC"/>
                <a:sym typeface="Kaiti SC"/>
              </a:rPr>
              <a:t>实验教学</a:t>
            </a:r>
            <a:r>
              <a:rPr lang="zh-CN" altLang="en-US" sz="1400" b="0" i="0" u="none" strike="noStrike" dirty="0">
                <a:solidFill>
                  <a:srgbClr val="000000"/>
                </a:solidFill>
                <a:latin typeface="Kaiti SC"/>
                <a:ea typeface="Kaiti SC"/>
                <a:cs typeface="Kaiti SC"/>
                <a:sym typeface="Kaiti SC"/>
              </a:rPr>
              <a:t>成为真正的</a:t>
            </a:r>
            <a:r>
              <a:rPr lang="en-US" sz="1400" b="0" i="0" u="none" strike="noStrike" dirty="0" err="1">
                <a:solidFill>
                  <a:srgbClr val="000000"/>
                </a:solidFill>
                <a:latin typeface="Kaiti SC"/>
                <a:ea typeface="Kaiti SC"/>
                <a:cs typeface="Kaiti SC"/>
                <a:sym typeface="Kaiti SC"/>
              </a:rPr>
              <a:t>学科实践，落地核心素养</a:t>
            </a:r>
            <a:r>
              <a:rPr lang="en-US" sz="1400" b="0" i="0" u="none" strike="noStrike" dirty="0">
                <a:solidFill>
                  <a:srgbClr val="000000"/>
                </a:solidFill>
                <a:latin typeface="Kaiti SC"/>
                <a:ea typeface="Kaiti SC"/>
                <a:cs typeface="Kaiti SC"/>
                <a:sym typeface="Kaiti SC"/>
              </a:rPr>
              <a:t>？</a:t>
            </a:r>
            <a:endParaRPr lang="en-US" sz="11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10800000">
            <a:off x="2197100" y="3937000"/>
            <a:ext cx="8699500" cy="977900"/>
          </a:xfrm>
          <a:prstGeom prst="parallelogram">
            <a:avLst>
              <a:gd name="adj" fmla="val 25000"/>
            </a:avLst>
          </a:prstGeom>
          <a:gradFill rotWithShape="1">
            <a:gsLst>
              <a:gs pos="0">
                <a:srgbClr val="00B0F0">
                  <a:alpha val="0"/>
                </a:srgbClr>
              </a:gs>
              <a:gs pos="43000">
                <a:srgbClr val="00B0F0">
                  <a:alpha val="24000"/>
                </a:srgbClr>
              </a:gs>
              <a:gs pos="100000">
                <a:srgbClr val="0070C0">
                  <a:alpha val="38000"/>
                </a:srgbClr>
              </a:gs>
            </a:gsLst>
            <a:lin ang="2700000"/>
          </a:gra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3" name="AutoShape 3"/>
          <p:cNvSpPr/>
          <p:nvPr/>
        </p:nvSpPr>
        <p:spPr>
          <a:xfrm rot="10800000">
            <a:off x="1028700" y="2844800"/>
            <a:ext cx="5168900" cy="1104900"/>
          </a:xfrm>
          <a:prstGeom prst="parallelogram">
            <a:avLst>
              <a:gd name="adj" fmla="val 25000"/>
            </a:avLst>
          </a:prstGeom>
          <a:gradFill rotWithShape="1">
            <a:gsLst>
              <a:gs pos="0">
                <a:srgbClr val="00B0F0">
                  <a:alpha val="0"/>
                </a:srgbClr>
              </a:gs>
              <a:gs pos="43000">
                <a:srgbClr val="00B0F0">
                  <a:alpha val="24000"/>
                </a:srgbClr>
              </a:gs>
              <a:gs pos="100000">
                <a:srgbClr val="0070C0">
                  <a:alpha val="38000"/>
                </a:srgbClr>
              </a:gs>
            </a:gsLst>
            <a:lin ang="2700000"/>
          </a:gra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76300" y="723900"/>
            <a:ext cx="673100" cy="59690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045200" y="-584200"/>
            <a:ext cx="5600700" cy="513080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5100" y="2374900"/>
            <a:ext cx="2806700" cy="363220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 l="39285" t="24334" r="39464" b="30418"/>
          <a:stretch>
            <a:fillRect/>
          </a:stretch>
        </p:blipFill>
        <p:spPr>
          <a:xfrm>
            <a:off x="850900" y="3175000"/>
            <a:ext cx="1511300" cy="1511300"/>
          </a:xfrm>
          <a:prstGeom prst="ellipse">
            <a:avLst/>
          </a:prstGeom>
          <a:noFill/>
          <a:ln w="25400" cap="flat" cmpd="sng">
            <a:noFill/>
            <a:prstDash val="solid"/>
            <a:round/>
          </a:ln>
        </p:spPr>
      </p:pic>
      <p:sp>
        <p:nvSpPr>
          <p:cNvPr id="8" name="AutoShape 8"/>
          <p:cNvSpPr/>
          <p:nvPr/>
        </p:nvSpPr>
        <p:spPr>
          <a:xfrm>
            <a:off x="1651000" y="723900"/>
            <a:ext cx="4013200" cy="6477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dist">
              <a:lnSpc>
                <a:spcPct val="100000"/>
              </a:lnSpc>
              <a:defRPr/>
            </a:pPr>
            <a:r>
              <a:rPr lang="en-US" sz="1800" b="1" i="0" u="none" strike="noStrike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cs typeface="微软雅黑"/>
                <a:sym typeface="微软雅黑"/>
              </a:rPr>
              <a:t>2026年安徽省</a:t>
            </a:r>
            <a:r>
              <a:rPr lang="en-US" sz="1800" b="1" i="0" u="none" strike="noStrike">
                <a:solidFill>
                  <a:srgbClr val="FFFF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cs typeface="微软雅黑"/>
                <a:sym typeface="微软雅黑"/>
              </a:rPr>
              <a:t>小学</a:t>
            </a:r>
            <a:r>
              <a:rPr lang="en-US" sz="1800" b="1" i="0" u="none" strike="noStrike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cs typeface="微软雅黑"/>
                <a:sym typeface="微软雅黑"/>
              </a:rPr>
              <a:t>人工智能通识教育</a:t>
            </a:r>
            <a:endParaRPr lang="en-US" sz="1100"/>
          </a:p>
          <a:p>
            <a:pPr indent="0" algn="dist">
              <a:lnSpc>
                <a:spcPct val="100000"/>
              </a:lnSpc>
            </a:pPr>
            <a:r>
              <a:rPr lang="en-US" sz="1800" b="1" i="0" u="none" strike="noStrike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cs typeface="微软雅黑"/>
                <a:sym typeface="微软雅黑"/>
              </a:rPr>
              <a:t>暨</a:t>
            </a:r>
            <a:r>
              <a:rPr lang="en-US" sz="1800" b="1" i="0" u="none" strike="noStrike">
                <a:solidFill>
                  <a:srgbClr val="FFFF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cs typeface="微软雅黑"/>
                <a:sym typeface="微软雅黑"/>
              </a:rPr>
              <a:t>小学</a:t>
            </a:r>
            <a:r>
              <a:rPr lang="en-US" sz="1800" b="1" i="0" u="none" strike="noStrike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cs typeface="微软雅黑"/>
                <a:sym typeface="微软雅黑"/>
              </a:rPr>
              <a:t>信息科技教学指南培训活动</a:t>
            </a:r>
          </a:p>
        </p:txBody>
      </p:sp>
      <p:sp>
        <p:nvSpPr>
          <p:cNvPr id="9" name="AutoShape 9"/>
          <p:cNvSpPr/>
          <p:nvPr/>
        </p:nvSpPr>
        <p:spPr>
          <a:xfrm>
            <a:off x="863600" y="3517900"/>
            <a:ext cx="1460500" cy="7747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ctr">
              <a:lnSpc>
                <a:spcPct val="100000"/>
              </a:lnSpc>
              <a:defRPr/>
            </a:pPr>
            <a:r>
              <a:rPr lang="en-US" sz="4400" b="1" i="0" u="none" strike="noStrike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cs typeface="微软雅黑"/>
                <a:sym typeface="微软雅黑"/>
              </a:rPr>
              <a:t>二</a:t>
            </a:r>
            <a:endParaRPr lang="en-US" sz="1100"/>
          </a:p>
        </p:txBody>
      </p:sp>
      <p:sp>
        <p:nvSpPr>
          <p:cNvPr id="10" name="AutoShape 10"/>
          <p:cNvSpPr/>
          <p:nvPr/>
        </p:nvSpPr>
        <p:spPr>
          <a:xfrm>
            <a:off x="2959099" y="3035300"/>
            <a:ext cx="4261507" cy="7747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ctr">
              <a:lnSpc>
                <a:spcPct val="100000"/>
              </a:lnSpc>
              <a:defRPr/>
            </a:pPr>
            <a:r>
              <a:rPr lang="en-US" sz="4400" b="1" i="0" u="none" strike="noStrike" dirty="0" err="1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cs typeface="微软雅黑"/>
                <a:sym typeface="微软雅黑"/>
              </a:rPr>
              <a:t>学科实践的内涵</a:t>
            </a:r>
            <a:endParaRPr lang="en-US" sz="1100" dirty="0"/>
          </a:p>
        </p:txBody>
      </p:sp>
      <p:sp>
        <p:nvSpPr>
          <p:cNvPr id="11" name="AutoShape 11"/>
          <p:cNvSpPr/>
          <p:nvPr/>
        </p:nvSpPr>
        <p:spPr>
          <a:xfrm>
            <a:off x="2743200" y="4089400"/>
            <a:ext cx="8280400" cy="6477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l">
              <a:lnSpc>
                <a:spcPct val="100000"/>
              </a:lnSpc>
              <a:defRPr/>
            </a:pPr>
            <a:r>
              <a:rPr lang="en-US" sz="3600" b="1" i="0" u="none" strike="noStrike" dirty="0" err="1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cs typeface="微软雅黑"/>
                <a:sym typeface="微软雅黑"/>
              </a:rPr>
              <a:t>定义、特征</a:t>
            </a:r>
            <a:r>
              <a:rPr lang="zh-CN" altLang="en-US" sz="3600" b="1" i="0" u="none" strike="noStrike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cs typeface="微软雅黑"/>
                <a:sym typeface="微软雅黑"/>
              </a:rPr>
              <a:t>、价值</a:t>
            </a:r>
            <a:r>
              <a:rPr lang="en-US" sz="3600" b="1" i="0" u="none" strike="noStrike" dirty="0" err="1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cs typeface="微软雅黑"/>
                <a:sym typeface="微软雅黑"/>
              </a:rPr>
              <a:t>与关系辨析</a:t>
            </a:r>
            <a:endParaRPr lang="en-US" sz="11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79400" y="266700"/>
            <a:ext cx="11620500" cy="6324600"/>
          </a:xfrm>
          <a:prstGeom prst="roundRect">
            <a:avLst>
              <a:gd name="adj" fmla="val 10040"/>
            </a:avLst>
          </a:prstGeom>
          <a:gradFill rotWithShape="1">
            <a:gsLst>
              <a:gs pos="0">
                <a:srgbClr val="FFFFFF">
                  <a:alpha val="100000"/>
                </a:srgbClr>
              </a:gs>
              <a:gs pos="100000">
                <a:srgbClr val="E0E0E0">
                  <a:alpha val="100000"/>
                </a:srgbClr>
              </a:gs>
            </a:gsLst>
            <a:lin ang="5400000"/>
          </a:gradFill>
          <a:ln w="25400" cap="flat" cmpd="sng">
            <a:noFill/>
            <a:prstDash val="solid"/>
            <a:round/>
          </a:ln>
          <a:effectLst>
            <a:outerShdw blurRad="279400" dist="254000" dir="8100000" algn="tr" rotWithShape="0">
              <a:srgbClr val="000000">
                <a:alpha val="4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4" name="Freeform 4"/>
          <p:cNvSpPr/>
          <p:nvPr/>
        </p:nvSpPr>
        <p:spPr>
          <a:xfrm>
            <a:off x="2095500" y="431800"/>
            <a:ext cx="9053830" cy="488950"/>
          </a:xfrm>
          <a:custGeom>
            <a:avLst/>
            <a:gdLst/>
            <a:ahLst/>
            <a:cxnLst/>
            <a:rect l="l" t="t" r="r" b="b"/>
            <a:pathLst>
              <a:path w="9053830" h="488950">
                <a:moveTo>
                  <a:pt x="0" y="0"/>
                </a:moveTo>
                <a:lnTo>
                  <a:pt x="7511393" y="0"/>
                </a:lnTo>
                <a:lnTo>
                  <a:pt x="9053830" y="488950"/>
                </a:lnTo>
                <a:lnTo>
                  <a:pt x="0" y="4889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>
              <a:alpha val="73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5" name="Freeform 5"/>
          <p:cNvSpPr/>
          <p:nvPr/>
        </p:nvSpPr>
        <p:spPr>
          <a:xfrm>
            <a:off x="863600" y="431800"/>
            <a:ext cx="3000375" cy="647700"/>
          </a:xfrm>
          <a:custGeom>
            <a:avLst/>
            <a:gdLst/>
            <a:ahLst/>
            <a:cxnLst/>
            <a:rect l="l" t="t" r="r" b="b"/>
            <a:pathLst>
              <a:path w="3000375" h="647700">
                <a:moveTo>
                  <a:pt x="104244" y="0"/>
                </a:moveTo>
                <a:lnTo>
                  <a:pt x="3000375" y="0"/>
                </a:lnTo>
                <a:lnTo>
                  <a:pt x="2342708" y="647700"/>
                </a:lnTo>
                <a:lnTo>
                  <a:pt x="0" y="640326"/>
                </a:lnTo>
                <a:lnTo>
                  <a:pt x="104244" y="0"/>
                </a:lnTo>
                <a:close/>
              </a:path>
            </a:pathLst>
          </a:custGeom>
          <a:solidFill>
            <a:srgbClr val="005A9E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63500" dist="63500" algn="ctr" rotWithShape="0">
              <a:srgbClr val="000000">
                <a:alpha val="67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6" name="AutoShape 6"/>
          <p:cNvSpPr/>
          <p:nvPr/>
        </p:nvSpPr>
        <p:spPr>
          <a:xfrm>
            <a:off x="1016000" y="527050"/>
            <a:ext cx="7620000" cy="3683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>
              <a:defRPr/>
            </a:pPr>
            <a:r>
              <a:rPr lang="en-US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1. </a:t>
            </a:r>
            <a:r>
              <a:rPr lang="en-US" sz="2400" b="1" dirty="0" err="1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定义与关键特征</a:t>
            </a:r>
            <a:endParaRPr lang="en-US" sz="2400" b="1" dirty="0">
              <a:solidFill>
                <a:srgbClr val="F5B900"/>
              </a:solidFill>
              <a:effectLst>
                <a:outerShdw blurRad="38100" dist="38100" dir="2700000" algn="tl" rotWithShape="0">
                  <a:srgbClr val="000000">
                    <a:alpha val="43100"/>
                  </a:srgbClr>
                </a:outerShdw>
              </a:effectLst>
              <a:latin typeface="微软雅黑"/>
              <a:ea typeface="微软雅黑"/>
            </a:endParaRPr>
          </a:p>
        </p:txBody>
      </p:sp>
      <p:sp>
        <p:nvSpPr>
          <p:cNvPr id="7" name="AutoShape 7"/>
          <p:cNvSpPr/>
          <p:nvPr/>
        </p:nvSpPr>
        <p:spPr>
          <a:xfrm>
            <a:off x="1418666" y="1857375"/>
            <a:ext cx="938007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>
              <a:defRPr/>
            </a:pPr>
            <a:r>
              <a:rPr lang="en-US" sz="2200" b="1" i="0" u="none" strike="noStrike" dirty="0" err="1">
                <a:solidFill>
                  <a:srgbClr val="005A9E"/>
                </a:solidFill>
                <a:latin typeface="SimHei"/>
                <a:ea typeface="SimHei"/>
                <a:cs typeface="SimHei"/>
                <a:sym typeface="SimHei"/>
              </a:rPr>
              <a:t>核心定义</a:t>
            </a:r>
            <a:r>
              <a:rPr lang="zh-CN" altLang="en-US" sz="2200" b="1" i="0" u="none" strike="noStrike" dirty="0">
                <a:solidFill>
                  <a:srgbClr val="005A9E"/>
                </a:solidFill>
                <a:latin typeface="SimHei"/>
                <a:ea typeface="SimHei"/>
                <a:cs typeface="SimHei"/>
                <a:sym typeface="SimHei"/>
              </a:rPr>
              <a:t>：</a:t>
            </a:r>
            <a:r>
              <a:rPr lang="zh-CN" altLang="en-US" sz="3600" b="1" i="0" u="none" strike="noStrike" dirty="0">
                <a:solidFill>
                  <a:srgbClr val="005A9E"/>
                </a:solidFill>
                <a:latin typeface="SimHei"/>
                <a:ea typeface="SimHei"/>
                <a:cs typeface="SimHei"/>
                <a:sym typeface="SimHei"/>
              </a:rPr>
              <a:t>学科</a:t>
            </a:r>
            <a:r>
              <a:rPr lang="zh-CN" altLang="en-US" sz="2000" b="1" i="0" u="none" strike="noStrike" dirty="0">
                <a:solidFill>
                  <a:srgbClr val="005A9E"/>
                </a:solidFill>
                <a:latin typeface="SimHei"/>
                <a:ea typeface="SimHei"/>
                <a:cs typeface="SimHei"/>
                <a:sym typeface="SimHei"/>
              </a:rPr>
              <a:t>（知识</a:t>
            </a:r>
            <a:r>
              <a:rPr lang="zh-CN" altLang="en-US" sz="2000" b="1" dirty="0">
                <a:solidFill>
                  <a:srgbClr val="005A9E"/>
                </a:solidFill>
                <a:latin typeface="SimHei"/>
                <a:ea typeface="SimHei"/>
                <a:cs typeface="SimHei"/>
                <a:sym typeface="SimHei"/>
              </a:rPr>
              <a:t>技能</a:t>
            </a:r>
            <a:r>
              <a:rPr lang="zh-CN" altLang="en-US" sz="2000" b="1" i="0" u="none" strike="noStrike" dirty="0">
                <a:solidFill>
                  <a:srgbClr val="005A9E"/>
                </a:solidFill>
                <a:latin typeface="SimHei"/>
                <a:ea typeface="SimHei"/>
                <a:cs typeface="SimHei"/>
                <a:sym typeface="SimHei"/>
              </a:rPr>
              <a:t>、核心素养）</a:t>
            </a:r>
            <a:r>
              <a:rPr lang="en-US" altLang="zh-CN" sz="3600" b="1" i="0" u="none" strike="noStrike" dirty="0">
                <a:solidFill>
                  <a:srgbClr val="005A9E"/>
                </a:solidFill>
                <a:latin typeface="SimHei"/>
                <a:ea typeface="SimHei"/>
                <a:cs typeface="SimHei"/>
                <a:sym typeface="SimHei"/>
              </a:rPr>
              <a:t>+</a:t>
            </a:r>
            <a:r>
              <a:rPr lang="zh-CN" altLang="en-US" sz="3600" b="1" i="0" u="none" strike="noStrike" dirty="0">
                <a:solidFill>
                  <a:srgbClr val="005A9E"/>
                </a:solidFill>
                <a:latin typeface="SimHei"/>
                <a:ea typeface="SimHei"/>
                <a:cs typeface="SimHei"/>
                <a:sym typeface="SimHei"/>
              </a:rPr>
              <a:t>实践</a:t>
            </a:r>
            <a:r>
              <a:rPr lang="zh-CN" altLang="en-US" sz="2000" b="1" dirty="0">
                <a:solidFill>
                  <a:srgbClr val="005A9E"/>
                </a:solidFill>
                <a:latin typeface="SimHei"/>
                <a:ea typeface="SimHei"/>
                <a:sym typeface="SimHei"/>
              </a:rPr>
              <a:t>（真实问题、手脑联动）</a:t>
            </a:r>
            <a:endParaRPr lang="en-US" sz="2000" b="1" dirty="0">
              <a:solidFill>
                <a:srgbClr val="005A9E"/>
              </a:solidFill>
              <a:latin typeface="SimHei"/>
              <a:ea typeface="SimHei"/>
            </a:endParaRPr>
          </a:p>
        </p:txBody>
      </p:sp>
      <p:sp>
        <p:nvSpPr>
          <p:cNvPr id="9" name="AutoShape 9"/>
          <p:cNvSpPr/>
          <p:nvPr/>
        </p:nvSpPr>
        <p:spPr>
          <a:xfrm>
            <a:off x="803462" y="3003550"/>
            <a:ext cx="10160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ctr">
              <a:lnSpc>
                <a:spcPct val="100000"/>
              </a:lnSpc>
              <a:defRPr/>
            </a:pPr>
            <a:r>
              <a:rPr lang="en-US" sz="2200" b="1" i="0" u="none" strike="noStrike" dirty="0" err="1">
                <a:solidFill>
                  <a:srgbClr val="005A9E"/>
                </a:solidFill>
                <a:latin typeface="SimHei"/>
                <a:ea typeface="SimHei"/>
                <a:cs typeface="SimHei"/>
                <a:sym typeface="SimHei"/>
              </a:rPr>
              <a:t>关键特征</a:t>
            </a:r>
            <a:endParaRPr lang="en-US" sz="1100" dirty="0"/>
          </a:p>
        </p:txBody>
      </p:sp>
      <p:sp>
        <p:nvSpPr>
          <p:cNvPr id="10" name="AutoShape 10"/>
          <p:cNvSpPr/>
          <p:nvPr/>
        </p:nvSpPr>
        <p:spPr>
          <a:xfrm>
            <a:off x="1016000" y="3683000"/>
            <a:ext cx="3175000" cy="1270000"/>
          </a:xfrm>
          <a:prstGeom prst="roundRect">
            <a:avLst>
              <a:gd name="adj" fmla="val 12000"/>
            </a:avLst>
          </a:prstGeom>
          <a:solidFill>
            <a:srgbClr val="F2F2F2">
              <a:alpha val="100000"/>
            </a:srgbClr>
          </a:solidFill>
          <a:ln w="12700" cap="flat" cmpd="sng">
            <a:solidFill>
              <a:srgbClr val="BFBFBF">
                <a:alpha val="100000"/>
              </a:srgbClr>
            </a:solidFill>
            <a:prstDash val="solid"/>
            <a:miter lim="10000000"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11" name="AutoShape 11"/>
          <p:cNvSpPr/>
          <p:nvPr/>
        </p:nvSpPr>
        <p:spPr>
          <a:xfrm>
            <a:off x="1143000" y="3810000"/>
            <a:ext cx="2921000" cy="1016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ctr" anchorCtr="0"/>
          <a:lstStyle/>
          <a:p>
            <a:pPr indent="0" algn="ctr">
              <a:lnSpc>
                <a:spcPct val="100000"/>
              </a:lnSpc>
              <a:defRPr/>
            </a:pPr>
            <a:r>
              <a:rPr lang="en-US" sz="1800" b="1" i="0" u="none" strike="noStrike" dirty="0" err="1">
                <a:solidFill>
                  <a:srgbClr val="005A9E"/>
                </a:solidFill>
                <a:latin typeface="SimHei"/>
                <a:ea typeface="SimHei"/>
                <a:cs typeface="SimHei"/>
                <a:sym typeface="SimHei"/>
              </a:rPr>
              <a:t>紧扣信息科技核心素养</a:t>
            </a:r>
            <a:endParaRPr lang="en-US" sz="1100" dirty="0"/>
          </a:p>
        </p:txBody>
      </p:sp>
      <p:sp>
        <p:nvSpPr>
          <p:cNvPr id="12" name="AutoShape 12"/>
          <p:cNvSpPr/>
          <p:nvPr/>
        </p:nvSpPr>
        <p:spPr>
          <a:xfrm>
            <a:off x="4508500" y="3683000"/>
            <a:ext cx="3175000" cy="1270000"/>
          </a:xfrm>
          <a:prstGeom prst="roundRect">
            <a:avLst>
              <a:gd name="adj" fmla="val 12000"/>
            </a:avLst>
          </a:prstGeom>
          <a:solidFill>
            <a:srgbClr val="F2F2F2">
              <a:alpha val="100000"/>
            </a:srgbClr>
          </a:solidFill>
          <a:ln w="12700" cap="flat" cmpd="sng">
            <a:solidFill>
              <a:srgbClr val="BFBFBF">
                <a:alpha val="100000"/>
              </a:srgbClr>
            </a:solidFill>
            <a:prstDash val="solid"/>
            <a:miter lim="10000000"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13" name="AutoShape 13"/>
          <p:cNvSpPr/>
          <p:nvPr/>
        </p:nvSpPr>
        <p:spPr>
          <a:xfrm>
            <a:off x="4635500" y="3810000"/>
            <a:ext cx="2921000" cy="1016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ctr" anchorCtr="0"/>
          <a:lstStyle/>
          <a:p>
            <a:pPr indent="0" algn="ctr">
              <a:lnSpc>
                <a:spcPct val="100000"/>
              </a:lnSpc>
              <a:defRPr/>
            </a:pPr>
            <a:r>
              <a:rPr lang="en-US" sz="1800" b="1" i="0" u="none" strike="noStrike" dirty="0" err="1">
                <a:solidFill>
                  <a:srgbClr val="005A9E"/>
                </a:solidFill>
                <a:latin typeface="SimHei"/>
                <a:ea typeface="SimHei"/>
                <a:cs typeface="SimHei"/>
                <a:sym typeface="SimHei"/>
              </a:rPr>
              <a:t>真实问题驱动</a:t>
            </a:r>
            <a:endParaRPr lang="en-US" sz="1100" dirty="0"/>
          </a:p>
        </p:txBody>
      </p:sp>
      <p:sp>
        <p:nvSpPr>
          <p:cNvPr id="14" name="AutoShape 14"/>
          <p:cNvSpPr/>
          <p:nvPr/>
        </p:nvSpPr>
        <p:spPr>
          <a:xfrm>
            <a:off x="8001000" y="3683000"/>
            <a:ext cx="3175000" cy="1270000"/>
          </a:xfrm>
          <a:prstGeom prst="roundRect">
            <a:avLst>
              <a:gd name="adj" fmla="val 12000"/>
            </a:avLst>
          </a:prstGeom>
          <a:solidFill>
            <a:srgbClr val="F2F2F2">
              <a:alpha val="100000"/>
            </a:srgbClr>
          </a:solidFill>
          <a:ln w="12700" cap="flat" cmpd="sng">
            <a:solidFill>
              <a:srgbClr val="BFBFBF">
                <a:alpha val="100000"/>
              </a:srgbClr>
            </a:solidFill>
            <a:prstDash val="solid"/>
            <a:miter lim="10000000"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15" name="AutoShape 15"/>
          <p:cNvSpPr/>
          <p:nvPr/>
        </p:nvSpPr>
        <p:spPr>
          <a:xfrm>
            <a:off x="8128000" y="3810000"/>
            <a:ext cx="2921000" cy="1016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ctr" anchorCtr="0"/>
          <a:lstStyle/>
          <a:p>
            <a:pPr indent="0" algn="ctr">
              <a:lnSpc>
                <a:spcPct val="100000"/>
              </a:lnSpc>
              <a:defRPr/>
            </a:pPr>
            <a:r>
              <a:rPr lang="en-US" sz="1800" b="1" i="0" u="none" strike="noStrike" dirty="0" err="1">
                <a:solidFill>
                  <a:srgbClr val="005A9E"/>
                </a:solidFill>
                <a:latin typeface="SimHei"/>
                <a:ea typeface="SimHei"/>
                <a:cs typeface="SimHei"/>
                <a:sym typeface="SimHei"/>
              </a:rPr>
              <a:t>手脑联动+思维深度参与</a:t>
            </a:r>
            <a:endParaRPr lang="en-US" sz="11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>
            <a:alpha val="100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F3233A-6C1F-7541-9697-92F65D3A87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E35B8989-1E5A-1F27-A80A-E3552534367D}"/>
              </a:ext>
            </a:extLst>
          </p:cNvPr>
          <p:cNvSpPr/>
          <p:nvPr/>
        </p:nvSpPr>
        <p:spPr>
          <a:xfrm>
            <a:off x="279400" y="266700"/>
            <a:ext cx="11620500" cy="6324600"/>
          </a:xfrm>
          <a:prstGeom prst="roundRect">
            <a:avLst>
              <a:gd name="adj" fmla="val 10040"/>
            </a:avLst>
          </a:prstGeom>
          <a:gradFill rotWithShape="1">
            <a:gsLst>
              <a:gs pos="0">
                <a:srgbClr val="FFFFFF">
                  <a:alpha val="100000"/>
                </a:srgbClr>
              </a:gs>
              <a:gs pos="100000">
                <a:srgbClr val="E0E0E0">
                  <a:alpha val="100000"/>
                </a:srgbClr>
              </a:gs>
            </a:gsLst>
            <a:lin ang="5400000"/>
          </a:gradFill>
          <a:ln w="25400" cap="flat" cmpd="sng">
            <a:noFill/>
            <a:prstDash val="solid"/>
            <a:round/>
          </a:ln>
          <a:effectLst>
            <a:outerShdw blurRad="279400" dist="254000" dir="8100000" algn="tr" rotWithShape="0">
              <a:srgbClr val="000000">
                <a:alpha val="4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EA88F453-59D5-99AD-9986-E7D492A00B6A}"/>
              </a:ext>
            </a:extLst>
          </p:cNvPr>
          <p:cNvSpPr/>
          <p:nvPr/>
        </p:nvSpPr>
        <p:spPr>
          <a:xfrm>
            <a:off x="2095500" y="431800"/>
            <a:ext cx="9053830" cy="488950"/>
          </a:xfrm>
          <a:custGeom>
            <a:avLst/>
            <a:gdLst/>
            <a:ahLst/>
            <a:cxnLst/>
            <a:rect l="l" t="t" r="r" b="b"/>
            <a:pathLst>
              <a:path w="9053830" h="488950">
                <a:moveTo>
                  <a:pt x="0" y="0"/>
                </a:moveTo>
                <a:lnTo>
                  <a:pt x="7511393" y="0"/>
                </a:lnTo>
                <a:lnTo>
                  <a:pt x="9053830" y="488950"/>
                </a:lnTo>
                <a:lnTo>
                  <a:pt x="0" y="4889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>
              <a:alpha val="73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FB0D1F6D-AFB6-493C-039A-F263FE5BD4D1}"/>
              </a:ext>
            </a:extLst>
          </p:cNvPr>
          <p:cNvSpPr/>
          <p:nvPr/>
        </p:nvSpPr>
        <p:spPr>
          <a:xfrm>
            <a:off x="863600" y="431800"/>
            <a:ext cx="3000375" cy="647700"/>
          </a:xfrm>
          <a:custGeom>
            <a:avLst/>
            <a:gdLst/>
            <a:ahLst/>
            <a:cxnLst/>
            <a:rect l="l" t="t" r="r" b="b"/>
            <a:pathLst>
              <a:path w="3000375" h="647700">
                <a:moveTo>
                  <a:pt x="104244" y="0"/>
                </a:moveTo>
                <a:lnTo>
                  <a:pt x="3000375" y="0"/>
                </a:lnTo>
                <a:lnTo>
                  <a:pt x="2342708" y="647700"/>
                </a:lnTo>
                <a:lnTo>
                  <a:pt x="0" y="640326"/>
                </a:lnTo>
                <a:lnTo>
                  <a:pt x="104244" y="0"/>
                </a:lnTo>
                <a:close/>
              </a:path>
            </a:pathLst>
          </a:custGeom>
          <a:solidFill>
            <a:srgbClr val="005A9E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63500" dist="63500" algn="ctr" rotWithShape="0">
              <a:srgbClr val="000000">
                <a:alpha val="67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4C2D5023-4349-CAF4-7B05-6152D56ED263}"/>
              </a:ext>
            </a:extLst>
          </p:cNvPr>
          <p:cNvSpPr/>
          <p:nvPr/>
        </p:nvSpPr>
        <p:spPr>
          <a:xfrm>
            <a:off x="1016000" y="527050"/>
            <a:ext cx="7620000" cy="3683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>
              <a:defRPr/>
            </a:pPr>
            <a:r>
              <a:rPr lang="en-US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1. </a:t>
            </a:r>
            <a:r>
              <a:rPr lang="en-US" sz="2400" b="1" dirty="0" err="1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定义与关键特征</a:t>
            </a:r>
            <a:endParaRPr lang="en-US" sz="2400" b="1" dirty="0">
              <a:solidFill>
                <a:srgbClr val="F5B900"/>
              </a:solidFill>
              <a:effectLst>
                <a:outerShdw blurRad="38100" dist="38100" dir="2700000" algn="tl" rotWithShape="0">
                  <a:srgbClr val="000000">
                    <a:alpha val="43100"/>
                  </a:srgbClr>
                </a:outerShdw>
              </a:effectLst>
              <a:latin typeface="微软雅黑"/>
              <a:ea typeface="微软雅黑"/>
            </a:endParaRPr>
          </a:p>
        </p:txBody>
      </p:sp>
      <p:pic>
        <p:nvPicPr>
          <p:cNvPr id="3" name="Image 6" descr="preencoded.png">
            <a:extLst>
              <a:ext uri="{FF2B5EF4-FFF2-40B4-BE49-F238E27FC236}">
                <a16:creationId xmlns:a16="http://schemas.microsoft.com/office/drawing/2014/main" id="{E6FBC5C8-BA61-78DC-EDD8-7EFDC1B43D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318652"/>
            <a:ext cx="3505200" cy="1587202"/>
          </a:xfrm>
          <a:prstGeom prst="rect">
            <a:avLst/>
          </a:prstGeom>
          <a:solidFill>
            <a:srgbClr val="2E9FD1"/>
          </a:solidFill>
        </p:spPr>
      </p:pic>
      <p:pic>
        <p:nvPicPr>
          <p:cNvPr id="8" name="Image 7" descr="preencoded.png">
            <a:extLst>
              <a:ext uri="{FF2B5EF4-FFF2-40B4-BE49-F238E27FC236}">
                <a16:creationId xmlns:a16="http://schemas.microsoft.com/office/drawing/2014/main" id="{C607EFB1-AD74-1178-E878-957BF9E2D6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311" y="2466941"/>
            <a:ext cx="485775" cy="533400"/>
          </a:xfrm>
          <a:prstGeom prst="rect">
            <a:avLst/>
          </a:prstGeom>
        </p:spPr>
      </p:pic>
      <p:pic>
        <p:nvPicPr>
          <p:cNvPr id="16" name="Image 8" descr="preencoded.png">
            <a:extLst>
              <a:ext uri="{FF2B5EF4-FFF2-40B4-BE49-F238E27FC236}">
                <a16:creationId xmlns:a16="http://schemas.microsoft.com/office/drawing/2014/main" id="{5E63C2AC-8B21-CE39-51DF-7522174286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0611" y="2581241"/>
            <a:ext cx="257175" cy="304800"/>
          </a:xfrm>
          <a:prstGeom prst="rect">
            <a:avLst/>
          </a:prstGeom>
        </p:spPr>
      </p:pic>
      <p:pic>
        <p:nvPicPr>
          <p:cNvPr id="17" name="Image 9" descr="preencoded.png">
            <a:extLst>
              <a:ext uri="{FF2B5EF4-FFF2-40B4-BE49-F238E27FC236}">
                <a16:creationId xmlns:a16="http://schemas.microsoft.com/office/drawing/2014/main" id="{F3CDD22E-3508-0C3D-E2BF-E763794AC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2318652"/>
            <a:ext cx="3505200" cy="1587202"/>
          </a:xfrm>
          <a:prstGeom prst="rect">
            <a:avLst/>
          </a:prstGeom>
          <a:solidFill>
            <a:srgbClr val="2E9FD1"/>
          </a:solidFill>
        </p:spPr>
      </p:pic>
      <p:pic>
        <p:nvPicPr>
          <p:cNvPr id="18" name="Image 10" descr="preencoded.png">
            <a:extLst>
              <a:ext uri="{FF2B5EF4-FFF2-40B4-BE49-F238E27FC236}">
                <a16:creationId xmlns:a16="http://schemas.microsoft.com/office/drawing/2014/main" id="{1005FFBB-964B-7FF4-3548-215B0F4D05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2750" y="2430230"/>
            <a:ext cx="514350" cy="533400"/>
          </a:xfrm>
          <a:prstGeom prst="rect">
            <a:avLst/>
          </a:prstGeom>
        </p:spPr>
      </p:pic>
      <p:pic>
        <p:nvPicPr>
          <p:cNvPr id="19" name="Image 11" descr="preencoded.png">
            <a:extLst>
              <a:ext uri="{FF2B5EF4-FFF2-40B4-BE49-F238E27FC236}">
                <a16:creationId xmlns:a16="http://schemas.microsoft.com/office/drawing/2014/main" id="{DE3CF2F6-078F-C5D1-635C-6FC4631F14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7050" y="2544530"/>
            <a:ext cx="285750" cy="304800"/>
          </a:xfrm>
          <a:prstGeom prst="rect">
            <a:avLst/>
          </a:prstGeom>
        </p:spPr>
      </p:pic>
      <p:pic>
        <p:nvPicPr>
          <p:cNvPr id="20" name="Image 12" descr="preencoded.png">
            <a:extLst>
              <a:ext uri="{FF2B5EF4-FFF2-40B4-BE49-F238E27FC236}">
                <a16:creationId xmlns:a16="http://schemas.microsoft.com/office/drawing/2014/main" id="{67B679A2-A580-CC65-2735-8FEF04198E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01000" y="2318652"/>
            <a:ext cx="3505200" cy="1587202"/>
          </a:xfrm>
          <a:prstGeom prst="rect">
            <a:avLst/>
          </a:prstGeom>
          <a:solidFill>
            <a:srgbClr val="2E9FD1"/>
          </a:solidFill>
        </p:spPr>
      </p:pic>
      <p:pic>
        <p:nvPicPr>
          <p:cNvPr id="21" name="Image 13" descr="preencoded.png">
            <a:extLst>
              <a:ext uri="{FF2B5EF4-FFF2-40B4-BE49-F238E27FC236}">
                <a16:creationId xmlns:a16="http://schemas.microsoft.com/office/drawing/2014/main" id="{77ABF918-AAD1-94AB-8361-6C0933C4B3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07301" y="2417955"/>
            <a:ext cx="457200" cy="533400"/>
          </a:xfrm>
          <a:prstGeom prst="rect">
            <a:avLst/>
          </a:prstGeom>
        </p:spPr>
      </p:pic>
      <p:pic>
        <p:nvPicPr>
          <p:cNvPr id="22" name="Image 14" descr="preencoded.png">
            <a:extLst>
              <a:ext uri="{FF2B5EF4-FFF2-40B4-BE49-F238E27FC236}">
                <a16:creationId xmlns:a16="http://schemas.microsoft.com/office/drawing/2014/main" id="{CA6D3356-E2D0-5573-7409-718F0ECB76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21601" y="2532255"/>
            <a:ext cx="228600" cy="304800"/>
          </a:xfrm>
          <a:prstGeom prst="rect">
            <a:avLst/>
          </a:prstGeom>
        </p:spPr>
      </p:pic>
      <p:pic>
        <p:nvPicPr>
          <p:cNvPr id="23" name="Image 16" descr="preencoded.png">
            <a:extLst>
              <a:ext uri="{FF2B5EF4-FFF2-40B4-BE49-F238E27FC236}">
                <a16:creationId xmlns:a16="http://schemas.microsoft.com/office/drawing/2014/main" id="{0BD3A615-A121-B194-DC43-B3AAEFE3051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2000" y="4933948"/>
            <a:ext cx="190500" cy="152400"/>
          </a:xfrm>
          <a:prstGeom prst="rect">
            <a:avLst/>
          </a:prstGeom>
        </p:spPr>
      </p:pic>
      <p:pic>
        <p:nvPicPr>
          <p:cNvPr id="24" name="Image 18" descr="preencoded.png">
            <a:extLst>
              <a:ext uri="{FF2B5EF4-FFF2-40B4-BE49-F238E27FC236}">
                <a16:creationId xmlns:a16="http://schemas.microsoft.com/office/drawing/2014/main" id="{B5F455EF-E577-CA58-449B-399E3DE78DE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70350" y="4933948"/>
            <a:ext cx="152400" cy="152400"/>
          </a:xfrm>
          <a:prstGeom prst="rect">
            <a:avLst/>
          </a:prstGeom>
        </p:spPr>
      </p:pic>
      <p:pic>
        <p:nvPicPr>
          <p:cNvPr id="25" name="Image 20" descr="preencoded.png">
            <a:extLst>
              <a:ext uri="{FF2B5EF4-FFF2-40B4-BE49-F238E27FC236}">
                <a16:creationId xmlns:a16="http://schemas.microsoft.com/office/drawing/2014/main" id="{C361CF8C-3240-65D9-F5A3-55585F4B630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78701" y="4933948"/>
            <a:ext cx="152400" cy="152400"/>
          </a:xfrm>
          <a:prstGeom prst="rect">
            <a:avLst/>
          </a:prstGeom>
        </p:spPr>
      </p:pic>
      <p:sp>
        <p:nvSpPr>
          <p:cNvPr id="26" name="Text 1">
            <a:extLst>
              <a:ext uri="{FF2B5EF4-FFF2-40B4-BE49-F238E27FC236}">
                <a16:creationId xmlns:a16="http://schemas.microsoft.com/office/drawing/2014/main" id="{F89BD717-82BB-5B84-2FBA-4688BF654562}"/>
              </a:ext>
            </a:extLst>
          </p:cNvPr>
          <p:cNvSpPr/>
          <p:nvPr/>
        </p:nvSpPr>
        <p:spPr>
          <a:xfrm>
            <a:off x="844126" y="1563406"/>
            <a:ext cx="10183587" cy="56425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>
              <a:lnSpc>
                <a:spcPts val="2200"/>
              </a:lnSpc>
              <a:buNone/>
            </a:pPr>
            <a:r>
              <a:rPr lang="en-US" sz="2000" dirty="0"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    </a:t>
            </a:r>
            <a:r>
              <a:rPr lang="en-US" sz="2000" dirty="0" err="1"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学科实践是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基于学科</a:t>
            </a:r>
            <a:r>
              <a:rPr lang="en-US" sz="2000" dirty="0" err="1"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（知识、观念和思维</a:t>
            </a:r>
            <a:r>
              <a:rPr lang="en-US" sz="2000" dirty="0"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），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通过实践</a:t>
            </a:r>
            <a:r>
              <a:rPr lang="en-US" sz="2000" dirty="0"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（真实问题解决），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发展</a:t>
            </a:r>
            <a:r>
              <a:rPr lang="en-US" sz="2000" dirty="0"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学生学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科核心素养</a:t>
            </a:r>
            <a:r>
              <a:rPr lang="en-US" sz="2000" dirty="0"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的综合性学习活动</a:t>
            </a:r>
            <a:endParaRPr 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7" name="Text 2">
            <a:extLst>
              <a:ext uri="{FF2B5EF4-FFF2-40B4-BE49-F238E27FC236}">
                <a16:creationId xmlns:a16="http://schemas.microsoft.com/office/drawing/2014/main" id="{EAD6B021-89E2-F73B-B108-2E1262B241A5}"/>
              </a:ext>
            </a:extLst>
          </p:cNvPr>
          <p:cNvSpPr/>
          <p:nvPr/>
        </p:nvSpPr>
        <p:spPr>
          <a:xfrm>
            <a:off x="1703067" y="2601680"/>
            <a:ext cx="1682390" cy="25648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>
              <a:lnSpc>
                <a:spcPts val="2000"/>
              </a:lnSpc>
              <a:buNone/>
            </a:pPr>
            <a:r>
              <a:rPr lang="en-US" sz="2000" b="1" dirty="0">
                <a:solidFill>
                  <a:srgbClr val="1E40AF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基于学科</a:t>
            </a:r>
            <a:endParaRPr 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8" name="Text 3">
            <a:extLst>
              <a:ext uri="{FF2B5EF4-FFF2-40B4-BE49-F238E27FC236}">
                <a16:creationId xmlns:a16="http://schemas.microsoft.com/office/drawing/2014/main" id="{EA0CA94F-3658-2BD3-1D04-67A81B0E054F}"/>
              </a:ext>
            </a:extLst>
          </p:cNvPr>
          <p:cNvSpPr/>
          <p:nvPr/>
        </p:nvSpPr>
        <p:spPr>
          <a:xfrm>
            <a:off x="857250" y="3114641"/>
            <a:ext cx="3124200" cy="76944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2000" dirty="0">
                <a:latin typeface="楷体" panose="02010609060101010101" pitchFamily="49" charset="-122"/>
                <a:ea typeface="楷体" panose="02010609060101010101" pitchFamily="49" charset="-122"/>
                <a:cs typeface="ui-sans-serif" pitchFamily="34" charset="-120"/>
              </a:rPr>
              <a:t>学科知识、学科观念和学科思维方式，是学科实践的理论基础</a:t>
            </a:r>
            <a:endParaRPr 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9" name="Text 4">
            <a:extLst>
              <a:ext uri="{FF2B5EF4-FFF2-40B4-BE49-F238E27FC236}">
                <a16:creationId xmlns:a16="http://schemas.microsoft.com/office/drawing/2014/main" id="{D32739B5-598F-17A5-3E9F-E231EB576119}"/>
              </a:ext>
            </a:extLst>
          </p:cNvPr>
          <p:cNvSpPr/>
          <p:nvPr/>
        </p:nvSpPr>
        <p:spPr>
          <a:xfrm>
            <a:off x="5480000" y="2601680"/>
            <a:ext cx="1574902" cy="25648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>
              <a:lnSpc>
                <a:spcPts val="2000"/>
              </a:lnSpc>
              <a:buNone/>
            </a:pPr>
            <a:r>
              <a:rPr lang="en-US" sz="2000" b="1" dirty="0">
                <a:solidFill>
                  <a:srgbClr val="1E40AF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通过实践</a:t>
            </a:r>
            <a:endParaRPr 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0" name="Text 5">
            <a:extLst>
              <a:ext uri="{FF2B5EF4-FFF2-40B4-BE49-F238E27FC236}">
                <a16:creationId xmlns:a16="http://schemas.microsoft.com/office/drawing/2014/main" id="{EE49958A-D1F0-B8F4-CFC0-2FD015F51F1A}"/>
              </a:ext>
            </a:extLst>
          </p:cNvPr>
          <p:cNvSpPr/>
          <p:nvPr/>
        </p:nvSpPr>
        <p:spPr>
          <a:xfrm>
            <a:off x="4558392" y="3096980"/>
            <a:ext cx="3124200" cy="76944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2000" dirty="0">
                <a:latin typeface="楷体" panose="02010609060101010101" pitchFamily="49" charset="-122"/>
                <a:ea typeface="楷体" panose="02010609060101010101" pitchFamily="49" charset="-122"/>
                <a:cs typeface="ui-sans-serif" pitchFamily="34" charset="-120"/>
              </a:rPr>
              <a:t>解决真实问题，强调真实情境中的问题解决，是学科实践的核心环节</a:t>
            </a:r>
            <a:endParaRPr 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1" name="Text 6">
            <a:extLst>
              <a:ext uri="{FF2B5EF4-FFF2-40B4-BE49-F238E27FC236}">
                <a16:creationId xmlns:a16="http://schemas.microsoft.com/office/drawing/2014/main" id="{02484D2D-04CC-C399-CC27-C8828A61A3A4}"/>
              </a:ext>
            </a:extLst>
          </p:cNvPr>
          <p:cNvSpPr/>
          <p:nvPr/>
        </p:nvSpPr>
        <p:spPr>
          <a:xfrm>
            <a:off x="9119771" y="2520817"/>
            <a:ext cx="1369162" cy="25648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>
              <a:lnSpc>
                <a:spcPts val="2000"/>
              </a:lnSpc>
              <a:buNone/>
            </a:pPr>
            <a:r>
              <a:rPr lang="en-US" sz="2000" b="1" dirty="0">
                <a:solidFill>
                  <a:srgbClr val="1E40AF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发展素养</a:t>
            </a:r>
            <a:endParaRPr 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2" name="Text 7">
            <a:extLst>
              <a:ext uri="{FF2B5EF4-FFF2-40B4-BE49-F238E27FC236}">
                <a16:creationId xmlns:a16="http://schemas.microsoft.com/office/drawing/2014/main" id="{1533F79D-248C-6C94-3DD2-C328C29D40D6}"/>
              </a:ext>
            </a:extLst>
          </p:cNvPr>
          <p:cNvSpPr/>
          <p:nvPr/>
        </p:nvSpPr>
        <p:spPr>
          <a:xfrm>
            <a:off x="8254901" y="3096980"/>
            <a:ext cx="3124200" cy="51296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2000" dirty="0">
                <a:latin typeface="楷体" panose="02010609060101010101" pitchFamily="49" charset="-122"/>
                <a:ea typeface="楷体" panose="02010609060101010101" pitchFamily="49" charset="-122"/>
                <a:cs typeface="ui-sans-serif" pitchFamily="34" charset="-120"/>
              </a:rPr>
              <a:t>培养学生的学科核心素养，是学科实践的最终目标</a:t>
            </a:r>
            <a:endParaRPr 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3" name="Text 8">
            <a:extLst>
              <a:ext uri="{FF2B5EF4-FFF2-40B4-BE49-F238E27FC236}">
                <a16:creationId xmlns:a16="http://schemas.microsoft.com/office/drawing/2014/main" id="{350334E7-3758-BBB2-D689-A7354E9CA2E0}"/>
              </a:ext>
            </a:extLst>
          </p:cNvPr>
          <p:cNvSpPr/>
          <p:nvPr/>
        </p:nvSpPr>
        <p:spPr>
          <a:xfrm>
            <a:off x="4297943" y="4186104"/>
            <a:ext cx="4109358" cy="25648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>
              <a:lnSpc>
                <a:spcPts val="2000"/>
              </a:lnSpc>
              <a:buNone/>
            </a:pPr>
            <a:r>
              <a:rPr lang="en-US" sz="2400" b="1" dirty="0">
                <a:solidFill>
                  <a:srgbClr val="1D4ED8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从不同视角理解学科实践</a:t>
            </a:r>
            <a:endParaRPr 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4" name="Text 9">
            <a:extLst>
              <a:ext uri="{FF2B5EF4-FFF2-40B4-BE49-F238E27FC236}">
                <a16:creationId xmlns:a16="http://schemas.microsoft.com/office/drawing/2014/main" id="{26D9EB40-AE5A-6794-5E0E-81994F72058F}"/>
              </a:ext>
            </a:extLst>
          </p:cNvPr>
          <p:cNvSpPr/>
          <p:nvPr/>
        </p:nvSpPr>
        <p:spPr>
          <a:xfrm>
            <a:off x="1028699" y="4876798"/>
            <a:ext cx="2215243" cy="25648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>
              <a:lnSpc>
                <a:spcPts val="2000"/>
              </a:lnSpc>
              <a:buNone/>
            </a:pPr>
            <a:r>
              <a:rPr lang="en-US" sz="2000" b="1" dirty="0">
                <a:solidFill>
                  <a:srgbClr val="1E40AF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学习方式角度</a:t>
            </a:r>
            <a:endParaRPr 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5" name="Text 10">
            <a:extLst>
              <a:ext uri="{FF2B5EF4-FFF2-40B4-BE49-F238E27FC236}">
                <a16:creationId xmlns:a16="http://schemas.microsoft.com/office/drawing/2014/main" id="{8FFB1E0D-ED43-D8DC-5933-9C871A8070C6}"/>
              </a:ext>
            </a:extLst>
          </p:cNvPr>
          <p:cNvSpPr/>
          <p:nvPr/>
        </p:nvSpPr>
        <p:spPr>
          <a:xfrm>
            <a:off x="762000" y="5219698"/>
            <a:ext cx="3251150" cy="76944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>
              <a:lnSpc>
                <a:spcPts val="2000"/>
              </a:lnSpc>
              <a:buNone/>
            </a:pPr>
            <a:r>
              <a:rPr lang="en-US" sz="2000" dirty="0">
                <a:latin typeface="楷体" panose="02010609060101010101" pitchFamily="49" charset="-122"/>
                <a:ea typeface="楷体" panose="02010609060101010101" pitchFamily="49" charset="-122"/>
                <a:cs typeface="ui-sans-serif" pitchFamily="34" charset="-120"/>
              </a:rPr>
              <a:t>使用学科思想、概念、原理和工具等解决真实世界复杂问题的综合性实践学习</a:t>
            </a:r>
            <a:endParaRPr 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6" name="Text 11">
            <a:extLst>
              <a:ext uri="{FF2B5EF4-FFF2-40B4-BE49-F238E27FC236}">
                <a16:creationId xmlns:a16="http://schemas.microsoft.com/office/drawing/2014/main" id="{8EE31F52-3A2A-3602-A18D-A99E3CC63724}"/>
              </a:ext>
            </a:extLst>
          </p:cNvPr>
          <p:cNvSpPr/>
          <p:nvPr/>
        </p:nvSpPr>
        <p:spPr>
          <a:xfrm>
            <a:off x="4698949" y="4876798"/>
            <a:ext cx="2305049" cy="25648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>
              <a:lnSpc>
                <a:spcPts val="2000"/>
              </a:lnSpc>
              <a:buNone/>
            </a:pPr>
            <a:r>
              <a:rPr lang="en-US" sz="2000" b="1" dirty="0">
                <a:solidFill>
                  <a:srgbClr val="1E40AF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活动本质角度</a:t>
            </a:r>
            <a:endParaRPr 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7" name="Text 12">
            <a:extLst>
              <a:ext uri="{FF2B5EF4-FFF2-40B4-BE49-F238E27FC236}">
                <a16:creationId xmlns:a16="http://schemas.microsoft.com/office/drawing/2014/main" id="{30DD6CDB-75E3-7153-2B56-E6717E269FA6}"/>
              </a:ext>
            </a:extLst>
          </p:cNvPr>
          <p:cNvSpPr/>
          <p:nvPr/>
        </p:nvSpPr>
        <p:spPr>
          <a:xfrm>
            <a:off x="4470350" y="5219698"/>
            <a:ext cx="3251150" cy="128240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>
              <a:lnSpc>
                <a:spcPts val="2000"/>
              </a:lnSpc>
              <a:buNone/>
            </a:pPr>
            <a:r>
              <a:rPr lang="en-US" sz="2000" dirty="0">
                <a:latin typeface="楷体" panose="02010609060101010101" pitchFamily="49" charset="-122"/>
                <a:ea typeface="楷体" panose="02010609060101010101" pitchFamily="49" charset="-122"/>
                <a:cs typeface="ui-sans-serif" pitchFamily="34" charset="-120"/>
              </a:rPr>
              <a:t>学生在教师引导下，以学科关键知识为基础，运用学科视角、思维与语言方式，解决真实情境中问题的实践学习活动</a:t>
            </a:r>
            <a:endParaRPr 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8" name="Text 13">
            <a:extLst>
              <a:ext uri="{FF2B5EF4-FFF2-40B4-BE49-F238E27FC236}">
                <a16:creationId xmlns:a16="http://schemas.microsoft.com/office/drawing/2014/main" id="{8E15987B-0BCA-7320-F6ED-7F4E4DA2EA0E}"/>
              </a:ext>
            </a:extLst>
          </p:cNvPr>
          <p:cNvSpPr/>
          <p:nvPr/>
        </p:nvSpPr>
        <p:spPr>
          <a:xfrm>
            <a:off x="8407301" y="4876798"/>
            <a:ext cx="2081632" cy="25648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>
              <a:lnSpc>
                <a:spcPts val="2000"/>
              </a:lnSpc>
              <a:buNone/>
            </a:pPr>
            <a:r>
              <a:rPr lang="en-US" sz="2000" b="1" dirty="0">
                <a:solidFill>
                  <a:srgbClr val="1E40AF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核心目的角度</a:t>
            </a:r>
            <a:endParaRPr 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9" name="Text 14">
            <a:extLst>
              <a:ext uri="{FF2B5EF4-FFF2-40B4-BE49-F238E27FC236}">
                <a16:creationId xmlns:a16="http://schemas.microsoft.com/office/drawing/2014/main" id="{A64C4F18-13DA-B21C-FE3F-301C8E44BF88}"/>
              </a:ext>
            </a:extLst>
          </p:cNvPr>
          <p:cNvSpPr/>
          <p:nvPr/>
        </p:nvSpPr>
        <p:spPr>
          <a:xfrm>
            <a:off x="8178701" y="5219698"/>
            <a:ext cx="3251299" cy="128240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>
              <a:lnSpc>
                <a:spcPts val="2000"/>
              </a:lnSpc>
              <a:buNone/>
            </a:pPr>
            <a:r>
              <a:rPr lang="en-US" sz="2000" dirty="0">
                <a:latin typeface="楷体" panose="02010609060101010101" pitchFamily="49" charset="-122"/>
                <a:ea typeface="楷体" panose="02010609060101010101" pitchFamily="49" charset="-122"/>
                <a:cs typeface="ui-sans-serif" pitchFamily="34" charset="-120"/>
              </a:rPr>
              <a:t>将学科知识与实践相结合，通过实际应用和实践活动促进学生对学科内容的深入理解，培养学生的学科能力和综合素养</a:t>
            </a:r>
            <a:endParaRPr 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16983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>
            <a:alpha val="100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896250-3B3B-6574-A0E7-37C77BD54A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>
            <a:extLst>
              <a:ext uri="{FF2B5EF4-FFF2-40B4-BE49-F238E27FC236}">
                <a16:creationId xmlns:a16="http://schemas.microsoft.com/office/drawing/2014/main" id="{55055FF9-6574-8C87-2231-FB7D4CE09F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7484" y="367552"/>
            <a:ext cx="4789148" cy="6324599"/>
          </a:xfrm>
          <a:prstGeom prst="rect">
            <a:avLst/>
          </a:prstGeom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F8133609-3DC2-E53A-1091-6B1B8C1100ED}"/>
              </a:ext>
            </a:extLst>
          </p:cNvPr>
          <p:cNvSpPr/>
          <p:nvPr/>
        </p:nvSpPr>
        <p:spPr>
          <a:xfrm>
            <a:off x="125669" y="367553"/>
            <a:ext cx="11620500" cy="6324600"/>
          </a:xfrm>
          <a:prstGeom prst="roundRect">
            <a:avLst>
              <a:gd name="adj" fmla="val 10040"/>
            </a:avLst>
          </a:prstGeom>
          <a:gradFill rotWithShape="1">
            <a:gsLst>
              <a:gs pos="0">
                <a:srgbClr val="FFFFFF">
                  <a:alpha val="100000"/>
                </a:srgbClr>
              </a:gs>
              <a:gs pos="100000">
                <a:srgbClr val="E0E0E0">
                  <a:alpha val="100000"/>
                </a:srgbClr>
              </a:gs>
            </a:gsLst>
            <a:lin ang="5400000"/>
          </a:gradFill>
          <a:ln w="25400" cap="flat" cmpd="sng">
            <a:noFill/>
            <a:prstDash val="solid"/>
            <a:round/>
          </a:ln>
          <a:effectLst>
            <a:outerShdw blurRad="279400" dist="254000" dir="8100000" algn="tr" rotWithShape="0">
              <a:srgbClr val="000000">
                <a:alpha val="4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B6E88470-653F-51E0-E341-0A26FBEAE472}"/>
              </a:ext>
            </a:extLst>
          </p:cNvPr>
          <p:cNvSpPr/>
          <p:nvPr/>
        </p:nvSpPr>
        <p:spPr>
          <a:xfrm>
            <a:off x="2095500" y="431800"/>
            <a:ext cx="9053830" cy="488950"/>
          </a:xfrm>
          <a:custGeom>
            <a:avLst/>
            <a:gdLst/>
            <a:ahLst/>
            <a:cxnLst/>
            <a:rect l="l" t="t" r="r" b="b"/>
            <a:pathLst>
              <a:path w="9053830" h="488950">
                <a:moveTo>
                  <a:pt x="0" y="0"/>
                </a:moveTo>
                <a:lnTo>
                  <a:pt x="7511393" y="0"/>
                </a:lnTo>
                <a:lnTo>
                  <a:pt x="9053830" y="488950"/>
                </a:lnTo>
                <a:lnTo>
                  <a:pt x="0" y="4889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>
              <a:alpha val="73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D196F8B8-B73C-ECC4-4586-0F7314F6D6C6}"/>
              </a:ext>
            </a:extLst>
          </p:cNvPr>
          <p:cNvSpPr/>
          <p:nvPr/>
        </p:nvSpPr>
        <p:spPr>
          <a:xfrm>
            <a:off x="863600" y="431800"/>
            <a:ext cx="3000375" cy="647700"/>
          </a:xfrm>
          <a:custGeom>
            <a:avLst/>
            <a:gdLst/>
            <a:ahLst/>
            <a:cxnLst/>
            <a:rect l="l" t="t" r="r" b="b"/>
            <a:pathLst>
              <a:path w="3000375" h="647700">
                <a:moveTo>
                  <a:pt x="104244" y="0"/>
                </a:moveTo>
                <a:lnTo>
                  <a:pt x="3000375" y="0"/>
                </a:lnTo>
                <a:lnTo>
                  <a:pt x="2342708" y="647700"/>
                </a:lnTo>
                <a:lnTo>
                  <a:pt x="0" y="640326"/>
                </a:lnTo>
                <a:lnTo>
                  <a:pt x="104244" y="0"/>
                </a:lnTo>
                <a:close/>
              </a:path>
            </a:pathLst>
          </a:custGeom>
          <a:solidFill>
            <a:srgbClr val="005A9E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63500" dist="63500" algn="ctr" rotWithShape="0">
              <a:srgbClr val="000000">
                <a:alpha val="67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D3083A5F-11B7-7A70-E3D5-6BD297ED9B5D}"/>
              </a:ext>
            </a:extLst>
          </p:cNvPr>
          <p:cNvSpPr/>
          <p:nvPr/>
        </p:nvSpPr>
        <p:spPr>
          <a:xfrm>
            <a:off x="1016000" y="527050"/>
            <a:ext cx="7620000" cy="3683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>
              <a:defRPr/>
            </a:pPr>
            <a:r>
              <a:rPr lang="en-US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1. </a:t>
            </a:r>
            <a:r>
              <a:rPr lang="en-US" sz="2400" b="1" dirty="0" err="1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定义与关键特征</a:t>
            </a:r>
            <a:endParaRPr lang="en-US" sz="2400" b="1" dirty="0">
              <a:solidFill>
                <a:srgbClr val="F5B900"/>
              </a:solidFill>
              <a:effectLst>
                <a:outerShdw blurRad="38100" dist="38100" dir="2700000" algn="tl" rotWithShape="0">
                  <a:srgbClr val="000000">
                    <a:alpha val="43100"/>
                  </a:srgbClr>
                </a:outerShdw>
              </a:effectLst>
              <a:latin typeface="微软雅黑"/>
              <a:ea typeface="微软雅黑"/>
            </a:endParaRPr>
          </a:p>
        </p:txBody>
      </p:sp>
      <p:sp>
        <p:nvSpPr>
          <p:cNvPr id="26" name="Text 1">
            <a:extLst>
              <a:ext uri="{FF2B5EF4-FFF2-40B4-BE49-F238E27FC236}">
                <a16:creationId xmlns:a16="http://schemas.microsoft.com/office/drawing/2014/main" id="{77C198AC-2C2C-FE80-67DB-2ACF57F2BFE6}"/>
              </a:ext>
            </a:extLst>
          </p:cNvPr>
          <p:cNvSpPr/>
          <p:nvPr/>
        </p:nvSpPr>
        <p:spPr>
          <a:xfrm>
            <a:off x="702932" y="1281018"/>
            <a:ext cx="10183587" cy="56425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>
              <a:lnSpc>
                <a:spcPts val="2200"/>
              </a:lnSpc>
              <a:buNone/>
            </a:pPr>
            <a:r>
              <a:rPr lang="en-US" sz="2000" dirty="0"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    </a:t>
            </a:r>
            <a:r>
              <a:rPr lang="en-US" sz="2000" dirty="0" err="1"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学科实践是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基于学科</a:t>
            </a:r>
            <a:r>
              <a:rPr lang="en-US" sz="2000" dirty="0" err="1"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（知识、观念和思维</a:t>
            </a:r>
            <a:r>
              <a:rPr lang="en-US" sz="2000" dirty="0"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），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通过实践</a:t>
            </a:r>
            <a:r>
              <a:rPr lang="en-US" sz="2000" dirty="0"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（真实问题解决），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发展</a:t>
            </a:r>
            <a:r>
              <a:rPr lang="en-US" sz="2000" dirty="0"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学生学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科核心素养</a:t>
            </a:r>
            <a:r>
              <a:rPr lang="en-US" sz="2000" dirty="0"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的综合性学习活动</a:t>
            </a:r>
            <a:endParaRPr 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007CF5FB-1DB6-FF4B-0007-8B4B0C0FB3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878" y="2220564"/>
            <a:ext cx="3094479" cy="406682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F608784-55DE-9112-3BFA-2044BBA542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5728" y="2235300"/>
            <a:ext cx="3160366" cy="406682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0FF0102-81BF-78B8-25C8-85E33B1568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7517" y="2239380"/>
            <a:ext cx="3200084" cy="402919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5D20404-0A14-AAAA-2DEE-FF6C5017F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374" y="2181909"/>
            <a:ext cx="3108776" cy="4105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0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>
            <a:alpha val="100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44E3DD-F2A7-9BA4-7681-18D772659E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9B50FBAD-F07C-12B0-E79B-0E561C1BAF3B}"/>
              </a:ext>
            </a:extLst>
          </p:cNvPr>
          <p:cNvSpPr/>
          <p:nvPr/>
        </p:nvSpPr>
        <p:spPr>
          <a:xfrm>
            <a:off x="285750" y="266700"/>
            <a:ext cx="11620500" cy="6324600"/>
          </a:xfrm>
          <a:prstGeom prst="roundRect">
            <a:avLst>
              <a:gd name="adj" fmla="val 10040"/>
            </a:avLst>
          </a:prstGeom>
          <a:gradFill rotWithShape="1">
            <a:gsLst>
              <a:gs pos="0">
                <a:srgbClr val="FFFFFF">
                  <a:alpha val="100000"/>
                </a:srgbClr>
              </a:gs>
              <a:gs pos="100000">
                <a:srgbClr val="E0E0E0">
                  <a:alpha val="100000"/>
                </a:srgbClr>
              </a:gs>
            </a:gsLst>
            <a:lin ang="5400000"/>
          </a:gradFill>
          <a:ln w="25400" cap="flat" cmpd="sng">
            <a:noFill/>
            <a:prstDash val="solid"/>
            <a:round/>
          </a:ln>
          <a:effectLst>
            <a:outerShdw blurRad="279400" dist="254000" dir="8100000" algn="tr" rotWithShape="0">
              <a:srgbClr val="000000">
                <a:alpha val="4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1C764F4C-0A5B-2878-27CF-D02ABC678CB1}"/>
              </a:ext>
            </a:extLst>
          </p:cNvPr>
          <p:cNvSpPr/>
          <p:nvPr/>
        </p:nvSpPr>
        <p:spPr>
          <a:xfrm>
            <a:off x="2095500" y="431800"/>
            <a:ext cx="9053830" cy="488950"/>
          </a:xfrm>
          <a:custGeom>
            <a:avLst/>
            <a:gdLst/>
            <a:ahLst/>
            <a:cxnLst/>
            <a:rect l="l" t="t" r="r" b="b"/>
            <a:pathLst>
              <a:path w="9053830" h="488950">
                <a:moveTo>
                  <a:pt x="0" y="0"/>
                </a:moveTo>
                <a:lnTo>
                  <a:pt x="7511393" y="0"/>
                </a:lnTo>
                <a:lnTo>
                  <a:pt x="9053830" y="488950"/>
                </a:lnTo>
                <a:lnTo>
                  <a:pt x="0" y="4889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>
              <a:alpha val="73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39530D9D-0AFD-3DC7-09D3-D17DE230F227}"/>
              </a:ext>
            </a:extLst>
          </p:cNvPr>
          <p:cNvSpPr/>
          <p:nvPr/>
        </p:nvSpPr>
        <p:spPr>
          <a:xfrm>
            <a:off x="863600" y="431800"/>
            <a:ext cx="3000375" cy="647700"/>
          </a:xfrm>
          <a:custGeom>
            <a:avLst/>
            <a:gdLst/>
            <a:ahLst/>
            <a:cxnLst/>
            <a:rect l="l" t="t" r="r" b="b"/>
            <a:pathLst>
              <a:path w="3000375" h="647700">
                <a:moveTo>
                  <a:pt x="104244" y="0"/>
                </a:moveTo>
                <a:lnTo>
                  <a:pt x="3000375" y="0"/>
                </a:lnTo>
                <a:lnTo>
                  <a:pt x="2342708" y="647700"/>
                </a:lnTo>
                <a:lnTo>
                  <a:pt x="0" y="640326"/>
                </a:lnTo>
                <a:lnTo>
                  <a:pt x="104244" y="0"/>
                </a:lnTo>
                <a:close/>
              </a:path>
            </a:pathLst>
          </a:custGeom>
          <a:solidFill>
            <a:srgbClr val="005A9E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63500" dist="63500" algn="ctr" rotWithShape="0">
              <a:srgbClr val="000000">
                <a:alpha val="67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2B4069C0-8BEA-56CF-FB5E-770A5302022D}"/>
              </a:ext>
            </a:extLst>
          </p:cNvPr>
          <p:cNvSpPr/>
          <p:nvPr/>
        </p:nvSpPr>
        <p:spPr>
          <a:xfrm>
            <a:off x="1016000" y="527050"/>
            <a:ext cx="7620000" cy="3683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>
              <a:defRPr/>
            </a:pPr>
            <a:r>
              <a:rPr lang="en-US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1. </a:t>
            </a:r>
            <a:r>
              <a:rPr lang="en-US" sz="2400" b="1" dirty="0" err="1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定义与关键特征</a:t>
            </a:r>
            <a:endParaRPr lang="en-US" sz="2400" b="1" dirty="0">
              <a:solidFill>
                <a:srgbClr val="F5B900"/>
              </a:solidFill>
              <a:effectLst>
                <a:outerShdw blurRad="38100" dist="38100" dir="2700000" algn="tl" rotWithShape="0">
                  <a:srgbClr val="000000">
                    <a:alpha val="43100"/>
                  </a:srgbClr>
                </a:outerShdw>
              </a:effectLst>
              <a:latin typeface="微软雅黑"/>
              <a:ea typeface="微软雅黑"/>
            </a:endParaRPr>
          </a:p>
        </p:txBody>
      </p:sp>
      <p:sp>
        <p:nvSpPr>
          <p:cNvPr id="11" name="AutoShape 11">
            <a:extLst>
              <a:ext uri="{FF2B5EF4-FFF2-40B4-BE49-F238E27FC236}">
                <a16:creationId xmlns:a16="http://schemas.microsoft.com/office/drawing/2014/main" id="{0F510765-60DA-49C8-F827-3C21F785E9DD}"/>
              </a:ext>
            </a:extLst>
          </p:cNvPr>
          <p:cNvSpPr/>
          <p:nvPr/>
        </p:nvSpPr>
        <p:spPr>
          <a:xfrm>
            <a:off x="1143000" y="3810000"/>
            <a:ext cx="2921000" cy="1016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ctr" anchorCtr="0"/>
          <a:lstStyle/>
          <a:p>
            <a:pPr indent="0" algn="ctr">
              <a:lnSpc>
                <a:spcPct val="100000"/>
              </a:lnSpc>
              <a:defRPr/>
            </a:pPr>
            <a:endParaRPr lang="en-US" sz="1100" dirty="0"/>
          </a:p>
        </p:txBody>
      </p:sp>
      <p:sp>
        <p:nvSpPr>
          <p:cNvPr id="15" name="AutoShape 15">
            <a:extLst>
              <a:ext uri="{FF2B5EF4-FFF2-40B4-BE49-F238E27FC236}">
                <a16:creationId xmlns:a16="http://schemas.microsoft.com/office/drawing/2014/main" id="{C62233AB-3D11-D912-5CF1-9CC5F9C87C6F}"/>
              </a:ext>
            </a:extLst>
          </p:cNvPr>
          <p:cNvSpPr/>
          <p:nvPr/>
        </p:nvSpPr>
        <p:spPr>
          <a:xfrm>
            <a:off x="8128000" y="3810000"/>
            <a:ext cx="2921000" cy="1016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ctr" anchorCtr="0"/>
          <a:lstStyle/>
          <a:p>
            <a:pPr indent="0" algn="ctr">
              <a:lnSpc>
                <a:spcPct val="100000"/>
              </a:lnSpc>
              <a:defRPr/>
            </a:pPr>
            <a:endParaRPr lang="en-US" sz="1100" dirty="0"/>
          </a:p>
        </p:txBody>
      </p:sp>
      <p:pic>
        <p:nvPicPr>
          <p:cNvPr id="8" name="Image 6" descr="preencoded.png">
            <a:extLst>
              <a:ext uri="{FF2B5EF4-FFF2-40B4-BE49-F238E27FC236}">
                <a16:creationId xmlns:a16="http://schemas.microsoft.com/office/drawing/2014/main" id="{234BB900-610D-692B-8E94-6B90363254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5709" y="3271157"/>
            <a:ext cx="3505200" cy="1447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pic>
        <p:nvPicPr>
          <p:cNvPr id="16" name="Image 7" descr="preencoded.png">
            <a:extLst>
              <a:ext uri="{FF2B5EF4-FFF2-40B4-BE49-F238E27FC236}">
                <a16:creationId xmlns:a16="http://schemas.microsoft.com/office/drawing/2014/main" id="{CF44FBD1-E02F-2D48-C141-76E27BC41C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8974" y="3328988"/>
            <a:ext cx="457200" cy="457200"/>
          </a:xfrm>
          <a:prstGeom prst="rect">
            <a:avLst/>
          </a:prstGeom>
        </p:spPr>
      </p:pic>
      <p:pic>
        <p:nvPicPr>
          <p:cNvPr id="17" name="Image 8" descr="preencoded.png">
            <a:extLst>
              <a:ext uri="{FF2B5EF4-FFF2-40B4-BE49-F238E27FC236}">
                <a16:creationId xmlns:a16="http://schemas.microsoft.com/office/drawing/2014/main" id="{D0939A24-3F97-1105-97CB-1DF2C80A01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0509" y="3405188"/>
            <a:ext cx="228600" cy="304800"/>
          </a:xfrm>
          <a:prstGeom prst="rect">
            <a:avLst/>
          </a:prstGeom>
        </p:spPr>
      </p:pic>
      <p:pic>
        <p:nvPicPr>
          <p:cNvPr id="21" name="Image 12" descr="preencoded.png">
            <a:extLst>
              <a:ext uri="{FF2B5EF4-FFF2-40B4-BE49-F238E27FC236}">
                <a16:creationId xmlns:a16="http://schemas.microsoft.com/office/drawing/2014/main" id="{10D63B7F-60C8-2021-BBD1-6C0D95AB4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3385" y="3271157"/>
            <a:ext cx="3505200" cy="1447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pic>
        <p:nvPicPr>
          <p:cNvPr id="22" name="Image 13" descr="preencoded.png">
            <a:extLst>
              <a:ext uri="{FF2B5EF4-FFF2-40B4-BE49-F238E27FC236}">
                <a16:creationId xmlns:a16="http://schemas.microsoft.com/office/drawing/2014/main" id="{0A3C38DC-EC44-66C3-9DE9-D622622AF6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0931" y="3328988"/>
            <a:ext cx="457200" cy="457200"/>
          </a:xfrm>
          <a:prstGeom prst="rect">
            <a:avLst/>
          </a:prstGeom>
        </p:spPr>
      </p:pic>
      <p:pic>
        <p:nvPicPr>
          <p:cNvPr id="23" name="Image 14" descr="preencoded.png">
            <a:extLst>
              <a:ext uri="{FF2B5EF4-FFF2-40B4-BE49-F238E27FC236}">
                <a16:creationId xmlns:a16="http://schemas.microsoft.com/office/drawing/2014/main" id="{381B1EB3-FBF1-FE3E-1F2C-8F57B4AEDF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8185" y="3405188"/>
            <a:ext cx="228600" cy="304800"/>
          </a:xfrm>
          <a:prstGeom prst="rect">
            <a:avLst/>
          </a:prstGeom>
        </p:spPr>
      </p:pic>
      <p:pic>
        <p:nvPicPr>
          <p:cNvPr id="27" name="Image 18" descr="preencoded.png">
            <a:extLst>
              <a:ext uri="{FF2B5EF4-FFF2-40B4-BE49-F238E27FC236}">
                <a16:creationId xmlns:a16="http://schemas.microsoft.com/office/drawing/2014/main" id="{ECCF8D21-F5FB-F97E-C911-A41C04667A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17480" y="5023757"/>
            <a:ext cx="5372100" cy="1447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pic>
        <p:nvPicPr>
          <p:cNvPr id="28" name="Image 19" descr="preencoded.png">
            <a:extLst>
              <a:ext uri="{FF2B5EF4-FFF2-40B4-BE49-F238E27FC236}">
                <a16:creationId xmlns:a16="http://schemas.microsoft.com/office/drawing/2014/main" id="{68D8EB34-D87B-4CDE-7302-1468AA94E4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69196" y="5081588"/>
            <a:ext cx="457200" cy="457200"/>
          </a:xfrm>
          <a:prstGeom prst="rect">
            <a:avLst/>
          </a:prstGeom>
        </p:spPr>
      </p:pic>
      <p:pic>
        <p:nvPicPr>
          <p:cNvPr id="29" name="Image 20" descr="preencoded.png">
            <a:extLst>
              <a:ext uri="{FF2B5EF4-FFF2-40B4-BE49-F238E27FC236}">
                <a16:creationId xmlns:a16="http://schemas.microsoft.com/office/drawing/2014/main" id="{8A28156A-9CE5-B5A6-823C-9312E94137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22280" y="5157788"/>
            <a:ext cx="228600" cy="304800"/>
          </a:xfrm>
          <a:prstGeom prst="rect">
            <a:avLst/>
          </a:prstGeom>
        </p:spPr>
      </p:pic>
      <p:sp>
        <p:nvSpPr>
          <p:cNvPr id="30" name="Text 1">
            <a:extLst>
              <a:ext uri="{FF2B5EF4-FFF2-40B4-BE49-F238E27FC236}">
                <a16:creationId xmlns:a16="http://schemas.microsoft.com/office/drawing/2014/main" id="{B1A51B80-5CEB-F866-05AB-4FD5411EAE6C}"/>
              </a:ext>
            </a:extLst>
          </p:cNvPr>
          <p:cNvSpPr/>
          <p:nvPr/>
        </p:nvSpPr>
        <p:spPr>
          <a:xfrm>
            <a:off x="685800" y="1791593"/>
            <a:ext cx="10706100" cy="92333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ts val="2438"/>
              </a:lnSpc>
              <a:buNone/>
            </a:pPr>
            <a:r>
              <a:rPr lang="en-US" sz="2000" dirty="0">
                <a:solidFill>
                  <a:srgbClr val="374151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    学科实践是学生在教师引导下，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运用学科的思想、概念、原理、工具与思维方法，结合该学科视角、思维方式与语言表述，在真实情境中解决问题、创造价值的实践性学习活动。</a:t>
            </a:r>
            <a:r>
              <a:rPr lang="en-US" sz="2000" dirty="0">
                <a:solidFill>
                  <a:srgbClr val="374151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其核心在于</a:t>
            </a:r>
            <a:r>
              <a:rPr lang="en-US" sz="2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基于</a:t>
            </a:r>
            <a:r>
              <a:rPr lang="en-US" sz="2000" b="1" dirty="0">
                <a:solidFill>
                  <a:srgbClr val="374151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学科</a:t>
            </a:r>
            <a:r>
              <a:rPr lang="en-US" sz="2000" dirty="0">
                <a:solidFill>
                  <a:srgbClr val="374151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（知识、观念和思维），</a:t>
            </a:r>
            <a:r>
              <a:rPr lang="en-US" sz="20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通过</a:t>
            </a:r>
            <a:r>
              <a:rPr lang="en-US" sz="2000" dirty="0">
                <a:solidFill>
                  <a:srgbClr val="374151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实践（真实问题解决），</a:t>
            </a:r>
            <a:r>
              <a:rPr lang="en-US" sz="20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发展</a:t>
            </a:r>
            <a:r>
              <a:rPr lang="en-US" sz="2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学生的</a:t>
            </a:r>
            <a:r>
              <a:rPr lang="en-US" sz="2000" dirty="0">
                <a:solidFill>
                  <a:srgbClr val="DE8431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学科核心素养</a:t>
            </a:r>
            <a:r>
              <a:rPr lang="en-US" sz="2000" dirty="0">
                <a:solidFill>
                  <a:srgbClr val="374151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。</a:t>
            </a:r>
            <a:endParaRPr 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1" name="Text 2">
            <a:extLst>
              <a:ext uri="{FF2B5EF4-FFF2-40B4-BE49-F238E27FC236}">
                <a16:creationId xmlns:a16="http://schemas.microsoft.com/office/drawing/2014/main" id="{F770009D-F7F4-FBF5-B3B7-F323B3D89D2D}"/>
              </a:ext>
            </a:extLst>
          </p:cNvPr>
          <p:cNvSpPr/>
          <p:nvPr/>
        </p:nvSpPr>
        <p:spPr>
          <a:xfrm>
            <a:off x="2487708" y="3424238"/>
            <a:ext cx="1547813" cy="26930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>
              <a:lnSpc>
                <a:spcPts val="2100"/>
              </a:lnSpc>
              <a:buNone/>
            </a:pPr>
            <a:r>
              <a:rPr lang="en-US" sz="2400" b="1" dirty="0">
                <a:solidFill>
                  <a:srgbClr val="1E40AF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核心定义</a:t>
            </a:r>
            <a:endParaRPr 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2" name="Text 3">
            <a:extLst>
              <a:ext uri="{FF2B5EF4-FFF2-40B4-BE49-F238E27FC236}">
                <a16:creationId xmlns:a16="http://schemas.microsoft.com/office/drawing/2014/main" id="{66D3F921-AAF0-5604-D345-CCD46722FFFD}"/>
              </a:ext>
            </a:extLst>
          </p:cNvPr>
          <p:cNvSpPr/>
          <p:nvPr/>
        </p:nvSpPr>
        <p:spPr>
          <a:xfrm>
            <a:off x="1916209" y="3938588"/>
            <a:ext cx="3124200" cy="76944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ts val="2000"/>
              </a:lnSpc>
              <a:buNone/>
            </a:pPr>
            <a:r>
              <a:rPr lang="en-US" sz="2000" dirty="0">
                <a:solidFill>
                  <a:srgbClr val="4B5563"/>
                </a:solidFill>
                <a:latin typeface="楷体" panose="02010609060101010101" pitchFamily="49" charset="-122"/>
                <a:ea typeface="楷体" panose="02010609060101010101" pitchFamily="49" charset="-122"/>
                <a:cs typeface="ui-sans-serif" pitchFamily="34" charset="-120"/>
              </a:rPr>
              <a:t>深入理解学科实践的概念内涵与特点，把握其作为综合性学习方式的本质</a:t>
            </a:r>
            <a:endParaRPr 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5" name="Text 6">
            <a:extLst>
              <a:ext uri="{FF2B5EF4-FFF2-40B4-BE49-F238E27FC236}">
                <a16:creationId xmlns:a16="http://schemas.microsoft.com/office/drawing/2014/main" id="{60030BE5-76E1-5D15-3F42-833AA91DF3BB}"/>
              </a:ext>
            </a:extLst>
          </p:cNvPr>
          <p:cNvSpPr/>
          <p:nvPr/>
        </p:nvSpPr>
        <p:spPr>
          <a:xfrm>
            <a:off x="7205384" y="3424238"/>
            <a:ext cx="1502229" cy="26930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>
              <a:lnSpc>
                <a:spcPts val="2100"/>
              </a:lnSpc>
              <a:buNone/>
            </a:pPr>
            <a:r>
              <a:rPr lang="en-US" sz="2400" b="1" dirty="0">
                <a:solidFill>
                  <a:srgbClr val="1E40AF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学习目标</a:t>
            </a:r>
            <a:endParaRPr 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6" name="Text 7">
            <a:extLst>
              <a:ext uri="{FF2B5EF4-FFF2-40B4-BE49-F238E27FC236}">
                <a16:creationId xmlns:a16="http://schemas.microsoft.com/office/drawing/2014/main" id="{FD7FC316-781C-124D-9302-B91C29602372}"/>
              </a:ext>
            </a:extLst>
          </p:cNvPr>
          <p:cNvSpPr/>
          <p:nvPr/>
        </p:nvSpPr>
        <p:spPr>
          <a:xfrm>
            <a:off x="6633885" y="3938588"/>
            <a:ext cx="3124200" cy="76944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ts val="2000"/>
              </a:lnSpc>
              <a:buNone/>
            </a:pPr>
            <a:r>
              <a:rPr lang="en-US" sz="2000" dirty="0">
                <a:solidFill>
                  <a:srgbClr val="4B5563"/>
                </a:solidFill>
                <a:latin typeface="楷体" panose="02010609060101010101" pitchFamily="49" charset="-122"/>
                <a:ea typeface="楷体" panose="02010609060101010101" pitchFamily="49" charset="-122"/>
                <a:cs typeface="ui-sans-serif" pitchFamily="34" charset="-120"/>
              </a:rPr>
              <a:t>明确学科实践的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ui-sans-serif" pitchFamily="34" charset="-120"/>
              </a:rPr>
              <a:t>双重目标</a:t>
            </a:r>
            <a:r>
              <a:rPr lang="en-US" sz="2000" dirty="0">
                <a:solidFill>
                  <a:srgbClr val="4B5563"/>
                </a:solidFill>
                <a:latin typeface="楷体" panose="02010609060101010101" pitchFamily="49" charset="-122"/>
                <a:ea typeface="楷体" panose="02010609060101010101" pitchFamily="49" charset="-122"/>
                <a:cs typeface="ui-sans-serif" pitchFamily="34" charset="-120"/>
              </a:rPr>
              <a:t>：解决真实问题的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ui-sans-serif" pitchFamily="34" charset="-120"/>
              </a:rPr>
              <a:t>实践目标</a:t>
            </a:r>
            <a:r>
              <a:rPr lang="en-US" sz="2000" dirty="0">
                <a:solidFill>
                  <a:srgbClr val="4B5563"/>
                </a:solidFill>
                <a:latin typeface="楷体" panose="02010609060101010101" pitchFamily="49" charset="-122"/>
                <a:ea typeface="楷体" panose="02010609060101010101" pitchFamily="49" charset="-122"/>
                <a:cs typeface="ui-sans-serif" pitchFamily="34" charset="-120"/>
              </a:rPr>
              <a:t>与提升核心素养的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ui-sans-serif" pitchFamily="34" charset="-120"/>
              </a:rPr>
              <a:t>素养目标</a:t>
            </a:r>
            <a:endParaRPr lang="en-US" sz="2000" dirty="0">
              <a:solidFill>
                <a:schemeClr val="accent5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9" name="Text 10">
            <a:extLst>
              <a:ext uri="{FF2B5EF4-FFF2-40B4-BE49-F238E27FC236}">
                <a16:creationId xmlns:a16="http://schemas.microsoft.com/office/drawing/2014/main" id="{63FF112E-25DA-983A-15C3-790D27A3D6F4}"/>
              </a:ext>
            </a:extLst>
          </p:cNvPr>
          <p:cNvSpPr/>
          <p:nvPr/>
        </p:nvSpPr>
        <p:spPr>
          <a:xfrm>
            <a:off x="3879480" y="5176838"/>
            <a:ext cx="3477986" cy="26930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>
              <a:lnSpc>
                <a:spcPts val="2100"/>
              </a:lnSpc>
              <a:buNone/>
            </a:pPr>
            <a:r>
              <a:rPr lang="en-US" sz="2400" b="1" dirty="0" err="1">
                <a:solidFill>
                  <a:srgbClr val="1E40AF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与传统活动课程的区别</a:t>
            </a:r>
            <a:endParaRPr 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0" name="Text 11">
            <a:extLst>
              <a:ext uri="{FF2B5EF4-FFF2-40B4-BE49-F238E27FC236}">
                <a16:creationId xmlns:a16="http://schemas.microsoft.com/office/drawing/2014/main" id="{B518011A-5049-CACA-1514-10CDEAF1F9B3}"/>
              </a:ext>
            </a:extLst>
          </p:cNvPr>
          <p:cNvSpPr/>
          <p:nvPr/>
        </p:nvSpPr>
        <p:spPr>
          <a:xfrm>
            <a:off x="3307980" y="5691188"/>
            <a:ext cx="4991100" cy="51296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ts val="2000"/>
              </a:lnSpc>
              <a:buNone/>
            </a:pPr>
            <a:r>
              <a:rPr lang="en-US" sz="2000" dirty="0">
                <a:solidFill>
                  <a:srgbClr val="4B5563"/>
                </a:solidFill>
                <a:latin typeface="楷体" panose="02010609060101010101" pitchFamily="49" charset="-122"/>
                <a:ea typeface="楷体" panose="02010609060101010101" pitchFamily="49" charset="-122"/>
                <a:cs typeface="ui-sans-serif" pitchFamily="34" charset="-120"/>
              </a:rPr>
              <a:t>区分学科实践与传统活动课程在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ui-sans-serif" pitchFamily="34" charset="-120"/>
              </a:rPr>
              <a:t>目标指向</a:t>
            </a:r>
            <a:r>
              <a:rPr lang="en-US" sz="2000" dirty="0">
                <a:solidFill>
                  <a:srgbClr val="4B5563"/>
                </a:solidFill>
                <a:latin typeface="楷体" panose="02010609060101010101" pitchFamily="49" charset="-122"/>
                <a:ea typeface="楷体" panose="02010609060101010101" pitchFamily="49" charset="-122"/>
                <a:cs typeface="ui-sans-serif" pitchFamily="34" charset="-120"/>
              </a:rPr>
              <a:t>、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ui-sans-serif" pitchFamily="34" charset="-120"/>
              </a:rPr>
              <a:t>学科关联度</a:t>
            </a:r>
            <a:r>
              <a:rPr lang="en-US" sz="2000" dirty="0">
                <a:solidFill>
                  <a:srgbClr val="4B5563"/>
                </a:solidFill>
                <a:latin typeface="楷体" panose="02010609060101010101" pitchFamily="49" charset="-122"/>
                <a:ea typeface="楷体" panose="02010609060101010101" pitchFamily="49" charset="-122"/>
                <a:cs typeface="ui-sans-serif" pitchFamily="34" charset="-120"/>
              </a:rPr>
              <a:t>和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ui-sans-serif" pitchFamily="34" charset="-120"/>
              </a:rPr>
              <a:t>思维深度</a:t>
            </a:r>
            <a:r>
              <a:rPr lang="en-US" sz="2000" dirty="0">
                <a:solidFill>
                  <a:srgbClr val="4B5563"/>
                </a:solidFill>
                <a:latin typeface="楷体" panose="02010609060101010101" pitchFamily="49" charset="-122"/>
                <a:ea typeface="楷体" panose="02010609060101010101" pitchFamily="49" charset="-122"/>
                <a:cs typeface="ui-sans-serif" pitchFamily="34" charset="-120"/>
              </a:rPr>
              <a:t>方面的关键差异</a:t>
            </a:r>
            <a:endParaRPr 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68225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5" grpId="0" animBg="1"/>
      <p:bldP spid="36" grpId="0" animBg="1"/>
      <p:bldP spid="39" grpId="0" animBg="1"/>
      <p:bldP spid="4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>
            <a:alpha val="100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2E91AA-8916-A609-F36D-B292D99579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E3C63D37-1B72-FEB9-05FB-0587BE698821}"/>
              </a:ext>
            </a:extLst>
          </p:cNvPr>
          <p:cNvSpPr/>
          <p:nvPr/>
        </p:nvSpPr>
        <p:spPr>
          <a:xfrm>
            <a:off x="285750" y="266700"/>
            <a:ext cx="11620500" cy="6324600"/>
          </a:xfrm>
          <a:prstGeom prst="roundRect">
            <a:avLst>
              <a:gd name="adj" fmla="val 10040"/>
            </a:avLst>
          </a:prstGeom>
          <a:gradFill rotWithShape="1">
            <a:gsLst>
              <a:gs pos="0">
                <a:srgbClr val="FFFFFF">
                  <a:alpha val="100000"/>
                </a:srgbClr>
              </a:gs>
              <a:gs pos="100000">
                <a:srgbClr val="E0E0E0">
                  <a:alpha val="100000"/>
                </a:srgbClr>
              </a:gs>
            </a:gsLst>
            <a:lin ang="5400000"/>
          </a:gradFill>
          <a:ln w="25400" cap="flat" cmpd="sng">
            <a:noFill/>
            <a:prstDash val="solid"/>
            <a:round/>
          </a:ln>
          <a:effectLst>
            <a:outerShdw blurRad="279400" dist="254000" dir="8100000" algn="tr" rotWithShape="0">
              <a:srgbClr val="000000">
                <a:alpha val="4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BAAB8109-9C46-7E39-CC2F-762FC4125A9D}"/>
              </a:ext>
            </a:extLst>
          </p:cNvPr>
          <p:cNvSpPr/>
          <p:nvPr/>
        </p:nvSpPr>
        <p:spPr>
          <a:xfrm>
            <a:off x="2095500" y="431800"/>
            <a:ext cx="9053830" cy="488950"/>
          </a:xfrm>
          <a:custGeom>
            <a:avLst/>
            <a:gdLst/>
            <a:ahLst/>
            <a:cxnLst/>
            <a:rect l="l" t="t" r="r" b="b"/>
            <a:pathLst>
              <a:path w="9053830" h="488950">
                <a:moveTo>
                  <a:pt x="0" y="0"/>
                </a:moveTo>
                <a:lnTo>
                  <a:pt x="7511393" y="0"/>
                </a:lnTo>
                <a:lnTo>
                  <a:pt x="9053830" y="488950"/>
                </a:lnTo>
                <a:lnTo>
                  <a:pt x="0" y="4889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>
              <a:alpha val="73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8717B3B9-E4F8-2EA9-DC04-0BF33A145E8D}"/>
              </a:ext>
            </a:extLst>
          </p:cNvPr>
          <p:cNvSpPr/>
          <p:nvPr/>
        </p:nvSpPr>
        <p:spPr>
          <a:xfrm>
            <a:off x="863600" y="431800"/>
            <a:ext cx="3000375" cy="647700"/>
          </a:xfrm>
          <a:custGeom>
            <a:avLst/>
            <a:gdLst/>
            <a:ahLst/>
            <a:cxnLst/>
            <a:rect l="l" t="t" r="r" b="b"/>
            <a:pathLst>
              <a:path w="3000375" h="647700">
                <a:moveTo>
                  <a:pt x="104244" y="0"/>
                </a:moveTo>
                <a:lnTo>
                  <a:pt x="3000375" y="0"/>
                </a:lnTo>
                <a:lnTo>
                  <a:pt x="2342708" y="647700"/>
                </a:lnTo>
                <a:lnTo>
                  <a:pt x="0" y="640326"/>
                </a:lnTo>
                <a:lnTo>
                  <a:pt x="104244" y="0"/>
                </a:lnTo>
                <a:close/>
              </a:path>
            </a:pathLst>
          </a:custGeom>
          <a:solidFill>
            <a:srgbClr val="005A9E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63500" dist="63500" algn="ctr" rotWithShape="0">
              <a:srgbClr val="000000">
                <a:alpha val="67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3C283D4A-2F68-52B1-7FFA-AF482487036A}"/>
              </a:ext>
            </a:extLst>
          </p:cNvPr>
          <p:cNvSpPr/>
          <p:nvPr/>
        </p:nvSpPr>
        <p:spPr>
          <a:xfrm>
            <a:off x="1016000" y="527050"/>
            <a:ext cx="7620000" cy="3683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>
              <a:defRPr/>
            </a:pPr>
            <a:r>
              <a:rPr lang="en-US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1. </a:t>
            </a:r>
            <a:r>
              <a:rPr lang="en-US" altLang="zh-CN" sz="2400" b="1" dirty="0" err="1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定义与</a:t>
            </a:r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关键特征</a:t>
            </a:r>
            <a:r>
              <a:rPr lang="en-US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--</a:t>
            </a:r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指向学科素养的双重目标</a:t>
            </a:r>
            <a:endParaRPr lang="en-US" sz="2400" b="1" dirty="0">
              <a:solidFill>
                <a:srgbClr val="F5B900"/>
              </a:solidFill>
              <a:effectLst>
                <a:outerShdw blurRad="38100" dist="38100" dir="2700000" algn="tl" rotWithShape="0">
                  <a:srgbClr val="000000">
                    <a:alpha val="43100"/>
                  </a:srgbClr>
                </a:outerShdw>
              </a:effectLst>
              <a:latin typeface="微软雅黑"/>
              <a:ea typeface="微软雅黑"/>
            </a:endParaRPr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97C85267-0632-8B8C-A6BC-D406CD2C6673}"/>
              </a:ext>
            </a:extLst>
          </p:cNvPr>
          <p:cNvSpPr/>
          <p:nvPr/>
        </p:nvSpPr>
        <p:spPr>
          <a:xfrm>
            <a:off x="1943100" y="1502228"/>
            <a:ext cx="8458200" cy="28212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000" dirty="0">
                <a:solidFill>
                  <a:srgbClr val="374151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学科实践包含两个层次的目标，它们共同构成了学科实践学习的完整体系</a:t>
            </a:r>
            <a:endParaRPr 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6F1E151B-6A9E-B16E-1A3C-D73CB1E3ED18}"/>
              </a:ext>
            </a:extLst>
          </p:cNvPr>
          <p:cNvGrpSpPr/>
          <p:nvPr/>
        </p:nvGrpSpPr>
        <p:grpSpPr>
          <a:xfrm>
            <a:off x="533400" y="2073727"/>
            <a:ext cx="5029200" cy="2666999"/>
            <a:chOff x="533400" y="2073727"/>
            <a:chExt cx="5029200" cy="2666999"/>
          </a:xfrm>
        </p:grpSpPr>
        <p:pic>
          <p:nvPicPr>
            <p:cNvPr id="9" name="Image 5" descr="preencoded.png">
              <a:extLst>
                <a:ext uri="{FF2B5EF4-FFF2-40B4-BE49-F238E27FC236}">
                  <a16:creationId xmlns:a16="http://schemas.microsoft.com/office/drawing/2014/main" id="{A639389D-51D9-58AD-3814-DCDD34973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3400" y="2073727"/>
              <a:ext cx="5029200" cy="2666999"/>
            </a:xfrm>
            <a:prstGeom prst="rect">
              <a:avLst/>
            </a:prstGeom>
            <a:solidFill>
              <a:srgbClr val="2E9FD1"/>
            </a:solidFill>
          </p:spPr>
        </p:pic>
        <p:pic>
          <p:nvPicPr>
            <p:cNvPr id="10" name="Image 6" descr="preencoded.png">
              <a:extLst>
                <a:ext uri="{FF2B5EF4-FFF2-40B4-BE49-F238E27FC236}">
                  <a16:creationId xmlns:a16="http://schemas.microsoft.com/office/drawing/2014/main" id="{2C96F00C-13A0-B5B8-CFDB-B9FD3B7BB9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2000" y="2302328"/>
              <a:ext cx="533400" cy="533400"/>
            </a:xfrm>
            <a:prstGeom prst="rect">
              <a:avLst/>
            </a:prstGeom>
          </p:spPr>
        </p:pic>
        <p:pic>
          <p:nvPicPr>
            <p:cNvPr id="12" name="Image 7" descr="preencoded.png">
              <a:extLst>
                <a:ext uri="{FF2B5EF4-FFF2-40B4-BE49-F238E27FC236}">
                  <a16:creationId xmlns:a16="http://schemas.microsoft.com/office/drawing/2014/main" id="{035B28E0-21AD-5E27-3158-40F3AC7FA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4400" y="2416628"/>
              <a:ext cx="228600" cy="304800"/>
            </a:xfrm>
            <a:prstGeom prst="rect">
              <a:avLst/>
            </a:prstGeom>
          </p:spPr>
        </p:pic>
        <p:sp>
          <p:nvSpPr>
            <p:cNvPr id="13" name="Text 2">
              <a:extLst>
                <a:ext uri="{FF2B5EF4-FFF2-40B4-BE49-F238E27FC236}">
                  <a16:creationId xmlns:a16="http://schemas.microsoft.com/office/drawing/2014/main" id="{0FCE4DB9-5963-C52A-30B6-E5139E5EC445}"/>
                </a:ext>
              </a:extLst>
            </p:cNvPr>
            <p:cNvSpPr/>
            <p:nvPr/>
          </p:nvSpPr>
          <p:spPr>
            <a:xfrm>
              <a:off x="1447800" y="2416628"/>
              <a:ext cx="1436914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b="1" dirty="0">
                  <a:solidFill>
                    <a:srgbClr val="1E40AF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实践目标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4" name="Text 3">
              <a:extLst>
                <a:ext uri="{FF2B5EF4-FFF2-40B4-BE49-F238E27FC236}">
                  <a16:creationId xmlns:a16="http://schemas.microsoft.com/office/drawing/2014/main" id="{0A040B60-F5CE-8F7B-CE4B-FA7E7270BDB4}"/>
                </a:ext>
              </a:extLst>
            </p:cNvPr>
            <p:cNvSpPr/>
            <p:nvPr/>
          </p:nvSpPr>
          <p:spPr>
            <a:xfrm>
              <a:off x="876300" y="2988128"/>
              <a:ext cx="4512129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342900" indent="-342900" algn="l">
                <a:lnSpc>
                  <a:spcPts val="2200"/>
                </a:lnSpc>
                <a:buSzPct val="100000"/>
                <a:buChar char="•"/>
              </a:pPr>
              <a:r>
                <a:rPr lang="en-US" sz="2000" dirty="0">
                  <a:solidFill>
                    <a:srgbClr val="37415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解决真实的现实问题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8" name="Text 4">
              <a:extLst>
                <a:ext uri="{FF2B5EF4-FFF2-40B4-BE49-F238E27FC236}">
                  <a16:creationId xmlns:a16="http://schemas.microsoft.com/office/drawing/2014/main" id="{451BB5EB-FEC0-7893-BF69-F3C9FC299039}"/>
                </a:ext>
              </a:extLst>
            </p:cNvPr>
            <p:cNvSpPr/>
            <p:nvPr/>
          </p:nvSpPr>
          <p:spPr>
            <a:xfrm>
              <a:off x="876300" y="3292928"/>
              <a:ext cx="4512129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342900" indent="-342900" algn="l">
                <a:lnSpc>
                  <a:spcPts val="2200"/>
                </a:lnSpc>
                <a:buSzPct val="100000"/>
                <a:buChar char="•"/>
              </a:pPr>
              <a:r>
                <a:rPr lang="en-US" sz="2000" dirty="0">
                  <a:solidFill>
                    <a:srgbClr val="37415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例如搭建智能鱼缸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9" name="Text 5">
              <a:extLst>
                <a:ext uri="{FF2B5EF4-FFF2-40B4-BE49-F238E27FC236}">
                  <a16:creationId xmlns:a16="http://schemas.microsoft.com/office/drawing/2014/main" id="{231F6EE5-CC58-E450-3AB3-A5E85EFE6B46}"/>
                </a:ext>
              </a:extLst>
            </p:cNvPr>
            <p:cNvSpPr/>
            <p:nvPr/>
          </p:nvSpPr>
          <p:spPr>
            <a:xfrm>
              <a:off x="876300" y="3597728"/>
              <a:ext cx="4512129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342900" indent="-342900" algn="l">
                <a:lnSpc>
                  <a:spcPts val="2200"/>
                </a:lnSpc>
                <a:buSzPct val="100000"/>
                <a:buChar char="•"/>
              </a:pPr>
              <a:r>
                <a:rPr lang="en-US" sz="2000" dirty="0">
                  <a:solidFill>
                    <a:srgbClr val="37415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需要在课堂教学时间内完成外在目标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0" name="Text 6">
              <a:extLst>
                <a:ext uri="{FF2B5EF4-FFF2-40B4-BE49-F238E27FC236}">
                  <a16:creationId xmlns:a16="http://schemas.microsoft.com/office/drawing/2014/main" id="{5E0CF666-EE9A-CF39-6C25-6ED9183296C3}"/>
                </a:ext>
              </a:extLst>
            </p:cNvPr>
            <p:cNvSpPr/>
            <p:nvPr/>
          </p:nvSpPr>
          <p:spPr>
            <a:xfrm>
              <a:off x="876300" y="3902528"/>
              <a:ext cx="4512129" cy="56425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342900" indent="-342900" algn="l">
                <a:lnSpc>
                  <a:spcPts val="2200"/>
                </a:lnSpc>
                <a:buSzPct val="100000"/>
                <a:buChar char="•"/>
              </a:pPr>
              <a:r>
                <a:rPr lang="en-US" sz="2000" dirty="0">
                  <a:solidFill>
                    <a:srgbClr val="37415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若实践目标未完成，则教学基本目标未达成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1C1C7159-7ADD-D306-627F-83E2CC0C11B3}"/>
              </a:ext>
            </a:extLst>
          </p:cNvPr>
          <p:cNvGrpSpPr/>
          <p:nvPr/>
        </p:nvGrpSpPr>
        <p:grpSpPr>
          <a:xfrm>
            <a:off x="5852160" y="2721427"/>
            <a:ext cx="335280" cy="1040507"/>
            <a:chOff x="5852160" y="2873828"/>
            <a:chExt cx="335280" cy="1040507"/>
          </a:xfrm>
        </p:grpSpPr>
        <p:pic>
          <p:nvPicPr>
            <p:cNvPr id="25" name="Image 8" descr="preencoded.png">
              <a:extLst>
                <a:ext uri="{FF2B5EF4-FFF2-40B4-BE49-F238E27FC236}">
                  <a16:creationId xmlns:a16="http://schemas.microsoft.com/office/drawing/2014/main" id="{53CD72C2-6B33-43C4-5047-D1718B208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67400" y="2873828"/>
              <a:ext cx="304800" cy="342900"/>
            </a:xfrm>
            <a:prstGeom prst="rect">
              <a:avLst/>
            </a:prstGeom>
          </p:spPr>
        </p:pic>
        <p:sp>
          <p:nvSpPr>
            <p:cNvPr id="26" name="Text 7">
              <a:extLst>
                <a:ext uri="{FF2B5EF4-FFF2-40B4-BE49-F238E27FC236}">
                  <a16:creationId xmlns:a16="http://schemas.microsoft.com/office/drawing/2014/main" id="{D749D3A2-E5D3-2CB1-7D53-124E0C846A34}"/>
                </a:ext>
              </a:extLst>
            </p:cNvPr>
            <p:cNvSpPr/>
            <p:nvPr/>
          </p:nvSpPr>
          <p:spPr>
            <a:xfrm>
              <a:off x="5852160" y="3350078"/>
              <a:ext cx="335280" cy="56425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 algn="ctr">
                <a:lnSpc>
                  <a:spcPts val="2200"/>
                </a:lnSpc>
                <a:buNone/>
              </a:pPr>
              <a:r>
                <a:rPr lang="en-US" sz="2000" b="1" dirty="0">
                  <a:solidFill>
                    <a:srgbClr val="2563EB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载体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B501050F-37B1-ABB9-1725-91ADFEE4EF55}"/>
              </a:ext>
            </a:extLst>
          </p:cNvPr>
          <p:cNvGrpSpPr/>
          <p:nvPr/>
        </p:nvGrpSpPr>
        <p:grpSpPr>
          <a:xfrm>
            <a:off x="6477000" y="2073727"/>
            <a:ext cx="5029200" cy="2666999"/>
            <a:chOff x="6477000" y="2073727"/>
            <a:chExt cx="5029200" cy="2666999"/>
          </a:xfrm>
        </p:grpSpPr>
        <p:pic>
          <p:nvPicPr>
            <p:cNvPr id="34" name="Image 9" descr="preencoded.png">
              <a:extLst>
                <a:ext uri="{FF2B5EF4-FFF2-40B4-BE49-F238E27FC236}">
                  <a16:creationId xmlns:a16="http://schemas.microsoft.com/office/drawing/2014/main" id="{77ABB39A-D8A1-F7BC-A28B-634015228D8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77000" y="2073727"/>
              <a:ext cx="5029200" cy="2666999"/>
            </a:xfrm>
            <a:prstGeom prst="rect">
              <a:avLst/>
            </a:prstGeom>
            <a:solidFill>
              <a:srgbClr val="2E9FD1"/>
            </a:solidFill>
          </p:spPr>
        </p:pic>
        <p:pic>
          <p:nvPicPr>
            <p:cNvPr id="37" name="Image 10" descr="preencoded.png">
              <a:extLst>
                <a:ext uri="{FF2B5EF4-FFF2-40B4-BE49-F238E27FC236}">
                  <a16:creationId xmlns:a16="http://schemas.microsoft.com/office/drawing/2014/main" id="{57D21BB2-2A30-3C69-0988-9D2A7D1E417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05600" y="2302328"/>
              <a:ext cx="533400" cy="533400"/>
            </a:xfrm>
            <a:prstGeom prst="rect">
              <a:avLst/>
            </a:prstGeom>
          </p:spPr>
        </p:pic>
        <p:pic>
          <p:nvPicPr>
            <p:cNvPr id="38" name="Image 11" descr="preencoded.png">
              <a:extLst>
                <a:ext uri="{FF2B5EF4-FFF2-40B4-BE49-F238E27FC236}">
                  <a16:creationId xmlns:a16="http://schemas.microsoft.com/office/drawing/2014/main" id="{531D7220-027C-4032-0641-FDAF441B3A4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858000" y="2416628"/>
              <a:ext cx="228600" cy="304800"/>
            </a:xfrm>
            <a:prstGeom prst="rect">
              <a:avLst/>
            </a:prstGeom>
          </p:spPr>
        </p:pic>
        <p:sp>
          <p:nvSpPr>
            <p:cNvPr id="41" name="Text 8">
              <a:extLst>
                <a:ext uri="{FF2B5EF4-FFF2-40B4-BE49-F238E27FC236}">
                  <a16:creationId xmlns:a16="http://schemas.microsoft.com/office/drawing/2014/main" id="{AFAE64DF-2498-97F3-C2A2-A4AD4092CB89}"/>
                </a:ext>
              </a:extLst>
            </p:cNvPr>
            <p:cNvSpPr/>
            <p:nvPr/>
          </p:nvSpPr>
          <p:spPr>
            <a:xfrm>
              <a:off x="7391399" y="2416628"/>
              <a:ext cx="1556657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b="1" dirty="0">
                  <a:solidFill>
                    <a:srgbClr val="1E40AF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素养目标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42" name="Text 9">
              <a:extLst>
                <a:ext uri="{FF2B5EF4-FFF2-40B4-BE49-F238E27FC236}">
                  <a16:creationId xmlns:a16="http://schemas.microsoft.com/office/drawing/2014/main" id="{A218B0A8-79E5-0575-D980-6FDB0228DCB8}"/>
                </a:ext>
              </a:extLst>
            </p:cNvPr>
            <p:cNvSpPr/>
            <p:nvPr/>
          </p:nvSpPr>
          <p:spPr>
            <a:xfrm>
              <a:off x="6819900" y="2988128"/>
              <a:ext cx="4533900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342900" indent="-342900" algn="l">
                <a:lnSpc>
                  <a:spcPts val="2200"/>
                </a:lnSpc>
                <a:buSzPct val="100000"/>
                <a:buChar char="•"/>
              </a:pPr>
              <a:r>
                <a:rPr lang="en-US" sz="2000" dirty="0">
                  <a:solidFill>
                    <a:srgbClr val="37415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通过实践活动进行归纳、总结、感悟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43" name="Text 10">
              <a:extLst>
                <a:ext uri="{FF2B5EF4-FFF2-40B4-BE49-F238E27FC236}">
                  <a16:creationId xmlns:a16="http://schemas.microsoft.com/office/drawing/2014/main" id="{42ED3EC6-E09D-1BC8-D3FB-0021237E3E0C}"/>
                </a:ext>
              </a:extLst>
            </p:cNvPr>
            <p:cNvSpPr/>
            <p:nvPr/>
          </p:nvSpPr>
          <p:spPr>
            <a:xfrm>
              <a:off x="6819900" y="3292928"/>
              <a:ext cx="4533900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342900" indent="-342900" algn="l">
                <a:lnSpc>
                  <a:spcPts val="2200"/>
                </a:lnSpc>
                <a:buSzPct val="100000"/>
                <a:buChar char="•"/>
              </a:pPr>
              <a:r>
                <a:rPr lang="en-US" sz="2000" dirty="0">
                  <a:solidFill>
                    <a:srgbClr val="37415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上升到思维、方法层面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44" name="Text 11">
              <a:extLst>
                <a:ext uri="{FF2B5EF4-FFF2-40B4-BE49-F238E27FC236}">
                  <a16:creationId xmlns:a16="http://schemas.microsoft.com/office/drawing/2014/main" id="{BD11D898-AAB4-0038-DD98-CE5691BA88F3}"/>
                </a:ext>
              </a:extLst>
            </p:cNvPr>
            <p:cNvSpPr/>
            <p:nvPr/>
          </p:nvSpPr>
          <p:spPr>
            <a:xfrm>
              <a:off x="6819900" y="3597728"/>
              <a:ext cx="4533900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342900" indent="-342900" algn="l">
                <a:lnSpc>
                  <a:spcPts val="2200"/>
                </a:lnSpc>
                <a:buSzPct val="100000"/>
                <a:buChar char="•"/>
              </a:pPr>
              <a:r>
                <a:rPr lang="en-US" sz="2000" dirty="0">
                  <a:solidFill>
                    <a:srgbClr val="37415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最终达成学生的核心素养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45" name="Text 12">
              <a:extLst>
                <a:ext uri="{FF2B5EF4-FFF2-40B4-BE49-F238E27FC236}">
                  <a16:creationId xmlns:a16="http://schemas.microsoft.com/office/drawing/2014/main" id="{7873D56E-A7FE-632F-C28A-B9B9BF458ABE}"/>
                </a:ext>
              </a:extLst>
            </p:cNvPr>
            <p:cNvSpPr/>
            <p:nvPr/>
          </p:nvSpPr>
          <p:spPr>
            <a:xfrm>
              <a:off x="6819900" y="3902528"/>
              <a:ext cx="4533900" cy="56425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342900" indent="-342900" algn="l">
                <a:lnSpc>
                  <a:spcPts val="2200"/>
                </a:lnSpc>
                <a:buSzPct val="100000"/>
                <a:buChar char="•"/>
              </a:pPr>
              <a:r>
                <a:rPr lang="en-US" sz="2000" dirty="0">
                  <a:solidFill>
                    <a:srgbClr val="37415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实践只是载体，核心素养的达成才是最终目标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C1D2E5BF-717F-0B32-FC98-9D28CB998629}"/>
              </a:ext>
            </a:extLst>
          </p:cNvPr>
          <p:cNvGrpSpPr/>
          <p:nvPr/>
        </p:nvGrpSpPr>
        <p:grpSpPr>
          <a:xfrm>
            <a:off x="524768" y="5175254"/>
            <a:ext cx="10972800" cy="1311729"/>
            <a:chOff x="524768" y="5175254"/>
            <a:chExt cx="10972800" cy="1311729"/>
          </a:xfrm>
        </p:grpSpPr>
        <p:pic>
          <p:nvPicPr>
            <p:cNvPr id="47" name="Image 12" descr="preencoded.png">
              <a:extLst>
                <a:ext uri="{FF2B5EF4-FFF2-40B4-BE49-F238E27FC236}">
                  <a16:creationId xmlns:a16="http://schemas.microsoft.com/office/drawing/2014/main" id="{D245E33B-A137-672F-FDFC-3807852FD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24768" y="5175254"/>
              <a:ext cx="10972800" cy="1311729"/>
            </a:xfrm>
            <a:prstGeom prst="rect">
              <a:avLst/>
            </a:prstGeom>
            <a:solidFill>
              <a:srgbClr val="2E9FD1"/>
            </a:solidFill>
          </p:spPr>
        </p:pic>
        <p:pic>
          <p:nvPicPr>
            <p:cNvPr id="48" name="Image 13" descr="preencoded.png">
              <a:extLst>
                <a:ext uri="{FF2B5EF4-FFF2-40B4-BE49-F238E27FC236}">
                  <a16:creationId xmlns:a16="http://schemas.microsoft.com/office/drawing/2014/main" id="{35D3B977-46AC-74AB-DE9D-C954D722E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83546" y="5432430"/>
              <a:ext cx="372368" cy="496491"/>
            </a:xfrm>
            <a:prstGeom prst="rect">
              <a:avLst/>
            </a:prstGeom>
          </p:spPr>
        </p:pic>
        <p:sp>
          <p:nvSpPr>
            <p:cNvPr id="49" name="Text 13">
              <a:extLst>
                <a:ext uri="{FF2B5EF4-FFF2-40B4-BE49-F238E27FC236}">
                  <a16:creationId xmlns:a16="http://schemas.microsoft.com/office/drawing/2014/main" id="{92988CD6-8F7F-EC69-4CDC-30CA1F101AE0}"/>
                </a:ext>
              </a:extLst>
            </p:cNvPr>
            <p:cNvSpPr/>
            <p:nvPr/>
          </p:nvSpPr>
          <p:spPr>
            <a:xfrm>
              <a:off x="1295400" y="5432430"/>
              <a:ext cx="10058400" cy="84638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dirty="0">
                  <a:solidFill>
                    <a:srgbClr val="37415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在教学过程中，不能只满足于实践活动本身的热闹，而要确保设计的每种学科实践都能支撑学生学习学科知识， </a:t>
              </a:r>
              <a:r>
                <a:rPr lang="en-US" sz="2000" dirty="0" err="1">
                  <a:solidFill>
                    <a:srgbClr val="37415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激发思维活动，最终提升学科核心素养</a:t>
              </a:r>
              <a:r>
                <a:rPr lang="en-US" sz="2000" dirty="0">
                  <a:solidFill>
                    <a:srgbClr val="37415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。</a:t>
              </a:r>
            </a:p>
            <a:p>
              <a:pPr marL="0" indent="0">
                <a:lnSpc>
                  <a:spcPts val="2200"/>
                </a:lnSpc>
                <a:buNone/>
              </a:pPr>
              <a:r>
                <a:rPr lang="en-US" sz="2000" dirty="0" err="1">
                  <a:solidFill>
                    <a:srgbClr val="37415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实践活动结束后，需留有足够时间让学生提升</a:t>
              </a:r>
              <a:r>
                <a:rPr lang="en-US" sz="2000" dirty="0">
                  <a:solidFill>
                    <a:srgbClr val="37415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， 并应用所学解决生活中其他问题</a:t>
              </a:r>
              <a:r>
                <a:rPr lang="en-US" sz="2000" dirty="0">
                  <a:solidFill>
                    <a:srgbClr val="37415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。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9045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>
            <a:alpha val="100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B3B923-9C7C-8095-46F6-BB1B8741B8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B8AFE4C5-0B47-8DAA-F729-1CFC4F5259A3}"/>
              </a:ext>
            </a:extLst>
          </p:cNvPr>
          <p:cNvSpPr/>
          <p:nvPr/>
        </p:nvSpPr>
        <p:spPr>
          <a:xfrm>
            <a:off x="285750" y="266700"/>
            <a:ext cx="11620500" cy="6324600"/>
          </a:xfrm>
          <a:prstGeom prst="roundRect">
            <a:avLst>
              <a:gd name="adj" fmla="val 10040"/>
            </a:avLst>
          </a:prstGeom>
          <a:gradFill rotWithShape="1">
            <a:gsLst>
              <a:gs pos="0">
                <a:srgbClr val="FFFFFF">
                  <a:alpha val="100000"/>
                </a:srgbClr>
              </a:gs>
              <a:gs pos="100000">
                <a:srgbClr val="E0E0E0">
                  <a:alpha val="100000"/>
                </a:srgbClr>
              </a:gs>
            </a:gsLst>
            <a:lin ang="5400000"/>
          </a:gradFill>
          <a:ln w="25400" cap="flat" cmpd="sng">
            <a:noFill/>
            <a:prstDash val="solid"/>
            <a:round/>
          </a:ln>
          <a:effectLst>
            <a:outerShdw blurRad="279400" dist="254000" dir="8100000" algn="tr" rotWithShape="0">
              <a:srgbClr val="000000">
                <a:alpha val="4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907B9D71-B6AC-8B0F-C96F-F12076CD14C6}"/>
              </a:ext>
            </a:extLst>
          </p:cNvPr>
          <p:cNvSpPr/>
          <p:nvPr/>
        </p:nvSpPr>
        <p:spPr>
          <a:xfrm>
            <a:off x="2095500" y="431800"/>
            <a:ext cx="9053830" cy="488950"/>
          </a:xfrm>
          <a:custGeom>
            <a:avLst/>
            <a:gdLst/>
            <a:ahLst/>
            <a:cxnLst/>
            <a:rect l="l" t="t" r="r" b="b"/>
            <a:pathLst>
              <a:path w="9053830" h="488950">
                <a:moveTo>
                  <a:pt x="0" y="0"/>
                </a:moveTo>
                <a:lnTo>
                  <a:pt x="7511393" y="0"/>
                </a:lnTo>
                <a:lnTo>
                  <a:pt x="9053830" y="488950"/>
                </a:lnTo>
                <a:lnTo>
                  <a:pt x="0" y="4889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>
              <a:alpha val="73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FF0C8A39-BC87-95AC-2F19-3896CB0A5909}"/>
              </a:ext>
            </a:extLst>
          </p:cNvPr>
          <p:cNvSpPr/>
          <p:nvPr/>
        </p:nvSpPr>
        <p:spPr>
          <a:xfrm>
            <a:off x="863600" y="431800"/>
            <a:ext cx="3000375" cy="647700"/>
          </a:xfrm>
          <a:custGeom>
            <a:avLst/>
            <a:gdLst/>
            <a:ahLst/>
            <a:cxnLst/>
            <a:rect l="l" t="t" r="r" b="b"/>
            <a:pathLst>
              <a:path w="3000375" h="647700">
                <a:moveTo>
                  <a:pt x="104244" y="0"/>
                </a:moveTo>
                <a:lnTo>
                  <a:pt x="3000375" y="0"/>
                </a:lnTo>
                <a:lnTo>
                  <a:pt x="2342708" y="647700"/>
                </a:lnTo>
                <a:lnTo>
                  <a:pt x="0" y="640326"/>
                </a:lnTo>
                <a:lnTo>
                  <a:pt x="104244" y="0"/>
                </a:lnTo>
                <a:close/>
              </a:path>
            </a:pathLst>
          </a:custGeom>
          <a:solidFill>
            <a:srgbClr val="005A9E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63500" dist="63500" algn="ctr" rotWithShape="0">
              <a:srgbClr val="000000">
                <a:alpha val="67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F84CDD7A-8569-C079-0D85-227C2EFD6673}"/>
              </a:ext>
            </a:extLst>
          </p:cNvPr>
          <p:cNvSpPr/>
          <p:nvPr/>
        </p:nvSpPr>
        <p:spPr>
          <a:xfrm>
            <a:off x="1016000" y="527050"/>
            <a:ext cx="7620000" cy="3683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>
              <a:defRPr/>
            </a:pPr>
            <a:r>
              <a:rPr lang="en-US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1. </a:t>
            </a:r>
            <a:r>
              <a:rPr lang="en-US" altLang="zh-CN" sz="2400" b="1" dirty="0" err="1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定义与</a:t>
            </a:r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关键特征</a:t>
            </a:r>
            <a:r>
              <a:rPr lang="en-US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--</a:t>
            </a:r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指向学科素养的双重目标</a:t>
            </a:r>
            <a:endParaRPr lang="en-US" sz="2400" b="1" dirty="0">
              <a:solidFill>
                <a:srgbClr val="F5B900"/>
              </a:solidFill>
              <a:effectLst>
                <a:outerShdw blurRad="38100" dist="38100" dir="2700000" algn="tl" rotWithShape="0">
                  <a:srgbClr val="000000">
                    <a:alpha val="43100"/>
                  </a:srgbClr>
                </a:outerShdw>
              </a:effectLst>
              <a:latin typeface="微软雅黑"/>
              <a:ea typeface="微软雅黑"/>
            </a:endParaRPr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23F27A4A-A13A-DB1F-E87A-4998E81ED78D}"/>
              </a:ext>
            </a:extLst>
          </p:cNvPr>
          <p:cNvSpPr/>
          <p:nvPr/>
        </p:nvSpPr>
        <p:spPr>
          <a:xfrm>
            <a:off x="1867877" y="2300486"/>
            <a:ext cx="3649785" cy="84638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>
              <a:lnSpc>
                <a:spcPts val="2200"/>
              </a:lnSpc>
              <a:buNone/>
            </a:pPr>
            <a:r>
              <a:rPr lang="en-US" sz="2000" dirty="0">
                <a:solidFill>
                  <a:srgbClr val="374151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学科实践包含两个层次的目标，它们共同构成了学科实践学习的完整体系</a:t>
            </a:r>
            <a:endParaRPr 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C51F1CB-F2E6-1F4D-3BFA-62F61E1199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5378" y="340853"/>
            <a:ext cx="4303782" cy="608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21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>
            <a:alpha val="100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3BD4AE-A363-6671-CDD0-49877DE32F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09160361-BC7A-C232-D469-736980043B87}"/>
              </a:ext>
            </a:extLst>
          </p:cNvPr>
          <p:cNvSpPr/>
          <p:nvPr/>
        </p:nvSpPr>
        <p:spPr>
          <a:xfrm>
            <a:off x="285750" y="266700"/>
            <a:ext cx="11620500" cy="6324600"/>
          </a:xfrm>
          <a:prstGeom prst="roundRect">
            <a:avLst>
              <a:gd name="adj" fmla="val 10040"/>
            </a:avLst>
          </a:prstGeom>
          <a:gradFill rotWithShape="1">
            <a:gsLst>
              <a:gs pos="0">
                <a:srgbClr val="FFFFFF">
                  <a:alpha val="100000"/>
                </a:srgbClr>
              </a:gs>
              <a:gs pos="100000">
                <a:srgbClr val="E0E0E0">
                  <a:alpha val="100000"/>
                </a:srgbClr>
              </a:gs>
            </a:gsLst>
            <a:lin ang="5400000"/>
          </a:gradFill>
          <a:ln w="25400" cap="flat" cmpd="sng">
            <a:noFill/>
            <a:prstDash val="solid"/>
            <a:round/>
          </a:ln>
          <a:effectLst>
            <a:outerShdw blurRad="279400" dist="254000" dir="8100000" algn="tr" rotWithShape="0">
              <a:srgbClr val="000000">
                <a:alpha val="4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F0F83003-A1B8-AB1C-EA0F-013ADB8254E4}"/>
              </a:ext>
            </a:extLst>
          </p:cNvPr>
          <p:cNvSpPr/>
          <p:nvPr/>
        </p:nvSpPr>
        <p:spPr>
          <a:xfrm>
            <a:off x="2095500" y="431800"/>
            <a:ext cx="9053830" cy="488950"/>
          </a:xfrm>
          <a:custGeom>
            <a:avLst/>
            <a:gdLst/>
            <a:ahLst/>
            <a:cxnLst/>
            <a:rect l="l" t="t" r="r" b="b"/>
            <a:pathLst>
              <a:path w="9053830" h="488950">
                <a:moveTo>
                  <a:pt x="0" y="0"/>
                </a:moveTo>
                <a:lnTo>
                  <a:pt x="7511393" y="0"/>
                </a:lnTo>
                <a:lnTo>
                  <a:pt x="9053830" y="488950"/>
                </a:lnTo>
                <a:lnTo>
                  <a:pt x="0" y="4889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>
              <a:alpha val="73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95CC35AC-581E-25FF-2FC5-136B1CE8D5C7}"/>
              </a:ext>
            </a:extLst>
          </p:cNvPr>
          <p:cNvSpPr/>
          <p:nvPr/>
        </p:nvSpPr>
        <p:spPr>
          <a:xfrm>
            <a:off x="863600" y="431800"/>
            <a:ext cx="3000375" cy="647700"/>
          </a:xfrm>
          <a:custGeom>
            <a:avLst/>
            <a:gdLst/>
            <a:ahLst/>
            <a:cxnLst/>
            <a:rect l="l" t="t" r="r" b="b"/>
            <a:pathLst>
              <a:path w="3000375" h="647700">
                <a:moveTo>
                  <a:pt x="104244" y="0"/>
                </a:moveTo>
                <a:lnTo>
                  <a:pt x="3000375" y="0"/>
                </a:lnTo>
                <a:lnTo>
                  <a:pt x="2342708" y="647700"/>
                </a:lnTo>
                <a:lnTo>
                  <a:pt x="0" y="640326"/>
                </a:lnTo>
                <a:lnTo>
                  <a:pt x="104244" y="0"/>
                </a:lnTo>
                <a:close/>
              </a:path>
            </a:pathLst>
          </a:custGeom>
          <a:solidFill>
            <a:srgbClr val="005A9E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63500" dist="63500" algn="ctr" rotWithShape="0">
              <a:srgbClr val="000000">
                <a:alpha val="67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E92CC6A8-DE90-D3C8-9C91-4220BFF03019}"/>
              </a:ext>
            </a:extLst>
          </p:cNvPr>
          <p:cNvSpPr/>
          <p:nvPr/>
        </p:nvSpPr>
        <p:spPr>
          <a:xfrm>
            <a:off x="1016000" y="527050"/>
            <a:ext cx="7620000" cy="3683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>
              <a:defRPr/>
            </a:pPr>
            <a:r>
              <a:rPr lang="en-US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1. </a:t>
            </a:r>
            <a:r>
              <a:rPr lang="en-US" altLang="zh-CN" sz="2400" b="1" dirty="0" err="1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定义与</a:t>
            </a:r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关键特征</a:t>
            </a:r>
            <a:r>
              <a:rPr lang="en-US" altLang="zh-CN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--</a:t>
            </a:r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与传统活动课的区别</a:t>
            </a:r>
            <a:endParaRPr lang="en-US" sz="2400" b="1" dirty="0">
              <a:solidFill>
                <a:srgbClr val="F5B900"/>
              </a:solidFill>
              <a:effectLst>
                <a:outerShdw blurRad="38100" dist="38100" dir="2700000" algn="tl" rotWithShape="0">
                  <a:srgbClr val="000000">
                    <a:alpha val="43100"/>
                  </a:srgbClr>
                </a:outerShdw>
              </a:effectLst>
              <a:latin typeface="微软雅黑"/>
              <a:ea typeface="微软雅黑"/>
            </a:endParaRPr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49A48CAB-AEDF-29D6-8144-7F94BD753BB4}"/>
              </a:ext>
            </a:extLst>
          </p:cNvPr>
          <p:cNvSpPr/>
          <p:nvPr/>
        </p:nvSpPr>
        <p:spPr>
          <a:xfrm>
            <a:off x="483774" y="1434211"/>
            <a:ext cx="12070080" cy="28212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>
              <a:lnSpc>
                <a:spcPts val="2200"/>
              </a:lnSpc>
              <a:buNone/>
            </a:pPr>
            <a:r>
              <a:rPr lang="zh-CN" altLang="en-US" sz="2000" dirty="0">
                <a:solidFill>
                  <a:srgbClr val="374151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信息科技</a:t>
            </a:r>
            <a:r>
              <a:rPr lang="en-US" sz="2000" dirty="0" err="1">
                <a:solidFill>
                  <a:srgbClr val="374151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学科实践与传统活动课</a:t>
            </a:r>
            <a:r>
              <a:rPr lang="zh-CN" altLang="en-US" sz="2000" dirty="0">
                <a:solidFill>
                  <a:srgbClr val="374151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（讲授、先演示后模仿）存</a:t>
            </a:r>
            <a:r>
              <a:rPr lang="en-US" sz="2000" dirty="0" err="1">
                <a:solidFill>
                  <a:srgbClr val="374151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在以下三个方面存在本质区别</a:t>
            </a:r>
            <a:r>
              <a:rPr lang="en-US" sz="2000" dirty="0">
                <a:solidFill>
                  <a:srgbClr val="374151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：</a:t>
            </a:r>
            <a:endParaRPr 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C5DDA95E-6B83-7029-55CA-6410A70C47A0}"/>
              </a:ext>
            </a:extLst>
          </p:cNvPr>
          <p:cNvGrpSpPr/>
          <p:nvPr/>
        </p:nvGrpSpPr>
        <p:grpSpPr>
          <a:xfrm>
            <a:off x="316638" y="1887708"/>
            <a:ext cx="11048047" cy="533400"/>
            <a:chOff x="316638" y="2051957"/>
            <a:chExt cx="11048047" cy="533400"/>
          </a:xfrm>
        </p:grpSpPr>
        <p:pic>
          <p:nvPicPr>
            <p:cNvPr id="8" name="Image 5" descr="preencoded.png">
              <a:extLst>
                <a:ext uri="{FF2B5EF4-FFF2-40B4-BE49-F238E27FC236}">
                  <a16:creationId xmlns:a16="http://schemas.microsoft.com/office/drawing/2014/main" id="{D0E0590D-1E93-2F07-E633-3D82D282B8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1885" y="2051957"/>
              <a:ext cx="1828800" cy="533400"/>
            </a:xfrm>
            <a:prstGeom prst="rect">
              <a:avLst/>
            </a:prstGeom>
          </p:spPr>
        </p:pic>
        <p:pic>
          <p:nvPicPr>
            <p:cNvPr id="9" name="Image 6" descr="preencoded.png">
              <a:extLst>
                <a:ext uri="{FF2B5EF4-FFF2-40B4-BE49-F238E27FC236}">
                  <a16:creationId xmlns:a16="http://schemas.microsoft.com/office/drawing/2014/main" id="{F798295E-7983-8D46-A84F-3E5217CB21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20685" y="2051957"/>
              <a:ext cx="4572000" cy="533400"/>
            </a:xfrm>
            <a:prstGeom prst="rect">
              <a:avLst/>
            </a:prstGeom>
          </p:spPr>
        </p:pic>
        <p:pic>
          <p:nvPicPr>
            <p:cNvPr id="10" name="Image 7" descr="preencoded.png">
              <a:extLst>
                <a:ext uri="{FF2B5EF4-FFF2-40B4-BE49-F238E27FC236}">
                  <a16:creationId xmlns:a16="http://schemas.microsoft.com/office/drawing/2014/main" id="{9540F52F-3546-0319-94D3-6ACC4F7D8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81374" y="2242457"/>
              <a:ext cx="171450" cy="152400"/>
            </a:xfrm>
            <a:prstGeom prst="rect">
              <a:avLst/>
            </a:prstGeom>
          </p:spPr>
        </p:pic>
        <p:pic>
          <p:nvPicPr>
            <p:cNvPr id="11" name="Image 8" descr="preencoded.png">
              <a:extLst>
                <a:ext uri="{FF2B5EF4-FFF2-40B4-BE49-F238E27FC236}">
                  <a16:creationId xmlns:a16="http://schemas.microsoft.com/office/drawing/2014/main" id="{75253EBD-E79B-D374-6689-F1BF2DE42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92685" y="2051957"/>
              <a:ext cx="4572000" cy="533400"/>
            </a:xfrm>
            <a:prstGeom prst="rect">
              <a:avLst/>
            </a:prstGeom>
          </p:spPr>
        </p:pic>
        <p:pic>
          <p:nvPicPr>
            <p:cNvPr id="12" name="Image 9" descr="preencoded.png">
              <a:extLst>
                <a:ext uri="{FF2B5EF4-FFF2-40B4-BE49-F238E27FC236}">
                  <a16:creationId xmlns:a16="http://schemas.microsoft.com/office/drawing/2014/main" id="{8C6AE283-EAA6-EEA7-DDED-5C33F7E96E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863566" y="2242457"/>
              <a:ext cx="133350" cy="152400"/>
            </a:xfrm>
            <a:prstGeom prst="rect">
              <a:avLst/>
            </a:prstGeom>
          </p:spPr>
        </p:pic>
        <p:sp>
          <p:nvSpPr>
            <p:cNvPr id="13" name="Text 2">
              <a:extLst>
                <a:ext uri="{FF2B5EF4-FFF2-40B4-BE49-F238E27FC236}">
                  <a16:creationId xmlns:a16="http://schemas.microsoft.com/office/drawing/2014/main" id="{34EAF427-9863-3EFF-2C03-391E5D470D75}"/>
                </a:ext>
              </a:extLst>
            </p:cNvPr>
            <p:cNvSpPr/>
            <p:nvPr/>
          </p:nvSpPr>
          <p:spPr>
            <a:xfrm>
              <a:off x="316638" y="2204357"/>
              <a:ext cx="2011680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 algn="ctr">
                <a:lnSpc>
                  <a:spcPts val="2200"/>
                </a:lnSpc>
                <a:buNone/>
              </a:pPr>
              <a:r>
                <a:rPr lang="en-US" sz="2000" b="1" dirty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特征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4" name="Text 3">
              <a:extLst>
                <a:ext uri="{FF2B5EF4-FFF2-40B4-BE49-F238E27FC236}">
                  <a16:creationId xmlns:a16="http://schemas.microsoft.com/office/drawing/2014/main" id="{41868FFF-BD45-2994-B1F0-469CF7AFD6F4}"/>
                </a:ext>
              </a:extLst>
            </p:cNvPr>
            <p:cNvSpPr/>
            <p:nvPr/>
          </p:nvSpPr>
          <p:spPr>
            <a:xfrm>
              <a:off x="3718286" y="2204357"/>
              <a:ext cx="1572170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 algn="ctr">
                <a:lnSpc>
                  <a:spcPts val="2200"/>
                </a:lnSpc>
                <a:buNone/>
              </a:pPr>
              <a:r>
                <a:rPr lang="en-US" sz="2000" b="1" dirty="0">
                  <a:solidFill>
                    <a:srgbClr val="1D4ED8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学科实践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5" name="Text 4">
              <a:extLst>
                <a:ext uri="{FF2B5EF4-FFF2-40B4-BE49-F238E27FC236}">
                  <a16:creationId xmlns:a16="http://schemas.microsoft.com/office/drawing/2014/main" id="{86F1ED02-A24F-7C7F-9F58-E119CE4972FB}"/>
                </a:ext>
              </a:extLst>
            </p:cNvPr>
            <p:cNvSpPr/>
            <p:nvPr/>
          </p:nvSpPr>
          <p:spPr>
            <a:xfrm>
              <a:off x="7864109" y="2204357"/>
              <a:ext cx="2172517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 algn="ctr">
                <a:lnSpc>
                  <a:spcPts val="2200"/>
                </a:lnSpc>
                <a:buNone/>
              </a:pPr>
              <a:r>
                <a:rPr lang="en-US" sz="2000" b="1" dirty="0">
                  <a:solidFill>
                    <a:srgbClr val="B91C1C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传统活动课程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6DBF7F7C-5E76-9306-B38D-6FD5F6533AA7}"/>
              </a:ext>
            </a:extLst>
          </p:cNvPr>
          <p:cNvGrpSpPr/>
          <p:nvPr/>
        </p:nvGrpSpPr>
        <p:grpSpPr>
          <a:xfrm>
            <a:off x="391885" y="2498268"/>
            <a:ext cx="10972800" cy="843643"/>
            <a:chOff x="391885" y="2585356"/>
            <a:chExt cx="10972800" cy="843643"/>
          </a:xfrm>
        </p:grpSpPr>
        <p:pic>
          <p:nvPicPr>
            <p:cNvPr id="17" name="Image 10" descr="preencoded.png">
              <a:extLst>
                <a:ext uri="{FF2B5EF4-FFF2-40B4-BE49-F238E27FC236}">
                  <a16:creationId xmlns:a16="http://schemas.microsoft.com/office/drawing/2014/main" id="{04768AD6-97F2-74A9-1963-CC4051D27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1885" y="2585357"/>
              <a:ext cx="1828800" cy="843642"/>
            </a:xfrm>
            <a:prstGeom prst="rect">
              <a:avLst/>
            </a:prstGeom>
          </p:spPr>
        </p:pic>
        <p:pic>
          <p:nvPicPr>
            <p:cNvPr id="18" name="Image 11" descr="preencoded.png">
              <a:extLst>
                <a:ext uri="{FF2B5EF4-FFF2-40B4-BE49-F238E27FC236}">
                  <a16:creationId xmlns:a16="http://schemas.microsoft.com/office/drawing/2014/main" id="{135BB6E5-5B84-27EC-E62E-CBDD7B8AD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44285" y="2890157"/>
              <a:ext cx="152400" cy="152400"/>
            </a:xfrm>
            <a:prstGeom prst="rect">
              <a:avLst/>
            </a:prstGeom>
          </p:spPr>
        </p:pic>
        <p:pic>
          <p:nvPicPr>
            <p:cNvPr id="19" name="Image 12" descr="preencoded.png">
              <a:extLst>
                <a:ext uri="{FF2B5EF4-FFF2-40B4-BE49-F238E27FC236}">
                  <a16:creationId xmlns:a16="http://schemas.microsoft.com/office/drawing/2014/main" id="{9F48A3A5-AAE1-6A7F-6936-94D338CFEF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220685" y="2585356"/>
              <a:ext cx="4572000" cy="843643"/>
            </a:xfrm>
            <a:prstGeom prst="rect">
              <a:avLst/>
            </a:prstGeom>
          </p:spPr>
        </p:pic>
        <p:pic>
          <p:nvPicPr>
            <p:cNvPr id="20" name="Image 13" descr="preencoded.png">
              <a:extLst>
                <a:ext uri="{FF2B5EF4-FFF2-40B4-BE49-F238E27FC236}">
                  <a16:creationId xmlns:a16="http://schemas.microsoft.com/office/drawing/2014/main" id="{A5E8322A-66EB-1B91-3224-95D6B67E3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792685" y="2585356"/>
              <a:ext cx="4572000" cy="843643"/>
            </a:xfrm>
            <a:prstGeom prst="rect">
              <a:avLst/>
            </a:prstGeom>
          </p:spPr>
        </p:pic>
        <p:sp>
          <p:nvSpPr>
            <p:cNvPr id="21" name="Text 5">
              <a:extLst>
                <a:ext uri="{FF2B5EF4-FFF2-40B4-BE49-F238E27FC236}">
                  <a16:creationId xmlns:a16="http://schemas.microsoft.com/office/drawing/2014/main" id="{0E3E9A64-FA9E-AF5B-8D7E-DB4ED520449B}"/>
                </a:ext>
              </a:extLst>
            </p:cNvPr>
            <p:cNvSpPr/>
            <p:nvPr/>
          </p:nvSpPr>
          <p:spPr>
            <a:xfrm>
              <a:off x="2296885" y="2698714"/>
              <a:ext cx="4495800" cy="56425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dirty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核心指向学科本质的理解和核心素养的养成，将知识转化为能力，内化为素养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2" name="Text 6">
              <a:extLst>
                <a:ext uri="{FF2B5EF4-FFF2-40B4-BE49-F238E27FC236}">
                  <a16:creationId xmlns:a16="http://schemas.microsoft.com/office/drawing/2014/main" id="{D31255EE-AF3A-F101-9B5B-CA487D42DE57}"/>
                </a:ext>
              </a:extLst>
            </p:cNvPr>
            <p:cNvSpPr/>
            <p:nvPr/>
          </p:nvSpPr>
          <p:spPr>
            <a:xfrm>
              <a:off x="6868885" y="2706856"/>
              <a:ext cx="4343400" cy="56425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dirty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更侧重于兴趣培养、知识应用或技能训练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019D3563-1C7C-2413-583B-EA3DFD6E05C2}"/>
              </a:ext>
            </a:extLst>
          </p:cNvPr>
          <p:cNvGrpSpPr/>
          <p:nvPr/>
        </p:nvGrpSpPr>
        <p:grpSpPr>
          <a:xfrm>
            <a:off x="391885" y="3358242"/>
            <a:ext cx="10972800" cy="974241"/>
            <a:chOff x="391885" y="3347356"/>
            <a:chExt cx="10972800" cy="974241"/>
          </a:xfrm>
        </p:grpSpPr>
        <p:pic>
          <p:nvPicPr>
            <p:cNvPr id="24" name="Image 14" descr="preencoded.png">
              <a:extLst>
                <a:ext uri="{FF2B5EF4-FFF2-40B4-BE49-F238E27FC236}">
                  <a16:creationId xmlns:a16="http://schemas.microsoft.com/office/drawing/2014/main" id="{1DE661DA-B698-D53D-8C7A-476AC288E5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91885" y="3347356"/>
              <a:ext cx="1828800" cy="974241"/>
            </a:xfrm>
            <a:prstGeom prst="rect">
              <a:avLst/>
            </a:prstGeom>
          </p:spPr>
        </p:pic>
        <p:pic>
          <p:nvPicPr>
            <p:cNvPr id="25" name="Image 15" descr="preencoded.png">
              <a:extLst>
                <a:ext uri="{FF2B5EF4-FFF2-40B4-BE49-F238E27FC236}">
                  <a16:creationId xmlns:a16="http://schemas.microsoft.com/office/drawing/2014/main" id="{573978A2-240B-C4E8-1326-BFA17346B6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44285" y="3652157"/>
              <a:ext cx="190500" cy="152400"/>
            </a:xfrm>
            <a:prstGeom prst="rect">
              <a:avLst/>
            </a:prstGeom>
          </p:spPr>
        </p:pic>
        <p:pic>
          <p:nvPicPr>
            <p:cNvPr id="26" name="Image 16" descr="preencoded.png">
              <a:extLst>
                <a:ext uri="{FF2B5EF4-FFF2-40B4-BE49-F238E27FC236}">
                  <a16:creationId xmlns:a16="http://schemas.microsoft.com/office/drawing/2014/main" id="{6E9F0A28-E478-7AD1-3554-47495B86BC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220685" y="3347357"/>
              <a:ext cx="4572000" cy="957908"/>
            </a:xfrm>
            <a:prstGeom prst="rect">
              <a:avLst/>
            </a:prstGeom>
          </p:spPr>
        </p:pic>
        <p:pic>
          <p:nvPicPr>
            <p:cNvPr id="27" name="Image 17" descr="preencoded.png">
              <a:extLst>
                <a:ext uri="{FF2B5EF4-FFF2-40B4-BE49-F238E27FC236}">
                  <a16:creationId xmlns:a16="http://schemas.microsoft.com/office/drawing/2014/main" id="{711F9AB0-AA3D-EB4C-0312-AE88AA947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792685" y="3347356"/>
              <a:ext cx="4572000" cy="957908"/>
            </a:xfrm>
            <a:prstGeom prst="rect">
              <a:avLst/>
            </a:prstGeom>
          </p:spPr>
        </p:pic>
        <p:sp>
          <p:nvSpPr>
            <p:cNvPr id="28" name="Text 7">
              <a:extLst>
                <a:ext uri="{FF2B5EF4-FFF2-40B4-BE49-F238E27FC236}">
                  <a16:creationId xmlns:a16="http://schemas.microsoft.com/office/drawing/2014/main" id="{DE681C13-A669-5FF5-E986-1687878CFF50}"/>
                </a:ext>
              </a:extLst>
            </p:cNvPr>
            <p:cNvSpPr/>
            <p:nvPr/>
          </p:nvSpPr>
          <p:spPr>
            <a:xfrm>
              <a:off x="2373085" y="3422513"/>
              <a:ext cx="4288970" cy="84638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dirty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紧密围绕学科的核心知识、思想方法和学科逻辑展开，是对学科知识的深度运用和拓展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9" name="Text 8">
              <a:extLst>
                <a:ext uri="{FF2B5EF4-FFF2-40B4-BE49-F238E27FC236}">
                  <a16:creationId xmlns:a16="http://schemas.microsoft.com/office/drawing/2014/main" id="{B0414FBB-36DD-916C-E809-78902A9DCC6B}"/>
                </a:ext>
              </a:extLst>
            </p:cNvPr>
            <p:cNvSpPr/>
            <p:nvPr/>
          </p:nvSpPr>
          <p:spPr>
            <a:xfrm>
              <a:off x="6890655" y="3534653"/>
              <a:ext cx="4343400" cy="56425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dirty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与学科知识联系不够紧密或流于形式，缺乏学科特有的逻辑和深度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EBE231C2-7CC8-F1F0-CCE1-E52BC563B016}"/>
              </a:ext>
            </a:extLst>
          </p:cNvPr>
          <p:cNvGrpSpPr/>
          <p:nvPr/>
        </p:nvGrpSpPr>
        <p:grpSpPr>
          <a:xfrm>
            <a:off x="463424" y="5373353"/>
            <a:ext cx="11057378" cy="1064054"/>
            <a:chOff x="524768" y="5358517"/>
            <a:chExt cx="11057378" cy="1064054"/>
          </a:xfrm>
        </p:grpSpPr>
        <p:pic>
          <p:nvPicPr>
            <p:cNvPr id="31" name="Image 12" descr="preencoded.png">
              <a:extLst>
                <a:ext uri="{FF2B5EF4-FFF2-40B4-BE49-F238E27FC236}">
                  <a16:creationId xmlns:a16="http://schemas.microsoft.com/office/drawing/2014/main" id="{1549F945-52B2-4551-A334-CC4117233D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24768" y="5358517"/>
              <a:ext cx="10972800" cy="1064054"/>
            </a:xfrm>
            <a:prstGeom prst="rect">
              <a:avLst/>
            </a:prstGeom>
            <a:solidFill>
              <a:srgbClr val="2E9FD1"/>
            </a:solidFill>
          </p:spPr>
        </p:pic>
        <p:pic>
          <p:nvPicPr>
            <p:cNvPr id="32" name="Image 22" descr="preencoded.png">
              <a:extLst>
                <a:ext uri="{FF2B5EF4-FFF2-40B4-BE49-F238E27FC236}">
                  <a16:creationId xmlns:a16="http://schemas.microsoft.com/office/drawing/2014/main" id="{7ACA8392-3D71-42BD-AEBE-4568CB838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609854" y="5499395"/>
              <a:ext cx="525917" cy="676179"/>
            </a:xfrm>
            <a:prstGeom prst="rect">
              <a:avLst/>
            </a:prstGeom>
          </p:spPr>
        </p:pic>
        <p:sp>
          <p:nvSpPr>
            <p:cNvPr id="33" name="Text 11">
              <a:extLst>
                <a:ext uri="{FF2B5EF4-FFF2-40B4-BE49-F238E27FC236}">
                  <a16:creationId xmlns:a16="http://schemas.microsoft.com/office/drawing/2014/main" id="{D8772547-4E1D-37C4-5447-9EE605AF9395}"/>
                </a:ext>
              </a:extLst>
            </p:cNvPr>
            <p:cNvSpPr/>
            <p:nvPr/>
          </p:nvSpPr>
          <p:spPr>
            <a:xfrm>
              <a:off x="1229831" y="5633357"/>
              <a:ext cx="10352315" cy="56425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dirty="0">
                  <a:solidFill>
                    <a:srgbClr val="37415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从表中可以看出，学科实践更强调学科的内在逻辑和高阶思维训练，旨在培养学生运用学科思维和方法解决问题的能力，最终落地核心素养。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B49AB3FC-AD98-576F-8CE7-12CAFD844499}"/>
              </a:ext>
            </a:extLst>
          </p:cNvPr>
          <p:cNvGrpSpPr/>
          <p:nvPr/>
        </p:nvGrpSpPr>
        <p:grpSpPr>
          <a:xfrm>
            <a:off x="398688" y="4378791"/>
            <a:ext cx="10972800" cy="1064054"/>
            <a:chOff x="413868" y="4588294"/>
            <a:chExt cx="10972800" cy="1064054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24EB7CC5-3BEA-3906-688B-88F014FD1AB9}"/>
                </a:ext>
              </a:extLst>
            </p:cNvPr>
            <p:cNvGrpSpPr/>
            <p:nvPr/>
          </p:nvGrpSpPr>
          <p:grpSpPr>
            <a:xfrm>
              <a:off x="413868" y="4588294"/>
              <a:ext cx="10972800" cy="1064054"/>
              <a:chOff x="391885" y="4109357"/>
              <a:chExt cx="10972800" cy="1064054"/>
            </a:xfrm>
          </p:grpSpPr>
          <p:pic>
            <p:nvPicPr>
              <p:cNvPr id="37" name="Image 18" descr="preencoded.png">
                <a:extLst>
                  <a:ext uri="{FF2B5EF4-FFF2-40B4-BE49-F238E27FC236}">
                    <a16:creationId xmlns:a16="http://schemas.microsoft.com/office/drawing/2014/main" id="{5E0FD1AF-5980-EDA7-08BA-7979C736F2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91885" y="4109357"/>
                <a:ext cx="1828800" cy="1064054"/>
              </a:xfrm>
              <a:prstGeom prst="rect">
                <a:avLst/>
              </a:prstGeom>
            </p:spPr>
          </p:pic>
          <p:pic>
            <p:nvPicPr>
              <p:cNvPr id="38" name="Image 20" descr="preencoded.png">
                <a:extLst>
                  <a:ext uri="{FF2B5EF4-FFF2-40B4-BE49-F238E27FC236}">
                    <a16:creationId xmlns:a16="http://schemas.microsoft.com/office/drawing/2014/main" id="{CC325306-292C-8F4B-76C9-7227A2B40B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220685" y="4109357"/>
                <a:ext cx="4572000" cy="1064054"/>
              </a:xfrm>
              <a:prstGeom prst="rect">
                <a:avLst/>
              </a:prstGeom>
            </p:spPr>
          </p:pic>
          <p:pic>
            <p:nvPicPr>
              <p:cNvPr id="39" name="Image 21" descr="preencoded.png">
                <a:extLst>
                  <a:ext uri="{FF2B5EF4-FFF2-40B4-BE49-F238E27FC236}">
                    <a16:creationId xmlns:a16="http://schemas.microsoft.com/office/drawing/2014/main" id="{4CE994DE-784C-C3C8-7BC9-6A518F5875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792685" y="4109357"/>
                <a:ext cx="4572000" cy="1064054"/>
              </a:xfrm>
              <a:prstGeom prst="rect">
                <a:avLst/>
              </a:prstGeom>
            </p:spPr>
          </p:pic>
          <p:sp>
            <p:nvSpPr>
              <p:cNvPr id="40" name="Text 9">
                <a:extLst>
                  <a:ext uri="{FF2B5EF4-FFF2-40B4-BE49-F238E27FC236}">
                    <a16:creationId xmlns:a16="http://schemas.microsoft.com/office/drawing/2014/main" id="{1E1BFA6F-12F2-7AB9-91AB-9D3AD17282C5}"/>
                  </a:ext>
                </a:extLst>
              </p:cNvPr>
              <p:cNvSpPr/>
              <p:nvPr/>
            </p:nvSpPr>
            <p:spPr>
              <a:xfrm>
                <a:off x="2373085" y="4207331"/>
                <a:ext cx="4343400" cy="846386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indent="0">
                  <a:lnSpc>
                    <a:spcPts val="2200"/>
                  </a:lnSpc>
                  <a:buNone/>
                </a:pPr>
                <a:r>
                  <a:rPr lang="en-US" sz="2000" dirty="0">
                    <a:solidFill>
                      <a:srgbClr val="00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cs typeface="ui-sans-serif" pitchFamily="34" charset="-120"/>
                  </a:rPr>
                  <a:t>强调伴随实践过程的深度思维参与和学科思维的训练，注重学生的主动参与和深度思考</a:t>
                </a:r>
                <a:endParaRPr lang="en-US" sz="20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41" name="Text 10">
                <a:extLst>
                  <a:ext uri="{FF2B5EF4-FFF2-40B4-BE49-F238E27FC236}">
                    <a16:creationId xmlns:a16="http://schemas.microsoft.com/office/drawing/2014/main" id="{5D670D35-303B-B4FC-D134-AA0C1A062FEF}"/>
                  </a:ext>
                </a:extLst>
              </p:cNvPr>
              <p:cNvSpPr/>
              <p:nvPr/>
            </p:nvSpPr>
            <p:spPr>
              <a:xfrm>
                <a:off x="6945085" y="4287407"/>
                <a:ext cx="4267200" cy="564257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indent="0">
                  <a:lnSpc>
                    <a:spcPts val="2200"/>
                  </a:lnSpc>
                  <a:buNone/>
                </a:pPr>
                <a:r>
                  <a:rPr lang="en-US" sz="2000" dirty="0">
                    <a:solidFill>
                      <a:srgbClr val="00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cs typeface="ui-sans-serif" pitchFamily="34" charset="-120"/>
                  </a:rPr>
                  <a:t>停留在浅层操作或体验，自主探究和思考的空间相对较小</a:t>
                </a:r>
                <a:endParaRPr lang="en-US" sz="20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pic>
          <p:nvPicPr>
            <p:cNvPr id="36" name="Image 19" descr="preencoded.png">
              <a:extLst>
                <a:ext uri="{FF2B5EF4-FFF2-40B4-BE49-F238E27FC236}">
                  <a16:creationId xmlns:a16="http://schemas.microsoft.com/office/drawing/2014/main" id="{1C41EBD6-6B71-4DEE-5AE4-7D2E31ADA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544285" y="4773386"/>
              <a:ext cx="152400" cy="152400"/>
            </a:xfrm>
            <a:prstGeom prst="rect">
              <a:avLst/>
            </a:prstGeom>
          </p:spPr>
        </p:pic>
      </p:grpSp>
      <p:sp>
        <p:nvSpPr>
          <p:cNvPr id="42" name="文本框 41">
            <a:extLst>
              <a:ext uri="{FF2B5EF4-FFF2-40B4-BE49-F238E27FC236}">
                <a16:creationId xmlns:a16="http://schemas.microsoft.com/office/drawing/2014/main" id="{3AAF0951-0226-DE05-BE25-1461A93B89D3}"/>
              </a:ext>
            </a:extLst>
          </p:cNvPr>
          <p:cNvSpPr txBox="1"/>
          <p:nvPr/>
        </p:nvSpPr>
        <p:spPr>
          <a:xfrm>
            <a:off x="863599" y="2803069"/>
            <a:ext cx="10946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/>
              <a:t>目标指向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C018E44A-1D70-F741-BBF0-460EBEBB8178}"/>
              </a:ext>
            </a:extLst>
          </p:cNvPr>
          <p:cNvSpPr txBox="1"/>
          <p:nvPr/>
        </p:nvSpPr>
        <p:spPr>
          <a:xfrm>
            <a:off x="849458" y="3645989"/>
            <a:ext cx="10946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/>
              <a:t>学科关联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3D8F1F05-3837-0EC6-00A7-4438DE6D6266}"/>
              </a:ext>
            </a:extLst>
          </p:cNvPr>
          <p:cNvSpPr txBox="1"/>
          <p:nvPr/>
        </p:nvSpPr>
        <p:spPr>
          <a:xfrm>
            <a:off x="863599" y="4620230"/>
            <a:ext cx="10946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/>
              <a:t>思维深度</a:t>
            </a:r>
          </a:p>
        </p:txBody>
      </p:sp>
    </p:spTree>
    <p:extLst>
      <p:ext uri="{BB962C8B-B14F-4D97-AF65-F5344CB8AC3E}">
        <p14:creationId xmlns:p14="http://schemas.microsoft.com/office/powerpoint/2010/main" val="222265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>
            <a:alpha val="100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3C5983-FE4F-1830-3EA9-0FE892C1E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1E56D989-7E0C-1535-3186-AC5298C3CCC3}"/>
              </a:ext>
            </a:extLst>
          </p:cNvPr>
          <p:cNvSpPr/>
          <p:nvPr/>
        </p:nvSpPr>
        <p:spPr>
          <a:xfrm>
            <a:off x="285750" y="266700"/>
            <a:ext cx="11620500" cy="6324600"/>
          </a:xfrm>
          <a:prstGeom prst="roundRect">
            <a:avLst>
              <a:gd name="adj" fmla="val 10040"/>
            </a:avLst>
          </a:prstGeom>
          <a:gradFill rotWithShape="1">
            <a:gsLst>
              <a:gs pos="0">
                <a:srgbClr val="FFFFFF">
                  <a:alpha val="100000"/>
                </a:srgbClr>
              </a:gs>
              <a:gs pos="100000">
                <a:srgbClr val="E0E0E0">
                  <a:alpha val="100000"/>
                </a:srgbClr>
              </a:gs>
            </a:gsLst>
            <a:lin ang="5400000"/>
          </a:gradFill>
          <a:ln w="25400" cap="flat" cmpd="sng">
            <a:noFill/>
            <a:prstDash val="solid"/>
            <a:round/>
          </a:ln>
          <a:effectLst>
            <a:outerShdw blurRad="279400" dist="254000" dir="8100000" algn="tr" rotWithShape="0">
              <a:srgbClr val="000000">
                <a:alpha val="4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2964C892-4970-8E70-4B07-BE3862527D2B}"/>
              </a:ext>
            </a:extLst>
          </p:cNvPr>
          <p:cNvSpPr/>
          <p:nvPr/>
        </p:nvSpPr>
        <p:spPr>
          <a:xfrm>
            <a:off x="2095500" y="431800"/>
            <a:ext cx="9053830" cy="488950"/>
          </a:xfrm>
          <a:custGeom>
            <a:avLst/>
            <a:gdLst/>
            <a:ahLst/>
            <a:cxnLst/>
            <a:rect l="l" t="t" r="r" b="b"/>
            <a:pathLst>
              <a:path w="9053830" h="488950">
                <a:moveTo>
                  <a:pt x="0" y="0"/>
                </a:moveTo>
                <a:lnTo>
                  <a:pt x="7511393" y="0"/>
                </a:lnTo>
                <a:lnTo>
                  <a:pt x="9053830" y="488950"/>
                </a:lnTo>
                <a:lnTo>
                  <a:pt x="0" y="4889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>
              <a:alpha val="73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479F0B6D-F5C0-41BC-0CB0-E800DE5E70EA}"/>
              </a:ext>
            </a:extLst>
          </p:cNvPr>
          <p:cNvSpPr/>
          <p:nvPr/>
        </p:nvSpPr>
        <p:spPr>
          <a:xfrm>
            <a:off x="863600" y="431800"/>
            <a:ext cx="3000375" cy="647700"/>
          </a:xfrm>
          <a:custGeom>
            <a:avLst/>
            <a:gdLst/>
            <a:ahLst/>
            <a:cxnLst/>
            <a:rect l="l" t="t" r="r" b="b"/>
            <a:pathLst>
              <a:path w="3000375" h="647700">
                <a:moveTo>
                  <a:pt x="104244" y="0"/>
                </a:moveTo>
                <a:lnTo>
                  <a:pt x="3000375" y="0"/>
                </a:lnTo>
                <a:lnTo>
                  <a:pt x="2342708" y="647700"/>
                </a:lnTo>
                <a:lnTo>
                  <a:pt x="0" y="640326"/>
                </a:lnTo>
                <a:lnTo>
                  <a:pt x="104244" y="0"/>
                </a:lnTo>
                <a:close/>
              </a:path>
            </a:pathLst>
          </a:custGeom>
          <a:solidFill>
            <a:srgbClr val="005A9E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63500" dist="63500" algn="ctr" rotWithShape="0">
              <a:srgbClr val="000000">
                <a:alpha val="67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5486062-5CC7-8E35-E12D-DC4800D320FD}"/>
              </a:ext>
            </a:extLst>
          </p:cNvPr>
          <p:cNvSpPr txBox="1"/>
          <p:nvPr/>
        </p:nvSpPr>
        <p:spPr>
          <a:xfrm>
            <a:off x="1016000" y="1361744"/>
            <a:ext cx="6182284" cy="515532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4DAED9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buNone/>
            </a:pPr>
            <a:r>
              <a:rPr lang="en-US" altLang="zh-CN" sz="2000" b="1" dirty="0">
                <a:solidFill>
                  <a:srgbClr val="000000"/>
                </a:solidFill>
                <a:effectLst/>
                <a:latin typeface="ui-sans-serif"/>
              </a:rPr>
              <a:t>《</a:t>
            </a:r>
            <a:r>
              <a:rPr lang="zh-CN" altLang="en-US" sz="2000" dirty="0"/>
              <a:t>电脑小报排版</a:t>
            </a:r>
            <a:r>
              <a:rPr lang="en-US" altLang="zh-CN" sz="2000" b="1" dirty="0">
                <a:solidFill>
                  <a:srgbClr val="000000"/>
                </a:solidFill>
                <a:effectLst/>
                <a:latin typeface="ui-sans-serif"/>
              </a:rPr>
              <a:t>》</a:t>
            </a:r>
          </a:p>
          <a:p>
            <a:pPr>
              <a:lnSpc>
                <a:spcPts val="1800"/>
              </a:lnSpc>
              <a:buNone/>
            </a:pPr>
            <a:endParaRPr lang="en-US" altLang="zh-CN" sz="2000" dirty="0">
              <a:solidFill>
                <a:srgbClr val="000000"/>
              </a:solidFill>
              <a:effectLst/>
              <a:latin typeface="ui-sans-serif"/>
            </a:endParaRPr>
          </a:p>
          <a:p>
            <a:pPr>
              <a:lnSpc>
                <a:spcPts val="1800"/>
              </a:lnSpc>
              <a:buNone/>
            </a:pPr>
            <a:r>
              <a:rPr lang="zh-CN" altLang="en-US" sz="2000" dirty="0">
                <a:solidFill>
                  <a:srgbClr val="000000"/>
                </a:solidFill>
                <a:effectLst/>
                <a:latin typeface="ui-sans-serif"/>
              </a:rPr>
              <a:t>对“任意一段文字”直接给排版要求教操作步骤</a:t>
            </a:r>
            <a:endParaRPr lang="en-US" altLang="zh-CN" sz="2000" dirty="0">
              <a:solidFill>
                <a:srgbClr val="000000"/>
              </a:solidFill>
              <a:effectLst/>
              <a:latin typeface="ui-sans-serif"/>
            </a:endParaRPr>
          </a:p>
          <a:p>
            <a:pPr algn="l">
              <a:lnSpc>
                <a:spcPts val="1800"/>
              </a:lnSpc>
              <a:buNone/>
            </a:pPr>
            <a:endParaRPr lang="zh-CN" altLang="en-US" b="0" dirty="0">
              <a:solidFill>
                <a:srgbClr val="000000"/>
              </a:solidFill>
              <a:effectLst/>
              <a:latin typeface="ui-sans-serif"/>
            </a:endParaRPr>
          </a:p>
          <a:p>
            <a:pPr algn="l">
              <a:lnSpc>
                <a:spcPts val="1800"/>
              </a:lnSpc>
              <a:buNone/>
            </a:pPr>
            <a:r>
              <a:rPr lang="en-US" altLang="zh-CN" b="1" dirty="0">
                <a:solidFill>
                  <a:srgbClr val="000000"/>
                </a:solidFill>
                <a:effectLst/>
                <a:latin typeface="ui-sans-serif"/>
              </a:rPr>
              <a:t>(1) </a:t>
            </a:r>
            <a:r>
              <a:rPr lang="zh-CN" altLang="en-US" b="1" dirty="0">
                <a:solidFill>
                  <a:srgbClr val="000000"/>
                </a:solidFill>
                <a:effectLst/>
                <a:latin typeface="ui-sans-serif"/>
              </a:rPr>
              <a:t>页面设置</a:t>
            </a:r>
            <a:endParaRPr lang="zh-CN" altLang="en-US" b="0" dirty="0">
              <a:solidFill>
                <a:srgbClr val="000000"/>
              </a:solidFill>
              <a:effectLst/>
              <a:latin typeface="ui-sans-serif"/>
            </a:endParaRPr>
          </a:p>
          <a:p>
            <a:pPr algn="l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zh-CN" altLang="en-US" b="0" dirty="0">
                <a:solidFill>
                  <a:srgbClr val="000000"/>
                </a:solidFill>
                <a:effectLst/>
                <a:latin typeface="ui-sans-serif"/>
              </a:rPr>
              <a:t>纸型：</a:t>
            </a:r>
            <a:r>
              <a:rPr lang="en-US" altLang="zh-CN" b="0" dirty="0">
                <a:solidFill>
                  <a:srgbClr val="000000"/>
                </a:solidFill>
                <a:effectLst/>
                <a:latin typeface="ui-sans-serif"/>
              </a:rPr>
              <a:t>A4</a:t>
            </a:r>
          </a:p>
          <a:p>
            <a:pPr algn="l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zh-CN" altLang="en-US" b="0" dirty="0">
                <a:solidFill>
                  <a:srgbClr val="000000"/>
                </a:solidFill>
                <a:effectLst/>
                <a:latin typeface="ui-sans-serif"/>
              </a:rPr>
              <a:t>页边距：上下左右各 </a:t>
            </a:r>
            <a:r>
              <a:rPr lang="en-US" altLang="zh-CN" b="1" dirty="0">
                <a:solidFill>
                  <a:srgbClr val="000000"/>
                </a:solidFill>
                <a:effectLst/>
                <a:latin typeface="ui-sans-serif"/>
              </a:rPr>
              <a:t>2.5 </a:t>
            </a:r>
            <a:r>
              <a:rPr lang="zh-CN" altLang="en-US" b="1" dirty="0">
                <a:solidFill>
                  <a:srgbClr val="000000"/>
                </a:solidFill>
                <a:effectLst/>
                <a:latin typeface="ui-sans-serif"/>
              </a:rPr>
              <a:t>厘米</a:t>
            </a:r>
            <a:endParaRPr lang="zh-CN" altLang="en-US" b="0" dirty="0">
              <a:solidFill>
                <a:srgbClr val="000000"/>
              </a:solidFill>
              <a:effectLst/>
              <a:latin typeface="ui-sans-serif"/>
            </a:endParaRPr>
          </a:p>
          <a:p>
            <a:pPr algn="l">
              <a:lnSpc>
                <a:spcPts val="1800"/>
              </a:lnSpc>
              <a:buNone/>
            </a:pPr>
            <a:r>
              <a:rPr lang="en-US" altLang="zh-CN" b="1" dirty="0">
                <a:solidFill>
                  <a:srgbClr val="000000"/>
                </a:solidFill>
                <a:effectLst/>
                <a:latin typeface="ui-sans-serif"/>
              </a:rPr>
              <a:t>(2) </a:t>
            </a:r>
            <a:r>
              <a:rPr lang="zh-CN" altLang="en-US" b="1" dirty="0">
                <a:solidFill>
                  <a:srgbClr val="000000"/>
                </a:solidFill>
                <a:effectLst/>
                <a:latin typeface="ui-sans-serif"/>
              </a:rPr>
              <a:t>标题格式（一级标题）</a:t>
            </a:r>
            <a:endParaRPr lang="zh-CN" altLang="en-US" b="0" dirty="0">
              <a:solidFill>
                <a:srgbClr val="000000"/>
              </a:solidFill>
              <a:effectLst/>
              <a:latin typeface="ui-sans-serif"/>
            </a:endParaRPr>
          </a:p>
          <a:p>
            <a:pPr algn="l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zh-CN" altLang="en-US" b="0" dirty="0">
                <a:solidFill>
                  <a:srgbClr val="000000"/>
                </a:solidFill>
                <a:effectLst/>
                <a:latin typeface="ui-sans-serif"/>
              </a:rPr>
              <a:t>字体：</a:t>
            </a:r>
            <a:r>
              <a:rPr lang="zh-CN" altLang="en-US" b="1" dirty="0">
                <a:solidFill>
                  <a:srgbClr val="000000"/>
                </a:solidFill>
                <a:effectLst/>
                <a:latin typeface="ui-sans-serif"/>
              </a:rPr>
              <a:t>黑体</a:t>
            </a:r>
            <a:endParaRPr lang="zh-CN" altLang="en-US" b="0" dirty="0">
              <a:solidFill>
                <a:srgbClr val="000000"/>
              </a:solidFill>
              <a:effectLst/>
              <a:latin typeface="ui-sans-serif"/>
            </a:endParaRPr>
          </a:p>
          <a:p>
            <a:pPr algn="l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zh-CN" altLang="en-US" b="0" dirty="0">
                <a:solidFill>
                  <a:srgbClr val="000000"/>
                </a:solidFill>
                <a:effectLst/>
                <a:latin typeface="ui-sans-serif"/>
              </a:rPr>
              <a:t>字号：</a:t>
            </a:r>
            <a:r>
              <a:rPr lang="zh-CN" altLang="en-US" b="1" dirty="0">
                <a:solidFill>
                  <a:srgbClr val="000000"/>
                </a:solidFill>
                <a:effectLst/>
                <a:latin typeface="ui-sans-serif"/>
              </a:rPr>
              <a:t>二号</a:t>
            </a:r>
            <a:endParaRPr lang="zh-CN" altLang="en-US" b="0" dirty="0">
              <a:solidFill>
                <a:srgbClr val="000000"/>
              </a:solidFill>
              <a:effectLst/>
              <a:latin typeface="ui-sans-serif"/>
            </a:endParaRPr>
          </a:p>
          <a:p>
            <a:pPr algn="l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zh-CN" altLang="en-US" b="0" dirty="0">
                <a:solidFill>
                  <a:srgbClr val="000000"/>
                </a:solidFill>
                <a:effectLst/>
                <a:latin typeface="ui-sans-serif"/>
              </a:rPr>
              <a:t>对齐：</a:t>
            </a:r>
            <a:r>
              <a:rPr lang="zh-CN" altLang="en-US" b="1" dirty="0">
                <a:solidFill>
                  <a:srgbClr val="000000"/>
                </a:solidFill>
                <a:effectLst/>
                <a:latin typeface="ui-sans-serif"/>
              </a:rPr>
              <a:t>居中</a:t>
            </a:r>
            <a:endParaRPr lang="zh-CN" altLang="en-US" b="0" dirty="0">
              <a:solidFill>
                <a:srgbClr val="000000"/>
              </a:solidFill>
              <a:effectLst/>
              <a:latin typeface="ui-sans-serif"/>
            </a:endParaRPr>
          </a:p>
          <a:p>
            <a:pPr algn="l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zh-CN" altLang="en-US" b="0" dirty="0">
                <a:solidFill>
                  <a:srgbClr val="000000"/>
                </a:solidFill>
                <a:effectLst/>
                <a:latin typeface="ui-sans-serif"/>
              </a:rPr>
              <a:t>效果：</a:t>
            </a:r>
            <a:r>
              <a:rPr lang="zh-CN" altLang="en-US" b="1" dirty="0">
                <a:solidFill>
                  <a:srgbClr val="000000"/>
                </a:solidFill>
                <a:effectLst/>
                <a:latin typeface="ui-sans-serif"/>
              </a:rPr>
              <a:t>加粗、蓝色</a:t>
            </a:r>
            <a:endParaRPr lang="zh-CN" altLang="en-US" b="0" dirty="0">
              <a:solidFill>
                <a:srgbClr val="000000"/>
              </a:solidFill>
              <a:effectLst/>
              <a:latin typeface="ui-sans-serif"/>
            </a:endParaRPr>
          </a:p>
          <a:p>
            <a:pPr algn="l">
              <a:lnSpc>
                <a:spcPts val="1800"/>
              </a:lnSpc>
              <a:buNone/>
            </a:pPr>
            <a:r>
              <a:rPr lang="en-US" altLang="zh-CN" b="1" dirty="0">
                <a:solidFill>
                  <a:srgbClr val="000000"/>
                </a:solidFill>
                <a:effectLst/>
                <a:latin typeface="ui-sans-serif"/>
              </a:rPr>
              <a:t>(3) </a:t>
            </a:r>
            <a:r>
              <a:rPr lang="zh-CN" altLang="en-US" b="1" dirty="0">
                <a:solidFill>
                  <a:srgbClr val="000000"/>
                </a:solidFill>
                <a:effectLst/>
                <a:latin typeface="ui-sans-serif"/>
              </a:rPr>
              <a:t>正文格式</a:t>
            </a:r>
            <a:endParaRPr lang="zh-CN" altLang="en-US" b="0" dirty="0">
              <a:solidFill>
                <a:srgbClr val="000000"/>
              </a:solidFill>
              <a:effectLst/>
              <a:latin typeface="ui-sans-serif"/>
            </a:endParaRPr>
          </a:p>
          <a:p>
            <a:pPr algn="l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zh-CN" altLang="en-US" b="0" dirty="0">
                <a:solidFill>
                  <a:srgbClr val="000000"/>
                </a:solidFill>
                <a:effectLst/>
                <a:latin typeface="ui-sans-serif"/>
              </a:rPr>
              <a:t>字体：</a:t>
            </a:r>
            <a:r>
              <a:rPr lang="zh-CN" altLang="en-US" b="1" dirty="0">
                <a:solidFill>
                  <a:srgbClr val="000000"/>
                </a:solidFill>
                <a:effectLst/>
                <a:latin typeface="ui-sans-serif"/>
              </a:rPr>
              <a:t>宋体</a:t>
            </a:r>
            <a:endParaRPr lang="zh-CN" altLang="en-US" b="0" dirty="0">
              <a:solidFill>
                <a:srgbClr val="000000"/>
              </a:solidFill>
              <a:effectLst/>
              <a:latin typeface="ui-sans-serif"/>
            </a:endParaRPr>
          </a:p>
          <a:p>
            <a:pPr algn="l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zh-CN" altLang="en-US" b="0" dirty="0">
                <a:solidFill>
                  <a:srgbClr val="000000"/>
                </a:solidFill>
                <a:effectLst/>
                <a:latin typeface="ui-sans-serif"/>
              </a:rPr>
              <a:t>字号：</a:t>
            </a:r>
            <a:r>
              <a:rPr lang="zh-CN" altLang="en-US" b="1" dirty="0">
                <a:solidFill>
                  <a:srgbClr val="000000"/>
                </a:solidFill>
                <a:effectLst/>
                <a:latin typeface="ui-sans-serif"/>
              </a:rPr>
              <a:t>四号</a:t>
            </a:r>
            <a:endParaRPr lang="zh-CN" altLang="en-US" b="0" dirty="0">
              <a:solidFill>
                <a:srgbClr val="000000"/>
              </a:solidFill>
              <a:effectLst/>
              <a:latin typeface="ui-sans-serif"/>
            </a:endParaRPr>
          </a:p>
          <a:p>
            <a:pPr algn="l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zh-CN" altLang="en-US" b="0" dirty="0">
                <a:solidFill>
                  <a:srgbClr val="000000"/>
                </a:solidFill>
                <a:effectLst/>
                <a:latin typeface="ui-sans-serif"/>
              </a:rPr>
              <a:t>行距：</a:t>
            </a:r>
            <a:r>
              <a:rPr lang="en-US" altLang="zh-CN" b="1" dirty="0">
                <a:solidFill>
                  <a:srgbClr val="000000"/>
                </a:solidFill>
                <a:effectLst/>
                <a:latin typeface="ui-sans-serif"/>
              </a:rPr>
              <a:t>1.5 </a:t>
            </a:r>
            <a:r>
              <a:rPr lang="zh-CN" altLang="en-US" b="1" dirty="0">
                <a:solidFill>
                  <a:srgbClr val="000000"/>
                </a:solidFill>
                <a:effectLst/>
                <a:latin typeface="ui-sans-serif"/>
              </a:rPr>
              <a:t>倍行距</a:t>
            </a:r>
            <a:endParaRPr lang="zh-CN" altLang="en-US" b="0" dirty="0">
              <a:solidFill>
                <a:srgbClr val="000000"/>
              </a:solidFill>
              <a:effectLst/>
              <a:latin typeface="ui-sans-serif"/>
            </a:endParaRPr>
          </a:p>
          <a:p>
            <a:pPr algn="l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zh-CN" altLang="en-US" b="0" dirty="0">
                <a:solidFill>
                  <a:srgbClr val="000000"/>
                </a:solidFill>
                <a:effectLst/>
                <a:latin typeface="ui-sans-serif"/>
              </a:rPr>
              <a:t>段落：</a:t>
            </a:r>
            <a:r>
              <a:rPr lang="zh-CN" altLang="en-US" b="1" dirty="0">
                <a:solidFill>
                  <a:srgbClr val="000000"/>
                </a:solidFill>
                <a:effectLst/>
                <a:latin typeface="ui-sans-serif"/>
              </a:rPr>
              <a:t>首行缩进 </a:t>
            </a:r>
            <a:r>
              <a:rPr lang="en-US" altLang="zh-CN" b="1" dirty="0">
                <a:solidFill>
                  <a:srgbClr val="000000"/>
                </a:solidFill>
                <a:effectLst/>
                <a:latin typeface="ui-sans-serif"/>
              </a:rPr>
              <a:t>2 </a:t>
            </a:r>
            <a:r>
              <a:rPr lang="zh-CN" altLang="en-US" b="1" dirty="0">
                <a:solidFill>
                  <a:srgbClr val="000000"/>
                </a:solidFill>
                <a:effectLst/>
                <a:latin typeface="ui-sans-serif"/>
              </a:rPr>
              <a:t>字符</a:t>
            </a:r>
            <a:endParaRPr lang="zh-CN" altLang="en-US" b="0" dirty="0">
              <a:solidFill>
                <a:srgbClr val="000000"/>
              </a:solidFill>
              <a:effectLst/>
              <a:latin typeface="ui-sans-serif"/>
            </a:endParaRPr>
          </a:p>
          <a:p>
            <a:pPr algn="l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zh-CN" altLang="en-US" b="0" dirty="0">
                <a:solidFill>
                  <a:srgbClr val="000000"/>
                </a:solidFill>
                <a:effectLst/>
                <a:latin typeface="ui-sans-serif"/>
              </a:rPr>
              <a:t>对齐：</a:t>
            </a:r>
            <a:r>
              <a:rPr lang="zh-CN" altLang="en-US" b="1" dirty="0">
                <a:solidFill>
                  <a:srgbClr val="000000"/>
                </a:solidFill>
                <a:effectLst/>
                <a:latin typeface="ui-sans-serif"/>
              </a:rPr>
              <a:t>两端对齐</a:t>
            </a:r>
            <a:endParaRPr lang="zh-CN" altLang="en-US" b="0" dirty="0">
              <a:solidFill>
                <a:srgbClr val="000000"/>
              </a:solidFill>
              <a:effectLst/>
              <a:latin typeface="ui-sans-serif"/>
            </a:endParaRPr>
          </a:p>
          <a:p>
            <a:pPr algn="l">
              <a:lnSpc>
                <a:spcPts val="1800"/>
              </a:lnSpc>
              <a:buNone/>
            </a:pPr>
            <a:r>
              <a:rPr lang="en-US" altLang="zh-CN" b="1" dirty="0">
                <a:solidFill>
                  <a:srgbClr val="000000"/>
                </a:solidFill>
                <a:effectLst/>
                <a:latin typeface="ui-sans-serif"/>
              </a:rPr>
              <a:t>(4) </a:t>
            </a:r>
            <a:r>
              <a:rPr lang="zh-CN" altLang="en-US" b="1" dirty="0">
                <a:solidFill>
                  <a:srgbClr val="000000"/>
                </a:solidFill>
                <a:effectLst/>
                <a:latin typeface="ui-sans-serif"/>
              </a:rPr>
              <a:t>修饰与美化</a:t>
            </a:r>
            <a:endParaRPr lang="zh-CN" altLang="en-US" b="0" dirty="0">
              <a:solidFill>
                <a:srgbClr val="000000"/>
              </a:solidFill>
              <a:effectLst/>
              <a:latin typeface="ui-sans-serif"/>
            </a:endParaRPr>
          </a:p>
          <a:p>
            <a:pPr algn="l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zh-CN" altLang="en-US" b="0" dirty="0">
                <a:solidFill>
                  <a:srgbClr val="000000"/>
                </a:solidFill>
                <a:effectLst/>
                <a:latin typeface="ui-sans-serif"/>
              </a:rPr>
              <a:t>为全文添加 </a:t>
            </a:r>
            <a:r>
              <a:rPr lang="zh-CN" altLang="en-US" b="1" dirty="0">
                <a:solidFill>
                  <a:srgbClr val="000000"/>
                </a:solidFill>
                <a:effectLst/>
                <a:latin typeface="ui-sans-serif"/>
              </a:rPr>
              <a:t>灰色 </a:t>
            </a:r>
            <a:r>
              <a:rPr lang="en-US" altLang="zh-CN" b="1" dirty="0">
                <a:solidFill>
                  <a:srgbClr val="000000"/>
                </a:solidFill>
                <a:effectLst/>
                <a:latin typeface="ui-sans-serif"/>
              </a:rPr>
              <a:t>- 10%</a:t>
            </a:r>
            <a:r>
              <a:rPr lang="zh-CN" altLang="en-US" b="0" dirty="0">
                <a:solidFill>
                  <a:srgbClr val="000000"/>
                </a:solidFill>
                <a:effectLst/>
                <a:latin typeface="ui-sans-serif"/>
              </a:rPr>
              <a:t> 底纹</a:t>
            </a:r>
          </a:p>
          <a:p>
            <a:pPr algn="l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zh-CN" altLang="en-US" b="0" dirty="0">
                <a:solidFill>
                  <a:srgbClr val="000000"/>
                </a:solidFill>
                <a:effectLst/>
                <a:latin typeface="ui-sans-serif"/>
              </a:rPr>
              <a:t>插入 </a:t>
            </a:r>
            <a:r>
              <a:rPr lang="zh-CN" altLang="en-US" b="1" dirty="0">
                <a:solidFill>
                  <a:srgbClr val="000000"/>
                </a:solidFill>
                <a:effectLst/>
                <a:latin typeface="ui-sans-serif"/>
              </a:rPr>
              <a:t>艺术字</a:t>
            </a:r>
            <a:r>
              <a:rPr lang="zh-CN" altLang="en-US" b="0" dirty="0">
                <a:solidFill>
                  <a:srgbClr val="000000"/>
                </a:solidFill>
                <a:effectLst/>
                <a:latin typeface="ui-sans-serif"/>
              </a:rPr>
              <a:t> 标题（可选）</a:t>
            </a:r>
          </a:p>
          <a:p>
            <a:pPr algn="l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zh-CN" altLang="en-US" b="0" dirty="0">
                <a:solidFill>
                  <a:srgbClr val="000000"/>
                </a:solidFill>
                <a:effectLst/>
                <a:latin typeface="ui-sans-serif"/>
              </a:rPr>
              <a:t>插入 </a:t>
            </a:r>
            <a:r>
              <a:rPr lang="zh-CN" altLang="en-US" b="1" dirty="0">
                <a:solidFill>
                  <a:srgbClr val="000000"/>
                </a:solidFill>
                <a:effectLst/>
                <a:latin typeface="ui-sans-serif"/>
              </a:rPr>
              <a:t>五角星</a:t>
            </a:r>
            <a:r>
              <a:rPr lang="zh-CN" altLang="en-US" b="0" dirty="0">
                <a:solidFill>
                  <a:srgbClr val="000000"/>
                </a:solidFill>
                <a:effectLst/>
                <a:latin typeface="ui-sans-serif"/>
              </a:rPr>
              <a:t> 等小装饰图片，环绕方式设为 </a:t>
            </a:r>
            <a:r>
              <a:rPr lang="zh-CN" altLang="en-US" b="1" dirty="0">
                <a:solidFill>
                  <a:srgbClr val="000000"/>
                </a:solidFill>
                <a:effectLst/>
                <a:latin typeface="ui-sans-serif"/>
              </a:rPr>
              <a:t>浮于文字上方</a:t>
            </a:r>
            <a:endParaRPr lang="zh-CN" altLang="en-US" b="0" dirty="0">
              <a:solidFill>
                <a:srgbClr val="000000"/>
              </a:solidFill>
              <a:effectLst/>
              <a:latin typeface="ui-sans-serif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5974BD60-B270-7A63-4920-52BE79CB0AC8}"/>
              </a:ext>
            </a:extLst>
          </p:cNvPr>
          <p:cNvGrpSpPr/>
          <p:nvPr/>
        </p:nvGrpSpPr>
        <p:grpSpPr>
          <a:xfrm>
            <a:off x="7198284" y="2274277"/>
            <a:ext cx="4707965" cy="3346595"/>
            <a:chOff x="6477001" y="2268829"/>
            <a:chExt cx="4885570" cy="2471897"/>
          </a:xfrm>
        </p:grpSpPr>
        <p:pic>
          <p:nvPicPr>
            <p:cNvPr id="10" name="Image 9" descr="preencoded.png">
              <a:extLst>
                <a:ext uri="{FF2B5EF4-FFF2-40B4-BE49-F238E27FC236}">
                  <a16:creationId xmlns:a16="http://schemas.microsoft.com/office/drawing/2014/main" id="{71A04502-09CD-B234-2293-E97BC6CB9A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77001" y="2268829"/>
              <a:ext cx="4885570" cy="2471897"/>
            </a:xfrm>
            <a:prstGeom prst="rect">
              <a:avLst/>
            </a:prstGeom>
            <a:solidFill>
              <a:srgbClr val="2E9FD1"/>
            </a:solidFill>
          </p:spPr>
        </p:pic>
        <p:pic>
          <p:nvPicPr>
            <p:cNvPr id="12" name="Image 11" descr="preencoded.png">
              <a:extLst>
                <a:ext uri="{FF2B5EF4-FFF2-40B4-BE49-F238E27FC236}">
                  <a16:creationId xmlns:a16="http://schemas.microsoft.com/office/drawing/2014/main" id="{4E96C296-4498-F71D-ABA4-C531DEE4A1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58000" y="2416628"/>
              <a:ext cx="228600" cy="304800"/>
            </a:xfrm>
            <a:prstGeom prst="rect">
              <a:avLst/>
            </a:prstGeom>
          </p:spPr>
        </p:pic>
        <p:sp>
          <p:nvSpPr>
            <p:cNvPr id="13" name="Text 8">
              <a:extLst>
                <a:ext uri="{FF2B5EF4-FFF2-40B4-BE49-F238E27FC236}">
                  <a16:creationId xmlns:a16="http://schemas.microsoft.com/office/drawing/2014/main" id="{EE7EE39B-FE5E-99CA-4DDA-3F32B3304732}"/>
                </a:ext>
              </a:extLst>
            </p:cNvPr>
            <p:cNvSpPr/>
            <p:nvPr/>
          </p:nvSpPr>
          <p:spPr>
            <a:xfrm>
              <a:off x="7646734" y="2464833"/>
              <a:ext cx="2958040" cy="20838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zh-CN" altLang="en-US" sz="2000" b="1" dirty="0">
                  <a:solidFill>
                    <a:srgbClr val="1E40AF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与学科实践区别在哪？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4" name="Text 9">
              <a:extLst>
                <a:ext uri="{FF2B5EF4-FFF2-40B4-BE49-F238E27FC236}">
                  <a16:creationId xmlns:a16="http://schemas.microsoft.com/office/drawing/2014/main" id="{BCAF7BCA-BEC1-D746-30C2-19B3BC8455D7}"/>
                </a:ext>
              </a:extLst>
            </p:cNvPr>
            <p:cNvSpPr/>
            <p:nvPr/>
          </p:nvSpPr>
          <p:spPr>
            <a:xfrm>
              <a:off x="6819900" y="2988128"/>
              <a:ext cx="4533900" cy="20019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342900" indent="-342900" algn="l">
                <a:lnSpc>
                  <a:spcPts val="2200"/>
                </a:lnSpc>
                <a:buSzPct val="100000"/>
                <a:buChar char="•"/>
              </a:pP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19" name="AutoShape 6">
            <a:extLst>
              <a:ext uri="{FF2B5EF4-FFF2-40B4-BE49-F238E27FC236}">
                <a16:creationId xmlns:a16="http://schemas.microsoft.com/office/drawing/2014/main" id="{7FCD76F4-E2C2-218A-BDA2-E7DCAA5824A1}"/>
              </a:ext>
            </a:extLst>
          </p:cNvPr>
          <p:cNvSpPr/>
          <p:nvPr/>
        </p:nvSpPr>
        <p:spPr>
          <a:xfrm>
            <a:off x="1016000" y="527050"/>
            <a:ext cx="7620000" cy="3683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>
              <a:defRPr/>
            </a:pPr>
            <a:r>
              <a:rPr lang="en-US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1. </a:t>
            </a:r>
            <a:r>
              <a:rPr lang="en-US" altLang="zh-CN" sz="2400" b="1" dirty="0" err="1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定义与</a:t>
            </a:r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关键特征</a:t>
            </a:r>
            <a:r>
              <a:rPr lang="en-US" altLang="zh-CN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--</a:t>
            </a:r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与传统活动课的区别</a:t>
            </a:r>
            <a:endParaRPr lang="en-US" sz="2400" b="1" dirty="0">
              <a:solidFill>
                <a:srgbClr val="F5B900"/>
              </a:solidFill>
              <a:effectLst>
                <a:outerShdw blurRad="38100" dist="38100" dir="2700000" algn="tl" rotWithShape="0">
                  <a:srgbClr val="000000">
                    <a:alpha val="43100"/>
                  </a:srgbClr>
                </a:outerShdw>
              </a:effectLst>
              <a:latin typeface="微软雅黑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699456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98500" y="610301"/>
            <a:ext cx="10769600" cy="5588000"/>
          </a:xfrm>
          <a:prstGeom prst="roundRect">
            <a:avLst>
              <a:gd name="adj" fmla="val 0"/>
            </a:avLst>
          </a:prstGeom>
          <a:solidFill>
            <a:srgbClr val="FFFFFF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203200" dist="114300" dir="5400000" algn="t" rotWithShape="0">
              <a:srgbClr val="000000">
                <a:alpha val="4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 dirty="0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918200" y="988847"/>
            <a:ext cx="5232400" cy="495300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  <p:sp>
        <p:nvSpPr>
          <p:cNvPr id="4" name="AutoShape 4"/>
          <p:cNvSpPr/>
          <p:nvPr/>
        </p:nvSpPr>
        <p:spPr>
          <a:xfrm>
            <a:off x="6197212" y="1219200"/>
            <a:ext cx="4660900" cy="4419600"/>
          </a:xfrm>
          <a:prstGeom prst="roundRect">
            <a:avLst>
              <a:gd name="adj" fmla="val 3735"/>
            </a:avLst>
          </a:prstGeom>
          <a:noFill/>
          <a:ln w="12700" cap="flat" cmpd="sng">
            <a:solidFill>
              <a:srgbClr val="549E39">
                <a:alpha val="50000"/>
              </a:srgbClr>
            </a:solidFill>
            <a:prstDash val="solid"/>
            <a:miter lim="10000000"/>
          </a:ln>
          <a:effectLst>
            <a:outerShdw blurRad="330200" dist="203200" dir="5400000" sx="98000" sy="98000" algn="t" rotWithShape="0">
              <a:srgbClr val="549E39">
                <a:alpha val="22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l="7692" t="14942" r="47692" b="31034"/>
          <a:stretch>
            <a:fillRect/>
          </a:stretch>
        </p:blipFill>
        <p:spPr>
          <a:xfrm>
            <a:off x="698500" y="692150"/>
            <a:ext cx="736600" cy="59690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3987800" y="4259055"/>
            <a:ext cx="1930400" cy="193040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  <p:cxnSp>
        <p:nvCxnSpPr>
          <p:cNvPr id="7" name="Connector 7"/>
          <p:cNvCxnSpPr/>
          <p:nvPr/>
        </p:nvCxnSpPr>
        <p:spPr>
          <a:xfrm>
            <a:off x="6223000" y="2904978"/>
            <a:ext cx="4546618" cy="12700"/>
          </a:xfrm>
          <a:prstGeom prst="line">
            <a:avLst/>
          </a:prstGeom>
          <a:solidFill>
            <a:srgbClr val="DEE0E3">
              <a:alpha val="100000"/>
            </a:srgbClr>
          </a:solidFill>
          <a:ln w="12700" cap="flat" cmpd="sng">
            <a:gradFill rotWithShape="0">
              <a:gsLst>
                <a:gs pos="15000">
                  <a:srgbClr val="549E39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  <a:prstDash val="solid"/>
            <a:miter lim="10000000"/>
            <a:headEnd type="none" w="med" len="med"/>
            <a:tailEnd type="none" w="med" len="med"/>
          </a:ln>
        </p:spPr>
      </p:cxnSp>
      <p:cxnSp>
        <p:nvCxnSpPr>
          <p:cNvPr id="8" name="Connector 8"/>
          <p:cNvCxnSpPr/>
          <p:nvPr/>
        </p:nvCxnSpPr>
        <p:spPr>
          <a:xfrm>
            <a:off x="6223000" y="3920978"/>
            <a:ext cx="4546618" cy="12700"/>
          </a:xfrm>
          <a:prstGeom prst="line">
            <a:avLst/>
          </a:prstGeom>
          <a:solidFill>
            <a:srgbClr val="DEE0E3">
              <a:alpha val="100000"/>
            </a:srgbClr>
          </a:solidFill>
          <a:ln w="12700" cap="flat" cmpd="sng">
            <a:gradFill rotWithShape="0">
              <a:gsLst>
                <a:gs pos="15000">
                  <a:srgbClr val="549E39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  <a:prstDash val="solid"/>
            <a:miter lim="10000000"/>
            <a:headEnd type="none" w="med" len="med"/>
            <a:tailEnd type="none" w="med" len="med"/>
          </a:ln>
        </p:spPr>
      </p:cxnSp>
      <p:cxnSp>
        <p:nvCxnSpPr>
          <p:cNvPr id="9" name="Connector 9"/>
          <p:cNvCxnSpPr/>
          <p:nvPr/>
        </p:nvCxnSpPr>
        <p:spPr>
          <a:xfrm>
            <a:off x="6223000" y="4936978"/>
            <a:ext cx="4546618" cy="12700"/>
          </a:xfrm>
          <a:prstGeom prst="line">
            <a:avLst/>
          </a:prstGeom>
          <a:solidFill>
            <a:srgbClr val="DEE0E3">
              <a:alpha val="100000"/>
            </a:srgbClr>
          </a:solidFill>
          <a:ln w="12700" cap="flat" cmpd="sng">
            <a:gradFill rotWithShape="0">
              <a:gsLst>
                <a:gs pos="15000">
                  <a:srgbClr val="549E39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  <a:prstDash val="solid"/>
            <a:miter lim="10000000"/>
            <a:headEnd type="none" w="med" len="med"/>
            <a:tailEnd type="none" w="med" len="med"/>
          </a:ln>
        </p:spPr>
      </p:cxnSp>
      <p:sp>
        <p:nvSpPr>
          <p:cNvPr id="11" name="AutoShape 11"/>
          <p:cNvSpPr/>
          <p:nvPr/>
        </p:nvSpPr>
        <p:spPr>
          <a:xfrm>
            <a:off x="1866900" y="2234543"/>
            <a:ext cx="2006600" cy="2235200"/>
          </a:xfrm>
          <a:prstGeom prst="roundRect">
            <a:avLst>
              <a:gd name="adj" fmla="val 0"/>
            </a:avLst>
          </a:prstGeom>
          <a:noFill/>
          <a:ln w="254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ctr">
              <a:lnSpc>
                <a:spcPct val="116666"/>
              </a:lnSpc>
              <a:defRPr/>
            </a:pPr>
            <a:r>
              <a:rPr lang="en-US" sz="6000" b="0" i="0" u="none" strike="noStrike" dirty="0">
                <a:solidFill>
                  <a:srgbClr val="262626"/>
                </a:solidFill>
                <a:latin typeface="方正粗黑宋简体"/>
                <a:ea typeface="方正粗黑宋简体"/>
                <a:cs typeface="方正粗黑宋简体"/>
                <a:sym typeface="方正粗黑宋简体"/>
              </a:rPr>
              <a:t>目</a:t>
            </a:r>
          </a:p>
          <a:p>
            <a:pPr indent="0" algn="ctr">
              <a:lnSpc>
                <a:spcPct val="116666"/>
              </a:lnSpc>
              <a:defRPr/>
            </a:pPr>
            <a:r>
              <a:rPr lang="en-US" sz="6000" b="0" i="0" u="none" strike="noStrike" dirty="0">
                <a:solidFill>
                  <a:srgbClr val="262626"/>
                </a:solidFill>
                <a:latin typeface="方正粗黑宋简体"/>
                <a:ea typeface="方正粗黑宋简体"/>
                <a:cs typeface="方正粗黑宋简体"/>
                <a:sym typeface="方正粗黑宋简体"/>
              </a:rPr>
              <a:t>录</a:t>
            </a:r>
            <a:endParaRPr lang="en-US" sz="1100" dirty="0"/>
          </a:p>
        </p:txBody>
      </p:sp>
      <p:sp>
        <p:nvSpPr>
          <p:cNvPr id="12" name="AutoShape 12"/>
          <p:cNvSpPr/>
          <p:nvPr/>
        </p:nvSpPr>
        <p:spPr>
          <a:xfrm>
            <a:off x="6591300" y="3283926"/>
            <a:ext cx="635000" cy="4445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none" lIns="88900" tIns="50800" rIns="88900" bIns="50800" rtlCol="0" anchor="b" anchorCtr="0"/>
          <a:lstStyle/>
          <a:p>
            <a:pPr indent="0" algn="l">
              <a:lnSpc>
                <a:spcPct val="108333"/>
              </a:lnSpc>
              <a:defRPr/>
            </a:pPr>
            <a:r>
              <a:rPr lang="zh-CN" altLang="en-US" sz="2800" b="1" dirty="0">
                <a:ln w="9525">
                  <a:solidFill>
                    <a:srgbClr val="FFFFFF">
                      <a:alpha val="100000"/>
                    </a:srgbClr>
                  </a:solidFill>
                </a:ln>
                <a:solidFill>
                  <a:srgbClr val="4AB5C4"/>
                </a:solidFill>
                <a:effectLst>
                  <a:outerShdw blurRad="12700" dist="38100" dir="2700000" algn="tl" rotWithShape="0">
                    <a:srgbClr val="92D3DC">
                      <a:alpha val="100000"/>
                    </a:srgbClr>
                  </a:outerShdw>
                </a:effectLst>
                <a:latin typeface="微软雅黑"/>
                <a:ea typeface="微软雅黑"/>
                <a:sym typeface="微软雅黑"/>
              </a:rPr>
              <a:t>二</a:t>
            </a:r>
            <a:endParaRPr lang="en-US" sz="1100" dirty="0"/>
          </a:p>
        </p:txBody>
      </p:sp>
      <p:sp>
        <p:nvSpPr>
          <p:cNvPr id="13" name="AutoShape 13"/>
          <p:cNvSpPr/>
          <p:nvPr/>
        </p:nvSpPr>
        <p:spPr>
          <a:xfrm>
            <a:off x="7150100" y="3044678"/>
            <a:ext cx="3327400" cy="5334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b" anchorCtr="0"/>
          <a:lstStyle/>
          <a:p>
            <a:pPr indent="0" algn="l">
              <a:lnSpc>
                <a:spcPct val="108333"/>
              </a:lnSpc>
              <a:defRPr/>
            </a:pPr>
            <a:r>
              <a:rPr lang="en-US" sz="2800" b="1" dirty="0" err="1">
                <a:latin typeface="SimHei"/>
                <a:ea typeface="SimHei"/>
                <a:sym typeface="SimHei"/>
              </a:rPr>
              <a:t>学科实践的内涵</a:t>
            </a:r>
            <a:endParaRPr lang="en-US" sz="2800" b="1" dirty="0">
              <a:latin typeface="SimHei"/>
              <a:ea typeface="SimHei"/>
            </a:endParaRPr>
          </a:p>
        </p:txBody>
      </p:sp>
      <p:sp>
        <p:nvSpPr>
          <p:cNvPr id="14" name="AutoShape 14"/>
          <p:cNvSpPr/>
          <p:nvPr/>
        </p:nvSpPr>
        <p:spPr>
          <a:xfrm>
            <a:off x="7150100" y="3527278"/>
            <a:ext cx="3340100" cy="5842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l">
              <a:lnSpc>
                <a:spcPct val="108333"/>
              </a:lnSpc>
              <a:defRPr/>
            </a:pPr>
            <a:r>
              <a:rPr lang="en-US" sz="1600" dirty="0" err="1">
                <a:solidFill>
                  <a:srgbClr val="2E9FD1"/>
                </a:solidFill>
                <a:latin typeface="Kaiti SC"/>
                <a:sym typeface="Kaiti SC"/>
              </a:rPr>
              <a:t>学科实践</a:t>
            </a:r>
            <a:r>
              <a:rPr lang="en-US" sz="1600" b="1" dirty="0" err="1">
                <a:solidFill>
                  <a:srgbClr val="2E9FD1"/>
                </a:solidFill>
                <a:latin typeface="Kaiti SC"/>
                <a:sym typeface="Kaiti SC"/>
              </a:rPr>
              <a:t>是什么</a:t>
            </a:r>
            <a:endParaRPr lang="en-US" sz="1600" b="1" dirty="0">
              <a:solidFill>
                <a:srgbClr val="2E9FD1"/>
              </a:solidFill>
              <a:latin typeface="Kaiti SC"/>
            </a:endParaRPr>
          </a:p>
        </p:txBody>
      </p:sp>
      <p:sp>
        <p:nvSpPr>
          <p:cNvPr id="15" name="AutoShape 15"/>
          <p:cNvSpPr/>
          <p:nvPr/>
        </p:nvSpPr>
        <p:spPr>
          <a:xfrm>
            <a:off x="6578582" y="2078252"/>
            <a:ext cx="635000" cy="4445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none" lIns="88900" tIns="50800" rIns="88900" bIns="50800" rtlCol="0" anchor="b" anchorCtr="0"/>
          <a:lstStyle/>
          <a:p>
            <a:pPr indent="0" algn="l">
              <a:lnSpc>
                <a:spcPct val="108333"/>
              </a:lnSpc>
              <a:defRPr/>
            </a:pPr>
            <a:r>
              <a:rPr lang="zh-CN" altLang="en-US" sz="2800" b="1" dirty="0">
                <a:ln w="9525">
                  <a:solidFill>
                    <a:srgbClr val="FFFFFF">
                      <a:alpha val="100000"/>
                    </a:srgbClr>
                  </a:solidFill>
                </a:ln>
                <a:solidFill>
                  <a:srgbClr val="4AB5C4"/>
                </a:solidFill>
                <a:effectLst>
                  <a:outerShdw blurRad="12700" dist="38100" dir="2700000" algn="tl" rotWithShape="0">
                    <a:srgbClr val="92D3DC">
                      <a:alpha val="100000"/>
                    </a:srgbClr>
                  </a:outerShdw>
                </a:effectLst>
                <a:latin typeface="微软雅黑"/>
                <a:ea typeface="微软雅黑"/>
                <a:sym typeface="微软雅黑"/>
              </a:rPr>
              <a:t>一</a:t>
            </a:r>
            <a:endParaRPr lang="en-US" sz="1100" dirty="0"/>
          </a:p>
        </p:txBody>
      </p:sp>
      <p:sp>
        <p:nvSpPr>
          <p:cNvPr id="16" name="AutoShape 16"/>
          <p:cNvSpPr/>
          <p:nvPr/>
        </p:nvSpPr>
        <p:spPr>
          <a:xfrm>
            <a:off x="7150100" y="1901678"/>
            <a:ext cx="3327400" cy="5334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b" anchorCtr="0"/>
          <a:lstStyle/>
          <a:p>
            <a:pPr indent="0" algn="l">
              <a:lnSpc>
                <a:spcPct val="108333"/>
              </a:lnSpc>
              <a:defRPr/>
            </a:pPr>
            <a:r>
              <a:rPr lang="en-US" sz="2800" b="1" i="0" u="none" strike="noStrike" dirty="0" err="1">
                <a:latin typeface="SimHei"/>
                <a:ea typeface="SimHei"/>
                <a:cs typeface="SimHei"/>
                <a:sym typeface="SimHei"/>
              </a:rPr>
              <a:t>学科实践的提出</a:t>
            </a:r>
            <a:endParaRPr lang="en-US" sz="1100" dirty="0"/>
          </a:p>
        </p:txBody>
      </p:sp>
      <p:sp>
        <p:nvSpPr>
          <p:cNvPr id="17" name="AutoShape 17"/>
          <p:cNvSpPr/>
          <p:nvPr/>
        </p:nvSpPr>
        <p:spPr>
          <a:xfrm>
            <a:off x="7162800" y="2396978"/>
            <a:ext cx="3340100" cy="5842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l">
              <a:lnSpc>
                <a:spcPct val="108333"/>
              </a:lnSpc>
              <a:defRPr/>
            </a:pPr>
            <a:r>
              <a:rPr lang="en-US" sz="1600" b="1" i="0" u="none" strike="noStrike" dirty="0" err="1">
                <a:solidFill>
                  <a:srgbClr val="2E9FD1"/>
                </a:solidFill>
                <a:latin typeface="Kaiti SC"/>
                <a:ea typeface="Kaiti SC"/>
                <a:cs typeface="Kaiti SC"/>
                <a:sym typeface="Kaiti SC"/>
              </a:rPr>
              <a:t>为什么</a:t>
            </a:r>
            <a:r>
              <a:rPr lang="zh-CN" altLang="en-US" sz="1600" i="0" u="none" strike="noStrike" dirty="0">
                <a:solidFill>
                  <a:srgbClr val="2E9FD1"/>
                </a:solidFill>
                <a:latin typeface="Kaiti SC"/>
                <a:ea typeface="Kaiti SC"/>
                <a:cs typeface="Kaiti SC"/>
                <a:sym typeface="Kaiti SC"/>
              </a:rPr>
              <a:t>要</a:t>
            </a:r>
            <a:r>
              <a:rPr lang="en-US" sz="1600" b="0" i="0" u="none" strike="noStrike" dirty="0" err="1">
                <a:solidFill>
                  <a:srgbClr val="2E9FD1"/>
                </a:solidFill>
                <a:latin typeface="Kaiti SC"/>
                <a:ea typeface="Kaiti SC"/>
                <a:cs typeface="Kaiti SC"/>
                <a:sym typeface="Kaiti SC"/>
              </a:rPr>
              <a:t>开展学科实践</a:t>
            </a:r>
            <a:endParaRPr lang="en-US" sz="1100" dirty="0">
              <a:solidFill>
                <a:srgbClr val="2E9FD1"/>
              </a:solidFill>
            </a:endParaRPr>
          </a:p>
        </p:txBody>
      </p:sp>
      <p:sp>
        <p:nvSpPr>
          <p:cNvPr id="18" name="AutoShape 18"/>
          <p:cNvSpPr/>
          <p:nvPr/>
        </p:nvSpPr>
        <p:spPr>
          <a:xfrm>
            <a:off x="6629707" y="4292387"/>
            <a:ext cx="495300" cy="4699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none" lIns="88900" tIns="50800" rIns="88900" bIns="50800" rtlCol="0" anchor="b" anchorCtr="0"/>
          <a:lstStyle/>
          <a:p>
            <a:pPr indent="0" algn="l">
              <a:lnSpc>
                <a:spcPct val="108333"/>
              </a:lnSpc>
              <a:defRPr/>
            </a:pPr>
            <a:r>
              <a:rPr lang="zh-CN" altLang="en-US" sz="2800" b="1" i="0" u="none" strike="noStrike" dirty="0">
                <a:ln w="9525">
                  <a:solidFill>
                    <a:srgbClr val="FFFFFF">
                      <a:alpha val="100000"/>
                    </a:srgbClr>
                  </a:solidFill>
                </a:ln>
                <a:solidFill>
                  <a:srgbClr val="4AB5C4"/>
                </a:solidFill>
                <a:effectLst>
                  <a:outerShdw blurRad="12700" dist="38100" dir="2700000" algn="tl" rotWithShape="0">
                    <a:srgbClr val="92D3DC">
                      <a:alpha val="100000"/>
                    </a:srgbClr>
                  </a:outerShdw>
                </a:effectLst>
                <a:latin typeface="微软雅黑"/>
                <a:ea typeface="微软雅黑"/>
                <a:cs typeface="微软雅黑"/>
                <a:sym typeface="微软雅黑"/>
              </a:rPr>
              <a:t>三</a:t>
            </a:r>
            <a:endParaRPr lang="en-US" sz="1100" dirty="0"/>
          </a:p>
        </p:txBody>
      </p:sp>
      <p:sp>
        <p:nvSpPr>
          <p:cNvPr id="19" name="AutoShape 19"/>
          <p:cNvSpPr/>
          <p:nvPr/>
        </p:nvSpPr>
        <p:spPr>
          <a:xfrm>
            <a:off x="7150100" y="4073378"/>
            <a:ext cx="3327400" cy="5334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b" anchorCtr="0"/>
          <a:lstStyle/>
          <a:p>
            <a:pPr indent="0" algn="l">
              <a:lnSpc>
                <a:spcPct val="108333"/>
              </a:lnSpc>
              <a:defRPr/>
            </a:pPr>
            <a:r>
              <a:rPr lang="en-US" sz="2800" b="1" dirty="0" err="1">
                <a:latin typeface="SimHei"/>
                <a:ea typeface="SimHei"/>
                <a:sym typeface="SimHei"/>
              </a:rPr>
              <a:t>学科实践实施路径</a:t>
            </a:r>
            <a:endParaRPr lang="en-US" sz="2800" b="1" dirty="0">
              <a:latin typeface="SimHei"/>
              <a:ea typeface="SimHei"/>
            </a:endParaRPr>
          </a:p>
        </p:txBody>
      </p:sp>
      <p:sp>
        <p:nvSpPr>
          <p:cNvPr id="20" name="AutoShape 20"/>
          <p:cNvSpPr/>
          <p:nvPr/>
        </p:nvSpPr>
        <p:spPr>
          <a:xfrm>
            <a:off x="7150100" y="4568678"/>
            <a:ext cx="3340100" cy="5842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l">
              <a:lnSpc>
                <a:spcPct val="108333"/>
              </a:lnSpc>
              <a:defRPr/>
            </a:pPr>
            <a:r>
              <a:rPr lang="en-US" sz="1600" b="1" dirty="0">
                <a:solidFill>
                  <a:srgbClr val="2E9FD1"/>
                </a:solidFill>
                <a:latin typeface="Kaiti SC"/>
                <a:sym typeface="Kaiti SC"/>
              </a:rPr>
              <a:t>怎</a:t>
            </a:r>
            <a:r>
              <a:rPr lang="zh-CN" altLang="en-US" sz="1600" b="1" dirty="0">
                <a:solidFill>
                  <a:srgbClr val="2E9FD1"/>
                </a:solidFill>
                <a:latin typeface="Kaiti SC"/>
                <a:sym typeface="Kaiti SC"/>
              </a:rPr>
              <a:t>么</a:t>
            </a:r>
            <a:r>
              <a:rPr lang="en-US" sz="1600" b="1" dirty="0" err="1">
                <a:solidFill>
                  <a:srgbClr val="2E9FD1"/>
                </a:solidFill>
                <a:latin typeface="Kaiti SC"/>
                <a:sym typeface="Kaiti SC"/>
              </a:rPr>
              <a:t>样</a:t>
            </a:r>
            <a:r>
              <a:rPr lang="en-US" sz="1600" dirty="0" err="1">
                <a:solidFill>
                  <a:srgbClr val="2E9FD1"/>
                </a:solidFill>
                <a:latin typeface="Kaiti SC"/>
                <a:sym typeface="Kaiti SC"/>
              </a:rPr>
              <a:t>实施学科实践</a:t>
            </a:r>
            <a:endParaRPr lang="en-US" sz="1600" dirty="0">
              <a:solidFill>
                <a:srgbClr val="2E9FD1"/>
              </a:solidFill>
              <a:latin typeface="Kaiti SC"/>
            </a:endParaRPr>
          </a:p>
        </p:txBody>
      </p:sp>
      <p:pic>
        <p:nvPicPr>
          <p:cNvPr id="32" name="Picture 3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11549" y="5397500"/>
            <a:ext cx="863600" cy="83820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  <p:sp>
        <p:nvSpPr>
          <p:cNvPr id="10" name="TextBox 13">
            <a:extLst>
              <a:ext uri="{FF2B5EF4-FFF2-40B4-BE49-F238E27FC236}">
                <a16:creationId xmlns:a16="http://schemas.microsoft.com/office/drawing/2014/main" id="{13B9BC15-2D8C-4EA0-EF01-99F7F02A187F}"/>
              </a:ext>
            </a:extLst>
          </p:cNvPr>
          <p:cNvSpPr txBox="1"/>
          <p:nvPr/>
        </p:nvSpPr>
        <p:spPr>
          <a:xfrm>
            <a:off x="1414165" y="757123"/>
            <a:ext cx="41312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buClrTx/>
              <a:buFontTx/>
            </a:pPr>
            <a:r>
              <a:rPr lang="en-US" altLang="zh-CN" sz="1800" b="1" kern="1200" dirty="0">
                <a:solidFill>
                  <a:srgbClr val="4DAED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2026</a:t>
            </a:r>
            <a:r>
              <a:rPr lang="zh-CN" altLang="en-US" sz="1800" b="1" kern="1200" dirty="0">
                <a:solidFill>
                  <a:srgbClr val="4DAED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年安徽省小学人工智能通识教育</a:t>
            </a:r>
            <a:endParaRPr lang="en-US" altLang="zh-CN" sz="1800" b="1" kern="1200" dirty="0">
              <a:solidFill>
                <a:srgbClr val="4DAED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algn="dist">
              <a:buClrTx/>
              <a:buFontTx/>
            </a:pPr>
            <a:r>
              <a:rPr lang="zh-CN" altLang="en-US" sz="1800" b="1" kern="1200" dirty="0">
                <a:solidFill>
                  <a:srgbClr val="4DAED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暨小学信息科技教学指南培训活动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>
            <a:alpha val="100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175443-78C0-D5ED-7A0F-E41DC3ED22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B6354F87-97B5-F0A2-8542-D494C71E8E87}"/>
              </a:ext>
            </a:extLst>
          </p:cNvPr>
          <p:cNvSpPr/>
          <p:nvPr/>
        </p:nvSpPr>
        <p:spPr>
          <a:xfrm>
            <a:off x="285750" y="266700"/>
            <a:ext cx="11620500" cy="6324600"/>
          </a:xfrm>
          <a:prstGeom prst="roundRect">
            <a:avLst>
              <a:gd name="adj" fmla="val 10040"/>
            </a:avLst>
          </a:prstGeom>
          <a:gradFill rotWithShape="1">
            <a:gsLst>
              <a:gs pos="0">
                <a:srgbClr val="FFFFFF">
                  <a:alpha val="100000"/>
                </a:srgbClr>
              </a:gs>
              <a:gs pos="100000">
                <a:srgbClr val="E0E0E0">
                  <a:alpha val="100000"/>
                </a:srgbClr>
              </a:gs>
            </a:gsLst>
            <a:lin ang="5400000"/>
          </a:gradFill>
          <a:ln w="25400" cap="flat" cmpd="sng">
            <a:noFill/>
            <a:prstDash val="solid"/>
            <a:round/>
          </a:ln>
          <a:effectLst>
            <a:outerShdw blurRad="279400" dist="254000" dir="8100000" algn="tr" rotWithShape="0">
              <a:srgbClr val="000000">
                <a:alpha val="4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63CF2737-8408-F16D-11F3-5F84E2A0AE10}"/>
              </a:ext>
            </a:extLst>
          </p:cNvPr>
          <p:cNvSpPr/>
          <p:nvPr/>
        </p:nvSpPr>
        <p:spPr>
          <a:xfrm>
            <a:off x="2095500" y="431800"/>
            <a:ext cx="9053830" cy="488950"/>
          </a:xfrm>
          <a:custGeom>
            <a:avLst/>
            <a:gdLst/>
            <a:ahLst/>
            <a:cxnLst/>
            <a:rect l="l" t="t" r="r" b="b"/>
            <a:pathLst>
              <a:path w="9053830" h="488950">
                <a:moveTo>
                  <a:pt x="0" y="0"/>
                </a:moveTo>
                <a:lnTo>
                  <a:pt x="7511393" y="0"/>
                </a:lnTo>
                <a:lnTo>
                  <a:pt x="9053830" y="488950"/>
                </a:lnTo>
                <a:lnTo>
                  <a:pt x="0" y="4889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>
              <a:alpha val="73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C463454E-82BB-49AD-56EC-381CB5C7DF07}"/>
              </a:ext>
            </a:extLst>
          </p:cNvPr>
          <p:cNvSpPr/>
          <p:nvPr/>
        </p:nvSpPr>
        <p:spPr>
          <a:xfrm>
            <a:off x="863600" y="431800"/>
            <a:ext cx="3000375" cy="647700"/>
          </a:xfrm>
          <a:custGeom>
            <a:avLst/>
            <a:gdLst/>
            <a:ahLst/>
            <a:cxnLst/>
            <a:rect l="l" t="t" r="r" b="b"/>
            <a:pathLst>
              <a:path w="3000375" h="647700">
                <a:moveTo>
                  <a:pt x="104244" y="0"/>
                </a:moveTo>
                <a:lnTo>
                  <a:pt x="3000375" y="0"/>
                </a:lnTo>
                <a:lnTo>
                  <a:pt x="2342708" y="647700"/>
                </a:lnTo>
                <a:lnTo>
                  <a:pt x="0" y="640326"/>
                </a:lnTo>
                <a:lnTo>
                  <a:pt x="104244" y="0"/>
                </a:lnTo>
                <a:close/>
              </a:path>
            </a:pathLst>
          </a:custGeom>
          <a:solidFill>
            <a:srgbClr val="005A9E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63500" dist="63500" algn="ctr" rotWithShape="0">
              <a:srgbClr val="000000">
                <a:alpha val="67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7AE8BF0B-F1EA-29DC-DC44-C7D99AA5BCE7}"/>
              </a:ext>
            </a:extLst>
          </p:cNvPr>
          <p:cNvSpPr/>
          <p:nvPr/>
        </p:nvSpPr>
        <p:spPr>
          <a:xfrm>
            <a:off x="1016000" y="527050"/>
            <a:ext cx="7620000" cy="3683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>
              <a:defRPr/>
            </a:pPr>
            <a:r>
              <a:rPr lang="en-US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2. </a:t>
            </a:r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教育价值</a:t>
            </a:r>
            <a:endParaRPr lang="en-US" sz="2400" b="1" dirty="0">
              <a:solidFill>
                <a:srgbClr val="F5B900"/>
              </a:solidFill>
              <a:effectLst>
                <a:outerShdw blurRad="38100" dist="38100" dir="2700000" algn="tl" rotWithShape="0">
                  <a:srgbClr val="000000">
                    <a:alpha val="43100"/>
                  </a:srgbClr>
                </a:outerShdw>
              </a:effectLst>
              <a:latin typeface="微软雅黑"/>
              <a:ea typeface="微软雅黑"/>
            </a:endParaRPr>
          </a:p>
        </p:txBody>
      </p:sp>
      <p:sp>
        <p:nvSpPr>
          <p:cNvPr id="3" name="Text 2">
            <a:extLst>
              <a:ext uri="{FF2B5EF4-FFF2-40B4-BE49-F238E27FC236}">
                <a16:creationId xmlns:a16="http://schemas.microsoft.com/office/drawing/2014/main" id="{C1F9B080-ACA6-2864-67B0-C616AFC53084}"/>
              </a:ext>
            </a:extLst>
          </p:cNvPr>
          <p:cNvSpPr/>
          <p:nvPr/>
        </p:nvSpPr>
        <p:spPr>
          <a:xfrm>
            <a:off x="511084" y="1621859"/>
            <a:ext cx="9073937" cy="28212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000" dirty="0">
                <a:solidFill>
                  <a:srgbClr val="374151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学科实践作为一种深层次的教育方式，其教育价值体现在以下四个方面：</a:t>
            </a:r>
            <a:endParaRPr 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A19E27C9-F52A-1BF0-AB58-207F0DE72C55}"/>
              </a:ext>
            </a:extLst>
          </p:cNvPr>
          <p:cNvGrpSpPr/>
          <p:nvPr/>
        </p:nvGrpSpPr>
        <p:grpSpPr>
          <a:xfrm>
            <a:off x="511084" y="2291740"/>
            <a:ext cx="5606415" cy="1661915"/>
            <a:chOff x="511084" y="2291740"/>
            <a:chExt cx="5606415" cy="1661915"/>
          </a:xfrm>
        </p:grpSpPr>
        <p:pic>
          <p:nvPicPr>
            <p:cNvPr id="8" name="Image 5" descr="preencoded.png">
              <a:extLst>
                <a:ext uri="{FF2B5EF4-FFF2-40B4-BE49-F238E27FC236}">
                  <a16:creationId xmlns:a16="http://schemas.microsoft.com/office/drawing/2014/main" id="{BA2CB79B-0CD2-EB33-61E0-43494F27F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1084" y="2291740"/>
              <a:ext cx="5372100" cy="1573289"/>
            </a:xfrm>
            <a:prstGeom prst="rect">
              <a:avLst/>
            </a:prstGeom>
            <a:solidFill>
              <a:srgbClr val="2E9FD1"/>
            </a:solidFill>
          </p:spPr>
        </p:pic>
        <p:pic>
          <p:nvPicPr>
            <p:cNvPr id="9" name="Image 6" descr="preencoded.png">
              <a:extLst>
                <a:ext uri="{FF2B5EF4-FFF2-40B4-BE49-F238E27FC236}">
                  <a16:creationId xmlns:a16="http://schemas.microsoft.com/office/drawing/2014/main" id="{08C6FD8C-DEDE-3CD2-A107-31B5681783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1584" y="2482241"/>
              <a:ext cx="590550" cy="609600"/>
            </a:xfrm>
            <a:prstGeom prst="rect">
              <a:avLst/>
            </a:prstGeom>
          </p:spPr>
        </p:pic>
        <p:pic>
          <p:nvPicPr>
            <p:cNvPr id="10" name="Image 7" descr="preencoded.png">
              <a:extLst>
                <a:ext uri="{FF2B5EF4-FFF2-40B4-BE49-F238E27FC236}">
                  <a16:creationId xmlns:a16="http://schemas.microsoft.com/office/drawing/2014/main" id="{AEBB0DA1-FD1F-1698-15B3-67ACF24A6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3984" y="2634641"/>
              <a:ext cx="285750" cy="304800"/>
            </a:xfrm>
            <a:prstGeom prst="rect">
              <a:avLst/>
            </a:prstGeom>
          </p:spPr>
        </p:pic>
        <p:sp>
          <p:nvSpPr>
            <p:cNvPr id="11" name="Text 3">
              <a:extLst>
                <a:ext uri="{FF2B5EF4-FFF2-40B4-BE49-F238E27FC236}">
                  <a16:creationId xmlns:a16="http://schemas.microsoft.com/office/drawing/2014/main" id="{3411EA60-58EB-F709-04B0-9B666AF97188}"/>
                </a:ext>
              </a:extLst>
            </p:cNvPr>
            <p:cNvSpPr/>
            <p:nvPr/>
          </p:nvSpPr>
          <p:spPr>
            <a:xfrm>
              <a:off x="1444534" y="2482241"/>
              <a:ext cx="4672965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b="1" dirty="0">
                  <a:solidFill>
                    <a:srgbClr val="1E40AF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连接知识世界与现实世界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2" name="Text 4">
              <a:extLst>
                <a:ext uri="{FF2B5EF4-FFF2-40B4-BE49-F238E27FC236}">
                  <a16:creationId xmlns:a16="http://schemas.microsoft.com/office/drawing/2014/main" id="{242FFEAF-D14F-017D-BDF1-7919676B7023}"/>
                </a:ext>
              </a:extLst>
            </p:cNvPr>
            <p:cNvSpPr/>
            <p:nvPr/>
          </p:nvSpPr>
          <p:spPr>
            <a:xfrm>
              <a:off x="1444534" y="2825141"/>
              <a:ext cx="4248150" cy="1128514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dirty="0" err="1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通过</a:t>
              </a:r>
              <a:r>
                <a:rPr lang="en-US" sz="2000" dirty="0" err="1">
                  <a:solidFill>
                    <a:srgbClr val="4B5563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“</a:t>
              </a:r>
              <a:r>
                <a:rPr lang="en-US" sz="2000" dirty="0" err="1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真实问题→学科知识→学科素养”的循环，打破传统教学中知识与现实世界的分离，破解符号化学习的困境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FD9C1114-C499-CC8B-CF28-C689EDD2C768}"/>
              </a:ext>
            </a:extLst>
          </p:cNvPr>
          <p:cNvGrpSpPr/>
          <p:nvPr/>
        </p:nvGrpSpPr>
        <p:grpSpPr>
          <a:xfrm>
            <a:off x="6111784" y="2291740"/>
            <a:ext cx="5612130" cy="1573289"/>
            <a:chOff x="6111784" y="2291740"/>
            <a:chExt cx="5612130" cy="1573289"/>
          </a:xfrm>
        </p:grpSpPr>
        <p:pic>
          <p:nvPicPr>
            <p:cNvPr id="14" name="Image 8" descr="preencoded.png">
              <a:extLst>
                <a:ext uri="{FF2B5EF4-FFF2-40B4-BE49-F238E27FC236}">
                  <a16:creationId xmlns:a16="http://schemas.microsoft.com/office/drawing/2014/main" id="{2BB28191-7B34-5454-1B71-85E9544B8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11784" y="2291740"/>
              <a:ext cx="5372100" cy="1573289"/>
            </a:xfrm>
            <a:prstGeom prst="rect">
              <a:avLst/>
            </a:prstGeom>
            <a:solidFill>
              <a:srgbClr val="2E9FD1"/>
            </a:solidFill>
          </p:spPr>
        </p:pic>
        <p:pic>
          <p:nvPicPr>
            <p:cNvPr id="15" name="Image 9" descr="preencoded.png">
              <a:extLst>
                <a:ext uri="{FF2B5EF4-FFF2-40B4-BE49-F238E27FC236}">
                  <a16:creationId xmlns:a16="http://schemas.microsoft.com/office/drawing/2014/main" id="{31F57998-8008-3FF4-909C-7EFCF5E1B7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02284" y="2482241"/>
              <a:ext cx="533400" cy="609600"/>
            </a:xfrm>
            <a:prstGeom prst="rect">
              <a:avLst/>
            </a:prstGeom>
          </p:spPr>
        </p:pic>
        <p:pic>
          <p:nvPicPr>
            <p:cNvPr id="16" name="Image 10" descr="preencoded.png">
              <a:extLst>
                <a:ext uri="{FF2B5EF4-FFF2-40B4-BE49-F238E27FC236}">
                  <a16:creationId xmlns:a16="http://schemas.microsoft.com/office/drawing/2014/main" id="{635D3C00-D091-48BE-06C0-BFE4683F4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54684" y="2634641"/>
              <a:ext cx="228600" cy="304800"/>
            </a:xfrm>
            <a:prstGeom prst="rect">
              <a:avLst/>
            </a:prstGeom>
          </p:spPr>
        </p:pic>
        <p:sp>
          <p:nvSpPr>
            <p:cNvPr id="17" name="Text 5">
              <a:extLst>
                <a:ext uri="{FF2B5EF4-FFF2-40B4-BE49-F238E27FC236}">
                  <a16:creationId xmlns:a16="http://schemas.microsoft.com/office/drawing/2014/main" id="{C673E137-4987-95F4-85C1-8A2CC32F7434}"/>
                </a:ext>
              </a:extLst>
            </p:cNvPr>
            <p:cNvSpPr/>
            <p:nvPr/>
          </p:nvSpPr>
          <p:spPr>
            <a:xfrm>
              <a:off x="6988084" y="2482241"/>
              <a:ext cx="4735830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b="1" dirty="0">
                  <a:solidFill>
                    <a:srgbClr val="1E40AF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驱动教与学方式变革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8" name="Text 6">
              <a:extLst>
                <a:ext uri="{FF2B5EF4-FFF2-40B4-BE49-F238E27FC236}">
                  <a16:creationId xmlns:a16="http://schemas.microsoft.com/office/drawing/2014/main" id="{314270D1-6831-7C5A-203C-462F3F536D21}"/>
                </a:ext>
              </a:extLst>
            </p:cNvPr>
            <p:cNvSpPr/>
            <p:nvPr/>
          </p:nvSpPr>
          <p:spPr>
            <a:xfrm>
              <a:off x="6988084" y="2825141"/>
              <a:ext cx="4349932" cy="84638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推动教学从“知识灌输“转向”</a:t>
              </a:r>
              <a:r>
                <a:rPr lang="en-US" sz="2000" dirty="0" err="1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素养建构</a:t>
              </a:r>
              <a:r>
                <a:rPr lang="en-US" sz="2000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”，驱动教师和学生的教与学方式变革，构建新的学习范式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74ADBCCA-2EBD-6D73-1140-32875E97ABC2}"/>
              </a:ext>
            </a:extLst>
          </p:cNvPr>
          <p:cNvGrpSpPr/>
          <p:nvPr/>
        </p:nvGrpSpPr>
        <p:grpSpPr>
          <a:xfrm>
            <a:off x="511084" y="4578260"/>
            <a:ext cx="5612130" cy="1573289"/>
            <a:chOff x="511084" y="3701440"/>
            <a:chExt cx="5612130" cy="1573289"/>
          </a:xfrm>
        </p:grpSpPr>
        <p:pic>
          <p:nvPicPr>
            <p:cNvPr id="20" name="Image 11" descr="preencoded.png">
              <a:extLst>
                <a:ext uri="{FF2B5EF4-FFF2-40B4-BE49-F238E27FC236}">
                  <a16:creationId xmlns:a16="http://schemas.microsoft.com/office/drawing/2014/main" id="{B1FD52F3-4FF3-5405-1AE2-5163CD214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1084" y="3701440"/>
              <a:ext cx="5372100" cy="1573289"/>
            </a:xfrm>
            <a:prstGeom prst="rect">
              <a:avLst/>
            </a:prstGeom>
            <a:solidFill>
              <a:srgbClr val="2E9FD1"/>
            </a:solidFill>
          </p:spPr>
        </p:pic>
        <p:pic>
          <p:nvPicPr>
            <p:cNvPr id="21" name="Image 12" descr="preencoded.png">
              <a:extLst>
                <a:ext uri="{FF2B5EF4-FFF2-40B4-BE49-F238E27FC236}">
                  <a16:creationId xmlns:a16="http://schemas.microsoft.com/office/drawing/2014/main" id="{8909E0D3-255F-661F-D3DF-8183DA6A1A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01584" y="3891941"/>
              <a:ext cx="533400" cy="609600"/>
            </a:xfrm>
            <a:prstGeom prst="rect">
              <a:avLst/>
            </a:prstGeom>
          </p:spPr>
        </p:pic>
        <p:pic>
          <p:nvPicPr>
            <p:cNvPr id="22" name="Image 13" descr="preencoded.png">
              <a:extLst>
                <a:ext uri="{FF2B5EF4-FFF2-40B4-BE49-F238E27FC236}">
                  <a16:creationId xmlns:a16="http://schemas.microsoft.com/office/drawing/2014/main" id="{F70F1036-2830-AB22-BBE9-879B29779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53984" y="4044341"/>
              <a:ext cx="228600" cy="304800"/>
            </a:xfrm>
            <a:prstGeom prst="rect">
              <a:avLst/>
            </a:prstGeom>
          </p:spPr>
        </p:pic>
        <p:sp>
          <p:nvSpPr>
            <p:cNvPr id="23" name="Text 7">
              <a:extLst>
                <a:ext uri="{FF2B5EF4-FFF2-40B4-BE49-F238E27FC236}">
                  <a16:creationId xmlns:a16="http://schemas.microsoft.com/office/drawing/2014/main" id="{75EAD3F7-96BC-6F3F-1BE7-2E66E544D542}"/>
                </a:ext>
              </a:extLst>
            </p:cNvPr>
            <p:cNvSpPr/>
            <p:nvPr/>
          </p:nvSpPr>
          <p:spPr>
            <a:xfrm>
              <a:off x="1387384" y="3891941"/>
              <a:ext cx="4735830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b="1" dirty="0">
                  <a:solidFill>
                    <a:srgbClr val="1E40AF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激活学习内驱力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4" name="Text 8">
              <a:extLst>
                <a:ext uri="{FF2B5EF4-FFF2-40B4-BE49-F238E27FC236}">
                  <a16:creationId xmlns:a16="http://schemas.microsoft.com/office/drawing/2014/main" id="{2B12EA1A-DCD4-9CE0-AAB7-474CB2EB80A4}"/>
                </a:ext>
              </a:extLst>
            </p:cNvPr>
            <p:cNvSpPr/>
            <p:nvPr/>
          </p:nvSpPr>
          <p:spPr>
            <a:xfrm>
              <a:off x="1387384" y="4234841"/>
              <a:ext cx="4305300" cy="84638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通过解决学生因不知道知识价值、缺少问题解决场景及与思维结合而缺乏内驱力的问题，让学生感受学有所用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39548F6B-44C1-E432-E125-788811516140}"/>
              </a:ext>
            </a:extLst>
          </p:cNvPr>
          <p:cNvGrpSpPr/>
          <p:nvPr/>
        </p:nvGrpSpPr>
        <p:grpSpPr>
          <a:xfrm>
            <a:off x="6111784" y="4590786"/>
            <a:ext cx="5612130" cy="1573289"/>
            <a:chOff x="6111784" y="4590786"/>
            <a:chExt cx="5612130" cy="1573289"/>
          </a:xfrm>
        </p:grpSpPr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FDAB0DA7-123B-9FC7-A9F2-6FC48CC4E586}"/>
                </a:ext>
              </a:extLst>
            </p:cNvPr>
            <p:cNvGrpSpPr/>
            <p:nvPr/>
          </p:nvGrpSpPr>
          <p:grpSpPr>
            <a:xfrm>
              <a:off x="6111784" y="4590786"/>
              <a:ext cx="5612130" cy="1573289"/>
              <a:chOff x="6111784" y="3701440"/>
              <a:chExt cx="5612130" cy="1573289"/>
            </a:xfrm>
          </p:grpSpPr>
          <p:pic>
            <p:nvPicPr>
              <p:cNvPr id="28" name="Image 14" descr="preencoded.png">
                <a:extLst>
                  <a:ext uri="{FF2B5EF4-FFF2-40B4-BE49-F238E27FC236}">
                    <a16:creationId xmlns:a16="http://schemas.microsoft.com/office/drawing/2014/main" id="{335A8F9C-4CDB-1360-C5E9-4E84EFC306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111784" y="3701440"/>
                <a:ext cx="5372100" cy="1573289"/>
              </a:xfrm>
              <a:prstGeom prst="rect">
                <a:avLst/>
              </a:prstGeom>
              <a:solidFill>
                <a:srgbClr val="2E9FD1"/>
              </a:solidFill>
            </p:spPr>
          </p:pic>
          <p:pic>
            <p:nvPicPr>
              <p:cNvPr id="29" name="Image 15" descr="preencoded.png">
                <a:extLst>
                  <a:ext uri="{FF2B5EF4-FFF2-40B4-BE49-F238E27FC236}">
                    <a16:creationId xmlns:a16="http://schemas.microsoft.com/office/drawing/2014/main" id="{FC1FA8C2-5E00-9E9E-C45B-A244830B74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302284" y="3891941"/>
                <a:ext cx="533400" cy="609600"/>
              </a:xfrm>
              <a:prstGeom prst="rect">
                <a:avLst/>
              </a:prstGeom>
            </p:spPr>
          </p:pic>
          <p:sp>
            <p:nvSpPr>
              <p:cNvPr id="30" name="Text 9">
                <a:extLst>
                  <a:ext uri="{FF2B5EF4-FFF2-40B4-BE49-F238E27FC236}">
                    <a16:creationId xmlns:a16="http://schemas.microsoft.com/office/drawing/2014/main" id="{C8275036-EAAA-393D-BCD7-12E4E1FD78FB}"/>
                  </a:ext>
                </a:extLst>
              </p:cNvPr>
              <p:cNvSpPr/>
              <p:nvPr/>
            </p:nvSpPr>
            <p:spPr>
              <a:xfrm>
                <a:off x="6988084" y="3891941"/>
                <a:ext cx="4735830" cy="282129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indent="0">
                  <a:lnSpc>
                    <a:spcPts val="2200"/>
                  </a:lnSpc>
                  <a:buNone/>
                </a:pPr>
                <a:r>
                  <a:rPr lang="en-US" sz="2000" b="1" dirty="0">
                    <a:solidFill>
                      <a:srgbClr val="1E40AF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ui-sans-serif" pitchFamily="34" charset="-120"/>
                  </a:rPr>
                  <a:t>落地学科核心素养</a:t>
                </a:r>
                <a:endParaRPr lang="en-US" sz="2000" dirty="0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31" name="Text 10">
                <a:extLst>
                  <a:ext uri="{FF2B5EF4-FFF2-40B4-BE49-F238E27FC236}">
                    <a16:creationId xmlns:a16="http://schemas.microsoft.com/office/drawing/2014/main" id="{98C0E4B5-7331-FFE6-45BA-9714D507977C}"/>
                  </a:ext>
                </a:extLst>
              </p:cNvPr>
              <p:cNvSpPr/>
              <p:nvPr/>
            </p:nvSpPr>
            <p:spPr>
              <a:xfrm>
                <a:off x="6988084" y="4234841"/>
                <a:ext cx="4305300" cy="846386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indent="0">
                  <a:lnSpc>
                    <a:spcPts val="2200"/>
                  </a:lnSpc>
                  <a:buNone/>
                </a:pPr>
                <a:r>
                  <a:rPr lang="en-US" sz="2000" dirty="0">
                    <a:solidFill>
                      <a:srgbClr val="4B5563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cs typeface="ui-sans-serif" pitchFamily="34" charset="-120"/>
                  </a:rPr>
                  <a:t>学科实践是学科知识和学科核心素养的中介，通过让学生运用学科知识在真实情境中解决问题，实现创新</a:t>
                </a:r>
                <a:endParaRPr lang="en-US" sz="20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pic>
          <p:nvPicPr>
            <p:cNvPr id="27" name="Image 16" descr="preencoded.png">
              <a:extLst>
                <a:ext uri="{FF2B5EF4-FFF2-40B4-BE49-F238E27FC236}">
                  <a16:creationId xmlns:a16="http://schemas.microsoft.com/office/drawing/2014/main" id="{314E9405-9486-2479-3563-CED32C023B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435374" y="4903481"/>
              <a:ext cx="228600" cy="304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9423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>
            <a:alpha val="100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7C52CF-658B-3714-8CBC-6AAF67B329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749064BA-D206-48BC-B3B7-34B59606F863}"/>
              </a:ext>
            </a:extLst>
          </p:cNvPr>
          <p:cNvSpPr/>
          <p:nvPr/>
        </p:nvSpPr>
        <p:spPr>
          <a:xfrm>
            <a:off x="285750" y="266700"/>
            <a:ext cx="11620500" cy="6324600"/>
          </a:xfrm>
          <a:prstGeom prst="roundRect">
            <a:avLst>
              <a:gd name="adj" fmla="val 10040"/>
            </a:avLst>
          </a:prstGeom>
          <a:gradFill rotWithShape="1">
            <a:gsLst>
              <a:gs pos="0">
                <a:srgbClr val="FFFFFF">
                  <a:alpha val="100000"/>
                </a:srgbClr>
              </a:gs>
              <a:gs pos="100000">
                <a:srgbClr val="E0E0E0">
                  <a:alpha val="100000"/>
                </a:srgbClr>
              </a:gs>
            </a:gsLst>
            <a:lin ang="5400000"/>
          </a:gradFill>
          <a:ln w="25400" cap="flat" cmpd="sng">
            <a:noFill/>
            <a:prstDash val="solid"/>
            <a:round/>
          </a:ln>
          <a:effectLst>
            <a:outerShdw blurRad="279400" dist="254000" dir="8100000" algn="tr" rotWithShape="0">
              <a:srgbClr val="000000">
                <a:alpha val="4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87DA684C-90E0-B7CA-3627-6711CAB42275}"/>
              </a:ext>
            </a:extLst>
          </p:cNvPr>
          <p:cNvSpPr/>
          <p:nvPr/>
        </p:nvSpPr>
        <p:spPr>
          <a:xfrm>
            <a:off x="2095500" y="431800"/>
            <a:ext cx="9053830" cy="488950"/>
          </a:xfrm>
          <a:custGeom>
            <a:avLst/>
            <a:gdLst/>
            <a:ahLst/>
            <a:cxnLst/>
            <a:rect l="l" t="t" r="r" b="b"/>
            <a:pathLst>
              <a:path w="9053830" h="488950">
                <a:moveTo>
                  <a:pt x="0" y="0"/>
                </a:moveTo>
                <a:lnTo>
                  <a:pt x="7511393" y="0"/>
                </a:lnTo>
                <a:lnTo>
                  <a:pt x="9053830" y="488950"/>
                </a:lnTo>
                <a:lnTo>
                  <a:pt x="0" y="4889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>
              <a:alpha val="73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66B5F37C-445B-7FCD-7DD5-2C56B09F79E1}"/>
              </a:ext>
            </a:extLst>
          </p:cNvPr>
          <p:cNvSpPr/>
          <p:nvPr/>
        </p:nvSpPr>
        <p:spPr>
          <a:xfrm>
            <a:off x="863600" y="431800"/>
            <a:ext cx="3000375" cy="647700"/>
          </a:xfrm>
          <a:custGeom>
            <a:avLst/>
            <a:gdLst/>
            <a:ahLst/>
            <a:cxnLst/>
            <a:rect l="l" t="t" r="r" b="b"/>
            <a:pathLst>
              <a:path w="3000375" h="647700">
                <a:moveTo>
                  <a:pt x="104244" y="0"/>
                </a:moveTo>
                <a:lnTo>
                  <a:pt x="3000375" y="0"/>
                </a:lnTo>
                <a:lnTo>
                  <a:pt x="2342708" y="647700"/>
                </a:lnTo>
                <a:lnTo>
                  <a:pt x="0" y="640326"/>
                </a:lnTo>
                <a:lnTo>
                  <a:pt x="104244" y="0"/>
                </a:lnTo>
                <a:close/>
              </a:path>
            </a:pathLst>
          </a:custGeom>
          <a:solidFill>
            <a:srgbClr val="005A9E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63500" dist="63500" algn="ctr" rotWithShape="0">
              <a:srgbClr val="000000">
                <a:alpha val="67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72160DF5-B21C-BD89-88B5-FB3A4491D5F5}"/>
              </a:ext>
            </a:extLst>
          </p:cNvPr>
          <p:cNvSpPr/>
          <p:nvPr/>
        </p:nvSpPr>
        <p:spPr>
          <a:xfrm>
            <a:off x="1016000" y="527050"/>
            <a:ext cx="7620000" cy="3683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>
              <a:defRPr/>
            </a:pPr>
            <a:r>
              <a:rPr lang="en-US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2.</a:t>
            </a:r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 教育价值</a:t>
            </a:r>
            <a:r>
              <a:rPr lang="en-US" altLang="zh-CN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—</a:t>
            </a:r>
            <a:r>
              <a:rPr lang="zh-CN" altLang="en-US" sz="20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（</a:t>
            </a:r>
            <a:r>
              <a:rPr lang="en-US" altLang="zh-CN" sz="20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1</a:t>
            </a:r>
            <a:r>
              <a:rPr lang="zh-CN" altLang="en-US" sz="20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）将知识与现实连接</a:t>
            </a:r>
            <a:endParaRPr lang="en-US" sz="2400" b="1" dirty="0">
              <a:solidFill>
                <a:srgbClr val="F5B900"/>
              </a:solidFill>
              <a:effectLst>
                <a:outerShdw blurRad="38100" dist="38100" dir="2700000" algn="tl" rotWithShape="0">
                  <a:srgbClr val="000000">
                    <a:alpha val="43100"/>
                  </a:srgbClr>
                </a:outerShdw>
              </a:effectLst>
              <a:latin typeface="微软雅黑"/>
              <a:ea typeface="微软雅黑"/>
            </a:endParaRPr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8371FD89-0820-B3EB-8A69-E7173D0D9E8F}"/>
              </a:ext>
            </a:extLst>
          </p:cNvPr>
          <p:cNvSpPr/>
          <p:nvPr/>
        </p:nvSpPr>
        <p:spPr>
          <a:xfrm>
            <a:off x="348343" y="1347985"/>
            <a:ext cx="11081657" cy="56425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>
              <a:lnSpc>
                <a:spcPts val="2200"/>
              </a:lnSpc>
              <a:buNone/>
            </a:pPr>
            <a:r>
              <a:rPr lang="en-US" sz="2000" dirty="0">
                <a:solidFill>
                  <a:srgbClr val="374151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    </a:t>
            </a:r>
            <a:r>
              <a:rPr lang="en-US" sz="2000" dirty="0" err="1">
                <a:solidFill>
                  <a:srgbClr val="374151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学科实践打破了传统教学中知识与现实世界的分离，通过“真实问题→学科知识→学科素养”的循环，破解符号化学习的困境</a:t>
            </a:r>
            <a:r>
              <a:rPr lang="en-US" sz="2000" dirty="0">
                <a:solidFill>
                  <a:srgbClr val="374151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。</a:t>
            </a:r>
            <a:endParaRPr 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51D6509E-E0D2-7E91-9F64-BB42A9ED26FE}"/>
              </a:ext>
            </a:extLst>
          </p:cNvPr>
          <p:cNvGrpSpPr/>
          <p:nvPr/>
        </p:nvGrpSpPr>
        <p:grpSpPr>
          <a:xfrm>
            <a:off x="657224" y="4615858"/>
            <a:ext cx="3505200" cy="1943100"/>
            <a:chOff x="657224" y="4615858"/>
            <a:chExt cx="3505200" cy="1943100"/>
          </a:xfrm>
        </p:grpSpPr>
        <p:pic>
          <p:nvPicPr>
            <p:cNvPr id="8" name="Image 6" descr="preencoded.png">
              <a:extLst>
                <a:ext uri="{FF2B5EF4-FFF2-40B4-BE49-F238E27FC236}">
                  <a16:creationId xmlns:a16="http://schemas.microsoft.com/office/drawing/2014/main" id="{A1B31CB8-2D23-CAA5-589A-6390953000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7224" y="4615858"/>
              <a:ext cx="3505200" cy="1943100"/>
            </a:xfrm>
            <a:prstGeom prst="rect">
              <a:avLst/>
            </a:prstGeom>
            <a:solidFill>
              <a:srgbClr val="2E9FD1"/>
            </a:solidFill>
          </p:spPr>
        </p:pic>
        <p:pic>
          <p:nvPicPr>
            <p:cNvPr id="9" name="Image 7" descr="preencoded.png">
              <a:extLst>
                <a:ext uri="{FF2B5EF4-FFF2-40B4-BE49-F238E27FC236}">
                  <a16:creationId xmlns:a16="http://schemas.microsoft.com/office/drawing/2014/main" id="{F681E6AA-1E25-DA5E-09EE-75492634EC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9624" y="4768258"/>
              <a:ext cx="419100" cy="495300"/>
            </a:xfrm>
            <a:prstGeom prst="rect">
              <a:avLst/>
            </a:prstGeom>
          </p:spPr>
        </p:pic>
        <p:pic>
          <p:nvPicPr>
            <p:cNvPr id="10" name="Image 8" descr="preencoded.png">
              <a:extLst>
                <a:ext uri="{FF2B5EF4-FFF2-40B4-BE49-F238E27FC236}">
                  <a16:creationId xmlns:a16="http://schemas.microsoft.com/office/drawing/2014/main" id="{A8D79EDA-11BB-920B-577C-0C98C99569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4874" y="4863508"/>
              <a:ext cx="228600" cy="304800"/>
            </a:xfrm>
            <a:prstGeom prst="rect">
              <a:avLst/>
            </a:prstGeom>
          </p:spPr>
        </p:pic>
        <p:sp>
          <p:nvSpPr>
            <p:cNvPr id="11" name="Text 2">
              <a:extLst>
                <a:ext uri="{FF2B5EF4-FFF2-40B4-BE49-F238E27FC236}">
                  <a16:creationId xmlns:a16="http://schemas.microsoft.com/office/drawing/2014/main" id="{8F9EE381-B67D-EB18-278F-E040C86BEBF1}"/>
                </a:ext>
              </a:extLst>
            </p:cNvPr>
            <p:cNvSpPr/>
            <p:nvPr/>
          </p:nvSpPr>
          <p:spPr>
            <a:xfrm>
              <a:off x="1343024" y="4882558"/>
              <a:ext cx="2667000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b="1" dirty="0">
                  <a:solidFill>
                    <a:srgbClr val="1E40AF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第一维度：现实世界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2" name="Text 3">
              <a:extLst>
                <a:ext uri="{FF2B5EF4-FFF2-40B4-BE49-F238E27FC236}">
                  <a16:creationId xmlns:a16="http://schemas.microsoft.com/office/drawing/2014/main" id="{BA9BE709-82D3-ED34-FC48-747BD853AEDB}"/>
                </a:ext>
              </a:extLst>
            </p:cNvPr>
            <p:cNvSpPr/>
            <p:nvPr/>
          </p:nvSpPr>
          <p:spPr>
            <a:xfrm>
              <a:off x="809624" y="5377858"/>
              <a:ext cx="3200400" cy="84638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学科实践的情境源自学生周围的真实生活，解决真实问题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9B897576-4F37-3D43-ADEF-11081D68E368}"/>
              </a:ext>
            </a:extLst>
          </p:cNvPr>
          <p:cNvGrpSpPr/>
          <p:nvPr/>
        </p:nvGrpSpPr>
        <p:grpSpPr>
          <a:xfrm>
            <a:off x="4391024" y="4615858"/>
            <a:ext cx="3505200" cy="1943100"/>
            <a:chOff x="4391024" y="4615858"/>
            <a:chExt cx="3505200" cy="1943100"/>
          </a:xfrm>
        </p:grpSpPr>
        <p:pic>
          <p:nvPicPr>
            <p:cNvPr id="14" name="Image 9" descr="preencoded.png">
              <a:extLst>
                <a:ext uri="{FF2B5EF4-FFF2-40B4-BE49-F238E27FC236}">
                  <a16:creationId xmlns:a16="http://schemas.microsoft.com/office/drawing/2014/main" id="{779C3472-EA04-26A8-3E53-6FF1EFB25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91024" y="4615858"/>
              <a:ext cx="3505200" cy="1943100"/>
            </a:xfrm>
            <a:prstGeom prst="rect">
              <a:avLst/>
            </a:prstGeom>
            <a:solidFill>
              <a:srgbClr val="2E9FD1"/>
            </a:solidFill>
          </p:spPr>
        </p:pic>
        <p:pic>
          <p:nvPicPr>
            <p:cNvPr id="15" name="Image 10" descr="preencoded.png">
              <a:extLst>
                <a:ext uri="{FF2B5EF4-FFF2-40B4-BE49-F238E27FC236}">
                  <a16:creationId xmlns:a16="http://schemas.microsoft.com/office/drawing/2014/main" id="{B9390D72-4FB4-933F-4A61-C80842E40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43424" y="4768258"/>
              <a:ext cx="390525" cy="495300"/>
            </a:xfrm>
            <a:prstGeom prst="rect">
              <a:avLst/>
            </a:prstGeom>
          </p:spPr>
        </p:pic>
        <p:pic>
          <p:nvPicPr>
            <p:cNvPr id="16" name="Image 11" descr="preencoded.png">
              <a:extLst>
                <a:ext uri="{FF2B5EF4-FFF2-40B4-BE49-F238E27FC236}">
                  <a16:creationId xmlns:a16="http://schemas.microsoft.com/office/drawing/2014/main" id="{0075F077-FD86-F83B-4975-7F242306F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38674" y="4863508"/>
              <a:ext cx="200025" cy="304800"/>
            </a:xfrm>
            <a:prstGeom prst="rect">
              <a:avLst/>
            </a:prstGeom>
          </p:spPr>
        </p:pic>
        <p:sp>
          <p:nvSpPr>
            <p:cNvPr id="17" name="Text 4">
              <a:extLst>
                <a:ext uri="{FF2B5EF4-FFF2-40B4-BE49-F238E27FC236}">
                  <a16:creationId xmlns:a16="http://schemas.microsoft.com/office/drawing/2014/main" id="{7CB99707-CFF0-32CB-5617-D8501A2ADA5B}"/>
                </a:ext>
              </a:extLst>
            </p:cNvPr>
            <p:cNvSpPr/>
            <p:nvPr/>
          </p:nvSpPr>
          <p:spPr>
            <a:xfrm>
              <a:off x="5048248" y="4882558"/>
              <a:ext cx="2543175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b="1" dirty="0">
                  <a:solidFill>
                    <a:srgbClr val="1E40AF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第二维度：知识世界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8" name="Text 5">
              <a:extLst>
                <a:ext uri="{FF2B5EF4-FFF2-40B4-BE49-F238E27FC236}">
                  <a16:creationId xmlns:a16="http://schemas.microsoft.com/office/drawing/2014/main" id="{BA018F7B-9142-5305-E990-0D954F37975F}"/>
                </a:ext>
              </a:extLst>
            </p:cNvPr>
            <p:cNvSpPr/>
            <p:nvPr/>
          </p:nvSpPr>
          <p:spPr>
            <a:xfrm>
              <a:off x="4543424" y="5377858"/>
              <a:ext cx="3352800" cy="84638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学生主动进入知识世界学习相关知识，通过归纳、总结、感悟上升到学科素养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B205FB71-5822-89CB-7746-FAD44A8B4C67}"/>
              </a:ext>
            </a:extLst>
          </p:cNvPr>
          <p:cNvGrpSpPr/>
          <p:nvPr/>
        </p:nvGrpSpPr>
        <p:grpSpPr>
          <a:xfrm>
            <a:off x="8124824" y="4615858"/>
            <a:ext cx="3505200" cy="1943100"/>
            <a:chOff x="8124824" y="4615858"/>
            <a:chExt cx="3505200" cy="1943100"/>
          </a:xfrm>
        </p:grpSpPr>
        <p:pic>
          <p:nvPicPr>
            <p:cNvPr id="20" name="Image 12" descr="preencoded.png">
              <a:extLst>
                <a:ext uri="{FF2B5EF4-FFF2-40B4-BE49-F238E27FC236}">
                  <a16:creationId xmlns:a16="http://schemas.microsoft.com/office/drawing/2014/main" id="{5B414129-2627-4079-62EA-4CE220203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24824" y="4615858"/>
              <a:ext cx="3505200" cy="1943100"/>
            </a:xfrm>
            <a:prstGeom prst="rect">
              <a:avLst/>
            </a:prstGeom>
            <a:solidFill>
              <a:srgbClr val="2E9FD1"/>
            </a:solidFill>
          </p:spPr>
        </p:pic>
        <p:pic>
          <p:nvPicPr>
            <p:cNvPr id="21" name="Image 13" descr="preencoded.png">
              <a:extLst>
                <a:ext uri="{FF2B5EF4-FFF2-40B4-BE49-F238E27FC236}">
                  <a16:creationId xmlns:a16="http://schemas.microsoft.com/office/drawing/2014/main" id="{491D45DD-D865-4B59-A7D0-C4A79C983F3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77224" y="4768258"/>
              <a:ext cx="419100" cy="495300"/>
            </a:xfrm>
            <a:prstGeom prst="rect">
              <a:avLst/>
            </a:prstGeom>
          </p:spPr>
        </p:pic>
        <p:pic>
          <p:nvPicPr>
            <p:cNvPr id="22" name="Image 14" descr="preencoded.png">
              <a:extLst>
                <a:ext uri="{FF2B5EF4-FFF2-40B4-BE49-F238E27FC236}">
                  <a16:creationId xmlns:a16="http://schemas.microsoft.com/office/drawing/2014/main" id="{95AB6B18-0AB5-B238-FD17-AB261F68D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372474" y="4863508"/>
              <a:ext cx="228600" cy="304800"/>
            </a:xfrm>
            <a:prstGeom prst="rect">
              <a:avLst/>
            </a:prstGeom>
          </p:spPr>
        </p:pic>
        <p:sp>
          <p:nvSpPr>
            <p:cNvPr id="23" name="Text 6">
              <a:extLst>
                <a:ext uri="{FF2B5EF4-FFF2-40B4-BE49-F238E27FC236}">
                  <a16:creationId xmlns:a16="http://schemas.microsoft.com/office/drawing/2014/main" id="{856EE665-A0F5-0574-733B-D2CA46096E5A}"/>
                </a:ext>
              </a:extLst>
            </p:cNvPr>
            <p:cNvSpPr/>
            <p:nvPr/>
          </p:nvSpPr>
          <p:spPr>
            <a:xfrm>
              <a:off x="8810624" y="4882558"/>
              <a:ext cx="2571750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b="1" dirty="0">
                  <a:solidFill>
                    <a:srgbClr val="1E40AF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第三维度：学科素养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4" name="Text 7">
              <a:extLst>
                <a:ext uri="{FF2B5EF4-FFF2-40B4-BE49-F238E27FC236}">
                  <a16:creationId xmlns:a16="http://schemas.microsoft.com/office/drawing/2014/main" id="{13EFF918-3EC6-0CFD-FB60-0CA888AF9CCA}"/>
                </a:ext>
              </a:extLst>
            </p:cNvPr>
            <p:cNvSpPr/>
            <p:nvPr/>
          </p:nvSpPr>
          <p:spPr>
            <a:xfrm>
              <a:off x="8277224" y="5377858"/>
              <a:ext cx="3200400" cy="84638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获得学科素养后，能进一步运用知识改造现实世界，实现学科学习的育人追求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25" name="图片 24">
            <a:extLst>
              <a:ext uri="{FF2B5EF4-FFF2-40B4-BE49-F238E27FC236}">
                <a16:creationId xmlns:a16="http://schemas.microsoft.com/office/drawing/2014/main" id="{AC1BA165-D54F-0A58-A42E-0E22C7DAFE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0520" y="3957767"/>
            <a:ext cx="530529" cy="41116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83A42266-A4A0-BBEA-9509-205DE89B88E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4824" y="2064642"/>
            <a:ext cx="10925176" cy="239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902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>
            <a:alpha val="100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741623-C669-9AEC-9B44-03356BB59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5F87C9BB-886C-A916-A5B1-DC6A7143F314}"/>
              </a:ext>
            </a:extLst>
          </p:cNvPr>
          <p:cNvSpPr/>
          <p:nvPr/>
        </p:nvSpPr>
        <p:spPr>
          <a:xfrm>
            <a:off x="285750" y="266700"/>
            <a:ext cx="11620500" cy="6324600"/>
          </a:xfrm>
          <a:prstGeom prst="roundRect">
            <a:avLst>
              <a:gd name="adj" fmla="val 10040"/>
            </a:avLst>
          </a:prstGeom>
          <a:gradFill rotWithShape="1">
            <a:gsLst>
              <a:gs pos="0">
                <a:srgbClr val="FFFFFF">
                  <a:alpha val="100000"/>
                </a:srgbClr>
              </a:gs>
              <a:gs pos="100000">
                <a:srgbClr val="E0E0E0">
                  <a:alpha val="100000"/>
                </a:srgbClr>
              </a:gs>
            </a:gsLst>
            <a:lin ang="5400000"/>
          </a:gradFill>
          <a:ln w="25400" cap="flat" cmpd="sng">
            <a:noFill/>
            <a:prstDash val="solid"/>
            <a:round/>
          </a:ln>
          <a:effectLst>
            <a:outerShdw blurRad="279400" dist="254000" dir="8100000" algn="tr" rotWithShape="0">
              <a:srgbClr val="000000">
                <a:alpha val="4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72328930-3CC5-1850-31A4-CE8EEDE7709D}"/>
              </a:ext>
            </a:extLst>
          </p:cNvPr>
          <p:cNvSpPr/>
          <p:nvPr/>
        </p:nvSpPr>
        <p:spPr>
          <a:xfrm>
            <a:off x="2095500" y="431800"/>
            <a:ext cx="9053830" cy="488950"/>
          </a:xfrm>
          <a:custGeom>
            <a:avLst/>
            <a:gdLst/>
            <a:ahLst/>
            <a:cxnLst/>
            <a:rect l="l" t="t" r="r" b="b"/>
            <a:pathLst>
              <a:path w="9053830" h="488950">
                <a:moveTo>
                  <a:pt x="0" y="0"/>
                </a:moveTo>
                <a:lnTo>
                  <a:pt x="7511393" y="0"/>
                </a:lnTo>
                <a:lnTo>
                  <a:pt x="9053830" y="488950"/>
                </a:lnTo>
                <a:lnTo>
                  <a:pt x="0" y="4889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>
              <a:alpha val="73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4D46D122-1715-B0C9-151B-0794DC6A1163}"/>
              </a:ext>
            </a:extLst>
          </p:cNvPr>
          <p:cNvSpPr/>
          <p:nvPr/>
        </p:nvSpPr>
        <p:spPr>
          <a:xfrm>
            <a:off x="863600" y="431800"/>
            <a:ext cx="3000375" cy="647700"/>
          </a:xfrm>
          <a:custGeom>
            <a:avLst/>
            <a:gdLst/>
            <a:ahLst/>
            <a:cxnLst/>
            <a:rect l="l" t="t" r="r" b="b"/>
            <a:pathLst>
              <a:path w="3000375" h="647700">
                <a:moveTo>
                  <a:pt x="104244" y="0"/>
                </a:moveTo>
                <a:lnTo>
                  <a:pt x="3000375" y="0"/>
                </a:lnTo>
                <a:lnTo>
                  <a:pt x="2342708" y="647700"/>
                </a:lnTo>
                <a:lnTo>
                  <a:pt x="0" y="640326"/>
                </a:lnTo>
                <a:lnTo>
                  <a:pt x="104244" y="0"/>
                </a:lnTo>
                <a:close/>
              </a:path>
            </a:pathLst>
          </a:custGeom>
          <a:solidFill>
            <a:srgbClr val="005A9E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63500" dist="63500" algn="ctr" rotWithShape="0">
              <a:srgbClr val="000000">
                <a:alpha val="67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32" name="AutoShape 6">
            <a:extLst>
              <a:ext uri="{FF2B5EF4-FFF2-40B4-BE49-F238E27FC236}">
                <a16:creationId xmlns:a16="http://schemas.microsoft.com/office/drawing/2014/main" id="{626E8703-085D-9899-6BA9-6D677903716C}"/>
              </a:ext>
            </a:extLst>
          </p:cNvPr>
          <p:cNvSpPr/>
          <p:nvPr/>
        </p:nvSpPr>
        <p:spPr>
          <a:xfrm>
            <a:off x="1016000" y="527050"/>
            <a:ext cx="7620000" cy="3683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>
              <a:defRPr/>
            </a:pPr>
            <a:r>
              <a:rPr lang="en-US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2. </a:t>
            </a:r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教育价值</a:t>
            </a:r>
            <a:r>
              <a:rPr lang="en-US" altLang="zh-CN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--</a:t>
            </a:r>
            <a:r>
              <a:rPr lang="zh-CN" altLang="en-US" sz="20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（</a:t>
            </a:r>
            <a:r>
              <a:rPr lang="en-US" altLang="zh-CN" sz="20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2</a:t>
            </a:r>
            <a:r>
              <a:rPr lang="zh-CN" altLang="en-US" sz="20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）驱动教与学方式的变革</a:t>
            </a:r>
            <a:endParaRPr lang="en-US" sz="2400" b="1" dirty="0">
              <a:solidFill>
                <a:srgbClr val="F5B900"/>
              </a:solidFill>
              <a:effectLst>
                <a:outerShdw blurRad="38100" dist="38100" dir="2700000" algn="tl" rotWithShape="0">
                  <a:srgbClr val="000000">
                    <a:alpha val="43100"/>
                  </a:srgbClr>
                </a:outerShdw>
              </a:effectLst>
              <a:latin typeface="微软雅黑"/>
              <a:ea typeface="微软雅黑"/>
            </a:endParaRPr>
          </a:p>
        </p:txBody>
      </p:sp>
      <p:pic>
        <p:nvPicPr>
          <p:cNvPr id="33" name="Image 7" descr="preencoded.png">
            <a:extLst>
              <a:ext uri="{FF2B5EF4-FFF2-40B4-BE49-F238E27FC236}">
                <a16:creationId xmlns:a16="http://schemas.microsoft.com/office/drawing/2014/main" id="{97F73008-4AAE-D6D1-C34D-523F493171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2798" y="2249704"/>
            <a:ext cx="266700" cy="304800"/>
          </a:xfrm>
          <a:prstGeom prst="rect">
            <a:avLst/>
          </a:prstGeom>
        </p:spPr>
      </p:pic>
      <p:sp>
        <p:nvSpPr>
          <p:cNvPr id="34" name="Text 1">
            <a:extLst>
              <a:ext uri="{FF2B5EF4-FFF2-40B4-BE49-F238E27FC236}">
                <a16:creationId xmlns:a16="http://schemas.microsoft.com/office/drawing/2014/main" id="{ABC0D7FD-C44C-E2CA-8301-8BC9AA58CCB1}"/>
              </a:ext>
            </a:extLst>
          </p:cNvPr>
          <p:cNvSpPr/>
          <p:nvPr/>
        </p:nvSpPr>
        <p:spPr>
          <a:xfrm>
            <a:off x="711728" y="1496883"/>
            <a:ext cx="12070080" cy="28212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>
              <a:lnSpc>
                <a:spcPts val="2200"/>
              </a:lnSpc>
              <a:buNone/>
            </a:pPr>
            <a:r>
              <a:rPr lang="en-US" sz="2000" dirty="0" err="1">
                <a:solidFill>
                  <a:srgbClr val="374151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学科实践推动教学从</a:t>
            </a:r>
            <a:r>
              <a:rPr lang="zh-CN" altLang="en-US" sz="2000" dirty="0">
                <a:solidFill>
                  <a:srgbClr val="374151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“</a:t>
            </a:r>
            <a:r>
              <a:rPr lang="en-US" sz="2000" dirty="0" err="1">
                <a:solidFill>
                  <a:srgbClr val="374151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知识灌输</a:t>
            </a:r>
            <a:r>
              <a:rPr lang="en-US" altLang="zh-CN" sz="2000" dirty="0" err="1">
                <a:solidFill>
                  <a:srgbClr val="374151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”</a:t>
            </a:r>
            <a:r>
              <a:rPr lang="en-US" sz="2000" dirty="0" err="1">
                <a:solidFill>
                  <a:srgbClr val="374151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转向</a:t>
            </a:r>
            <a:r>
              <a:rPr lang="zh-CN" altLang="en-US" sz="2000" dirty="0">
                <a:solidFill>
                  <a:srgbClr val="374151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“</a:t>
            </a:r>
            <a:r>
              <a:rPr lang="en-US" sz="2000" dirty="0" err="1">
                <a:solidFill>
                  <a:srgbClr val="374151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素养建构</a:t>
            </a:r>
            <a:r>
              <a:rPr lang="en-US" altLang="zh-CN" sz="2000" dirty="0">
                <a:solidFill>
                  <a:srgbClr val="374151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”</a:t>
            </a:r>
            <a:r>
              <a:rPr lang="en-US" sz="2000" dirty="0">
                <a:solidFill>
                  <a:srgbClr val="374151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，驱动教师和学生的教与学方式变革</a:t>
            </a:r>
            <a:endParaRPr 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F4CF54D6-CE2F-7DE5-59C6-83CEF4AA27B7}"/>
              </a:ext>
            </a:extLst>
          </p:cNvPr>
          <p:cNvGrpSpPr/>
          <p:nvPr/>
        </p:nvGrpSpPr>
        <p:grpSpPr>
          <a:xfrm>
            <a:off x="6288066" y="2121088"/>
            <a:ext cx="4572000" cy="571500"/>
            <a:chOff x="6288066" y="2121088"/>
            <a:chExt cx="4572000" cy="571500"/>
          </a:xfrm>
        </p:grpSpPr>
        <p:pic>
          <p:nvPicPr>
            <p:cNvPr id="36" name="Image 8" descr="preencoded.png">
              <a:extLst>
                <a:ext uri="{FF2B5EF4-FFF2-40B4-BE49-F238E27FC236}">
                  <a16:creationId xmlns:a16="http://schemas.microsoft.com/office/drawing/2014/main" id="{D7FDF6D0-DC2E-6F57-0FFD-B81799A8A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88066" y="2121088"/>
              <a:ext cx="4572000" cy="571500"/>
            </a:xfrm>
            <a:prstGeom prst="rect">
              <a:avLst/>
            </a:prstGeom>
          </p:spPr>
        </p:pic>
        <p:pic>
          <p:nvPicPr>
            <p:cNvPr id="37" name="Image 9" descr="preencoded.png">
              <a:extLst>
                <a:ext uri="{FF2B5EF4-FFF2-40B4-BE49-F238E27FC236}">
                  <a16:creationId xmlns:a16="http://schemas.microsoft.com/office/drawing/2014/main" id="{861B6135-1623-3107-7F0C-7EEBAB3AA6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58717" y="2280445"/>
              <a:ext cx="323850" cy="342900"/>
            </a:xfrm>
            <a:prstGeom prst="rect">
              <a:avLst/>
            </a:prstGeom>
          </p:spPr>
        </p:pic>
        <p:sp>
          <p:nvSpPr>
            <p:cNvPr id="38" name="Text 3">
              <a:extLst>
                <a:ext uri="{FF2B5EF4-FFF2-40B4-BE49-F238E27FC236}">
                  <a16:creationId xmlns:a16="http://schemas.microsoft.com/office/drawing/2014/main" id="{BC2D6C14-C77F-8D88-BF03-8A0E2E98E8A0}"/>
                </a:ext>
              </a:extLst>
            </p:cNvPr>
            <p:cNvSpPr/>
            <p:nvPr/>
          </p:nvSpPr>
          <p:spPr>
            <a:xfrm>
              <a:off x="7021229" y="2282309"/>
              <a:ext cx="2617977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b="1" dirty="0">
                  <a:solidFill>
                    <a:srgbClr val="166534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以实践为核心的教学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8E814894-BBD9-F1F8-0607-21593877D35E}"/>
              </a:ext>
            </a:extLst>
          </p:cNvPr>
          <p:cNvGrpSpPr/>
          <p:nvPr/>
        </p:nvGrpSpPr>
        <p:grpSpPr>
          <a:xfrm>
            <a:off x="666053" y="2102807"/>
            <a:ext cx="5486251" cy="3747750"/>
            <a:chOff x="666053" y="2102807"/>
            <a:chExt cx="5486251" cy="3747750"/>
          </a:xfrm>
        </p:grpSpPr>
        <p:pic>
          <p:nvPicPr>
            <p:cNvPr id="40" name="Image 5" descr="preencoded.png">
              <a:extLst>
                <a:ext uri="{FF2B5EF4-FFF2-40B4-BE49-F238E27FC236}">
                  <a16:creationId xmlns:a16="http://schemas.microsoft.com/office/drawing/2014/main" id="{E34BA02C-256E-A950-8697-4F434EA52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2230" y="2102807"/>
              <a:ext cx="4572000" cy="571500"/>
            </a:xfrm>
            <a:prstGeom prst="rect">
              <a:avLst/>
            </a:prstGeom>
          </p:spPr>
        </p:pic>
        <p:pic>
          <p:nvPicPr>
            <p:cNvPr id="41" name="Image 6" descr="preencoded.png">
              <a:extLst>
                <a:ext uri="{FF2B5EF4-FFF2-40B4-BE49-F238E27FC236}">
                  <a16:creationId xmlns:a16="http://schemas.microsoft.com/office/drawing/2014/main" id="{CC58CED5-7F10-BF7C-367C-187A566968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86530" y="2217107"/>
              <a:ext cx="361950" cy="342900"/>
            </a:xfrm>
            <a:prstGeom prst="rect">
              <a:avLst/>
            </a:prstGeom>
          </p:spPr>
        </p:pic>
        <p:sp>
          <p:nvSpPr>
            <p:cNvPr id="42" name="Text 2">
              <a:extLst>
                <a:ext uri="{FF2B5EF4-FFF2-40B4-BE49-F238E27FC236}">
                  <a16:creationId xmlns:a16="http://schemas.microsoft.com/office/drawing/2014/main" id="{D0EDD8A5-43B9-1E45-5313-CAE0D490E829}"/>
                </a:ext>
              </a:extLst>
            </p:cNvPr>
            <p:cNvSpPr/>
            <p:nvPr/>
          </p:nvSpPr>
          <p:spPr>
            <a:xfrm>
              <a:off x="1287141" y="2241642"/>
              <a:ext cx="2753699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b="1" dirty="0" err="1">
                  <a:solidFill>
                    <a:srgbClr val="1E40AF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传统“灌输式“教学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43" name="组合 42">
              <a:extLst>
                <a:ext uri="{FF2B5EF4-FFF2-40B4-BE49-F238E27FC236}">
                  <a16:creationId xmlns:a16="http://schemas.microsoft.com/office/drawing/2014/main" id="{D57A1290-C99D-9AEB-EB05-53C49166F0F8}"/>
                </a:ext>
              </a:extLst>
            </p:cNvPr>
            <p:cNvGrpSpPr/>
            <p:nvPr/>
          </p:nvGrpSpPr>
          <p:grpSpPr>
            <a:xfrm>
              <a:off x="666053" y="2864293"/>
              <a:ext cx="5486251" cy="2986264"/>
              <a:chOff x="672229" y="2902907"/>
              <a:chExt cx="5486251" cy="2986264"/>
            </a:xfrm>
          </p:grpSpPr>
          <p:pic>
            <p:nvPicPr>
              <p:cNvPr id="44" name="Image 10" descr="preencoded.png">
                <a:extLst>
                  <a:ext uri="{FF2B5EF4-FFF2-40B4-BE49-F238E27FC236}">
                    <a16:creationId xmlns:a16="http://schemas.microsoft.com/office/drawing/2014/main" id="{A91B6267-5BAE-9B6F-6E04-3EFF3DCB85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72229" y="2902907"/>
                <a:ext cx="5486251" cy="2986264"/>
              </a:xfrm>
              <a:prstGeom prst="rect">
                <a:avLst/>
              </a:prstGeom>
              <a:solidFill>
                <a:srgbClr val="2E9FD1"/>
              </a:solidFill>
            </p:spPr>
          </p:pic>
          <p:pic>
            <p:nvPicPr>
              <p:cNvPr id="45" name="Image 11" descr="preencoded.png">
                <a:extLst>
                  <a:ext uri="{FF2B5EF4-FFF2-40B4-BE49-F238E27FC236}">
                    <a16:creationId xmlns:a16="http://schemas.microsoft.com/office/drawing/2014/main" id="{88877E78-2D24-566D-8088-92A4484332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62730" y="3093407"/>
                <a:ext cx="514350" cy="533400"/>
              </a:xfrm>
              <a:prstGeom prst="rect">
                <a:avLst/>
              </a:prstGeom>
            </p:spPr>
          </p:pic>
          <p:pic>
            <p:nvPicPr>
              <p:cNvPr id="46" name="Image 12" descr="preencoded.png">
                <a:extLst>
                  <a:ext uri="{FF2B5EF4-FFF2-40B4-BE49-F238E27FC236}">
                    <a16:creationId xmlns:a16="http://schemas.microsoft.com/office/drawing/2014/main" id="{7D1E41D1-BAC5-20D9-DB48-39D0F1300E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77030" y="3207707"/>
                <a:ext cx="285750" cy="304800"/>
              </a:xfrm>
              <a:prstGeom prst="rect">
                <a:avLst/>
              </a:prstGeom>
            </p:spPr>
          </p:pic>
          <p:sp>
            <p:nvSpPr>
              <p:cNvPr id="47" name="Text 4">
                <a:extLst>
                  <a:ext uri="{FF2B5EF4-FFF2-40B4-BE49-F238E27FC236}">
                    <a16:creationId xmlns:a16="http://schemas.microsoft.com/office/drawing/2014/main" id="{3161BAB1-62D0-81CA-B330-EF45758C0F0B}"/>
                  </a:ext>
                </a:extLst>
              </p:cNvPr>
              <p:cNvSpPr/>
              <p:nvPr/>
            </p:nvSpPr>
            <p:spPr>
              <a:xfrm>
                <a:off x="1491380" y="3226757"/>
                <a:ext cx="2688734" cy="282129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indent="0">
                  <a:lnSpc>
                    <a:spcPts val="2200"/>
                  </a:lnSpc>
                  <a:buNone/>
                </a:pPr>
                <a:r>
                  <a:rPr lang="en-US" sz="2000" b="1" dirty="0">
                    <a:solidFill>
                      <a:srgbClr val="1E40AF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ui-sans-serif" pitchFamily="34" charset="-120"/>
                  </a:rPr>
                  <a:t>教师教学方式转变</a:t>
                </a:r>
                <a:endParaRPr lang="en-US" sz="2000" dirty="0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48" name="Text 5">
                <a:extLst>
                  <a:ext uri="{FF2B5EF4-FFF2-40B4-BE49-F238E27FC236}">
                    <a16:creationId xmlns:a16="http://schemas.microsoft.com/office/drawing/2014/main" id="{8EDCAEFD-549A-8A0A-0BBC-07FEF47FCE54}"/>
                  </a:ext>
                </a:extLst>
              </p:cNvPr>
              <p:cNvSpPr/>
              <p:nvPr/>
            </p:nvSpPr>
            <p:spPr>
              <a:xfrm>
                <a:off x="896935" y="3735706"/>
                <a:ext cx="5071045" cy="564257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>
                <a:spAutoFit/>
              </a:bodyPr>
              <a:lstStyle/>
              <a:p>
                <a:pPr marL="342900" indent="-342900" algn="l">
                  <a:lnSpc>
                    <a:spcPts val="2200"/>
                  </a:lnSpc>
                  <a:buSzPct val="100000"/>
                  <a:buChar char="•"/>
                </a:pPr>
                <a:r>
                  <a:rPr lang="en-US" sz="2000" dirty="0">
                    <a:solidFill>
                      <a:srgbClr val="374151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cs typeface="ui-sans-serif" pitchFamily="34" charset="-120"/>
                  </a:rPr>
                  <a:t>放弃课堂主体地位，成为学生学习的引导者和支持者</a:t>
                </a:r>
                <a:endParaRPr lang="en-US" sz="20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49" name="Text 6">
                <a:extLst>
                  <a:ext uri="{FF2B5EF4-FFF2-40B4-BE49-F238E27FC236}">
                    <a16:creationId xmlns:a16="http://schemas.microsoft.com/office/drawing/2014/main" id="{EDF849FA-0A33-E671-558C-8769E97E9869}"/>
                  </a:ext>
                </a:extLst>
              </p:cNvPr>
              <p:cNvSpPr/>
              <p:nvPr/>
            </p:nvSpPr>
            <p:spPr>
              <a:xfrm>
                <a:off x="896935" y="4348895"/>
                <a:ext cx="5071045" cy="282129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>
                <a:spAutoFit/>
              </a:bodyPr>
              <a:lstStyle/>
              <a:p>
                <a:pPr marL="342900" indent="-342900" algn="l">
                  <a:lnSpc>
                    <a:spcPts val="2200"/>
                  </a:lnSpc>
                  <a:buSzPct val="100000"/>
                  <a:buChar char="•"/>
                </a:pPr>
                <a:r>
                  <a:rPr lang="en-US" sz="2000" dirty="0">
                    <a:solidFill>
                      <a:srgbClr val="374151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cs typeface="ui-sans-serif" pitchFamily="34" charset="-120"/>
                  </a:rPr>
                  <a:t>通过学科实践帮助学生建立经验沟通桥梁</a:t>
                </a:r>
                <a:endParaRPr lang="en-US" sz="20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50" name="Text 7">
                <a:extLst>
                  <a:ext uri="{FF2B5EF4-FFF2-40B4-BE49-F238E27FC236}">
                    <a16:creationId xmlns:a16="http://schemas.microsoft.com/office/drawing/2014/main" id="{08ACB0C2-A65E-A9EC-0E3A-BC3ECB5F4D91}"/>
                  </a:ext>
                </a:extLst>
              </p:cNvPr>
              <p:cNvSpPr/>
              <p:nvPr/>
            </p:nvSpPr>
            <p:spPr>
              <a:xfrm>
                <a:off x="896935" y="4694508"/>
                <a:ext cx="5071045" cy="564257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>
                <a:spAutoFit/>
              </a:bodyPr>
              <a:lstStyle/>
              <a:p>
                <a:pPr marL="342900" indent="-342900" algn="l">
                  <a:lnSpc>
                    <a:spcPts val="2200"/>
                  </a:lnSpc>
                  <a:buSzPct val="100000"/>
                  <a:buChar char="•"/>
                </a:pPr>
                <a:r>
                  <a:rPr lang="en-US" sz="2000" dirty="0">
                    <a:solidFill>
                      <a:srgbClr val="374151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cs typeface="ui-sans-serif" pitchFamily="34" charset="-120"/>
                  </a:rPr>
                  <a:t>促使学生与间接经验交互，主动建构知识体系</a:t>
                </a:r>
                <a:endParaRPr lang="en-US" sz="20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51" name="Text 8">
                <a:extLst>
                  <a:ext uri="{FF2B5EF4-FFF2-40B4-BE49-F238E27FC236}">
                    <a16:creationId xmlns:a16="http://schemas.microsoft.com/office/drawing/2014/main" id="{9F2F3CC4-7960-BB1D-868A-DB27F06F9039}"/>
                  </a:ext>
                </a:extLst>
              </p:cNvPr>
              <p:cNvSpPr/>
              <p:nvPr/>
            </p:nvSpPr>
            <p:spPr>
              <a:xfrm>
                <a:off x="896935" y="5328191"/>
                <a:ext cx="5185494" cy="282129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>
                <a:spAutoFit/>
              </a:bodyPr>
              <a:lstStyle/>
              <a:p>
                <a:pPr marL="342900" indent="-342900" algn="l">
                  <a:lnSpc>
                    <a:spcPts val="2200"/>
                  </a:lnSpc>
                  <a:buSzPct val="100000"/>
                  <a:buChar char="•"/>
                </a:pPr>
                <a:r>
                  <a:rPr lang="en-US" sz="2000" dirty="0">
                    <a:solidFill>
                      <a:srgbClr val="374151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cs typeface="ui-sans-serif" pitchFamily="34" charset="-120"/>
                  </a:rPr>
                  <a:t>创设真实情境，引导学生在解决问题中学习</a:t>
                </a:r>
                <a:endParaRPr lang="en-US" sz="20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</p:grp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6AB490B9-6FEB-30FB-A4C1-E44DD7495FBE}"/>
              </a:ext>
            </a:extLst>
          </p:cNvPr>
          <p:cNvGrpSpPr/>
          <p:nvPr/>
        </p:nvGrpSpPr>
        <p:grpSpPr>
          <a:xfrm>
            <a:off x="6272930" y="2864294"/>
            <a:ext cx="5372100" cy="2986264"/>
            <a:chOff x="6272930" y="2864294"/>
            <a:chExt cx="5372100" cy="2986264"/>
          </a:xfrm>
        </p:grpSpPr>
        <p:pic>
          <p:nvPicPr>
            <p:cNvPr id="53" name="Image 13" descr="preencoded.png">
              <a:extLst>
                <a:ext uri="{FF2B5EF4-FFF2-40B4-BE49-F238E27FC236}">
                  <a16:creationId xmlns:a16="http://schemas.microsoft.com/office/drawing/2014/main" id="{2CF35BAC-3BAE-3307-B230-F577BC34B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2930" y="2864294"/>
              <a:ext cx="5372100" cy="2986264"/>
            </a:xfrm>
            <a:prstGeom prst="rect">
              <a:avLst/>
            </a:prstGeom>
            <a:solidFill>
              <a:srgbClr val="2E9FD1"/>
            </a:solidFill>
          </p:spPr>
        </p:pic>
        <p:pic>
          <p:nvPicPr>
            <p:cNvPr id="54" name="Image 14" descr="preencoded.png">
              <a:extLst>
                <a:ext uri="{FF2B5EF4-FFF2-40B4-BE49-F238E27FC236}">
                  <a16:creationId xmlns:a16="http://schemas.microsoft.com/office/drawing/2014/main" id="{880AB655-24C3-2DD0-FF01-58EFA7F3E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463430" y="3093407"/>
              <a:ext cx="457200" cy="533400"/>
            </a:xfrm>
            <a:prstGeom prst="rect">
              <a:avLst/>
            </a:prstGeom>
          </p:spPr>
        </p:pic>
        <p:pic>
          <p:nvPicPr>
            <p:cNvPr id="55" name="Image 15" descr="preencoded.png">
              <a:extLst>
                <a:ext uri="{FF2B5EF4-FFF2-40B4-BE49-F238E27FC236}">
                  <a16:creationId xmlns:a16="http://schemas.microsoft.com/office/drawing/2014/main" id="{CA81019F-3389-399D-770F-129FA4884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577730" y="3207707"/>
              <a:ext cx="228600" cy="304800"/>
            </a:xfrm>
            <a:prstGeom prst="rect">
              <a:avLst/>
            </a:prstGeom>
          </p:spPr>
        </p:pic>
        <p:pic>
          <p:nvPicPr>
            <p:cNvPr id="56" name="Image 16" descr="preencoded.png">
              <a:extLst>
                <a:ext uri="{FF2B5EF4-FFF2-40B4-BE49-F238E27FC236}">
                  <a16:creationId xmlns:a16="http://schemas.microsoft.com/office/drawing/2014/main" id="{8BFD5519-4028-211D-C69E-FE8803254B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463430" y="3779206"/>
              <a:ext cx="1612850" cy="1601165"/>
            </a:xfrm>
            <a:prstGeom prst="rect">
              <a:avLst/>
            </a:prstGeom>
          </p:spPr>
        </p:pic>
        <p:pic>
          <p:nvPicPr>
            <p:cNvPr id="57" name="Image 17" descr="preencoded.png">
              <a:extLst>
                <a:ext uri="{FF2B5EF4-FFF2-40B4-BE49-F238E27FC236}">
                  <a16:creationId xmlns:a16="http://schemas.microsoft.com/office/drawing/2014/main" id="{ADC51416-4EB2-F658-477C-B719ACE6D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413267" y="3653089"/>
              <a:ext cx="190500" cy="266700"/>
            </a:xfrm>
            <a:prstGeom prst="rect">
              <a:avLst/>
            </a:prstGeom>
          </p:spPr>
        </p:pic>
        <p:pic>
          <p:nvPicPr>
            <p:cNvPr id="58" name="Image 18" descr="preencoded.png">
              <a:extLst>
                <a:ext uri="{FF2B5EF4-FFF2-40B4-BE49-F238E27FC236}">
                  <a16:creationId xmlns:a16="http://schemas.microsoft.com/office/drawing/2014/main" id="{1BA12226-6ED8-7A7C-041F-841B714ECC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126443" y="3767014"/>
              <a:ext cx="1612850" cy="1601165"/>
            </a:xfrm>
            <a:prstGeom prst="rect">
              <a:avLst/>
            </a:prstGeom>
          </p:spPr>
        </p:pic>
        <p:pic>
          <p:nvPicPr>
            <p:cNvPr id="59" name="Image 19" descr="preencoded.png">
              <a:extLst>
                <a:ext uri="{FF2B5EF4-FFF2-40B4-BE49-F238E27FC236}">
                  <a16:creationId xmlns:a16="http://schemas.microsoft.com/office/drawing/2014/main" id="{3BEAB4C4-D31F-D11E-89E8-C82F6866E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198631" y="3631049"/>
              <a:ext cx="190500" cy="266700"/>
            </a:xfrm>
            <a:prstGeom prst="rect">
              <a:avLst/>
            </a:prstGeom>
          </p:spPr>
        </p:pic>
        <p:pic>
          <p:nvPicPr>
            <p:cNvPr id="60" name="Image 20" descr="preencoded.png">
              <a:extLst>
                <a:ext uri="{FF2B5EF4-FFF2-40B4-BE49-F238E27FC236}">
                  <a16:creationId xmlns:a16="http://schemas.microsoft.com/office/drawing/2014/main" id="{9DB74489-E5FC-174C-79BD-7ECFF89D1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9841531" y="3779206"/>
              <a:ext cx="1612850" cy="1601165"/>
            </a:xfrm>
            <a:prstGeom prst="rect">
              <a:avLst/>
            </a:prstGeom>
          </p:spPr>
        </p:pic>
        <p:pic>
          <p:nvPicPr>
            <p:cNvPr id="61" name="Image 21" descr="preencoded.png">
              <a:extLst>
                <a:ext uri="{FF2B5EF4-FFF2-40B4-BE49-F238E27FC236}">
                  <a16:creationId xmlns:a16="http://schemas.microsoft.com/office/drawing/2014/main" id="{5B7E94B4-7B68-7514-920B-A11322662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9836380" y="3588707"/>
              <a:ext cx="142875" cy="266700"/>
            </a:xfrm>
            <a:prstGeom prst="rect">
              <a:avLst/>
            </a:prstGeom>
          </p:spPr>
        </p:pic>
        <p:sp>
          <p:nvSpPr>
            <p:cNvPr id="62" name="Text 9">
              <a:extLst>
                <a:ext uri="{FF2B5EF4-FFF2-40B4-BE49-F238E27FC236}">
                  <a16:creationId xmlns:a16="http://schemas.microsoft.com/office/drawing/2014/main" id="{81DB29A4-17BD-55F9-F1E8-33E70AC7F59F}"/>
                </a:ext>
              </a:extLst>
            </p:cNvPr>
            <p:cNvSpPr/>
            <p:nvPr/>
          </p:nvSpPr>
          <p:spPr>
            <a:xfrm>
              <a:off x="7034930" y="3226757"/>
              <a:ext cx="2730400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b="1" dirty="0">
                  <a:solidFill>
                    <a:srgbClr val="1E40AF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学生学习方式转变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63" name="Text 10">
              <a:extLst>
                <a:ext uri="{FF2B5EF4-FFF2-40B4-BE49-F238E27FC236}">
                  <a16:creationId xmlns:a16="http://schemas.microsoft.com/office/drawing/2014/main" id="{15443FAD-E3D1-006E-1110-D82F68075EA1}"/>
                </a:ext>
              </a:extLst>
            </p:cNvPr>
            <p:cNvSpPr/>
            <p:nvPr/>
          </p:nvSpPr>
          <p:spPr>
            <a:xfrm>
              <a:off x="6463430" y="3861814"/>
              <a:ext cx="1522675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 algn="ctr">
                <a:lnSpc>
                  <a:spcPts val="2200"/>
                </a:lnSpc>
                <a:buNone/>
              </a:pPr>
              <a:r>
                <a:rPr lang="en-US" sz="2000" b="1" dirty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知识类实践</a:t>
              </a:r>
              <a:endParaRPr lang="en-US" sz="20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64" name="Text 11">
              <a:extLst>
                <a:ext uri="{FF2B5EF4-FFF2-40B4-BE49-F238E27FC236}">
                  <a16:creationId xmlns:a16="http://schemas.microsoft.com/office/drawing/2014/main" id="{E5464889-87BF-AF7D-97B3-F2AC055A387E}"/>
                </a:ext>
              </a:extLst>
            </p:cNvPr>
            <p:cNvSpPr/>
            <p:nvPr/>
          </p:nvSpPr>
          <p:spPr>
            <a:xfrm>
              <a:off x="6504398" y="4417144"/>
              <a:ext cx="1522675" cy="84638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 algn="ctr">
                <a:lnSpc>
                  <a:spcPts val="2200"/>
                </a:lnSpc>
                <a:buNone/>
              </a:pPr>
              <a:r>
                <a:rPr lang="en-US" sz="2000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“</a:t>
              </a:r>
              <a:r>
                <a:rPr lang="en-US" sz="2000" dirty="0" err="1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探中学”培养思维能力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65" name="Text 12">
              <a:extLst>
                <a:ext uri="{FF2B5EF4-FFF2-40B4-BE49-F238E27FC236}">
                  <a16:creationId xmlns:a16="http://schemas.microsoft.com/office/drawing/2014/main" id="{F0D4661E-6831-091E-A062-3DE44E0A359D}"/>
                </a:ext>
              </a:extLst>
            </p:cNvPr>
            <p:cNvSpPr/>
            <p:nvPr/>
          </p:nvSpPr>
          <p:spPr>
            <a:xfrm>
              <a:off x="8170300" y="3873748"/>
              <a:ext cx="1522675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 algn="ctr">
                <a:lnSpc>
                  <a:spcPts val="2200"/>
                </a:lnSpc>
                <a:buNone/>
              </a:pPr>
              <a:r>
                <a:rPr lang="en-US" sz="2000" b="1" dirty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技能类实践</a:t>
              </a:r>
              <a:endParaRPr lang="en-US" sz="20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66" name="Text 13">
              <a:extLst>
                <a:ext uri="{FF2B5EF4-FFF2-40B4-BE49-F238E27FC236}">
                  <a16:creationId xmlns:a16="http://schemas.microsoft.com/office/drawing/2014/main" id="{6A54C92E-DD15-2714-E970-7E9EFE945D1F}"/>
                </a:ext>
              </a:extLst>
            </p:cNvPr>
            <p:cNvSpPr/>
            <p:nvPr/>
          </p:nvSpPr>
          <p:spPr>
            <a:xfrm>
              <a:off x="8185025" y="4282608"/>
              <a:ext cx="1547608" cy="1128514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 algn="ctr">
                <a:lnSpc>
                  <a:spcPts val="2200"/>
                </a:lnSpc>
                <a:buNone/>
              </a:pPr>
              <a:r>
                <a:rPr lang="en-US" sz="2000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“</a:t>
              </a:r>
              <a:r>
                <a:rPr lang="en-US" sz="2000" dirty="0" err="1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做中学</a:t>
              </a:r>
              <a:r>
                <a:rPr lang="en-US" sz="2000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”</a:t>
              </a:r>
            </a:p>
            <a:p>
              <a:pPr marL="0" indent="0" algn="ctr">
                <a:lnSpc>
                  <a:spcPts val="2200"/>
                </a:lnSpc>
                <a:buNone/>
              </a:pPr>
              <a:r>
                <a:rPr lang="en-US" sz="2000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“</a:t>
              </a:r>
              <a:r>
                <a:rPr lang="en-US" sz="2000" dirty="0" err="1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创中学”培养解决问题能力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67" name="Text 14">
              <a:extLst>
                <a:ext uri="{FF2B5EF4-FFF2-40B4-BE49-F238E27FC236}">
                  <a16:creationId xmlns:a16="http://schemas.microsoft.com/office/drawing/2014/main" id="{99F16AAF-5B65-74AF-5731-8916297ED03C}"/>
                </a:ext>
              </a:extLst>
            </p:cNvPr>
            <p:cNvSpPr/>
            <p:nvPr/>
          </p:nvSpPr>
          <p:spPr>
            <a:xfrm>
              <a:off x="9886618" y="3851314"/>
              <a:ext cx="1522675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 algn="ctr">
                <a:lnSpc>
                  <a:spcPts val="2200"/>
                </a:lnSpc>
                <a:buNone/>
              </a:pPr>
              <a:r>
                <a:rPr lang="en-US" sz="2000" b="1" dirty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价值类实践</a:t>
              </a:r>
              <a:endParaRPr lang="en-US" sz="20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68" name="Text 15">
              <a:extLst>
                <a:ext uri="{FF2B5EF4-FFF2-40B4-BE49-F238E27FC236}">
                  <a16:creationId xmlns:a16="http://schemas.microsoft.com/office/drawing/2014/main" id="{22A8358F-31BE-39BE-18BC-E4754FA38E69}"/>
                </a:ext>
              </a:extLst>
            </p:cNvPr>
            <p:cNvSpPr/>
            <p:nvPr/>
          </p:nvSpPr>
          <p:spPr>
            <a:xfrm>
              <a:off x="10048303" y="4292514"/>
              <a:ext cx="1596727" cy="56425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“</a:t>
              </a:r>
              <a:r>
                <a:rPr lang="en-US" sz="2000" dirty="0" err="1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悟中学</a:t>
              </a:r>
              <a:r>
                <a:rPr lang="en-US" sz="2000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”</a:t>
              </a:r>
            </a:p>
            <a:p>
              <a:pPr marL="0" indent="0">
                <a:lnSpc>
                  <a:spcPts val="2200"/>
                </a:lnSpc>
                <a:buNone/>
              </a:pPr>
              <a:r>
                <a:rPr lang="en-US" sz="2000" dirty="0" err="1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培养应用力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69" name="Text 16">
            <a:extLst>
              <a:ext uri="{FF2B5EF4-FFF2-40B4-BE49-F238E27FC236}">
                <a16:creationId xmlns:a16="http://schemas.microsoft.com/office/drawing/2014/main" id="{3F1A8F7E-AFA3-8E1D-BC7D-E9E42BB8CB7B}"/>
              </a:ext>
            </a:extLst>
          </p:cNvPr>
          <p:cNvSpPr/>
          <p:nvPr/>
        </p:nvSpPr>
        <p:spPr>
          <a:xfrm>
            <a:off x="587829" y="6009629"/>
            <a:ext cx="11057201" cy="56425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>
              <a:lnSpc>
                <a:spcPts val="2200"/>
              </a:lnSpc>
              <a:buNone/>
            </a:pPr>
            <a:r>
              <a:rPr lang="en-US" sz="2000" dirty="0">
                <a:solidFill>
                  <a:srgbClr val="374151"/>
                </a:solidFill>
                <a:latin typeface="楷体" panose="02010609060101010101" pitchFamily="49" charset="-122"/>
                <a:ea typeface="楷体" panose="02010609060101010101" pitchFamily="49" charset="-122"/>
                <a:cs typeface="ui-sans-serif" pitchFamily="34" charset="-120"/>
              </a:rPr>
              <a:t>    学生以问题为中心，以实践为支点，在特定情境中开展交互性实践学习，整合学科或跨学科概念、理论、资料、工具等，创造产品、解释现象或解决问题。</a:t>
            </a:r>
            <a:endParaRPr 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8434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6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>
            <a:alpha val="100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199251-B949-422A-1137-F43CBD2B3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D4A83C80-11F5-CF4B-4108-EF7C17939E18}"/>
              </a:ext>
            </a:extLst>
          </p:cNvPr>
          <p:cNvSpPr/>
          <p:nvPr/>
        </p:nvSpPr>
        <p:spPr>
          <a:xfrm>
            <a:off x="285750" y="266700"/>
            <a:ext cx="11620500" cy="6324600"/>
          </a:xfrm>
          <a:prstGeom prst="roundRect">
            <a:avLst>
              <a:gd name="adj" fmla="val 10040"/>
            </a:avLst>
          </a:prstGeom>
          <a:gradFill rotWithShape="1">
            <a:gsLst>
              <a:gs pos="0">
                <a:srgbClr val="FFFFFF">
                  <a:alpha val="100000"/>
                </a:srgbClr>
              </a:gs>
              <a:gs pos="100000">
                <a:srgbClr val="E0E0E0">
                  <a:alpha val="100000"/>
                </a:srgbClr>
              </a:gs>
            </a:gsLst>
            <a:lin ang="5400000"/>
          </a:gradFill>
          <a:ln w="25400" cap="flat" cmpd="sng">
            <a:noFill/>
            <a:prstDash val="solid"/>
            <a:round/>
          </a:ln>
          <a:effectLst>
            <a:outerShdw blurRad="279400" dist="254000" dir="8100000" algn="tr" rotWithShape="0">
              <a:srgbClr val="000000">
                <a:alpha val="4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0EA52BED-8F34-3E40-5B0B-85623D79ECBA}"/>
              </a:ext>
            </a:extLst>
          </p:cNvPr>
          <p:cNvSpPr/>
          <p:nvPr/>
        </p:nvSpPr>
        <p:spPr>
          <a:xfrm>
            <a:off x="2095500" y="431800"/>
            <a:ext cx="9053830" cy="488950"/>
          </a:xfrm>
          <a:custGeom>
            <a:avLst/>
            <a:gdLst/>
            <a:ahLst/>
            <a:cxnLst/>
            <a:rect l="l" t="t" r="r" b="b"/>
            <a:pathLst>
              <a:path w="9053830" h="488950">
                <a:moveTo>
                  <a:pt x="0" y="0"/>
                </a:moveTo>
                <a:lnTo>
                  <a:pt x="7511393" y="0"/>
                </a:lnTo>
                <a:lnTo>
                  <a:pt x="9053830" y="488950"/>
                </a:lnTo>
                <a:lnTo>
                  <a:pt x="0" y="4889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>
              <a:alpha val="73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EB1463C9-E4C5-E2F6-127F-A5D1489E7033}"/>
              </a:ext>
            </a:extLst>
          </p:cNvPr>
          <p:cNvSpPr/>
          <p:nvPr/>
        </p:nvSpPr>
        <p:spPr>
          <a:xfrm>
            <a:off x="863600" y="431800"/>
            <a:ext cx="3000375" cy="647700"/>
          </a:xfrm>
          <a:custGeom>
            <a:avLst/>
            <a:gdLst/>
            <a:ahLst/>
            <a:cxnLst/>
            <a:rect l="l" t="t" r="r" b="b"/>
            <a:pathLst>
              <a:path w="3000375" h="647700">
                <a:moveTo>
                  <a:pt x="104244" y="0"/>
                </a:moveTo>
                <a:lnTo>
                  <a:pt x="3000375" y="0"/>
                </a:lnTo>
                <a:lnTo>
                  <a:pt x="2342708" y="647700"/>
                </a:lnTo>
                <a:lnTo>
                  <a:pt x="0" y="640326"/>
                </a:lnTo>
                <a:lnTo>
                  <a:pt x="104244" y="0"/>
                </a:lnTo>
                <a:close/>
              </a:path>
            </a:pathLst>
          </a:custGeom>
          <a:solidFill>
            <a:srgbClr val="005A9E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63500" dist="63500" algn="ctr" rotWithShape="0">
              <a:srgbClr val="000000">
                <a:alpha val="67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7" name="AutoShape 6">
            <a:extLst>
              <a:ext uri="{FF2B5EF4-FFF2-40B4-BE49-F238E27FC236}">
                <a16:creationId xmlns:a16="http://schemas.microsoft.com/office/drawing/2014/main" id="{2FB10CDA-C450-2F8C-98D3-5302BC0BB933}"/>
              </a:ext>
            </a:extLst>
          </p:cNvPr>
          <p:cNvSpPr/>
          <p:nvPr/>
        </p:nvSpPr>
        <p:spPr>
          <a:xfrm>
            <a:off x="1016000" y="527050"/>
            <a:ext cx="7620000" cy="3683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>
              <a:defRPr/>
            </a:pPr>
            <a:r>
              <a:rPr lang="en-US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2. </a:t>
            </a:r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教育价值</a:t>
            </a:r>
            <a:r>
              <a:rPr lang="en-US" altLang="zh-CN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--</a:t>
            </a:r>
            <a:r>
              <a:rPr lang="zh-CN" altLang="en-US" sz="20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（</a:t>
            </a:r>
            <a:r>
              <a:rPr lang="en-US" altLang="zh-CN" sz="20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3</a:t>
            </a:r>
            <a:r>
              <a:rPr lang="zh-CN" altLang="en-US" sz="20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）激活学习内驱力</a:t>
            </a:r>
            <a:endParaRPr lang="en-US" sz="2400" b="1" dirty="0">
              <a:solidFill>
                <a:srgbClr val="F5B900"/>
              </a:solidFill>
              <a:effectLst>
                <a:outerShdw blurRad="38100" dist="38100" dir="2700000" algn="tl" rotWithShape="0">
                  <a:srgbClr val="000000">
                    <a:alpha val="43100"/>
                  </a:srgbClr>
                </a:outerShdw>
              </a:effectLst>
              <a:latin typeface="微软雅黑"/>
              <a:ea typeface="微软雅黑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38F577BC-D43A-C812-2929-A6C5DD9C5B4F}"/>
              </a:ext>
            </a:extLst>
          </p:cNvPr>
          <p:cNvGrpSpPr/>
          <p:nvPr/>
        </p:nvGrpSpPr>
        <p:grpSpPr>
          <a:xfrm>
            <a:off x="3232377" y="1344461"/>
            <a:ext cx="5439727" cy="1123983"/>
            <a:chOff x="3232377" y="1344461"/>
            <a:chExt cx="5439727" cy="1123983"/>
          </a:xfrm>
        </p:grpSpPr>
        <p:pic>
          <p:nvPicPr>
            <p:cNvPr id="6" name="Image 5" descr="preencoded.png">
              <a:extLst>
                <a:ext uri="{FF2B5EF4-FFF2-40B4-BE49-F238E27FC236}">
                  <a16:creationId xmlns:a16="http://schemas.microsoft.com/office/drawing/2014/main" id="{44684804-1E33-D509-756B-16E8D289DC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68684" y="1344461"/>
              <a:ext cx="609600" cy="609600"/>
            </a:xfrm>
            <a:prstGeom prst="rect">
              <a:avLst/>
            </a:prstGeom>
          </p:spPr>
        </p:pic>
        <p:pic>
          <p:nvPicPr>
            <p:cNvPr id="8" name="Image 6" descr="preencoded.png">
              <a:extLst>
                <a:ext uri="{FF2B5EF4-FFF2-40B4-BE49-F238E27FC236}">
                  <a16:creationId xmlns:a16="http://schemas.microsoft.com/office/drawing/2014/main" id="{1D49BC5A-C535-2FA2-A905-9BEE60C82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73472" y="1496861"/>
              <a:ext cx="200025" cy="304800"/>
            </a:xfrm>
            <a:prstGeom prst="rect">
              <a:avLst/>
            </a:prstGeom>
          </p:spPr>
        </p:pic>
        <p:pic>
          <p:nvPicPr>
            <p:cNvPr id="9" name="Image 7" descr="preencoded.png">
              <a:extLst>
                <a:ext uri="{FF2B5EF4-FFF2-40B4-BE49-F238E27FC236}">
                  <a16:creationId xmlns:a16="http://schemas.microsoft.com/office/drawing/2014/main" id="{BF870A4F-AF81-171F-B0FA-373E5E7C77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54484" y="1496861"/>
              <a:ext cx="228600" cy="304800"/>
            </a:xfrm>
            <a:prstGeom prst="rect">
              <a:avLst/>
            </a:prstGeom>
          </p:spPr>
        </p:pic>
        <p:pic>
          <p:nvPicPr>
            <p:cNvPr id="10" name="Image 8" descr="preencoded.png">
              <a:extLst>
                <a:ext uri="{FF2B5EF4-FFF2-40B4-BE49-F238E27FC236}">
                  <a16:creationId xmlns:a16="http://schemas.microsoft.com/office/drawing/2014/main" id="{E0632628-D62A-8FE0-08FD-10EE818BC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59284" y="1344461"/>
              <a:ext cx="609600" cy="609600"/>
            </a:xfrm>
            <a:prstGeom prst="rect">
              <a:avLst/>
            </a:prstGeom>
          </p:spPr>
        </p:pic>
        <p:pic>
          <p:nvPicPr>
            <p:cNvPr id="11" name="Image 9" descr="preencoded.png">
              <a:extLst>
                <a:ext uri="{FF2B5EF4-FFF2-40B4-BE49-F238E27FC236}">
                  <a16:creationId xmlns:a16="http://schemas.microsoft.com/office/drawing/2014/main" id="{599F5169-C2EE-D70D-F44C-B584D5B80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21209" y="1496861"/>
              <a:ext cx="285750" cy="304800"/>
            </a:xfrm>
            <a:prstGeom prst="rect">
              <a:avLst/>
            </a:prstGeom>
          </p:spPr>
        </p:pic>
        <p:pic>
          <p:nvPicPr>
            <p:cNvPr id="12" name="Image 10" descr="preencoded.png">
              <a:extLst>
                <a:ext uri="{FF2B5EF4-FFF2-40B4-BE49-F238E27FC236}">
                  <a16:creationId xmlns:a16="http://schemas.microsoft.com/office/drawing/2014/main" id="{FD246BB9-19F0-11FC-8309-37A695ECD9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45084" y="1496861"/>
              <a:ext cx="228600" cy="304800"/>
            </a:xfrm>
            <a:prstGeom prst="rect">
              <a:avLst/>
            </a:prstGeom>
          </p:spPr>
        </p:pic>
        <p:pic>
          <p:nvPicPr>
            <p:cNvPr id="13" name="Image 11" descr="preencoded.png">
              <a:extLst>
                <a:ext uri="{FF2B5EF4-FFF2-40B4-BE49-F238E27FC236}">
                  <a16:creationId xmlns:a16="http://schemas.microsoft.com/office/drawing/2014/main" id="{49A3D526-7153-3371-5594-449723F3C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149884" y="1344461"/>
              <a:ext cx="609600" cy="609600"/>
            </a:xfrm>
            <a:prstGeom prst="rect">
              <a:avLst/>
            </a:prstGeom>
          </p:spPr>
        </p:pic>
        <p:pic>
          <p:nvPicPr>
            <p:cNvPr id="14" name="Image 12" descr="preencoded.png">
              <a:extLst>
                <a:ext uri="{FF2B5EF4-FFF2-40B4-BE49-F238E27FC236}">
                  <a16:creationId xmlns:a16="http://schemas.microsoft.com/office/drawing/2014/main" id="{14A35F1E-C484-9E09-7FE4-15BC43DAB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68959" y="1496861"/>
              <a:ext cx="171450" cy="304800"/>
            </a:xfrm>
            <a:prstGeom prst="rect">
              <a:avLst/>
            </a:prstGeom>
          </p:spPr>
        </p:pic>
        <p:pic>
          <p:nvPicPr>
            <p:cNvPr id="15" name="Image 13" descr="preencoded.png">
              <a:extLst>
                <a:ext uri="{FF2B5EF4-FFF2-40B4-BE49-F238E27FC236}">
                  <a16:creationId xmlns:a16="http://schemas.microsoft.com/office/drawing/2014/main" id="{09BFAECB-D687-F261-6F5D-8118471C1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35684" y="1496861"/>
              <a:ext cx="228600" cy="304800"/>
            </a:xfrm>
            <a:prstGeom prst="rect">
              <a:avLst/>
            </a:prstGeom>
          </p:spPr>
        </p:pic>
        <p:pic>
          <p:nvPicPr>
            <p:cNvPr id="16" name="Image 14" descr="preencoded.png">
              <a:extLst>
                <a:ext uri="{FF2B5EF4-FFF2-40B4-BE49-F238E27FC236}">
                  <a16:creationId xmlns:a16="http://schemas.microsoft.com/office/drawing/2014/main" id="{606AE638-E14D-171C-43BD-FD4EBE8EC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140484" y="1344461"/>
              <a:ext cx="609600" cy="609600"/>
            </a:xfrm>
            <a:prstGeom prst="rect">
              <a:avLst/>
            </a:prstGeom>
          </p:spPr>
        </p:pic>
        <p:pic>
          <p:nvPicPr>
            <p:cNvPr id="17" name="Image 15" descr="preencoded.png">
              <a:extLst>
                <a:ext uri="{FF2B5EF4-FFF2-40B4-BE49-F238E27FC236}">
                  <a16:creationId xmlns:a16="http://schemas.microsoft.com/office/drawing/2014/main" id="{01F7F0D0-178D-951C-A810-AEA2263F1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330984" y="1496861"/>
              <a:ext cx="228600" cy="304800"/>
            </a:xfrm>
            <a:prstGeom prst="rect">
              <a:avLst/>
            </a:prstGeom>
          </p:spPr>
        </p:pic>
        <p:sp>
          <p:nvSpPr>
            <p:cNvPr id="18" name="Text 1">
              <a:extLst>
                <a:ext uri="{FF2B5EF4-FFF2-40B4-BE49-F238E27FC236}">
                  <a16:creationId xmlns:a16="http://schemas.microsoft.com/office/drawing/2014/main" id="{8EB3B627-2358-BEF0-E465-6981EE1FBEA9}"/>
                </a:ext>
              </a:extLst>
            </p:cNvPr>
            <p:cNvSpPr/>
            <p:nvPr/>
          </p:nvSpPr>
          <p:spPr>
            <a:xfrm>
              <a:off x="3232377" y="2186315"/>
              <a:ext cx="1341120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 algn="ctr">
                <a:lnSpc>
                  <a:spcPts val="2200"/>
                </a:lnSpc>
                <a:buNone/>
              </a:pPr>
              <a:r>
                <a:rPr lang="en-US" sz="2000" dirty="0">
                  <a:solidFill>
                    <a:srgbClr val="4B5563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学科知识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9" name="Text 2">
              <a:extLst>
                <a:ext uri="{FF2B5EF4-FFF2-40B4-BE49-F238E27FC236}">
                  <a16:creationId xmlns:a16="http://schemas.microsoft.com/office/drawing/2014/main" id="{C17EFE4B-57AA-9E32-2691-74C93650B589}"/>
                </a:ext>
              </a:extLst>
            </p:cNvPr>
            <p:cNvSpPr/>
            <p:nvPr/>
          </p:nvSpPr>
          <p:spPr>
            <a:xfrm>
              <a:off x="4601285" y="2186315"/>
              <a:ext cx="1341120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 algn="ctr">
                <a:lnSpc>
                  <a:spcPts val="2200"/>
                </a:lnSpc>
                <a:buNone/>
              </a:pPr>
              <a:r>
                <a:rPr lang="en-US" sz="2000" dirty="0">
                  <a:solidFill>
                    <a:srgbClr val="4B5563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学科实践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0" name="Text 3">
              <a:extLst>
                <a:ext uri="{FF2B5EF4-FFF2-40B4-BE49-F238E27FC236}">
                  <a16:creationId xmlns:a16="http://schemas.microsoft.com/office/drawing/2014/main" id="{B54E6BA2-379C-1008-6C4D-2ADE1CF5A0BD}"/>
                </a:ext>
              </a:extLst>
            </p:cNvPr>
            <p:cNvSpPr/>
            <p:nvPr/>
          </p:nvSpPr>
          <p:spPr>
            <a:xfrm>
              <a:off x="5845084" y="2186315"/>
              <a:ext cx="1341120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 algn="ctr">
                <a:lnSpc>
                  <a:spcPts val="2200"/>
                </a:lnSpc>
                <a:buNone/>
              </a:pPr>
              <a:r>
                <a:rPr lang="en-US" sz="2000" dirty="0">
                  <a:solidFill>
                    <a:srgbClr val="4B5563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问题解决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1" name="Text 4">
              <a:extLst>
                <a:ext uri="{FF2B5EF4-FFF2-40B4-BE49-F238E27FC236}">
                  <a16:creationId xmlns:a16="http://schemas.microsoft.com/office/drawing/2014/main" id="{487CD490-3971-4815-8C67-709579D32C4E}"/>
                </a:ext>
              </a:extLst>
            </p:cNvPr>
            <p:cNvSpPr/>
            <p:nvPr/>
          </p:nvSpPr>
          <p:spPr>
            <a:xfrm>
              <a:off x="7330984" y="2186315"/>
              <a:ext cx="1341120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 algn="ctr">
                <a:lnSpc>
                  <a:spcPts val="2200"/>
                </a:lnSpc>
                <a:buNone/>
              </a:pPr>
              <a:r>
                <a:rPr lang="en-US" sz="2000" dirty="0">
                  <a:solidFill>
                    <a:srgbClr val="4B5563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内驱力激活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F246057C-274E-07A4-2D06-45E51EB9B0F4}"/>
              </a:ext>
            </a:extLst>
          </p:cNvPr>
          <p:cNvGrpSpPr/>
          <p:nvPr/>
        </p:nvGrpSpPr>
        <p:grpSpPr>
          <a:xfrm>
            <a:off x="472984" y="2552408"/>
            <a:ext cx="5650230" cy="1319701"/>
            <a:chOff x="472984" y="2552408"/>
            <a:chExt cx="5650230" cy="1319701"/>
          </a:xfrm>
        </p:grpSpPr>
        <p:pic>
          <p:nvPicPr>
            <p:cNvPr id="23" name="Image 16" descr="preencoded.png">
              <a:extLst>
                <a:ext uri="{FF2B5EF4-FFF2-40B4-BE49-F238E27FC236}">
                  <a16:creationId xmlns:a16="http://schemas.microsoft.com/office/drawing/2014/main" id="{2F292646-A09C-115A-D355-A694AAAE3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72984" y="2552408"/>
              <a:ext cx="5372100" cy="1319701"/>
            </a:xfrm>
            <a:prstGeom prst="rect">
              <a:avLst/>
            </a:prstGeom>
            <a:solidFill>
              <a:srgbClr val="2E9FD1"/>
            </a:solidFill>
          </p:spPr>
        </p:pic>
        <p:pic>
          <p:nvPicPr>
            <p:cNvPr id="24" name="Image 17" descr="preencoded.png">
              <a:extLst>
                <a:ext uri="{FF2B5EF4-FFF2-40B4-BE49-F238E27FC236}">
                  <a16:creationId xmlns:a16="http://schemas.microsoft.com/office/drawing/2014/main" id="{B7A844B1-1763-1533-EAA4-915ECF041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63484" y="2669611"/>
              <a:ext cx="190500" cy="266700"/>
            </a:xfrm>
            <a:prstGeom prst="rect">
              <a:avLst/>
            </a:prstGeom>
          </p:spPr>
        </p:pic>
        <p:sp>
          <p:nvSpPr>
            <p:cNvPr id="25" name="Text 5">
              <a:extLst>
                <a:ext uri="{FF2B5EF4-FFF2-40B4-BE49-F238E27FC236}">
                  <a16:creationId xmlns:a16="http://schemas.microsoft.com/office/drawing/2014/main" id="{DEC80DFC-E166-5A21-A328-329BA7372435}"/>
                </a:ext>
              </a:extLst>
            </p:cNvPr>
            <p:cNvSpPr/>
            <p:nvPr/>
          </p:nvSpPr>
          <p:spPr>
            <a:xfrm>
              <a:off x="968284" y="2631511"/>
              <a:ext cx="5154930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b="1" dirty="0">
                  <a:solidFill>
                    <a:srgbClr val="1E40AF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解决真实问题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6" name="Text 6">
              <a:extLst>
                <a:ext uri="{FF2B5EF4-FFF2-40B4-BE49-F238E27FC236}">
                  <a16:creationId xmlns:a16="http://schemas.microsoft.com/office/drawing/2014/main" id="{25C704C6-F6E9-FCA7-8033-4E9CAA9BDC81}"/>
                </a:ext>
              </a:extLst>
            </p:cNvPr>
            <p:cNvSpPr/>
            <p:nvPr/>
          </p:nvSpPr>
          <p:spPr>
            <a:xfrm>
              <a:off x="967889" y="2981017"/>
              <a:ext cx="4686300" cy="84638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学科实践让学生在真实情境中应用所学知识解决实际问题，使学习成果能直接应用于现实场景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6ECC7319-55CD-B7D6-7806-843B72EA93FF}"/>
              </a:ext>
            </a:extLst>
          </p:cNvPr>
          <p:cNvGrpSpPr/>
          <p:nvPr/>
        </p:nvGrpSpPr>
        <p:grpSpPr>
          <a:xfrm>
            <a:off x="6073684" y="2552408"/>
            <a:ext cx="5650230" cy="1319701"/>
            <a:chOff x="6073684" y="2552408"/>
            <a:chExt cx="5650230" cy="1319701"/>
          </a:xfrm>
        </p:grpSpPr>
        <p:pic>
          <p:nvPicPr>
            <p:cNvPr id="28" name="Image 18" descr="preencoded.png">
              <a:extLst>
                <a:ext uri="{FF2B5EF4-FFF2-40B4-BE49-F238E27FC236}">
                  <a16:creationId xmlns:a16="http://schemas.microsoft.com/office/drawing/2014/main" id="{C9007361-62E9-A3FB-CACD-EB4AF3E8A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073684" y="2552408"/>
              <a:ext cx="5372100" cy="1319701"/>
            </a:xfrm>
            <a:prstGeom prst="rect">
              <a:avLst/>
            </a:prstGeom>
            <a:solidFill>
              <a:srgbClr val="2E9FD1"/>
            </a:solidFill>
          </p:spPr>
        </p:pic>
        <p:pic>
          <p:nvPicPr>
            <p:cNvPr id="29" name="Image 19" descr="preencoded.png">
              <a:extLst>
                <a:ext uri="{FF2B5EF4-FFF2-40B4-BE49-F238E27FC236}">
                  <a16:creationId xmlns:a16="http://schemas.microsoft.com/office/drawing/2014/main" id="{8E7B511D-085B-EA25-7148-102A37910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264184" y="2669611"/>
              <a:ext cx="190500" cy="266700"/>
            </a:xfrm>
            <a:prstGeom prst="rect">
              <a:avLst/>
            </a:prstGeom>
          </p:spPr>
        </p:pic>
        <p:sp>
          <p:nvSpPr>
            <p:cNvPr id="30" name="Text 7">
              <a:extLst>
                <a:ext uri="{FF2B5EF4-FFF2-40B4-BE49-F238E27FC236}">
                  <a16:creationId xmlns:a16="http://schemas.microsoft.com/office/drawing/2014/main" id="{AFD027C1-6E5D-2BAB-CCCA-5232E8B7D539}"/>
                </a:ext>
              </a:extLst>
            </p:cNvPr>
            <p:cNvSpPr/>
            <p:nvPr/>
          </p:nvSpPr>
          <p:spPr>
            <a:xfrm>
              <a:off x="6568984" y="2631511"/>
              <a:ext cx="5154930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b="1" dirty="0">
                  <a:solidFill>
                    <a:srgbClr val="1E40AF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感受学有所用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1" name="Text 8">
              <a:extLst>
                <a:ext uri="{FF2B5EF4-FFF2-40B4-BE49-F238E27FC236}">
                  <a16:creationId xmlns:a16="http://schemas.microsoft.com/office/drawing/2014/main" id="{8BB996D8-901D-C9CB-76EB-55C29648B2C3}"/>
                </a:ext>
              </a:extLst>
            </p:cNvPr>
            <p:cNvSpPr/>
            <p:nvPr/>
          </p:nvSpPr>
          <p:spPr>
            <a:xfrm>
              <a:off x="6568589" y="2981017"/>
              <a:ext cx="4686300" cy="84638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当学习结果在现实场景中能解决同类问题时，学生会感受到学有所用，从而激发强大的学习内驱力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264FBC7D-6056-D8EA-9FC6-D79EB3EDF523}"/>
              </a:ext>
            </a:extLst>
          </p:cNvPr>
          <p:cNvGrpSpPr/>
          <p:nvPr/>
        </p:nvGrpSpPr>
        <p:grpSpPr>
          <a:xfrm>
            <a:off x="472984" y="4224632"/>
            <a:ext cx="5650230" cy="1319701"/>
            <a:chOff x="472984" y="4224632"/>
            <a:chExt cx="5650230" cy="1319701"/>
          </a:xfrm>
        </p:grpSpPr>
        <p:pic>
          <p:nvPicPr>
            <p:cNvPr id="33" name="Image 20" descr="preencoded.png">
              <a:extLst>
                <a:ext uri="{FF2B5EF4-FFF2-40B4-BE49-F238E27FC236}">
                  <a16:creationId xmlns:a16="http://schemas.microsoft.com/office/drawing/2014/main" id="{C222B845-0C2A-ADD5-A6B1-CFD066338F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72984" y="4224632"/>
              <a:ext cx="5372100" cy="1319701"/>
            </a:xfrm>
            <a:prstGeom prst="rect">
              <a:avLst/>
            </a:prstGeom>
            <a:solidFill>
              <a:srgbClr val="2E9FD1"/>
            </a:solidFill>
          </p:spPr>
        </p:pic>
        <p:pic>
          <p:nvPicPr>
            <p:cNvPr id="34" name="Image 21" descr="preencoded.png">
              <a:extLst>
                <a:ext uri="{FF2B5EF4-FFF2-40B4-BE49-F238E27FC236}">
                  <a16:creationId xmlns:a16="http://schemas.microsoft.com/office/drawing/2014/main" id="{B616776E-B308-69D8-62AE-8C115091E8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63484" y="4354361"/>
              <a:ext cx="190500" cy="266700"/>
            </a:xfrm>
            <a:prstGeom prst="rect">
              <a:avLst/>
            </a:prstGeom>
          </p:spPr>
        </p:pic>
        <p:sp>
          <p:nvSpPr>
            <p:cNvPr id="35" name="Text 9">
              <a:extLst>
                <a:ext uri="{FF2B5EF4-FFF2-40B4-BE49-F238E27FC236}">
                  <a16:creationId xmlns:a16="http://schemas.microsoft.com/office/drawing/2014/main" id="{52D7D7B2-6095-5121-AFD6-DE14D0BCD1CC}"/>
                </a:ext>
              </a:extLst>
            </p:cNvPr>
            <p:cNvSpPr/>
            <p:nvPr/>
          </p:nvSpPr>
          <p:spPr>
            <a:xfrm>
              <a:off x="968284" y="4316261"/>
              <a:ext cx="5154930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b="1" dirty="0">
                  <a:solidFill>
                    <a:srgbClr val="1E40AF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主动进入学习状态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6" name="Text 10">
              <a:extLst>
                <a:ext uri="{FF2B5EF4-FFF2-40B4-BE49-F238E27FC236}">
                  <a16:creationId xmlns:a16="http://schemas.microsoft.com/office/drawing/2014/main" id="{AEE25FE8-44D2-D592-7BF1-D98225A0C422}"/>
                </a:ext>
              </a:extLst>
            </p:cNvPr>
            <p:cNvSpPr/>
            <p:nvPr/>
          </p:nvSpPr>
          <p:spPr>
            <a:xfrm>
              <a:off x="939709" y="4667153"/>
              <a:ext cx="4686300" cy="84638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学生会全力以赴进入学习状态，积极调动已有认知结构、学习资源去发现、分析、解决问题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1E263280-E21F-8C7A-1568-EA0534B1FBB0}"/>
              </a:ext>
            </a:extLst>
          </p:cNvPr>
          <p:cNvGrpSpPr/>
          <p:nvPr/>
        </p:nvGrpSpPr>
        <p:grpSpPr>
          <a:xfrm>
            <a:off x="6073684" y="4224632"/>
            <a:ext cx="5650230" cy="1319701"/>
            <a:chOff x="6073684" y="4224632"/>
            <a:chExt cx="5650230" cy="1319701"/>
          </a:xfrm>
        </p:grpSpPr>
        <p:pic>
          <p:nvPicPr>
            <p:cNvPr id="38" name="Image 22" descr="preencoded.png">
              <a:extLst>
                <a:ext uri="{FF2B5EF4-FFF2-40B4-BE49-F238E27FC236}">
                  <a16:creationId xmlns:a16="http://schemas.microsoft.com/office/drawing/2014/main" id="{0DED9212-A5DE-D7B9-9840-265BE3956D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073684" y="4224632"/>
              <a:ext cx="5372100" cy="1319701"/>
            </a:xfrm>
            <a:prstGeom prst="rect">
              <a:avLst/>
            </a:prstGeom>
            <a:solidFill>
              <a:srgbClr val="2E9FD1"/>
            </a:solidFill>
          </p:spPr>
        </p:pic>
        <p:pic>
          <p:nvPicPr>
            <p:cNvPr id="39" name="Image 23" descr="preencoded.png">
              <a:extLst>
                <a:ext uri="{FF2B5EF4-FFF2-40B4-BE49-F238E27FC236}">
                  <a16:creationId xmlns:a16="http://schemas.microsoft.com/office/drawing/2014/main" id="{18CE3A05-E4F1-03A7-10DC-D408C28ADF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264184" y="4354361"/>
              <a:ext cx="190500" cy="266700"/>
            </a:xfrm>
            <a:prstGeom prst="rect">
              <a:avLst/>
            </a:prstGeom>
          </p:spPr>
        </p:pic>
        <p:sp>
          <p:nvSpPr>
            <p:cNvPr id="40" name="Text 11">
              <a:extLst>
                <a:ext uri="{FF2B5EF4-FFF2-40B4-BE49-F238E27FC236}">
                  <a16:creationId xmlns:a16="http://schemas.microsoft.com/office/drawing/2014/main" id="{4C24FE27-79FE-7ADA-7861-AF92329A965E}"/>
                </a:ext>
              </a:extLst>
            </p:cNvPr>
            <p:cNvSpPr/>
            <p:nvPr/>
          </p:nvSpPr>
          <p:spPr>
            <a:xfrm>
              <a:off x="6568984" y="4316261"/>
              <a:ext cx="5154930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b="1" dirty="0">
                  <a:solidFill>
                    <a:srgbClr val="1E40AF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实现知识迁移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41" name="Text 12">
              <a:extLst>
                <a:ext uri="{FF2B5EF4-FFF2-40B4-BE49-F238E27FC236}">
                  <a16:creationId xmlns:a16="http://schemas.microsoft.com/office/drawing/2014/main" id="{32BB2B68-D906-822B-1CA7-5295DE8B8E5E}"/>
                </a:ext>
              </a:extLst>
            </p:cNvPr>
            <p:cNvSpPr/>
            <p:nvPr/>
          </p:nvSpPr>
          <p:spPr>
            <a:xfrm>
              <a:off x="6540408" y="4667153"/>
              <a:ext cx="4905375" cy="56425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通过实践，学生实现知识的运用和迁移，不断完善认知结构和提升学科核心素养水平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5A8E598F-BF6E-A9B9-6EC3-304A82619E0A}"/>
              </a:ext>
            </a:extLst>
          </p:cNvPr>
          <p:cNvGrpSpPr/>
          <p:nvPr/>
        </p:nvGrpSpPr>
        <p:grpSpPr>
          <a:xfrm>
            <a:off x="494210" y="5682581"/>
            <a:ext cx="10972800" cy="865497"/>
            <a:chOff x="494210" y="5682581"/>
            <a:chExt cx="10972800" cy="865497"/>
          </a:xfrm>
        </p:grpSpPr>
        <p:pic>
          <p:nvPicPr>
            <p:cNvPr id="43" name="Image 12" descr="preencoded.png">
              <a:extLst>
                <a:ext uri="{FF2B5EF4-FFF2-40B4-BE49-F238E27FC236}">
                  <a16:creationId xmlns:a16="http://schemas.microsoft.com/office/drawing/2014/main" id="{6994D825-5EA0-D1C7-F22E-88877CB19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94210" y="5682581"/>
              <a:ext cx="10972800" cy="865497"/>
            </a:xfrm>
            <a:prstGeom prst="rect">
              <a:avLst/>
            </a:prstGeom>
            <a:solidFill>
              <a:srgbClr val="2E9FD1"/>
            </a:solidFill>
          </p:spPr>
        </p:pic>
        <p:sp>
          <p:nvSpPr>
            <p:cNvPr id="44" name="Text 13">
              <a:extLst>
                <a:ext uri="{FF2B5EF4-FFF2-40B4-BE49-F238E27FC236}">
                  <a16:creationId xmlns:a16="http://schemas.microsoft.com/office/drawing/2014/main" id="{8BFD02EE-C353-FD2D-D401-941D6A63777C}"/>
                </a:ext>
              </a:extLst>
            </p:cNvPr>
            <p:cNvSpPr/>
            <p:nvPr/>
          </p:nvSpPr>
          <p:spPr>
            <a:xfrm>
              <a:off x="1197429" y="5896856"/>
              <a:ext cx="10057460" cy="457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dirty="0">
                  <a:solidFill>
                    <a:srgbClr val="37415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    </a:t>
              </a:r>
              <a:r>
                <a:rPr lang="en-US" sz="2000" dirty="0">
                  <a:solidFill>
                    <a:srgbClr val="37415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学科实践通过解决学生因不知道知识价值、缺少问题解决场景及与思维结合而缺乏内驱力的问题，让学生通过实践解决现实世界遇到的真实问题。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4599C450-E2A9-E1E1-3680-D778AD1BC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63484" y="5752320"/>
              <a:ext cx="530398" cy="6767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057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>
            <a:alpha val="100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522004-13A1-BDDD-46A1-78D84BB19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D637D0C6-7DA3-3E45-0F1E-A06CC8969FD3}"/>
              </a:ext>
            </a:extLst>
          </p:cNvPr>
          <p:cNvSpPr/>
          <p:nvPr/>
        </p:nvSpPr>
        <p:spPr>
          <a:xfrm>
            <a:off x="285750" y="266700"/>
            <a:ext cx="11620500" cy="6324600"/>
          </a:xfrm>
          <a:prstGeom prst="roundRect">
            <a:avLst>
              <a:gd name="adj" fmla="val 10040"/>
            </a:avLst>
          </a:prstGeom>
          <a:gradFill rotWithShape="1">
            <a:gsLst>
              <a:gs pos="0">
                <a:srgbClr val="FFFFFF">
                  <a:alpha val="100000"/>
                </a:srgbClr>
              </a:gs>
              <a:gs pos="100000">
                <a:srgbClr val="E0E0E0">
                  <a:alpha val="100000"/>
                </a:srgbClr>
              </a:gs>
            </a:gsLst>
            <a:lin ang="5400000"/>
          </a:gradFill>
          <a:ln w="25400" cap="flat" cmpd="sng">
            <a:noFill/>
            <a:prstDash val="solid"/>
            <a:round/>
          </a:ln>
          <a:effectLst>
            <a:outerShdw blurRad="279400" dist="254000" dir="8100000" algn="tr" rotWithShape="0">
              <a:srgbClr val="000000">
                <a:alpha val="4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897981D4-788B-3E33-041B-F706A59EB700}"/>
              </a:ext>
            </a:extLst>
          </p:cNvPr>
          <p:cNvSpPr/>
          <p:nvPr/>
        </p:nvSpPr>
        <p:spPr>
          <a:xfrm>
            <a:off x="2095500" y="431800"/>
            <a:ext cx="9053830" cy="488950"/>
          </a:xfrm>
          <a:custGeom>
            <a:avLst/>
            <a:gdLst/>
            <a:ahLst/>
            <a:cxnLst/>
            <a:rect l="l" t="t" r="r" b="b"/>
            <a:pathLst>
              <a:path w="9053830" h="488950">
                <a:moveTo>
                  <a:pt x="0" y="0"/>
                </a:moveTo>
                <a:lnTo>
                  <a:pt x="7511393" y="0"/>
                </a:lnTo>
                <a:lnTo>
                  <a:pt x="9053830" y="488950"/>
                </a:lnTo>
                <a:lnTo>
                  <a:pt x="0" y="4889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>
              <a:alpha val="73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7FCCC11E-4F1D-C784-9B59-AEA2253684C9}"/>
              </a:ext>
            </a:extLst>
          </p:cNvPr>
          <p:cNvSpPr/>
          <p:nvPr/>
        </p:nvSpPr>
        <p:spPr>
          <a:xfrm>
            <a:off x="863600" y="431800"/>
            <a:ext cx="3000375" cy="647700"/>
          </a:xfrm>
          <a:custGeom>
            <a:avLst/>
            <a:gdLst/>
            <a:ahLst/>
            <a:cxnLst/>
            <a:rect l="l" t="t" r="r" b="b"/>
            <a:pathLst>
              <a:path w="3000375" h="647700">
                <a:moveTo>
                  <a:pt x="104244" y="0"/>
                </a:moveTo>
                <a:lnTo>
                  <a:pt x="3000375" y="0"/>
                </a:lnTo>
                <a:lnTo>
                  <a:pt x="2342708" y="647700"/>
                </a:lnTo>
                <a:lnTo>
                  <a:pt x="0" y="640326"/>
                </a:lnTo>
                <a:lnTo>
                  <a:pt x="104244" y="0"/>
                </a:lnTo>
                <a:close/>
              </a:path>
            </a:pathLst>
          </a:custGeom>
          <a:solidFill>
            <a:srgbClr val="005A9E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63500" dist="63500" algn="ctr" rotWithShape="0">
              <a:srgbClr val="000000">
                <a:alpha val="67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7" name="AutoShape 6">
            <a:extLst>
              <a:ext uri="{FF2B5EF4-FFF2-40B4-BE49-F238E27FC236}">
                <a16:creationId xmlns:a16="http://schemas.microsoft.com/office/drawing/2014/main" id="{5970FEF3-3719-7FB2-CAAC-EA762B4D38B3}"/>
              </a:ext>
            </a:extLst>
          </p:cNvPr>
          <p:cNvSpPr/>
          <p:nvPr/>
        </p:nvSpPr>
        <p:spPr>
          <a:xfrm>
            <a:off x="1016000" y="527050"/>
            <a:ext cx="7620000" cy="3683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>
              <a:defRPr/>
            </a:pPr>
            <a:r>
              <a:rPr lang="en-US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2. </a:t>
            </a:r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教育价值</a:t>
            </a:r>
            <a:r>
              <a:rPr lang="en-US" altLang="zh-CN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--</a:t>
            </a:r>
            <a:r>
              <a:rPr lang="zh-CN" altLang="en-US" sz="20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（</a:t>
            </a:r>
            <a:r>
              <a:rPr lang="en-US" altLang="zh-CN" sz="20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3</a:t>
            </a:r>
            <a:r>
              <a:rPr lang="zh-CN" altLang="en-US" sz="20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）激活学习内驱力</a:t>
            </a:r>
            <a:endParaRPr lang="en-US" sz="2400" b="1" dirty="0">
              <a:solidFill>
                <a:srgbClr val="F5B900"/>
              </a:solidFill>
              <a:effectLst>
                <a:outerShdw blurRad="38100" dist="38100" dir="2700000" algn="tl" rotWithShape="0">
                  <a:srgbClr val="000000">
                    <a:alpha val="43100"/>
                  </a:srgbClr>
                </a:outerShdw>
              </a:effectLst>
              <a:latin typeface="微软雅黑"/>
              <a:ea typeface="微软雅黑"/>
            </a:endParaRPr>
          </a:p>
        </p:txBody>
      </p:sp>
      <p:pic>
        <p:nvPicPr>
          <p:cNvPr id="47" name="图片 46">
            <a:extLst>
              <a:ext uri="{FF2B5EF4-FFF2-40B4-BE49-F238E27FC236}">
                <a16:creationId xmlns:a16="http://schemas.microsoft.com/office/drawing/2014/main" id="{BDCB994E-0696-9E0E-5C5A-D20F4124B1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840" y="1684544"/>
            <a:ext cx="5590160" cy="4142961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6E8212A4-460F-A982-0708-6537636C23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0412" y="1079500"/>
            <a:ext cx="4242911" cy="959898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9C77066B-A637-AD07-B5B8-9342EBD402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7731" y="2156381"/>
            <a:ext cx="3846858" cy="410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3088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>
            <a:alpha val="100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937E88-8A0F-BE9E-8EA4-3D565F1FCC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FD558C87-0441-E73D-4F78-2A3268052323}"/>
              </a:ext>
            </a:extLst>
          </p:cNvPr>
          <p:cNvSpPr/>
          <p:nvPr/>
        </p:nvSpPr>
        <p:spPr>
          <a:xfrm>
            <a:off x="285750" y="266700"/>
            <a:ext cx="11620500" cy="6324600"/>
          </a:xfrm>
          <a:prstGeom prst="roundRect">
            <a:avLst>
              <a:gd name="adj" fmla="val 10040"/>
            </a:avLst>
          </a:prstGeom>
          <a:gradFill rotWithShape="1">
            <a:gsLst>
              <a:gs pos="0">
                <a:srgbClr val="FFFFFF">
                  <a:alpha val="100000"/>
                </a:srgbClr>
              </a:gs>
              <a:gs pos="100000">
                <a:srgbClr val="E0E0E0">
                  <a:alpha val="100000"/>
                </a:srgbClr>
              </a:gs>
            </a:gsLst>
            <a:lin ang="5400000"/>
          </a:gradFill>
          <a:ln w="25400" cap="flat" cmpd="sng">
            <a:noFill/>
            <a:prstDash val="solid"/>
            <a:round/>
          </a:ln>
          <a:effectLst>
            <a:outerShdw blurRad="279400" dist="254000" dir="8100000" algn="tr" rotWithShape="0">
              <a:srgbClr val="000000">
                <a:alpha val="4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042A1A15-0517-22AD-F51B-D861EAF723F1}"/>
              </a:ext>
            </a:extLst>
          </p:cNvPr>
          <p:cNvSpPr/>
          <p:nvPr/>
        </p:nvSpPr>
        <p:spPr>
          <a:xfrm>
            <a:off x="2095500" y="431800"/>
            <a:ext cx="9053830" cy="488950"/>
          </a:xfrm>
          <a:custGeom>
            <a:avLst/>
            <a:gdLst/>
            <a:ahLst/>
            <a:cxnLst/>
            <a:rect l="l" t="t" r="r" b="b"/>
            <a:pathLst>
              <a:path w="9053830" h="488950">
                <a:moveTo>
                  <a:pt x="0" y="0"/>
                </a:moveTo>
                <a:lnTo>
                  <a:pt x="7511393" y="0"/>
                </a:lnTo>
                <a:lnTo>
                  <a:pt x="9053830" y="488950"/>
                </a:lnTo>
                <a:lnTo>
                  <a:pt x="0" y="4889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>
              <a:alpha val="73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8555A09A-3520-E192-8CA5-AA714F5A6468}"/>
              </a:ext>
            </a:extLst>
          </p:cNvPr>
          <p:cNvSpPr/>
          <p:nvPr/>
        </p:nvSpPr>
        <p:spPr>
          <a:xfrm>
            <a:off x="863600" y="431800"/>
            <a:ext cx="3000375" cy="647700"/>
          </a:xfrm>
          <a:custGeom>
            <a:avLst/>
            <a:gdLst/>
            <a:ahLst/>
            <a:cxnLst/>
            <a:rect l="l" t="t" r="r" b="b"/>
            <a:pathLst>
              <a:path w="3000375" h="647700">
                <a:moveTo>
                  <a:pt x="104244" y="0"/>
                </a:moveTo>
                <a:lnTo>
                  <a:pt x="3000375" y="0"/>
                </a:lnTo>
                <a:lnTo>
                  <a:pt x="2342708" y="647700"/>
                </a:lnTo>
                <a:lnTo>
                  <a:pt x="0" y="640326"/>
                </a:lnTo>
                <a:lnTo>
                  <a:pt x="104244" y="0"/>
                </a:lnTo>
                <a:close/>
              </a:path>
            </a:pathLst>
          </a:custGeom>
          <a:solidFill>
            <a:srgbClr val="005A9E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63500" dist="63500" algn="ctr" rotWithShape="0">
              <a:srgbClr val="000000">
                <a:alpha val="67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7" name="AutoShape 6">
            <a:extLst>
              <a:ext uri="{FF2B5EF4-FFF2-40B4-BE49-F238E27FC236}">
                <a16:creationId xmlns:a16="http://schemas.microsoft.com/office/drawing/2014/main" id="{4112954C-37E5-FDD4-780F-B22953A69E7E}"/>
              </a:ext>
            </a:extLst>
          </p:cNvPr>
          <p:cNvSpPr/>
          <p:nvPr/>
        </p:nvSpPr>
        <p:spPr>
          <a:xfrm>
            <a:off x="1016000" y="527050"/>
            <a:ext cx="7620000" cy="3683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>
              <a:defRPr/>
            </a:pPr>
            <a:r>
              <a:rPr lang="en-US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2. </a:t>
            </a:r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教育价值</a:t>
            </a:r>
            <a:r>
              <a:rPr lang="en-US" altLang="zh-CN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--</a:t>
            </a:r>
            <a:r>
              <a:rPr lang="zh-CN" altLang="en-US" sz="20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（</a:t>
            </a:r>
            <a:r>
              <a:rPr lang="en-US" altLang="zh-CN" sz="20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4</a:t>
            </a:r>
            <a:r>
              <a:rPr lang="zh-CN" altLang="en-US" sz="20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）落地核心素养</a:t>
            </a:r>
            <a:endParaRPr lang="en-US" sz="2400" b="1" dirty="0">
              <a:solidFill>
                <a:srgbClr val="F5B900"/>
              </a:solidFill>
              <a:effectLst>
                <a:outerShdw blurRad="38100" dist="38100" dir="2700000" algn="tl" rotWithShape="0">
                  <a:srgbClr val="000000">
                    <a:alpha val="43100"/>
                  </a:srgbClr>
                </a:outerShdw>
              </a:effectLst>
              <a:latin typeface="微软雅黑"/>
              <a:ea typeface="微软雅黑"/>
            </a:endParaRPr>
          </a:p>
        </p:txBody>
      </p:sp>
      <p:sp>
        <p:nvSpPr>
          <p:cNvPr id="8" name="Text 1">
            <a:extLst>
              <a:ext uri="{FF2B5EF4-FFF2-40B4-BE49-F238E27FC236}">
                <a16:creationId xmlns:a16="http://schemas.microsoft.com/office/drawing/2014/main" id="{F80F25B5-3CF2-9535-1587-7AFF7EB0CCEE}"/>
              </a:ext>
            </a:extLst>
          </p:cNvPr>
          <p:cNvSpPr/>
          <p:nvPr/>
        </p:nvSpPr>
        <p:spPr>
          <a:xfrm>
            <a:off x="631371" y="1446528"/>
            <a:ext cx="12070080" cy="56425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>
              <a:lnSpc>
                <a:spcPts val="2200"/>
              </a:lnSpc>
              <a:buNone/>
            </a:pPr>
            <a:r>
              <a:rPr lang="en-US" sz="2000" dirty="0">
                <a:solidFill>
                  <a:srgbClr val="374151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    </a:t>
            </a:r>
            <a:r>
              <a:rPr lang="en-US" sz="2000" dirty="0" err="1">
                <a:solidFill>
                  <a:srgbClr val="374151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学科实践作为学科知识和学科核心素养的中介，通过让学生在真实</a:t>
            </a:r>
            <a:r>
              <a:rPr lang="zh-CN" altLang="en-US" sz="2000" dirty="0">
                <a:solidFill>
                  <a:srgbClr val="374151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问题解决过程</a:t>
            </a:r>
            <a:r>
              <a:rPr lang="en-US" sz="2000" dirty="0" err="1">
                <a:solidFill>
                  <a:srgbClr val="374151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中运用知识</a:t>
            </a:r>
            <a:r>
              <a:rPr lang="en-US" sz="2000" dirty="0">
                <a:solidFill>
                  <a:srgbClr val="374151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，</a:t>
            </a:r>
          </a:p>
          <a:p>
            <a:pPr marL="0" indent="0">
              <a:lnSpc>
                <a:spcPts val="2200"/>
              </a:lnSpc>
              <a:buNone/>
            </a:pPr>
            <a:r>
              <a:rPr lang="en-US" sz="2000" dirty="0" err="1">
                <a:solidFill>
                  <a:srgbClr val="374151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实现素养落地</a:t>
            </a:r>
            <a:r>
              <a:rPr lang="zh-CN" altLang="en-US" sz="2000" dirty="0">
                <a:solidFill>
                  <a:srgbClr val="374151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。</a:t>
            </a:r>
            <a:endParaRPr 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37CCCFDA-C76C-FD8F-C787-EAB52BA84765}"/>
              </a:ext>
            </a:extLst>
          </p:cNvPr>
          <p:cNvGrpSpPr/>
          <p:nvPr/>
        </p:nvGrpSpPr>
        <p:grpSpPr>
          <a:xfrm>
            <a:off x="1869621" y="2006693"/>
            <a:ext cx="8542761" cy="739329"/>
            <a:chOff x="1869621" y="2006693"/>
            <a:chExt cx="8542761" cy="739329"/>
          </a:xfrm>
        </p:grpSpPr>
        <p:pic>
          <p:nvPicPr>
            <p:cNvPr id="10" name="Image 5" descr="preencoded.png">
              <a:extLst>
                <a:ext uri="{FF2B5EF4-FFF2-40B4-BE49-F238E27FC236}">
                  <a16:creationId xmlns:a16="http://schemas.microsoft.com/office/drawing/2014/main" id="{687A6ECE-F777-E482-DEAB-EF698D419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69621" y="2006693"/>
              <a:ext cx="2438400" cy="739329"/>
            </a:xfrm>
            <a:prstGeom prst="rect">
              <a:avLst/>
            </a:prstGeom>
          </p:spPr>
        </p:pic>
        <p:pic>
          <p:nvPicPr>
            <p:cNvPr id="11" name="Image 6" descr="preencoded.png">
              <a:extLst>
                <a:ext uri="{FF2B5EF4-FFF2-40B4-BE49-F238E27FC236}">
                  <a16:creationId xmlns:a16="http://schemas.microsoft.com/office/drawing/2014/main" id="{88CE3DD2-B590-F757-A779-6BACC5470B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61481" y="2202736"/>
              <a:ext cx="247650" cy="342900"/>
            </a:xfrm>
            <a:prstGeom prst="rect">
              <a:avLst/>
            </a:prstGeom>
          </p:spPr>
        </p:pic>
        <p:pic>
          <p:nvPicPr>
            <p:cNvPr id="12" name="Image 7" descr="preencoded.png">
              <a:extLst>
                <a:ext uri="{FF2B5EF4-FFF2-40B4-BE49-F238E27FC236}">
                  <a16:creationId xmlns:a16="http://schemas.microsoft.com/office/drawing/2014/main" id="{E046DAD2-0A5C-69A0-1D97-DBD01560F0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60421" y="2202633"/>
              <a:ext cx="285750" cy="342900"/>
            </a:xfrm>
            <a:prstGeom prst="rect">
              <a:avLst/>
            </a:prstGeom>
          </p:spPr>
        </p:pic>
        <p:pic>
          <p:nvPicPr>
            <p:cNvPr id="13" name="Image 8" descr="preencoded.png">
              <a:extLst>
                <a:ext uri="{FF2B5EF4-FFF2-40B4-BE49-F238E27FC236}">
                  <a16:creationId xmlns:a16="http://schemas.microsoft.com/office/drawing/2014/main" id="{33EED844-F24D-1CF6-A728-FE99FAB10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98571" y="2006693"/>
              <a:ext cx="2438400" cy="739329"/>
            </a:xfrm>
            <a:prstGeom prst="rect">
              <a:avLst/>
            </a:prstGeom>
          </p:spPr>
        </p:pic>
        <p:pic>
          <p:nvPicPr>
            <p:cNvPr id="14" name="Image 9" descr="preencoded.png">
              <a:extLst>
                <a:ext uri="{FF2B5EF4-FFF2-40B4-BE49-F238E27FC236}">
                  <a16:creationId xmlns:a16="http://schemas.microsoft.com/office/drawing/2014/main" id="{C6BC2617-027C-CA71-3837-AC3CE58FC9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16287" y="2245457"/>
              <a:ext cx="361950" cy="342900"/>
            </a:xfrm>
            <a:prstGeom prst="rect">
              <a:avLst/>
            </a:prstGeom>
          </p:spPr>
        </p:pic>
        <p:pic>
          <p:nvPicPr>
            <p:cNvPr id="15" name="Image 10" descr="preencoded.png">
              <a:extLst>
                <a:ext uri="{FF2B5EF4-FFF2-40B4-BE49-F238E27FC236}">
                  <a16:creationId xmlns:a16="http://schemas.microsoft.com/office/drawing/2014/main" id="{71905835-31BD-F34A-0694-F11B56639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89371" y="2202633"/>
              <a:ext cx="285750" cy="342900"/>
            </a:xfrm>
            <a:prstGeom prst="rect">
              <a:avLst/>
            </a:prstGeom>
          </p:spPr>
        </p:pic>
        <p:pic>
          <p:nvPicPr>
            <p:cNvPr id="16" name="Image 11" descr="preencoded.png">
              <a:extLst>
                <a:ext uri="{FF2B5EF4-FFF2-40B4-BE49-F238E27FC236}">
                  <a16:creationId xmlns:a16="http://schemas.microsoft.com/office/drawing/2014/main" id="{B229DC1B-A5F7-E048-8886-2D7F28D14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27521" y="2006693"/>
              <a:ext cx="2438400" cy="739329"/>
            </a:xfrm>
            <a:prstGeom prst="rect">
              <a:avLst/>
            </a:prstGeom>
          </p:spPr>
        </p:pic>
        <p:pic>
          <p:nvPicPr>
            <p:cNvPr id="17" name="Image 12" descr="preencoded.png">
              <a:extLst>
                <a:ext uri="{FF2B5EF4-FFF2-40B4-BE49-F238E27FC236}">
                  <a16:creationId xmlns:a16="http://schemas.microsoft.com/office/drawing/2014/main" id="{16B70273-CC19-D806-4269-E688E753D7A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156800" y="2178143"/>
              <a:ext cx="219075" cy="342900"/>
            </a:xfrm>
            <a:prstGeom prst="rect">
              <a:avLst/>
            </a:prstGeom>
          </p:spPr>
        </p:pic>
        <p:sp>
          <p:nvSpPr>
            <p:cNvPr id="18" name="Text 2">
              <a:extLst>
                <a:ext uri="{FF2B5EF4-FFF2-40B4-BE49-F238E27FC236}">
                  <a16:creationId xmlns:a16="http://schemas.microsoft.com/office/drawing/2014/main" id="{519BC54A-0D22-5106-C7CD-AFE2B654B167}"/>
                </a:ext>
              </a:extLst>
            </p:cNvPr>
            <p:cNvSpPr/>
            <p:nvPr/>
          </p:nvSpPr>
          <p:spPr>
            <a:xfrm>
              <a:off x="1915341" y="2245457"/>
              <a:ext cx="2346960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 algn="ctr">
                <a:lnSpc>
                  <a:spcPts val="2200"/>
                </a:lnSpc>
                <a:buNone/>
              </a:pPr>
              <a:r>
                <a:rPr lang="en-US" sz="2000" b="1" dirty="0">
                  <a:solidFill>
                    <a:srgbClr val="1E40AF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学科知识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9" name="Text 3">
              <a:extLst>
                <a:ext uri="{FF2B5EF4-FFF2-40B4-BE49-F238E27FC236}">
                  <a16:creationId xmlns:a16="http://schemas.microsoft.com/office/drawing/2014/main" id="{72D7E8EB-2807-1392-7DD8-4273A773CE13}"/>
                </a:ext>
              </a:extLst>
            </p:cNvPr>
            <p:cNvSpPr/>
            <p:nvPr/>
          </p:nvSpPr>
          <p:spPr>
            <a:xfrm>
              <a:off x="4990934" y="2296064"/>
              <a:ext cx="2346960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 algn="ctr">
                <a:lnSpc>
                  <a:spcPts val="2200"/>
                </a:lnSpc>
                <a:buNone/>
              </a:pPr>
              <a:r>
                <a:rPr lang="en-US" sz="2000" b="1" dirty="0">
                  <a:solidFill>
                    <a:srgbClr val="1E40AF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学科实践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0" name="Text 4">
              <a:extLst>
                <a:ext uri="{FF2B5EF4-FFF2-40B4-BE49-F238E27FC236}">
                  <a16:creationId xmlns:a16="http://schemas.microsoft.com/office/drawing/2014/main" id="{A3BF0CDF-4B13-D0DE-FC4A-FE28EB944924}"/>
                </a:ext>
              </a:extLst>
            </p:cNvPr>
            <p:cNvSpPr/>
            <p:nvPr/>
          </p:nvSpPr>
          <p:spPr>
            <a:xfrm>
              <a:off x="8065422" y="2287279"/>
              <a:ext cx="2346960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 algn="ctr">
                <a:lnSpc>
                  <a:spcPts val="2200"/>
                </a:lnSpc>
                <a:buNone/>
              </a:pPr>
              <a:r>
                <a:rPr lang="en-US" sz="2000" b="1" dirty="0">
                  <a:solidFill>
                    <a:srgbClr val="1E40AF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学科核心素养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62571B03-A578-ADC7-EFF6-F66DDC8AF72B}"/>
              </a:ext>
            </a:extLst>
          </p:cNvPr>
          <p:cNvGrpSpPr/>
          <p:nvPr/>
        </p:nvGrpSpPr>
        <p:grpSpPr>
          <a:xfrm>
            <a:off x="6237861" y="2947858"/>
            <a:ext cx="5621476" cy="1181100"/>
            <a:chOff x="6232071" y="3263993"/>
            <a:chExt cx="5621476" cy="1181100"/>
          </a:xfrm>
        </p:grpSpPr>
        <p:pic>
          <p:nvPicPr>
            <p:cNvPr id="22" name="Image 16" descr="preencoded.png">
              <a:extLst>
                <a:ext uri="{FF2B5EF4-FFF2-40B4-BE49-F238E27FC236}">
                  <a16:creationId xmlns:a16="http://schemas.microsoft.com/office/drawing/2014/main" id="{5C5640F7-A0B3-B643-1675-940F3BADAAD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32071" y="3263993"/>
              <a:ext cx="5372100" cy="1181100"/>
            </a:xfrm>
            <a:prstGeom prst="rect">
              <a:avLst/>
            </a:prstGeom>
            <a:solidFill>
              <a:srgbClr val="2E9FD1"/>
            </a:solidFill>
          </p:spPr>
        </p:pic>
        <p:pic>
          <p:nvPicPr>
            <p:cNvPr id="23" name="Image 17" descr="preencoded.png">
              <a:extLst>
                <a:ext uri="{FF2B5EF4-FFF2-40B4-BE49-F238E27FC236}">
                  <a16:creationId xmlns:a16="http://schemas.microsoft.com/office/drawing/2014/main" id="{C4CEEDA2-5DCD-F2F2-0780-CEED5CDF6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422571" y="3454493"/>
              <a:ext cx="439936" cy="457200"/>
            </a:xfrm>
            <a:prstGeom prst="rect">
              <a:avLst/>
            </a:prstGeom>
          </p:spPr>
        </p:pic>
        <p:pic>
          <p:nvPicPr>
            <p:cNvPr id="24" name="Image 18" descr="preencoded.png">
              <a:extLst>
                <a:ext uri="{FF2B5EF4-FFF2-40B4-BE49-F238E27FC236}">
                  <a16:creationId xmlns:a16="http://schemas.microsoft.com/office/drawing/2014/main" id="{E8DE1573-E78C-2E91-9D7D-704731F087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528239" y="3530693"/>
              <a:ext cx="228600" cy="304800"/>
            </a:xfrm>
            <a:prstGeom prst="rect">
              <a:avLst/>
            </a:prstGeom>
          </p:spPr>
        </p:pic>
        <p:sp>
          <p:nvSpPr>
            <p:cNvPr id="25" name="Text 7">
              <a:extLst>
                <a:ext uri="{FF2B5EF4-FFF2-40B4-BE49-F238E27FC236}">
                  <a16:creationId xmlns:a16="http://schemas.microsoft.com/office/drawing/2014/main" id="{37211B7D-D478-DE56-F48A-BB79D4BC4CF1}"/>
                </a:ext>
              </a:extLst>
            </p:cNvPr>
            <p:cNvSpPr/>
            <p:nvPr/>
          </p:nvSpPr>
          <p:spPr>
            <a:xfrm>
              <a:off x="7014907" y="3454493"/>
              <a:ext cx="4838640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b="1" dirty="0">
                  <a:solidFill>
                    <a:srgbClr val="1E40AF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掌握知识技能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6" name="Text 8">
              <a:extLst>
                <a:ext uri="{FF2B5EF4-FFF2-40B4-BE49-F238E27FC236}">
                  <a16:creationId xmlns:a16="http://schemas.microsoft.com/office/drawing/2014/main" id="{A81E37AD-2126-F4A1-CE37-8F9AB935B5B8}"/>
                </a:ext>
              </a:extLst>
            </p:cNvPr>
            <p:cNvSpPr/>
            <p:nvPr/>
          </p:nvSpPr>
          <p:spPr>
            <a:xfrm>
              <a:off x="7014907" y="3797393"/>
              <a:ext cx="4398764" cy="56425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通过实际应用，掌握学科的核心知识和技能，实现知识的内化与迁移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9D82CF39-B75B-1BF5-EB14-79B8BCE4EDB2}"/>
              </a:ext>
            </a:extLst>
          </p:cNvPr>
          <p:cNvGrpSpPr/>
          <p:nvPr/>
        </p:nvGrpSpPr>
        <p:grpSpPr>
          <a:xfrm>
            <a:off x="631371" y="4321629"/>
            <a:ext cx="5372100" cy="1181100"/>
            <a:chOff x="631371" y="4673693"/>
            <a:chExt cx="5372100" cy="1181100"/>
          </a:xfrm>
        </p:grpSpPr>
        <p:pic>
          <p:nvPicPr>
            <p:cNvPr id="28" name="Image 19" descr="preencoded.png">
              <a:extLst>
                <a:ext uri="{FF2B5EF4-FFF2-40B4-BE49-F238E27FC236}">
                  <a16:creationId xmlns:a16="http://schemas.microsoft.com/office/drawing/2014/main" id="{E8579858-56B9-D82F-9339-E989D3BD57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1371" y="4673693"/>
              <a:ext cx="5372100" cy="1181100"/>
            </a:xfrm>
            <a:prstGeom prst="rect">
              <a:avLst/>
            </a:prstGeom>
            <a:solidFill>
              <a:srgbClr val="2E9FD1"/>
            </a:solidFill>
          </p:spPr>
        </p:pic>
        <p:pic>
          <p:nvPicPr>
            <p:cNvPr id="29" name="Image 20" descr="preencoded.png">
              <a:extLst>
                <a:ext uri="{FF2B5EF4-FFF2-40B4-BE49-F238E27FC236}">
                  <a16:creationId xmlns:a16="http://schemas.microsoft.com/office/drawing/2014/main" id="{9A493469-9E8C-D297-9658-8A00CA452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21871" y="4864193"/>
              <a:ext cx="457200" cy="457200"/>
            </a:xfrm>
            <a:prstGeom prst="rect">
              <a:avLst/>
            </a:prstGeom>
          </p:spPr>
        </p:pic>
        <p:pic>
          <p:nvPicPr>
            <p:cNvPr id="30" name="Image 21" descr="preencoded.png">
              <a:extLst>
                <a:ext uri="{FF2B5EF4-FFF2-40B4-BE49-F238E27FC236}">
                  <a16:creationId xmlns:a16="http://schemas.microsoft.com/office/drawing/2014/main" id="{3659420D-F914-A81F-8371-F27A8063B8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50459" y="4940393"/>
              <a:ext cx="200025" cy="304800"/>
            </a:xfrm>
            <a:prstGeom prst="rect">
              <a:avLst/>
            </a:prstGeom>
          </p:spPr>
        </p:pic>
        <p:sp>
          <p:nvSpPr>
            <p:cNvPr id="31" name="Text 9">
              <a:extLst>
                <a:ext uri="{FF2B5EF4-FFF2-40B4-BE49-F238E27FC236}">
                  <a16:creationId xmlns:a16="http://schemas.microsoft.com/office/drawing/2014/main" id="{D12AE1D4-6FD6-BD1F-FCB8-8715FB9EB52D}"/>
                </a:ext>
              </a:extLst>
            </p:cNvPr>
            <p:cNvSpPr/>
            <p:nvPr/>
          </p:nvSpPr>
          <p:spPr>
            <a:xfrm>
              <a:off x="1431471" y="4864193"/>
              <a:ext cx="4358640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b="1" dirty="0">
                  <a:solidFill>
                    <a:srgbClr val="1E40AF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形成必备品格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3" name="Text 10">
              <a:extLst>
                <a:ext uri="{FF2B5EF4-FFF2-40B4-BE49-F238E27FC236}">
                  <a16:creationId xmlns:a16="http://schemas.microsoft.com/office/drawing/2014/main" id="{C73E7AF6-FF5D-E80A-47FB-C7180627B15E}"/>
                </a:ext>
              </a:extLst>
            </p:cNvPr>
            <p:cNvSpPr/>
            <p:nvPr/>
          </p:nvSpPr>
          <p:spPr>
            <a:xfrm>
              <a:off x="1431471" y="5207093"/>
              <a:ext cx="4358640" cy="56425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在解决真实问题的过程中，培养学生的品格修养和价值观念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7C4D25E9-C80C-3CBC-F565-71A5E7E10FE4}"/>
              </a:ext>
            </a:extLst>
          </p:cNvPr>
          <p:cNvGrpSpPr/>
          <p:nvPr/>
        </p:nvGrpSpPr>
        <p:grpSpPr>
          <a:xfrm>
            <a:off x="6232071" y="4335787"/>
            <a:ext cx="5627266" cy="1181100"/>
            <a:chOff x="6232071" y="4673693"/>
            <a:chExt cx="5627266" cy="1181100"/>
          </a:xfrm>
        </p:grpSpPr>
        <p:pic>
          <p:nvPicPr>
            <p:cNvPr id="35" name="Image 22" descr="preencoded.png">
              <a:extLst>
                <a:ext uri="{FF2B5EF4-FFF2-40B4-BE49-F238E27FC236}">
                  <a16:creationId xmlns:a16="http://schemas.microsoft.com/office/drawing/2014/main" id="{9819F45D-0E24-9CAC-C00B-DB977078E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32071" y="4673693"/>
              <a:ext cx="5372100" cy="1181100"/>
            </a:xfrm>
            <a:prstGeom prst="rect">
              <a:avLst/>
            </a:prstGeom>
            <a:solidFill>
              <a:srgbClr val="2E9FD1"/>
            </a:solidFill>
          </p:spPr>
        </p:pic>
        <p:pic>
          <p:nvPicPr>
            <p:cNvPr id="36" name="Image 23" descr="preencoded.png">
              <a:extLst>
                <a:ext uri="{FF2B5EF4-FFF2-40B4-BE49-F238E27FC236}">
                  <a16:creationId xmlns:a16="http://schemas.microsoft.com/office/drawing/2014/main" id="{A4D118BF-363A-A86B-B9BD-09D41686E0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422571" y="4864193"/>
              <a:ext cx="382042" cy="457200"/>
            </a:xfrm>
            <a:prstGeom prst="rect">
              <a:avLst/>
            </a:prstGeom>
          </p:spPr>
        </p:pic>
        <p:pic>
          <p:nvPicPr>
            <p:cNvPr id="37" name="Image 24" descr="preencoded.png">
              <a:extLst>
                <a:ext uri="{FF2B5EF4-FFF2-40B4-BE49-F238E27FC236}">
                  <a16:creationId xmlns:a16="http://schemas.microsoft.com/office/drawing/2014/main" id="{A6C6D478-3514-3189-A475-43B31ABF8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527792" y="4940393"/>
              <a:ext cx="171450" cy="304800"/>
            </a:xfrm>
            <a:prstGeom prst="rect">
              <a:avLst/>
            </a:prstGeom>
          </p:spPr>
        </p:pic>
        <p:sp>
          <p:nvSpPr>
            <p:cNvPr id="38" name="Text 11">
              <a:extLst>
                <a:ext uri="{FF2B5EF4-FFF2-40B4-BE49-F238E27FC236}">
                  <a16:creationId xmlns:a16="http://schemas.microsoft.com/office/drawing/2014/main" id="{4529C5DB-5D9E-787F-7D22-696EB3DA8054}"/>
                </a:ext>
              </a:extLst>
            </p:cNvPr>
            <p:cNvSpPr/>
            <p:nvPr/>
          </p:nvSpPr>
          <p:spPr>
            <a:xfrm>
              <a:off x="6957013" y="4864193"/>
              <a:ext cx="4902324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b="1" dirty="0">
                  <a:solidFill>
                    <a:srgbClr val="1E40AF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发展关键能力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9" name="Text 12">
              <a:extLst>
                <a:ext uri="{FF2B5EF4-FFF2-40B4-BE49-F238E27FC236}">
                  <a16:creationId xmlns:a16="http://schemas.microsoft.com/office/drawing/2014/main" id="{9AE1952D-6AEA-AE68-CA3B-512772E73869}"/>
                </a:ext>
              </a:extLst>
            </p:cNvPr>
            <p:cNvSpPr/>
            <p:nvPr/>
          </p:nvSpPr>
          <p:spPr>
            <a:xfrm>
              <a:off x="6957013" y="5207093"/>
              <a:ext cx="4647158" cy="56425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dirty="0" err="1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参与学科探究活动，发现问题并亲身解决努力建构和运用学科知识，实现创新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4FED71D8-0603-110E-87F5-776D8378120F}"/>
              </a:ext>
            </a:extLst>
          </p:cNvPr>
          <p:cNvGrpSpPr/>
          <p:nvPr/>
        </p:nvGrpSpPr>
        <p:grpSpPr>
          <a:xfrm>
            <a:off x="546458" y="5718723"/>
            <a:ext cx="11185620" cy="533400"/>
            <a:chOff x="566052" y="5914216"/>
            <a:chExt cx="11185620" cy="533400"/>
          </a:xfrm>
        </p:grpSpPr>
        <p:pic>
          <p:nvPicPr>
            <p:cNvPr id="41" name="Image 25" descr="preencoded.png">
              <a:extLst>
                <a:ext uri="{FF2B5EF4-FFF2-40B4-BE49-F238E27FC236}">
                  <a16:creationId xmlns:a16="http://schemas.microsoft.com/office/drawing/2014/main" id="{9C1E756C-6ED9-B78C-BCBE-7A839255D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31371" y="5914216"/>
              <a:ext cx="10972800" cy="533400"/>
            </a:xfrm>
            <a:prstGeom prst="rect">
              <a:avLst/>
            </a:prstGeom>
          </p:spPr>
        </p:pic>
        <p:pic>
          <p:nvPicPr>
            <p:cNvPr id="42" name="Image 26" descr="preencoded.png">
              <a:extLst>
                <a:ext uri="{FF2B5EF4-FFF2-40B4-BE49-F238E27FC236}">
                  <a16:creationId xmlns:a16="http://schemas.microsoft.com/office/drawing/2014/main" id="{FC92A777-24DF-18C2-FCF8-18DF0A7E6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66052" y="6104716"/>
              <a:ext cx="152400" cy="152400"/>
            </a:xfrm>
            <a:prstGeom prst="rect">
              <a:avLst/>
            </a:prstGeom>
          </p:spPr>
        </p:pic>
        <p:sp>
          <p:nvSpPr>
            <p:cNvPr id="43" name="Text 13">
              <a:extLst>
                <a:ext uri="{FF2B5EF4-FFF2-40B4-BE49-F238E27FC236}">
                  <a16:creationId xmlns:a16="http://schemas.microsoft.com/office/drawing/2014/main" id="{D0C19277-A62F-ED5B-CA46-4AE384D8D0BB}"/>
                </a:ext>
              </a:extLst>
            </p:cNvPr>
            <p:cNvSpPr/>
            <p:nvPr/>
          </p:nvSpPr>
          <p:spPr>
            <a:xfrm>
              <a:off x="778872" y="6069066"/>
              <a:ext cx="10972800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dirty="0">
                  <a:solidFill>
                    <a:srgbClr val="37415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注意：每个学科的核心素养是具体的，不能简单地用一种学科实践方法培养多样的学科核心素养。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D4BECA97-ECB4-83B4-AC5F-98EB963E5E56}"/>
              </a:ext>
            </a:extLst>
          </p:cNvPr>
          <p:cNvGrpSpPr/>
          <p:nvPr/>
        </p:nvGrpSpPr>
        <p:grpSpPr>
          <a:xfrm>
            <a:off x="631371" y="2947858"/>
            <a:ext cx="5581650" cy="1181100"/>
            <a:chOff x="650421" y="3350357"/>
            <a:chExt cx="5581650" cy="1181100"/>
          </a:xfrm>
        </p:grpSpPr>
        <p:grpSp>
          <p:nvGrpSpPr>
            <p:cNvPr id="45" name="组合 44">
              <a:extLst>
                <a:ext uri="{FF2B5EF4-FFF2-40B4-BE49-F238E27FC236}">
                  <a16:creationId xmlns:a16="http://schemas.microsoft.com/office/drawing/2014/main" id="{5A8D4D5F-5F2B-49DF-72CC-754764A529A8}"/>
                </a:ext>
              </a:extLst>
            </p:cNvPr>
            <p:cNvGrpSpPr/>
            <p:nvPr/>
          </p:nvGrpSpPr>
          <p:grpSpPr>
            <a:xfrm>
              <a:off x="650421" y="3350357"/>
              <a:ext cx="5372100" cy="1181100"/>
              <a:chOff x="650421" y="3350357"/>
              <a:chExt cx="5372100" cy="1181100"/>
            </a:xfrm>
          </p:grpSpPr>
          <p:pic>
            <p:nvPicPr>
              <p:cNvPr id="47" name="Image 13" descr="preencoded.png">
                <a:extLst>
                  <a:ext uri="{FF2B5EF4-FFF2-40B4-BE49-F238E27FC236}">
                    <a16:creationId xmlns:a16="http://schemas.microsoft.com/office/drawing/2014/main" id="{2A100847-6D38-D835-9994-449BCAD5A7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50421" y="3350357"/>
                <a:ext cx="5372100" cy="1181100"/>
              </a:xfrm>
              <a:prstGeom prst="rect">
                <a:avLst/>
              </a:prstGeom>
              <a:solidFill>
                <a:srgbClr val="2E9FD1"/>
              </a:solidFill>
            </p:spPr>
          </p:pic>
          <p:pic>
            <p:nvPicPr>
              <p:cNvPr id="48" name="Image 14" descr="preencoded.png">
                <a:extLst>
                  <a:ext uri="{FF2B5EF4-FFF2-40B4-BE49-F238E27FC236}">
                    <a16:creationId xmlns:a16="http://schemas.microsoft.com/office/drawing/2014/main" id="{75F2B38C-12BF-CC23-000C-0A7887ADC7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21871" y="3454493"/>
                <a:ext cx="453628" cy="457200"/>
              </a:xfrm>
              <a:prstGeom prst="rect">
                <a:avLst/>
              </a:prstGeom>
            </p:spPr>
          </p:pic>
          <p:pic>
            <p:nvPicPr>
              <p:cNvPr id="49" name="Image 15" descr="preencoded.png">
                <a:extLst>
                  <a:ext uri="{FF2B5EF4-FFF2-40B4-BE49-F238E27FC236}">
                    <a16:creationId xmlns:a16="http://schemas.microsoft.com/office/drawing/2014/main" id="{82D9C8C7-45FF-9DB4-62FD-2A38C1491A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934385" y="3530693"/>
                <a:ext cx="228600" cy="304800"/>
              </a:xfrm>
              <a:prstGeom prst="rect">
                <a:avLst/>
              </a:prstGeom>
            </p:spPr>
          </p:pic>
          <p:sp>
            <p:nvSpPr>
              <p:cNvPr id="50" name="Text 6">
                <a:extLst>
                  <a:ext uri="{FF2B5EF4-FFF2-40B4-BE49-F238E27FC236}">
                    <a16:creationId xmlns:a16="http://schemas.microsoft.com/office/drawing/2014/main" id="{BB2B21AD-E759-0C8F-2044-6C301999B192}"/>
                  </a:ext>
                </a:extLst>
              </p:cNvPr>
              <p:cNvSpPr/>
              <p:nvPr/>
            </p:nvSpPr>
            <p:spPr>
              <a:xfrm>
                <a:off x="1427899" y="3797393"/>
                <a:ext cx="4385072" cy="564257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indent="0">
                  <a:lnSpc>
                    <a:spcPts val="2200"/>
                  </a:lnSpc>
                  <a:buNone/>
                </a:pPr>
                <a:r>
                  <a:rPr lang="en-US" sz="2000" dirty="0">
                    <a:solidFill>
                      <a:srgbClr val="4B5563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cs typeface="ui-sans-serif" pitchFamily="34" charset="-120"/>
                  </a:rPr>
                  <a:t>在实践中深刻体会学科的思维方式和方法论，理解学科的本质特征</a:t>
                </a:r>
                <a:endParaRPr lang="en-US" sz="20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sp>
          <p:nvSpPr>
            <p:cNvPr id="46" name="Text 5">
              <a:extLst>
                <a:ext uri="{FF2B5EF4-FFF2-40B4-BE49-F238E27FC236}">
                  <a16:creationId xmlns:a16="http://schemas.microsoft.com/office/drawing/2014/main" id="{902473E2-922D-881C-9006-57E871A94A1D}"/>
                </a:ext>
              </a:extLst>
            </p:cNvPr>
            <p:cNvSpPr/>
            <p:nvPr/>
          </p:nvSpPr>
          <p:spPr>
            <a:xfrm>
              <a:off x="1408492" y="3484878"/>
              <a:ext cx="4823579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b="1" dirty="0">
                  <a:solidFill>
                    <a:srgbClr val="1E40AF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体会学科思想方法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5085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>
            <a:alpha val="100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BCBE7F-9072-8B69-0AD8-BD0C5DF0A5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E54E04B3-9020-5614-BF93-20E730AA8234}"/>
              </a:ext>
            </a:extLst>
          </p:cNvPr>
          <p:cNvSpPr/>
          <p:nvPr/>
        </p:nvSpPr>
        <p:spPr>
          <a:xfrm>
            <a:off x="285750" y="266700"/>
            <a:ext cx="11620500" cy="6324600"/>
          </a:xfrm>
          <a:prstGeom prst="roundRect">
            <a:avLst>
              <a:gd name="adj" fmla="val 10040"/>
            </a:avLst>
          </a:prstGeom>
          <a:gradFill rotWithShape="1">
            <a:gsLst>
              <a:gs pos="0">
                <a:srgbClr val="FFFFFF">
                  <a:alpha val="100000"/>
                </a:srgbClr>
              </a:gs>
              <a:gs pos="100000">
                <a:srgbClr val="E0E0E0">
                  <a:alpha val="100000"/>
                </a:srgbClr>
              </a:gs>
            </a:gsLst>
            <a:lin ang="5400000"/>
          </a:gradFill>
          <a:ln w="25400" cap="flat" cmpd="sng">
            <a:noFill/>
            <a:prstDash val="solid"/>
            <a:round/>
          </a:ln>
          <a:effectLst>
            <a:outerShdw blurRad="279400" dist="254000" dir="8100000" algn="tr" rotWithShape="0">
              <a:srgbClr val="000000">
                <a:alpha val="4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C0F12AF3-D270-9B2A-F37E-0F5C293843C1}"/>
              </a:ext>
            </a:extLst>
          </p:cNvPr>
          <p:cNvSpPr/>
          <p:nvPr/>
        </p:nvSpPr>
        <p:spPr>
          <a:xfrm>
            <a:off x="2095500" y="431800"/>
            <a:ext cx="9053830" cy="488950"/>
          </a:xfrm>
          <a:custGeom>
            <a:avLst/>
            <a:gdLst/>
            <a:ahLst/>
            <a:cxnLst/>
            <a:rect l="l" t="t" r="r" b="b"/>
            <a:pathLst>
              <a:path w="9053830" h="488950">
                <a:moveTo>
                  <a:pt x="0" y="0"/>
                </a:moveTo>
                <a:lnTo>
                  <a:pt x="7511393" y="0"/>
                </a:lnTo>
                <a:lnTo>
                  <a:pt x="9053830" y="488950"/>
                </a:lnTo>
                <a:lnTo>
                  <a:pt x="0" y="4889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>
              <a:alpha val="73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005E48FA-8B99-6503-66CE-B81DB020A549}"/>
              </a:ext>
            </a:extLst>
          </p:cNvPr>
          <p:cNvSpPr/>
          <p:nvPr/>
        </p:nvSpPr>
        <p:spPr>
          <a:xfrm>
            <a:off x="863600" y="431800"/>
            <a:ext cx="3000375" cy="647700"/>
          </a:xfrm>
          <a:custGeom>
            <a:avLst/>
            <a:gdLst/>
            <a:ahLst/>
            <a:cxnLst/>
            <a:rect l="l" t="t" r="r" b="b"/>
            <a:pathLst>
              <a:path w="3000375" h="647700">
                <a:moveTo>
                  <a:pt x="104244" y="0"/>
                </a:moveTo>
                <a:lnTo>
                  <a:pt x="3000375" y="0"/>
                </a:lnTo>
                <a:lnTo>
                  <a:pt x="2342708" y="647700"/>
                </a:lnTo>
                <a:lnTo>
                  <a:pt x="0" y="640326"/>
                </a:lnTo>
                <a:lnTo>
                  <a:pt x="104244" y="0"/>
                </a:lnTo>
                <a:close/>
              </a:path>
            </a:pathLst>
          </a:custGeom>
          <a:solidFill>
            <a:srgbClr val="005A9E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63500" dist="63500" algn="ctr" rotWithShape="0">
              <a:srgbClr val="000000">
                <a:alpha val="67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7" name="AutoShape 6">
            <a:extLst>
              <a:ext uri="{FF2B5EF4-FFF2-40B4-BE49-F238E27FC236}">
                <a16:creationId xmlns:a16="http://schemas.microsoft.com/office/drawing/2014/main" id="{B25DDFD4-29BE-56D0-7DA8-C78436AB6520}"/>
              </a:ext>
            </a:extLst>
          </p:cNvPr>
          <p:cNvSpPr/>
          <p:nvPr/>
        </p:nvSpPr>
        <p:spPr>
          <a:xfrm>
            <a:off x="1016000" y="527050"/>
            <a:ext cx="7620000" cy="3683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>
              <a:defRPr/>
            </a:pPr>
            <a:r>
              <a:rPr lang="en-US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3. </a:t>
            </a:r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学科实践的分类</a:t>
            </a:r>
            <a:endParaRPr lang="en-US" sz="2400" b="1" dirty="0">
              <a:solidFill>
                <a:srgbClr val="F5B900"/>
              </a:solidFill>
              <a:effectLst>
                <a:outerShdw blurRad="38100" dist="38100" dir="2700000" algn="tl" rotWithShape="0">
                  <a:srgbClr val="000000">
                    <a:alpha val="43100"/>
                  </a:srgbClr>
                </a:outerShdw>
              </a:effectLst>
              <a:latin typeface="微软雅黑"/>
              <a:ea typeface="微软雅黑"/>
            </a:endParaRPr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BE4419A2-6796-1786-0628-E7C672E9C4D8}"/>
              </a:ext>
            </a:extLst>
          </p:cNvPr>
          <p:cNvSpPr/>
          <p:nvPr/>
        </p:nvSpPr>
        <p:spPr>
          <a:xfrm>
            <a:off x="800100" y="1663793"/>
            <a:ext cx="10349230" cy="61555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ts val="2400"/>
              </a:lnSpc>
              <a:buNone/>
            </a:pPr>
            <a:r>
              <a:rPr lang="en-US" sz="2000" dirty="0">
                <a:solidFill>
                  <a:srgbClr val="374151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    </a:t>
            </a:r>
            <a:r>
              <a:rPr lang="en-US" sz="2000" dirty="0" err="1">
                <a:solidFill>
                  <a:srgbClr val="374151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学科实践的类别划分可以按多种维度进行，理解这些分类有助于根据学习目标选择合适的实践形式，或设计更全面的实践方案</a:t>
            </a:r>
            <a:r>
              <a:rPr lang="en-US" sz="2000" dirty="0">
                <a:solidFill>
                  <a:srgbClr val="374151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。</a:t>
            </a:r>
            <a:endParaRPr 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B68B063C-38B9-A6BA-F03B-30BAC8AEFD61}"/>
              </a:ext>
            </a:extLst>
          </p:cNvPr>
          <p:cNvGrpSpPr/>
          <p:nvPr/>
        </p:nvGrpSpPr>
        <p:grpSpPr>
          <a:xfrm>
            <a:off x="609600" y="2832896"/>
            <a:ext cx="3505200" cy="1908212"/>
            <a:chOff x="609600" y="3263205"/>
            <a:chExt cx="3505200" cy="1908212"/>
          </a:xfrm>
        </p:grpSpPr>
        <p:pic>
          <p:nvPicPr>
            <p:cNvPr id="8" name="Image 6" descr="preencoded.png">
              <a:extLst>
                <a:ext uri="{FF2B5EF4-FFF2-40B4-BE49-F238E27FC236}">
                  <a16:creationId xmlns:a16="http://schemas.microsoft.com/office/drawing/2014/main" id="{791AA0D1-0DB2-C2C6-7AAE-0B4EB6433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" y="3263205"/>
              <a:ext cx="3505200" cy="1908212"/>
            </a:xfrm>
            <a:prstGeom prst="rect">
              <a:avLst/>
            </a:prstGeom>
            <a:solidFill>
              <a:srgbClr val="2E9FD1"/>
            </a:solidFill>
          </p:spPr>
        </p:pic>
        <p:pic>
          <p:nvPicPr>
            <p:cNvPr id="9" name="Image 7" descr="preencoded.png">
              <a:extLst>
                <a:ext uri="{FF2B5EF4-FFF2-40B4-BE49-F238E27FC236}">
                  <a16:creationId xmlns:a16="http://schemas.microsoft.com/office/drawing/2014/main" id="{03101094-09CC-E3EB-D2E1-9717E2DA5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0100" y="3453705"/>
              <a:ext cx="457200" cy="457200"/>
            </a:xfrm>
            <a:prstGeom prst="rect">
              <a:avLst/>
            </a:prstGeom>
          </p:spPr>
        </p:pic>
        <p:pic>
          <p:nvPicPr>
            <p:cNvPr id="10" name="Image 8" descr="preencoded.png">
              <a:extLst>
                <a:ext uri="{FF2B5EF4-FFF2-40B4-BE49-F238E27FC236}">
                  <a16:creationId xmlns:a16="http://schemas.microsoft.com/office/drawing/2014/main" id="{1D1607DC-8C8E-1438-1F29-95F262D88D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8688" y="3529905"/>
              <a:ext cx="200025" cy="304800"/>
            </a:xfrm>
            <a:prstGeom prst="rect">
              <a:avLst/>
            </a:prstGeom>
          </p:spPr>
        </p:pic>
        <p:sp>
          <p:nvSpPr>
            <p:cNvPr id="11" name="Text 2">
              <a:extLst>
                <a:ext uri="{FF2B5EF4-FFF2-40B4-BE49-F238E27FC236}">
                  <a16:creationId xmlns:a16="http://schemas.microsoft.com/office/drawing/2014/main" id="{7E28CFAA-4A45-8D60-C72C-B0433363DBD6}"/>
                </a:ext>
              </a:extLst>
            </p:cNvPr>
            <p:cNvSpPr/>
            <p:nvPr/>
          </p:nvSpPr>
          <p:spPr>
            <a:xfrm>
              <a:off x="1371599" y="3548955"/>
              <a:ext cx="2492375" cy="269304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100"/>
                </a:lnSpc>
                <a:buNone/>
              </a:pPr>
              <a:r>
                <a:rPr lang="en-US" sz="2000" b="1" dirty="0" err="1">
                  <a:solidFill>
                    <a:srgbClr val="1E40AF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按知识</a:t>
              </a:r>
              <a:r>
                <a:rPr lang="zh-CN" altLang="en-US" sz="2000" b="1" dirty="0">
                  <a:solidFill>
                    <a:srgbClr val="1E40AF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领域</a:t>
              </a:r>
              <a:r>
                <a:rPr lang="en-US" sz="2000" b="1" dirty="0" err="1">
                  <a:solidFill>
                    <a:srgbClr val="1E40AF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分类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2" name="Text 3">
              <a:extLst>
                <a:ext uri="{FF2B5EF4-FFF2-40B4-BE49-F238E27FC236}">
                  <a16:creationId xmlns:a16="http://schemas.microsoft.com/office/drawing/2014/main" id="{4C772072-CAA6-3440-F53C-A58CA30E449E}"/>
                </a:ext>
              </a:extLst>
            </p:cNvPr>
            <p:cNvSpPr/>
            <p:nvPr/>
          </p:nvSpPr>
          <p:spPr>
            <a:xfrm>
              <a:off x="800100" y="4025205"/>
              <a:ext cx="3124200" cy="769441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000"/>
                </a:lnSpc>
                <a:buNone/>
              </a:pPr>
              <a:r>
                <a:rPr lang="en-US" sz="2000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分为科学实践、工程实践、艺术实践和社会实践，关注知识类型与实践形式的匹配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78C19423-D751-246A-688C-63776717F2C7}"/>
              </a:ext>
            </a:extLst>
          </p:cNvPr>
          <p:cNvGrpSpPr/>
          <p:nvPr/>
        </p:nvGrpSpPr>
        <p:grpSpPr>
          <a:xfrm>
            <a:off x="4343400" y="2832896"/>
            <a:ext cx="3505200" cy="1908212"/>
            <a:chOff x="4343400" y="3263205"/>
            <a:chExt cx="3505200" cy="1908212"/>
          </a:xfrm>
        </p:grpSpPr>
        <p:pic>
          <p:nvPicPr>
            <p:cNvPr id="14" name="Image 9" descr="preencoded.png">
              <a:extLst>
                <a:ext uri="{FF2B5EF4-FFF2-40B4-BE49-F238E27FC236}">
                  <a16:creationId xmlns:a16="http://schemas.microsoft.com/office/drawing/2014/main" id="{43602226-A8AA-0DCB-9EB3-FE5D7AFE2D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43400" y="3263205"/>
              <a:ext cx="3505200" cy="1908212"/>
            </a:xfrm>
            <a:prstGeom prst="rect">
              <a:avLst/>
            </a:prstGeom>
            <a:solidFill>
              <a:srgbClr val="2E9FD1"/>
            </a:solidFill>
          </p:spPr>
        </p:pic>
        <p:pic>
          <p:nvPicPr>
            <p:cNvPr id="15" name="Image 10" descr="preencoded.png">
              <a:extLst>
                <a:ext uri="{FF2B5EF4-FFF2-40B4-BE49-F238E27FC236}">
                  <a16:creationId xmlns:a16="http://schemas.microsoft.com/office/drawing/2014/main" id="{92E77F94-DC37-EA9F-6D25-FD97C00EB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33900" y="3453705"/>
              <a:ext cx="457200" cy="457200"/>
            </a:xfrm>
            <a:prstGeom prst="rect">
              <a:avLst/>
            </a:prstGeom>
          </p:spPr>
        </p:pic>
        <p:pic>
          <p:nvPicPr>
            <p:cNvPr id="16" name="Image 11" descr="preencoded.png">
              <a:extLst>
                <a:ext uri="{FF2B5EF4-FFF2-40B4-BE49-F238E27FC236}">
                  <a16:creationId xmlns:a16="http://schemas.microsoft.com/office/drawing/2014/main" id="{5268F0F0-833F-521E-7440-26653801F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48200" y="3529905"/>
              <a:ext cx="228600" cy="304800"/>
            </a:xfrm>
            <a:prstGeom prst="rect">
              <a:avLst/>
            </a:prstGeom>
          </p:spPr>
        </p:pic>
        <p:sp>
          <p:nvSpPr>
            <p:cNvPr id="17" name="Text 4">
              <a:extLst>
                <a:ext uri="{FF2B5EF4-FFF2-40B4-BE49-F238E27FC236}">
                  <a16:creationId xmlns:a16="http://schemas.microsoft.com/office/drawing/2014/main" id="{250F22D8-8E39-7C8C-7165-D5FFCCC69D35}"/>
                </a:ext>
              </a:extLst>
            </p:cNvPr>
            <p:cNvSpPr/>
            <p:nvPr/>
          </p:nvSpPr>
          <p:spPr>
            <a:xfrm>
              <a:off x="5105400" y="3548955"/>
              <a:ext cx="1657350" cy="269304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100"/>
                </a:lnSpc>
                <a:buNone/>
              </a:pPr>
              <a:r>
                <a:rPr lang="en-US" sz="2000" b="1" dirty="0">
                  <a:solidFill>
                    <a:srgbClr val="1E40AF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按学科分类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8" name="Text 5">
              <a:extLst>
                <a:ext uri="{FF2B5EF4-FFF2-40B4-BE49-F238E27FC236}">
                  <a16:creationId xmlns:a16="http://schemas.microsoft.com/office/drawing/2014/main" id="{2603E0E4-5F5B-271E-F024-BE5717FE209A}"/>
                </a:ext>
              </a:extLst>
            </p:cNvPr>
            <p:cNvSpPr/>
            <p:nvPr/>
          </p:nvSpPr>
          <p:spPr>
            <a:xfrm>
              <a:off x="4533900" y="4025205"/>
              <a:ext cx="3124200" cy="102592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000"/>
                </a:lnSpc>
                <a:buNone/>
              </a:pPr>
              <a:r>
                <a:rPr lang="en-US" sz="2000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根据学科特点和课程标准要求，每门学科具有不同类别的学科实践，如科学、历史、语文、技术学科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C6D947BF-9A2B-FAF7-65EB-5942020AA6B4}"/>
              </a:ext>
            </a:extLst>
          </p:cNvPr>
          <p:cNvGrpSpPr/>
          <p:nvPr/>
        </p:nvGrpSpPr>
        <p:grpSpPr>
          <a:xfrm>
            <a:off x="8077200" y="2832896"/>
            <a:ext cx="3505200" cy="1908212"/>
            <a:chOff x="8077200" y="3263205"/>
            <a:chExt cx="3505200" cy="1908212"/>
          </a:xfrm>
        </p:grpSpPr>
        <p:pic>
          <p:nvPicPr>
            <p:cNvPr id="20" name="Image 12" descr="preencoded.png">
              <a:extLst>
                <a:ext uri="{FF2B5EF4-FFF2-40B4-BE49-F238E27FC236}">
                  <a16:creationId xmlns:a16="http://schemas.microsoft.com/office/drawing/2014/main" id="{6F7BCF65-A92D-D57F-B349-FBE2AFE5D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77200" y="3263205"/>
              <a:ext cx="3505200" cy="1908212"/>
            </a:xfrm>
            <a:prstGeom prst="rect">
              <a:avLst/>
            </a:prstGeom>
            <a:solidFill>
              <a:srgbClr val="2E9FD1"/>
            </a:solidFill>
          </p:spPr>
        </p:pic>
        <p:pic>
          <p:nvPicPr>
            <p:cNvPr id="21" name="Image 13" descr="preencoded.png">
              <a:extLst>
                <a:ext uri="{FF2B5EF4-FFF2-40B4-BE49-F238E27FC236}">
                  <a16:creationId xmlns:a16="http://schemas.microsoft.com/office/drawing/2014/main" id="{59B5C73E-0022-A76A-D6D0-0FDE68E94A6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67700" y="3453705"/>
              <a:ext cx="457200" cy="457200"/>
            </a:xfrm>
            <a:prstGeom prst="rect">
              <a:avLst/>
            </a:prstGeom>
          </p:spPr>
        </p:pic>
        <p:pic>
          <p:nvPicPr>
            <p:cNvPr id="22" name="Image 14" descr="preencoded.png">
              <a:extLst>
                <a:ext uri="{FF2B5EF4-FFF2-40B4-BE49-F238E27FC236}">
                  <a16:creationId xmlns:a16="http://schemas.microsoft.com/office/drawing/2014/main" id="{D09D0B96-1C48-8CE1-181A-FBA91B6703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367712" y="3529905"/>
              <a:ext cx="257175" cy="304800"/>
            </a:xfrm>
            <a:prstGeom prst="rect">
              <a:avLst/>
            </a:prstGeom>
          </p:spPr>
        </p:pic>
        <p:sp>
          <p:nvSpPr>
            <p:cNvPr id="23" name="Text 6">
              <a:extLst>
                <a:ext uri="{FF2B5EF4-FFF2-40B4-BE49-F238E27FC236}">
                  <a16:creationId xmlns:a16="http://schemas.microsoft.com/office/drawing/2014/main" id="{276E4BDA-0D45-5CE6-9826-819F54CDA9DD}"/>
                </a:ext>
              </a:extLst>
            </p:cNvPr>
            <p:cNvSpPr/>
            <p:nvPr/>
          </p:nvSpPr>
          <p:spPr>
            <a:xfrm>
              <a:off x="8839200" y="3548955"/>
              <a:ext cx="1777224" cy="269304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100"/>
                </a:lnSpc>
                <a:buNone/>
              </a:pPr>
              <a:r>
                <a:rPr lang="en-US" sz="2000" b="1" dirty="0">
                  <a:solidFill>
                    <a:srgbClr val="1E40AF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按场景分类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4" name="Text 7">
              <a:extLst>
                <a:ext uri="{FF2B5EF4-FFF2-40B4-BE49-F238E27FC236}">
                  <a16:creationId xmlns:a16="http://schemas.microsoft.com/office/drawing/2014/main" id="{F40A0B2A-9F13-8ECD-03EF-9EDCBEB5B22A}"/>
                </a:ext>
              </a:extLst>
            </p:cNvPr>
            <p:cNvSpPr/>
            <p:nvPr/>
          </p:nvSpPr>
          <p:spPr>
            <a:xfrm>
              <a:off x="8267700" y="4025205"/>
              <a:ext cx="3031671" cy="102592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000"/>
                </a:lnSpc>
                <a:buNone/>
              </a:pPr>
              <a:r>
                <a:rPr lang="en-US" sz="2000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根据实践开展的地点和环境，分为校内实践和校外实践，考虑学习内容、时间、经费等多因素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245EB4AA-007D-B2CE-1396-07EF0056D723}"/>
              </a:ext>
            </a:extLst>
          </p:cNvPr>
          <p:cNvGrpSpPr/>
          <p:nvPr/>
        </p:nvGrpSpPr>
        <p:grpSpPr>
          <a:xfrm>
            <a:off x="609600" y="5378363"/>
            <a:ext cx="10972800" cy="1055094"/>
            <a:chOff x="609600" y="5378363"/>
            <a:chExt cx="10972800" cy="1055094"/>
          </a:xfrm>
        </p:grpSpPr>
        <p:pic>
          <p:nvPicPr>
            <p:cNvPr id="26" name="Image 15" descr="preencoded.png">
              <a:extLst>
                <a:ext uri="{FF2B5EF4-FFF2-40B4-BE49-F238E27FC236}">
                  <a16:creationId xmlns:a16="http://schemas.microsoft.com/office/drawing/2014/main" id="{D4BDBE30-5F46-6638-53DC-EC28412197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09600" y="5378363"/>
              <a:ext cx="10972800" cy="1055094"/>
            </a:xfrm>
            <a:prstGeom prst="rect">
              <a:avLst/>
            </a:prstGeom>
          </p:spPr>
        </p:pic>
        <p:pic>
          <p:nvPicPr>
            <p:cNvPr id="27" name="Image 16" descr="preencoded.png">
              <a:extLst>
                <a:ext uri="{FF2B5EF4-FFF2-40B4-BE49-F238E27FC236}">
                  <a16:creationId xmlns:a16="http://schemas.microsoft.com/office/drawing/2014/main" id="{79C0BCD7-0370-CAFB-2533-1556A00DD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21859" y="5760343"/>
              <a:ext cx="228600" cy="304800"/>
            </a:xfrm>
            <a:prstGeom prst="rect">
              <a:avLst/>
            </a:prstGeom>
          </p:spPr>
        </p:pic>
        <p:sp>
          <p:nvSpPr>
            <p:cNvPr id="28" name="Text 8">
              <a:extLst>
                <a:ext uri="{FF2B5EF4-FFF2-40B4-BE49-F238E27FC236}">
                  <a16:creationId xmlns:a16="http://schemas.microsoft.com/office/drawing/2014/main" id="{A62AC3FB-4EBC-771A-A20A-52666EEAFA9E}"/>
                </a:ext>
              </a:extLst>
            </p:cNvPr>
            <p:cNvSpPr/>
            <p:nvPr/>
          </p:nvSpPr>
          <p:spPr>
            <a:xfrm>
              <a:off x="1028700" y="5634335"/>
              <a:ext cx="10477500" cy="56425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dirty="0" err="1">
                  <a:solidFill>
                    <a:srgbClr val="37415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选择哪种学科实践形式取决于学习内容的要求，以及学</a:t>
              </a:r>
              <a:r>
                <a:rPr lang="zh-CN" altLang="en-US" sz="2000" dirty="0">
                  <a:solidFill>
                    <a:srgbClr val="37415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情、</a:t>
              </a:r>
              <a:r>
                <a:rPr lang="en-US" sz="2000" dirty="0" err="1">
                  <a:solidFill>
                    <a:srgbClr val="37415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周边环境等多种因素。在条件许可情况下，应尽量让学生走出教室，在真实环境中开展真实的学科实践活动</a:t>
              </a:r>
              <a:r>
                <a:rPr lang="en-US" sz="2000" dirty="0">
                  <a:solidFill>
                    <a:srgbClr val="37415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。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1508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>
            <a:alpha val="100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7609C2-657B-8D23-2064-2486B2D6B0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14C9DD2-7A7D-C65C-8585-71C14D0D5FBA}"/>
              </a:ext>
            </a:extLst>
          </p:cNvPr>
          <p:cNvSpPr/>
          <p:nvPr/>
        </p:nvSpPr>
        <p:spPr>
          <a:xfrm>
            <a:off x="285750" y="266700"/>
            <a:ext cx="11620500" cy="6324600"/>
          </a:xfrm>
          <a:prstGeom prst="roundRect">
            <a:avLst>
              <a:gd name="adj" fmla="val 10040"/>
            </a:avLst>
          </a:prstGeom>
          <a:gradFill rotWithShape="1">
            <a:gsLst>
              <a:gs pos="0">
                <a:srgbClr val="FFFFFF">
                  <a:alpha val="100000"/>
                </a:srgbClr>
              </a:gs>
              <a:gs pos="100000">
                <a:srgbClr val="E0E0E0">
                  <a:alpha val="100000"/>
                </a:srgbClr>
              </a:gs>
            </a:gsLst>
            <a:lin ang="5400000"/>
          </a:gradFill>
          <a:ln w="25400" cap="flat" cmpd="sng">
            <a:noFill/>
            <a:prstDash val="solid"/>
            <a:round/>
          </a:ln>
          <a:effectLst>
            <a:outerShdw blurRad="279400" dist="254000" dir="8100000" algn="tr" rotWithShape="0">
              <a:srgbClr val="000000">
                <a:alpha val="4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C8E0B323-85A7-121D-4ACF-B6E7B13C31E2}"/>
              </a:ext>
            </a:extLst>
          </p:cNvPr>
          <p:cNvSpPr/>
          <p:nvPr/>
        </p:nvSpPr>
        <p:spPr>
          <a:xfrm>
            <a:off x="2095500" y="431800"/>
            <a:ext cx="9053830" cy="488950"/>
          </a:xfrm>
          <a:custGeom>
            <a:avLst/>
            <a:gdLst/>
            <a:ahLst/>
            <a:cxnLst/>
            <a:rect l="l" t="t" r="r" b="b"/>
            <a:pathLst>
              <a:path w="9053830" h="488950">
                <a:moveTo>
                  <a:pt x="0" y="0"/>
                </a:moveTo>
                <a:lnTo>
                  <a:pt x="7511393" y="0"/>
                </a:lnTo>
                <a:lnTo>
                  <a:pt x="9053830" y="488950"/>
                </a:lnTo>
                <a:lnTo>
                  <a:pt x="0" y="4889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>
              <a:alpha val="73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8075B2C8-9BC3-CCA5-AFEE-65E9A969E448}"/>
              </a:ext>
            </a:extLst>
          </p:cNvPr>
          <p:cNvSpPr/>
          <p:nvPr/>
        </p:nvSpPr>
        <p:spPr>
          <a:xfrm>
            <a:off x="863600" y="431800"/>
            <a:ext cx="3000375" cy="647700"/>
          </a:xfrm>
          <a:custGeom>
            <a:avLst/>
            <a:gdLst/>
            <a:ahLst/>
            <a:cxnLst/>
            <a:rect l="l" t="t" r="r" b="b"/>
            <a:pathLst>
              <a:path w="3000375" h="647700">
                <a:moveTo>
                  <a:pt x="104244" y="0"/>
                </a:moveTo>
                <a:lnTo>
                  <a:pt x="3000375" y="0"/>
                </a:lnTo>
                <a:lnTo>
                  <a:pt x="2342708" y="647700"/>
                </a:lnTo>
                <a:lnTo>
                  <a:pt x="0" y="640326"/>
                </a:lnTo>
                <a:lnTo>
                  <a:pt x="104244" y="0"/>
                </a:lnTo>
                <a:close/>
              </a:path>
            </a:pathLst>
          </a:custGeom>
          <a:solidFill>
            <a:srgbClr val="005A9E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63500" dist="63500" algn="ctr" rotWithShape="0">
              <a:srgbClr val="000000">
                <a:alpha val="67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7" name="AutoShape 6">
            <a:extLst>
              <a:ext uri="{FF2B5EF4-FFF2-40B4-BE49-F238E27FC236}">
                <a16:creationId xmlns:a16="http://schemas.microsoft.com/office/drawing/2014/main" id="{FD711814-3807-AF48-3251-7ADA6EEE541B}"/>
              </a:ext>
            </a:extLst>
          </p:cNvPr>
          <p:cNvSpPr/>
          <p:nvPr/>
        </p:nvSpPr>
        <p:spPr>
          <a:xfrm>
            <a:off x="1016000" y="527050"/>
            <a:ext cx="7620000" cy="3683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>
              <a:defRPr/>
            </a:pPr>
            <a:r>
              <a:rPr lang="en-US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3. </a:t>
            </a:r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学科实践的分类</a:t>
            </a:r>
            <a:r>
              <a:rPr lang="en-US" altLang="zh-CN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—</a:t>
            </a:r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按知识领域分类</a:t>
            </a:r>
            <a:endParaRPr lang="en-US" sz="2400" b="1" dirty="0">
              <a:solidFill>
                <a:srgbClr val="F5B900"/>
              </a:solidFill>
              <a:effectLst>
                <a:outerShdw blurRad="38100" dist="38100" dir="2700000" algn="tl" rotWithShape="0">
                  <a:srgbClr val="000000">
                    <a:alpha val="43100"/>
                  </a:srgbClr>
                </a:outerShdw>
              </a:effectLst>
              <a:latin typeface="微软雅黑"/>
              <a:ea typeface="微软雅黑"/>
            </a:endParaRPr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7717A171-F7D6-8004-39F5-CDAF3C0130F6}"/>
              </a:ext>
            </a:extLst>
          </p:cNvPr>
          <p:cNvSpPr/>
          <p:nvPr/>
        </p:nvSpPr>
        <p:spPr>
          <a:xfrm>
            <a:off x="576943" y="1398814"/>
            <a:ext cx="12070080" cy="26930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>
              <a:lnSpc>
                <a:spcPts val="2100"/>
              </a:lnSpc>
              <a:buNone/>
            </a:pPr>
            <a:r>
              <a:rPr lang="en-US" sz="2000" dirty="0">
                <a:solidFill>
                  <a:srgbClr val="374151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人类对世界的认知构成知识，并应用知识改造世界，据此可分为四种类型的学科实践</a:t>
            </a:r>
            <a:endParaRPr 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F883E722-C1DE-C3EA-6B6A-6B24E63BCC42}"/>
              </a:ext>
            </a:extLst>
          </p:cNvPr>
          <p:cNvGrpSpPr/>
          <p:nvPr/>
        </p:nvGrpSpPr>
        <p:grpSpPr>
          <a:xfrm>
            <a:off x="576943" y="1774368"/>
            <a:ext cx="5372100" cy="1897261"/>
            <a:chOff x="576943" y="1894114"/>
            <a:chExt cx="5372100" cy="1897261"/>
          </a:xfrm>
        </p:grpSpPr>
        <p:pic>
          <p:nvPicPr>
            <p:cNvPr id="8" name="Image 5" descr="preencoded.png">
              <a:extLst>
                <a:ext uri="{FF2B5EF4-FFF2-40B4-BE49-F238E27FC236}">
                  <a16:creationId xmlns:a16="http://schemas.microsoft.com/office/drawing/2014/main" id="{502AF5EF-B1D2-1107-7BAC-650CA5CD5F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6943" y="1894114"/>
              <a:ext cx="5372100" cy="1897261"/>
            </a:xfrm>
            <a:prstGeom prst="rect">
              <a:avLst/>
            </a:prstGeom>
            <a:solidFill>
              <a:srgbClr val="2E9FD1"/>
            </a:solidFill>
          </p:spPr>
        </p:pic>
        <p:pic>
          <p:nvPicPr>
            <p:cNvPr id="9" name="Image 6" descr="preencoded.png">
              <a:extLst>
                <a:ext uri="{FF2B5EF4-FFF2-40B4-BE49-F238E27FC236}">
                  <a16:creationId xmlns:a16="http://schemas.microsoft.com/office/drawing/2014/main" id="{8A29492B-CE9B-A2EB-3C01-3D91F3E73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4850" y="1964162"/>
              <a:ext cx="476250" cy="476250"/>
            </a:xfrm>
            <a:prstGeom prst="rect">
              <a:avLst/>
            </a:prstGeom>
          </p:spPr>
        </p:pic>
        <p:pic>
          <p:nvPicPr>
            <p:cNvPr id="10" name="Image 7" descr="preencoded.png">
              <a:extLst>
                <a:ext uri="{FF2B5EF4-FFF2-40B4-BE49-F238E27FC236}">
                  <a16:creationId xmlns:a16="http://schemas.microsoft.com/office/drawing/2014/main" id="{E415C35C-B62E-96BD-4CF8-EB42A2F8A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8065" y="2017939"/>
              <a:ext cx="200025" cy="304800"/>
            </a:xfrm>
            <a:prstGeom prst="rect">
              <a:avLst/>
            </a:prstGeom>
          </p:spPr>
        </p:pic>
        <p:sp>
          <p:nvSpPr>
            <p:cNvPr id="11" name="Text 2">
              <a:extLst>
                <a:ext uri="{FF2B5EF4-FFF2-40B4-BE49-F238E27FC236}">
                  <a16:creationId xmlns:a16="http://schemas.microsoft.com/office/drawing/2014/main" id="{07003E34-57DA-1939-9DA1-B944A31671B9}"/>
                </a:ext>
              </a:extLst>
            </p:cNvPr>
            <p:cNvSpPr/>
            <p:nvPr/>
          </p:nvSpPr>
          <p:spPr>
            <a:xfrm>
              <a:off x="806768" y="2450943"/>
              <a:ext cx="476250" cy="1128514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b="1" dirty="0">
                  <a:solidFill>
                    <a:srgbClr val="1E40AF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科学实践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2" name="Text 3">
              <a:extLst>
                <a:ext uri="{FF2B5EF4-FFF2-40B4-BE49-F238E27FC236}">
                  <a16:creationId xmlns:a16="http://schemas.microsoft.com/office/drawing/2014/main" id="{FD87D454-6EC2-2B8E-1342-69D8DAA2F274}"/>
                </a:ext>
              </a:extLst>
            </p:cNvPr>
            <p:cNvSpPr/>
            <p:nvPr/>
          </p:nvSpPr>
          <p:spPr>
            <a:xfrm>
              <a:off x="1396093" y="1997874"/>
              <a:ext cx="4400550" cy="1905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b="1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定义：</a:t>
              </a:r>
              <a:r>
                <a:rPr lang="en-US" sz="2000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学生为探索自然和社会现象、揭示其规律等进行的研究性活动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3" name="Text 4">
              <a:extLst>
                <a:ext uri="{FF2B5EF4-FFF2-40B4-BE49-F238E27FC236}">
                  <a16:creationId xmlns:a16="http://schemas.microsoft.com/office/drawing/2014/main" id="{56A96E3E-22EB-71AA-C335-6E223AFF7F19}"/>
                </a:ext>
              </a:extLst>
            </p:cNvPr>
            <p:cNvSpPr/>
            <p:nvPr/>
          </p:nvSpPr>
          <p:spPr>
            <a:xfrm>
              <a:off x="1367518" y="2619316"/>
              <a:ext cx="4400550" cy="1905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b="1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目的：</a:t>
              </a:r>
              <a:r>
                <a:rPr lang="en-US" sz="2000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培养学生像科学家那样用科学的方法和路径探索未知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4" name="Text 5">
              <a:extLst>
                <a:ext uri="{FF2B5EF4-FFF2-40B4-BE49-F238E27FC236}">
                  <a16:creationId xmlns:a16="http://schemas.microsoft.com/office/drawing/2014/main" id="{B1EB3AEB-A69E-BEFF-56C2-E2D40121FD65}"/>
                </a:ext>
              </a:extLst>
            </p:cNvPr>
            <p:cNvSpPr/>
            <p:nvPr/>
          </p:nvSpPr>
          <p:spPr>
            <a:xfrm>
              <a:off x="1359217" y="3194506"/>
              <a:ext cx="4400550" cy="1905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b="1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示例：</a:t>
              </a:r>
              <a:r>
                <a:rPr lang="en-US" sz="2000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理科的探究性实验、地理学科的野外考察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B994A674-CC55-44BE-AE34-79C4006A8A45}"/>
              </a:ext>
            </a:extLst>
          </p:cNvPr>
          <p:cNvGrpSpPr/>
          <p:nvPr/>
        </p:nvGrpSpPr>
        <p:grpSpPr>
          <a:xfrm>
            <a:off x="576943" y="3829475"/>
            <a:ext cx="5372100" cy="1897261"/>
            <a:chOff x="576943" y="3829475"/>
            <a:chExt cx="5372100" cy="1897261"/>
          </a:xfrm>
        </p:grpSpPr>
        <p:pic>
          <p:nvPicPr>
            <p:cNvPr id="16" name="Image 12" descr="preencoded.png">
              <a:extLst>
                <a:ext uri="{FF2B5EF4-FFF2-40B4-BE49-F238E27FC236}">
                  <a16:creationId xmlns:a16="http://schemas.microsoft.com/office/drawing/2014/main" id="{21F0B3C5-D726-1D91-8405-3072384754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6943" y="3829475"/>
              <a:ext cx="5372100" cy="1897261"/>
            </a:xfrm>
            <a:prstGeom prst="rect">
              <a:avLst/>
            </a:prstGeom>
            <a:solidFill>
              <a:srgbClr val="2E9FD1"/>
            </a:solidFill>
          </p:spPr>
        </p:pic>
        <p:pic>
          <p:nvPicPr>
            <p:cNvPr id="17" name="Image 13" descr="preencoded.png">
              <a:extLst>
                <a:ext uri="{FF2B5EF4-FFF2-40B4-BE49-F238E27FC236}">
                  <a16:creationId xmlns:a16="http://schemas.microsoft.com/office/drawing/2014/main" id="{BE5CB12D-D1BC-54E6-95EF-415BDD04B70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6487" y="3989104"/>
              <a:ext cx="476250" cy="476250"/>
            </a:xfrm>
            <a:prstGeom prst="rect">
              <a:avLst/>
            </a:prstGeom>
          </p:spPr>
        </p:pic>
        <p:pic>
          <p:nvPicPr>
            <p:cNvPr id="18" name="Image 14" descr="preencoded.png">
              <a:extLst>
                <a:ext uri="{FF2B5EF4-FFF2-40B4-BE49-F238E27FC236}">
                  <a16:creationId xmlns:a16="http://schemas.microsoft.com/office/drawing/2014/main" id="{5EBAC25A-37FD-401B-C671-D5B510F7333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50312" y="4086650"/>
              <a:ext cx="228600" cy="304800"/>
            </a:xfrm>
            <a:prstGeom prst="rect">
              <a:avLst/>
            </a:prstGeom>
          </p:spPr>
        </p:pic>
        <p:sp>
          <p:nvSpPr>
            <p:cNvPr id="19" name="Text 11">
              <a:extLst>
                <a:ext uri="{FF2B5EF4-FFF2-40B4-BE49-F238E27FC236}">
                  <a16:creationId xmlns:a16="http://schemas.microsoft.com/office/drawing/2014/main" id="{A643C1CA-C3E3-2474-3E07-8DCCE7C01926}"/>
                </a:ext>
              </a:extLst>
            </p:cNvPr>
            <p:cNvSpPr/>
            <p:nvPr/>
          </p:nvSpPr>
          <p:spPr>
            <a:xfrm>
              <a:off x="799965" y="4505750"/>
              <a:ext cx="476250" cy="1128514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b="1" dirty="0">
                  <a:solidFill>
                    <a:srgbClr val="6B21A8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艺术实践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0" name="Text 12">
              <a:extLst>
                <a:ext uri="{FF2B5EF4-FFF2-40B4-BE49-F238E27FC236}">
                  <a16:creationId xmlns:a16="http://schemas.microsoft.com/office/drawing/2014/main" id="{4BC512E0-7442-245C-28D6-2B8468EA939A}"/>
                </a:ext>
              </a:extLst>
            </p:cNvPr>
            <p:cNvSpPr/>
            <p:nvPr/>
          </p:nvSpPr>
          <p:spPr>
            <a:xfrm>
              <a:off x="1393237" y="3943186"/>
              <a:ext cx="4407650" cy="457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b="1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定义：</a:t>
              </a:r>
              <a:r>
                <a:rPr lang="en-US" sz="2000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艺术创作与体验的鲜活载体，打破理论与现实的界限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1" name="Text 13">
              <a:extLst>
                <a:ext uri="{FF2B5EF4-FFF2-40B4-BE49-F238E27FC236}">
                  <a16:creationId xmlns:a16="http://schemas.microsoft.com/office/drawing/2014/main" id="{93D7EBF3-FD47-F896-409E-15FA5DFF78F4}"/>
                </a:ext>
              </a:extLst>
            </p:cNvPr>
            <p:cNvSpPr/>
            <p:nvPr/>
          </p:nvSpPr>
          <p:spPr>
            <a:xfrm>
              <a:off x="1396093" y="4591475"/>
              <a:ext cx="4407650" cy="457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b="1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目的：</a:t>
              </a:r>
              <a:r>
                <a:rPr lang="en-US" sz="2000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承载学生思想情感，搭建与他人、社会对话的桥梁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2" name="Text 14">
              <a:extLst>
                <a:ext uri="{FF2B5EF4-FFF2-40B4-BE49-F238E27FC236}">
                  <a16:creationId xmlns:a16="http://schemas.microsoft.com/office/drawing/2014/main" id="{CFD8CC62-D084-2E58-E9F4-2D845199E575}"/>
                </a:ext>
              </a:extLst>
            </p:cNvPr>
            <p:cNvSpPr/>
            <p:nvPr/>
          </p:nvSpPr>
          <p:spPr>
            <a:xfrm>
              <a:off x="1396093" y="5258650"/>
              <a:ext cx="4407650" cy="457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b="1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示例：</a:t>
              </a:r>
              <a:r>
                <a:rPr lang="en-US" sz="2000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绘画创作、音乐表演、戏剧排练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9F53AEFA-1A07-C028-35B2-8BA7059AD6DE}"/>
              </a:ext>
            </a:extLst>
          </p:cNvPr>
          <p:cNvGrpSpPr/>
          <p:nvPr/>
        </p:nvGrpSpPr>
        <p:grpSpPr>
          <a:xfrm>
            <a:off x="6177643" y="3829475"/>
            <a:ext cx="5620673" cy="1897261"/>
            <a:chOff x="6177643" y="3829475"/>
            <a:chExt cx="5620673" cy="1897261"/>
          </a:xfrm>
        </p:grpSpPr>
        <p:pic>
          <p:nvPicPr>
            <p:cNvPr id="24" name="Image 15" descr="preencoded.png">
              <a:extLst>
                <a:ext uri="{FF2B5EF4-FFF2-40B4-BE49-F238E27FC236}">
                  <a16:creationId xmlns:a16="http://schemas.microsoft.com/office/drawing/2014/main" id="{4AE04BD6-AB59-8A2A-B894-633E574B84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77643" y="3829475"/>
              <a:ext cx="5372100" cy="1897261"/>
            </a:xfrm>
            <a:prstGeom prst="rect">
              <a:avLst/>
            </a:prstGeom>
            <a:solidFill>
              <a:srgbClr val="2E9FD1"/>
            </a:solidFill>
          </p:spPr>
        </p:pic>
        <p:pic>
          <p:nvPicPr>
            <p:cNvPr id="25" name="Image 16" descr="preencoded.png">
              <a:extLst>
                <a:ext uri="{FF2B5EF4-FFF2-40B4-BE49-F238E27FC236}">
                  <a16:creationId xmlns:a16="http://schemas.microsoft.com/office/drawing/2014/main" id="{8DE9958B-F1F9-2331-1839-3F8E03B84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91941" y="3911116"/>
              <a:ext cx="447973" cy="476250"/>
            </a:xfrm>
            <a:prstGeom prst="rect">
              <a:avLst/>
            </a:prstGeom>
          </p:spPr>
        </p:pic>
        <p:pic>
          <p:nvPicPr>
            <p:cNvPr id="26" name="Image 17" descr="preencoded.png">
              <a:extLst>
                <a:ext uri="{FF2B5EF4-FFF2-40B4-BE49-F238E27FC236}">
                  <a16:creationId xmlns:a16="http://schemas.microsoft.com/office/drawing/2014/main" id="{06141C51-BC26-661F-02F6-5E6412DD14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373052" y="3996841"/>
              <a:ext cx="285750" cy="304800"/>
            </a:xfrm>
            <a:prstGeom prst="rect">
              <a:avLst/>
            </a:prstGeom>
          </p:spPr>
        </p:pic>
        <p:sp>
          <p:nvSpPr>
            <p:cNvPr id="27" name="Text 15">
              <a:extLst>
                <a:ext uri="{FF2B5EF4-FFF2-40B4-BE49-F238E27FC236}">
                  <a16:creationId xmlns:a16="http://schemas.microsoft.com/office/drawing/2014/main" id="{7177AFAB-4371-7884-D6EE-7419D9FC358D}"/>
                </a:ext>
              </a:extLst>
            </p:cNvPr>
            <p:cNvSpPr/>
            <p:nvPr/>
          </p:nvSpPr>
          <p:spPr>
            <a:xfrm>
              <a:off x="6387193" y="4484418"/>
              <a:ext cx="447973" cy="1128514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b="1" dirty="0">
                  <a:solidFill>
                    <a:srgbClr val="9A3412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社会实践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8" name="Text 16">
              <a:extLst>
                <a:ext uri="{FF2B5EF4-FFF2-40B4-BE49-F238E27FC236}">
                  <a16:creationId xmlns:a16="http://schemas.microsoft.com/office/drawing/2014/main" id="{5E447D1D-90AA-D139-129D-FC72236046D3}"/>
                </a:ext>
              </a:extLst>
            </p:cNvPr>
            <p:cNvSpPr/>
            <p:nvPr/>
          </p:nvSpPr>
          <p:spPr>
            <a:xfrm>
              <a:off x="6968516" y="3913414"/>
              <a:ext cx="4829800" cy="1905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b="1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定义：</a:t>
              </a:r>
              <a:r>
                <a:rPr lang="en-US" sz="2000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学生走出象牙塔、触摸真实世界的重要途径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9" name="Text 17">
              <a:extLst>
                <a:ext uri="{FF2B5EF4-FFF2-40B4-BE49-F238E27FC236}">
                  <a16:creationId xmlns:a16="http://schemas.microsoft.com/office/drawing/2014/main" id="{466D4E0D-67F2-442C-3556-F532C5E920F5}"/>
                </a:ext>
              </a:extLst>
            </p:cNvPr>
            <p:cNvSpPr/>
            <p:nvPr/>
          </p:nvSpPr>
          <p:spPr>
            <a:xfrm>
              <a:off x="6927461" y="4503454"/>
              <a:ext cx="4622282" cy="3810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b="1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目的：</a:t>
              </a:r>
              <a:r>
                <a:rPr lang="en-US" sz="2000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认知社会与服务社会，帮助个体明确自身定位，感受学习对于社会的价值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0" name="Text 18">
              <a:extLst>
                <a:ext uri="{FF2B5EF4-FFF2-40B4-BE49-F238E27FC236}">
                  <a16:creationId xmlns:a16="http://schemas.microsoft.com/office/drawing/2014/main" id="{DD2DF353-B67B-7DD8-248F-C73F13CA8C0E}"/>
                </a:ext>
              </a:extLst>
            </p:cNvPr>
            <p:cNvSpPr/>
            <p:nvPr/>
          </p:nvSpPr>
          <p:spPr>
            <a:xfrm>
              <a:off x="6927461" y="5048675"/>
              <a:ext cx="4829800" cy="1905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b="1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示例：</a:t>
              </a:r>
              <a:r>
                <a:rPr lang="en-US" sz="2000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田野调查、社区服务、企业实习、公益项目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1" name="Text 19">
              <a:extLst>
                <a:ext uri="{FF2B5EF4-FFF2-40B4-BE49-F238E27FC236}">
                  <a16:creationId xmlns:a16="http://schemas.microsoft.com/office/drawing/2014/main" id="{64CBBDCE-EF10-36D8-E9C7-FB6027AAD9EB}"/>
                </a:ext>
              </a:extLst>
            </p:cNvPr>
            <p:cNvSpPr/>
            <p:nvPr/>
          </p:nvSpPr>
          <p:spPr>
            <a:xfrm>
              <a:off x="8438088" y="5425557"/>
              <a:ext cx="3340255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dirty="0">
                  <a:solidFill>
                    <a:srgbClr val="0070C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信息科技学科主要实践形式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CF0F630D-98B0-725F-6809-5CBC8926C866}"/>
              </a:ext>
            </a:extLst>
          </p:cNvPr>
          <p:cNvGrpSpPr/>
          <p:nvPr/>
        </p:nvGrpSpPr>
        <p:grpSpPr>
          <a:xfrm>
            <a:off x="576943" y="5955336"/>
            <a:ext cx="10972800" cy="685800"/>
            <a:chOff x="576943" y="5955336"/>
            <a:chExt cx="10972800" cy="685800"/>
          </a:xfrm>
        </p:grpSpPr>
        <p:pic>
          <p:nvPicPr>
            <p:cNvPr id="33" name="Image 19" descr="preencoded.png">
              <a:extLst>
                <a:ext uri="{FF2B5EF4-FFF2-40B4-BE49-F238E27FC236}">
                  <a16:creationId xmlns:a16="http://schemas.microsoft.com/office/drawing/2014/main" id="{1E684E57-3574-681C-3F8D-F6ADB46BB4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76943" y="5955336"/>
              <a:ext cx="10972800" cy="685800"/>
            </a:xfrm>
            <a:prstGeom prst="rect">
              <a:avLst/>
            </a:prstGeom>
          </p:spPr>
        </p:pic>
        <p:pic>
          <p:nvPicPr>
            <p:cNvPr id="34" name="Image 20" descr="preencoded.png">
              <a:extLst>
                <a:ext uri="{FF2B5EF4-FFF2-40B4-BE49-F238E27FC236}">
                  <a16:creationId xmlns:a16="http://schemas.microsoft.com/office/drawing/2014/main" id="{5309B64B-0693-9642-EEF7-FDEE07F55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62668" y="6103163"/>
              <a:ext cx="288200" cy="537973"/>
            </a:xfrm>
            <a:prstGeom prst="rect">
              <a:avLst/>
            </a:prstGeom>
          </p:spPr>
        </p:pic>
        <p:sp>
          <p:nvSpPr>
            <p:cNvPr id="35" name="Text 20">
              <a:extLst>
                <a:ext uri="{FF2B5EF4-FFF2-40B4-BE49-F238E27FC236}">
                  <a16:creationId xmlns:a16="http://schemas.microsoft.com/office/drawing/2014/main" id="{7DA19B67-C004-3F95-26B1-1E293B3896CA}"/>
                </a:ext>
              </a:extLst>
            </p:cNvPr>
            <p:cNvSpPr/>
            <p:nvPr/>
          </p:nvSpPr>
          <p:spPr>
            <a:xfrm>
              <a:off x="1098097" y="6050586"/>
              <a:ext cx="10126027" cy="24765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b="1" dirty="0">
                  <a:solidFill>
                    <a:srgbClr val="1E40AF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信息科技学科特点：</a:t>
              </a:r>
              <a:r>
                <a:rPr lang="en-US" sz="2000" dirty="0">
                  <a:solidFill>
                    <a:srgbClr val="1E40AF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信息科技学科的实践多侧重于工程实践和社会实践，强调问题解决、模型建立和逻辑推理，同时注重社会服务与应用。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84734531-18FB-86F1-94AA-411C005E308E}"/>
              </a:ext>
            </a:extLst>
          </p:cNvPr>
          <p:cNvGrpSpPr/>
          <p:nvPr/>
        </p:nvGrpSpPr>
        <p:grpSpPr>
          <a:xfrm>
            <a:off x="6177643" y="1753844"/>
            <a:ext cx="5620673" cy="1939558"/>
            <a:chOff x="6177643" y="1753844"/>
            <a:chExt cx="5620673" cy="1939558"/>
          </a:xfrm>
        </p:grpSpPr>
        <p:grpSp>
          <p:nvGrpSpPr>
            <p:cNvPr id="37" name="组合 36">
              <a:extLst>
                <a:ext uri="{FF2B5EF4-FFF2-40B4-BE49-F238E27FC236}">
                  <a16:creationId xmlns:a16="http://schemas.microsoft.com/office/drawing/2014/main" id="{2F89ADBB-194C-46AD-7BCA-86F219C6B588}"/>
                </a:ext>
              </a:extLst>
            </p:cNvPr>
            <p:cNvGrpSpPr/>
            <p:nvPr/>
          </p:nvGrpSpPr>
          <p:grpSpPr>
            <a:xfrm>
              <a:off x="6177643" y="1753844"/>
              <a:ext cx="5426801" cy="1885132"/>
              <a:chOff x="6177643" y="1753844"/>
              <a:chExt cx="5426801" cy="1885132"/>
            </a:xfrm>
          </p:grpSpPr>
          <p:pic>
            <p:nvPicPr>
              <p:cNvPr id="39" name="Image 8" descr="preencoded.png">
                <a:extLst>
                  <a:ext uri="{FF2B5EF4-FFF2-40B4-BE49-F238E27FC236}">
                    <a16:creationId xmlns:a16="http://schemas.microsoft.com/office/drawing/2014/main" id="{8BA6B771-E79C-44DF-256D-6E813B7857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177643" y="1753844"/>
                <a:ext cx="5372100" cy="1885132"/>
              </a:xfrm>
              <a:prstGeom prst="rect">
                <a:avLst/>
              </a:prstGeom>
              <a:solidFill>
                <a:srgbClr val="2E9FD1"/>
              </a:solidFill>
            </p:spPr>
          </p:pic>
          <p:pic>
            <p:nvPicPr>
              <p:cNvPr id="40" name="Image 9" descr="preencoded.png">
                <a:extLst>
                  <a:ext uri="{FF2B5EF4-FFF2-40B4-BE49-F238E27FC236}">
                    <a16:creationId xmlns:a16="http://schemas.microsoft.com/office/drawing/2014/main" id="{7AE839CE-256F-C823-9875-96E156F07C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270171" y="1899556"/>
                <a:ext cx="476250" cy="476250"/>
              </a:xfrm>
              <a:prstGeom prst="rect">
                <a:avLst/>
              </a:prstGeom>
            </p:spPr>
          </p:pic>
          <p:pic>
            <p:nvPicPr>
              <p:cNvPr id="41" name="Image 10" descr="preencoded.png">
                <a:extLst>
                  <a:ext uri="{FF2B5EF4-FFF2-40B4-BE49-F238E27FC236}">
                    <a16:creationId xmlns:a16="http://schemas.microsoft.com/office/drawing/2014/main" id="{636332E7-11E8-D429-ADDB-8CE922168C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365421" y="1985281"/>
                <a:ext cx="285750" cy="304800"/>
              </a:xfrm>
              <a:prstGeom prst="rect">
                <a:avLst/>
              </a:prstGeom>
            </p:spPr>
          </p:pic>
          <p:sp>
            <p:nvSpPr>
              <p:cNvPr id="42" name="Text 6">
                <a:extLst>
                  <a:ext uri="{FF2B5EF4-FFF2-40B4-BE49-F238E27FC236}">
                    <a16:creationId xmlns:a16="http://schemas.microsoft.com/office/drawing/2014/main" id="{566C7413-8EE1-0456-106F-ACFA3726378A}"/>
                  </a:ext>
                </a:extLst>
              </p:cNvPr>
              <p:cNvSpPr/>
              <p:nvPr/>
            </p:nvSpPr>
            <p:spPr>
              <a:xfrm>
                <a:off x="6342588" y="2358061"/>
                <a:ext cx="473528" cy="1128514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indent="0">
                  <a:lnSpc>
                    <a:spcPts val="2200"/>
                  </a:lnSpc>
                  <a:buNone/>
                </a:pPr>
                <a:r>
                  <a:rPr lang="en-US" sz="2000" b="1" dirty="0">
                    <a:solidFill>
                      <a:srgbClr val="166534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ui-sans-serif" pitchFamily="34" charset="-120"/>
                  </a:rPr>
                  <a:t>工程实践</a:t>
                </a:r>
                <a:endParaRPr lang="en-US" sz="2000" dirty="0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43" name="Text 7">
                <a:extLst>
                  <a:ext uri="{FF2B5EF4-FFF2-40B4-BE49-F238E27FC236}">
                    <a16:creationId xmlns:a16="http://schemas.microsoft.com/office/drawing/2014/main" id="{0C65379D-9104-8DA5-1CF0-F8A0D1137257}"/>
                  </a:ext>
                </a:extLst>
              </p:cNvPr>
              <p:cNvSpPr/>
              <p:nvPr/>
            </p:nvSpPr>
            <p:spPr>
              <a:xfrm>
                <a:off x="6910524" y="1899130"/>
                <a:ext cx="4693920" cy="190500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/>
              <a:lstStyle/>
              <a:p>
                <a:pPr marL="0" indent="0">
                  <a:lnSpc>
                    <a:spcPts val="2200"/>
                  </a:lnSpc>
                  <a:buNone/>
                </a:pPr>
                <a:r>
                  <a:rPr lang="en-US" sz="2000" b="1" dirty="0">
                    <a:solidFill>
                      <a:srgbClr val="4B5563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cs typeface="ui-sans-serif" pitchFamily="34" charset="-120"/>
                  </a:rPr>
                  <a:t>定义：</a:t>
                </a:r>
                <a:r>
                  <a:rPr lang="en-US" sz="2000" dirty="0">
                    <a:solidFill>
                      <a:srgbClr val="4B5563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cs typeface="ui-sans-serif" pitchFamily="34" charset="-120"/>
                  </a:rPr>
                  <a:t>将科学理论等应用于实际问题解决的活动，分工程设计与工程建造</a:t>
                </a:r>
                <a:endParaRPr lang="en-US" sz="20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44" name="Text 8">
                <a:extLst>
                  <a:ext uri="{FF2B5EF4-FFF2-40B4-BE49-F238E27FC236}">
                    <a16:creationId xmlns:a16="http://schemas.microsoft.com/office/drawing/2014/main" id="{77B923F1-1C97-EA0B-B5E0-149A580166A1}"/>
                  </a:ext>
                </a:extLst>
              </p:cNvPr>
              <p:cNvSpPr/>
              <p:nvPr/>
            </p:nvSpPr>
            <p:spPr>
              <a:xfrm>
                <a:off x="6888533" y="2481666"/>
                <a:ext cx="4693920" cy="190500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/>
              <a:lstStyle/>
              <a:p>
                <a:pPr marL="0" indent="0">
                  <a:lnSpc>
                    <a:spcPts val="2200"/>
                  </a:lnSpc>
                  <a:buNone/>
                </a:pPr>
                <a:r>
                  <a:rPr lang="en-US" sz="2000" b="1" dirty="0">
                    <a:solidFill>
                      <a:srgbClr val="4B5563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cs typeface="ui-sans-serif" pitchFamily="34" charset="-120"/>
                  </a:rPr>
                  <a:t>目的：</a:t>
                </a:r>
                <a:r>
                  <a:rPr lang="en-US" sz="2000" dirty="0">
                    <a:solidFill>
                      <a:srgbClr val="4B5563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cs typeface="ui-sans-serif" pitchFamily="34" charset="-120"/>
                  </a:rPr>
                  <a:t>培育学生的工程思维，有助于快速、高效地完成任务</a:t>
                </a:r>
                <a:endParaRPr lang="en-US" sz="20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45" name="Text 9">
                <a:extLst>
                  <a:ext uri="{FF2B5EF4-FFF2-40B4-BE49-F238E27FC236}">
                    <a16:creationId xmlns:a16="http://schemas.microsoft.com/office/drawing/2014/main" id="{2E4EA0C6-E52F-A246-8A48-85DC6E677F0E}"/>
                  </a:ext>
                </a:extLst>
              </p:cNvPr>
              <p:cNvSpPr/>
              <p:nvPr/>
            </p:nvSpPr>
            <p:spPr>
              <a:xfrm>
                <a:off x="6892032" y="3087672"/>
                <a:ext cx="4693920" cy="190500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/>
              <a:lstStyle/>
              <a:p>
                <a:pPr marL="0" indent="0">
                  <a:lnSpc>
                    <a:spcPts val="2200"/>
                  </a:lnSpc>
                  <a:buNone/>
                </a:pPr>
                <a:r>
                  <a:rPr lang="en-US" sz="2000" b="1" dirty="0">
                    <a:solidFill>
                      <a:srgbClr val="4B5563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cs typeface="ui-sans-serif" pitchFamily="34" charset="-120"/>
                  </a:rPr>
                  <a:t>示例：</a:t>
                </a:r>
                <a:r>
                  <a:rPr lang="en-US" sz="2000" dirty="0">
                    <a:solidFill>
                      <a:srgbClr val="4B5563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cs typeface="ui-sans-serif" pitchFamily="34" charset="-120"/>
                  </a:rPr>
                  <a:t>智能鱼缸设计与搭建、机器人制作</a:t>
                </a:r>
                <a:endParaRPr lang="en-US" sz="20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sp>
          <p:nvSpPr>
            <p:cNvPr id="38" name="Text 19">
              <a:extLst>
                <a:ext uri="{FF2B5EF4-FFF2-40B4-BE49-F238E27FC236}">
                  <a16:creationId xmlns:a16="http://schemas.microsoft.com/office/drawing/2014/main" id="{B244830A-D622-5D1A-B43C-96E7E2B4AB63}"/>
                </a:ext>
              </a:extLst>
            </p:cNvPr>
            <p:cNvSpPr/>
            <p:nvPr/>
          </p:nvSpPr>
          <p:spPr>
            <a:xfrm>
              <a:off x="8458061" y="3411273"/>
              <a:ext cx="3340255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dirty="0">
                  <a:solidFill>
                    <a:srgbClr val="0070C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信息科技学科主要实践形式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1857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>
            <a:alpha val="100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41A481-6C73-9FE7-F742-90A2F5410F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85719874-83E4-72F7-9987-534B4BA758EA}"/>
              </a:ext>
            </a:extLst>
          </p:cNvPr>
          <p:cNvSpPr/>
          <p:nvPr/>
        </p:nvSpPr>
        <p:spPr>
          <a:xfrm>
            <a:off x="285750" y="266700"/>
            <a:ext cx="11620500" cy="6324600"/>
          </a:xfrm>
          <a:prstGeom prst="roundRect">
            <a:avLst>
              <a:gd name="adj" fmla="val 10040"/>
            </a:avLst>
          </a:prstGeom>
          <a:gradFill rotWithShape="1">
            <a:gsLst>
              <a:gs pos="0">
                <a:srgbClr val="FFFFFF">
                  <a:alpha val="100000"/>
                </a:srgbClr>
              </a:gs>
              <a:gs pos="100000">
                <a:srgbClr val="E0E0E0">
                  <a:alpha val="100000"/>
                </a:srgbClr>
              </a:gs>
            </a:gsLst>
            <a:lin ang="5400000"/>
          </a:gradFill>
          <a:ln w="25400" cap="flat" cmpd="sng">
            <a:noFill/>
            <a:prstDash val="solid"/>
            <a:round/>
          </a:ln>
          <a:effectLst>
            <a:outerShdw blurRad="279400" dist="254000" dir="8100000" algn="tr" rotWithShape="0">
              <a:srgbClr val="000000">
                <a:alpha val="4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8123377C-03EE-D9B5-2236-E89BFA23D5F5}"/>
              </a:ext>
            </a:extLst>
          </p:cNvPr>
          <p:cNvSpPr/>
          <p:nvPr/>
        </p:nvSpPr>
        <p:spPr>
          <a:xfrm>
            <a:off x="2095500" y="431800"/>
            <a:ext cx="9053830" cy="488950"/>
          </a:xfrm>
          <a:custGeom>
            <a:avLst/>
            <a:gdLst/>
            <a:ahLst/>
            <a:cxnLst/>
            <a:rect l="l" t="t" r="r" b="b"/>
            <a:pathLst>
              <a:path w="9053830" h="488950">
                <a:moveTo>
                  <a:pt x="0" y="0"/>
                </a:moveTo>
                <a:lnTo>
                  <a:pt x="7511393" y="0"/>
                </a:lnTo>
                <a:lnTo>
                  <a:pt x="9053830" y="488950"/>
                </a:lnTo>
                <a:lnTo>
                  <a:pt x="0" y="4889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>
              <a:alpha val="73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583AEA2-3C48-A40E-3700-1649AF1AD98A}"/>
              </a:ext>
            </a:extLst>
          </p:cNvPr>
          <p:cNvSpPr/>
          <p:nvPr/>
        </p:nvSpPr>
        <p:spPr>
          <a:xfrm>
            <a:off x="863600" y="431800"/>
            <a:ext cx="3000375" cy="647700"/>
          </a:xfrm>
          <a:custGeom>
            <a:avLst/>
            <a:gdLst/>
            <a:ahLst/>
            <a:cxnLst/>
            <a:rect l="l" t="t" r="r" b="b"/>
            <a:pathLst>
              <a:path w="3000375" h="647700">
                <a:moveTo>
                  <a:pt x="104244" y="0"/>
                </a:moveTo>
                <a:lnTo>
                  <a:pt x="3000375" y="0"/>
                </a:lnTo>
                <a:lnTo>
                  <a:pt x="2342708" y="647700"/>
                </a:lnTo>
                <a:lnTo>
                  <a:pt x="0" y="640326"/>
                </a:lnTo>
                <a:lnTo>
                  <a:pt x="104244" y="0"/>
                </a:lnTo>
                <a:close/>
              </a:path>
            </a:pathLst>
          </a:custGeom>
          <a:solidFill>
            <a:srgbClr val="005A9E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63500" dist="63500" algn="ctr" rotWithShape="0">
              <a:srgbClr val="000000">
                <a:alpha val="67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7" name="AutoShape 6">
            <a:extLst>
              <a:ext uri="{FF2B5EF4-FFF2-40B4-BE49-F238E27FC236}">
                <a16:creationId xmlns:a16="http://schemas.microsoft.com/office/drawing/2014/main" id="{DD1089CB-3FA1-4624-AB6D-CDBF19BECBB8}"/>
              </a:ext>
            </a:extLst>
          </p:cNvPr>
          <p:cNvSpPr/>
          <p:nvPr/>
        </p:nvSpPr>
        <p:spPr>
          <a:xfrm>
            <a:off x="1016000" y="527050"/>
            <a:ext cx="7620000" cy="3683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>
              <a:defRPr/>
            </a:pPr>
            <a:r>
              <a:rPr lang="en-US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3. </a:t>
            </a:r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学科实践的分类</a:t>
            </a:r>
            <a:r>
              <a:rPr lang="en-US" altLang="zh-CN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—</a:t>
            </a:r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按学科分类</a:t>
            </a:r>
            <a:endParaRPr lang="en-US" sz="2400" b="1" dirty="0">
              <a:solidFill>
                <a:srgbClr val="F5B900"/>
              </a:solidFill>
              <a:effectLst>
                <a:outerShdw blurRad="38100" dist="38100" dir="2700000" algn="tl" rotWithShape="0">
                  <a:srgbClr val="000000">
                    <a:alpha val="43100"/>
                  </a:srgbClr>
                </a:outerShdw>
              </a:effectLst>
              <a:latin typeface="微软雅黑"/>
              <a:ea typeface="微软雅黑"/>
            </a:endParaRPr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E7A3FD8F-AF53-82B6-69D6-9FF41D0FB8E6}"/>
              </a:ext>
            </a:extLst>
          </p:cNvPr>
          <p:cNvSpPr/>
          <p:nvPr/>
        </p:nvSpPr>
        <p:spPr>
          <a:xfrm>
            <a:off x="681718" y="1359792"/>
            <a:ext cx="11114314" cy="56425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>
              <a:lnSpc>
                <a:spcPts val="2200"/>
              </a:lnSpc>
              <a:buNone/>
            </a:pPr>
            <a:r>
              <a:rPr lang="en-US" sz="2000" dirty="0">
                <a:solidFill>
                  <a:srgbClr val="374151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    </a:t>
            </a:r>
            <a:r>
              <a:rPr lang="en-US" sz="2000" dirty="0" err="1">
                <a:solidFill>
                  <a:srgbClr val="374151"/>
                </a:solidFill>
                <a:latin typeface="楷体" panose="02010609060101010101" pitchFamily="49" charset="-122"/>
                <a:ea typeface="楷体" panose="02010609060101010101" pitchFamily="49" charset="-122"/>
                <a:cs typeface="ui-sans-serif" pitchFamily="34" charset="-120"/>
              </a:rPr>
              <a:t>不同学科根据特点和课程标准要求，具有不同类别的学科实践。信息科技学科强调技术应用和问题解决能力</a:t>
            </a:r>
            <a:r>
              <a:rPr lang="en-US" sz="2000" dirty="0">
                <a:solidFill>
                  <a:srgbClr val="374151"/>
                </a:solidFill>
                <a:latin typeface="楷体" panose="02010609060101010101" pitchFamily="49" charset="-122"/>
                <a:ea typeface="楷体" panose="02010609060101010101" pitchFamily="49" charset="-122"/>
                <a:cs typeface="ui-sans-serif" pitchFamily="34" charset="-120"/>
              </a:rPr>
              <a:t>。</a:t>
            </a:r>
            <a:endParaRPr 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728B14F3-84AD-8A35-9443-2411A0B901B3}"/>
              </a:ext>
            </a:extLst>
          </p:cNvPr>
          <p:cNvGrpSpPr/>
          <p:nvPr/>
        </p:nvGrpSpPr>
        <p:grpSpPr>
          <a:xfrm>
            <a:off x="609600" y="1901378"/>
            <a:ext cx="11673840" cy="3124200"/>
            <a:chOff x="609600" y="1768029"/>
            <a:chExt cx="11673840" cy="3124200"/>
          </a:xfrm>
        </p:grpSpPr>
        <p:pic>
          <p:nvPicPr>
            <p:cNvPr id="8" name="Image 5" descr="preencoded.png">
              <a:extLst>
                <a:ext uri="{FF2B5EF4-FFF2-40B4-BE49-F238E27FC236}">
                  <a16:creationId xmlns:a16="http://schemas.microsoft.com/office/drawing/2014/main" id="{06952918-77F0-49AD-AAD9-2B7ED21E8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" y="1768029"/>
              <a:ext cx="10972800" cy="3124200"/>
            </a:xfrm>
            <a:prstGeom prst="rect">
              <a:avLst/>
            </a:prstGeom>
          </p:spPr>
        </p:pic>
        <p:pic>
          <p:nvPicPr>
            <p:cNvPr id="9" name="Image 6" descr="preencoded.png">
              <a:extLst>
                <a:ext uri="{FF2B5EF4-FFF2-40B4-BE49-F238E27FC236}">
                  <a16:creationId xmlns:a16="http://schemas.microsoft.com/office/drawing/2014/main" id="{9FAC6429-A8C8-BB16-03B9-AEF41940FA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2000" y="1866900"/>
              <a:ext cx="10668000" cy="304800"/>
            </a:xfrm>
            <a:prstGeom prst="rect">
              <a:avLst/>
            </a:prstGeom>
          </p:spPr>
        </p:pic>
        <p:pic>
          <p:nvPicPr>
            <p:cNvPr id="10" name="Image 7" descr="preencoded.png">
              <a:extLst>
                <a:ext uri="{FF2B5EF4-FFF2-40B4-BE49-F238E27FC236}">
                  <a16:creationId xmlns:a16="http://schemas.microsoft.com/office/drawing/2014/main" id="{E8DA58A1-453E-F4BE-7038-6F08B18460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2000" y="2247900"/>
              <a:ext cx="10668000" cy="609600"/>
            </a:xfrm>
            <a:prstGeom prst="rect">
              <a:avLst/>
            </a:prstGeom>
          </p:spPr>
        </p:pic>
        <p:pic>
          <p:nvPicPr>
            <p:cNvPr id="11" name="Image 8" descr="preencoded.png">
              <a:extLst>
                <a:ext uri="{FF2B5EF4-FFF2-40B4-BE49-F238E27FC236}">
                  <a16:creationId xmlns:a16="http://schemas.microsoft.com/office/drawing/2014/main" id="{7DB63C6F-4312-9EC0-6118-DBD805A94E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2000" y="2362200"/>
              <a:ext cx="381000" cy="381000"/>
            </a:xfrm>
            <a:prstGeom prst="rect">
              <a:avLst/>
            </a:prstGeom>
          </p:spPr>
        </p:pic>
        <p:pic>
          <p:nvPicPr>
            <p:cNvPr id="12" name="Image 9" descr="preencoded.png">
              <a:extLst>
                <a:ext uri="{FF2B5EF4-FFF2-40B4-BE49-F238E27FC236}">
                  <a16:creationId xmlns:a16="http://schemas.microsoft.com/office/drawing/2014/main" id="{2DFBE53E-DF7A-187E-0C19-64FCB61485E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85825" y="2476500"/>
              <a:ext cx="133350" cy="152400"/>
            </a:xfrm>
            <a:prstGeom prst="rect">
              <a:avLst/>
            </a:prstGeom>
          </p:spPr>
        </p:pic>
        <p:pic>
          <p:nvPicPr>
            <p:cNvPr id="13" name="Image 10" descr="preencoded.png">
              <a:extLst>
                <a:ext uri="{FF2B5EF4-FFF2-40B4-BE49-F238E27FC236}">
                  <a16:creationId xmlns:a16="http://schemas.microsoft.com/office/drawing/2014/main" id="{DC6F144C-499B-1022-54C7-CCD0EE9969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2000" y="2857500"/>
              <a:ext cx="10668000" cy="609600"/>
            </a:xfrm>
            <a:prstGeom prst="rect">
              <a:avLst/>
            </a:prstGeom>
          </p:spPr>
        </p:pic>
        <p:pic>
          <p:nvPicPr>
            <p:cNvPr id="14" name="Image 11" descr="preencoded.png">
              <a:extLst>
                <a:ext uri="{FF2B5EF4-FFF2-40B4-BE49-F238E27FC236}">
                  <a16:creationId xmlns:a16="http://schemas.microsoft.com/office/drawing/2014/main" id="{06155F29-8E84-C596-475C-2B241917DA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2000" y="2971800"/>
              <a:ext cx="381000" cy="381000"/>
            </a:xfrm>
            <a:prstGeom prst="rect">
              <a:avLst/>
            </a:prstGeom>
          </p:spPr>
        </p:pic>
        <p:pic>
          <p:nvPicPr>
            <p:cNvPr id="15" name="Image 12" descr="preencoded.png">
              <a:extLst>
                <a:ext uri="{FF2B5EF4-FFF2-40B4-BE49-F238E27FC236}">
                  <a16:creationId xmlns:a16="http://schemas.microsoft.com/office/drawing/2014/main" id="{5882CB07-E8CE-6E65-4669-99FD685E49D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76300" y="3086100"/>
              <a:ext cx="152400" cy="152400"/>
            </a:xfrm>
            <a:prstGeom prst="rect">
              <a:avLst/>
            </a:prstGeom>
          </p:spPr>
        </p:pic>
        <p:pic>
          <p:nvPicPr>
            <p:cNvPr id="16" name="Image 13" descr="preencoded.png">
              <a:extLst>
                <a:ext uri="{FF2B5EF4-FFF2-40B4-BE49-F238E27FC236}">
                  <a16:creationId xmlns:a16="http://schemas.microsoft.com/office/drawing/2014/main" id="{579BC8AF-A347-5BD0-BA95-19F47DF7F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2000" y="3467100"/>
              <a:ext cx="10668000" cy="609600"/>
            </a:xfrm>
            <a:prstGeom prst="rect">
              <a:avLst/>
            </a:prstGeom>
          </p:spPr>
        </p:pic>
        <p:pic>
          <p:nvPicPr>
            <p:cNvPr id="17" name="Image 14" descr="preencoded.png">
              <a:extLst>
                <a:ext uri="{FF2B5EF4-FFF2-40B4-BE49-F238E27FC236}">
                  <a16:creationId xmlns:a16="http://schemas.microsoft.com/office/drawing/2014/main" id="{0D8875AE-EB7D-E313-54C4-BD449BC2B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62000" y="3581400"/>
              <a:ext cx="381000" cy="381000"/>
            </a:xfrm>
            <a:prstGeom prst="rect">
              <a:avLst/>
            </a:prstGeom>
          </p:spPr>
        </p:pic>
        <p:pic>
          <p:nvPicPr>
            <p:cNvPr id="18" name="Image 15" descr="preencoded.png">
              <a:extLst>
                <a:ext uri="{FF2B5EF4-FFF2-40B4-BE49-F238E27FC236}">
                  <a16:creationId xmlns:a16="http://schemas.microsoft.com/office/drawing/2014/main" id="{3001D926-5825-DD5D-B0F9-51CB84681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85825" y="3695700"/>
              <a:ext cx="133350" cy="152400"/>
            </a:xfrm>
            <a:prstGeom prst="rect">
              <a:avLst/>
            </a:prstGeom>
          </p:spPr>
        </p:pic>
        <p:pic>
          <p:nvPicPr>
            <p:cNvPr id="19" name="Image 16" descr="preencoded.png">
              <a:extLst>
                <a:ext uri="{FF2B5EF4-FFF2-40B4-BE49-F238E27FC236}">
                  <a16:creationId xmlns:a16="http://schemas.microsoft.com/office/drawing/2014/main" id="{463E5B30-C57E-2E30-2182-A658DEFE1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62000" y="4076700"/>
              <a:ext cx="10668000" cy="609600"/>
            </a:xfrm>
            <a:prstGeom prst="rect">
              <a:avLst/>
            </a:prstGeom>
          </p:spPr>
        </p:pic>
        <p:pic>
          <p:nvPicPr>
            <p:cNvPr id="20" name="Image 17" descr="preencoded.png">
              <a:extLst>
                <a:ext uri="{FF2B5EF4-FFF2-40B4-BE49-F238E27FC236}">
                  <a16:creationId xmlns:a16="http://schemas.microsoft.com/office/drawing/2014/main" id="{F1B94206-4B8C-5381-F8A4-3884DCD76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62000" y="4191000"/>
              <a:ext cx="381000" cy="381000"/>
            </a:xfrm>
            <a:prstGeom prst="rect">
              <a:avLst/>
            </a:prstGeom>
          </p:spPr>
        </p:pic>
        <p:pic>
          <p:nvPicPr>
            <p:cNvPr id="21" name="Image 18" descr="preencoded.png">
              <a:extLst>
                <a:ext uri="{FF2B5EF4-FFF2-40B4-BE49-F238E27FC236}">
                  <a16:creationId xmlns:a16="http://schemas.microsoft.com/office/drawing/2014/main" id="{28A23FD9-CAE3-95B1-4EDE-BD798EE339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76300" y="4305300"/>
              <a:ext cx="152400" cy="152400"/>
            </a:xfrm>
            <a:prstGeom prst="rect">
              <a:avLst/>
            </a:prstGeom>
          </p:spPr>
        </p:pic>
        <p:sp>
          <p:nvSpPr>
            <p:cNvPr id="22" name="Text 2">
              <a:extLst>
                <a:ext uri="{FF2B5EF4-FFF2-40B4-BE49-F238E27FC236}">
                  <a16:creationId xmlns:a16="http://schemas.microsoft.com/office/drawing/2014/main" id="{FF42323E-1D93-EFAB-244E-334576496144}"/>
                </a:ext>
              </a:extLst>
            </p:cNvPr>
            <p:cNvSpPr/>
            <p:nvPr/>
          </p:nvSpPr>
          <p:spPr>
            <a:xfrm>
              <a:off x="762000" y="1866900"/>
              <a:ext cx="2346960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b="1" dirty="0">
                  <a:solidFill>
                    <a:srgbClr val="1E40AF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学科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3" name="Text 3">
              <a:extLst>
                <a:ext uri="{FF2B5EF4-FFF2-40B4-BE49-F238E27FC236}">
                  <a16:creationId xmlns:a16="http://schemas.microsoft.com/office/drawing/2014/main" id="{59ADAAFD-6CBD-FA5E-DD21-61182E99D63B}"/>
                </a:ext>
              </a:extLst>
            </p:cNvPr>
            <p:cNvSpPr/>
            <p:nvPr/>
          </p:nvSpPr>
          <p:spPr>
            <a:xfrm>
              <a:off x="2895600" y="1866900"/>
              <a:ext cx="9387840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b="1" dirty="0">
                  <a:solidFill>
                    <a:srgbClr val="1E40AF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实践样态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4" name="Text 4">
              <a:extLst>
                <a:ext uri="{FF2B5EF4-FFF2-40B4-BE49-F238E27FC236}">
                  <a16:creationId xmlns:a16="http://schemas.microsoft.com/office/drawing/2014/main" id="{D385CE68-416B-2B92-A693-C018D3CFA3E0}"/>
                </a:ext>
              </a:extLst>
            </p:cNvPr>
            <p:cNvSpPr/>
            <p:nvPr/>
          </p:nvSpPr>
          <p:spPr>
            <a:xfrm>
              <a:off x="1219200" y="2438400"/>
              <a:ext cx="1371600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dirty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科学学科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5" name="Text 5">
              <a:extLst>
                <a:ext uri="{FF2B5EF4-FFF2-40B4-BE49-F238E27FC236}">
                  <a16:creationId xmlns:a16="http://schemas.microsoft.com/office/drawing/2014/main" id="{753FAD66-42A3-7661-56D6-202A0966E4C7}"/>
                </a:ext>
              </a:extLst>
            </p:cNvPr>
            <p:cNvSpPr/>
            <p:nvPr/>
          </p:nvSpPr>
          <p:spPr>
            <a:xfrm>
              <a:off x="2895600" y="2438401"/>
              <a:ext cx="9387840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dirty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提出假设、设计实验、观察记录、分析数据、验证结论、撰写报告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6" name="Text 6">
              <a:extLst>
                <a:ext uri="{FF2B5EF4-FFF2-40B4-BE49-F238E27FC236}">
                  <a16:creationId xmlns:a16="http://schemas.microsoft.com/office/drawing/2014/main" id="{2A85681B-8543-1FD3-09C2-C6F7676B6BDB}"/>
                </a:ext>
              </a:extLst>
            </p:cNvPr>
            <p:cNvSpPr/>
            <p:nvPr/>
          </p:nvSpPr>
          <p:spPr>
            <a:xfrm>
              <a:off x="1219200" y="3048000"/>
              <a:ext cx="1371600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dirty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历史学科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7" name="Text 7">
              <a:extLst>
                <a:ext uri="{FF2B5EF4-FFF2-40B4-BE49-F238E27FC236}">
                  <a16:creationId xmlns:a16="http://schemas.microsoft.com/office/drawing/2014/main" id="{0A688821-F328-C724-208E-CA2BDDC1F91D}"/>
                </a:ext>
              </a:extLst>
            </p:cNvPr>
            <p:cNvSpPr/>
            <p:nvPr/>
          </p:nvSpPr>
          <p:spPr>
            <a:xfrm>
              <a:off x="2895600" y="3048001"/>
              <a:ext cx="9387840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dirty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搜集史料、鉴别真伪、分析背景、比较不同观点、构建历史解释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8" name="Text 8">
              <a:extLst>
                <a:ext uri="{FF2B5EF4-FFF2-40B4-BE49-F238E27FC236}">
                  <a16:creationId xmlns:a16="http://schemas.microsoft.com/office/drawing/2014/main" id="{52412880-75CE-9413-B590-65EC4E787E9A}"/>
                </a:ext>
              </a:extLst>
            </p:cNvPr>
            <p:cNvSpPr/>
            <p:nvPr/>
          </p:nvSpPr>
          <p:spPr>
            <a:xfrm>
              <a:off x="1219199" y="3657600"/>
              <a:ext cx="1262743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dirty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语文学科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9" name="Text 9">
              <a:extLst>
                <a:ext uri="{FF2B5EF4-FFF2-40B4-BE49-F238E27FC236}">
                  <a16:creationId xmlns:a16="http://schemas.microsoft.com/office/drawing/2014/main" id="{7F563CF8-0400-A02D-841A-B824F47AC247}"/>
                </a:ext>
              </a:extLst>
            </p:cNvPr>
            <p:cNvSpPr/>
            <p:nvPr/>
          </p:nvSpPr>
          <p:spPr>
            <a:xfrm>
              <a:off x="2895600" y="3657601"/>
              <a:ext cx="9387840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dirty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构思、起草、修改、发表作品；分析文本、撰写评论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0" name="Text 10">
              <a:extLst>
                <a:ext uri="{FF2B5EF4-FFF2-40B4-BE49-F238E27FC236}">
                  <a16:creationId xmlns:a16="http://schemas.microsoft.com/office/drawing/2014/main" id="{A486B04B-D96A-BD5B-E8EA-6A14700285E4}"/>
                </a:ext>
              </a:extLst>
            </p:cNvPr>
            <p:cNvSpPr/>
            <p:nvPr/>
          </p:nvSpPr>
          <p:spPr>
            <a:xfrm>
              <a:off x="1219199" y="4267200"/>
              <a:ext cx="1164771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b="1" dirty="0">
                  <a:solidFill>
                    <a:srgbClr val="1E40AF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技术学科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1" name="Text 11">
              <a:extLst>
                <a:ext uri="{FF2B5EF4-FFF2-40B4-BE49-F238E27FC236}">
                  <a16:creationId xmlns:a16="http://schemas.microsoft.com/office/drawing/2014/main" id="{27701D83-4177-7DAE-D93D-6EB5BB659E0A}"/>
                </a:ext>
              </a:extLst>
            </p:cNvPr>
            <p:cNvSpPr/>
            <p:nvPr/>
          </p:nvSpPr>
          <p:spPr>
            <a:xfrm>
              <a:off x="2895599" y="4286251"/>
              <a:ext cx="8077201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b="1" dirty="0">
                  <a:solidFill>
                    <a:srgbClr val="1E40AF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提出问题、建立模型、逻辑推理、验证结论、解决实际问题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FBF9EDEE-634D-73C9-073F-BFC4B3A6961E}"/>
              </a:ext>
            </a:extLst>
          </p:cNvPr>
          <p:cNvGrpSpPr/>
          <p:nvPr/>
        </p:nvGrpSpPr>
        <p:grpSpPr>
          <a:xfrm>
            <a:off x="609600" y="4991100"/>
            <a:ext cx="11972925" cy="1507673"/>
            <a:chOff x="609600" y="4991100"/>
            <a:chExt cx="11972925" cy="1507673"/>
          </a:xfrm>
        </p:grpSpPr>
        <p:pic>
          <p:nvPicPr>
            <p:cNvPr id="33" name="Image 19" descr="preencoded.png">
              <a:extLst>
                <a:ext uri="{FF2B5EF4-FFF2-40B4-BE49-F238E27FC236}">
                  <a16:creationId xmlns:a16="http://schemas.microsoft.com/office/drawing/2014/main" id="{2D156B0C-E3BC-B779-AA85-A96C1DB2F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09600" y="4991100"/>
              <a:ext cx="10972800" cy="1409700"/>
            </a:xfrm>
            <a:prstGeom prst="rect">
              <a:avLst/>
            </a:prstGeom>
            <a:solidFill>
              <a:srgbClr val="2E9FD1"/>
            </a:solidFill>
          </p:spPr>
        </p:pic>
        <p:pic>
          <p:nvPicPr>
            <p:cNvPr id="34" name="Image 20" descr="preencoded.png">
              <a:extLst>
                <a:ext uri="{FF2B5EF4-FFF2-40B4-BE49-F238E27FC236}">
                  <a16:creationId xmlns:a16="http://schemas.microsoft.com/office/drawing/2014/main" id="{1A397CAF-1733-73B0-518E-61B3C2178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762000" y="5486400"/>
              <a:ext cx="304800" cy="304800"/>
            </a:xfrm>
            <a:prstGeom prst="rect">
              <a:avLst/>
            </a:prstGeom>
          </p:spPr>
        </p:pic>
        <p:pic>
          <p:nvPicPr>
            <p:cNvPr id="35" name="Image 21" descr="preencoded.png">
              <a:extLst>
                <a:ext uri="{FF2B5EF4-FFF2-40B4-BE49-F238E27FC236}">
                  <a16:creationId xmlns:a16="http://schemas.microsoft.com/office/drawing/2014/main" id="{27E220C7-17B6-703C-CE0E-524629CC6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828675" y="5562600"/>
              <a:ext cx="171450" cy="152400"/>
            </a:xfrm>
            <a:prstGeom prst="rect">
              <a:avLst/>
            </a:prstGeom>
          </p:spPr>
        </p:pic>
        <p:pic>
          <p:nvPicPr>
            <p:cNvPr id="36" name="Image 22" descr="preencoded.png">
              <a:extLst>
                <a:ext uri="{FF2B5EF4-FFF2-40B4-BE49-F238E27FC236}">
                  <a16:creationId xmlns:a16="http://schemas.microsoft.com/office/drawing/2014/main" id="{45FDE47B-8C86-4E2B-9F7B-5842ACC94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069999" y="5182499"/>
              <a:ext cx="304800" cy="304800"/>
            </a:xfrm>
            <a:prstGeom prst="rect">
              <a:avLst/>
            </a:prstGeom>
          </p:spPr>
        </p:pic>
        <p:pic>
          <p:nvPicPr>
            <p:cNvPr id="37" name="Image 23" descr="preencoded.png">
              <a:extLst>
                <a:ext uri="{FF2B5EF4-FFF2-40B4-BE49-F238E27FC236}">
                  <a16:creationId xmlns:a16="http://schemas.microsoft.com/office/drawing/2014/main" id="{46A0B8F8-B72B-BF05-5994-6874AF53D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7138035" y="5226941"/>
              <a:ext cx="171450" cy="152400"/>
            </a:xfrm>
            <a:prstGeom prst="rect">
              <a:avLst/>
            </a:prstGeom>
          </p:spPr>
        </p:pic>
        <p:pic>
          <p:nvPicPr>
            <p:cNvPr id="38" name="Image 24" descr="preencoded.png">
              <a:extLst>
                <a:ext uri="{FF2B5EF4-FFF2-40B4-BE49-F238E27FC236}">
                  <a16:creationId xmlns:a16="http://schemas.microsoft.com/office/drawing/2014/main" id="{02C87097-75E7-381D-81E6-E1E0C7619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762000" y="6030688"/>
              <a:ext cx="304800" cy="304800"/>
            </a:xfrm>
            <a:prstGeom prst="rect">
              <a:avLst/>
            </a:prstGeom>
          </p:spPr>
        </p:pic>
        <p:pic>
          <p:nvPicPr>
            <p:cNvPr id="39" name="Image 25" descr="preencoded.png">
              <a:extLst>
                <a:ext uri="{FF2B5EF4-FFF2-40B4-BE49-F238E27FC236}">
                  <a16:creationId xmlns:a16="http://schemas.microsoft.com/office/drawing/2014/main" id="{30F140A0-5F77-92EB-09E2-833B095B94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847725" y="6106888"/>
              <a:ext cx="133350" cy="152400"/>
            </a:xfrm>
            <a:prstGeom prst="rect">
              <a:avLst/>
            </a:prstGeom>
          </p:spPr>
        </p:pic>
        <p:pic>
          <p:nvPicPr>
            <p:cNvPr id="40" name="Image 26" descr="preencoded.png">
              <a:extLst>
                <a:ext uri="{FF2B5EF4-FFF2-40B4-BE49-F238E27FC236}">
                  <a16:creationId xmlns:a16="http://schemas.microsoft.com/office/drawing/2014/main" id="{A032076D-4360-12C2-BF2C-4827EA2E7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7108371" y="5736773"/>
              <a:ext cx="304800" cy="304800"/>
            </a:xfrm>
            <a:prstGeom prst="rect">
              <a:avLst/>
            </a:prstGeom>
          </p:spPr>
        </p:pic>
        <p:pic>
          <p:nvPicPr>
            <p:cNvPr id="41" name="Image 27" descr="preencoded.png">
              <a:extLst>
                <a:ext uri="{FF2B5EF4-FFF2-40B4-BE49-F238E27FC236}">
                  <a16:creationId xmlns:a16="http://schemas.microsoft.com/office/drawing/2014/main" id="{368FECA3-9F91-47AC-C734-EAC6C0CB9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7184571" y="5812973"/>
              <a:ext cx="152400" cy="152400"/>
            </a:xfrm>
            <a:prstGeom prst="rect">
              <a:avLst/>
            </a:prstGeom>
          </p:spPr>
        </p:pic>
        <p:sp>
          <p:nvSpPr>
            <p:cNvPr id="42" name="Text 12">
              <a:extLst>
                <a:ext uri="{FF2B5EF4-FFF2-40B4-BE49-F238E27FC236}">
                  <a16:creationId xmlns:a16="http://schemas.microsoft.com/office/drawing/2014/main" id="{2A2A2224-02C7-D7FD-9C98-DBE62A63C49E}"/>
                </a:ext>
              </a:extLst>
            </p:cNvPr>
            <p:cNvSpPr/>
            <p:nvPr/>
          </p:nvSpPr>
          <p:spPr>
            <a:xfrm>
              <a:off x="847725" y="5061395"/>
              <a:ext cx="11734800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b="1" dirty="0">
                  <a:solidFill>
                    <a:srgbClr val="1E40AF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信息科技学科实践特点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43" name="Text 13">
              <a:extLst>
                <a:ext uri="{FF2B5EF4-FFF2-40B4-BE49-F238E27FC236}">
                  <a16:creationId xmlns:a16="http://schemas.microsoft.com/office/drawing/2014/main" id="{EE1393C8-A5C5-C767-4291-75BA13867320}"/>
                </a:ext>
              </a:extLst>
            </p:cNvPr>
            <p:cNvSpPr/>
            <p:nvPr/>
          </p:nvSpPr>
          <p:spPr>
            <a:xfrm>
              <a:off x="1153884" y="5421535"/>
              <a:ext cx="5715000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dirty="0">
                  <a:solidFill>
                    <a:srgbClr val="37415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强调</a:t>
              </a:r>
              <a:r>
                <a:rPr lang="en-US" sz="2000" b="1" dirty="0">
                  <a:solidFill>
                    <a:srgbClr val="37415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问题解决</a:t>
              </a:r>
              <a:r>
                <a:rPr lang="en-US" sz="2000" dirty="0">
                  <a:solidFill>
                    <a:srgbClr val="37415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，从实际问题出发，通过技术手段寻求解决方案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44" name="Text 14">
              <a:extLst>
                <a:ext uri="{FF2B5EF4-FFF2-40B4-BE49-F238E27FC236}">
                  <a16:creationId xmlns:a16="http://schemas.microsoft.com/office/drawing/2014/main" id="{360FF912-D8E5-CE77-FADC-C1155D6549FC}"/>
                </a:ext>
              </a:extLst>
            </p:cNvPr>
            <p:cNvSpPr/>
            <p:nvPr/>
          </p:nvSpPr>
          <p:spPr>
            <a:xfrm>
              <a:off x="7452360" y="5150741"/>
              <a:ext cx="3520440" cy="2286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dirty="0">
                  <a:solidFill>
                    <a:srgbClr val="37415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注重</a:t>
              </a:r>
              <a:r>
                <a:rPr lang="en-US" sz="2000" b="1" dirty="0">
                  <a:solidFill>
                    <a:srgbClr val="37415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模型建立</a:t>
              </a:r>
              <a:r>
                <a:rPr lang="en-US" sz="2000" dirty="0">
                  <a:solidFill>
                    <a:srgbClr val="37415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，构建问题解决方案的框架和流程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45" name="Text 15">
              <a:extLst>
                <a:ext uri="{FF2B5EF4-FFF2-40B4-BE49-F238E27FC236}">
                  <a16:creationId xmlns:a16="http://schemas.microsoft.com/office/drawing/2014/main" id="{5734E626-8407-CC2B-CBB4-21B649245306}"/>
                </a:ext>
              </a:extLst>
            </p:cNvPr>
            <p:cNvSpPr/>
            <p:nvPr/>
          </p:nvSpPr>
          <p:spPr>
            <a:xfrm>
              <a:off x="1174298" y="6041573"/>
              <a:ext cx="5714999" cy="457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dirty="0">
                  <a:solidFill>
                    <a:srgbClr val="37415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强化</a:t>
              </a:r>
              <a:r>
                <a:rPr lang="en-US" sz="2000" b="1" dirty="0">
                  <a:solidFill>
                    <a:srgbClr val="37415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逻辑推理</a:t>
              </a:r>
              <a:r>
                <a:rPr lang="en-US" sz="2000" dirty="0">
                  <a:solidFill>
                    <a:srgbClr val="37415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，培养严谨的思维和系统分析能力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46" name="Text 16">
              <a:extLst>
                <a:ext uri="{FF2B5EF4-FFF2-40B4-BE49-F238E27FC236}">
                  <a16:creationId xmlns:a16="http://schemas.microsoft.com/office/drawing/2014/main" id="{2445F57D-221B-769E-3888-3C4491A66134}"/>
                </a:ext>
              </a:extLst>
            </p:cNvPr>
            <p:cNvSpPr/>
            <p:nvPr/>
          </p:nvSpPr>
          <p:spPr>
            <a:xfrm>
              <a:off x="7452360" y="5769866"/>
              <a:ext cx="3688080" cy="2286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dirty="0">
                  <a:solidFill>
                    <a:srgbClr val="37415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突出</a:t>
              </a:r>
              <a:r>
                <a:rPr lang="en-US" sz="2000" b="1" dirty="0">
                  <a:solidFill>
                    <a:srgbClr val="37415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验证结论</a:t>
              </a:r>
              <a:r>
                <a:rPr lang="en-US" sz="2000" dirty="0">
                  <a:solidFill>
                    <a:srgbClr val="37415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与</a:t>
              </a:r>
              <a:r>
                <a:rPr lang="en-US" sz="2000" b="1" dirty="0">
                  <a:solidFill>
                    <a:srgbClr val="37415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实际应用</a:t>
              </a:r>
              <a:r>
                <a:rPr lang="en-US" sz="2000" dirty="0">
                  <a:solidFill>
                    <a:srgbClr val="37415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，确保解决方案的有效性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3784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>
            <a:alpha val="100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3DE384-702A-FC46-623C-D6BC70632E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1AF60D7E-6C8C-AE60-CCC5-FCC69DD058BF}"/>
              </a:ext>
            </a:extLst>
          </p:cNvPr>
          <p:cNvSpPr/>
          <p:nvPr/>
        </p:nvSpPr>
        <p:spPr>
          <a:xfrm>
            <a:off x="285750" y="266700"/>
            <a:ext cx="11620500" cy="6324600"/>
          </a:xfrm>
          <a:prstGeom prst="roundRect">
            <a:avLst>
              <a:gd name="adj" fmla="val 10040"/>
            </a:avLst>
          </a:prstGeom>
          <a:gradFill rotWithShape="1">
            <a:gsLst>
              <a:gs pos="0">
                <a:srgbClr val="FFFFFF">
                  <a:alpha val="100000"/>
                </a:srgbClr>
              </a:gs>
              <a:gs pos="100000">
                <a:srgbClr val="E0E0E0">
                  <a:alpha val="100000"/>
                </a:srgbClr>
              </a:gs>
            </a:gsLst>
            <a:lin ang="5400000"/>
          </a:gradFill>
          <a:ln w="25400" cap="flat" cmpd="sng">
            <a:noFill/>
            <a:prstDash val="solid"/>
            <a:round/>
          </a:ln>
          <a:effectLst>
            <a:outerShdw blurRad="279400" dist="254000" dir="8100000" algn="tr" rotWithShape="0">
              <a:srgbClr val="000000">
                <a:alpha val="4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CE0C8AA8-27B7-CECB-00C7-3C7EC13211D3}"/>
              </a:ext>
            </a:extLst>
          </p:cNvPr>
          <p:cNvSpPr/>
          <p:nvPr/>
        </p:nvSpPr>
        <p:spPr>
          <a:xfrm>
            <a:off x="2095500" y="431800"/>
            <a:ext cx="9053830" cy="488950"/>
          </a:xfrm>
          <a:custGeom>
            <a:avLst/>
            <a:gdLst/>
            <a:ahLst/>
            <a:cxnLst/>
            <a:rect l="l" t="t" r="r" b="b"/>
            <a:pathLst>
              <a:path w="9053830" h="488950">
                <a:moveTo>
                  <a:pt x="0" y="0"/>
                </a:moveTo>
                <a:lnTo>
                  <a:pt x="7511393" y="0"/>
                </a:lnTo>
                <a:lnTo>
                  <a:pt x="9053830" y="488950"/>
                </a:lnTo>
                <a:lnTo>
                  <a:pt x="0" y="4889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>
              <a:alpha val="73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F2D4D0FD-1308-3501-C828-3822AF734C52}"/>
              </a:ext>
            </a:extLst>
          </p:cNvPr>
          <p:cNvSpPr/>
          <p:nvPr/>
        </p:nvSpPr>
        <p:spPr>
          <a:xfrm>
            <a:off x="863600" y="431800"/>
            <a:ext cx="3000375" cy="647700"/>
          </a:xfrm>
          <a:custGeom>
            <a:avLst/>
            <a:gdLst/>
            <a:ahLst/>
            <a:cxnLst/>
            <a:rect l="l" t="t" r="r" b="b"/>
            <a:pathLst>
              <a:path w="3000375" h="647700">
                <a:moveTo>
                  <a:pt x="104244" y="0"/>
                </a:moveTo>
                <a:lnTo>
                  <a:pt x="3000375" y="0"/>
                </a:lnTo>
                <a:lnTo>
                  <a:pt x="2342708" y="647700"/>
                </a:lnTo>
                <a:lnTo>
                  <a:pt x="0" y="640326"/>
                </a:lnTo>
                <a:lnTo>
                  <a:pt x="104244" y="0"/>
                </a:lnTo>
                <a:close/>
              </a:path>
            </a:pathLst>
          </a:custGeom>
          <a:solidFill>
            <a:srgbClr val="005A9E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63500" dist="63500" algn="ctr" rotWithShape="0">
              <a:srgbClr val="000000">
                <a:alpha val="67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7" name="AutoShape 6">
            <a:extLst>
              <a:ext uri="{FF2B5EF4-FFF2-40B4-BE49-F238E27FC236}">
                <a16:creationId xmlns:a16="http://schemas.microsoft.com/office/drawing/2014/main" id="{F07506FE-0B95-BDAA-C855-39D994317BB6}"/>
              </a:ext>
            </a:extLst>
          </p:cNvPr>
          <p:cNvSpPr/>
          <p:nvPr/>
        </p:nvSpPr>
        <p:spPr>
          <a:xfrm>
            <a:off x="1016000" y="527050"/>
            <a:ext cx="7620000" cy="3683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>
              <a:defRPr/>
            </a:pPr>
            <a:r>
              <a:rPr lang="en-US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3. </a:t>
            </a:r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学科实践的分类</a:t>
            </a:r>
            <a:r>
              <a:rPr lang="en-US" altLang="zh-CN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—</a:t>
            </a:r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按场景分类</a:t>
            </a:r>
            <a:endParaRPr lang="en-US" sz="2400" b="1" dirty="0">
              <a:solidFill>
                <a:srgbClr val="F5B900"/>
              </a:solidFill>
              <a:effectLst>
                <a:outerShdw blurRad="38100" dist="38100" dir="2700000" algn="tl" rotWithShape="0">
                  <a:srgbClr val="000000">
                    <a:alpha val="43100"/>
                  </a:srgbClr>
                </a:outerShdw>
              </a:effectLst>
              <a:latin typeface="微软雅黑"/>
              <a:ea typeface="微软雅黑"/>
            </a:endParaRPr>
          </a:p>
        </p:txBody>
      </p: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B3399BBE-E57B-0807-0C75-BA0677FC3D67}"/>
              </a:ext>
            </a:extLst>
          </p:cNvPr>
          <p:cNvGrpSpPr/>
          <p:nvPr/>
        </p:nvGrpSpPr>
        <p:grpSpPr>
          <a:xfrm>
            <a:off x="533400" y="1464128"/>
            <a:ext cx="5593080" cy="2552700"/>
            <a:chOff x="533400" y="1464128"/>
            <a:chExt cx="5593080" cy="2552700"/>
          </a:xfrm>
        </p:grpSpPr>
        <p:pic>
          <p:nvPicPr>
            <p:cNvPr id="50" name="Image 5" descr="preencoded.png">
              <a:extLst>
                <a:ext uri="{FF2B5EF4-FFF2-40B4-BE49-F238E27FC236}">
                  <a16:creationId xmlns:a16="http://schemas.microsoft.com/office/drawing/2014/main" id="{16AA7B13-C0CB-4A20-7AAB-A598E327B7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3400" y="1464128"/>
              <a:ext cx="5334000" cy="2552700"/>
            </a:xfrm>
            <a:prstGeom prst="rect">
              <a:avLst/>
            </a:prstGeom>
            <a:solidFill>
              <a:srgbClr val="2E9FD1"/>
            </a:solidFill>
          </p:spPr>
        </p:pic>
        <p:pic>
          <p:nvPicPr>
            <p:cNvPr id="51" name="Image 6" descr="preencoded.png">
              <a:extLst>
                <a:ext uri="{FF2B5EF4-FFF2-40B4-BE49-F238E27FC236}">
                  <a16:creationId xmlns:a16="http://schemas.microsoft.com/office/drawing/2014/main" id="{5DD892DF-0691-07D9-350A-9FAE889E6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2000" y="1692728"/>
              <a:ext cx="533400" cy="533400"/>
            </a:xfrm>
            <a:prstGeom prst="rect">
              <a:avLst/>
            </a:prstGeom>
          </p:spPr>
        </p:pic>
        <p:pic>
          <p:nvPicPr>
            <p:cNvPr id="52" name="Image 7" descr="preencoded.png">
              <a:extLst>
                <a:ext uri="{FF2B5EF4-FFF2-40B4-BE49-F238E27FC236}">
                  <a16:creationId xmlns:a16="http://schemas.microsoft.com/office/drawing/2014/main" id="{274A9F94-9863-660F-4AEB-E179EF24CE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5825" y="1807028"/>
              <a:ext cx="285750" cy="304800"/>
            </a:xfrm>
            <a:prstGeom prst="rect">
              <a:avLst/>
            </a:prstGeom>
          </p:spPr>
        </p:pic>
        <p:sp>
          <p:nvSpPr>
            <p:cNvPr id="53" name="Text 1">
              <a:extLst>
                <a:ext uri="{FF2B5EF4-FFF2-40B4-BE49-F238E27FC236}">
                  <a16:creationId xmlns:a16="http://schemas.microsoft.com/office/drawing/2014/main" id="{FC4BCE8A-EB90-47EB-BEDD-3FF53487E2E0}"/>
                </a:ext>
              </a:extLst>
            </p:cNvPr>
            <p:cNvSpPr/>
            <p:nvPr/>
          </p:nvSpPr>
          <p:spPr>
            <a:xfrm>
              <a:off x="1447799" y="1807028"/>
              <a:ext cx="1926771" cy="30777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400"/>
                </a:lnSpc>
                <a:buNone/>
              </a:pPr>
              <a:r>
                <a:rPr lang="en-US" sz="2000" b="1" dirty="0">
                  <a:solidFill>
                    <a:srgbClr val="1E40AF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校内实践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54" name="Text 2">
              <a:extLst>
                <a:ext uri="{FF2B5EF4-FFF2-40B4-BE49-F238E27FC236}">
                  <a16:creationId xmlns:a16="http://schemas.microsoft.com/office/drawing/2014/main" id="{5B4DD0F3-2976-A531-EBF2-512820E1730C}"/>
                </a:ext>
              </a:extLst>
            </p:cNvPr>
            <p:cNvSpPr/>
            <p:nvPr/>
          </p:nvSpPr>
          <p:spPr>
            <a:xfrm>
              <a:off x="762000" y="2378528"/>
              <a:ext cx="5364480" cy="23083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1800"/>
                </a:lnSpc>
                <a:buNone/>
              </a:pPr>
              <a:r>
                <a:rPr lang="en-US" sz="2000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在学校场地内进行，资源集中且便于管理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55" name="Text 3">
              <a:extLst>
                <a:ext uri="{FF2B5EF4-FFF2-40B4-BE49-F238E27FC236}">
                  <a16:creationId xmlns:a16="http://schemas.microsoft.com/office/drawing/2014/main" id="{F8532716-4373-20DF-9D13-E7ADD0C7BE12}"/>
                </a:ext>
              </a:extLst>
            </p:cNvPr>
            <p:cNvSpPr/>
            <p:nvPr/>
          </p:nvSpPr>
          <p:spPr>
            <a:xfrm>
              <a:off x="800100" y="2759528"/>
              <a:ext cx="5322570" cy="23083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342900" indent="-342900" algn="l">
                <a:lnSpc>
                  <a:spcPts val="1800"/>
                </a:lnSpc>
                <a:buSzPct val="100000"/>
                <a:buChar char="•"/>
              </a:pPr>
              <a:r>
                <a:rPr lang="en-US" sz="2000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实验室实验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56" name="Text 4">
              <a:extLst>
                <a:ext uri="{FF2B5EF4-FFF2-40B4-BE49-F238E27FC236}">
                  <a16:creationId xmlns:a16="http://schemas.microsoft.com/office/drawing/2014/main" id="{F7D8FDF9-9FB3-5E50-3D50-B4CE183A792B}"/>
                </a:ext>
              </a:extLst>
            </p:cNvPr>
            <p:cNvSpPr/>
            <p:nvPr/>
          </p:nvSpPr>
          <p:spPr>
            <a:xfrm>
              <a:off x="800100" y="3026228"/>
              <a:ext cx="5322570" cy="23083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342900" indent="-342900" algn="l">
                <a:lnSpc>
                  <a:spcPts val="1800"/>
                </a:lnSpc>
                <a:buSzPct val="100000"/>
                <a:buChar char="•"/>
              </a:pPr>
              <a:r>
                <a:rPr lang="en-US" sz="2000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课堂小组讨论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57" name="Text 5">
              <a:extLst>
                <a:ext uri="{FF2B5EF4-FFF2-40B4-BE49-F238E27FC236}">
                  <a16:creationId xmlns:a16="http://schemas.microsoft.com/office/drawing/2014/main" id="{D48BCA43-1310-6781-FA07-F4C7770BB984}"/>
                </a:ext>
              </a:extLst>
            </p:cNvPr>
            <p:cNvSpPr/>
            <p:nvPr/>
          </p:nvSpPr>
          <p:spPr>
            <a:xfrm>
              <a:off x="800100" y="3292928"/>
              <a:ext cx="5322570" cy="23083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342900" indent="-342900" algn="l">
                <a:lnSpc>
                  <a:spcPts val="1800"/>
                </a:lnSpc>
                <a:buSzPct val="100000"/>
                <a:buChar char="•"/>
              </a:pPr>
              <a:r>
                <a:rPr lang="en-US" sz="2000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校内社团活动（机器人社团、文学社）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58" name="Text 6">
              <a:extLst>
                <a:ext uri="{FF2B5EF4-FFF2-40B4-BE49-F238E27FC236}">
                  <a16:creationId xmlns:a16="http://schemas.microsoft.com/office/drawing/2014/main" id="{EA8412D3-4193-5F0C-DBB5-86F217836372}"/>
                </a:ext>
              </a:extLst>
            </p:cNvPr>
            <p:cNvSpPr/>
            <p:nvPr/>
          </p:nvSpPr>
          <p:spPr>
            <a:xfrm>
              <a:off x="800100" y="3559628"/>
              <a:ext cx="5322570" cy="23083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342900" indent="-342900" algn="l">
                <a:lnSpc>
                  <a:spcPts val="1800"/>
                </a:lnSpc>
                <a:buSzPct val="100000"/>
                <a:buChar char="•"/>
              </a:pPr>
              <a:r>
                <a:rPr lang="en-US" sz="2000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校园实习基地实践（校办工厂、模拟法庭）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59" name="组合 58">
            <a:extLst>
              <a:ext uri="{FF2B5EF4-FFF2-40B4-BE49-F238E27FC236}">
                <a16:creationId xmlns:a16="http://schemas.microsoft.com/office/drawing/2014/main" id="{E8D2B55C-EC80-DCF6-D80C-7805C36CB51E}"/>
              </a:ext>
            </a:extLst>
          </p:cNvPr>
          <p:cNvGrpSpPr/>
          <p:nvPr/>
        </p:nvGrpSpPr>
        <p:grpSpPr>
          <a:xfrm>
            <a:off x="6183630" y="1464128"/>
            <a:ext cx="5581650" cy="2552700"/>
            <a:chOff x="6183630" y="1464128"/>
            <a:chExt cx="5581650" cy="2552700"/>
          </a:xfrm>
        </p:grpSpPr>
        <p:pic>
          <p:nvPicPr>
            <p:cNvPr id="60" name="Image 8" descr="preencoded.png">
              <a:extLst>
                <a:ext uri="{FF2B5EF4-FFF2-40B4-BE49-F238E27FC236}">
                  <a16:creationId xmlns:a16="http://schemas.microsoft.com/office/drawing/2014/main" id="{9C99E299-E128-1E2F-E50E-6386A3FE93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83630" y="1464128"/>
              <a:ext cx="5334000" cy="2552700"/>
            </a:xfrm>
            <a:prstGeom prst="rect">
              <a:avLst/>
            </a:prstGeom>
            <a:solidFill>
              <a:srgbClr val="2E9FD1"/>
            </a:solidFill>
          </p:spPr>
        </p:pic>
        <p:pic>
          <p:nvPicPr>
            <p:cNvPr id="61" name="Image 9" descr="preencoded.png">
              <a:extLst>
                <a:ext uri="{FF2B5EF4-FFF2-40B4-BE49-F238E27FC236}">
                  <a16:creationId xmlns:a16="http://schemas.microsoft.com/office/drawing/2014/main" id="{DBA3F42A-65FC-7D7B-600D-632FAABCB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00800" y="1692728"/>
              <a:ext cx="533400" cy="533400"/>
            </a:xfrm>
            <a:prstGeom prst="rect">
              <a:avLst/>
            </a:prstGeom>
          </p:spPr>
        </p:pic>
        <p:pic>
          <p:nvPicPr>
            <p:cNvPr id="62" name="Image 10" descr="preencoded.png">
              <a:extLst>
                <a:ext uri="{FF2B5EF4-FFF2-40B4-BE49-F238E27FC236}">
                  <a16:creationId xmlns:a16="http://schemas.microsoft.com/office/drawing/2014/main" id="{6236139B-AE61-6C4B-8837-D00871187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53200" y="1807028"/>
              <a:ext cx="228600" cy="304800"/>
            </a:xfrm>
            <a:prstGeom prst="rect">
              <a:avLst/>
            </a:prstGeom>
          </p:spPr>
        </p:pic>
        <p:sp>
          <p:nvSpPr>
            <p:cNvPr id="63" name="Text 7">
              <a:extLst>
                <a:ext uri="{FF2B5EF4-FFF2-40B4-BE49-F238E27FC236}">
                  <a16:creationId xmlns:a16="http://schemas.microsoft.com/office/drawing/2014/main" id="{C970B181-F10E-87BF-12F6-9091FEC22625}"/>
                </a:ext>
              </a:extLst>
            </p:cNvPr>
            <p:cNvSpPr/>
            <p:nvPr/>
          </p:nvSpPr>
          <p:spPr>
            <a:xfrm>
              <a:off x="7086600" y="1807028"/>
              <a:ext cx="1817914" cy="30777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400"/>
                </a:lnSpc>
                <a:buNone/>
              </a:pPr>
              <a:r>
                <a:rPr lang="en-US" sz="2000" b="1" dirty="0">
                  <a:solidFill>
                    <a:srgbClr val="1E40AF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校外实践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64" name="Text 8">
              <a:extLst>
                <a:ext uri="{FF2B5EF4-FFF2-40B4-BE49-F238E27FC236}">
                  <a16:creationId xmlns:a16="http://schemas.microsoft.com/office/drawing/2014/main" id="{3A1555F3-5D61-A14F-E482-7265724E2688}"/>
                </a:ext>
              </a:extLst>
            </p:cNvPr>
            <p:cNvSpPr/>
            <p:nvPr/>
          </p:nvSpPr>
          <p:spPr>
            <a:xfrm>
              <a:off x="6400800" y="2378528"/>
              <a:ext cx="5364480" cy="23083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1800"/>
                </a:lnSpc>
                <a:buNone/>
              </a:pPr>
              <a:r>
                <a:rPr lang="en-US" sz="2000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让学生走出校园，接触真实场景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65" name="Text 9">
              <a:extLst>
                <a:ext uri="{FF2B5EF4-FFF2-40B4-BE49-F238E27FC236}">
                  <a16:creationId xmlns:a16="http://schemas.microsoft.com/office/drawing/2014/main" id="{3D23113A-CE2A-48B9-B21A-2268EC546C53}"/>
                </a:ext>
              </a:extLst>
            </p:cNvPr>
            <p:cNvSpPr/>
            <p:nvPr/>
          </p:nvSpPr>
          <p:spPr>
            <a:xfrm>
              <a:off x="6438900" y="2759528"/>
              <a:ext cx="5322570" cy="23083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342900" indent="-342900" algn="l">
                <a:lnSpc>
                  <a:spcPts val="1800"/>
                </a:lnSpc>
                <a:buSzPct val="100000"/>
                <a:buChar char="•"/>
              </a:pPr>
              <a:r>
                <a:rPr lang="zh-CN" altLang="en-US" sz="2000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企业参观</a:t>
              </a:r>
              <a:r>
                <a:rPr lang="en-US" sz="2000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（进入公司参与项目）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66" name="Text 10">
              <a:extLst>
                <a:ext uri="{FF2B5EF4-FFF2-40B4-BE49-F238E27FC236}">
                  <a16:creationId xmlns:a16="http://schemas.microsoft.com/office/drawing/2014/main" id="{3190C3D9-88DF-FD9E-EC7D-3C2735B3889D}"/>
                </a:ext>
              </a:extLst>
            </p:cNvPr>
            <p:cNvSpPr/>
            <p:nvPr/>
          </p:nvSpPr>
          <p:spPr>
            <a:xfrm>
              <a:off x="6438900" y="3026228"/>
              <a:ext cx="5322570" cy="23083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342900" indent="-342900" algn="l">
                <a:lnSpc>
                  <a:spcPts val="1800"/>
                </a:lnSpc>
                <a:buSzPct val="100000"/>
                <a:buChar char="•"/>
              </a:pPr>
              <a:r>
                <a:rPr lang="en-US" sz="2000" dirty="0" err="1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田野调查</a:t>
              </a:r>
              <a:r>
                <a:rPr lang="en-US" sz="2000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（</a:t>
              </a:r>
              <a:r>
                <a:rPr lang="zh-CN" altLang="en-US" sz="2000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户外观</a:t>
              </a:r>
              <a:r>
                <a:rPr lang="en-US" sz="2000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察）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67" name="Text 11">
              <a:extLst>
                <a:ext uri="{FF2B5EF4-FFF2-40B4-BE49-F238E27FC236}">
                  <a16:creationId xmlns:a16="http://schemas.microsoft.com/office/drawing/2014/main" id="{20F650A6-0E33-9F2D-8D59-BC4A1B9D4C16}"/>
                </a:ext>
              </a:extLst>
            </p:cNvPr>
            <p:cNvSpPr/>
            <p:nvPr/>
          </p:nvSpPr>
          <p:spPr>
            <a:xfrm>
              <a:off x="6438900" y="3292928"/>
              <a:ext cx="5322570" cy="23083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342900" indent="-342900" algn="l">
                <a:lnSpc>
                  <a:spcPts val="1800"/>
                </a:lnSpc>
                <a:buSzPct val="100000"/>
                <a:buChar char="•"/>
              </a:pPr>
              <a:r>
                <a:rPr lang="en-US" sz="2000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博物馆/科技馆研学（结合展品学习）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69" name="组合 68">
            <a:extLst>
              <a:ext uri="{FF2B5EF4-FFF2-40B4-BE49-F238E27FC236}">
                <a16:creationId xmlns:a16="http://schemas.microsoft.com/office/drawing/2014/main" id="{4F04FACC-A046-F327-7DAA-75ADA7DD28DE}"/>
              </a:ext>
            </a:extLst>
          </p:cNvPr>
          <p:cNvGrpSpPr/>
          <p:nvPr/>
        </p:nvGrpSpPr>
        <p:grpSpPr>
          <a:xfrm>
            <a:off x="533400" y="4280550"/>
            <a:ext cx="11795760" cy="2272650"/>
            <a:chOff x="533400" y="4280550"/>
            <a:chExt cx="11795760" cy="2272650"/>
          </a:xfrm>
        </p:grpSpPr>
        <p:pic>
          <p:nvPicPr>
            <p:cNvPr id="70" name="Image 11" descr="preencoded.png">
              <a:extLst>
                <a:ext uri="{FF2B5EF4-FFF2-40B4-BE49-F238E27FC236}">
                  <a16:creationId xmlns:a16="http://schemas.microsoft.com/office/drawing/2014/main" id="{A1C02C36-036A-DA39-2A1A-B13B13FC3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3400" y="4280550"/>
              <a:ext cx="10972800" cy="2272650"/>
            </a:xfrm>
            <a:prstGeom prst="rect">
              <a:avLst/>
            </a:prstGeom>
            <a:solidFill>
              <a:srgbClr val="2E9FD1"/>
            </a:solidFill>
          </p:spPr>
        </p:pic>
        <p:pic>
          <p:nvPicPr>
            <p:cNvPr id="71" name="Image 12" descr="preencoded.png">
              <a:extLst>
                <a:ext uri="{FF2B5EF4-FFF2-40B4-BE49-F238E27FC236}">
                  <a16:creationId xmlns:a16="http://schemas.microsoft.com/office/drawing/2014/main" id="{8824EB26-FF84-75ED-FF36-2BA42FF69CA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2000" y="4893128"/>
              <a:ext cx="171450" cy="152400"/>
            </a:xfrm>
            <a:prstGeom prst="rect">
              <a:avLst/>
            </a:prstGeom>
          </p:spPr>
        </p:pic>
        <p:pic>
          <p:nvPicPr>
            <p:cNvPr id="72" name="Image 13" descr="preencoded.png">
              <a:extLst>
                <a:ext uri="{FF2B5EF4-FFF2-40B4-BE49-F238E27FC236}">
                  <a16:creationId xmlns:a16="http://schemas.microsoft.com/office/drawing/2014/main" id="{A3559801-0058-5D51-2F6B-1E69230E38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317950" y="4893128"/>
              <a:ext cx="152400" cy="152400"/>
            </a:xfrm>
            <a:prstGeom prst="rect">
              <a:avLst/>
            </a:prstGeom>
          </p:spPr>
        </p:pic>
        <p:pic>
          <p:nvPicPr>
            <p:cNvPr id="73" name="Image 14" descr="preencoded.png">
              <a:extLst>
                <a:ext uri="{FF2B5EF4-FFF2-40B4-BE49-F238E27FC236}">
                  <a16:creationId xmlns:a16="http://schemas.microsoft.com/office/drawing/2014/main" id="{23EBBE90-3AFC-2C2A-392E-DA2A8C989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873901" y="4893128"/>
              <a:ext cx="152400" cy="152400"/>
            </a:xfrm>
            <a:prstGeom prst="rect">
              <a:avLst/>
            </a:prstGeom>
          </p:spPr>
        </p:pic>
        <p:pic>
          <p:nvPicPr>
            <p:cNvPr id="74" name="Image 15" descr="preencoded.png">
              <a:extLst>
                <a:ext uri="{FF2B5EF4-FFF2-40B4-BE49-F238E27FC236}">
                  <a16:creationId xmlns:a16="http://schemas.microsoft.com/office/drawing/2014/main" id="{8A413AD0-9893-23B7-BE32-0A45E23C6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62000" y="5274128"/>
              <a:ext cx="114300" cy="152400"/>
            </a:xfrm>
            <a:prstGeom prst="rect">
              <a:avLst/>
            </a:prstGeom>
          </p:spPr>
        </p:pic>
        <p:pic>
          <p:nvPicPr>
            <p:cNvPr id="75" name="Image 16" descr="preencoded.png">
              <a:extLst>
                <a:ext uri="{FF2B5EF4-FFF2-40B4-BE49-F238E27FC236}">
                  <a16:creationId xmlns:a16="http://schemas.microsoft.com/office/drawing/2014/main" id="{4CFE99C5-C334-780B-2A3C-03FE2AEEC1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317950" y="5274128"/>
              <a:ext cx="190500" cy="152400"/>
            </a:xfrm>
            <a:prstGeom prst="rect">
              <a:avLst/>
            </a:prstGeom>
          </p:spPr>
        </p:pic>
        <p:pic>
          <p:nvPicPr>
            <p:cNvPr id="76" name="Image 17" descr="preencoded.png">
              <a:extLst>
                <a:ext uri="{FF2B5EF4-FFF2-40B4-BE49-F238E27FC236}">
                  <a16:creationId xmlns:a16="http://schemas.microsoft.com/office/drawing/2014/main" id="{BE3A1670-830A-3599-AB16-C21FA2E74B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873901" y="5274128"/>
              <a:ext cx="152400" cy="152400"/>
            </a:xfrm>
            <a:prstGeom prst="rect">
              <a:avLst/>
            </a:prstGeom>
          </p:spPr>
        </p:pic>
        <p:pic>
          <p:nvPicPr>
            <p:cNvPr id="77" name="Image 18" descr="preencoded.png">
              <a:extLst>
                <a:ext uri="{FF2B5EF4-FFF2-40B4-BE49-F238E27FC236}">
                  <a16:creationId xmlns:a16="http://schemas.microsoft.com/office/drawing/2014/main" id="{34542770-E436-F2B6-68A3-6F6DB87E33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62000" y="5617028"/>
              <a:ext cx="10515600" cy="683568"/>
            </a:xfrm>
            <a:prstGeom prst="rect">
              <a:avLst/>
            </a:prstGeom>
          </p:spPr>
        </p:pic>
        <p:pic>
          <p:nvPicPr>
            <p:cNvPr id="78" name="Image 19" descr="preencoded.png">
              <a:extLst>
                <a:ext uri="{FF2B5EF4-FFF2-40B4-BE49-F238E27FC236}">
                  <a16:creationId xmlns:a16="http://schemas.microsoft.com/office/drawing/2014/main" id="{DC8A7D17-0BF3-99BE-76C4-8A1A38CAC1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76300" y="5731328"/>
              <a:ext cx="142875" cy="266700"/>
            </a:xfrm>
            <a:prstGeom prst="rect">
              <a:avLst/>
            </a:prstGeom>
          </p:spPr>
        </p:pic>
        <p:sp>
          <p:nvSpPr>
            <p:cNvPr id="79" name="Text 13">
              <a:extLst>
                <a:ext uri="{FF2B5EF4-FFF2-40B4-BE49-F238E27FC236}">
                  <a16:creationId xmlns:a16="http://schemas.microsoft.com/office/drawing/2014/main" id="{53A3EE71-82CA-5AE7-936D-B703E8663A4B}"/>
                </a:ext>
              </a:extLst>
            </p:cNvPr>
            <p:cNvSpPr/>
            <p:nvPr/>
          </p:nvSpPr>
          <p:spPr>
            <a:xfrm>
              <a:off x="762000" y="4474028"/>
              <a:ext cx="11567160" cy="269304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100"/>
                </a:lnSpc>
                <a:buNone/>
              </a:pPr>
              <a:r>
                <a:rPr lang="en-US" sz="2000" b="1" dirty="0">
                  <a:solidFill>
                    <a:srgbClr val="1E40AF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场景选择考量因素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80" name="Text 14">
              <a:extLst>
                <a:ext uri="{FF2B5EF4-FFF2-40B4-BE49-F238E27FC236}">
                  <a16:creationId xmlns:a16="http://schemas.microsoft.com/office/drawing/2014/main" id="{FA61FEBF-0893-573B-A42E-3633ED3CCE12}"/>
                </a:ext>
              </a:extLst>
            </p:cNvPr>
            <p:cNvSpPr/>
            <p:nvPr/>
          </p:nvSpPr>
          <p:spPr>
            <a:xfrm>
              <a:off x="1009649" y="4855028"/>
              <a:ext cx="1994807" cy="23083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1800"/>
                </a:lnSpc>
                <a:buNone/>
              </a:pPr>
              <a:r>
                <a:rPr lang="en-US" sz="2000" dirty="0">
                  <a:solidFill>
                    <a:srgbClr val="4B5563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学习内容要求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81" name="Text 15">
              <a:extLst>
                <a:ext uri="{FF2B5EF4-FFF2-40B4-BE49-F238E27FC236}">
                  <a16:creationId xmlns:a16="http://schemas.microsoft.com/office/drawing/2014/main" id="{52E85803-0D2B-539B-3D70-55D37897A54D}"/>
                </a:ext>
              </a:extLst>
            </p:cNvPr>
            <p:cNvSpPr/>
            <p:nvPr/>
          </p:nvSpPr>
          <p:spPr>
            <a:xfrm>
              <a:off x="4546550" y="4855028"/>
              <a:ext cx="1625650" cy="23083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1800"/>
                </a:lnSpc>
                <a:buNone/>
              </a:pPr>
              <a:r>
                <a:rPr lang="en-US" sz="2000" dirty="0">
                  <a:solidFill>
                    <a:srgbClr val="4B5563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时间安排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82" name="Text 16">
              <a:extLst>
                <a:ext uri="{FF2B5EF4-FFF2-40B4-BE49-F238E27FC236}">
                  <a16:creationId xmlns:a16="http://schemas.microsoft.com/office/drawing/2014/main" id="{BBFF92EB-3C05-EE26-F73B-FBEF70CFF0C3}"/>
                </a:ext>
              </a:extLst>
            </p:cNvPr>
            <p:cNvSpPr/>
            <p:nvPr/>
          </p:nvSpPr>
          <p:spPr>
            <a:xfrm>
              <a:off x="8102500" y="4855028"/>
              <a:ext cx="1625501" cy="23083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1800"/>
                </a:lnSpc>
                <a:buNone/>
              </a:pPr>
              <a:r>
                <a:rPr lang="zh-CN" altLang="en-US" sz="2000" dirty="0">
                  <a:solidFill>
                    <a:srgbClr val="4B5563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学习支持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83" name="Text 17">
              <a:extLst>
                <a:ext uri="{FF2B5EF4-FFF2-40B4-BE49-F238E27FC236}">
                  <a16:creationId xmlns:a16="http://schemas.microsoft.com/office/drawing/2014/main" id="{498E3662-8B24-7492-770D-E6F6BF1F591D}"/>
                </a:ext>
              </a:extLst>
            </p:cNvPr>
            <p:cNvSpPr/>
            <p:nvPr/>
          </p:nvSpPr>
          <p:spPr>
            <a:xfrm>
              <a:off x="952500" y="5236028"/>
              <a:ext cx="1903236" cy="23083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1800"/>
                </a:lnSpc>
                <a:buNone/>
              </a:pPr>
              <a:r>
                <a:rPr lang="en-US" sz="2000" dirty="0" err="1">
                  <a:solidFill>
                    <a:srgbClr val="4B5563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周边</a:t>
              </a:r>
              <a:r>
                <a:rPr lang="zh-CN" altLang="en-US" sz="2000" dirty="0">
                  <a:solidFill>
                    <a:srgbClr val="4B5563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资源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84" name="Text 18">
              <a:extLst>
                <a:ext uri="{FF2B5EF4-FFF2-40B4-BE49-F238E27FC236}">
                  <a16:creationId xmlns:a16="http://schemas.microsoft.com/office/drawing/2014/main" id="{B5642C64-2E3D-A727-2845-A0F90ED40786}"/>
                </a:ext>
              </a:extLst>
            </p:cNvPr>
            <p:cNvSpPr/>
            <p:nvPr/>
          </p:nvSpPr>
          <p:spPr>
            <a:xfrm>
              <a:off x="4584650" y="5236028"/>
              <a:ext cx="2055636" cy="23083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1800"/>
                </a:lnSpc>
                <a:buNone/>
              </a:pPr>
              <a:r>
                <a:rPr lang="en-US" sz="2000" dirty="0">
                  <a:solidFill>
                    <a:srgbClr val="4B5563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学生特点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85" name="Text 19">
              <a:extLst>
                <a:ext uri="{FF2B5EF4-FFF2-40B4-BE49-F238E27FC236}">
                  <a16:creationId xmlns:a16="http://schemas.microsoft.com/office/drawing/2014/main" id="{BF547C91-7239-C78B-7AE9-0CBC6EA48C4B}"/>
                </a:ext>
              </a:extLst>
            </p:cNvPr>
            <p:cNvSpPr/>
            <p:nvPr/>
          </p:nvSpPr>
          <p:spPr>
            <a:xfrm>
              <a:off x="8102500" y="5236028"/>
              <a:ext cx="2542491" cy="23083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1800"/>
                </a:lnSpc>
                <a:buNone/>
              </a:pPr>
              <a:r>
                <a:rPr lang="en-US" sz="2000" dirty="0">
                  <a:solidFill>
                    <a:srgbClr val="4B5563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实践任务复杂度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86" name="Text 20">
              <a:extLst>
                <a:ext uri="{FF2B5EF4-FFF2-40B4-BE49-F238E27FC236}">
                  <a16:creationId xmlns:a16="http://schemas.microsoft.com/office/drawing/2014/main" id="{6BF397B8-3754-7479-5509-E7EC82F5B1B5}"/>
                </a:ext>
              </a:extLst>
            </p:cNvPr>
            <p:cNvSpPr/>
            <p:nvPr/>
          </p:nvSpPr>
          <p:spPr>
            <a:xfrm>
              <a:off x="1133475" y="5750378"/>
              <a:ext cx="9969954" cy="56425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dirty="0">
                  <a:solidFill>
                    <a:srgbClr val="37415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推荐：在条件许可情况下，应尽量让学生走出教室，在真实环境中开展真实的学科实践活动，以提升学生的综合素养。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52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431800"/>
            <a:ext cx="11620500" cy="6324600"/>
          </a:xfrm>
          <a:prstGeom prst="roundRect">
            <a:avLst>
              <a:gd name="adj" fmla="val 10040"/>
            </a:avLst>
          </a:prstGeom>
          <a:gradFill rotWithShape="1">
            <a:gsLst>
              <a:gs pos="0">
                <a:srgbClr val="FFFFFF">
                  <a:alpha val="100000"/>
                </a:srgbClr>
              </a:gs>
              <a:gs pos="100000">
                <a:srgbClr val="E0E0E0">
                  <a:alpha val="100000"/>
                </a:srgbClr>
              </a:gs>
            </a:gsLst>
            <a:lin ang="5400000"/>
          </a:gradFill>
          <a:ln w="25400" cap="flat" cmpd="sng">
            <a:noFill/>
            <a:prstDash val="solid"/>
            <a:round/>
          </a:ln>
          <a:effectLst>
            <a:outerShdw blurRad="279400" dist="254000" dir="8100000" algn="tr" rotWithShape="0">
              <a:srgbClr val="000000">
                <a:alpha val="4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 dirty="0"/>
          </a:p>
        </p:txBody>
      </p:sp>
      <p:sp>
        <p:nvSpPr>
          <p:cNvPr id="4" name="Freeform 4"/>
          <p:cNvSpPr/>
          <p:nvPr/>
        </p:nvSpPr>
        <p:spPr>
          <a:xfrm>
            <a:off x="2095500" y="431800"/>
            <a:ext cx="9053830" cy="488950"/>
          </a:xfrm>
          <a:custGeom>
            <a:avLst/>
            <a:gdLst/>
            <a:ahLst/>
            <a:cxnLst/>
            <a:rect l="l" t="t" r="r" b="b"/>
            <a:pathLst>
              <a:path w="9053830" h="488950">
                <a:moveTo>
                  <a:pt x="0" y="0"/>
                </a:moveTo>
                <a:lnTo>
                  <a:pt x="7511393" y="0"/>
                </a:lnTo>
                <a:lnTo>
                  <a:pt x="9053830" y="488950"/>
                </a:lnTo>
                <a:lnTo>
                  <a:pt x="0" y="4889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>
              <a:alpha val="73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5" name="Freeform 5"/>
          <p:cNvSpPr/>
          <p:nvPr/>
        </p:nvSpPr>
        <p:spPr>
          <a:xfrm>
            <a:off x="863600" y="431800"/>
            <a:ext cx="4992594" cy="647700"/>
          </a:xfrm>
          <a:custGeom>
            <a:avLst/>
            <a:gdLst/>
            <a:ahLst/>
            <a:cxnLst/>
            <a:rect l="l" t="t" r="r" b="b"/>
            <a:pathLst>
              <a:path w="3000375" h="647700">
                <a:moveTo>
                  <a:pt x="104244" y="0"/>
                </a:moveTo>
                <a:lnTo>
                  <a:pt x="3000375" y="0"/>
                </a:lnTo>
                <a:lnTo>
                  <a:pt x="2342708" y="647700"/>
                </a:lnTo>
                <a:lnTo>
                  <a:pt x="0" y="640326"/>
                </a:lnTo>
                <a:lnTo>
                  <a:pt x="104244" y="0"/>
                </a:lnTo>
                <a:close/>
              </a:path>
            </a:pathLst>
          </a:custGeom>
          <a:solidFill>
            <a:srgbClr val="005A9E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63500" dist="63500" algn="ctr" rotWithShape="0">
              <a:srgbClr val="000000">
                <a:alpha val="67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6" name="AutoShape 6"/>
          <p:cNvSpPr/>
          <p:nvPr/>
        </p:nvSpPr>
        <p:spPr>
          <a:xfrm>
            <a:off x="914400" y="469900"/>
            <a:ext cx="2578100" cy="4572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ctr">
              <a:lnSpc>
                <a:spcPct val="100000"/>
              </a:lnSpc>
              <a:defRPr/>
            </a:pPr>
            <a:endParaRPr lang="en-US" sz="1100" dirty="0"/>
          </a:p>
        </p:txBody>
      </p:sp>
      <p:sp>
        <p:nvSpPr>
          <p:cNvPr id="7" name="AutoShape 7"/>
          <p:cNvSpPr/>
          <p:nvPr/>
        </p:nvSpPr>
        <p:spPr>
          <a:xfrm>
            <a:off x="3644900" y="520700"/>
            <a:ext cx="5270500" cy="3683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l">
              <a:lnSpc>
                <a:spcPct val="100000"/>
              </a:lnSpc>
              <a:defRPr/>
            </a:pPr>
            <a:endParaRPr lang="en-US" sz="1100" dirty="0"/>
          </a:p>
        </p:txBody>
      </p:sp>
      <p:sp>
        <p:nvSpPr>
          <p:cNvPr id="16" name="AutoShape 6">
            <a:extLst>
              <a:ext uri="{FF2B5EF4-FFF2-40B4-BE49-F238E27FC236}">
                <a16:creationId xmlns:a16="http://schemas.microsoft.com/office/drawing/2014/main" id="{D2429532-593D-78F8-E40E-71373FADC0F9}"/>
              </a:ext>
            </a:extLst>
          </p:cNvPr>
          <p:cNvSpPr/>
          <p:nvPr/>
        </p:nvSpPr>
        <p:spPr>
          <a:xfrm>
            <a:off x="1066800" y="622300"/>
            <a:ext cx="3881718" cy="4572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ctr">
              <a:lnSpc>
                <a:spcPct val="100000"/>
              </a:lnSpc>
              <a:defRPr/>
            </a:pPr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cs typeface="微软雅黑"/>
                <a:sym typeface="微软雅黑"/>
              </a:rPr>
              <a:t>学科相关</a:t>
            </a:r>
            <a:r>
              <a:rPr lang="zh-CN" altLang="en-US" sz="2400" b="1" i="0" u="none" strike="noStrike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cs typeface="微软雅黑"/>
                <a:sym typeface="微软雅黑"/>
              </a:rPr>
              <a:t>高频词</a:t>
            </a:r>
            <a:endParaRPr lang="en-US" sz="1100" dirty="0"/>
          </a:p>
        </p:txBody>
      </p:sp>
      <p:pic>
        <p:nvPicPr>
          <p:cNvPr id="18" name="图片 17" descr="生成信息科技词云图 (1)">
            <a:extLst>
              <a:ext uri="{FF2B5EF4-FFF2-40B4-BE49-F238E27FC236}">
                <a16:creationId xmlns:a16="http://schemas.microsoft.com/office/drawing/2014/main" id="{55EC0413-39D8-D851-2605-8F38454F94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5486" y="1249577"/>
            <a:ext cx="8949527" cy="50319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>
            <a:alpha val="100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6297E3-4DF1-7D15-A81C-EDBD86C21B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72B2313C-2783-CD19-7C95-AAA48F1542F9}"/>
              </a:ext>
            </a:extLst>
          </p:cNvPr>
          <p:cNvSpPr/>
          <p:nvPr/>
        </p:nvSpPr>
        <p:spPr>
          <a:xfrm>
            <a:off x="158339" y="246044"/>
            <a:ext cx="11620500" cy="6324600"/>
          </a:xfrm>
          <a:prstGeom prst="roundRect">
            <a:avLst>
              <a:gd name="adj" fmla="val 10040"/>
            </a:avLst>
          </a:prstGeom>
          <a:gradFill rotWithShape="1">
            <a:gsLst>
              <a:gs pos="0">
                <a:srgbClr val="FFFFFF">
                  <a:alpha val="100000"/>
                </a:srgbClr>
              </a:gs>
              <a:gs pos="100000">
                <a:srgbClr val="E0E0E0">
                  <a:alpha val="100000"/>
                </a:srgbClr>
              </a:gs>
            </a:gsLst>
            <a:lin ang="5400000"/>
          </a:gradFill>
          <a:ln w="25400" cap="flat" cmpd="sng">
            <a:noFill/>
            <a:prstDash val="solid"/>
            <a:round/>
          </a:ln>
          <a:effectLst>
            <a:outerShdw blurRad="279400" dist="254000" dir="8100000" algn="tr" rotWithShape="0">
              <a:srgbClr val="000000">
                <a:alpha val="4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D602FA8F-904F-92B6-15B9-F88E1E079D1A}"/>
              </a:ext>
            </a:extLst>
          </p:cNvPr>
          <p:cNvSpPr/>
          <p:nvPr/>
        </p:nvSpPr>
        <p:spPr>
          <a:xfrm>
            <a:off x="2095500" y="431800"/>
            <a:ext cx="9053830" cy="488950"/>
          </a:xfrm>
          <a:custGeom>
            <a:avLst/>
            <a:gdLst/>
            <a:ahLst/>
            <a:cxnLst/>
            <a:rect l="l" t="t" r="r" b="b"/>
            <a:pathLst>
              <a:path w="9053830" h="488950">
                <a:moveTo>
                  <a:pt x="0" y="0"/>
                </a:moveTo>
                <a:lnTo>
                  <a:pt x="7511393" y="0"/>
                </a:lnTo>
                <a:lnTo>
                  <a:pt x="9053830" y="488950"/>
                </a:lnTo>
                <a:lnTo>
                  <a:pt x="0" y="4889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>
              <a:alpha val="73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F412A46-E9FD-418E-1701-0CB47DC23809}"/>
              </a:ext>
            </a:extLst>
          </p:cNvPr>
          <p:cNvSpPr/>
          <p:nvPr/>
        </p:nvSpPr>
        <p:spPr>
          <a:xfrm>
            <a:off x="863600" y="431800"/>
            <a:ext cx="3000375" cy="647700"/>
          </a:xfrm>
          <a:custGeom>
            <a:avLst/>
            <a:gdLst/>
            <a:ahLst/>
            <a:cxnLst/>
            <a:rect l="l" t="t" r="r" b="b"/>
            <a:pathLst>
              <a:path w="3000375" h="647700">
                <a:moveTo>
                  <a:pt x="104244" y="0"/>
                </a:moveTo>
                <a:lnTo>
                  <a:pt x="3000375" y="0"/>
                </a:lnTo>
                <a:lnTo>
                  <a:pt x="2342708" y="647700"/>
                </a:lnTo>
                <a:lnTo>
                  <a:pt x="0" y="640326"/>
                </a:lnTo>
                <a:lnTo>
                  <a:pt x="104244" y="0"/>
                </a:lnTo>
                <a:close/>
              </a:path>
            </a:pathLst>
          </a:custGeom>
          <a:solidFill>
            <a:srgbClr val="005A9E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63500" dist="63500" algn="ctr" rotWithShape="0">
              <a:srgbClr val="000000">
                <a:alpha val="67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7" name="AutoShape 6">
            <a:extLst>
              <a:ext uri="{FF2B5EF4-FFF2-40B4-BE49-F238E27FC236}">
                <a16:creationId xmlns:a16="http://schemas.microsoft.com/office/drawing/2014/main" id="{2FA78FE3-EB72-F15A-282B-6CE3A2E0EA1B}"/>
              </a:ext>
            </a:extLst>
          </p:cNvPr>
          <p:cNvSpPr/>
          <p:nvPr/>
        </p:nvSpPr>
        <p:spPr>
          <a:xfrm>
            <a:off x="1016000" y="527050"/>
            <a:ext cx="7620000" cy="3683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>
              <a:defRPr/>
            </a:pPr>
            <a:r>
              <a:rPr lang="en-US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3. </a:t>
            </a:r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学科实践的分类</a:t>
            </a:r>
            <a:r>
              <a:rPr lang="en-US" altLang="zh-CN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—</a:t>
            </a:r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信息科技学科</a:t>
            </a:r>
            <a:endParaRPr lang="en-US" sz="2400" b="1" dirty="0">
              <a:solidFill>
                <a:srgbClr val="F5B900"/>
              </a:solidFill>
              <a:effectLst>
                <a:outerShdw blurRad="38100" dist="38100" dir="2700000" algn="tl" rotWithShape="0">
                  <a:srgbClr val="000000">
                    <a:alpha val="43100"/>
                  </a:srgbClr>
                </a:outerShdw>
              </a:effectLst>
              <a:latin typeface="微软雅黑"/>
              <a:ea typeface="微软雅黑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DB504CD-F254-D6B6-05E3-3A8CA9F7E5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8175" y="3052114"/>
            <a:ext cx="6729551" cy="309693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55B8DF5-8C18-6ECB-B450-7B36CB20DE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089" y="1265256"/>
            <a:ext cx="10670241" cy="136526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259DD62-9A7B-DF58-15CB-CF360C7BAA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132" y="2676566"/>
            <a:ext cx="4389344" cy="365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840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>
            <a:alpha val="100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B101F2-646F-BFE3-1750-E706DB81A0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20D8345B-B58D-7B50-2EC9-B6DF59203516}"/>
              </a:ext>
            </a:extLst>
          </p:cNvPr>
          <p:cNvSpPr/>
          <p:nvPr/>
        </p:nvSpPr>
        <p:spPr>
          <a:xfrm>
            <a:off x="158339" y="246044"/>
            <a:ext cx="11620500" cy="6324600"/>
          </a:xfrm>
          <a:prstGeom prst="roundRect">
            <a:avLst>
              <a:gd name="adj" fmla="val 10040"/>
            </a:avLst>
          </a:prstGeom>
          <a:gradFill rotWithShape="1">
            <a:gsLst>
              <a:gs pos="0">
                <a:srgbClr val="FFFFFF">
                  <a:alpha val="100000"/>
                </a:srgbClr>
              </a:gs>
              <a:gs pos="100000">
                <a:srgbClr val="E0E0E0">
                  <a:alpha val="100000"/>
                </a:srgbClr>
              </a:gs>
            </a:gsLst>
            <a:lin ang="5400000"/>
          </a:gradFill>
          <a:ln w="25400" cap="flat" cmpd="sng">
            <a:noFill/>
            <a:prstDash val="solid"/>
            <a:round/>
          </a:ln>
          <a:effectLst>
            <a:outerShdw blurRad="279400" dist="254000" dir="8100000" algn="tr" rotWithShape="0">
              <a:srgbClr val="000000">
                <a:alpha val="4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 dirty="0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2CE0F4E2-DCFA-6AED-5A60-0EC09B6D9E96}"/>
              </a:ext>
            </a:extLst>
          </p:cNvPr>
          <p:cNvSpPr/>
          <p:nvPr/>
        </p:nvSpPr>
        <p:spPr>
          <a:xfrm>
            <a:off x="2095500" y="431800"/>
            <a:ext cx="9053830" cy="488950"/>
          </a:xfrm>
          <a:custGeom>
            <a:avLst/>
            <a:gdLst/>
            <a:ahLst/>
            <a:cxnLst/>
            <a:rect l="l" t="t" r="r" b="b"/>
            <a:pathLst>
              <a:path w="9053830" h="488950">
                <a:moveTo>
                  <a:pt x="0" y="0"/>
                </a:moveTo>
                <a:lnTo>
                  <a:pt x="7511393" y="0"/>
                </a:lnTo>
                <a:lnTo>
                  <a:pt x="9053830" y="488950"/>
                </a:lnTo>
                <a:lnTo>
                  <a:pt x="0" y="4889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>
              <a:alpha val="73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508C522A-7055-6674-DBB8-987A0BA42B18}"/>
              </a:ext>
            </a:extLst>
          </p:cNvPr>
          <p:cNvSpPr/>
          <p:nvPr/>
        </p:nvSpPr>
        <p:spPr>
          <a:xfrm>
            <a:off x="863600" y="431800"/>
            <a:ext cx="3000375" cy="647700"/>
          </a:xfrm>
          <a:custGeom>
            <a:avLst/>
            <a:gdLst/>
            <a:ahLst/>
            <a:cxnLst/>
            <a:rect l="l" t="t" r="r" b="b"/>
            <a:pathLst>
              <a:path w="3000375" h="647700">
                <a:moveTo>
                  <a:pt x="104244" y="0"/>
                </a:moveTo>
                <a:lnTo>
                  <a:pt x="3000375" y="0"/>
                </a:lnTo>
                <a:lnTo>
                  <a:pt x="2342708" y="647700"/>
                </a:lnTo>
                <a:lnTo>
                  <a:pt x="0" y="640326"/>
                </a:lnTo>
                <a:lnTo>
                  <a:pt x="104244" y="0"/>
                </a:lnTo>
                <a:close/>
              </a:path>
            </a:pathLst>
          </a:custGeom>
          <a:solidFill>
            <a:srgbClr val="005A9E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63500" dist="63500" algn="ctr" rotWithShape="0">
              <a:srgbClr val="000000">
                <a:alpha val="67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7" name="AutoShape 6">
            <a:extLst>
              <a:ext uri="{FF2B5EF4-FFF2-40B4-BE49-F238E27FC236}">
                <a16:creationId xmlns:a16="http://schemas.microsoft.com/office/drawing/2014/main" id="{7A642D5F-D3DD-8D07-D884-4EC139A9C53D}"/>
              </a:ext>
            </a:extLst>
          </p:cNvPr>
          <p:cNvSpPr/>
          <p:nvPr/>
        </p:nvSpPr>
        <p:spPr>
          <a:xfrm>
            <a:off x="1016000" y="527050"/>
            <a:ext cx="7620000" cy="3683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>
              <a:defRPr/>
            </a:pPr>
            <a:r>
              <a:rPr lang="en-US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4. </a:t>
            </a:r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学科实践与项目学习、实验教学的关系</a:t>
            </a:r>
            <a:endParaRPr lang="en-US" sz="2400" b="1" dirty="0">
              <a:solidFill>
                <a:srgbClr val="F5B900"/>
              </a:solidFill>
              <a:effectLst>
                <a:outerShdw blurRad="38100" dist="38100" dir="2700000" algn="tl" rotWithShape="0">
                  <a:srgbClr val="000000">
                    <a:alpha val="43100"/>
                  </a:srgbClr>
                </a:outerShdw>
              </a:effectLst>
              <a:latin typeface="微软雅黑"/>
              <a:ea typeface="微软雅黑"/>
            </a:endParaRPr>
          </a:p>
        </p:txBody>
      </p:sp>
      <p:graphicFrame>
        <p:nvGraphicFramePr>
          <p:cNvPr id="10" name="Table 8">
            <a:extLst>
              <a:ext uri="{FF2B5EF4-FFF2-40B4-BE49-F238E27FC236}">
                <a16:creationId xmlns:a16="http://schemas.microsoft.com/office/drawing/2014/main" id="{927E9CA6-D607-266D-06F5-BF12286E57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4728442"/>
              </p:ext>
            </p:extLst>
          </p:nvPr>
        </p:nvGraphicFramePr>
        <p:xfrm>
          <a:off x="634999" y="1397000"/>
          <a:ext cx="10694148" cy="3625475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12731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23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823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008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554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17925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defRPr/>
                      </a:pPr>
                      <a:r>
                        <a:rPr lang="en-US" sz="1600" b="1" i="0" u="none" strike="noStrike" dirty="0" err="1">
                          <a:solidFill>
                            <a:srgbClr val="FFFFFF"/>
                          </a:solidFill>
                          <a:latin typeface="Noto Sans SC"/>
                          <a:ea typeface="Noto Sans SC"/>
                          <a:cs typeface="Noto Sans SC"/>
                          <a:sym typeface="Noto Sans SC"/>
                        </a:rPr>
                        <a:t>概念</a:t>
                      </a:r>
                      <a:endParaRPr lang="en-US" sz="1100" dirty="0"/>
                    </a:p>
                  </a:txBody>
                  <a:tcPr marL="101600" marR="101600" marT="101600" marB="101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5A9E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defRPr/>
                      </a:pPr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latin typeface="Noto Sans SC"/>
                          <a:ea typeface="Noto Sans SC"/>
                          <a:cs typeface="Noto Sans SC"/>
                          <a:sym typeface="Noto Sans SC"/>
                        </a:rPr>
                        <a:t>核心定位</a:t>
                      </a:r>
                      <a:endParaRPr lang="en-US" sz="1100"/>
                    </a:p>
                  </a:txBody>
                  <a:tcPr marL="101600" marR="101600" marT="101600" marB="101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5A9E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defRPr/>
                      </a:pPr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latin typeface="Noto Sans SC"/>
                          <a:ea typeface="Noto Sans SC"/>
                          <a:cs typeface="Noto Sans SC"/>
                          <a:sym typeface="Noto Sans SC"/>
                        </a:rPr>
                        <a:t>核心目标</a:t>
                      </a:r>
                      <a:endParaRPr lang="en-US" sz="1100"/>
                    </a:p>
                  </a:txBody>
                  <a:tcPr marL="101600" marR="101600" marT="101600" marB="101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5A9E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defRPr/>
                      </a:pPr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latin typeface="Noto Sans SC"/>
                          <a:ea typeface="Noto Sans SC"/>
                          <a:cs typeface="Noto Sans SC"/>
                          <a:sym typeface="Noto Sans SC"/>
                        </a:rPr>
                        <a:t>信息科技案例举例</a:t>
                      </a:r>
                      <a:endParaRPr lang="en-US" sz="1100"/>
                    </a:p>
                  </a:txBody>
                  <a:tcPr marL="101600" marR="101600" marT="101600" marB="101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5A9E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defRPr/>
                      </a:pPr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latin typeface="Noto Sans SC"/>
                          <a:ea typeface="Noto Sans SC"/>
                          <a:cs typeface="Noto Sans SC"/>
                          <a:sym typeface="Noto Sans SC"/>
                        </a:rPr>
                        <a:t>与学科实践的关系</a:t>
                      </a:r>
                      <a:endParaRPr lang="en-US" sz="1100"/>
                    </a:p>
                  </a:txBody>
                  <a:tcPr marL="101600" marR="101600" marT="101600" marB="101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5A9E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5850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defRPr/>
                      </a:pPr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latin typeface="Noto Sans SC"/>
                          <a:ea typeface="Noto Sans SC"/>
                          <a:cs typeface="Noto Sans SC"/>
                          <a:sym typeface="Noto Sans SC"/>
                        </a:rPr>
                        <a:t>学科实践</a:t>
                      </a:r>
                      <a:endParaRPr lang="en-US" sz="1100" dirty="0"/>
                    </a:p>
                  </a:txBody>
                  <a:tcPr marL="101600" marR="101600" marT="101600" marB="101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3F2FD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defRPr/>
                      </a:pP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latin typeface="Noto Sans SC"/>
                          <a:ea typeface="Noto Sans SC"/>
                          <a:cs typeface="Noto Sans SC"/>
                          <a:sym typeface="Noto Sans SC"/>
                        </a:rPr>
                        <a:t>教学范式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Noto Sans SC"/>
                          <a:ea typeface="Noto Sans SC"/>
                          <a:cs typeface="Noto Sans SC"/>
                          <a:sym typeface="Noto Sans SC"/>
                        </a:rPr>
                        <a:t>/</a:t>
                      </a:r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latin typeface="Noto Sans SC"/>
                          <a:ea typeface="Noto Sans SC"/>
                          <a:cs typeface="Noto Sans SC"/>
                          <a:sym typeface="Noto Sans SC"/>
                        </a:rPr>
                        <a:t>理念</a:t>
                      </a:r>
                      <a:endParaRPr lang="en-US" sz="1100" dirty="0"/>
                    </a:p>
                  </a:txBody>
                  <a:tcPr marL="101600" marR="101600" marT="101600" marB="101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3F2FD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defRPr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Noto Sans SC"/>
                          <a:ea typeface="Noto Sans SC"/>
                          <a:cs typeface="Noto Sans SC"/>
                          <a:sym typeface="Noto Sans SC"/>
                        </a:rPr>
                        <a:t>发展学科核心素养</a:t>
                      </a:r>
                      <a:endParaRPr lang="en-US" sz="1100"/>
                    </a:p>
                  </a:txBody>
                  <a:tcPr marL="101600" marR="101600" marT="101600" marB="101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3F2FD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defRPr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Noto Sans SC"/>
                          <a:ea typeface="Noto Sans SC"/>
                          <a:cs typeface="Noto Sans SC"/>
                          <a:sym typeface="Noto Sans SC"/>
                        </a:rPr>
                        <a:t>用温湿度传感器设计校园绿植养护方案</a:t>
                      </a:r>
                      <a:endParaRPr lang="en-US" sz="1100"/>
                    </a:p>
                  </a:txBody>
                  <a:tcPr marL="101600" marR="101600" marT="101600" marB="101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3F2FD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defRPr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Noto Sans SC"/>
                          <a:ea typeface="Noto Sans SC"/>
                          <a:cs typeface="Noto Sans SC"/>
                          <a:sym typeface="Noto Sans SC"/>
                        </a:rPr>
                        <a:t>统领项目学习、实验教学，是两者的素养导向升级</a:t>
                      </a:r>
                      <a:endParaRPr lang="en-US" sz="1100"/>
                    </a:p>
                  </a:txBody>
                  <a:tcPr marL="101600" marR="101600" marT="101600" marB="101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3F2FD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5850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defRPr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Noto Sans SC"/>
                          <a:ea typeface="Noto Sans SC"/>
                          <a:cs typeface="Noto Sans SC"/>
                          <a:sym typeface="Noto Sans SC"/>
                        </a:rPr>
                        <a:t>项目学习</a:t>
                      </a:r>
                      <a:endParaRPr lang="en-US" sz="1100"/>
                    </a:p>
                  </a:txBody>
                  <a:tcPr marL="101600" marR="101600" marT="101600" marB="101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defRPr/>
                      </a:pP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latin typeface="Noto Sans SC"/>
                          <a:ea typeface="Noto Sans SC"/>
                          <a:cs typeface="Noto Sans SC"/>
                          <a:sym typeface="Noto Sans SC"/>
                        </a:rPr>
                        <a:t>学科实践的载体</a:t>
                      </a:r>
                      <a:endParaRPr lang="en-US" sz="1100" dirty="0"/>
                    </a:p>
                  </a:txBody>
                  <a:tcPr marL="101600" marR="101600" marT="101600" marB="101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defRPr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Noto Sans SC"/>
                          <a:ea typeface="Noto Sans SC"/>
                          <a:cs typeface="Noto Sans SC"/>
                          <a:sym typeface="Noto Sans SC"/>
                        </a:rPr>
                        <a:t>完成具象项目成果，解决综合问题</a:t>
                      </a:r>
                      <a:endParaRPr lang="en-US" sz="1100"/>
                    </a:p>
                  </a:txBody>
                  <a:tcPr marL="101600" marR="101600" marT="101600" marB="101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defRPr/>
                      </a:pP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latin typeface="Noto Sans SC"/>
                          <a:ea typeface="Noto Sans SC"/>
                          <a:cs typeface="Noto Sans SC"/>
                          <a:sym typeface="Noto Sans SC"/>
                        </a:rPr>
                        <a:t>制作垃圾分类科普编程小游戏</a:t>
                      </a:r>
                      <a:endParaRPr lang="en-US" sz="1100" dirty="0"/>
                    </a:p>
                  </a:txBody>
                  <a:tcPr marL="101600" marR="101600" marT="101600" marB="101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defRPr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Noto Sans SC"/>
                          <a:ea typeface="Noto Sans SC"/>
                          <a:cs typeface="Noto Sans SC"/>
                          <a:sym typeface="Noto Sans SC"/>
                        </a:rPr>
                        <a:t>纳入学科实践框架，需强化素养目标绑定+问题解决闭环</a:t>
                      </a:r>
                      <a:endParaRPr lang="en-US" sz="1100"/>
                    </a:p>
                  </a:txBody>
                  <a:tcPr marL="101600" marR="101600" marT="101600" marB="101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5850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defRPr/>
                      </a:pPr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latin typeface="Noto Sans SC"/>
                          <a:ea typeface="Noto Sans SC"/>
                          <a:cs typeface="Noto Sans SC"/>
                          <a:sym typeface="Noto Sans SC"/>
                        </a:rPr>
                        <a:t>实验教学</a:t>
                      </a:r>
                      <a:endParaRPr lang="en-US" sz="1100" dirty="0"/>
                    </a:p>
                  </a:txBody>
                  <a:tcPr marL="101600" marR="101600" marT="101600" marB="101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3F2FD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defRPr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Noto Sans SC"/>
                          <a:ea typeface="Noto Sans SC"/>
                          <a:cs typeface="Noto Sans SC"/>
                          <a:sym typeface="Noto Sans SC"/>
                        </a:rPr>
                        <a:t>学科实践的载体</a:t>
                      </a:r>
                      <a:endParaRPr lang="en-US" sz="1100"/>
                    </a:p>
                  </a:txBody>
                  <a:tcPr marL="101600" marR="101600" marT="101600" marB="101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3F2FD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defRPr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Noto Sans SC"/>
                          <a:ea typeface="Noto Sans SC"/>
                          <a:cs typeface="Noto Sans SC"/>
                          <a:sym typeface="Noto Sans SC"/>
                        </a:rPr>
                        <a:t>验证原理、掌握工具/技能</a:t>
                      </a:r>
                      <a:endParaRPr lang="en-US" sz="1100"/>
                    </a:p>
                  </a:txBody>
                  <a:tcPr marL="101600" marR="101600" marT="101600" marB="101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3F2FD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defRPr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Noto Sans SC"/>
                          <a:ea typeface="Noto Sans SC"/>
                          <a:cs typeface="Noto Sans SC"/>
                          <a:sym typeface="Noto Sans SC"/>
                        </a:rPr>
                        <a:t>测试温湿度传感器的精度和数据采集方法</a:t>
                      </a:r>
                      <a:endParaRPr lang="en-US" sz="1100"/>
                    </a:p>
                  </a:txBody>
                  <a:tcPr marL="101600" marR="101600" marT="101600" marB="101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3F2FD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defRPr/>
                      </a:pP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latin typeface="Noto Sans SC"/>
                          <a:ea typeface="Noto Sans SC"/>
                          <a:cs typeface="Noto Sans SC"/>
                          <a:sym typeface="Noto Sans SC"/>
                        </a:rPr>
                        <a:t>纳入学科实践框架，需强化真实情境关联+成果应用迁移</a:t>
                      </a:r>
                      <a:endParaRPr lang="en-US" sz="1100" dirty="0"/>
                    </a:p>
                  </a:txBody>
                  <a:tcPr marL="101600" marR="101600" marT="101600" marB="101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3F2FD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3" name="Image 18" descr="preencoded.png">
            <a:extLst>
              <a:ext uri="{FF2B5EF4-FFF2-40B4-BE49-F238E27FC236}">
                <a16:creationId xmlns:a16="http://schemas.microsoft.com/office/drawing/2014/main" id="{9AFC8068-B517-C6E8-9254-C2005DC370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5617028"/>
            <a:ext cx="10515600" cy="683568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B9593C4C-B9FD-BA9B-85CA-550202369D31}"/>
              </a:ext>
            </a:extLst>
          </p:cNvPr>
          <p:cNvSpPr txBox="1"/>
          <p:nvPr/>
        </p:nvSpPr>
        <p:spPr>
          <a:xfrm>
            <a:off x="914400" y="5777376"/>
            <a:ext cx="99104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latin typeface="Noto Sans SC"/>
                <a:ea typeface="Noto Sans SC"/>
              </a:rPr>
              <a:t>学科实践相关的行为：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Color Emoji"/>
              </a:rPr>
              <a:t>设计、创作、制作、调查、宣传、研制、比赛、科普、服务、辩论、</a:t>
            </a:r>
            <a:r>
              <a:rPr lang="zh-CN" altLang="en-US" dirty="0">
                <a:latin typeface="Color Emoji"/>
              </a:rPr>
              <a:t>实验、探究、验证、模拟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Color Emoji"/>
              </a:rPr>
              <a:t>等等。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591756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79400" y="266700"/>
            <a:ext cx="11620500" cy="6324600"/>
          </a:xfrm>
          <a:prstGeom prst="roundRect">
            <a:avLst>
              <a:gd name="adj" fmla="val 10040"/>
            </a:avLst>
          </a:prstGeom>
          <a:gradFill rotWithShape="1">
            <a:gsLst>
              <a:gs pos="0">
                <a:srgbClr val="FFFFFF">
                  <a:alpha val="100000"/>
                </a:srgbClr>
              </a:gs>
              <a:gs pos="100000">
                <a:srgbClr val="E0E0E0">
                  <a:alpha val="100000"/>
                </a:srgbClr>
              </a:gs>
            </a:gsLst>
            <a:lin ang="5400000"/>
          </a:gradFill>
          <a:ln w="25400" cap="flat" cmpd="sng">
            <a:noFill/>
            <a:prstDash val="solid"/>
            <a:round/>
          </a:ln>
          <a:effectLst>
            <a:outerShdw blurRad="279400" dist="254000" dir="8100000" algn="tr" rotWithShape="0">
              <a:srgbClr val="000000">
                <a:alpha val="4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3" name="AutoShape 3"/>
          <p:cNvSpPr/>
          <p:nvPr/>
        </p:nvSpPr>
        <p:spPr>
          <a:xfrm>
            <a:off x="469900" y="431800"/>
            <a:ext cx="11290300" cy="5930900"/>
          </a:xfrm>
          <a:prstGeom prst="roundRect">
            <a:avLst>
              <a:gd name="adj" fmla="val 7922"/>
            </a:avLst>
          </a:prstGeom>
          <a:gradFill rotWithShape="1">
            <a:gsLst>
              <a:gs pos="0">
                <a:srgbClr val="FFFFFF">
                  <a:alpha val="100000"/>
                </a:srgbClr>
              </a:gs>
              <a:gs pos="100000">
                <a:srgbClr val="DDDEDD">
                  <a:alpha val="100000"/>
                </a:srgbClr>
              </a:gs>
            </a:gsLst>
            <a:lin ang="18900000"/>
          </a:gra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4" name="Freeform 4"/>
          <p:cNvSpPr/>
          <p:nvPr/>
        </p:nvSpPr>
        <p:spPr>
          <a:xfrm>
            <a:off x="2095500" y="431800"/>
            <a:ext cx="9053830" cy="488950"/>
          </a:xfrm>
          <a:custGeom>
            <a:avLst/>
            <a:gdLst/>
            <a:ahLst/>
            <a:cxnLst/>
            <a:rect l="l" t="t" r="r" b="b"/>
            <a:pathLst>
              <a:path w="9053830" h="488950">
                <a:moveTo>
                  <a:pt x="0" y="0"/>
                </a:moveTo>
                <a:lnTo>
                  <a:pt x="7511393" y="0"/>
                </a:lnTo>
                <a:lnTo>
                  <a:pt x="9053830" y="488950"/>
                </a:lnTo>
                <a:lnTo>
                  <a:pt x="0" y="4889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>
              <a:alpha val="73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5" name="Freeform 5"/>
          <p:cNvSpPr/>
          <p:nvPr/>
        </p:nvSpPr>
        <p:spPr>
          <a:xfrm>
            <a:off x="863600" y="431800"/>
            <a:ext cx="3000375" cy="647700"/>
          </a:xfrm>
          <a:custGeom>
            <a:avLst/>
            <a:gdLst/>
            <a:ahLst/>
            <a:cxnLst/>
            <a:rect l="l" t="t" r="r" b="b"/>
            <a:pathLst>
              <a:path w="3000375" h="647700">
                <a:moveTo>
                  <a:pt x="104244" y="0"/>
                </a:moveTo>
                <a:lnTo>
                  <a:pt x="3000375" y="0"/>
                </a:lnTo>
                <a:lnTo>
                  <a:pt x="2342708" y="647700"/>
                </a:lnTo>
                <a:lnTo>
                  <a:pt x="0" y="640326"/>
                </a:lnTo>
                <a:lnTo>
                  <a:pt x="104244" y="0"/>
                </a:lnTo>
                <a:close/>
              </a:path>
            </a:pathLst>
          </a:custGeom>
          <a:solidFill>
            <a:srgbClr val="005A9E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63500" dist="63500" algn="ctr" rotWithShape="0">
              <a:srgbClr val="000000">
                <a:alpha val="67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6" name="AutoShape 6"/>
          <p:cNvSpPr/>
          <p:nvPr/>
        </p:nvSpPr>
        <p:spPr>
          <a:xfrm>
            <a:off x="7046259" y="5779937"/>
            <a:ext cx="4377017" cy="3683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l">
              <a:lnSpc>
                <a:spcPct val="100000"/>
              </a:lnSpc>
              <a:defRPr/>
            </a:pPr>
            <a:r>
              <a:rPr lang="en-US" sz="1800" b="1" i="0" u="none" strike="noStrike" dirty="0" err="1">
                <a:solidFill>
                  <a:schemeClr val="accent5">
                    <a:lumMod val="75000"/>
                  </a:schemeClr>
                </a:solidFill>
                <a:latin typeface="SimHei"/>
                <a:ea typeface="SimHei"/>
                <a:cs typeface="SimHei"/>
                <a:sym typeface="SimHei"/>
              </a:rPr>
              <a:t>关键区别：从活动到</a:t>
            </a:r>
            <a:r>
              <a:rPr lang="zh-CN" altLang="en-US" sz="1800" b="1" i="0" u="none" strike="noStrike" dirty="0">
                <a:solidFill>
                  <a:schemeClr val="accent5">
                    <a:lumMod val="75000"/>
                  </a:schemeClr>
                </a:solidFill>
                <a:latin typeface="SimHei"/>
                <a:ea typeface="SimHei"/>
                <a:cs typeface="SimHei"/>
                <a:sym typeface="SimHei"/>
              </a:rPr>
              <a:t>学科</a:t>
            </a:r>
            <a:r>
              <a:rPr lang="en-US" sz="1800" b="1" i="0" u="none" strike="noStrike" dirty="0" err="1">
                <a:solidFill>
                  <a:schemeClr val="accent5">
                    <a:lumMod val="75000"/>
                  </a:schemeClr>
                </a:solidFill>
                <a:latin typeface="SimHei"/>
                <a:ea typeface="SimHei"/>
                <a:cs typeface="SimHei"/>
                <a:sym typeface="SimHei"/>
              </a:rPr>
              <a:t>实践的升级</a:t>
            </a:r>
            <a:endParaRPr lang="en-US" sz="11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AutoShape 8"/>
          <p:cNvSpPr/>
          <p:nvPr/>
        </p:nvSpPr>
        <p:spPr>
          <a:xfrm>
            <a:off x="1066800" y="1346200"/>
            <a:ext cx="10160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266700" algn="just">
              <a:lnSpc>
                <a:spcPct val="133333"/>
              </a:lnSpc>
              <a:defRPr/>
            </a:pPr>
            <a:r>
              <a:rPr lang="en-US" sz="2000" b="1" i="0" u="none" strike="noStrike" dirty="0">
                <a:latin typeface="SimHei"/>
                <a:ea typeface="SimHei"/>
                <a:cs typeface="SimHei"/>
                <a:sym typeface="SimHei"/>
              </a:rPr>
              <a:t>以</a:t>
            </a:r>
            <a:r>
              <a:rPr lang="zh-CN" altLang="en-US" sz="2000" b="1" i="0" u="none" strike="noStrike" dirty="0">
                <a:latin typeface="SimHei"/>
                <a:ea typeface="SimHei"/>
                <a:cs typeface="SimHei"/>
                <a:sym typeface="SimHei"/>
              </a:rPr>
              <a:t>六年级信息科技下册</a:t>
            </a:r>
            <a:r>
              <a:rPr lang="en-US" sz="2000" b="1" i="0" u="none" strike="noStrike" dirty="0">
                <a:latin typeface="SimHei"/>
                <a:ea typeface="SimHei"/>
                <a:cs typeface="SimHei"/>
                <a:sym typeface="SimHei"/>
              </a:rPr>
              <a:t>《“</a:t>
            </a:r>
            <a:r>
              <a:rPr lang="en-US" sz="2000" b="1" i="0" u="none" strike="noStrike" dirty="0" err="1">
                <a:latin typeface="SimHei"/>
                <a:ea typeface="SimHei"/>
                <a:cs typeface="SimHei"/>
                <a:sym typeface="SimHei"/>
              </a:rPr>
              <a:t>与”运算应用</a:t>
            </a:r>
            <a:r>
              <a:rPr lang="en-US" sz="2000" b="1" i="0" u="none" strike="noStrike" dirty="0">
                <a:latin typeface="SimHei"/>
                <a:ea typeface="SimHei"/>
                <a:cs typeface="SimHei"/>
                <a:sym typeface="SimHei"/>
              </a:rPr>
              <a:t>—</a:t>
            </a:r>
            <a:r>
              <a:rPr lang="en-US" sz="2000" b="1" i="0" u="none" strike="noStrike" dirty="0" err="1">
                <a:latin typeface="SimHei"/>
                <a:ea typeface="SimHei"/>
                <a:cs typeface="SimHei"/>
                <a:sym typeface="SimHei"/>
              </a:rPr>
              <a:t>探究安全带报警原理》为例，对比四个层次</a:t>
            </a:r>
            <a:r>
              <a:rPr lang="en-US" sz="2000" b="1" i="0" u="none" strike="noStrike" dirty="0">
                <a:latin typeface="SimHei"/>
                <a:ea typeface="SimHei"/>
                <a:cs typeface="SimHei"/>
                <a:sym typeface="SimHei"/>
              </a:rPr>
              <a:t>：</a:t>
            </a:r>
            <a:endParaRPr lang="en-US" sz="1100" dirty="0"/>
          </a:p>
        </p:txBody>
      </p:sp>
      <p:sp>
        <p:nvSpPr>
          <p:cNvPr id="9" name="Freeform 9"/>
          <p:cNvSpPr/>
          <p:nvPr/>
        </p:nvSpPr>
        <p:spPr>
          <a:xfrm>
            <a:off x="520700" y="1226532"/>
            <a:ext cx="11181715" cy="4521655"/>
          </a:xfrm>
          <a:custGeom>
            <a:avLst/>
            <a:gdLst/>
            <a:ahLst/>
            <a:cxnLst/>
            <a:rect l="l" t="t" r="r" b="b"/>
            <a:pathLst>
              <a:path w="11181715" h="4521655">
                <a:moveTo>
                  <a:pt x="0" y="3621979"/>
                </a:moveTo>
                <a:cubicBezTo>
                  <a:pt x="304930" y="3692394"/>
                  <a:pt x="2240416" y="4521654"/>
                  <a:pt x="5523645" y="2260827"/>
                </a:cubicBezTo>
                <a:cubicBezTo>
                  <a:pt x="8806873" y="0"/>
                  <a:pt x="11101409" y="1955309"/>
                  <a:pt x="11181715" y="2024560"/>
                </a:cubicBezTo>
              </a:path>
            </a:pathLst>
          </a:custGeom>
          <a:noFill/>
          <a:ln w="12700" cap="flat" cmpd="sng">
            <a:solidFill>
              <a:srgbClr val="BFBFBF">
                <a:alpha val="100000"/>
              </a:srgbClr>
            </a:solidFill>
            <a:prstDash val="solid"/>
            <a:miter lim="10000000"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10" name="AutoShape 10"/>
          <p:cNvSpPr/>
          <p:nvPr/>
        </p:nvSpPr>
        <p:spPr>
          <a:xfrm>
            <a:off x="2552700" y="4902200"/>
            <a:ext cx="177800" cy="177800"/>
          </a:xfrm>
          <a:prstGeom prst="ellipse">
            <a:avLst/>
          </a:prstGeom>
          <a:gradFill rotWithShape="0">
            <a:gsLst>
              <a:gs pos="0">
                <a:srgbClr val="DDCA57">
                  <a:alpha val="100000"/>
                </a:srgbClr>
              </a:gs>
              <a:gs pos="99000">
                <a:srgbClr val="F03752">
                  <a:alpha val="100000"/>
                </a:srgbClr>
              </a:gs>
            </a:gsLst>
            <a:lin ang="2700000"/>
          </a:gra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11" name="AutoShape 11"/>
          <p:cNvSpPr/>
          <p:nvPr/>
        </p:nvSpPr>
        <p:spPr>
          <a:xfrm>
            <a:off x="1409700" y="5334000"/>
            <a:ext cx="2235200" cy="660400"/>
          </a:xfrm>
          <a:prstGeom prst="roundRect">
            <a:avLst>
              <a:gd name="adj" fmla="val 17307"/>
            </a:avLst>
          </a:prstGeom>
          <a:solidFill>
            <a:srgbClr val="F2F2F2">
              <a:alpha val="10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12" name="AutoShape 12"/>
          <p:cNvSpPr/>
          <p:nvPr/>
        </p:nvSpPr>
        <p:spPr>
          <a:xfrm>
            <a:off x="1828800" y="4254500"/>
            <a:ext cx="1244600" cy="6731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0" rtlCol="0" anchor="ctr" anchorCtr="0"/>
          <a:lstStyle/>
          <a:p>
            <a:pPr indent="0" algn="ctr">
              <a:lnSpc>
                <a:spcPct val="91666"/>
              </a:lnSpc>
              <a:defRPr/>
            </a:pPr>
            <a:r>
              <a:rPr lang="en-US" sz="1400" b="1" i="0" u="none" strike="noStrike">
                <a:solidFill>
                  <a:srgbClr val="000000"/>
                </a:solidFill>
                <a:latin typeface="微软雅黑"/>
                <a:ea typeface="微软雅黑"/>
                <a:cs typeface="微软雅黑"/>
                <a:sym typeface="微软雅黑"/>
              </a:rPr>
              <a:t>非实践</a:t>
            </a:r>
            <a:endParaRPr lang="en-US" sz="1100"/>
          </a:p>
        </p:txBody>
      </p:sp>
      <p:sp>
        <p:nvSpPr>
          <p:cNvPr id="13" name="AutoShape 13"/>
          <p:cNvSpPr/>
          <p:nvPr/>
        </p:nvSpPr>
        <p:spPr>
          <a:xfrm>
            <a:off x="1524000" y="5397500"/>
            <a:ext cx="1981200" cy="5334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ctr" anchorCtr="0"/>
          <a:lstStyle/>
          <a:p>
            <a:pPr indent="0" algn="ctr">
              <a:lnSpc>
                <a:spcPct val="100000"/>
              </a:lnSpc>
              <a:defRPr/>
            </a:pPr>
            <a:r>
              <a:rPr lang="en-US" sz="1400" b="0" i="0" u="none" strike="noStrike">
                <a:solidFill>
                  <a:srgbClr val="000000"/>
                </a:solidFill>
                <a:latin typeface="Kaiti SC"/>
                <a:ea typeface="Kaiti SC"/>
                <a:cs typeface="Kaiti SC"/>
                <a:sym typeface="Kaiti SC"/>
              </a:rPr>
              <a:t>仅模拟操作“找规律”</a:t>
            </a:r>
            <a:endParaRPr lang="en-US" sz="1100"/>
          </a:p>
          <a:p>
            <a:pPr indent="0" algn="ctr">
              <a:lnSpc>
                <a:spcPct val="100000"/>
              </a:lnSpc>
            </a:pPr>
            <a:r>
              <a:rPr lang="en-US" sz="1400" b="0" i="0" u="none" strike="noStrike">
                <a:solidFill>
                  <a:srgbClr val="C00000"/>
                </a:solidFill>
                <a:latin typeface="Kaiti SC"/>
                <a:ea typeface="Kaiti SC"/>
                <a:cs typeface="Kaiti SC"/>
                <a:sym typeface="Kaiti SC"/>
              </a:rPr>
              <a:t>（玩一玩）</a:t>
            </a:r>
          </a:p>
        </p:txBody>
      </p:sp>
      <p:sp>
        <p:nvSpPr>
          <p:cNvPr id="14" name="AutoShape 14"/>
          <p:cNvSpPr/>
          <p:nvPr/>
        </p:nvSpPr>
        <p:spPr>
          <a:xfrm>
            <a:off x="4572000" y="4216400"/>
            <a:ext cx="177800" cy="177800"/>
          </a:xfrm>
          <a:prstGeom prst="ellipse">
            <a:avLst/>
          </a:prstGeom>
          <a:gradFill rotWithShape="0">
            <a:gsLst>
              <a:gs pos="0">
                <a:srgbClr val="DDCA57">
                  <a:alpha val="100000"/>
                </a:srgbClr>
              </a:gs>
              <a:gs pos="99000">
                <a:srgbClr val="F03752">
                  <a:alpha val="100000"/>
                </a:srgbClr>
              </a:gs>
            </a:gsLst>
            <a:lin ang="2700000"/>
          </a:gra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15" name="AutoShape 15"/>
          <p:cNvSpPr/>
          <p:nvPr/>
        </p:nvSpPr>
        <p:spPr>
          <a:xfrm>
            <a:off x="4178300" y="4572000"/>
            <a:ext cx="2463800" cy="939800"/>
          </a:xfrm>
          <a:prstGeom prst="roundRect">
            <a:avLst>
              <a:gd name="adj" fmla="val 16216"/>
            </a:avLst>
          </a:prstGeom>
          <a:solidFill>
            <a:srgbClr val="F2F2F2">
              <a:alpha val="10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16" name="AutoShape 16"/>
          <p:cNvSpPr/>
          <p:nvPr/>
        </p:nvSpPr>
        <p:spPr>
          <a:xfrm>
            <a:off x="3746500" y="3606800"/>
            <a:ext cx="1803400" cy="4445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0" rtlCol="0" anchor="ctr" anchorCtr="0"/>
          <a:lstStyle/>
          <a:p>
            <a:pPr indent="0" algn="ctr">
              <a:lnSpc>
                <a:spcPct val="91666"/>
              </a:lnSpc>
              <a:defRPr/>
            </a:pPr>
            <a:r>
              <a:rPr lang="en-US" sz="1400" b="1" i="0" u="none" strike="noStrike" spc="300">
                <a:solidFill>
                  <a:srgbClr val="404040"/>
                </a:solidFill>
                <a:latin typeface="微软雅黑"/>
                <a:ea typeface="微软雅黑"/>
                <a:cs typeface="微软雅黑"/>
                <a:sym typeface="微软雅黑"/>
              </a:rPr>
              <a:t>实验教学</a:t>
            </a:r>
            <a:endParaRPr lang="en-US" sz="1100"/>
          </a:p>
        </p:txBody>
      </p:sp>
      <p:sp>
        <p:nvSpPr>
          <p:cNvPr id="17" name="AutoShape 17"/>
          <p:cNvSpPr/>
          <p:nvPr/>
        </p:nvSpPr>
        <p:spPr>
          <a:xfrm>
            <a:off x="4203700" y="4711700"/>
            <a:ext cx="2628900" cy="6858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ctr" anchorCtr="0"/>
          <a:lstStyle/>
          <a:p>
            <a:pPr indent="0" algn="ctr">
              <a:lnSpc>
                <a:spcPct val="100000"/>
              </a:lnSpc>
              <a:defRPr/>
            </a:pPr>
            <a:r>
              <a:rPr lang="en-US" sz="1400" b="0" i="0" u="none" strike="noStrike" dirty="0" err="1">
                <a:solidFill>
                  <a:srgbClr val="000000"/>
                </a:solidFill>
                <a:latin typeface="Kaiti SC"/>
                <a:ea typeface="Kaiti SC"/>
                <a:cs typeface="Kaiti SC"/>
                <a:sym typeface="Kaiti SC"/>
              </a:rPr>
              <a:t>动手连接电路，测试逻辑结果</a:t>
            </a:r>
            <a:endParaRPr lang="en-US" sz="1100" dirty="0"/>
          </a:p>
          <a:p>
            <a:pPr indent="0" algn="ctr">
              <a:lnSpc>
                <a:spcPct val="100000"/>
              </a:lnSpc>
            </a:pPr>
            <a:r>
              <a:rPr lang="en-US" sz="1400" b="0" i="0" u="none" strike="noStrike" dirty="0">
                <a:solidFill>
                  <a:srgbClr val="C00000"/>
                </a:solidFill>
                <a:latin typeface="Kaiti SC"/>
                <a:ea typeface="Kaiti SC"/>
                <a:cs typeface="Kaiti SC"/>
                <a:sym typeface="Kaiti SC"/>
              </a:rPr>
              <a:t>（</a:t>
            </a:r>
            <a:r>
              <a:rPr lang="en-US" sz="1400" b="0" i="0" u="none" strike="noStrike" dirty="0" err="1">
                <a:solidFill>
                  <a:srgbClr val="C00000"/>
                </a:solidFill>
                <a:latin typeface="Kaiti SC"/>
                <a:ea typeface="Kaiti SC"/>
                <a:cs typeface="Kaiti SC"/>
                <a:sym typeface="Kaiti SC"/>
              </a:rPr>
              <a:t>做一做</a:t>
            </a:r>
            <a:r>
              <a:rPr lang="en-US" sz="1400" b="0" i="0" u="none" strike="noStrike" dirty="0">
                <a:solidFill>
                  <a:srgbClr val="C00000"/>
                </a:solidFill>
                <a:latin typeface="Kaiti SC"/>
                <a:ea typeface="Kaiti SC"/>
                <a:cs typeface="Kaiti SC"/>
                <a:sym typeface="Kaiti SC"/>
              </a:rPr>
              <a:t>）</a:t>
            </a:r>
          </a:p>
        </p:txBody>
      </p:sp>
      <p:sp>
        <p:nvSpPr>
          <p:cNvPr id="18" name="AutoShape 18"/>
          <p:cNvSpPr/>
          <p:nvPr/>
        </p:nvSpPr>
        <p:spPr>
          <a:xfrm>
            <a:off x="6477000" y="3073400"/>
            <a:ext cx="177800" cy="177800"/>
          </a:xfrm>
          <a:prstGeom prst="ellipse">
            <a:avLst/>
          </a:prstGeom>
          <a:gradFill rotWithShape="0">
            <a:gsLst>
              <a:gs pos="0">
                <a:srgbClr val="FFDA32">
                  <a:alpha val="100000"/>
                </a:srgbClr>
              </a:gs>
              <a:gs pos="100000">
                <a:srgbClr val="EA2768">
                  <a:alpha val="10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19" name="AutoShape 19"/>
          <p:cNvSpPr/>
          <p:nvPr/>
        </p:nvSpPr>
        <p:spPr>
          <a:xfrm>
            <a:off x="6184900" y="3467100"/>
            <a:ext cx="2082800" cy="914400"/>
          </a:xfrm>
          <a:prstGeom prst="roundRect">
            <a:avLst>
              <a:gd name="adj" fmla="val 16666"/>
            </a:avLst>
          </a:prstGeom>
          <a:solidFill>
            <a:srgbClr val="F2F2F2">
              <a:alpha val="10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20" name="AutoShape 20"/>
          <p:cNvSpPr/>
          <p:nvPr/>
        </p:nvSpPr>
        <p:spPr>
          <a:xfrm>
            <a:off x="5461000" y="2501900"/>
            <a:ext cx="1866900" cy="3048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0" rtlCol="0" anchor="ctr" anchorCtr="0"/>
          <a:lstStyle/>
          <a:p>
            <a:pPr indent="0" algn="ctr">
              <a:lnSpc>
                <a:spcPct val="91666"/>
              </a:lnSpc>
              <a:defRPr/>
            </a:pPr>
            <a:r>
              <a:rPr lang="en-US" sz="1400" b="1" i="0" u="none" strike="noStrike" spc="300">
                <a:solidFill>
                  <a:srgbClr val="404040"/>
                </a:solidFill>
                <a:latin typeface="微软雅黑"/>
                <a:ea typeface="微软雅黑"/>
                <a:cs typeface="微软雅黑"/>
                <a:sym typeface="微软雅黑"/>
              </a:rPr>
              <a:t>项目学习</a:t>
            </a:r>
            <a:endParaRPr lang="en-US" sz="1100"/>
          </a:p>
        </p:txBody>
      </p:sp>
      <p:sp>
        <p:nvSpPr>
          <p:cNvPr id="21" name="AutoShape 21"/>
          <p:cNvSpPr/>
          <p:nvPr/>
        </p:nvSpPr>
        <p:spPr>
          <a:xfrm>
            <a:off x="6324600" y="3619500"/>
            <a:ext cx="1816100" cy="6731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ctr" anchorCtr="0"/>
          <a:lstStyle/>
          <a:p>
            <a:pPr indent="0" algn="ctr">
              <a:lnSpc>
                <a:spcPct val="100000"/>
              </a:lnSpc>
              <a:defRPr/>
            </a:pPr>
            <a:r>
              <a:rPr lang="en-US" sz="1400" b="0" i="0" u="none" strike="noStrike">
                <a:solidFill>
                  <a:srgbClr val="000000"/>
                </a:solidFill>
                <a:latin typeface="Kaiti SC"/>
                <a:ea typeface="Kaiti SC"/>
                <a:cs typeface="Kaiti SC"/>
                <a:sym typeface="Kaiti SC"/>
              </a:rPr>
              <a:t>用编程实现基础功能</a:t>
            </a:r>
            <a:endParaRPr lang="en-US" sz="1100"/>
          </a:p>
          <a:p>
            <a:pPr indent="0" algn="ctr">
              <a:lnSpc>
                <a:spcPct val="100000"/>
              </a:lnSpc>
            </a:pPr>
            <a:r>
              <a:rPr lang="en-US" sz="1400" b="0" i="0" u="none" strike="noStrike">
                <a:solidFill>
                  <a:srgbClr val="C00000"/>
                </a:solidFill>
                <a:latin typeface="Kaiti SC"/>
                <a:ea typeface="Kaiti SC"/>
                <a:cs typeface="Kaiti SC"/>
                <a:sym typeface="Kaiti SC"/>
              </a:rPr>
              <a:t>（做出来）</a:t>
            </a:r>
          </a:p>
        </p:txBody>
      </p:sp>
      <p:sp>
        <p:nvSpPr>
          <p:cNvPr id="22" name="AutoShape 22"/>
          <p:cNvSpPr/>
          <p:nvPr/>
        </p:nvSpPr>
        <p:spPr>
          <a:xfrm>
            <a:off x="9296400" y="2324100"/>
            <a:ext cx="177800" cy="177800"/>
          </a:xfrm>
          <a:prstGeom prst="ellipse">
            <a:avLst/>
          </a:prstGeom>
          <a:gradFill rotWithShape="0">
            <a:gsLst>
              <a:gs pos="0">
                <a:srgbClr val="DDCA57">
                  <a:alpha val="100000"/>
                </a:srgbClr>
              </a:gs>
              <a:gs pos="99000">
                <a:srgbClr val="F03752">
                  <a:alpha val="100000"/>
                </a:srgbClr>
              </a:gs>
            </a:gsLst>
            <a:lin ang="2700000"/>
          </a:gra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23" name="AutoShape 23"/>
          <p:cNvSpPr/>
          <p:nvPr/>
        </p:nvSpPr>
        <p:spPr>
          <a:xfrm>
            <a:off x="8280400" y="2641600"/>
            <a:ext cx="2108200" cy="838200"/>
          </a:xfrm>
          <a:prstGeom prst="roundRect">
            <a:avLst>
              <a:gd name="adj" fmla="val 16666"/>
            </a:avLst>
          </a:prstGeom>
          <a:solidFill>
            <a:srgbClr val="F2F2F2">
              <a:alpha val="10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24" name="AutoShape 24"/>
          <p:cNvSpPr/>
          <p:nvPr/>
        </p:nvSpPr>
        <p:spPr>
          <a:xfrm>
            <a:off x="8331200" y="1803400"/>
            <a:ext cx="2082800" cy="5334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0" rtlCol="0" anchor="ctr" anchorCtr="0"/>
          <a:lstStyle/>
          <a:p>
            <a:pPr indent="0" algn="ctr">
              <a:lnSpc>
                <a:spcPct val="91666"/>
              </a:lnSpc>
              <a:defRPr/>
            </a:pPr>
            <a:r>
              <a:rPr lang="en-US" sz="1400" b="1" i="0" u="none" strike="noStrike" spc="300">
                <a:solidFill>
                  <a:srgbClr val="404040"/>
                </a:solidFill>
                <a:latin typeface="微软雅黑"/>
                <a:ea typeface="微软雅黑"/>
                <a:cs typeface="微软雅黑"/>
                <a:sym typeface="微软雅黑"/>
              </a:rPr>
              <a:t>学科实践</a:t>
            </a:r>
            <a:endParaRPr lang="en-US" sz="1100"/>
          </a:p>
        </p:txBody>
      </p:sp>
      <p:sp>
        <p:nvSpPr>
          <p:cNvPr id="25" name="AutoShape 25"/>
          <p:cNvSpPr/>
          <p:nvPr/>
        </p:nvSpPr>
        <p:spPr>
          <a:xfrm>
            <a:off x="8369300" y="2794000"/>
            <a:ext cx="1892300" cy="5334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ctr" anchorCtr="0"/>
          <a:lstStyle/>
          <a:p>
            <a:pPr indent="0" algn="ctr">
              <a:lnSpc>
                <a:spcPct val="100000"/>
              </a:lnSpc>
              <a:defRPr/>
            </a:pPr>
            <a:r>
              <a:rPr lang="en-US" sz="1400" b="0" i="0" u="none" strike="noStrike">
                <a:solidFill>
                  <a:srgbClr val="000000"/>
                </a:solidFill>
                <a:latin typeface="Kaiti SC"/>
                <a:ea typeface="Kaiti SC"/>
                <a:cs typeface="Kaiti SC"/>
                <a:sym typeface="Kaiti SC"/>
              </a:rPr>
              <a:t>结合真实场景优化程序，总结规律</a:t>
            </a:r>
            <a:endParaRPr lang="en-US" sz="1100"/>
          </a:p>
          <a:p>
            <a:pPr indent="0" algn="ctr">
              <a:lnSpc>
                <a:spcPct val="100000"/>
              </a:lnSpc>
            </a:pPr>
            <a:r>
              <a:rPr lang="en-US" sz="1400" b="0" i="0" u="none" strike="noStrike">
                <a:solidFill>
                  <a:srgbClr val="C00000"/>
                </a:solidFill>
                <a:latin typeface="Kaiti SC"/>
                <a:ea typeface="Kaiti SC"/>
                <a:cs typeface="Kaiti SC"/>
                <a:sym typeface="Kaiti SC"/>
              </a:rPr>
              <a:t>（会用了）</a:t>
            </a:r>
          </a:p>
        </p:txBody>
      </p:sp>
      <p:sp>
        <p:nvSpPr>
          <p:cNvPr id="27" name="AutoShape 6">
            <a:extLst>
              <a:ext uri="{FF2B5EF4-FFF2-40B4-BE49-F238E27FC236}">
                <a16:creationId xmlns:a16="http://schemas.microsoft.com/office/drawing/2014/main" id="{48D5B0FE-C174-3780-1ECA-0006FDD6DE82}"/>
              </a:ext>
            </a:extLst>
          </p:cNvPr>
          <p:cNvSpPr/>
          <p:nvPr/>
        </p:nvSpPr>
        <p:spPr>
          <a:xfrm>
            <a:off x="1016000" y="527050"/>
            <a:ext cx="7620000" cy="3683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>
              <a:defRPr/>
            </a:pPr>
            <a:r>
              <a:rPr lang="en-US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4. </a:t>
            </a:r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学科实践与项目学习、实验教学的关系</a:t>
            </a:r>
            <a:endParaRPr lang="en-US" sz="2400" b="1" dirty="0">
              <a:solidFill>
                <a:srgbClr val="F5B900"/>
              </a:solidFill>
              <a:effectLst>
                <a:outerShdw blurRad="38100" dist="38100" dir="2700000" algn="tl" rotWithShape="0">
                  <a:srgbClr val="000000">
                    <a:alpha val="43100"/>
                  </a:srgbClr>
                </a:outerShdw>
              </a:effectLst>
              <a:latin typeface="微软雅黑"/>
              <a:ea typeface="微软雅黑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>
            <a:alpha val="100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3A8EC8-21E6-ABAF-E2A4-E31EB5992F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9F81A0EC-23F8-ABF5-D3C0-9872E5203AAF}"/>
              </a:ext>
            </a:extLst>
          </p:cNvPr>
          <p:cNvSpPr/>
          <p:nvPr/>
        </p:nvSpPr>
        <p:spPr>
          <a:xfrm>
            <a:off x="154641" y="533400"/>
            <a:ext cx="11620500" cy="6324600"/>
          </a:xfrm>
          <a:prstGeom prst="roundRect">
            <a:avLst>
              <a:gd name="adj" fmla="val 10040"/>
            </a:avLst>
          </a:prstGeom>
          <a:gradFill rotWithShape="1">
            <a:gsLst>
              <a:gs pos="0">
                <a:srgbClr val="FFFFFF">
                  <a:alpha val="100000"/>
                </a:srgbClr>
              </a:gs>
              <a:gs pos="100000">
                <a:srgbClr val="E0E0E0">
                  <a:alpha val="100000"/>
                </a:srgbClr>
              </a:gs>
            </a:gsLst>
            <a:lin ang="5400000"/>
          </a:gradFill>
          <a:ln w="25400" cap="flat" cmpd="sng">
            <a:noFill/>
            <a:prstDash val="solid"/>
            <a:round/>
          </a:ln>
          <a:effectLst>
            <a:outerShdw blurRad="279400" dist="254000" dir="8100000" algn="tr" rotWithShape="0">
              <a:srgbClr val="000000">
                <a:alpha val="4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DAE3BBB0-0D03-3502-E789-AA5EB908E0C9}"/>
              </a:ext>
            </a:extLst>
          </p:cNvPr>
          <p:cNvSpPr/>
          <p:nvPr/>
        </p:nvSpPr>
        <p:spPr>
          <a:xfrm>
            <a:off x="2095500" y="431800"/>
            <a:ext cx="9053830" cy="488950"/>
          </a:xfrm>
          <a:custGeom>
            <a:avLst/>
            <a:gdLst/>
            <a:ahLst/>
            <a:cxnLst/>
            <a:rect l="l" t="t" r="r" b="b"/>
            <a:pathLst>
              <a:path w="9053830" h="488950">
                <a:moveTo>
                  <a:pt x="0" y="0"/>
                </a:moveTo>
                <a:lnTo>
                  <a:pt x="7511393" y="0"/>
                </a:lnTo>
                <a:lnTo>
                  <a:pt x="9053830" y="488950"/>
                </a:lnTo>
                <a:lnTo>
                  <a:pt x="0" y="4889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>
              <a:alpha val="73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AB9C2938-E85E-6879-6B74-61FA2B283040}"/>
              </a:ext>
            </a:extLst>
          </p:cNvPr>
          <p:cNvSpPr/>
          <p:nvPr/>
        </p:nvSpPr>
        <p:spPr>
          <a:xfrm>
            <a:off x="863600" y="431800"/>
            <a:ext cx="3000375" cy="647700"/>
          </a:xfrm>
          <a:custGeom>
            <a:avLst/>
            <a:gdLst/>
            <a:ahLst/>
            <a:cxnLst/>
            <a:rect l="l" t="t" r="r" b="b"/>
            <a:pathLst>
              <a:path w="3000375" h="647700">
                <a:moveTo>
                  <a:pt x="104244" y="0"/>
                </a:moveTo>
                <a:lnTo>
                  <a:pt x="3000375" y="0"/>
                </a:lnTo>
                <a:lnTo>
                  <a:pt x="2342708" y="647700"/>
                </a:lnTo>
                <a:lnTo>
                  <a:pt x="0" y="640326"/>
                </a:lnTo>
                <a:lnTo>
                  <a:pt x="104244" y="0"/>
                </a:lnTo>
                <a:close/>
              </a:path>
            </a:pathLst>
          </a:custGeom>
          <a:solidFill>
            <a:srgbClr val="005A9E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63500" dist="63500" algn="ctr" rotWithShape="0">
              <a:srgbClr val="000000">
                <a:alpha val="67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16" name="AutoShape 16">
            <a:extLst>
              <a:ext uri="{FF2B5EF4-FFF2-40B4-BE49-F238E27FC236}">
                <a16:creationId xmlns:a16="http://schemas.microsoft.com/office/drawing/2014/main" id="{B0000FE8-A144-E0ED-D001-92D90EB9C22A}"/>
              </a:ext>
            </a:extLst>
          </p:cNvPr>
          <p:cNvSpPr/>
          <p:nvPr/>
        </p:nvSpPr>
        <p:spPr>
          <a:xfrm>
            <a:off x="7861664" y="5264150"/>
            <a:ext cx="3997785" cy="762000"/>
          </a:xfrm>
          <a:prstGeom prst="roundRect">
            <a:avLst>
              <a:gd name="adj" fmla="val 20000"/>
            </a:avLst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r>
              <a:rPr lang="zh-CN" altLang="en-US" dirty="0"/>
              <a:t>核心素养视域下学科实践的内涵、价值、样态与路径设计</a:t>
            </a:r>
            <a:r>
              <a:rPr lang="en-US" altLang="zh-CN" dirty="0"/>
              <a:t>_</a:t>
            </a:r>
            <a:r>
              <a:rPr lang="zh-CN" altLang="en-US" dirty="0"/>
              <a:t>方其桂</a:t>
            </a:r>
            <a:endParaRPr dirty="0"/>
          </a:p>
        </p:txBody>
      </p:sp>
      <p:sp>
        <p:nvSpPr>
          <p:cNvPr id="17" name="AutoShape 17">
            <a:extLst>
              <a:ext uri="{FF2B5EF4-FFF2-40B4-BE49-F238E27FC236}">
                <a16:creationId xmlns:a16="http://schemas.microsoft.com/office/drawing/2014/main" id="{7C1AE2BE-45EC-B740-347F-CBD73BA26935}"/>
              </a:ext>
            </a:extLst>
          </p:cNvPr>
          <p:cNvSpPr/>
          <p:nvPr/>
        </p:nvSpPr>
        <p:spPr>
          <a:xfrm>
            <a:off x="1524000" y="4953000"/>
            <a:ext cx="9144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ctr" anchorCtr="0"/>
          <a:lstStyle/>
          <a:p>
            <a:pPr indent="0" algn="ctr">
              <a:lnSpc>
                <a:spcPct val="100000"/>
              </a:lnSpc>
              <a:defRPr/>
            </a:pPr>
            <a:endParaRPr lang="en-US" sz="1100" dirty="0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AB564D25-F9F4-E4A5-7667-FEB45BEF9E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0694" y="2660877"/>
            <a:ext cx="2055132" cy="2055132"/>
          </a:xfrm>
          <a:prstGeom prst="rect">
            <a:avLst/>
          </a:prstGeom>
        </p:spPr>
      </p:pic>
      <p:sp>
        <p:nvSpPr>
          <p:cNvPr id="3" name="AutoShape 10">
            <a:extLst>
              <a:ext uri="{FF2B5EF4-FFF2-40B4-BE49-F238E27FC236}">
                <a16:creationId xmlns:a16="http://schemas.microsoft.com/office/drawing/2014/main" id="{2C1C9AED-4B6A-B979-5A72-96B9B4F80156}"/>
              </a:ext>
            </a:extLst>
          </p:cNvPr>
          <p:cNvSpPr/>
          <p:nvPr/>
        </p:nvSpPr>
        <p:spPr>
          <a:xfrm>
            <a:off x="1379274" y="1308100"/>
            <a:ext cx="7437496" cy="719975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ctr">
              <a:lnSpc>
                <a:spcPct val="100000"/>
              </a:lnSpc>
              <a:defRPr/>
            </a:pPr>
            <a:r>
              <a:rPr lang="zh-CN" altLang="en-US" sz="2800" b="1" i="0" u="none" strike="noStrike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cs typeface="微软雅黑"/>
                <a:sym typeface="微软雅黑"/>
              </a:rPr>
              <a:t>什么是有效的</a:t>
            </a:r>
            <a:r>
              <a:rPr lang="en-US" sz="2800" b="1" i="0" u="none" strike="noStrike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cs typeface="微软雅黑"/>
                <a:sym typeface="微软雅黑"/>
              </a:rPr>
              <a:t>学科实践</a:t>
            </a:r>
            <a:r>
              <a:rPr lang="zh-CN" altLang="en-US" sz="2800" b="1" i="0" u="none" strike="noStrike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cs typeface="微软雅黑"/>
                <a:sym typeface="微软雅黑"/>
              </a:rPr>
              <a:t>？</a:t>
            </a:r>
            <a:endParaRPr lang="en-US" sz="8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3ED9B4A8-1E8D-E5C9-944D-24EECBC18E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597" y="4545308"/>
            <a:ext cx="7111246" cy="1040895"/>
          </a:xfrm>
          <a:prstGeom prst="rect">
            <a:avLst/>
          </a:prstGeom>
        </p:spPr>
      </p:pic>
      <p:sp>
        <p:nvSpPr>
          <p:cNvPr id="11" name="AutoShape 6">
            <a:extLst>
              <a:ext uri="{FF2B5EF4-FFF2-40B4-BE49-F238E27FC236}">
                <a16:creationId xmlns:a16="http://schemas.microsoft.com/office/drawing/2014/main" id="{259ED4FF-703A-DA77-49A8-1462BFC4D2DF}"/>
              </a:ext>
            </a:extLst>
          </p:cNvPr>
          <p:cNvSpPr/>
          <p:nvPr/>
        </p:nvSpPr>
        <p:spPr>
          <a:xfrm>
            <a:off x="1016000" y="527050"/>
            <a:ext cx="7620000" cy="3683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>
              <a:defRPr/>
            </a:pPr>
            <a:r>
              <a:rPr lang="en-US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5. </a:t>
            </a:r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学科实践的判断</a:t>
            </a:r>
            <a:endParaRPr lang="en-US" sz="2400" b="1" dirty="0">
              <a:solidFill>
                <a:srgbClr val="F5B900"/>
              </a:solidFill>
              <a:effectLst>
                <a:outerShdw blurRad="38100" dist="38100" dir="2700000" algn="tl" rotWithShape="0">
                  <a:srgbClr val="000000">
                    <a:alpha val="43100"/>
                  </a:srgbClr>
                </a:outerShdw>
              </a:effectLst>
              <a:latin typeface="微软雅黑"/>
              <a:ea typeface="微软雅黑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87BB02C9-98C1-8705-A7C5-1AB34C8676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890" y="2265947"/>
            <a:ext cx="7429500" cy="220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9437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10800000">
            <a:off x="1746250" y="3975101"/>
            <a:ext cx="8699500" cy="977900"/>
          </a:xfrm>
          <a:prstGeom prst="parallelogram">
            <a:avLst>
              <a:gd name="adj" fmla="val 25000"/>
            </a:avLst>
          </a:prstGeom>
          <a:gradFill rotWithShape="1">
            <a:gsLst>
              <a:gs pos="0">
                <a:srgbClr val="00B0F0">
                  <a:alpha val="0"/>
                </a:srgbClr>
              </a:gs>
              <a:gs pos="43000">
                <a:srgbClr val="00B0F0">
                  <a:alpha val="24000"/>
                </a:srgbClr>
              </a:gs>
              <a:gs pos="100000">
                <a:srgbClr val="0070C0">
                  <a:alpha val="38000"/>
                </a:srgbClr>
              </a:gs>
            </a:gsLst>
            <a:lin ang="2700000"/>
          </a:gra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3" name="AutoShape 3"/>
          <p:cNvSpPr/>
          <p:nvPr/>
        </p:nvSpPr>
        <p:spPr>
          <a:xfrm rot="10800000">
            <a:off x="1028700" y="2844800"/>
            <a:ext cx="5168900" cy="1104900"/>
          </a:xfrm>
          <a:prstGeom prst="parallelogram">
            <a:avLst>
              <a:gd name="adj" fmla="val 25000"/>
            </a:avLst>
          </a:prstGeom>
          <a:gradFill rotWithShape="1">
            <a:gsLst>
              <a:gs pos="0">
                <a:srgbClr val="00B0F0">
                  <a:alpha val="0"/>
                </a:srgbClr>
              </a:gs>
              <a:gs pos="43000">
                <a:srgbClr val="00B0F0">
                  <a:alpha val="24000"/>
                </a:srgbClr>
              </a:gs>
              <a:gs pos="100000">
                <a:srgbClr val="0070C0">
                  <a:alpha val="38000"/>
                </a:srgbClr>
              </a:gs>
            </a:gsLst>
            <a:lin ang="2700000"/>
          </a:gra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76300" y="723900"/>
            <a:ext cx="673100" cy="59690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045200" y="-584200"/>
            <a:ext cx="5600700" cy="513080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5100" y="2374900"/>
            <a:ext cx="2806700" cy="363220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 l="39285" t="24334" r="39464" b="30418"/>
          <a:stretch>
            <a:fillRect/>
          </a:stretch>
        </p:blipFill>
        <p:spPr>
          <a:xfrm>
            <a:off x="850900" y="3175000"/>
            <a:ext cx="1511300" cy="1511300"/>
          </a:xfrm>
          <a:prstGeom prst="ellipse">
            <a:avLst/>
          </a:prstGeom>
          <a:noFill/>
          <a:ln w="25400" cap="flat" cmpd="sng">
            <a:noFill/>
            <a:prstDash val="solid"/>
            <a:round/>
          </a:ln>
        </p:spPr>
      </p:pic>
      <p:sp>
        <p:nvSpPr>
          <p:cNvPr id="9" name="AutoShape 9"/>
          <p:cNvSpPr/>
          <p:nvPr/>
        </p:nvSpPr>
        <p:spPr>
          <a:xfrm>
            <a:off x="863600" y="3517900"/>
            <a:ext cx="1460500" cy="7747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ctr">
              <a:lnSpc>
                <a:spcPct val="100000"/>
              </a:lnSpc>
              <a:defRPr/>
            </a:pPr>
            <a:r>
              <a:rPr lang="en-US" sz="4400" b="1" i="0" u="none" strike="noStrike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cs typeface="微软雅黑"/>
                <a:sym typeface="微软雅黑"/>
              </a:rPr>
              <a:t>三</a:t>
            </a:r>
            <a:endParaRPr lang="en-US" sz="1100"/>
          </a:p>
        </p:txBody>
      </p:sp>
      <p:sp>
        <p:nvSpPr>
          <p:cNvPr id="10" name="AutoShape 10"/>
          <p:cNvSpPr/>
          <p:nvPr/>
        </p:nvSpPr>
        <p:spPr>
          <a:xfrm>
            <a:off x="2959099" y="3035300"/>
            <a:ext cx="6030259" cy="7747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ctr">
              <a:lnSpc>
                <a:spcPct val="100000"/>
              </a:lnSpc>
              <a:defRPr/>
            </a:pPr>
            <a:r>
              <a:rPr lang="zh-CN" altLang="en-US" sz="4400" b="1" i="0" u="none" strike="noStrike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cs typeface="微软雅黑"/>
                <a:sym typeface="微软雅黑"/>
              </a:rPr>
              <a:t>学科实践的实施路径</a:t>
            </a:r>
            <a:endParaRPr lang="en-US" sz="4400" dirty="0"/>
          </a:p>
        </p:txBody>
      </p:sp>
      <p:sp>
        <p:nvSpPr>
          <p:cNvPr id="11" name="AutoShape 11"/>
          <p:cNvSpPr/>
          <p:nvPr/>
        </p:nvSpPr>
        <p:spPr>
          <a:xfrm>
            <a:off x="3481023" y="4089400"/>
            <a:ext cx="4275608" cy="6477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>
              <a:defRPr/>
            </a:pPr>
            <a:r>
              <a:rPr lang="en-US" altLang="zh-CN" sz="3600" b="1" dirty="0" err="1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cs typeface="微软雅黑"/>
                <a:sym typeface="微软雅黑"/>
              </a:rPr>
              <a:t>怎样做</a:t>
            </a:r>
            <a:r>
              <a:rPr lang="en-US" sz="3600" b="1" i="0" u="none" strike="noStrike" dirty="0" err="1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cs typeface="微软雅黑"/>
                <a:sym typeface="微软雅黑"/>
              </a:rPr>
              <a:t>学科实践</a:t>
            </a:r>
            <a:endParaRPr lang="en-US" sz="1100" dirty="0"/>
          </a:p>
        </p:txBody>
      </p:sp>
      <p:sp>
        <p:nvSpPr>
          <p:cNvPr id="12" name="AutoShape 8">
            <a:extLst>
              <a:ext uri="{FF2B5EF4-FFF2-40B4-BE49-F238E27FC236}">
                <a16:creationId xmlns:a16="http://schemas.microsoft.com/office/drawing/2014/main" id="{886177E2-D493-C7CC-3347-112A71E2653A}"/>
              </a:ext>
            </a:extLst>
          </p:cNvPr>
          <p:cNvSpPr/>
          <p:nvPr/>
        </p:nvSpPr>
        <p:spPr>
          <a:xfrm>
            <a:off x="1651000" y="723900"/>
            <a:ext cx="4013200" cy="6477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dist">
              <a:lnSpc>
                <a:spcPct val="100000"/>
              </a:lnSpc>
              <a:defRPr/>
            </a:pPr>
            <a:r>
              <a:rPr lang="en-US" sz="1800" b="1" i="0" u="none" strike="noStrike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cs typeface="微软雅黑"/>
                <a:sym typeface="微软雅黑"/>
              </a:rPr>
              <a:t>2026年安徽省</a:t>
            </a:r>
            <a:r>
              <a:rPr lang="en-US" sz="1800" b="1" i="0" u="none" strike="noStrike" dirty="0">
                <a:solidFill>
                  <a:srgbClr val="FFFF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cs typeface="微软雅黑"/>
                <a:sym typeface="微软雅黑"/>
              </a:rPr>
              <a:t>小学</a:t>
            </a:r>
            <a:r>
              <a:rPr lang="en-US" sz="1800" b="1" i="0" u="none" strike="noStrike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cs typeface="微软雅黑"/>
                <a:sym typeface="微软雅黑"/>
              </a:rPr>
              <a:t>人工智能通识教育</a:t>
            </a:r>
            <a:endParaRPr lang="en-US" sz="1100" dirty="0"/>
          </a:p>
          <a:p>
            <a:pPr indent="0" algn="dist">
              <a:lnSpc>
                <a:spcPct val="100000"/>
              </a:lnSpc>
            </a:pPr>
            <a:r>
              <a:rPr lang="en-US" sz="1800" b="1" i="0" u="none" strike="noStrike" dirty="0" err="1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cs typeface="微软雅黑"/>
                <a:sym typeface="微软雅黑"/>
              </a:rPr>
              <a:t>暨</a:t>
            </a:r>
            <a:r>
              <a:rPr lang="en-US" sz="1800" b="1" i="0" u="none" strike="noStrike" dirty="0" err="1">
                <a:solidFill>
                  <a:srgbClr val="FFFF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cs typeface="微软雅黑"/>
                <a:sym typeface="微软雅黑"/>
              </a:rPr>
              <a:t>小学</a:t>
            </a:r>
            <a:r>
              <a:rPr lang="en-US" sz="1800" b="1" i="0" u="none" strike="noStrike" dirty="0" err="1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cs typeface="微软雅黑"/>
                <a:sym typeface="微软雅黑"/>
              </a:rPr>
              <a:t>信息科技教学指南培训活动</a:t>
            </a:r>
            <a:endParaRPr lang="en-US" sz="1800" b="1" i="0" u="none" strike="noStrike" dirty="0">
              <a:solidFill>
                <a:srgbClr val="FFFFFF"/>
              </a:solidFill>
              <a:effectLst>
                <a:outerShdw blurRad="38100" dist="38100" dir="2700000" algn="tl" rotWithShape="0">
                  <a:srgbClr val="000000">
                    <a:alpha val="43100"/>
                  </a:srgbClr>
                </a:outerShdw>
              </a:effectLst>
              <a:latin typeface="微软雅黑"/>
              <a:ea typeface="微软雅黑"/>
              <a:cs typeface="微软雅黑"/>
              <a:sym typeface="微软雅黑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>
            <a:alpha val="100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2785C1-D012-999C-C782-7E202E17A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076D3475-A48D-8560-31E9-C6FF853E39B5}"/>
              </a:ext>
            </a:extLst>
          </p:cNvPr>
          <p:cNvSpPr/>
          <p:nvPr/>
        </p:nvSpPr>
        <p:spPr>
          <a:xfrm>
            <a:off x="221948" y="71114"/>
            <a:ext cx="11620500" cy="6511103"/>
          </a:xfrm>
          <a:prstGeom prst="roundRect">
            <a:avLst>
              <a:gd name="adj" fmla="val 10040"/>
            </a:avLst>
          </a:prstGeom>
          <a:gradFill rotWithShape="1">
            <a:gsLst>
              <a:gs pos="0">
                <a:srgbClr val="FFFFFF">
                  <a:alpha val="100000"/>
                </a:srgbClr>
              </a:gs>
              <a:gs pos="100000">
                <a:srgbClr val="E0E0E0">
                  <a:alpha val="100000"/>
                </a:srgbClr>
              </a:gs>
            </a:gsLst>
            <a:lin ang="5400000"/>
          </a:gradFill>
          <a:ln w="25400" cap="flat" cmpd="sng">
            <a:noFill/>
            <a:prstDash val="solid"/>
            <a:round/>
          </a:ln>
          <a:effectLst>
            <a:outerShdw blurRad="279400" dist="254000" dir="8100000" algn="tr" rotWithShape="0">
              <a:srgbClr val="000000">
                <a:alpha val="4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0B10AD23-E044-C346-637D-1E721A6656CD}"/>
              </a:ext>
            </a:extLst>
          </p:cNvPr>
          <p:cNvSpPr/>
          <p:nvPr/>
        </p:nvSpPr>
        <p:spPr>
          <a:xfrm>
            <a:off x="2095500" y="431800"/>
            <a:ext cx="9053830" cy="488950"/>
          </a:xfrm>
          <a:custGeom>
            <a:avLst/>
            <a:gdLst/>
            <a:ahLst/>
            <a:cxnLst/>
            <a:rect l="l" t="t" r="r" b="b"/>
            <a:pathLst>
              <a:path w="9053830" h="488950">
                <a:moveTo>
                  <a:pt x="0" y="0"/>
                </a:moveTo>
                <a:lnTo>
                  <a:pt x="7511393" y="0"/>
                </a:lnTo>
                <a:lnTo>
                  <a:pt x="9053830" y="488950"/>
                </a:lnTo>
                <a:lnTo>
                  <a:pt x="0" y="4889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>
              <a:alpha val="73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C497E7FD-6817-2187-8DFA-CD7AD4EBF4D5}"/>
              </a:ext>
            </a:extLst>
          </p:cNvPr>
          <p:cNvSpPr/>
          <p:nvPr/>
        </p:nvSpPr>
        <p:spPr>
          <a:xfrm>
            <a:off x="863600" y="431800"/>
            <a:ext cx="3000375" cy="647700"/>
          </a:xfrm>
          <a:custGeom>
            <a:avLst/>
            <a:gdLst/>
            <a:ahLst/>
            <a:cxnLst/>
            <a:rect l="l" t="t" r="r" b="b"/>
            <a:pathLst>
              <a:path w="3000375" h="647700">
                <a:moveTo>
                  <a:pt x="104244" y="0"/>
                </a:moveTo>
                <a:lnTo>
                  <a:pt x="3000375" y="0"/>
                </a:lnTo>
                <a:lnTo>
                  <a:pt x="2342708" y="647700"/>
                </a:lnTo>
                <a:lnTo>
                  <a:pt x="0" y="640326"/>
                </a:lnTo>
                <a:lnTo>
                  <a:pt x="104244" y="0"/>
                </a:lnTo>
                <a:close/>
              </a:path>
            </a:pathLst>
          </a:custGeom>
          <a:solidFill>
            <a:srgbClr val="005A9E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63500" dist="63500" algn="ctr" rotWithShape="0">
              <a:srgbClr val="000000">
                <a:alpha val="67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7" name="AutoShape 6">
            <a:extLst>
              <a:ext uri="{FF2B5EF4-FFF2-40B4-BE49-F238E27FC236}">
                <a16:creationId xmlns:a16="http://schemas.microsoft.com/office/drawing/2014/main" id="{0EC5C6B8-7159-9D86-D91E-4005B2A4F2AC}"/>
              </a:ext>
            </a:extLst>
          </p:cNvPr>
          <p:cNvSpPr/>
          <p:nvPr/>
        </p:nvSpPr>
        <p:spPr>
          <a:xfrm>
            <a:off x="1016000" y="527050"/>
            <a:ext cx="7620000" cy="3683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>
              <a:defRPr/>
            </a:pPr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学科实践的实施</a:t>
            </a:r>
            <a:endParaRPr lang="en-US" sz="2400" b="1" dirty="0">
              <a:solidFill>
                <a:srgbClr val="F5B900"/>
              </a:solidFill>
              <a:effectLst>
                <a:outerShdw blurRad="38100" dist="38100" dir="2700000" algn="tl" rotWithShape="0">
                  <a:srgbClr val="000000">
                    <a:alpha val="43100"/>
                  </a:srgbClr>
                </a:outerShdw>
              </a:effectLst>
              <a:latin typeface="微软雅黑"/>
              <a:ea typeface="微软雅黑"/>
            </a:endParaRP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B211D28F-F00D-2A86-C457-CDB94BC34034}"/>
              </a:ext>
            </a:extLst>
          </p:cNvPr>
          <p:cNvSpPr txBox="1"/>
          <p:nvPr/>
        </p:nvSpPr>
        <p:spPr>
          <a:xfrm>
            <a:off x="863600" y="1874967"/>
            <a:ext cx="290253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zh-CN" sz="2400" b="1" dirty="0">
                <a:effectLst/>
                <a:ea typeface="等线" panose="02010600030101010101" pitchFamily="2" charset="-122"/>
                <a:cs typeface="Times New Roman" panose="02020603050405020304" pitchFamily="18" charset="0"/>
              </a:rPr>
              <a:t>《义务教育信息科技课程标准日常修订版（</a:t>
            </a:r>
            <a:r>
              <a:rPr lang="en-US" altLang="zh-CN" sz="2400" b="1" dirty="0">
                <a:effectLst/>
                <a:ea typeface="等线" panose="02010600030101010101" pitchFamily="2" charset="-122"/>
                <a:cs typeface="Times New Roman" panose="02020603050405020304" pitchFamily="18" charset="0"/>
              </a:rPr>
              <a:t>2022 </a:t>
            </a:r>
            <a:r>
              <a:rPr lang="zh-CN" altLang="zh-CN" sz="2400" b="1" dirty="0">
                <a:effectLst/>
                <a:ea typeface="等线" panose="02010600030101010101" pitchFamily="2" charset="-122"/>
                <a:cs typeface="Times New Roman" panose="02020603050405020304" pitchFamily="18" charset="0"/>
              </a:rPr>
              <a:t>年版</a:t>
            </a:r>
            <a:r>
              <a:rPr lang="en-US" altLang="zh-CN" sz="2400" b="1" dirty="0">
                <a:effectLst/>
                <a:ea typeface="等线" panose="02010600030101010101" pitchFamily="2" charset="-122"/>
                <a:cs typeface="Times New Roman" panose="02020603050405020304" pitchFamily="18" charset="0"/>
              </a:rPr>
              <a:t> 2025 </a:t>
            </a:r>
            <a:r>
              <a:rPr lang="zh-CN" altLang="zh-CN" sz="2400" b="1" dirty="0">
                <a:effectLst/>
                <a:ea typeface="等线" panose="02010600030101010101" pitchFamily="2" charset="-122"/>
                <a:cs typeface="Times New Roman" panose="02020603050405020304" pitchFamily="18" charset="0"/>
              </a:rPr>
              <a:t>年修订）》</a:t>
            </a:r>
            <a:r>
              <a:rPr lang="zh-CN" altLang="en-US" sz="2400" b="1" dirty="0">
                <a:effectLst/>
                <a:ea typeface="等线" panose="02010600030101010101" pitchFamily="2" charset="-122"/>
                <a:cs typeface="Times New Roman" panose="02020603050405020304" pitchFamily="18" charset="0"/>
              </a:rPr>
              <a:t>课标中的内容要求</a:t>
            </a:r>
            <a:endParaRPr lang="en-US" altLang="zh-CN" sz="2400" b="1" dirty="0">
              <a:effectLst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zh-CN" altLang="en-US" sz="2000" dirty="0">
                <a:ea typeface="等线" panose="02010600030101010101" pitchFamily="2" charset="-122"/>
                <a:cs typeface="Times New Roman" panose="02020603050405020304" pitchFamily="18" charset="0"/>
              </a:rPr>
              <a:t>   （六年级为</a:t>
            </a:r>
            <a:r>
              <a:rPr lang="zh-CN" altLang="en-US" sz="2000" dirty="0">
                <a:effectLst/>
                <a:ea typeface="等线" panose="02010600030101010101" pitchFamily="2" charset="-122"/>
                <a:cs typeface="Times New Roman" panose="02020603050405020304" pitchFamily="18" charset="0"/>
              </a:rPr>
              <a:t>例）</a:t>
            </a:r>
            <a:endParaRPr lang="zh-CN" altLang="en-US" sz="2400" dirty="0"/>
          </a:p>
        </p:txBody>
      </p:sp>
      <p:pic>
        <p:nvPicPr>
          <p:cNvPr id="63" name="图片 62">
            <a:extLst>
              <a:ext uri="{FF2B5EF4-FFF2-40B4-BE49-F238E27FC236}">
                <a16:creationId xmlns:a16="http://schemas.microsoft.com/office/drawing/2014/main" id="{F64086FB-399A-4435-2A2D-D23D4DE9B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3107" y="525988"/>
            <a:ext cx="4412458" cy="596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483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>
            <a:alpha val="100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06571F-0C27-CF0C-AE6D-F69B7E5AB2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20315AA3-AD12-C4DB-05E3-697D2B634F33}"/>
              </a:ext>
            </a:extLst>
          </p:cNvPr>
          <p:cNvSpPr/>
          <p:nvPr/>
        </p:nvSpPr>
        <p:spPr>
          <a:xfrm>
            <a:off x="158339" y="246043"/>
            <a:ext cx="11620500" cy="6511103"/>
          </a:xfrm>
          <a:prstGeom prst="roundRect">
            <a:avLst>
              <a:gd name="adj" fmla="val 10040"/>
            </a:avLst>
          </a:prstGeom>
          <a:gradFill rotWithShape="1">
            <a:gsLst>
              <a:gs pos="0">
                <a:srgbClr val="FFFFFF">
                  <a:alpha val="100000"/>
                </a:srgbClr>
              </a:gs>
              <a:gs pos="100000">
                <a:srgbClr val="E0E0E0">
                  <a:alpha val="100000"/>
                </a:srgbClr>
              </a:gs>
            </a:gsLst>
            <a:lin ang="5400000"/>
          </a:gradFill>
          <a:ln w="25400" cap="flat" cmpd="sng">
            <a:noFill/>
            <a:prstDash val="solid"/>
            <a:round/>
          </a:ln>
          <a:effectLst>
            <a:outerShdw blurRad="279400" dist="254000" dir="8100000" algn="tr" rotWithShape="0">
              <a:srgbClr val="000000">
                <a:alpha val="4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CA4717B0-2E49-828A-AAC6-0221BA7ADF42}"/>
              </a:ext>
            </a:extLst>
          </p:cNvPr>
          <p:cNvSpPr/>
          <p:nvPr/>
        </p:nvSpPr>
        <p:spPr>
          <a:xfrm>
            <a:off x="2095500" y="431800"/>
            <a:ext cx="9053830" cy="488950"/>
          </a:xfrm>
          <a:custGeom>
            <a:avLst/>
            <a:gdLst/>
            <a:ahLst/>
            <a:cxnLst/>
            <a:rect l="l" t="t" r="r" b="b"/>
            <a:pathLst>
              <a:path w="9053830" h="488950">
                <a:moveTo>
                  <a:pt x="0" y="0"/>
                </a:moveTo>
                <a:lnTo>
                  <a:pt x="7511393" y="0"/>
                </a:lnTo>
                <a:lnTo>
                  <a:pt x="9053830" y="488950"/>
                </a:lnTo>
                <a:lnTo>
                  <a:pt x="0" y="4889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>
              <a:alpha val="73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B9A6A783-82CC-31D0-2171-5F35EBF682AF}"/>
              </a:ext>
            </a:extLst>
          </p:cNvPr>
          <p:cNvSpPr/>
          <p:nvPr/>
        </p:nvSpPr>
        <p:spPr>
          <a:xfrm>
            <a:off x="863600" y="431800"/>
            <a:ext cx="3000375" cy="647700"/>
          </a:xfrm>
          <a:custGeom>
            <a:avLst/>
            <a:gdLst/>
            <a:ahLst/>
            <a:cxnLst/>
            <a:rect l="l" t="t" r="r" b="b"/>
            <a:pathLst>
              <a:path w="3000375" h="647700">
                <a:moveTo>
                  <a:pt x="104244" y="0"/>
                </a:moveTo>
                <a:lnTo>
                  <a:pt x="3000375" y="0"/>
                </a:lnTo>
                <a:lnTo>
                  <a:pt x="2342708" y="647700"/>
                </a:lnTo>
                <a:lnTo>
                  <a:pt x="0" y="640326"/>
                </a:lnTo>
                <a:lnTo>
                  <a:pt x="104244" y="0"/>
                </a:lnTo>
                <a:close/>
              </a:path>
            </a:pathLst>
          </a:custGeom>
          <a:solidFill>
            <a:srgbClr val="005A9E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63500" dist="63500" algn="ctr" rotWithShape="0">
              <a:srgbClr val="000000">
                <a:alpha val="67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7" name="AutoShape 6">
            <a:extLst>
              <a:ext uri="{FF2B5EF4-FFF2-40B4-BE49-F238E27FC236}">
                <a16:creationId xmlns:a16="http://schemas.microsoft.com/office/drawing/2014/main" id="{EF4A6A73-C452-B55A-5653-AA0F2520F5D4}"/>
              </a:ext>
            </a:extLst>
          </p:cNvPr>
          <p:cNvSpPr/>
          <p:nvPr/>
        </p:nvSpPr>
        <p:spPr>
          <a:xfrm>
            <a:off x="1016000" y="527050"/>
            <a:ext cx="7620000" cy="3683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>
              <a:defRPr/>
            </a:pPr>
            <a:r>
              <a:rPr lang="en-US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1. </a:t>
            </a:r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学科实践规划</a:t>
            </a:r>
            <a:r>
              <a:rPr lang="en-US" altLang="zh-CN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—</a:t>
            </a:r>
            <a:r>
              <a:rPr lang="zh-CN" altLang="en-US" sz="20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实施路径设计</a:t>
            </a:r>
            <a:endParaRPr lang="en-US" sz="2400" b="1" dirty="0">
              <a:solidFill>
                <a:srgbClr val="F5B900"/>
              </a:solidFill>
              <a:effectLst>
                <a:outerShdw blurRad="38100" dist="38100" dir="2700000" algn="tl" rotWithShape="0">
                  <a:srgbClr val="000000">
                    <a:alpha val="43100"/>
                  </a:srgbClr>
                </a:outerShdw>
              </a:effectLst>
              <a:latin typeface="微软雅黑"/>
              <a:ea typeface="微软雅黑"/>
            </a:endParaRPr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A4C38063-C8A6-2313-3359-6EAF9AF87BED}"/>
              </a:ext>
            </a:extLst>
          </p:cNvPr>
          <p:cNvSpPr/>
          <p:nvPr/>
        </p:nvSpPr>
        <p:spPr>
          <a:xfrm>
            <a:off x="587829" y="1426028"/>
            <a:ext cx="11136085" cy="28212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000" dirty="0" err="1">
                <a:solidFill>
                  <a:srgbClr val="374151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信息科技学科实践实施需要系统规划，采用</a:t>
            </a:r>
            <a:r>
              <a:rPr lang="zh-CN" altLang="en-US" sz="2000" dirty="0">
                <a:solidFill>
                  <a:srgbClr val="374151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“</a:t>
            </a:r>
            <a:r>
              <a:rPr lang="en-US" sz="2000" b="1" dirty="0" err="1">
                <a:solidFill>
                  <a:schemeClr val="accent6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三阶段八环节</a:t>
            </a:r>
            <a:r>
              <a:rPr lang="en-US" altLang="zh-CN" sz="2000" dirty="0" err="1">
                <a:solidFill>
                  <a:srgbClr val="374151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”</a:t>
            </a:r>
            <a:r>
              <a:rPr lang="en-US" sz="2000" dirty="0" err="1">
                <a:solidFill>
                  <a:srgbClr val="374151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路径设计，构建完整的实践链条</a:t>
            </a:r>
            <a:endParaRPr 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617D7C7C-5626-59B0-85B6-5947C99DF803}"/>
              </a:ext>
            </a:extLst>
          </p:cNvPr>
          <p:cNvGrpSpPr/>
          <p:nvPr/>
        </p:nvGrpSpPr>
        <p:grpSpPr>
          <a:xfrm>
            <a:off x="1143000" y="1997528"/>
            <a:ext cx="3311575" cy="1676400"/>
            <a:chOff x="1143000" y="1997528"/>
            <a:chExt cx="3311575" cy="1676400"/>
          </a:xfrm>
        </p:grpSpPr>
        <p:pic>
          <p:nvPicPr>
            <p:cNvPr id="8" name="Image 5" descr="preencoded.png">
              <a:extLst>
                <a:ext uri="{FF2B5EF4-FFF2-40B4-BE49-F238E27FC236}">
                  <a16:creationId xmlns:a16="http://schemas.microsoft.com/office/drawing/2014/main" id="{4A5D103B-0929-830F-3F6C-3636D0BCE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3000" y="1997528"/>
              <a:ext cx="2978200" cy="1676400"/>
            </a:xfrm>
            <a:prstGeom prst="rect">
              <a:avLst/>
            </a:prstGeom>
            <a:solidFill>
              <a:srgbClr val="2E9FD1"/>
            </a:solidFill>
          </p:spPr>
        </p:pic>
        <p:pic>
          <p:nvPicPr>
            <p:cNvPr id="9" name="Image 6" descr="preencoded.png">
              <a:extLst>
                <a:ext uri="{FF2B5EF4-FFF2-40B4-BE49-F238E27FC236}">
                  <a16:creationId xmlns:a16="http://schemas.microsoft.com/office/drawing/2014/main" id="{9B0A8144-D133-772F-66E1-C124611AB2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65201" y="2104585"/>
              <a:ext cx="609600" cy="609600"/>
            </a:xfrm>
            <a:prstGeom prst="rect">
              <a:avLst/>
            </a:prstGeom>
          </p:spPr>
        </p:pic>
        <p:pic>
          <p:nvPicPr>
            <p:cNvPr id="10" name="Image 7" descr="preencoded.png">
              <a:extLst>
                <a:ext uri="{FF2B5EF4-FFF2-40B4-BE49-F238E27FC236}">
                  <a16:creationId xmlns:a16="http://schemas.microsoft.com/office/drawing/2014/main" id="{F1EEEB5C-64A8-BC47-DC97-6FF2D53449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60463" y="2268811"/>
              <a:ext cx="219075" cy="342900"/>
            </a:xfrm>
            <a:prstGeom prst="rect">
              <a:avLst/>
            </a:prstGeom>
          </p:spPr>
        </p:pic>
        <p:pic>
          <p:nvPicPr>
            <p:cNvPr id="11" name="Image 8" descr="preencoded.png">
              <a:extLst>
                <a:ext uri="{FF2B5EF4-FFF2-40B4-BE49-F238E27FC236}">
                  <a16:creationId xmlns:a16="http://schemas.microsoft.com/office/drawing/2014/main" id="{E6DD3D5F-E4B8-8A04-0C58-5FD84A13A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73600" y="2664278"/>
              <a:ext cx="180975" cy="342900"/>
            </a:xfrm>
            <a:prstGeom prst="rect">
              <a:avLst/>
            </a:prstGeom>
          </p:spPr>
        </p:pic>
        <p:sp>
          <p:nvSpPr>
            <p:cNvPr id="12" name="Text 2">
              <a:extLst>
                <a:ext uri="{FF2B5EF4-FFF2-40B4-BE49-F238E27FC236}">
                  <a16:creationId xmlns:a16="http://schemas.microsoft.com/office/drawing/2014/main" id="{F3E7EAA3-9246-A6BA-4811-656DE0EEF752}"/>
                </a:ext>
              </a:extLst>
            </p:cNvPr>
            <p:cNvSpPr/>
            <p:nvPr/>
          </p:nvSpPr>
          <p:spPr>
            <a:xfrm>
              <a:off x="2095500" y="2233371"/>
              <a:ext cx="1257300" cy="56425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 algn="ctr">
                <a:lnSpc>
                  <a:spcPts val="2200"/>
                </a:lnSpc>
                <a:buNone/>
              </a:pPr>
              <a:r>
                <a:rPr lang="en-US" sz="2000" b="1" dirty="0">
                  <a:solidFill>
                    <a:srgbClr val="1E40AF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前期准备阶段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3" name="Text 3">
              <a:extLst>
                <a:ext uri="{FF2B5EF4-FFF2-40B4-BE49-F238E27FC236}">
                  <a16:creationId xmlns:a16="http://schemas.microsoft.com/office/drawing/2014/main" id="{F158414D-37B0-6346-FD28-5A5B58BEDF67}"/>
                </a:ext>
              </a:extLst>
            </p:cNvPr>
            <p:cNvSpPr/>
            <p:nvPr/>
          </p:nvSpPr>
          <p:spPr>
            <a:xfrm>
              <a:off x="1193215" y="2864742"/>
              <a:ext cx="2849880" cy="56425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 algn="ctr">
                <a:lnSpc>
                  <a:spcPts val="2200"/>
                </a:lnSpc>
                <a:buNone/>
              </a:pPr>
              <a:r>
                <a:rPr lang="en-US" sz="2000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课前做好充分准备，确保实践顺利开展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E81F1458-651D-6213-4D0C-40ED51C6749C}"/>
              </a:ext>
            </a:extLst>
          </p:cNvPr>
          <p:cNvGrpSpPr/>
          <p:nvPr/>
        </p:nvGrpSpPr>
        <p:grpSpPr>
          <a:xfrm>
            <a:off x="4606975" y="1997528"/>
            <a:ext cx="3311574" cy="1676400"/>
            <a:chOff x="4606975" y="1997528"/>
            <a:chExt cx="3311574" cy="1676400"/>
          </a:xfrm>
        </p:grpSpPr>
        <p:pic>
          <p:nvPicPr>
            <p:cNvPr id="15" name="Image 9" descr="preencoded.png">
              <a:extLst>
                <a:ext uri="{FF2B5EF4-FFF2-40B4-BE49-F238E27FC236}">
                  <a16:creationId xmlns:a16="http://schemas.microsoft.com/office/drawing/2014/main" id="{A92D7F4D-B8B3-7553-A66E-8571ACEA24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06975" y="1997528"/>
              <a:ext cx="2978200" cy="1676400"/>
            </a:xfrm>
            <a:prstGeom prst="rect">
              <a:avLst/>
            </a:prstGeom>
            <a:solidFill>
              <a:srgbClr val="2E9FD1"/>
            </a:solidFill>
          </p:spPr>
        </p:pic>
        <p:pic>
          <p:nvPicPr>
            <p:cNvPr id="16" name="Image 10" descr="preencoded.png">
              <a:extLst>
                <a:ext uri="{FF2B5EF4-FFF2-40B4-BE49-F238E27FC236}">
                  <a16:creationId xmlns:a16="http://schemas.microsoft.com/office/drawing/2014/main" id="{8D10D7EA-AF3F-C920-14CC-43FA9599285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38700" y="2066464"/>
              <a:ext cx="609600" cy="609600"/>
            </a:xfrm>
            <a:prstGeom prst="rect">
              <a:avLst/>
            </a:prstGeom>
          </p:spPr>
        </p:pic>
        <p:pic>
          <p:nvPicPr>
            <p:cNvPr id="17" name="Image 11" descr="preencoded.png">
              <a:extLst>
                <a:ext uri="{FF2B5EF4-FFF2-40B4-BE49-F238E27FC236}">
                  <a16:creationId xmlns:a16="http://schemas.microsoft.com/office/drawing/2014/main" id="{C7E844F3-4400-825C-40FE-B00D36C7C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000625" y="2199814"/>
              <a:ext cx="285750" cy="342900"/>
            </a:xfrm>
            <a:prstGeom prst="rect">
              <a:avLst/>
            </a:prstGeom>
          </p:spPr>
        </p:pic>
        <p:pic>
          <p:nvPicPr>
            <p:cNvPr id="18" name="Image 12" descr="preencoded.png">
              <a:extLst>
                <a:ext uri="{FF2B5EF4-FFF2-40B4-BE49-F238E27FC236}">
                  <a16:creationId xmlns:a16="http://schemas.microsoft.com/office/drawing/2014/main" id="{D2023CD7-9DB8-3635-2A7A-255BD62C6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37574" y="2664278"/>
              <a:ext cx="180975" cy="342900"/>
            </a:xfrm>
            <a:prstGeom prst="rect">
              <a:avLst/>
            </a:prstGeom>
          </p:spPr>
        </p:pic>
        <p:sp>
          <p:nvSpPr>
            <p:cNvPr id="19" name="Text 4">
              <a:extLst>
                <a:ext uri="{FF2B5EF4-FFF2-40B4-BE49-F238E27FC236}">
                  <a16:creationId xmlns:a16="http://schemas.microsoft.com/office/drawing/2014/main" id="{88612713-745A-2327-56D9-7F27711B7958}"/>
                </a:ext>
              </a:extLst>
            </p:cNvPr>
            <p:cNvSpPr/>
            <p:nvPr/>
          </p:nvSpPr>
          <p:spPr>
            <a:xfrm>
              <a:off x="5543550" y="2158132"/>
              <a:ext cx="1257300" cy="56425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 algn="ctr">
                <a:lnSpc>
                  <a:spcPts val="2200"/>
                </a:lnSpc>
                <a:buNone/>
              </a:pPr>
              <a:r>
                <a:rPr lang="en-US" sz="2000" b="1" dirty="0">
                  <a:solidFill>
                    <a:srgbClr val="1E40AF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过程开展阶段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0" name="Text 5">
              <a:extLst>
                <a:ext uri="{FF2B5EF4-FFF2-40B4-BE49-F238E27FC236}">
                  <a16:creationId xmlns:a16="http://schemas.microsoft.com/office/drawing/2014/main" id="{1F1D565E-DDA3-AAFA-15B2-2C1FF40CE7D9}"/>
                </a:ext>
              </a:extLst>
            </p:cNvPr>
            <p:cNvSpPr/>
            <p:nvPr/>
          </p:nvSpPr>
          <p:spPr>
            <a:xfrm>
              <a:off x="4928235" y="2908795"/>
              <a:ext cx="2514600" cy="56425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 algn="ctr">
                <a:lnSpc>
                  <a:spcPts val="2200"/>
                </a:lnSpc>
                <a:buNone/>
              </a:pPr>
              <a:r>
                <a:rPr lang="en-US" sz="2000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学生主体开展实践，教师引导支持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3AEDE019-5C1D-7CD0-3D24-0F5ED6D6684E}"/>
              </a:ext>
            </a:extLst>
          </p:cNvPr>
          <p:cNvGrpSpPr/>
          <p:nvPr/>
        </p:nvGrpSpPr>
        <p:grpSpPr>
          <a:xfrm>
            <a:off x="8070949" y="1997528"/>
            <a:ext cx="2978200" cy="1676400"/>
            <a:chOff x="8070949" y="1997528"/>
            <a:chExt cx="2978200" cy="1676400"/>
          </a:xfrm>
        </p:grpSpPr>
        <p:pic>
          <p:nvPicPr>
            <p:cNvPr id="22" name="Image 13" descr="preencoded.png">
              <a:extLst>
                <a:ext uri="{FF2B5EF4-FFF2-40B4-BE49-F238E27FC236}">
                  <a16:creationId xmlns:a16="http://schemas.microsoft.com/office/drawing/2014/main" id="{8247A9E8-0A59-90E1-B35F-E8D60A7E0B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070949" y="1997528"/>
              <a:ext cx="2978200" cy="1676400"/>
            </a:xfrm>
            <a:prstGeom prst="rect">
              <a:avLst/>
            </a:prstGeom>
            <a:solidFill>
              <a:srgbClr val="2E9FD1"/>
            </a:solidFill>
          </p:spPr>
        </p:pic>
        <p:pic>
          <p:nvPicPr>
            <p:cNvPr id="23" name="Image 14" descr="preencoded.png">
              <a:extLst>
                <a:ext uri="{FF2B5EF4-FFF2-40B4-BE49-F238E27FC236}">
                  <a16:creationId xmlns:a16="http://schemas.microsoft.com/office/drawing/2014/main" id="{00361FF3-83BB-8BB6-8B19-34A1FB30E5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321725" y="2104585"/>
              <a:ext cx="609600" cy="609600"/>
            </a:xfrm>
            <a:prstGeom prst="rect">
              <a:avLst/>
            </a:prstGeom>
          </p:spPr>
        </p:pic>
        <p:pic>
          <p:nvPicPr>
            <p:cNvPr id="24" name="Image 15" descr="preencoded.png">
              <a:extLst>
                <a:ext uri="{FF2B5EF4-FFF2-40B4-BE49-F238E27FC236}">
                  <a16:creationId xmlns:a16="http://schemas.microsoft.com/office/drawing/2014/main" id="{4DF703B8-2671-4110-2A49-7142A1E7C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464600" y="2237935"/>
              <a:ext cx="323850" cy="342900"/>
            </a:xfrm>
            <a:prstGeom prst="rect">
              <a:avLst/>
            </a:prstGeom>
          </p:spPr>
        </p:pic>
        <p:sp>
          <p:nvSpPr>
            <p:cNvPr id="25" name="Text 6">
              <a:extLst>
                <a:ext uri="{FF2B5EF4-FFF2-40B4-BE49-F238E27FC236}">
                  <a16:creationId xmlns:a16="http://schemas.microsoft.com/office/drawing/2014/main" id="{354FC28F-653F-88BE-E404-6782C7AECC73}"/>
                </a:ext>
              </a:extLst>
            </p:cNvPr>
            <p:cNvSpPr/>
            <p:nvPr/>
          </p:nvSpPr>
          <p:spPr>
            <a:xfrm>
              <a:off x="9083725" y="2228828"/>
              <a:ext cx="1257300" cy="56425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 algn="ctr">
                <a:lnSpc>
                  <a:spcPts val="2200"/>
                </a:lnSpc>
                <a:buNone/>
              </a:pPr>
              <a:r>
                <a:rPr lang="en-US" sz="2000" b="1" dirty="0">
                  <a:solidFill>
                    <a:srgbClr val="1E40AF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总结延伸阶段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6" name="Text 7">
              <a:extLst>
                <a:ext uri="{FF2B5EF4-FFF2-40B4-BE49-F238E27FC236}">
                  <a16:creationId xmlns:a16="http://schemas.microsoft.com/office/drawing/2014/main" id="{18EDD8BA-7EE2-544E-EC1E-2C32B4384B87}"/>
                </a:ext>
              </a:extLst>
            </p:cNvPr>
            <p:cNvSpPr/>
            <p:nvPr/>
          </p:nvSpPr>
          <p:spPr>
            <a:xfrm>
              <a:off x="8470389" y="2935108"/>
              <a:ext cx="2179320" cy="56425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 algn="ctr">
                <a:lnSpc>
                  <a:spcPts val="2200"/>
                </a:lnSpc>
                <a:buNone/>
              </a:pPr>
              <a:r>
                <a:rPr lang="en-US" sz="2000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总结反思，将经验转化为素养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27" name="Text 8">
            <a:extLst>
              <a:ext uri="{FF2B5EF4-FFF2-40B4-BE49-F238E27FC236}">
                <a16:creationId xmlns:a16="http://schemas.microsoft.com/office/drawing/2014/main" id="{6E9CBED0-0A76-599B-F52A-AC2442DAAD57}"/>
              </a:ext>
            </a:extLst>
          </p:cNvPr>
          <p:cNvSpPr/>
          <p:nvPr/>
        </p:nvSpPr>
        <p:spPr>
          <a:xfrm>
            <a:off x="156754" y="3903035"/>
            <a:ext cx="11567160" cy="28212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800" b="1" dirty="0">
                <a:solidFill>
                  <a:srgbClr val="1E40AF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八环节路径设计</a:t>
            </a:r>
            <a:endParaRPr lang="en-US" sz="28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61C41EF8-76C1-9909-04F2-2AB23BFB70A5}"/>
              </a:ext>
            </a:extLst>
          </p:cNvPr>
          <p:cNvGrpSpPr/>
          <p:nvPr/>
        </p:nvGrpSpPr>
        <p:grpSpPr>
          <a:xfrm>
            <a:off x="838200" y="4359727"/>
            <a:ext cx="2628900" cy="1051293"/>
            <a:chOff x="838200" y="4359727"/>
            <a:chExt cx="2628900" cy="1051293"/>
          </a:xfrm>
        </p:grpSpPr>
        <p:pic>
          <p:nvPicPr>
            <p:cNvPr id="29" name="Image 16" descr="preencoded.png">
              <a:extLst>
                <a:ext uri="{FF2B5EF4-FFF2-40B4-BE49-F238E27FC236}">
                  <a16:creationId xmlns:a16="http://schemas.microsoft.com/office/drawing/2014/main" id="{102344EC-D5BE-F644-4AF6-622D61D65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38200" y="4359727"/>
              <a:ext cx="2514600" cy="1051293"/>
            </a:xfrm>
            <a:prstGeom prst="rect">
              <a:avLst/>
            </a:prstGeom>
            <a:solidFill>
              <a:srgbClr val="2E9FD1"/>
            </a:solidFill>
          </p:spPr>
        </p:pic>
        <p:sp>
          <p:nvSpPr>
            <p:cNvPr id="30" name="Text 9">
              <a:extLst>
                <a:ext uri="{FF2B5EF4-FFF2-40B4-BE49-F238E27FC236}">
                  <a16:creationId xmlns:a16="http://schemas.microsoft.com/office/drawing/2014/main" id="{DB96C22C-776F-13FC-6657-4C8EA561CC99}"/>
                </a:ext>
              </a:extLst>
            </p:cNvPr>
            <p:cNvSpPr/>
            <p:nvPr/>
          </p:nvSpPr>
          <p:spPr>
            <a:xfrm>
              <a:off x="952500" y="4474028"/>
              <a:ext cx="2514600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b="1" dirty="0">
                  <a:solidFill>
                    <a:srgbClr val="1D4ED8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确立素养学习目标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1" name="Text 10">
              <a:extLst>
                <a:ext uri="{FF2B5EF4-FFF2-40B4-BE49-F238E27FC236}">
                  <a16:creationId xmlns:a16="http://schemas.microsoft.com/office/drawing/2014/main" id="{C4E65E1B-BE58-CBB2-3D5D-C6F1C7214965}"/>
                </a:ext>
              </a:extLst>
            </p:cNvPr>
            <p:cNvSpPr/>
            <p:nvPr/>
          </p:nvSpPr>
          <p:spPr>
            <a:xfrm>
              <a:off x="952500" y="4740728"/>
              <a:ext cx="2514600" cy="56425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设定促进概念理解的素养目标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3F17A96D-9C7D-420F-8DAB-74C5CD7BECD1}"/>
              </a:ext>
            </a:extLst>
          </p:cNvPr>
          <p:cNvGrpSpPr/>
          <p:nvPr/>
        </p:nvGrpSpPr>
        <p:grpSpPr>
          <a:xfrm>
            <a:off x="3505200" y="4359727"/>
            <a:ext cx="2628900" cy="1051293"/>
            <a:chOff x="3505200" y="4359727"/>
            <a:chExt cx="2628900" cy="1051293"/>
          </a:xfrm>
        </p:grpSpPr>
        <p:pic>
          <p:nvPicPr>
            <p:cNvPr id="33" name="Image 17" descr="preencoded.png">
              <a:extLst>
                <a:ext uri="{FF2B5EF4-FFF2-40B4-BE49-F238E27FC236}">
                  <a16:creationId xmlns:a16="http://schemas.microsoft.com/office/drawing/2014/main" id="{4CD39754-8096-653B-F7A8-7B6ACE2CE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505200" y="4359727"/>
              <a:ext cx="2514600" cy="1051293"/>
            </a:xfrm>
            <a:prstGeom prst="rect">
              <a:avLst/>
            </a:prstGeom>
            <a:solidFill>
              <a:srgbClr val="2E9FD1"/>
            </a:solidFill>
          </p:spPr>
        </p:pic>
        <p:sp>
          <p:nvSpPr>
            <p:cNvPr id="34" name="Text 11">
              <a:extLst>
                <a:ext uri="{FF2B5EF4-FFF2-40B4-BE49-F238E27FC236}">
                  <a16:creationId xmlns:a16="http://schemas.microsoft.com/office/drawing/2014/main" id="{C5879E48-5B44-5DEE-E864-0ED542EFE007}"/>
                </a:ext>
              </a:extLst>
            </p:cNvPr>
            <p:cNvSpPr/>
            <p:nvPr/>
          </p:nvSpPr>
          <p:spPr>
            <a:xfrm>
              <a:off x="3619500" y="4474028"/>
              <a:ext cx="2514600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b="1" dirty="0">
                  <a:solidFill>
                    <a:srgbClr val="1D4ED8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遴选实践主题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5" name="Text 12">
              <a:extLst>
                <a:ext uri="{FF2B5EF4-FFF2-40B4-BE49-F238E27FC236}">
                  <a16:creationId xmlns:a16="http://schemas.microsoft.com/office/drawing/2014/main" id="{A54FA752-E48A-1369-A102-9191A6DCDC8D}"/>
                </a:ext>
              </a:extLst>
            </p:cNvPr>
            <p:cNvSpPr/>
            <p:nvPr/>
          </p:nvSpPr>
          <p:spPr>
            <a:xfrm>
              <a:off x="3619500" y="4740728"/>
              <a:ext cx="2514600" cy="56425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选择解决真实问题的实践主题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90BF42A7-C8ED-CE8F-0791-82E33F4BDC25}"/>
              </a:ext>
            </a:extLst>
          </p:cNvPr>
          <p:cNvGrpSpPr/>
          <p:nvPr/>
        </p:nvGrpSpPr>
        <p:grpSpPr>
          <a:xfrm>
            <a:off x="6172200" y="4359727"/>
            <a:ext cx="2628900" cy="1051293"/>
            <a:chOff x="6172200" y="4359727"/>
            <a:chExt cx="2628900" cy="1051293"/>
          </a:xfrm>
        </p:grpSpPr>
        <p:pic>
          <p:nvPicPr>
            <p:cNvPr id="37" name="Image 18" descr="preencoded.png">
              <a:extLst>
                <a:ext uri="{FF2B5EF4-FFF2-40B4-BE49-F238E27FC236}">
                  <a16:creationId xmlns:a16="http://schemas.microsoft.com/office/drawing/2014/main" id="{DEEE6F95-CB6F-11AD-874D-698C52424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172200" y="4359727"/>
              <a:ext cx="2514600" cy="1051293"/>
            </a:xfrm>
            <a:prstGeom prst="rect">
              <a:avLst/>
            </a:prstGeom>
            <a:solidFill>
              <a:srgbClr val="2E9FD1"/>
            </a:solidFill>
          </p:spPr>
        </p:pic>
        <p:sp>
          <p:nvSpPr>
            <p:cNvPr id="38" name="Text 13">
              <a:extLst>
                <a:ext uri="{FF2B5EF4-FFF2-40B4-BE49-F238E27FC236}">
                  <a16:creationId xmlns:a16="http://schemas.microsoft.com/office/drawing/2014/main" id="{146299BE-5572-B673-5DCB-1A9D1362D563}"/>
                </a:ext>
              </a:extLst>
            </p:cNvPr>
            <p:cNvSpPr/>
            <p:nvPr/>
          </p:nvSpPr>
          <p:spPr>
            <a:xfrm>
              <a:off x="6286500" y="4474028"/>
              <a:ext cx="2514600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b="1" dirty="0">
                  <a:solidFill>
                    <a:srgbClr val="1D4ED8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创设实践情境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9" name="Text 14">
              <a:extLst>
                <a:ext uri="{FF2B5EF4-FFF2-40B4-BE49-F238E27FC236}">
                  <a16:creationId xmlns:a16="http://schemas.microsoft.com/office/drawing/2014/main" id="{EFC1853E-2AEB-1285-D20C-CC0317CCFC5B}"/>
                </a:ext>
              </a:extLst>
            </p:cNvPr>
            <p:cNvSpPr/>
            <p:nvPr/>
          </p:nvSpPr>
          <p:spPr>
            <a:xfrm>
              <a:off x="6286500" y="4740728"/>
              <a:ext cx="2514600" cy="56425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设计关联真实生活的实践情境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613C7107-AA5D-2879-8D2C-C3EE11DC8145}"/>
              </a:ext>
            </a:extLst>
          </p:cNvPr>
          <p:cNvGrpSpPr/>
          <p:nvPr/>
        </p:nvGrpSpPr>
        <p:grpSpPr>
          <a:xfrm>
            <a:off x="8839200" y="4359727"/>
            <a:ext cx="2628900" cy="1051293"/>
            <a:chOff x="8839200" y="4359727"/>
            <a:chExt cx="2628900" cy="1051293"/>
          </a:xfrm>
        </p:grpSpPr>
        <p:pic>
          <p:nvPicPr>
            <p:cNvPr id="41" name="Image 19" descr="preencoded.png">
              <a:extLst>
                <a:ext uri="{FF2B5EF4-FFF2-40B4-BE49-F238E27FC236}">
                  <a16:creationId xmlns:a16="http://schemas.microsoft.com/office/drawing/2014/main" id="{1D2110A7-A275-1E2F-498E-77566C6590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839200" y="4359727"/>
              <a:ext cx="2514600" cy="1051293"/>
            </a:xfrm>
            <a:prstGeom prst="rect">
              <a:avLst/>
            </a:prstGeom>
            <a:solidFill>
              <a:srgbClr val="2E9FD1"/>
            </a:solidFill>
          </p:spPr>
        </p:pic>
        <p:sp>
          <p:nvSpPr>
            <p:cNvPr id="42" name="Text 15">
              <a:extLst>
                <a:ext uri="{FF2B5EF4-FFF2-40B4-BE49-F238E27FC236}">
                  <a16:creationId xmlns:a16="http://schemas.microsoft.com/office/drawing/2014/main" id="{FF02F58F-B837-64E6-7017-DCDD5B97551D}"/>
                </a:ext>
              </a:extLst>
            </p:cNvPr>
            <p:cNvSpPr/>
            <p:nvPr/>
          </p:nvSpPr>
          <p:spPr>
            <a:xfrm>
              <a:off x="8953500" y="4474028"/>
              <a:ext cx="2514600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b="1" dirty="0">
                  <a:solidFill>
                    <a:srgbClr val="1D4ED8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设置真实场域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43" name="Text 16">
              <a:extLst>
                <a:ext uri="{FF2B5EF4-FFF2-40B4-BE49-F238E27FC236}">
                  <a16:creationId xmlns:a16="http://schemas.microsoft.com/office/drawing/2014/main" id="{36A64678-91D1-08BC-A391-2DAE680210B4}"/>
                </a:ext>
              </a:extLst>
            </p:cNvPr>
            <p:cNvSpPr/>
            <p:nvPr/>
          </p:nvSpPr>
          <p:spPr>
            <a:xfrm>
              <a:off x="8953500" y="4740728"/>
              <a:ext cx="2514600" cy="56425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灵活选择合适的实践场所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C8CF8D01-E6C9-5124-3DF9-BDC25783F8D2}"/>
              </a:ext>
            </a:extLst>
          </p:cNvPr>
          <p:cNvGrpSpPr/>
          <p:nvPr/>
        </p:nvGrpSpPr>
        <p:grpSpPr>
          <a:xfrm>
            <a:off x="838200" y="5623369"/>
            <a:ext cx="2628900" cy="1051293"/>
            <a:chOff x="838200" y="5623369"/>
            <a:chExt cx="2628900" cy="1051293"/>
          </a:xfrm>
        </p:grpSpPr>
        <p:pic>
          <p:nvPicPr>
            <p:cNvPr id="45" name="Image 20" descr="preencoded.png">
              <a:extLst>
                <a:ext uri="{FF2B5EF4-FFF2-40B4-BE49-F238E27FC236}">
                  <a16:creationId xmlns:a16="http://schemas.microsoft.com/office/drawing/2014/main" id="{2C96D06A-9824-A045-934A-12A0962B9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38200" y="5623369"/>
              <a:ext cx="2514600" cy="1051293"/>
            </a:xfrm>
            <a:prstGeom prst="rect">
              <a:avLst/>
            </a:prstGeom>
            <a:solidFill>
              <a:srgbClr val="2E9FD1"/>
            </a:solidFill>
          </p:spPr>
        </p:pic>
        <p:sp>
          <p:nvSpPr>
            <p:cNvPr id="46" name="Text 17">
              <a:extLst>
                <a:ext uri="{FF2B5EF4-FFF2-40B4-BE49-F238E27FC236}">
                  <a16:creationId xmlns:a16="http://schemas.microsoft.com/office/drawing/2014/main" id="{56521F1F-2976-B0F7-2934-4DD97A41C900}"/>
                </a:ext>
              </a:extLst>
            </p:cNvPr>
            <p:cNvSpPr/>
            <p:nvPr/>
          </p:nvSpPr>
          <p:spPr>
            <a:xfrm>
              <a:off x="952500" y="5737670"/>
              <a:ext cx="2514600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b="1" dirty="0">
                  <a:solidFill>
                    <a:srgbClr val="1D4ED8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搭建支架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47" name="Text 18">
              <a:extLst>
                <a:ext uri="{FF2B5EF4-FFF2-40B4-BE49-F238E27FC236}">
                  <a16:creationId xmlns:a16="http://schemas.microsoft.com/office/drawing/2014/main" id="{C9B903E9-7900-C9E0-B9CC-77537CDC584A}"/>
                </a:ext>
              </a:extLst>
            </p:cNvPr>
            <p:cNvSpPr/>
            <p:nvPr/>
          </p:nvSpPr>
          <p:spPr>
            <a:xfrm>
              <a:off x="952500" y="6004370"/>
              <a:ext cx="2514600" cy="56425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提供知识、方法、思维等支持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FD9763E1-72AF-4E8E-7F39-E9D1CF79A94C}"/>
              </a:ext>
            </a:extLst>
          </p:cNvPr>
          <p:cNvGrpSpPr/>
          <p:nvPr/>
        </p:nvGrpSpPr>
        <p:grpSpPr>
          <a:xfrm>
            <a:off x="3505200" y="5623369"/>
            <a:ext cx="2628900" cy="1051293"/>
            <a:chOff x="3505200" y="5623369"/>
            <a:chExt cx="2628900" cy="1051293"/>
          </a:xfrm>
        </p:grpSpPr>
        <p:pic>
          <p:nvPicPr>
            <p:cNvPr id="49" name="Image 21" descr="preencoded.png">
              <a:extLst>
                <a:ext uri="{FF2B5EF4-FFF2-40B4-BE49-F238E27FC236}">
                  <a16:creationId xmlns:a16="http://schemas.microsoft.com/office/drawing/2014/main" id="{E3E0265A-1DC6-505D-9898-EEFB4EC97B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505200" y="5623369"/>
              <a:ext cx="2514600" cy="1051293"/>
            </a:xfrm>
            <a:prstGeom prst="rect">
              <a:avLst/>
            </a:prstGeom>
            <a:solidFill>
              <a:srgbClr val="2E9FD1"/>
            </a:solidFill>
          </p:spPr>
        </p:pic>
        <p:sp>
          <p:nvSpPr>
            <p:cNvPr id="50" name="Text 19">
              <a:extLst>
                <a:ext uri="{FF2B5EF4-FFF2-40B4-BE49-F238E27FC236}">
                  <a16:creationId xmlns:a16="http://schemas.microsoft.com/office/drawing/2014/main" id="{0DFF9D1D-E3BE-28FD-262E-686FB8343143}"/>
                </a:ext>
              </a:extLst>
            </p:cNvPr>
            <p:cNvSpPr/>
            <p:nvPr/>
          </p:nvSpPr>
          <p:spPr>
            <a:xfrm>
              <a:off x="3619500" y="5737670"/>
              <a:ext cx="2514600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b="1" dirty="0">
                  <a:solidFill>
                    <a:srgbClr val="1D4ED8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设计进阶问题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51" name="Text 20">
              <a:extLst>
                <a:ext uri="{FF2B5EF4-FFF2-40B4-BE49-F238E27FC236}">
                  <a16:creationId xmlns:a16="http://schemas.microsoft.com/office/drawing/2014/main" id="{2C8EFA19-7BC5-14C4-47E1-E145FF567EED}"/>
                </a:ext>
              </a:extLst>
            </p:cNvPr>
            <p:cNvSpPr/>
            <p:nvPr/>
          </p:nvSpPr>
          <p:spPr>
            <a:xfrm>
              <a:off x="3619500" y="6004370"/>
              <a:ext cx="2514600" cy="56425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构建递进式问题链引导思考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2EEAAFF5-20F5-C4C9-534E-AD9A7BCCB63A}"/>
              </a:ext>
            </a:extLst>
          </p:cNvPr>
          <p:cNvGrpSpPr/>
          <p:nvPr/>
        </p:nvGrpSpPr>
        <p:grpSpPr>
          <a:xfrm>
            <a:off x="6172200" y="5623369"/>
            <a:ext cx="2628900" cy="1051293"/>
            <a:chOff x="6172200" y="5623369"/>
            <a:chExt cx="2628900" cy="1051293"/>
          </a:xfrm>
        </p:grpSpPr>
        <p:pic>
          <p:nvPicPr>
            <p:cNvPr id="53" name="Image 22" descr="preencoded.png">
              <a:extLst>
                <a:ext uri="{FF2B5EF4-FFF2-40B4-BE49-F238E27FC236}">
                  <a16:creationId xmlns:a16="http://schemas.microsoft.com/office/drawing/2014/main" id="{8568EB2C-DCD9-2E4E-1FCA-B5B4E74F0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172200" y="5623369"/>
              <a:ext cx="2514600" cy="1051293"/>
            </a:xfrm>
            <a:prstGeom prst="rect">
              <a:avLst/>
            </a:prstGeom>
            <a:solidFill>
              <a:srgbClr val="2E9FD1"/>
            </a:solidFill>
          </p:spPr>
        </p:pic>
        <p:sp>
          <p:nvSpPr>
            <p:cNvPr id="54" name="Text 21">
              <a:extLst>
                <a:ext uri="{FF2B5EF4-FFF2-40B4-BE49-F238E27FC236}">
                  <a16:creationId xmlns:a16="http://schemas.microsoft.com/office/drawing/2014/main" id="{0212C1D7-12C9-22F4-5434-D26905F3188A}"/>
                </a:ext>
              </a:extLst>
            </p:cNvPr>
            <p:cNvSpPr/>
            <p:nvPr/>
          </p:nvSpPr>
          <p:spPr>
            <a:xfrm>
              <a:off x="6286500" y="5737670"/>
              <a:ext cx="2514600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b="1" dirty="0">
                  <a:solidFill>
                    <a:srgbClr val="1D4ED8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嵌入评价工具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55" name="Text 22">
              <a:extLst>
                <a:ext uri="{FF2B5EF4-FFF2-40B4-BE49-F238E27FC236}">
                  <a16:creationId xmlns:a16="http://schemas.microsoft.com/office/drawing/2014/main" id="{8AF44F35-1AF7-C4C6-E51A-59D742F73BE9}"/>
                </a:ext>
              </a:extLst>
            </p:cNvPr>
            <p:cNvSpPr/>
            <p:nvPr/>
          </p:nvSpPr>
          <p:spPr>
            <a:xfrm>
              <a:off x="6286500" y="6004370"/>
              <a:ext cx="2514600" cy="56425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及时评价引导实践方向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EA72AD88-6D57-A307-BFB9-6DC42150EC3F}"/>
              </a:ext>
            </a:extLst>
          </p:cNvPr>
          <p:cNvGrpSpPr/>
          <p:nvPr/>
        </p:nvGrpSpPr>
        <p:grpSpPr>
          <a:xfrm>
            <a:off x="8839200" y="5623369"/>
            <a:ext cx="2628900" cy="1051293"/>
            <a:chOff x="8839200" y="5623369"/>
            <a:chExt cx="2628900" cy="1051293"/>
          </a:xfrm>
        </p:grpSpPr>
        <p:pic>
          <p:nvPicPr>
            <p:cNvPr id="57" name="Image 23" descr="preencoded.png">
              <a:extLst>
                <a:ext uri="{FF2B5EF4-FFF2-40B4-BE49-F238E27FC236}">
                  <a16:creationId xmlns:a16="http://schemas.microsoft.com/office/drawing/2014/main" id="{8AEC61FA-4D53-DD86-794F-FCB0AFC3D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839200" y="5623369"/>
              <a:ext cx="2514600" cy="1051293"/>
            </a:xfrm>
            <a:prstGeom prst="rect">
              <a:avLst/>
            </a:prstGeom>
            <a:solidFill>
              <a:srgbClr val="2E9FD1"/>
            </a:solidFill>
          </p:spPr>
        </p:pic>
        <p:sp>
          <p:nvSpPr>
            <p:cNvPr id="58" name="Text 23">
              <a:extLst>
                <a:ext uri="{FF2B5EF4-FFF2-40B4-BE49-F238E27FC236}">
                  <a16:creationId xmlns:a16="http://schemas.microsoft.com/office/drawing/2014/main" id="{E3DC5328-E8AA-1EC7-9FF7-D3521F1A7DB4}"/>
                </a:ext>
              </a:extLst>
            </p:cNvPr>
            <p:cNvSpPr/>
            <p:nvPr/>
          </p:nvSpPr>
          <p:spPr>
            <a:xfrm>
              <a:off x="8953500" y="5737670"/>
              <a:ext cx="2514600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b="1" dirty="0">
                  <a:solidFill>
                    <a:srgbClr val="1D4ED8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总结反思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59" name="Text 24">
              <a:extLst>
                <a:ext uri="{FF2B5EF4-FFF2-40B4-BE49-F238E27FC236}">
                  <a16:creationId xmlns:a16="http://schemas.microsoft.com/office/drawing/2014/main" id="{EDA0EDDF-282B-28AA-5229-D3143809246F}"/>
                </a:ext>
              </a:extLst>
            </p:cNvPr>
            <p:cNvSpPr/>
            <p:nvPr/>
          </p:nvSpPr>
          <p:spPr>
            <a:xfrm>
              <a:off x="8953500" y="6004370"/>
              <a:ext cx="2514600" cy="56425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达成学习目标，形成素养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0687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>
            <a:alpha val="100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E9143A-C908-18E0-AE4D-A07BD381F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25840588-E59A-FF17-B430-1BDF33917D53}"/>
              </a:ext>
            </a:extLst>
          </p:cNvPr>
          <p:cNvSpPr/>
          <p:nvPr/>
        </p:nvSpPr>
        <p:spPr>
          <a:xfrm>
            <a:off x="158339" y="246043"/>
            <a:ext cx="11620500" cy="6511103"/>
          </a:xfrm>
          <a:prstGeom prst="roundRect">
            <a:avLst>
              <a:gd name="adj" fmla="val 10040"/>
            </a:avLst>
          </a:prstGeom>
          <a:gradFill rotWithShape="1">
            <a:gsLst>
              <a:gs pos="0">
                <a:srgbClr val="FFFFFF">
                  <a:alpha val="100000"/>
                </a:srgbClr>
              </a:gs>
              <a:gs pos="100000">
                <a:srgbClr val="E0E0E0">
                  <a:alpha val="100000"/>
                </a:srgbClr>
              </a:gs>
            </a:gsLst>
            <a:lin ang="5400000"/>
          </a:gradFill>
          <a:ln w="25400" cap="flat" cmpd="sng">
            <a:noFill/>
            <a:prstDash val="solid"/>
            <a:round/>
          </a:ln>
          <a:effectLst>
            <a:outerShdw blurRad="279400" dist="254000" dir="8100000" algn="tr" rotWithShape="0">
              <a:srgbClr val="000000">
                <a:alpha val="4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AE4EFB19-9DFB-7F78-349F-0502BC41BCA9}"/>
              </a:ext>
            </a:extLst>
          </p:cNvPr>
          <p:cNvSpPr/>
          <p:nvPr/>
        </p:nvSpPr>
        <p:spPr>
          <a:xfrm>
            <a:off x="2095500" y="431800"/>
            <a:ext cx="9053830" cy="488950"/>
          </a:xfrm>
          <a:custGeom>
            <a:avLst/>
            <a:gdLst/>
            <a:ahLst/>
            <a:cxnLst/>
            <a:rect l="l" t="t" r="r" b="b"/>
            <a:pathLst>
              <a:path w="9053830" h="488950">
                <a:moveTo>
                  <a:pt x="0" y="0"/>
                </a:moveTo>
                <a:lnTo>
                  <a:pt x="7511393" y="0"/>
                </a:lnTo>
                <a:lnTo>
                  <a:pt x="9053830" y="488950"/>
                </a:lnTo>
                <a:lnTo>
                  <a:pt x="0" y="4889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>
              <a:alpha val="73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8DC9EE1A-5D26-6B5D-183E-48AF2AFD8F8E}"/>
              </a:ext>
            </a:extLst>
          </p:cNvPr>
          <p:cNvSpPr/>
          <p:nvPr/>
        </p:nvSpPr>
        <p:spPr>
          <a:xfrm>
            <a:off x="863600" y="431800"/>
            <a:ext cx="3000375" cy="647700"/>
          </a:xfrm>
          <a:custGeom>
            <a:avLst/>
            <a:gdLst/>
            <a:ahLst/>
            <a:cxnLst/>
            <a:rect l="l" t="t" r="r" b="b"/>
            <a:pathLst>
              <a:path w="3000375" h="647700">
                <a:moveTo>
                  <a:pt x="104244" y="0"/>
                </a:moveTo>
                <a:lnTo>
                  <a:pt x="3000375" y="0"/>
                </a:lnTo>
                <a:lnTo>
                  <a:pt x="2342708" y="647700"/>
                </a:lnTo>
                <a:lnTo>
                  <a:pt x="0" y="640326"/>
                </a:lnTo>
                <a:lnTo>
                  <a:pt x="104244" y="0"/>
                </a:lnTo>
                <a:close/>
              </a:path>
            </a:pathLst>
          </a:custGeom>
          <a:solidFill>
            <a:srgbClr val="005A9E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63500" dist="63500" algn="ctr" rotWithShape="0">
              <a:srgbClr val="000000">
                <a:alpha val="67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7" name="AutoShape 6">
            <a:extLst>
              <a:ext uri="{FF2B5EF4-FFF2-40B4-BE49-F238E27FC236}">
                <a16:creationId xmlns:a16="http://schemas.microsoft.com/office/drawing/2014/main" id="{1F12D036-C34B-C3CD-AAF8-13181EB5C47F}"/>
              </a:ext>
            </a:extLst>
          </p:cNvPr>
          <p:cNvSpPr/>
          <p:nvPr/>
        </p:nvSpPr>
        <p:spPr>
          <a:xfrm>
            <a:off x="1016000" y="527050"/>
            <a:ext cx="7620000" cy="3683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>
              <a:defRPr/>
            </a:pPr>
            <a:r>
              <a:rPr lang="en-US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1. </a:t>
            </a:r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学科实践规划</a:t>
            </a:r>
            <a:r>
              <a:rPr lang="en-US" altLang="zh-CN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—</a:t>
            </a:r>
            <a:r>
              <a:rPr lang="zh-CN" altLang="en-US" sz="20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框架图</a:t>
            </a:r>
            <a:endParaRPr lang="en-US" sz="2400" b="1" dirty="0">
              <a:solidFill>
                <a:srgbClr val="F5B900"/>
              </a:solidFill>
              <a:effectLst>
                <a:outerShdw blurRad="38100" dist="38100" dir="2700000" algn="tl" rotWithShape="0">
                  <a:srgbClr val="000000">
                    <a:alpha val="43100"/>
                  </a:srgbClr>
                </a:outerShdw>
              </a:effectLst>
              <a:latin typeface="微软雅黑"/>
              <a:ea typeface="微软雅黑"/>
            </a:endParaRPr>
          </a:p>
        </p:txBody>
      </p:sp>
      <p:pic>
        <p:nvPicPr>
          <p:cNvPr id="60" name="Image 5" descr="preencoded.png">
            <a:extLst>
              <a:ext uri="{FF2B5EF4-FFF2-40B4-BE49-F238E27FC236}">
                <a16:creationId xmlns:a16="http://schemas.microsoft.com/office/drawing/2014/main" id="{819CFB0F-7916-73F9-6937-A0D049FBBA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365" b="11687"/>
          <a:stretch>
            <a:fillRect/>
          </a:stretch>
        </p:blipFill>
        <p:spPr>
          <a:xfrm>
            <a:off x="1815768" y="2204357"/>
            <a:ext cx="7807204" cy="4297420"/>
          </a:xfrm>
          <a:prstGeom prst="rect">
            <a:avLst/>
          </a:prstGeom>
        </p:spPr>
      </p:pic>
      <p:sp>
        <p:nvSpPr>
          <p:cNvPr id="61" name="Text 1">
            <a:extLst>
              <a:ext uri="{FF2B5EF4-FFF2-40B4-BE49-F238E27FC236}">
                <a16:creationId xmlns:a16="http://schemas.microsoft.com/office/drawing/2014/main" id="{3CA7CBCF-EA43-3A11-8ED1-1BE6F6D9AAC2}"/>
              </a:ext>
            </a:extLst>
          </p:cNvPr>
          <p:cNvSpPr/>
          <p:nvPr/>
        </p:nvSpPr>
        <p:spPr>
          <a:xfrm>
            <a:off x="0" y="1578430"/>
            <a:ext cx="10938596" cy="26930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ts val="2100"/>
              </a:lnSpc>
              <a:buNone/>
            </a:pPr>
            <a:r>
              <a:rPr lang="zh-CN" altLang="en-US" sz="2000" dirty="0">
                <a:solidFill>
                  <a:srgbClr val="374151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“</a:t>
            </a:r>
            <a:r>
              <a:rPr lang="en-US" sz="2000" b="1" dirty="0" err="1">
                <a:solidFill>
                  <a:schemeClr val="accent6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三阶段八环节</a:t>
            </a:r>
            <a:r>
              <a:rPr lang="en-US" altLang="zh-CN" sz="2000" dirty="0" err="1">
                <a:solidFill>
                  <a:srgbClr val="374151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”</a:t>
            </a:r>
            <a:r>
              <a:rPr lang="en-US" sz="2000" dirty="0" err="1">
                <a:solidFill>
                  <a:srgbClr val="374151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路径设计变式涵盖前期准备、过程开展与总结延伸三个阶段</a:t>
            </a:r>
            <a:endParaRPr 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94620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>
            <a:alpha val="100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36DD81-7DC7-1A6A-A8AC-9A3A2EC35E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B0093BDF-0682-A361-F1E4-38F8CB2F0159}"/>
              </a:ext>
            </a:extLst>
          </p:cNvPr>
          <p:cNvSpPr/>
          <p:nvPr/>
        </p:nvSpPr>
        <p:spPr>
          <a:xfrm>
            <a:off x="158339" y="246043"/>
            <a:ext cx="11620500" cy="6511103"/>
          </a:xfrm>
          <a:prstGeom prst="roundRect">
            <a:avLst>
              <a:gd name="adj" fmla="val 10040"/>
            </a:avLst>
          </a:prstGeom>
          <a:gradFill rotWithShape="1">
            <a:gsLst>
              <a:gs pos="0">
                <a:srgbClr val="FFFFFF">
                  <a:alpha val="100000"/>
                </a:srgbClr>
              </a:gs>
              <a:gs pos="100000">
                <a:srgbClr val="E0E0E0">
                  <a:alpha val="100000"/>
                </a:srgbClr>
              </a:gs>
            </a:gsLst>
            <a:lin ang="5400000"/>
          </a:gradFill>
          <a:ln w="25400" cap="flat" cmpd="sng">
            <a:noFill/>
            <a:prstDash val="solid"/>
            <a:round/>
          </a:ln>
          <a:effectLst>
            <a:outerShdw blurRad="279400" dist="254000" dir="8100000" algn="tr" rotWithShape="0">
              <a:srgbClr val="000000">
                <a:alpha val="4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5CA81758-DACD-B3BB-8D09-EFB35497F692}"/>
              </a:ext>
            </a:extLst>
          </p:cNvPr>
          <p:cNvSpPr/>
          <p:nvPr/>
        </p:nvSpPr>
        <p:spPr>
          <a:xfrm>
            <a:off x="2095500" y="431800"/>
            <a:ext cx="9053830" cy="488950"/>
          </a:xfrm>
          <a:custGeom>
            <a:avLst/>
            <a:gdLst/>
            <a:ahLst/>
            <a:cxnLst/>
            <a:rect l="l" t="t" r="r" b="b"/>
            <a:pathLst>
              <a:path w="9053830" h="488950">
                <a:moveTo>
                  <a:pt x="0" y="0"/>
                </a:moveTo>
                <a:lnTo>
                  <a:pt x="7511393" y="0"/>
                </a:lnTo>
                <a:lnTo>
                  <a:pt x="9053830" y="488950"/>
                </a:lnTo>
                <a:lnTo>
                  <a:pt x="0" y="4889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>
              <a:alpha val="73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0EBDD8D8-478A-19FE-2617-A79419EA1E58}"/>
              </a:ext>
            </a:extLst>
          </p:cNvPr>
          <p:cNvSpPr/>
          <p:nvPr/>
        </p:nvSpPr>
        <p:spPr>
          <a:xfrm>
            <a:off x="863600" y="431800"/>
            <a:ext cx="3000375" cy="647700"/>
          </a:xfrm>
          <a:custGeom>
            <a:avLst/>
            <a:gdLst/>
            <a:ahLst/>
            <a:cxnLst/>
            <a:rect l="l" t="t" r="r" b="b"/>
            <a:pathLst>
              <a:path w="3000375" h="647700">
                <a:moveTo>
                  <a:pt x="104244" y="0"/>
                </a:moveTo>
                <a:lnTo>
                  <a:pt x="3000375" y="0"/>
                </a:lnTo>
                <a:lnTo>
                  <a:pt x="2342708" y="647700"/>
                </a:lnTo>
                <a:lnTo>
                  <a:pt x="0" y="640326"/>
                </a:lnTo>
                <a:lnTo>
                  <a:pt x="104244" y="0"/>
                </a:lnTo>
                <a:close/>
              </a:path>
            </a:pathLst>
          </a:custGeom>
          <a:solidFill>
            <a:srgbClr val="005A9E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63500" dist="63500" algn="ctr" rotWithShape="0">
              <a:srgbClr val="000000">
                <a:alpha val="67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7" name="AutoShape 6">
            <a:extLst>
              <a:ext uri="{FF2B5EF4-FFF2-40B4-BE49-F238E27FC236}">
                <a16:creationId xmlns:a16="http://schemas.microsoft.com/office/drawing/2014/main" id="{3317BE10-C91B-3806-EDD8-19CEACE8FAB8}"/>
              </a:ext>
            </a:extLst>
          </p:cNvPr>
          <p:cNvSpPr/>
          <p:nvPr/>
        </p:nvSpPr>
        <p:spPr>
          <a:xfrm>
            <a:off x="1016000" y="527050"/>
            <a:ext cx="7620000" cy="3683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>
              <a:defRPr/>
            </a:pPr>
            <a:r>
              <a:rPr lang="en-US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1. </a:t>
            </a:r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学科实践规划</a:t>
            </a:r>
            <a:endParaRPr lang="en-US" sz="2400" b="1" dirty="0">
              <a:solidFill>
                <a:srgbClr val="F5B900"/>
              </a:solidFill>
              <a:effectLst>
                <a:outerShdw blurRad="38100" dist="38100" dir="2700000" algn="tl" rotWithShape="0">
                  <a:srgbClr val="000000">
                    <a:alpha val="43100"/>
                  </a:srgbClr>
                </a:outerShdw>
              </a:effectLst>
              <a:latin typeface="微软雅黑"/>
              <a:ea typeface="微软雅黑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E2247E2-4CE8-6C05-53CD-9A515C4BD9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073" y="1235440"/>
            <a:ext cx="4145428" cy="436924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3486DEF-229B-4C0C-ED8A-B9B6B0DC5C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4922" y="1749076"/>
            <a:ext cx="4762747" cy="417029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FEDA24E-47EB-68EE-1D3D-125477E51EF4}"/>
              </a:ext>
            </a:extLst>
          </p:cNvPr>
          <p:cNvPicPr>
            <a:picLocks/>
          </p:cNvPicPr>
          <p:nvPr/>
        </p:nvPicPr>
        <p:blipFill>
          <a:blip r:embed="rId5"/>
          <a:srcRect r="34224"/>
          <a:stretch>
            <a:fillRect/>
          </a:stretch>
        </p:blipFill>
        <p:spPr>
          <a:xfrm>
            <a:off x="6917635" y="2386035"/>
            <a:ext cx="4323450" cy="408299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49B7F70-27C4-974C-93C6-569BBCDB78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40563" y="5850284"/>
            <a:ext cx="581471" cy="59857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FD89EDE-5E35-F065-E498-4382935B93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8638" y="5247861"/>
            <a:ext cx="651711" cy="6635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EE93397-1712-1BF6-2E68-7F6B4BD50B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5775" y="4793878"/>
            <a:ext cx="716334" cy="70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8587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>
            <a:alpha val="100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DA08F2-4A02-36DF-AD29-C3F3FDAD13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10157276-1A43-4C5A-E63A-E9B23584B5FB}"/>
              </a:ext>
            </a:extLst>
          </p:cNvPr>
          <p:cNvSpPr/>
          <p:nvPr/>
        </p:nvSpPr>
        <p:spPr>
          <a:xfrm>
            <a:off x="158339" y="246043"/>
            <a:ext cx="11620500" cy="6511103"/>
          </a:xfrm>
          <a:prstGeom prst="roundRect">
            <a:avLst>
              <a:gd name="adj" fmla="val 10040"/>
            </a:avLst>
          </a:prstGeom>
          <a:gradFill rotWithShape="1">
            <a:gsLst>
              <a:gs pos="0">
                <a:srgbClr val="FFFFFF">
                  <a:alpha val="100000"/>
                </a:srgbClr>
              </a:gs>
              <a:gs pos="100000">
                <a:srgbClr val="E0E0E0">
                  <a:alpha val="100000"/>
                </a:srgbClr>
              </a:gs>
            </a:gsLst>
            <a:lin ang="5400000"/>
          </a:gradFill>
          <a:ln w="25400" cap="flat" cmpd="sng">
            <a:noFill/>
            <a:prstDash val="solid"/>
            <a:round/>
          </a:ln>
          <a:effectLst>
            <a:outerShdw blurRad="279400" dist="254000" dir="8100000" algn="tr" rotWithShape="0">
              <a:srgbClr val="000000">
                <a:alpha val="4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79D038DA-13B3-96D5-E656-FACAF0BBD74A}"/>
              </a:ext>
            </a:extLst>
          </p:cNvPr>
          <p:cNvSpPr/>
          <p:nvPr/>
        </p:nvSpPr>
        <p:spPr>
          <a:xfrm>
            <a:off x="2095500" y="431800"/>
            <a:ext cx="9053830" cy="488950"/>
          </a:xfrm>
          <a:custGeom>
            <a:avLst/>
            <a:gdLst/>
            <a:ahLst/>
            <a:cxnLst/>
            <a:rect l="l" t="t" r="r" b="b"/>
            <a:pathLst>
              <a:path w="9053830" h="488950">
                <a:moveTo>
                  <a:pt x="0" y="0"/>
                </a:moveTo>
                <a:lnTo>
                  <a:pt x="7511393" y="0"/>
                </a:lnTo>
                <a:lnTo>
                  <a:pt x="9053830" y="488950"/>
                </a:lnTo>
                <a:lnTo>
                  <a:pt x="0" y="4889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>
              <a:alpha val="73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0872E696-4B3E-3207-F94B-DD371CE6CEA2}"/>
              </a:ext>
            </a:extLst>
          </p:cNvPr>
          <p:cNvSpPr/>
          <p:nvPr/>
        </p:nvSpPr>
        <p:spPr>
          <a:xfrm>
            <a:off x="863600" y="431800"/>
            <a:ext cx="3000375" cy="647700"/>
          </a:xfrm>
          <a:custGeom>
            <a:avLst/>
            <a:gdLst/>
            <a:ahLst/>
            <a:cxnLst/>
            <a:rect l="l" t="t" r="r" b="b"/>
            <a:pathLst>
              <a:path w="3000375" h="647700">
                <a:moveTo>
                  <a:pt x="104244" y="0"/>
                </a:moveTo>
                <a:lnTo>
                  <a:pt x="3000375" y="0"/>
                </a:lnTo>
                <a:lnTo>
                  <a:pt x="2342708" y="647700"/>
                </a:lnTo>
                <a:lnTo>
                  <a:pt x="0" y="640326"/>
                </a:lnTo>
                <a:lnTo>
                  <a:pt x="104244" y="0"/>
                </a:lnTo>
                <a:close/>
              </a:path>
            </a:pathLst>
          </a:custGeom>
          <a:solidFill>
            <a:srgbClr val="005A9E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63500" dist="63500" algn="ctr" rotWithShape="0">
              <a:srgbClr val="000000">
                <a:alpha val="67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7" name="AutoShape 6">
            <a:extLst>
              <a:ext uri="{FF2B5EF4-FFF2-40B4-BE49-F238E27FC236}">
                <a16:creationId xmlns:a16="http://schemas.microsoft.com/office/drawing/2014/main" id="{415561C5-1316-6A9F-135F-F7D2C87C259E}"/>
              </a:ext>
            </a:extLst>
          </p:cNvPr>
          <p:cNvSpPr/>
          <p:nvPr/>
        </p:nvSpPr>
        <p:spPr>
          <a:xfrm>
            <a:off x="1016000" y="527050"/>
            <a:ext cx="7620000" cy="3683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>
              <a:defRPr/>
            </a:pPr>
            <a:r>
              <a:rPr lang="en-US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2. </a:t>
            </a:r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学科实践实施路径</a:t>
            </a:r>
            <a:r>
              <a:rPr lang="en-US" altLang="zh-CN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—</a:t>
            </a:r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三阶段八环节：准备阶段</a:t>
            </a:r>
            <a:endParaRPr lang="en-US" sz="2400" b="1" dirty="0">
              <a:solidFill>
                <a:srgbClr val="F5B900"/>
              </a:solidFill>
              <a:effectLst>
                <a:outerShdw blurRad="38100" dist="38100" dir="2700000" algn="tl" rotWithShape="0">
                  <a:srgbClr val="000000">
                    <a:alpha val="43100"/>
                  </a:srgbClr>
                </a:outerShdw>
              </a:effectLst>
              <a:latin typeface="微软雅黑"/>
              <a:ea typeface="微软雅黑"/>
            </a:endParaRPr>
          </a:p>
        </p:txBody>
      </p:sp>
      <p:pic>
        <p:nvPicPr>
          <p:cNvPr id="60" name="Image 5" descr="preencoded.png">
            <a:extLst>
              <a:ext uri="{FF2B5EF4-FFF2-40B4-BE49-F238E27FC236}">
                <a16:creationId xmlns:a16="http://schemas.microsoft.com/office/drawing/2014/main" id="{4CC13683-121C-6346-0F17-377FEE1778E3}"/>
              </a:ext>
            </a:extLst>
          </p:cNvPr>
          <p:cNvPicPr>
            <a:picLocks/>
          </p:cNvPicPr>
          <p:nvPr/>
        </p:nvPicPr>
        <p:blipFill>
          <a:blip r:embed="rId3"/>
          <a:srcRect r="4365" b="76906"/>
          <a:stretch>
            <a:fillRect/>
          </a:stretch>
        </p:blipFill>
        <p:spPr>
          <a:xfrm>
            <a:off x="2022596" y="1156767"/>
            <a:ext cx="7807204" cy="1123790"/>
          </a:xfrm>
          <a:prstGeom prst="rect">
            <a:avLst/>
          </a:prstGeom>
        </p:spPr>
      </p:pic>
      <p:pic>
        <p:nvPicPr>
          <p:cNvPr id="3" name="Image 5" descr="preencoded.png">
            <a:extLst>
              <a:ext uri="{FF2B5EF4-FFF2-40B4-BE49-F238E27FC236}">
                <a16:creationId xmlns:a16="http://schemas.microsoft.com/office/drawing/2014/main" id="{6302D317-9801-FADE-CD9A-BC903CAB40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2509157"/>
            <a:ext cx="457200" cy="457200"/>
          </a:xfrm>
          <a:prstGeom prst="rect">
            <a:avLst/>
          </a:prstGeom>
        </p:spPr>
      </p:pic>
      <p:pic>
        <p:nvPicPr>
          <p:cNvPr id="6" name="Image 6" descr="preencoded.png">
            <a:extLst>
              <a:ext uri="{FF2B5EF4-FFF2-40B4-BE49-F238E27FC236}">
                <a16:creationId xmlns:a16="http://schemas.microsoft.com/office/drawing/2014/main" id="{A95B320A-C2FC-FC74-D996-8B4AADE0D8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9663" y="2604407"/>
            <a:ext cx="219075" cy="266700"/>
          </a:xfrm>
          <a:prstGeom prst="rect">
            <a:avLst/>
          </a:prstGeom>
        </p:spPr>
      </p:pic>
      <p:pic>
        <p:nvPicPr>
          <p:cNvPr id="8" name="Image 7" descr="preencoded.png">
            <a:extLst>
              <a:ext uri="{FF2B5EF4-FFF2-40B4-BE49-F238E27FC236}">
                <a16:creationId xmlns:a16="http://schemas.microsoft.com/office/drawing/2014/main" id="{D9111F1A-CB81-218A-CCED-782958D830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7800" y="2718707"/>
            <a:ext cx="4419600" cy="38100"/>
          </a:xfrm>
          <a:prstGeom prst="rect">
            <a:avLst/>
          </a:prstGeom>
        </p:spPr>
      </p:pic>
      <p:pic>
        <p:nvPicPr>
          <p:cNvPr id="9" name="Image 8" descr="preencoded.png">
            <a:extLst>
              <a:ext uri="{FF2B5EF4-FFF2-40B4-BE49-F238E27FC236}">
                <a16:creationId xmlns:a16="http://schemas.microsoft.com/office/drawing/2014/main" id="{DD819BEB-57EA-C5C7-930E-4C23827E73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0901" y="2642507"/>
            <a:ext cx="152400" cy="152400"/>
          </a:xfrm>
          <a:prstGeom prst="rect">
            <a:avLst/>
          </a:prstGeom>
        </p:spPr>
      </p:pic>
      <p:pic>
        <p:nvPicPr>
          <p:cNvPr id="10" name="Image 9" descr="preencoded.png">
            <a:extLst>
              <a:ext uri="{FF2B5EF4-FFF2-40B4-BE49-F238E27FC236}">
                <a16:creationId xmlns:a16="http://schemas.microsoft.com/office/drawing/2014/main" id="{2A6C4AF5-DED1-16D8-9441-60183C1646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41899" y="2642507"/>
            <a:ext cx="152400" cy="152400"/>
          </a:xfrm>
          <a:prstGeom prst="rect">
            <a:avLst/>
          </a:prstGeom>
        </p:spPr>
      </p:pic>
      <p:pic>
        <p:nvPicPr>
          <p:cNvPr id="11" name="Image 10" descr="preencoded.png">
            <a:extLst>
              <a:ext uri="{FF2B5EF4-FFF2-40B4-BE49-F238E27FC236}">
                <a16:creationId xmlns:a16="http://schemas.microsoft.com/office/drawing/2014/main" id="{70019EDF-EC3E-1F47-933A-4145C00705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67400" y="2509157"/>
            <a:ext cx="457200" cy="457200"/>
          </a:xfrm>
          <a:prstGeom prst="rect">
            <a:avLst/>
          </a:prstGeom>
        </p:spPr>
      </p:pic>
      <p:pic>
        <p:nvPicPr>
          <p:cNvPr id="12" name="Image 11" descr="preencoded.png">
            <a:extLst>
              <a:ext uri="{FF2B5EF4-FFF2-40B4-BE49-F238E27FC236}">
                <a16:creationId xmlns:a16="http://schemas.microsoft.com/office/drawing/2014/main" id="{48B0A0DB-7D59-67E9-8AF6-956B4007ACF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00750" y="2604407"/>
            <a:ext cx="190500" cy="266700"/>
          </a:xfrm>
          <a:prstGeom prst="rect">
            <a:avLst/>
          </a:prstGeom>
        </p:spPr>
      </p:pic>
      <p:pic>
        <p:nvPicPr>
          <p:cNvPr id="13" name="Image 12" descr="preencoded.png">
            <a:extLst>
              <a:ext uri="{FF2B5EF4-FFF2-40B4-BE49-F238E27FC236}">
                <a16:creationId xmlns:a16="http://schemas.microsoft.com/office/drawing/2014/main" id="{7A060C1C-CA4F-2ABE-4A11-2F43AC0470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4600" y="2718707"/>
            <a:ext cx="4419600" cy="38100"/>
          </a:xfrm>
          <a:prstGeom prst="rect">
            <a:avLst/>
          </a:prstGeom>
        </p:spPr>
      </p:pic>
      <p:pic>
        <p:nvPicPr>
          <p:cNvPr id="14" name="Image 13" descr="preencoded.png">
            <a:extLst>
              <a:ext uri="{FF2B5EF4-FFF2-40B4-BE49-F238E27FC236}">
                <a16:creationId xmlns:a16="http://schemas.microsoft.com/office/drawing/2014/main" id="{BD2F8769-C077-B04E-BDDC-B9BFD5FD07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97701" y="2642507"/>
            <a:ext cx="152400" cy="152400"/>
          </a:xfrm>
          <a:prstGeom prst="rect">
            <a:avLst/>
          </a:prstGeom>
        </p:spPr>
      </p:pic>
      <p:pic>
        <p:nvPicPr>
          <p:cNvPr id="15" name="Image 14" descr="preencoded.png">
            <a:extLst>
              <a:ext uri="{FF2B5EF4-FFF2-40B4-BE49-F238E27FC236}">
                <a16:creationId xmlns:a16="http://schemas.microsoft.com/office/drawing/2014/main" id="{9EF882A1-0B1B-3C9A-55BB-45668A22CC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8699" y="2642507"/>
            <a:ext cx="152400" cy="152400"/>
          </a:xfrm>
          <a:prstGeom prst="rect">
            <a:avLst/>
          </a:prstGeom>
        </p:spPr>
      </p:pic>
      <p:pic>
        <p:nvPicPr>
          <p:cNvPr id="16" name="Image 15" descr="preencoded.png">
            <a:extLst>
              <a:ext uri="{FF2B5EF4-FFF2-40B4-BE49-F238E27FC236}">
                <a16:creationId xmlns:a16="http://schemas.microsoft.com/office/drawing/2014/main" id="{B83ECF92-187E-0214-9E45-DC6EEDCEC0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4200" y="2509157"/>
            <a:ext cx="457200" cy="457200"/>
          </a:xfrm>
          <a:prstGeom prst="rect">
            <a:avLst/>
          </a:prstGeom>
        </p:spPr>
      </p:pic>
      <p:pic>
        <p:nvPicPr>
          <p:cNvPr id="17" name="Image 16" descr="preencoded.png">
            <a:extLst>
              <a:ext uri="{FF2B5EF4-FFF2-40B4-BE49-F238E27FC236}">
                <a16:creationId xmlns:a16="http://schemas.microsoft.com/office/drawing/2014/main" id="{0A87D686-D8A1-B10F-0698-9F652EF7137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53738" y="2604407"/>
            <a:ext cx="238125" cy="266700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E20775F5-F155-C448-08A8-BFF3FE4249E6}"/>
              </a:ext>
            </a:extLst>
          </p:cNvPr>
          <p:cNvGrpSpPr/>
          <p:nvPr/>
        </p:nvGrpSpPr>
        <p:grpSpPr>
          <a:xfrm>
            <a:off x="609600" y="3194957"/>
            <a:ext cx="3505200" cy="2160814"/>
            <a:chOff x="609600" y="3194957"/>
            <a:chExt cx="3505200" cy="2160814"/>
          </a:xfrm>
        </p:grpSpPr>
        <p:pic>
          <p:nvPicPr>
            <p:cNvPr id="19" name="Image 17" descr="preencoded.png">
              <a:extLst>
                <a:ext uri="{FF2B5EF4-FFF2-40B4-BE49-F238E27FC236}">
                  <a16:creationId xmlns:a16="http://schemas.microsoft.com/office/drawing/2014/main" id="{7243B1D6-56A2-5F9C-F100-437CB5A01D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09600" y="3194957"/>
              <a:ext cx="3505200" cy="2160814"/>
            </a:xfrm>
            <a:prstGeom prst="rect">
              <a:avLst/>
            </a:prstGeom>
            <a:solidFill>
              <a:srgbClr val="2E9FD1"/>
            </a:solidFill>
          </p:spPr>
        </p:pic>
        <p:pic>
          <p:nvPicPr>
            <p:cNvPr id="20" name="Image 18" descr="preencoded.png">
              <a:extLst>
                <a:ext uri="{FF2B5EF4-FFF2-40B4-BE49-F238E27FC236}">
                  <a16:creationId xmlns:a16="http://schemas.microsoft.com/office/drawing/2014/main" id="{82F450E8-85B5-BD49-297B-DFAC0B9D6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38200" y="3423557"/>
              <a:ext cx="381000" cy="381000"/>
            </a:xfrm>
            <a:prstGeom prst="rect">
              <a:avLst/>
            </a:prstGeom>
          </p:spPr>
        </p:pic>
        <p:pic>
          <p:nvPicPr>
            <p:cNvPr id="21" name="Image 19" descr="preencoded.png">
              <a:extLst>
                <a:ext uri="{FF2B5EF4-FFF2-40B4-BE49-F238E27FC236}">
                  <a16:creationId xmlns:a16="http://schemas.microsoft.com/office/drawing/2014/main" id="{CA2ED08A-DDFC-39D5-AEAC-5CDD3853D7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19162" y="3480707"/>
              <a:ext cx="219075" cy="266700"/>
            </a:xfrm>
            <a:prstGeom prst="rect">
              <a:avLst/>
            </a:prstGeom>
          </p:spPr>
        </p:pic>
        <p:sp>
          <p:nvSpPr>
            <p:cNvPr id="22" name="Text 2">
              <a:extLst>
                <a:ext uri="{FF2B5EF4-FFF2-40B4-BE49-F238E27FC236}">
                  <a16:creationId xmlns:a16="http://schemas.microsoft.com/office/drawing/2014/main" id="{A93E2456-40E8-C44B-FCC4-BD99C641290F}"/>
                </a:ext>
              </a:extLst>
            </p:cNvPr>
            <p:cNvSpPr/>
            <p:nvPr/>
          </p:nvSpPr>
          <p:spPr>
            <a:xfrm>
              <a:off x="1333500" y="3480707"/>
              <a:ext cx="2590800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b="1" dirty="0">
                  <a:solidFill>
                    <a:srgbClr val="1E40AF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确立素养学习目标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3" name="Text 3">
              <a:extLst>
                <a:ext uri="{FF2B5EF4-FFF2-40B4-BE49-F238E27FC236}">
                  <a16:creationId xmlns:a16="http://schemas.microsoft.com/office/drawing/2014/main" id="{7547331A-2B96-BC3E-7F04-37DF36FAA05F}"/>
                </a:ext>
              </a:extLst>
            </p:cNvPr>
            <p:cNvSpPr/>
            <p:nvPr/>
          </p:nvSpPr>
          <p:spPr>
            <a:xfrm>
              <a:off x="838200" y="3918857"/>
              <a:ext cx="3048000" cy="1128514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深入理解课程标准，找出学科“</a:t>
              </a:r>
              <a:r>
                <a:rPr lang="en-US" sz="2000" dirty="0" err="1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大概念</a:t>
              </a:r>
              <a:r>
                <a:rPr lang="en-US" sz="2000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“，设定具体的素养学习目标，确保每节课有明确的素养锚点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85F0084C-1E74-4562-C0B0-AD28BA8DC352}"/>
              </a:ext>
            </a:extLst>
          </p:cNvPr>
          <p:cNvGrpSpPr/>
          <p:nvPr/>
        </p:nvGrpSpPr>
        <p:grpSpPr>
          <a:xfrm>
            <a:off x="4343400" y="3194957"/>
            <a:ext cx="3505200" cy="2160814"/>
            <a:chOff x="4343400" y="3194957"/>
            <a:chExt cx="3505200" cy="2160814"/>
          </a:xfrm>
        </p:grpSpPr>
        <p:pic>
          <p:nvPicPr>
            <p:cNvPr id="25" name="Image 20" descr="preencoded.png">
              <a:extLst>
                <a:ext uri="{FF2B5EF4-FFF2-40B4-BE49-F238E27FC236}">
                  <a16:creationId xmlns:a16="http://schemas.microsoft.com/office/drawing/2014/main" id="{E51D3830-8CBD-8433-A1B8-A0BC42350E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343400" y="3194957"/>
              <a:ext cx="3505200" cy="2160814"/>
            </a:xfrm>
            <a:prstGeom prst="rect">
              <a:avLst/>
            </a:prstGeom>
            <a:solidFill>
              <a:srgbClr val="2E9FD1"/>
            </a:solidFill>
          </p:spPr>
        </p:pic>
        <p:pic>
          <p:nvPicPr>
            <p:cNvPr id="26" name="Image 21" descr="preencoded.png">
              <a:extLst>
                <a:ext uri="{FF2B5EF4-FFF2-40B4-BE49-F238E27FC236}">
                  <a16:creationId xmlns:a16="http://schemas.microsoft.com/office/drawing/2014/main" id="{404B4D4E-AC7C-5508-E740-FEB0D5157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572000" y="3423557"/>
              <a:ext cx="381000" cy="381000"/>
            </a:xfrm>
            <a:prstGeom prst="rect">
              <a:avLst/>
            </a:prstGeom>
          </p:spPr>
        </p:pic>
        <p:pic>
          <p:nvPicPr>
            <p:cNvPr id="27" name="Image 22" descr="preencoded.png">
              <a:extLst>
                <a:ext uri="{FF2B5EF4-FFF2-40B4-BE49-F238E27FC236}">
                  <a16:creationId xmlns:a16="http://schemas.microsoft.com/office/drawing/2014/main" id="{82B68CCC-1790-9C39-AA86-801D23E57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667250" y="3480707"/>
              <a:ext cx="190500" cy="266700"/>
            </a:xfrm>
            <a:prstGeom prst="rect">
              <a:avLst/>
            </a:prstGeom>
          </p:spPr>
        </p:pic>
        <p:sp>
          <p:nvSpPr>
            <p:cNvPr id="28" name="Text 4">
              <a:extLst>
                <a:ext uri="{FF2B5EF4-FFF2-40B4-BE49-F238E27FC236}">
                  <a16:creationId xmlns:a16="http://schemas.microsoft.com/office/drawing/2014/main" id="{1708BAD6-0745-2E30-DB75-8AA9F8346EB3}"/>
                </a:ext>
              </a:extLst>
            </p:cNvPr>
            <p:cNvSpPr/>
            <p:nvPr/>
          </p:nvSpPr>
          <p:spPr>
            <a:xfrm>
              <a:off x="5067300" y="3480707"/>
              <a:ext cx="1943100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b="1" dirty="0">
                  <a:solidFill>
                    <a:srgbClr val="1E40AF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遴选实践主题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9" name="Text 5">
              <a:extLst>
                <a:ext uri="{FF2B5EF4-FFF2-40B4-BE49-F238E27FC236}">
                  <a16:creationId xmlns:a16="http://schemas.microsoft.com/office/drawing/2014/main" id="{E1978464-9089-3ACE-4047-944503254A90}"/>
                </a:ext>
              </a:extLst>
            </p:cNvPr>
            <p:cNvSpPr/>
            <p:nvPr/>
          </p:nvSpPr>
          <p:spPr>
            <a:xfrm>
              <a:off x="4572000" y="3918857"/>
              <a:ext cx="3048000" cy="1128514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选择与学生生活相关的真实问题，考虑学生特点、主题难度、操作复杂度、知识深度等要素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EE261D07-26AB-CC38-E5E2-E39F46703A65}"/>
              </a:ext>
            </a:extLst>
          </p:cNvPr>
          <p:cNvGrpSpPr/>
          <p:nvPr/>
        </p:nvGrpSpPr>
        <p:grpSpPr>
          <a:xfrm>
            <a:off x="8077200" y="3194957"/>
            <a:ext cx="3505200" cy="2160814"/>
            <a:chOff x="8077200" y="3194957"/>
            <a:chExt cx="3505200" cy="2160814"/>
          </a:xfrm>
        </p:grpSpPr>
        <p:pic>
          <p:nvPicPr>
            <p:cNvPr id="31" name="Image 23" descr="preencoded.png">
              <a:extLst>
                <a:ext uri="{FF2B5EF4-FFF2-40B4-BE49-F238E27FC236}">
                  <a16:creationId xmlns:a16="http://schemas.microsoft.com/office/drawing/2014/main" id="{5543A75A-5D32-16B0-1295-7C02D5AE5D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077200" y="3194957"/>
              <a:ext cx="3505200" cy="2160814"/>
            </a:xfrm>
            <a:prstGeom prst="rect">
              <a:avLst/>
            </a:prstGeom>
            <a:solidFill>
              <a:srgbClr val="2E9FD1"/>
            </a:solidFill>
          </p:spPr>
        </p:pic>
        <p:pic>
          <p:nvPicPr>
            <p:cNvPr id="32" name="Image 24" descr="preencoded.png">
              <a:extLst>
                <a:ext uri="{FF2B5EF4-FFF2-40B4-BE49-F238E27FC236}">
                  <a16:creationId xmlns:a16="http://schemas.microsoft.com/office/drawing/2014/main" id="{AD778F29-0C40-396E-8478-16CE00F5FB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305800" y="3423557"/>
              <a:ext cx="381000" cy="381000"/>
            </a:xfrm>
            <a:prstGeom prst="rect">
              <a:avLst/>
            </a:prstGeom>
          </p:spPr>
        </p:pic>
        <p:pic>
          <p:nvPicPr>
            <p:cNvPr id="33" name="Image 25" descr="preencoded.png">
              <a:extLst>
                <a:ext uri="{FF2B5EF4-FFF2-40B4-BE49-F238E27FC236}">
                  <a16:creationId xmlns:a16="http://schemas.microsoft.com/office/drawing/2014/main" id="{3954A4DB-E898-E0C5-0AD6-206F32C6C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8377238" y="3480707"/>
              <a:ext cx="238125" cy="266700"/>
            </a:xfrm>
            <a:prstGeom prst="rect">
              <a:avLst/>
            </a:prstGeom>
          </p:spPr>
        </p:pic>
        <p:sp>
          <p:nvSpPr>
            <p:cNvPr id="34" name="Text 6">
              <a:extLst>
                <a:ext uri="{FF2B5EF4-FFF2-40B4-BE49-F238E27FC236}">
                  <a16:creationId xmlns:a16="http://schemas.microsoft.com/office/drawing/2014/main" id="{4412FFD7-DFB2-1306-D9F1-561B1063CE75}"/>
                </a:ext>
              </a:extLst>
            </p:cNvPr>
            <p:cNvSpPr/>
            <p:nvPr/>
          </p:nvSpPr>
          <p:spPr>
            <a:xfrm>
              <a:off x="8801100" y="3480707"/>
              <a:ext cx="1943100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b="1" dirty="0">
                  <a:solidFill>
                    <a:srgbClr val="1E40AF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创设实践情境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5" name="Text 7">
              <a:extLst>
                <a:ext uri="{FF2B5EF4-FFF2-40B4-BE49-F238E27FC236}">
                  <a16:creationId xmlns:a16="http://schemas.microsoft.com/office/drawing/2014/main" id="{E982CD50-D6AC-EF27-25FB-C2D9A1C7380A}"/>
                </a:ext>
              </a:extLst>
            </p:cNvPr>
            <p:cNvSpPr/>
            <p:nvPr/>
          </p:nvSpPr>
          <p:spPr>
            <a:xfrm>
              <a:off x="8305800" y="3918857"/>
              <a:ext cx="3048000" cy="1128514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设计基于学生生活实际的情境，包含认知冲突，激发探究欲望，为学生提供真实、复杂的实践任务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4013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10800000">
            <a:off x="2197100" y="3937000"/>
            <a:ext cx="8699500" cy="977900"/>
          </a:xfrm>
          <a:prstGeom prst="parallelogram">
            <a:avLst>
              <a:gd name="adj" fmla="val 25000"/>
            </a:avLst>
          </a:prstGeom>
          <a:gradFill rotWithShape="1">
            <a:gsLst>
              <a:gs pos="0">
                <a:srgbClr val="00B0F0">
                  <a:alpha val="0"/>
                </a:srgbClr>
              </a:gs>
              <a:gs pos="43000">
                <a:srgbClr val="00B0F0">
                  <a:alpha val="24000"/>
                </a:srgbClr>
              </a:gs>
              <a:gs pos="100000">
                <a:srgbClr val="0070C0">
                  <a:alpha val="38000"/>
                </a:srgbClr>
              </a:gs>
            </a:gsLst>
            <a:lin ang="2700000"/>
          </a:gra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3" name="AutoShape 3"/>
          <p:cNvSpPr/>
          <p:nvPr/>
        </p:nvSpPr>
        <p:spPr>
          <a:xfrm rot="10800000">
            <a:off x="1028700" y="2844800"/>
            <a:ext cx="5168900" cy="1104900"/>
          </a:xfrm>
          <a:prstGeom prst="parallelogram">
            <a:avLst>
              <a:gd name="adj" fmla="val 25000"/>
            </a:avLst>
          </a:prstGeom>
          <a:gradFill rotWithShape="1">
            <a:gsLst>
              <a:gs pos="0">
                <a:srgbClr val="00B0F0">
                  <a:alpha val="0"/>
                </a:srgbClr>
              </a:gs>
              <a:gs pos="43000">
                <a:srgbClr val="00B0F0">
                  <a:alpha val="24000"/>
                </a:srgbClr>
              </a:gs>
              <a:gs pos="100000">
                <a:srgbClr val="0070C0">
                  <a:alpha val="38000"/>
                </a:srgbClr>
              </a:gs>
            </a:gsLst>
            <a:lin ang="2700000"/>
          </a:gra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76300" y="723900"/>
            <a:ext cx="673100" cy="59690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045200" y="-584200"/>
            <a:ext cx="5600700" cy="513080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5100" y="2374900"/>
            <a:ext cx="2806700" cy="363220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 l="39285" t="24334" r="39464" b="30418"/>
          <a:stretch>
            <a:fillRect/>
          </a:stretch>
        </p:blipFill>
        <p:spPr>
          <a:xfrm>
            <a:off x="850900" y="3175000"/>
            <a:ext cx="1511300" cy="1511300"/>
          </a:xfrm>
          <a:prstGeom prst="ellipse">
            <a:avLst/>
          </a:prstGeom>
          <a:noFill/>
          <a:ln w="25400" cap="flat" cmpd="sng">
            <a:noFill/>
            <a:prstDash val="solid"/>
            <a:round/>
          </a:ln>
        </p:spPr>
      </p:pic>
      <p:sp>
        <p:nvSpPr>
          <p:cNvPr id="8" name="AutoShape 8"/>
          <p:cNvSpPr/>
          <p:nvPr/>
        </p:nvSpPr>
        <p:spPr>
          <a:xfrm>
            <a:off x="1651000" y="723900"/>
            <a:ext cx="4013200" cy="6477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dist">
              <a:lnSpc>
                <a:spcPct val="100000"/>
              </a:lnSpc>
              <a:defRPr/>
            </a:pPr>
            <a:r>
              <a:rPr lang="en-US" sz="1800" b="1" i="0" u="none" strike="noStrike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cs typeface="微软雅黑"/>
                <a:sym typeface="微软雅黑"/>
              </a:rPr>
              <a:t>2026年安徽省</a:t>
            </a:r>
            <a:r>
              <a:rPr lang="en-US" sz="1800" b="1" i="0" u="none" strike="noStrike">
                <a:solidFill>
                  <a:srgbClr val="FFFF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cs typeface="微软雅黑"/>
                <a:sym typeface="微软雅黑"/>
              </a:rPr>
              <a:t>小学</a:t>
            </a:r>
            <a:r>
              <a:rPr lang="en-US" sz="1800" b="1" i="0" u="none" strike="noStrike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cs typeface="微软雅黑"/>
                <a:sym typeface="微软雅黑"/>
              </a:rPr>
              <a:t>人工智能通识教育</a:t>
            </a:r>
            <a:endParaRPr lang="en-US" sz="1100"/>
          </a:p>
          <a:p>
            <a:pPr indent="0" algn="dist">
              <a:lnSpc>
                <a:spcPct val="100000"/>
              </a:lnSpc>
            </a:pPr>
            <a:r>
              <a:rPr lang="en-US" sz="1800" b="1" i="0" u="none" strike="noStrike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cs typeface="微软雅黑"/>
                <a:sym typeface="微软雅黑"/>
              </a:rPr>
              <a:t>暨</a:t>
            </a:r>
            <a:r>
              <a:rPr lang="en-US" sz="1800" b="1" i="0" u="none" strike="noStrike">
                <a:solidFill>
                  <a:srgbClr val="FFFF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cs typeface="微软雅黑"/>
                <a:sym typeface="微软雅黑"/>
              </a:rPr>
              <a:t>小学</a:t>
            </a:r>
            <a:r>
              <a:rPr lang="en-US" sz="1800" b="1" i="0" u="none" strike="noStrike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cs typeface="微软雅黑"/>
                <a:sym typeface="微软雅黑"/>
              </a:rPr>
              <a:t>信息科技教学指南培训活动</a:t>
            </a:r>
          </a:p>
        </p:txBody>
      </p:sp>
      <p:sp>
        <p:nvSpPr>
          <p:cNvPr id="9" name="AutoShape 9"/>
          <p:cNvSpPr/>
          <p:nvPr/>
        </p:nvSpPr>
        <p:spPr>
          <a:xfrm>
            <a:off x="863600" y="3517900"/>
            <a:ext cx="1460500" cy="7747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ctr">
              <a:lnSpc>
                <a:spcPct val="100000"/>
              </a:lnSpc>
              <a:defRPr/>
            </a:pPr>
            <a:r>
              <a:rPr lang="en-US" sz="4400" b="1" i="0" u="none" strike="noStrike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cs typeface="微软雅黑"/>
                <a:sym typeface="微软雅黑"/>
              </a:rPr>
              <a:t>一</a:t>
            </a:r>
            <a:endParaRPr lang="en-US" sz="1100"/>
          </a:p>
        </p:txBody>
      </p:sp>
      <p:sp>
        <p:nvSpPr>
          <p:cNvPr id="10" name="AutoShape 10"/>
          <p:cNvSpPr/>
          <p:nvPr/>
        </p:nvSpPr>
        <p:spPr>
          <a:xfrm>
            <a:off x="2959100" y="3035300"/>
            <a:ext cx="3136900" cy="7747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ctr">
              <a:lnSpc>
                <a:spcPct val="100000"/>
              </a:lnSpc>
              <a:defRPr/>
            </a:pPr>
            <a:r>
              <a:rPr lang="en-US" sz="3200" b="1" i="0" u="none" strike="noStrike" dirty="0" err="1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cs typeface="微软雅黑"/>
                <a:sym typeface="微软雅黑"/>
              </a:rPr>
              <a:t>学科实践的提出</a:t>
            </a:r>
            <a:endParaRPr lang="en-US" sz="1100" dirty="0"/>
          </a:p>
        </p:txBody>
      </p:sp>
      <p:sp>
        <p:nvSpPr>
          <p:cNvPr id="11" name="AutoShape 11"/>
          <p:cNvSpPr/>
          <p:nvPr/>
        </p:nvSpPr>
        <p:spPr>
          <a:xfrm>
            <a:off x="2743200" y="4089400"/>
            <a:ext cx="8280400" cy="6477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l">
              <a:lnSpc>
                <a:spcPct val="100000"/>
              </a:lnSpc>
              <a:defRPr/>
            </a:pPr>
            <a:r>
              <a:rPr lang="en-US" sz="3600" b="1" i="0" u="none" strike="noStrike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cs typeface="微软雅黑"/>
                <a:sym typeface="微软雅黑"/>
              </a:rPr>
              <a:t>政策要求与教学痛点双导向</a:t>
            </a:r>
            <a:endParaRPr lang="en-US" sz="110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>
            <a:alpha val="100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3CEFE3-2E36-BE6A-A856-45280F2755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2BC66C2A-81D6-81F5-A10C-FE93ADCA6300}"/>
              </a:ext>
            </a:extLst>
          </p:cNvPr>
          <p:cNvSpPr/>
          <p:nvPr/>
        </p:nvSpPr>
        <p:spPr>
          <a:xfrm>
            <a:off x="0" y="246043"/>
            <a:ext cx="11620500" cy="6511103"/>
          </a:xfrm>
          <a:prstGeom prst="roundRect">
            <a:avLst>
              <a:gd name="adj" fmla="val 10040"/>
            </a:avLst>
          </a:prstGeom>
          <a:gradFill rotWithShape="1">
            <a:gsLst>
              <a:gs pos="0">
                <a:srgbClr val="FFFFFF">
                  <a:alpha val="100000"/>
                </a:srgbClr>
              </a:gs>
              <a:gs pos="100000">
                <a:srgbClr val="E0E0E0">
                  <a:alpha val="100000"/>
                </a:srgbClr>
              </a:gs>
            </a:gsLst>
            <a:lin ang="5400000"/>
          </a:gradFill>
          <a:ln w="25400" cap="flat" cmpd="sng">
            <a:noFill/>
            <a:prstDash val="solid"/>
            <a:round/>
          </a:ln>
          <a:effectLst>
            <a:outerShdw blurRad="279400" dist="254000" dir="8100000" algn="tr" rotWithShape="0">
              <a:srgbClr val="000000">
                <a:alpha val="4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EDFFD13C-787D-49AD-5FE3-32689840DE26}"/>
              </a:ext>
            </a:extLst>
          </p:cNvPr>
          <p:cNvSpPr/>
          <p:nvPr/>
        </p:nvSpPr>
        <p:spPr>
          <a:xfrm>
            <a:off x="2095500" y="431800"/>
            <a:ext cx="9053830" cy="488950"/>
          </a:xfrm>
          <a:custGeom>
            <a:avLst/>
            <a:gdLst/>
            <a:ahLst/>
            <a:cxnLst/>
            <a:rect l="l" t="t" r="r" b="b"/>
            <a:pathLst>
              <a:path w="9053830" h="488950">
                <a:moveTo>
                  <a:pt x="0" y="0"/>
                </a:moveTo>
                <a:lnTo>
                  <a:pt x="7511393" y="0"/>
                </a:lnTo>
                <a:lnTo>
                  <a:pt x="9053830" y="488950"/>
                </a:lnTo>
                <a:lnTo>
                  <a:pt x="0" y="4889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>
              <a:alpha val="73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E8D4F849-7225-688C-E55D-CE5AA70A5DEB}"/>
              </a:ext>
            </a:extLst>
          </p:cNvPr>
          <p:cNvSpPr/>
          <p:nvPr/>
        </p:nvSpPr>
        <p:spPr>
          <a:xfrm>
            <a:off x="863600" y="431800"/>
            <a:ext cx="3000375" cy="647700"/>
          </a:xfrm>
          <a:custGeom>
            <a:avLst/>
            <a:gdLst/>
            <a:ahLst/>
            <a:cxnLst/>
            <a:rect l="l" t="t" r="r" b="b"/>
            <a:pathLst>
              <a:path w="3000375" h="647700">
                <a:moveTo>
                  <a:pt x="104244" y="0"/>
                </a:moveTo>
                <a:lnTo>
                  <a:pt x="3000375" y="0"/>
                </a:lnTo>
                <a:lnTo>
                  <a:pt x="2342708" y="647700"/>
                </a:lnTo>
                <a:lnTo>
                  <a:pt x="0" y="640326"/>
                </a:lnTo>
                <a:lnTo>
                  <a:pt x="104244" y="0"/>
                </a:lnTo>
                <a:close/>
              </a:path>
            </a:pathLst>
          </a:custGeom>
          <a:solidFill>
            <a:srgbClr val="005A9E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63500" dist="63500" algn="ctr" rotWithShape="0">
              <a:srgbClr val="000000">
                <a:alpha val="67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7" name="AutoShape 6">
            <a:extLst>
              <a:ext uri="{FF2B5EF4-FFF2-40B4-BE49-F238E27FC236}">
                <a16:creationId xmlns:a16="http://schemas.microsoft.com/office/drawing/2014/main" id="{87CC131C-30F5-BC3D-964F-28DF861E0774}"/>
              </a:ext>
            </a:extLst>
          </p:cNvPr>
          <p:cNvSpPr/>
          <p:nvPr/>
        </p:nvSpPr>
        <p:spPr>
          <a:xfrm>
            <a:off x="1016000" y="527050"/>
            <a:ext cx="7620000" cy="3683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>
              <a:defRPr/>
            </a:pPr>
            <a:r>
              <a:rPr lang="en-US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2. </a:t>
            </a:r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学科实践实施路径</a:t>
            </a:r>
            <a:r>
              <a:rPr lang="en-US" altLang="zh-CN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—</a:t>
            </a:r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三阶段八环节：准备阶段</a:t>
            </a:r>
            <a:endParaRPr lang="en-US" sz="2400" b="1" dirty="0">
              <a:solidFill>
                <a:srgbClr val="F5B900"/>
              </a:solidFill>
              <a:effectLst>
                <a:outerShdw blurRad="38100" dist="38100" dir="2700000" algn="tl" rotWithShape="0">
                  <a:srgbClr val="000000">
                    <a:alpha val="43100"/>
                  </a:srgbClr>
                </a:outerShdw>
              </a:effectLst>
              <a:latin typeface="微软雅黑"/>
              <a:ea typeface="微软雅黑"/>
            </a:endParaRPr>
          </a:p>
        </p:txBody>
      </p:sp>
      <p:pic>
        <p:nvPicPr>
          <p:cNvPr id="60" name="Image 5" descr="preencoded.png">
            <a:extLst>
              <a:ext uri="{FF2B5EF4-FFF2-40B4-BE49-F238E27FC236}">
                <a16:creationId xmlns:a16="http://schemas.microsoft.com/office/drawing/2014/main" id="{F557BC13-293D-B9E8-B2A1-E1CD492476F7}"/>
              </a:ext>
            </a:extLst>
          </p:cNvPr>
          <p:cNvPicPr>
            <a:picLocks/>
          </p:cNvPicPr>
          <p:nvPr/>
        </p:nvPicPr>
        <p:blipFill>
          <a:blip r:embed="rId3"/>
          <a:srcRect r="4365" b="76906"/>
          <a:stretch>
            <a:fillRect/>
          </a:stretch>
        </p:blipFill>
        <p:spPr>
          <a:xfrm>
            <a:off x="2022596" y="1156767"/>
            <a:ext cx="7807204" cy="112379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7A14E1E4-CED7-B481-0F97-1B32A88C5C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9232" y="2176463"/>
            <a:ext cx="3345658" cy="4435494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0E390A81-7184-3DE7-2998-EED3FCABA4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6090" y="2254146"/>
            <a:ext cx="3548206" cy="4384222"/>
          </a:xfrm>
          <a:prstGeom prst="rect">
            <a:avLst/>
          </a:prstGeom>
        </p:spPr>
      </p:pic>
      <p:sp>
        <p:nvSpPr>
          <p:cNvPr id="40" name="文本框 39">
            <a:extLst>
              <a:ext uri="{FF2B5EF4-FFF2-40B4-BE49-F238E27FC236}">
                <a16:creationId xmlns:a16="http://schemas.microsoft.com/office/drawing/2014/main" id="{AD43CEE9-6478-6D4B-B161-FE205C4D777C}"/>
              </a:ext>
            </a:extLst>
          </p:cNvPr>
          <p:cNvSpPr txBox="1"/>
          <p:nvPr/>
        </p:nvSpPr>
        <p:spPr>
          <a:xfrm>
            <a:off x="571500" y="2935240"/>
            <a:ext cx="2415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>
                <a:solidFill>
                  <a:schemeClr val="accent5">
                    <a:lumMod val="75000"/>
                  </a:schemeClr>
                </a:solidFill>
              </a:rPr>
              <a:t>   四年级下册第</a:t>
            </a:r>
            <a:r>
              <a:rPr lang="en-US" altLang="zh-CN" sz="1800" dirty="0">
                <a:solidFill>
                  <a:schemeClr val="accent5">
                    <a:lumMod val="75000"/>
                  </a:schemeClr>
                </a:solidFill>
              </a:rPr>
              <a:t>1</a:t>
            </a:r>
            <a:r>
              <a:rPr lang="zh-CN" altLang="en-US" sz="1800" dirty="0">
                <a:solidFill>
                  <a:schemeClr val="accent5">
                    <a:lumMod val="75000"/>
                  </a:schemeClr>
                </a:solidFill>
              </a:rPr>
              <a:t>单元</a:t>
            </a:r>
            <a:endParaRPr lang="en-US" altLang="zh-CN" sz="18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altLang="zh-CN" sz="1800" dirty="0">
                <a:solidFill>
                  <a:schemeClr val="accent5">
                    <a:lumMod val="75000"/>
                  </a:schemeClr>
                </a:solidFill>
              </a:rPr>
              <a:t>《</a:t>
            </a:r>
            <a:r>
              <a:rPr lang="zh-CN" altLang="en-US" sz="1800" dirty="0">
                <a:solidFill>
                  <a:schemeClr val="accent5">
                    <a:lumMod val="75000"/>
                  </a:schemeClr>
                </a:solidFill>
              </a:rPr>
              <a:t>信息科技教学指南</a:t>
            </a:r>
            <a:r>
              <a:rPr lang="en-US" altLang="zh-CN" sz="1800" dirty="0">
                <a:solidFill>
                  <a:schemeClr val="accent5">
                    <a:lumMod val="75000"/>
                  </a:schemeClr>
                </a:solidFill>
              </a:rPr>
              <a:t>》</a:t>
            </a:r>
            <a:endParaRPr lang="zh-CN" altLang="en-US" sz="18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436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>
            <a:alpha val="100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1B2843-D097-FAD2-1CF3-578BDDE726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0B4B3B62-A25E-25A3-AFF8-E716CE005013}"/>
              </a:ext>
            </a:extLst>
          </p:cNvPr>
          <p:cNvSpPr/>
          <p:nvPr/>
        </p:nvSpPr>
        <p:spPr>
          <a:xfrm>
            <a:off x="158339" y="246043"/>
            <a:ext cx="11620500" cy="6511103"/>
          </a:xfrm>
          <a:prstGeom prst="roundRect">
            <a:avLst>
              <a:gd name="adj" fmla="val 10040"/>
            </a:avLst>
          </a:prstGeom>
          <a:gradFill rotWithShape="1">
            <a:gsLst>
              <a:gs pos="0">
                <a:srgbClr val="FFFFFF">
                  <a:alpha val="100000"/>
                </a:srgbClr>
              </a:gs>
              <a:gs pos="100000">
                <a:srgbClr val="E0E0E0">
                  <a:alpha val="100000"/>
                </a:srgbClr>
              </a:gs>
            </a:gsLst>
            <a:lin ang="5400000"/>
          </a:gradFill>
          <a:ln w="25400" cap="flat" cmpd="sng">
            <a:noFill/>
            <a:prstDash val="solid"/>
            <a:round/>
          </a:ln>
          <a:effectLst>
            <a:outerShdw blurRad="279400" dist="254000" dir="8100000" algn="tr" rotWithShape="0">
              <a:srgbClr val="000000">
                <a:alpha val="4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5AB891FA-FE7E-5881-5991-2E6780E17EC9}"/>
              </a:ext>
            </a:extLst>
          </p:cNvPr>
          <p:cNvSpPr/>
          <p:nvPr/>
        </p:nvSpPr>
        <p:spPr>
          <a:xfrm>
            <a:off x="2095500" y="431800"/>
            <a:ext cx="9053830" cy="488950"/>
          </a:xfrm>
          <a:custGeom>
            <a:avLst/>
            <a:gdLst/>
            <a:ahLst/>
            <a:cxnLst/>
            <a:rect l="l" t="t" r="r" b="b"/>
            <a:pathLst>
              <a:path w="9053830" h="488950">
                <a:moveTo>
                  <a:pt x="0" y="0"/>
                </a:moveTo>
                <a:lnTo>
                  <a:pt x="7511393" y="0"/>
                </a:lnTo>
                <a:lnTo>
                  <a:pt x="9053830" y="488950"/>
                </a:lnTo>
                <a:lnTo>
                  <a:pt x="0" y="4889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>
              <a:alpha val="73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F7DF6882-682C-80F4-A69A-9A068866F209}"/>
              </a:ext>
            </a:extLst>
          </p:cNvPr>
          <p:cNvSpPr/>
          <p:nvPr/>
        </p:nvSpPr>
        <p:spPr>
          <a:xfrm>
            <a:off x="863600" y="431800"/>
            <a:ext cx="3000375" cy="647700"/>
          </a:xfrm>
          <a:custGeom>
            <a:avLst/>
            <a:gdLst/>
            <a:ahLst/>
            <a:cxnLst/>
            <a:rect l="l" t="t" r="r" b="b"/>
            <a:pathLst>
              <a:path w="3000375" h="647700">
                <a:moveTo>
                  <a:pt x="104244" y="0"/>
                </a:moveTo>
                <a:lnTo>
                  <a:pt x="3000375" y="0"/>
                </a:lnTo>
                <a:lnTo>
                  <a:pt x="2342708" y="647700"/>
                </a:lnTo>
                <a:lnTo>
                  <a:pt x="0" y="640326"/>
                </a:lnTo>
                <a:lnTo>
                  <a:pt x="104244" y="0"/>
                </a:lnTo>
                <a:close/>
              </a:path>
            </a:pathLst>
          </a:custGeom>
          <a:solidFill>
            <a:srgbClr val="005A9E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63500" dist="63500" algn="ctr" rotWithShape="0">
              <a:srgbClr val="000000">
                <a:alpha val="67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7" name="AutoShape 6">
            <a:extLst>
              <a:ext uri="{FF2B5EF4-FFF2-40B4-BE49-F238E27FC236}">
                <a16:creationId xmlns:a16="http://schemas.microsoft.com/office/drawing/2014/main" id="{FB87DD2C-B7FE-4C29-7A37-98A689EF8502}"/>
              </a:ext>
            </a:extLst>
          </p:cNvPr>
          <p:cNvSpPr/>
          <p:nvPr/>
        </p:nvSpPr>
        <p:spPr>
          <a:xfrm>
            <a:off x="1015999" y="527050"/>
            <a:ext cx="9970248" cy="3683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>
              <a:defRPr/>
            </a:pPr>
            <a:r>
              <a:rPr lang="en-US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2. </a:t>
            </a:r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学科实践实施路径</a:t>
            </a:r>
            <a:r>
              <a:rPr lang="en-US" altLang="zh-CN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—</a:t>
            </a:r>
            <a:r>
              <a:rPr lang="zh-CN" altLang="en-US" sz="20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三阶段八环节：准备阶段</a:t>
            </a:r>
            <a:r>
              <a:rPr lang="en-US" altLang="zh-CN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-</a:t>
            </a:r>
            <a:r>
              <a:rPr lang="zh-CN" altLang="en-US" sz="20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环节</a:t>
            </a:r>
            <a:r>
              <a:rPr lang="en-US" altLang="zh-CN" sz="20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1</a:t>
            </a:r>
            <a:r>
              <a:rPr lang="zh-CN" altLang="en-US" sz="20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：确定学习目标</a:t>
            </a:r>
            <a:endParaRPr lang="en-US" sz="2400" b="1" dirty="0">
              <a:solidFill>
                <a:srgbClr val="F5B900"/>
              </a:solidFill>
              <a:effectLst>
                <a:outerShdw blurRad="38100" dist="38100" dir="2700000" algn="tl" rotWithShape="0">
                  <a:srgbClr val="000000">
                    <a:alpha val="43100"/>
                  </a:srgbClr>
                </a:outerShdw>
              </a:effectLst>
              <a:latin typeface="微软雅黑"/>
              <a:ea typeface="微软雅黑"/>
            </a:endParaRPr>
          </a:p>
        </p:txBody>
      </p:sp>
      <p:pic>
        <p:nvPicPr>
          <p:cNvPr id="36" name="Image 5" descr="preencoded.png">
            <a:extLst>
              <a:ext uri="{FF2B5EF4-FFF2-40B4-BE49-F238E27FC236}">
                <a16:creationId xmlns:a16="http://schemas.microsoft.com/office/drawing/2014/main" id="{79021AE3-1FFF-2780-05AF-CEDE772E67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817" y="1834242"/>
            <a:ext cx="2743200" cy="1403436"/>
          </a:xfrm>
          <a:prstGeom prst="rect">
            <a:avLst/>
          </a:prstGeom>
          <a:solidFill>
            <a:srgbClr val="2E9FD1"/>
          </a:solidFill>
        </p:spPr>
      </p:pic>
      <p:pic>
        <p:nvPicPr>
          <p:cNvPr id="37" name="Image 6" descr="preencoded.png">
            <a:extLst>
              <a:ext uri="{FF2B5EF4-FFF2-40B4-BE49-F238E27FC236}">
                <a16:creationId xmlns:a16="http://schemas.microsoft.com/office/drawing/2014/main" id="{BE599A07-B2B0-C72D-BB7F-3CB9488461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833" y="1879606"/>
            <a:ext cx="609600" cy="609600"/>
          </a:xfrm>
          <a:prstGeom prst="rect">
            <a:avLst/>
          </a:prstGeom>
        </p:spPr>
      </p:pic>
      <p:pic>
        <p:nvPicPr>
          <p:cNvPr id="38" name="Image 7" descr="preencoded.png">
            <a:extLst>
              <a:ext uri="{FF2B5EF4-FFF2-40B4-BE49-F238E27FC236}">
                <a16:creationId xmlns:a16="http://schemas.microsoft.com/office/drawing/2014/main" id="{3EED0A59-9DAB-D110-7539-4FAE56310D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233" y="2011135"/>
            <a:ext cx="323850" cy="342900"/>
          </a:xfrm>
          <a:prstGeom prst="rect">
            <a:avLst/>
          </a:prstGeom>
        </p:spPr>
      </p:pic>
      <p:pic>
        <p:nvPicPr>
          <p:cNvPr id="39" name="Image 8" descr="preencoded.png">
            <a:extLst>
              <a:ext uri="{FF2B5EF4-FFF2-40B4-BE49-F238E27FC236}">
                <a16:creationId xmlns:a16="http://schemas.microsoft.com/office/drawing/2014/main" id="{31908520-2BB1-44C1-21CE-F7B5EA75C8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3942" y="2462892"/>
            <a:ext cx="285750" cy="342900"/>
          </a:xfrm>
          <a:prstGeom prst="rect">
            <a:avLst/>
          </a:prstGeom>
        </p:spPr>
      </p:pic>
      <p:pic>
        <p:nvPicPr>
          <p:cNvPr id="40" name="Image 9" descr="preencoded.png">
            <a:extLst>
              <a:ext uri="{FF2B5EF4-FFF2-40B4-BE49-F238E27FC236}">
                <a16:creationId xmlns:a16="http://schemas.microsoft.com/office/drawing/2014/main" id="{7DECAD51-D624-5B0A-4D58-3E50C199DC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2617" y="1834242"/>
            <a:ext cx="2743200" cy="1403436"/>
          </a:xfrm>
          <a:prstGeom prst="rect">
            <a:avLst/>
          </a:prstGeom>
          <a:solidFill>
            <a:srgbClr val="2E9FD1"/>
          </a:solidFill>
        </p:spPr>
      </p:pic>
      <p:pic>
        <p:nvPicPr>
          <p:cNvPr id="41" name="Image 10" descr="preencoded.png">
            <a:extLst>
              <a:ext uri="{FF2B5EF4-FFF2-40B4-BE49-F238E27FC236}">
                <a16:creationId xmlns:a16="http://schemas.microsoft.com/office/drawing/2014/main" id="{F9E261ED-9E5B-194B-1AD4-C21946F92A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5022" y="1933623"/>
            <a:ext cx="609600" cy="609600"/>
          </a:xfrm>
          <a:prstGeom prst="rect">
            <a:avLst/>
          </a:prstGeom>
        </p:spPr>
      </p:pic>
      <p:pic>
        <p:nvPicPr>
          <p:cNvPr id="42" name="Image 11" descr="preencoded.png">
            <a:extLst>
              <a:ext uri="{FF2B5EF4-FFF2-40B4-BE49-F238E27FC236}">
                <a16:creationId xmlns:a16="http://schemas.microsoft.com/office/drawing/2014/main" id="{2A2C5D95-6838-3494-C071-52CC8CBBEF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3617" y="1977578"/>
            <a:ext cx="285750" cy="342900"/>
          </a:xfrm>
          <a:prstGeom prst="rect">
            <a:avLst/>
          </a:prstGeom>
        </p:spPr>
      </p:pic>
      <p:pic>
        <p:nvPicPr>
          <p:cNvPr id="43" name="Image 12" descr="preencoded.png">
            <a:extLst>
              <a:ext uri="{FF2B5EF4-FFF2-40B4-BE49-F238E27FC236}">
                <a16:creationId xmlns:a16="http://schemas.microsoft.com/office/drawing/2014/main" id="{3B1E089C-2D6C-50C7-B67E-82048B18DB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8742" y="2462892"/>
            <a:ext cx="285750" cy="342900"/>
          </a:xfrm>
          <a:prstGeom prst="rect">
            <a:avLst/>
          </a:prstGeom>
        </p:spPr>
      </p:pic>
      <p:pic>
        <p:nvPicPr>
          <p:cNvPr id="44" name="Image 13" descr="preencoded.png">
            <a:extLst>
              <a:ext uri="{FF2B5EF4-FFF2-40B4-BE49-F238E27FC236}">
                <a16:creationId xmlns:a16="http://schemas.microsoft.com/office/drawing/2014/main" id="{0CCE2A1D-5607-4D38-0A7B-402450D761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97417" y="1834242"/>
            <a:ext cx="2743200" cy="1403436"/>
          </a:xfrm>
          <a:prstGeom prst="rect">
            <a:avLst/>
          </a:prstGeom>
          <a:solidFill>
            <a:srgbClr val="2E9FD1"/>
          </a:solidFill>
        </p:spPr>
      </p:pic>
      <p:pic>
        <p:nvPicPr>
          <p:cNvPr id="45" name="Image 14" descr="preencoded.png">
            <a:extLst>
              <a:ext uri="{FF2B5EF4-FFF2-40B4-BE49-F238E27FC236}">
                <a16:creationId xmlns:a16="http://schemas.microsoft.com/office/drawing/2014/main" id="{A8677CD9-E11F-6E11-9AB0-956C2665C0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89346" y="1911852"/>
            <a:ext cx="609600" cy="609600"/>
          </a:xfrm>
          <a:prstGeom prst="rect">
            <a:avLst/>
          </a:prstGeom>
        </p:spPr>
      </p:pic>
      <p:pic>
        <p:nvPicPr>
          <p:cNvPr id="46" name="Image 15" descr="preencoded.png">
            <a:extLst>
              <a:ext uri="{FF2B5EF4-FFF2-40B4-BE49-F238E27FC236}">
                <a16:creationId xmlns:a16="http://schemas.microsoft.com/office/drawing/2014/main" id="{937D81D1-516D-4FE9-9116-92048875AA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03658" y="1979927"/>
            <a:ext cx="180975" cy="342900"/>
          </a:xfrm>
          <a:prstGeom prst="rect">
            <a:avLst/>
          </a:prstGeom>
        </p:spPr>
      </p:pic>
      <p:sp>
        <p:nvSpPr>
          <p:cNvPr id="47" name="Text 2">
            <a:extLst>
              <a:ext uri="{FF2B5EF4-FFF2-40B4-BE49-F238E27FC236}">
                <a16:creationId xmlns:a16="http://schemas.microsoft.com/office/drawing/2014/main" id="{1BF03767-1034-1725-8BFC-834D6A3EF314}"/>
              </a:ext>
            </a:extLst>
          </p:cNvPr>
          <p:cNvSpPr/>
          <p:nvPr/>
        </p:nvSpPr>
        <p:spPr>
          <a:xfrm>
            <a:off x="970192" y="2033727"/>
            <a:ext cx="2301240" cy="28212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000" b="1" dirty="0">
                <a:solidFill>
                  <a:srgbClr val="1E40AF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深入理解课程标准</a:t>
            </a:r>
            <a:endParaRPr 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8" name="Text 3">
            <a:extLst>
              <a:ext uri="{FF2B5EF4-FFF2-40B4-BE49-F238E27FC236}">
                <a16:creationId xmlns:a16="http://schemas.microsoft.com/office/drawing/2014/main" id="{13C76AF7-1639-4702-3B36-1AB249908262}"/>
              </a:ext>
            </a:extLst>
          </p:cNvPr>
          <p:cNvSpPr/>
          <p:nvPr/>
        </p:nvSpPr>
        <p:spPr>
          <a:xfrm>
            <a:off x="662127" y="2543693"/>
            <a:ext cx="2354580" cy="56425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00"/>
              </a:lnSpc>
            </a:pPr>
            <a:r>
              <a:rPr lang="en-US" sz="2000" dirty="0" err="1">
                <a:solidFill>
                  <a:srgbClr val="4B5563"/>
                </a:solidFill>
                <a:latin typeface="楷体" panose="02010609060101010101" pitchFamily="49" charset="-122"/>
                <a:ea typeface="楷体" panose="02010609060101010101" pitchFamily="49" charset="-122"/>
                <a:cs typeface="ui-sans-serif" pitchFamily="34" charset="-120"/>
              </a:rPr>
              <a:t>把握学科“大概念</a:t>
            </a:r>
            <a:r>
              <a:rPr lang="en-US" altLang="zh-CN" sz="2000" dirty="0">
                <a:solidFill>
                  <a:srgbClr val="374151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” </a:t>
            </a:r>
            <a:r>
              <a:rPr lang="en-US" sz="2000" dirty="0" err="1">
                <a:solidFill>
                  <a:srgbClr val="4B5563"/>
                </a:solidFill>
                <a:latin typeface="楷体" panose="02010609060101010101" pitchFamily="49" charset="-122"/>
                <a:ea typeface="楷体" panose="02010609060101010101" pitchFamily="49" charset="-122"/>
                <a:cs typeface="ui-sans-serif" pitchFamily="34" charset="-120"/>
              </a:rPr>
              <a:t>的实质</a:t>
            </a:r>
            <a:endParaRPr 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9" name="Text 4">
            <a:extLst>
              <a:ext uri="{FF2B5EF4-FFF2-40B4-BE49-F238E27FC236}">
                <a16:creationId xmlns:a16="http://schemas.microsoft.com/office/drawing/2014/main" id="{55245ACC-517D-5655-EE8B-DB9DDB056CFB}"/>
              </a:ext>
            </a:extLst>
          </p:cNvPr>
          <p:cNvSpPr/>
          <p:nvPr/>
        </p:nvSpPr>
        <p:spPr>
          <a:xfrm>
            <a:off x="4923204" y="1989363"/>
            <a:ext cx="2682240" cy="28212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000" b="1" dirty="0">
                <a:solidFill>
                  <a:srgbClr val="1E40AF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拆解细化目标</a:t>
            </a:r>
            <a:endParaRPr 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0" name="Text 5">
            <a:extLst>
              <a:ext uri="{FF2B5EF4-FFF2-40B4-BE49-F238E27FC236}">
                <a16:creationId xmlns:a16="http://schemas.microsoft.com/office/drawing/2014/main" id="{4FBE5283-EE19-CEC2-FD08-F2D2DE134E50}"/>
              </a:ext>
            </a:extLst>
          </p:cNvPr>
          <p:cNvSpPr/>
          <p:nvPr/>
        </p:nvSpPr>
        <p:spPr>
          <a:xfrm>
            <a:off x="4823260" y="2514599"/>
            <a:ext cx="2359682" cy="56425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000" dirty="0">
                <a:solidFill>
                  <a:srgbClr val="4B5563"/>
                </a:solidFill>
                <a:latin typeface="楷体" panose="02010609060101010101" pitchFamily="49" charset="-122"/>
                <a:ea typeface="楷体" panose="02010609060101010101" pitchFamily="49" charset="-122"/>
                <a:cs typeface="ui-sans-serif" pitchFamily="34" charset="-120"/>
              </a:rPr>
              <a:t>逐级分解至每节课的具体目标</a:t>
            </a:r>
            <a:endParaRPr 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1" name="Text 6">
            <a:extLst>
              <a:ext uri="{FF2B5EF4-FFF2-40B4-BE49-F238E27FC236}">
                <a16:creationId xmlns:a16="http://schemas.microsoft.com/office/drawing/2014/main" id="{9C0BED9A-BC86-5804-E006-4C9CC64F80F7}"/>
              </a:ext>
            </a:extLst>
          </p:cNvPr>
          <p:cNvSpPr/>
          <p:nvPr/>
        </p:nvSpPr>
        <p:spPr>
          <a:xfrm>
            <a:off x="8889346" y="1978907"/>
            <a:ext cx="2682240" cy="28212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000" b="1" dirty="0">
                <a:solidFill>
                  <a:srgbClr val="1E40AF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设定锚点</a:t>
            </a:r>
            <a:endParaRPr 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2" name="Text 7">
            <a:extLst>
              <a:ext uri="{FF2B5EF4-FFF2-40B4-BE49-F238E27FC236}">
                <a16:creationId xmlns:a16="http://schemas.microsoft.com/office/drawing/2014/main" id="{36D55C65-6477-3D18-028D-ED87E5661975}"/>
              </a:ext>
            </a:extLst>
          </p:cNvPr>
          <p:cNvSpPr/>
          <p:nvPr/>
        </p:nvSpPr>
        <p:spPr>
          <a:xfrm>
            <a:off x="8889346" y="2506023"/>
            <a:ext cx="2431697" cy="56425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00"/>
              </a:lnSpc>
            </a:pPr>
            <a:r>
              <a:rPr lang="en-US" sz="2000" dirty="0" err="1">
                <a:solidFill>
                  <a:srgbClr val="4B5563"/>
                </a:solidFill>
                <a:latin typeface="楷体" panose="02010609060101010101" pitchFamily="49" charset="-122"/>
                <a:ea typeface="楷体" panose="02010609060101010101" pitchFamily="49" charset="-122"/>
                <a:cs typeface="ui-sans-serif" pitchFamily="34" charset="-120"/>
              </a:rPr>
              <a:t>作为实践设计的“锚点</a:t>
            </a:r>
            <a:r>
              <a:rPr lang="en-US" altLang="zh-CN" sz="2000" dirty="0" err="1">
                <a:solidFill>
                  <a:srgbClr val="374151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”</a:t>
            </a:r>
            <a:r>
              <a:rPr lang="en-US" sz="2000" dirty="0" err="1">
                <a:solidFill>
                  <a:srgbClr val="4B5563"/>
                </a:solidFill>
                <a:latin typeface="楷体" panose="02010609060101010101" pitchFamily="49" charset="-122"/>
                <a:ea typeface="楷体" panose="02010609060101010101" pitchFamily="49" charset="-122"/>
                <a:cs typeface="ui-sans-serif" pitchFamily="34" charset="-120"/>
              </a:rPr>
              <a:t>与“靶心</a:t>
            </a:r>
            <a:r>
              <a:rPr lang="en-US" altLang="zh-CN" sz="2000" dirty="0">
                <a:solidFill>
                  <a:srgbClr val="374151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”</a:t>
            </a:r>
            <a:endParaRPr 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047C628A-C73C-B4B5-3D16-C4ED1BDD038B}"/>
              </a:ext>
            </a:extLst>
          </p:cNvPr>
          <p:cNvGrpSpPr/>
          <p:nvPr/>
        </p:nvGrpSpPr>
        <p:grpSpPr>
          <a:xfrm>
            <a:off x="467817" y="5834742"/>
            <a:ext cx="10972800" cy="811002"/>
            <a:chOff x="326572" y="5845628"/>
            <a:chExt cx="10972800" cy="811002"/>
          </a:xfrm>
        </p:grpSpPr>
        <p:pic>
          <p:nvPicPr>
            <p:cNvPr id="54" name="Image 23" descr="preencoded.png">
              <a:extLst>
                <a:ext uri="{FF2B5EF4-FFF2-40B4-BE49-F238E27FC236}">
                  <a16:creationId xmlns:a16="http://schemas.microsoft.com/office/drawing/2014/main" id="{150BBD56-BF97-A5E2-70F0-6A9CEF1583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26572" y="5845628"/>
              <a:ext cx="10972800" cy="811002"/>
            </a:xfrm>
            <a:prstGeom prst="rect">
              <a:avLst/>
            </a:prstGeom>
          </p:spPr>
        </p:pic>
        <p:pic>
          <p:nvPicPr>
            <p:cNvPr id="55" name="Image 24" descr="preencoded.png">
              <a:extLst>
                <a:ext uri="{FF2B5EF4-FFF2-40B4-BE49-F238E27FC236}">
                  <a16:creationId xmlns:a16="http://schemas.microsoft.com/office/drawing/2014/main" id="{084AA8CA-74CC-DECB-227F-B783BC864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78972" y="6026603"/>
              <a:ext cx="152400" cy="152400"/>
            </a:xfrm>
            <a:prstGeom prst="rect">
              <a:avLst/>
            </a:prstGeom>
          </p:spPr>
        </p:pic>
        <p:sp>
          <p:nvSpPr>
            <p:cNvPr id="56" name="Text 21">
              <a:extLst>
                <a:ext uri="{FF2B5EF4-FFF2-40B4-BE49-F238E27FC236}">
                  <a16:creationId xmlns:a16="http://schemas.microsoft.com/office/drawing/2014/main" id="{F3C17225-BD0D-D45C-F0FB-552330A4A7F3}"/>
                </a:ext>
              </a:extLst>
            </p:cNvPr>
            <p:cNvSpPr/>
            <p:nvPr/>
          </p:nvSpPr>
          <p:spPr>
            <a:xfrm>
              <a:off x="745672" y="5998028"/>
              <a:ext cx="10553700" cy="56425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dirty="0">
                  <a:solidFill>
                    <a:srgbClr val="1D4ED8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实践设计和学生实践进程都将围绕素养学习目标展开，确保每节课都有明确的素养锚点，及时纠正偏离目标的行为。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273AB356-5815-0322-12A5-BB847D84D5B2}"/>
              </a:ext>
            </a:extLst>
          </p:cNvPr>
          <p:cNvGrpSpPr/>
          <p:nvPr/>
        </p:nvGrpSpPr>
        <p:grpSpPr>
          <a:xfrm>
            <a:off x="467817" y="3390078"/>
            <a:ext cx="11746876" cy="2384185"/>
            <a:chOff x="516701" y="3283159"/>
            <a:chExt cx="11746876" cy="2384185"/>
          </a:xfrm>
        </p:grpSpPr>
        <p:grpSp>
          <p:nvGrpSpPr>
            <p:cNvPr id="58" name="组合 57">
              <a:extLst>
                <a:ext uri="{FF2B5EF4-FFF2-40B4-BE49-F238E27FC236}">
                  <a16:creationId xmlns:a16="http://schemas.microsoft.com/office/drawing/2014/main" id="{10A2F7DF-0A8A-FA50-851B-03BFD74395BD}"/>
                </a:ext>
              </a:extLst>
            </p:cNvPr>
            <p:cNvGrpSpPr/>
            <p:nvPr/>
          </p:nvGrpSpPr>
          <p:grpSpPr>
            <a:xfrm>
              <a:off x="516701" y="3283159"/>
              <a:ext cx="10972800" cy="2384185"/>
              <a:chOff x="379164" y="3374158"/>
              <a:chExt cx="10972800" cy="2384185"/>
            </a:xfrm>
          </p:grpSpPr>
          <p:pic>
            <p:nvPicPr>
              <p:cNvPr id="61" name="Image 16" descr="preencoded.png">
                <a:extLst>
                  <a:ext uri="{FF2B5EF4-FFF2-40B4-BE49-F238E27FC236}">
                    <a16:creationId xmlns:a16="http://schemas.microsoft.com/office/drawing/2014/main" id="{D1FC9AE1-BE10-0F7E-B9CF-4001997C25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79164" y="3374158"/>
                <a:ext cx="10972800" cy="2341741"/>
              </a:xfrm>
              <a:prstGeom prst="rect">
                <a:avLst/>
              </a:prstGeom>
              <a:solidFill>
                <a:srgbClr val="2E9FD1"/>
              </a:solidFill>
            </p:spPr>
          </p:pic>
          <p:pic>
            <p:nvPicPr>
              <p:cNvPr id="62" name="Image 17" descr="preencoded.png">
                <a:extLst>
                  <a:ext uri="{FF2B5EF4-FFF2-40B4-BE49-F238E27FC236}">
                    <a16:creationId xmlns:a16="http://schemas.microsoft.com/office/drawing/2014/main" id="{76329289-59A8-9E7D-F4B0-4C96990644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79663" y="3973798"/>
                <a:ext cx="142875" cy="266700"/>
              </a:xfrm>
              <a:prstGeom prst="rect">
                <a:avLst/>
              </a:prstGeom>
            </p:spPr>
          </p:pic>
          <p:pic>
            <p:nvPicPr>
              <p:cNvPr id="63" name="Image 18" descr="preencoded.png">
                <a:extLst>
                  <a:ext uri="{FF2B5EF4-FFF2-40B4-BE49-F238E27FC236}">
                    <a16:creationId xmlns:a16="http://schemas.microsoft.com/office/drawing/2014/main" id="{74C2FEA9-37A7-1335-BE63-681C77FE13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373264" y="3953863"/>
                <a:ext cx="219075" cy="266700"/>
              </a:xfrm>
              <a:prstGeom prst="rect">
                <a:avLst/>
              </a:prstGeom>
            </p:spPr>
          </p:pic>
          <p:pic>
            <p:nvPicPr>
              <p:cNvPr id="64" name="Image 19" descr="preencoded.png">
                <a:extLst>
                  <a:ext uri="{FF2B5EF4-FFF2-40B4-BE49-F238E27FC236}">
                    <a16:creationId xmlns:a16="http://schemas.microsoft.com/office/drawing/2014/main" id="{FCE5B836-C2BC-358E-29C5-FD20165E86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954797" y="3988378"/>
                <a:ext cx="190500" cy="266700"/>
              </a:xfrm>
              <a:prstGeom prst="rect">
                <a:avLst/>
              </a:prstGeom>
            </p:spPr>
          </p:pic>
          <p:pic>
            <p:nvPicPr>
              <p:cNvPr id="65" name="Image 20" descr="preencoded.png">
                <a:extLst>
                  <a:ext uri="{FF2B5EF4-FFF2-40B4-BE49-F238E27FC236}">
                    <a16:creationId xmlns:a16="http://schemas.microsoft.com/office/drawing/2014/main" id="{965DDE6C-7078-3083-3CD1-29B12BBA2D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71094" y="4871681"/>
                <a:ext cx="238125" cy="266700"/>
              </a:xfrm>
              <a:prstGeom prst="rect">
                <a:avLst/>
              </a:prstGeom>
            </p:spPr>
          </p:pic>
          <p:pic>
            <p:nvPicPr>
              <p:cNvPr id="66" name="Image 21" descr="preencoded.png">
                <a:extLst>
                  <a:ext uri="{FF2B5EF4-FFF2-40B4-BE49-F238E27FC236}">
                    <a16:creationId xmlns:a16="http://schemas.microsoft.com/office/drawing/2014/main" id="{878BE8F4-D533-CC1F-6948-D383BD2D06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441372" y="4896528"/>
                <a:ext cx="190500" cy="266700"/>
              </a:xfrm>
              <a:prstGeom prst="rect">
                <a:avLst/>
              </a:prstGeom>
            </p:spPr>
          </p:pic>
          <p:pic>
            <p:nvPicPr>
              <p:cNvPr id="67" name="Image 22" descr="preencoded.png">
                <a:extLst>
                  <a:ext uri="{FF2B5EF4-FFF2-40B4-BE49-F238E27FC236}">
                    <a16:creationId xmlns:a16="http://schemas.microsoft.com/office/drawing/2014/main" id="{1C6016D2-05BD-584B-A904-444584FB00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997323" y="4896528"/>
                <a:ext cx="190500" cy="266700"/>
              </a:xfrm>
              <a:prstGeom prst="rect">
                <a:avLst/>
              </a:prstGeom>
            </p:spPr>
          </p:pic>
          <p:sp>
            <p:nvSpPr>
              <p:cNvPr id="68" name="Text 9">
                <a:extLst>
                  <a:ext uri="{FF2B5EF4-FFF2-40B4-BE49-F238E27FC236}">
                    <a16:creationId xmlns:a16="http://schemas.microsoft.com/office/drawing/2014/main" id="{66D386F8-E1E3-4B56-193D-668AA9244AE1}"/>
                  </a:ext>
                </a:extLst>
              </p:cNvPr>
              <p:cNvSpPr/>
              <p:nvPr/>
            </p:nvSpPr>
            <p:spPr>
              <a:xfrm>
                <a:off x="923037" y="3985384"/>
                <a:ext cx="2053590" cy="282129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indent="0">
                  <a:lnSpc>
                    <a:spcPts val="2200"/>
                  </a:lnSpc>
                  <a:buNone/>
                </a:pPr>
                <a:r>
                  <a:rPr lang="en-US" sz="2000" b="1" dirty="0">
                    <a:solidFill>
                      <a:srgbClr val="374151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ui-sans-serif" pitchFamily="34" charset="-120"/>
                  </a:rPr>
                  <a:t>反映学科思想</a:t>
                </a:r>
                <a:endParaRPr lang="en-US" sz="2000" dirty="0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69" name="Text 10">
                <a:extLst>
                  <a:ext uri="{FF2B5EF4-FFF2-40B4-BE49-F238E27FC236}">
                    <a16:creationId xmlns:a16="http://schemas.microsoft.com/office/drawing/2014/main" id="{729EE9F1-82E2-8F93-5104-FD7ADD1F8A2B}"/>
                  </a:ext>
                </a:extLst>
              </p:cNvPr>
              <p:cNvSpPr/>
              <p:nvPr/>
            </p:nvSpPr>
            <p:spPr>
              <a:xfrm>
                <a:off x="512988" y="4314888"/>
                <a:ext cx="3820958" cy="282129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indent="0">
                  <a:lnSpc>
                    <a:spcPts val="2200"/>
                  </a:lnSpc>
                  <a:buNone/>
                </a:pPr>
                <a:r>
                  <a:rPr lang="en-US" sz="2000" dirty="0">
                    <a:solidFill>
                      <a:srgbClr val="4B5563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cs typeface="ui-sans-serif" pitchFamily="34" charset="-120"/>
                  </a:rPr>
                  <a:t>体现学科的核心观念与思维方式</a:t>
                </a:r>
                <a:endParaRPr lang="en-US" sz="20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70" name="Text 11">
                <a:extLst>
                  <a:ext uri="{FF2B5EF4-FFF2-40B4-BE49-F238E27FC236}">
                    <a16:creationId xmlns:a16="http://schemas.microsoft.com/office/drawing/2014/main" id="{EFF36BFE-AB28-52A3-7EFF-5DBEDE74575B}"/>
                  </a:ext>
                </a:extLst>
              </p:cNvPr>
              <p:cNvSpPr/>
              <p:nvPr/>
            </p:nvSpPr>
            <p:spPr>
              <a:xfrm>
                <a:off x="4706639" y="3953863"/>
                <a:ext cx="1906905" cy="282129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indent="0">
                  <a:lnSpc>
                    <a:spcPts val="2200"/>
                  </a:lnSpc>
                  <a:buNone/>
                </a:pPr>
                <a:r>
                  <a:rPr lang="en-US" sz="2000" b="1" dirty="0">
                    <a:solidFill>
                      <a:srgbClr val="374151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ui-sans-serif" pitchFamily="34" charset="-120"/>
                  </a:rPr>
                  <a:t>统领学科知识</a:t>
                </a:r>
                <a:endParaRPr lang="en-US" sz="2000" dirty="0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71" name="Text 12">
                <a:extLst>
                  <a:ext uri="{FF2B5EF4-FFF2-40B4-BE49-F238E27FC236}">
                    <a16:creationId xmlns:a16="http://schemas.microsoft.com/office/drawing/2014/main" id="{3A1155C9-C613-111E-38FF-25EB41E521F0}"/>
                  </a:ext>
                </a:extLst>
              </p:cNvPr>
              <p:cNvSpPr/>
              <p:nvPr/>
            </p:nvSpPr>
            <p:spPr>
              <a:xfrm>
                <a:off x="4342048" y="4337053"/>
                <a:ext cx="3405876" cy="282129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indent="0">
                  <a:lnSpc>
                    <a:spcPts val="2200"/>
                  </a:lnSpc>
                  <a:buNone/>
                </a:pPr>
                <a:r>
                  <a:rPr lang="en-US" sz="2000" dirty="0">
                    <a:solidFill>
                      <a:srgbClr val="4B5563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cs typeface="ui-sans-serif" pitchFamily="34" charset="-120"/>
                  </a:rPr>
                  <a:t>整合相关概念，构建知识体系</a:t>
                </a:r>
                <a:endParaRPr lang="en-US" sz="20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72" name="Text 13">
                <a:extLst>
                  <a:ext uri="{FF2B5EF4-FFF2-40B4-BE49-F238E27FC236}">
                    <a16:creationId xmlns:a16="http://schemas.microsoft.com/office/drawing/2014/main" id="{3C747D9F-0FFF-434B-A2A8-83E26624445F}"/>
                  </a:ext>
                </a:extLst>
              </p:cNvPr>
              <p:cNvSpPr/>
              <p:nvPr/>
            </p:nvSpPr>
            <p:spPr>
              <a:xfrm>
                <a:off x="8259597" y="3988378"/>
                <a:ext cx="1906905" cy="282129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indent="0">
                  <a:lnSpc>
                    <a:spcPts val="2200"/>
                  </a:lnSpc>
                  <a:buNone/>
                </a:pPr>
                <a:r>
                  <a:rPr lang="en-US" sz="2000" b="1" dirty="0">
                    <a:solidFill>
                      <a:srgbClr val="374151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ui-sans-serif" pitchFamily="34" charset="-120"/>
                  </a:rPr>
                  <a:t>指向深度理解</a:t>
                </a:r>
                <a:endParaRPr lang="en-US" sz="2000" dirty="0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73" name="Text 14">
                <a:extLst>
                  <a:ext uri="{FF2B5EF4-FFF2-40B4-BE49-F238E27FC236}">
                    <a16:creationId xmlns:a16="http://schemas.microsoft.com/office/drawing/2014/main" id="{AC386435-755C-0C9F-CE83-23ABE4719C18}"/>
                  </a:ext>
                </a:extLst>
              </p:cNvPr>
              <p:cNvSpPr/>
              <p:nvPr/>
            </p:nvSpPr>
            <p:spPr>
              <a:xfrm>
                <a:off x="7893496" y="4343160"/>
                <a:ext cx="3405876" cy="282129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indent="0">
                  <a:lnSpc>
                    <a:spcPts val="2200"/>
                  </a:lnSpc>
                  <a:buNone/>
                </a:pPr>
                <a:r>
                  <a:rPr lang="en-US" sz="2000" dirty="0">
                    <a:solidFill>
                      <a:srgbClr val="4B5563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cs typeface="ui-sans-serif" pitchFamily="34" charset="-120"/>
                  </a:rPr>
                  <a:t>超越表层记忆，追求深度掌握</a:t>
                </a:r>
                <a:endParaRPr lang="en-US" sz="20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74" name="Text 15">
                <a:extLst>
                  <a:ext uri="{FF2B5EF4-FFF2-40B4-BE49-F238E27FC236}">
                    <a16:creationId xmlns:a16="http://schemas.microsoft.com/office/drawing/2014/main" id="{D88F8566-C584-8D9A-83DA-54BD7030F1C1}"/>
                  </a:ext>
                </a:extLst>
              </p:cNvPr>
              <p:cNvSpPr/>
              <p:nvPr/>
            </p:nvSpPr>
            <p:spPr>
              <a:xfrm>
                <a:off x="923519" y="4871681"/>
                <a:ext cx="2346960" cy="282129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indent="0">
                  <a:lnSpc>
                    <a:spcPts val="2200"/>
                  </a:lnSpc>
                  <a:buNone/>
                </a:pPr>
                <a:r>
                  <a:rPr lang="en-US" sz="2000" b="1" dirty="0">
                    <a:solidFill>
                      <a:srgbClr val="374151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ui-sans-serif" pitchFamily="34" charset="-120"/>
                  </a:rPr>
                  <a:t>具有生活价值</a:t>
                </a:r>
                <a:endParaRPr lang="en-US" sz="2000" dirty="0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75" name="Text 16">
                <a:extLst>
                  <a:ext uri="{FF2B5EF4-FFF2-40B4-BE49-F238E27FC236}">
                    <a16:creationId xmlns:a16="http://schemas.microsoft.com/office/drawing/2014/main" id="{645730B5-421F-279E-9E63-834F756EAA61}"/>
                  </a:ext>
                </a:extLst>
              </p:cNvPr>
              <p:cNvSpPr/>
              <p:nvPr/>
            </p:nvSpPr>
            <p:spPr>
              <a:xfrm>
                <a:off x="864939" y="5194086"/>
                <a:ext cx="3308083" cy="564257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indent="0">
                  <a:lnSpc>
                    <a:spcPts val="2200"/>
                  </a:lnSpc>
                  <a:buNone/>
                </a:pPr>
                <a:r>
                  <a:rPr lang="en-US" sz="2000" dirty="0">
                    <a:solidFill>
                      <a:srgbClr val="4B5563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cs typeface="ui-sans-serif" pitchFamily="34" charset="-120"/>
                  </a:rPr>
                  <a:t>连接学科与现实世界，激发学习兴趣</a:t>
                </a:r>
                <a:endParaRPr lang="en-US" sz="20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76" name="Text 17">
                <a:extLst>
                  <a:ext uri="{FF2B5EF4-FFF2-40B4-BE49-F238E27FC236}">
                    <a16:creationId xmlns:a16="http://schemas.microsoft.com/office/drawing/2014/main" id="{788068F2-73BF-3298-D27E-3F0F610D7592}"/>
                  </a:ext>
                </a:extLst>
              </p:cNvPr>
              <p:cNvSpPr/>
              <p:nvPr/>
            </p:nvSpPr>
            <p:spPr>
              <a:xfrm>
                <a:off x="4746172" y="4896528"/>
                <a:ext cx="2188652" cy="282129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2200"/>
                  </a:lnSpc>
                </a:pPr>
                <a:r>
                  <a:rPr lang="en-US" sz="2000" b="1" dirty="0" err="1">
                    <a:solidFill>
                      <a:srgbClr val="374151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ui-sans-serif" pitchFamily="34" charset="-120"/>
                  </a:rPr>
                  <a:t>素养目标“锚点</a:t>
                </a:r>
                <a:r>
                  <a:rPr lang="en-US" altLang="zh-CN" sz="2000" dirty="0">
                    <a:solidFill>
                      <a:srgbClr val="374151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ui-sans-serif" pitchFamily="34" charset="-120"/>
                  </a:rPr>
                  <a:t>”</a:t>
                </a:r>
                <a:endParaRPr lang="en-US" sz="2000" dirty="0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77" name="Text 18">
                <a:extLst>
                  <a:ext uri="{FF2B5EF4-FFF2-40B4-BE49-F238E27FC236}">
                    <a16:creationId xmlns:a16="http://schemas.microsoft.com/office/drawing/2014/main" id="{697577E1-F4F4-42F8-6BEE-8EEE0A11C69A}"/>
                  </a:ext>
                </a:extLst>
              </p:cNvPr>
              <p:cNvSpPr/>
              <p:nvPr/>
            </p:nvSpPr>
            <p:spPr>
              <a:xfrm>
                <a:off x="4373264" y="5194086"/>
                <a:ext cx="3203193" cy="564257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indent="0">
                  <a:lnSpc>
                    <a:spcPts val="2200"/>
                  </a:lnSpc>
                  <a:buNone/>
                </a:pPr>
                <a:r>
                  <a:rPr lang="en-US" sz="2000" dirty="0" err="1">
                    <a:solidFill>
                      <a:srgbClr val="4B5563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cs typeface="ui-sans-serif" pitchFamily="34" charset="-120"/>
                  </a:rPr>
                  <a:t>为素养目标提供具体可抓的“锚点</a:t>
                </a:r>
                <a:r>
                  <a:rPr lang="en-US" sz="2000" dirty="0">
                    <a:solidFill>
                      <a:srgbClr val="4B5563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cs typeface="ui-sans-serif" pitchFamily="34" charset="-120"/>
                  </a:rPr>
                  <a:t>“</a:t>
                </a:r>
                <a:endParaRPr lang="en-US" sz="20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78" name="Text 19">
                <a:extLst>
                  <a:ext uri="{FF2B5EF4-FFF2-40B4-BE49-F238E27FC236}">
                    <a16:creationId xmlns:a16="http://schemas.microsoft.com/office/drawing/2014/main" id="{C9DB3017-F4D5-586F-D14E-E88A259076DD}"/>
                  </a:ext>
                </a:extLst>
              </p:cNvPr>
              <p:cNvSpPr/>
              <p:nvPr/>
            </p:nvSpPr>
            <p:spPr>
              <a:xfrm>
                <a:off x="8302123" y="4896528"/>
                <a:ext cx="2274307" cy="282129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indent="0">
                  <a:lnSpc>
                    <a:spcPts val="2200"/>
                  </a:lnSpc>
                  <a:buNone/>
                </a:pPr>
                <a:r>
                  <a:rPr lang="en-US" sz="2000" b="1" dirty="0" err="1">
                    <a:solidFill>
                      <a:srgbClr val="374151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ui-sans-serif" pitchFamily="34" charset="-120"/>
                  </a:rPr>
                  <a:t>实践设计“靶心</a:t>
                </a:r>
                <a:r>
                  <a:rPr lang="en-US" sz="2000" b="1" dirty="0">
                    <a:solidFill>
                      <a:srgbClr val="374151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ui-sans-serif" pitchFamily="34" charset="-120"/>
                  </a:rPr>
                  <a:t>”</a:t>
                </a:r>
                <a:endParaRPr lang="en-US" sz="2000" dirty="0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79" name="Text 20">
                <a:extLst>
                  <a:ext uri="{FF2B5EF4-FFF2-40B4-BE49-F238E27FC236}">
                    <a16:creationId xmlns:a16="http://schemas.microsoft.com/office/drawing/2014/main" id="{08AB148F-1E52-E3E8-2187-313DE0BD5319}"/>
                  </a:ext>
                </a:extLst>
              </p:cNvPr>
              <p:cNvSpPr/>
              <p:nvPr/>
            </p:nvSpPr>
            <p:spPr>
              <a:xfrm>
                <a:off x="7997323" y="5288822"/>
                <a:ext cx="2978270" cy="282129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indent="0">
                  <a:lnSpc>
                    <a:spcPts val="2200"/>
                  </a:lnSpc>
                  <a:buNone/>
                </a:pPr>
                <a:r>
                  <a:rPr lang="en-US" sz="2000" dirty="0">
                    <a:solidFill>
                      <a:srgbClr val="4B5563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cs typeface="ui-sans-serif" pitchFamily="34" charset="-120"/>
                  </a:rPr>
                  <a:t>引导实践活动设计与实施</a:t>
                </a:r>
                <a:endParaRPr lang="en-US" sz="20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sp>
          <p:nvSpPr>
            <p:cNvPr id="59" name="Text 8">
              <a:extLst>
                <a:ext uri="{FF2B5EF4-FFF2-40B4-BE49-F238E27FC236}">
                  <a16:creationId xmlns:a16="http://schemas.microsoft.com/office/drawing/2014/main" id="{AA2A34D8-EF33-7A33-F5EF-7B7B7B309B80}"/>
                </a:ext>
              </a:extLst>
            </p:cNvPr>
            <p:cNvSpPr/>
            <p:nvPr/>
          </p:nvSpPr>
          <p:spPr>
            <a:xfrm>
              <a:off x="696417" y="3467372"/>
              <a:ext cx="11567160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b="1" dirty="0">
                  <a:solidFill>
                    <a:srgbClr val="1E40AF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“</a:t>
              </a:r>
              <a:r>
                <a:rPr lang="en-US" sz="2000" b="1" dirty="0" err="1">
                  <a:solidFill>
                    <a:srgbClr val="1E40AF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大概念“的特征与价值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102" name="Text 1">
            <a:extLst>
              <a:ext uri="{FF2B5EF4-FFF2-40B4-BE49-F238E27FC236}">
                <a16:creationId xmlns:a16="http://schemas.microsoft.com/office/drawing/2014/main" id="{6C26CD24-D749-8B00-112F-8FACF670AC29}"/>
              </a:ext>
            </a:extLst>
          </p:cNvPr>
          <p:cNvSpPr/>
          <p:nvPr/>
        </p:nvSpPr>
        <p:spPr>
          <a:xfrm>
            <a:off x="326572" y="1349828"/>
            <a:ext cx="12070080" cy="28212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>
              <a:lnSpc>
                <a:spcPts val="2200"/>
              </a:lnSpc>
              <a:buNone/>
            </a:pPr>
            <a:r>
              <a:rPr lang="en-US" sz="2000" dirty="0" err="1">
                <a:solidFill>
                  <a:srgbClr val="374151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教师需深入理解课程标准中的</a:t>
            </a:r>
            <a:r>
              <a:rPr lang="en-US" sz="2000" dirty="0" err="1">
                <a:solidFill>
                  <a:schemeClr val="accent6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大概念</a:t>
            </a:r>
            <a:r>
              <a:rPr lang="en-US" sz="2000" dirty="0" err="1">
                <a:solidFill>
                  <a:srgbClr val="374151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，将其细化到每节课的具体素养学习目标，作为实践设计的</a:t>
            </a:r>
            <a:r>
              <a:rPr lang="en-US" sz="2000" dirty="0" err="1">
                <a:solidFill>
                  <a:schemeClr val="accent6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锚点</a:t>
            </a:r>
            <a:r>
              <a:rPr lang="en-US" sz="2000" dirty="0">
                <a:solidFill>
                  <a:srgbClr val="374151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。</a:t>
            </a:r>
            <a:endParaRPr 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74304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10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>
            <a:alpha val="100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97BB4E-260E-6843-F765-E263D4FF54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9A2A6E48-8E03-A95E-F476-FC98D9B1682A}"/>
              </a:ext>
            </a:extLst>
          </p:cNvPr>
          <p:cNvSpPr/>
          <p:nvPr/>
        </p:nvSpPr>
        <p:spPr>
          <a:xfrm>
            <a:off x="68044" y="289454"/>
            <a:ext cx="11620500" cy="6511103"/>
          </a:xfrm>
          <a:prstGeom prst="roundRect">
            <a:avLst>
              <a:gd name="adj" fmla="val 10040"/>
            </a:avLst>
          </a:prstGeom>
          <a:gradFill rotWithShape="1">
            <a:gsLst>
              <a:gs pos="0">
                <a:srgbClr val="FFFFFF">
                  <a:alpha val="100000"/>
                </a:srgbClr>
              </a:gs>
              <a:gs pos="100000">
                <a:srgbClr val="E0E0E0">
                  <a:alpha val="100000"/>
                </a:srgbClr>
              </a:gs>
            </a:gsLst>
            <a:lin ang="5400000"/>
          </a:gradFill>
          <a:ln w="25400" cap="flat" cmpd="sng">
            <a:noFill/>
            <a:prstDash val="solid"/>
            <a:round/>
          </a:ln>
          <a:effectLst>
            <a:outerShdw blurRad="279400" dist="254000" dir="8100000" algn="tr" rotWithShape="0">
              <a:srgbClr val="000000">
                <a:alpha val="4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819D5EB1-B019-7B62-D759-B4D82D7DF244}"/>
              </a:ext>
            </a:extLst>
          </p:cNvPr>
          <p:cNvSpPr/>
          <p:nvPr/>
        </p:nvSpPr>
        <p:spPr>
          <a:xfrm>
            <a:off x="2095500" y="431800"/>
            <a:ext cx="9053830" cy="488950"/>
          </a:xfrm>
          <a:custGeom>
            <a:avLst/>
            <a:gdLst/>
            <a:ahLst/>
            <a:cxnLst/>
            <a:rect l="l" t="t" r="r" b="b"/>
            <a:pathLst>
              <a:path w="9053830" h="488950">
                <a:moveTo>
                  <a:pt x="0" y="0"/>
                </a:moveTo>
                <a:lnTo>
                  <a:pt x="7511393" y="0"/>
                </a:lnTo>
                <a:lnTo>
                  <a:pt x="9053830" y="488950"/>
                </a:lnTo>
                <a:lnTo>
                  <a:pt x="0" y="4889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>
              <a:alpha val="73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0E7587F0-D5F4-4D33-2F73-68AACCAA7661}"/>
              </a:ext>
            </a:extLst>
          </p:cNvPr>
          <p:cNvSpPr/>
          <p:nvPr/>
        </p:nvSpPr>
        <p:spPr>
          <a:xfrm>
            <a:off x="863600" y="431800"/>
            <a:ext cx="3000375" cy="647700"/>
          </a:xfrm>
          <a:custGeom>
            <a:avLst/>
            <a:gdLst/>
            <a:ahLst/>
            <a:cxnLst/>
            <a:rect l="l" t="t" r="r" b="b"/>
            <a:pathLst>
              <a:path w="3000375" h="647700">
                <a:moveTo>
                  <a:pt x="104244" y="0"/>
                </a:moveTo>
                <a:lnTo>
                  <a:pt x="3000375" y="0"/>
                </a:lnTo>
                <a:lnTo>
                  <a:pt x="2342708" y="647700"/>
                </a:lnTo>
                <a:lnTo>
                  <a:pt x="0" y="640326"/>
                </a:lnTo>
                <a:lnTo>
                  <a:pt x="104244" y="0"/>
                </a:lnTo>
                <a:close/>
              </a:path>
            </a:pathLst>
          </a:custGeom>
          <a:solidFill>
            <a:srgbClr val="005A9E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63500" dist="63500" algn="ctr" rotWithShape="0">
              <a:srgbClr val="000000">
                <a:alpha val="67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7" name="AutoShape 6">
            <a:extLst>
              <a:ext uri="{FF2B5EF4-FFF2-40B4-BE49-F238E27FC236}">
                <a16:creationId xmlns:a16="http://schemas.microsoft.com/office/drawing/2014/main" id="{19806D0C-8D6B-A2FE-A7FD-3879330AE678}"/>
              </a:ext>
            </a:extLst>
          </p:cNvPr>
          <p:cNvSpPr/>
          <p:nvPr/>
        </p:nvSpPr>
        <p:spPr>
          <a:xfrm>
            <a:off x="1015999" y="527050"/>
            <a:ext cx="9970248" cy="3683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>
              <a:defRPr/>
            </a:pPr>
            <a:r>
              <a:rPr lang="en-US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2. </a:t>
            </a:r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学科实践实施路径</a:t>
            </a:r>
            <a:r>
              <a:rPr lang="en-US" altLang="zh-CN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—</a:t>
            </a:r>
            <a:r>
              <a:rPr lang="zh-CN" altLang="en-US" sz="20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三阶段八环节：准备阶段</a:t>
            </a:r>
            <a:r>
              <a:rPr lang="en-US" altLang="zh-CN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-</a:t>
            </a:r>
            <a:r>
              <a:rPr lang="zh-CN" altLang="en-US" sz="20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环节</a:t>
            </a:r>
            <a:r>
              <a:rPr lang="en-US" altLang="zh-CN" sz="20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1</a:t>
            </a:r>
            <a:r>
              <a:rPr lang="zh-CN" altLang="en-US" sz="20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：确定学习目标</a:t>
            </a:r>
            <a:endParaRPr lang="en-US" sz="2400" b="1" dirty="0">
              <a:solidFill>
                <a:srgbClr val="F5B900"/>
              </a:solidFill>
              <a:effectLst>
                <a:outerShdw blurRad="38100" dist="38100" dir="2700000" algn="tl" rotWithShape="0">
                  <a:srgbClr val="000000">
                    <a:alpha val="43100"/>
                  </a:srgbClr>
                </a:outerShdw>
              </a:effectLst>
              <a:latin typeface="微软雅黑"/>
              <a:ea typeface="微软雅黑"/>
            </a:endParaRPr>
          </a:p>
        </p:txBody>
      </p:sp>
      <p:pic>
        <p:nvPicPr>
          <p:cNvPr id="55" name="Image 24" descr="preencoded.png">
            <a:extLst>
              <a:ext uri="{FF2B5EF4-FFF2-40B4-BE49-F238E27FC236}">
                <a16:creationId xmlns:a16="http://schemas.microsoft.com/office/drawing/2014/main" id="{1A5C2053-4E48-C040-CD2A-986B389FC3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217" y="6015717"/>
            <a:ext cx="152400" cy="152400"/>
          </a:xfrm>
          <a:prstGeom prst="rect">
            <a:avLst/>
          </a:prstGeom>
        </p:spPr>
      </p:pic>
      <p:sp>
        <p:nvSpPr>
          <p:cNvPr id="102" name="Text 1">
            <a:extLst>
              <a:ext uri="{FF2B5EF4-FFF2-40B4-BE49-F238E27FC236}">
                <a16:creationId xmlns:a16="http://schemas.microsoft.com/office/drawing/2014/main" id="{B5E1C994-25F8-725B-572E-3FD355509908}"/>
              </a:ext>
            </a:extLst>
          </p:cNvPr>
          <p:cNvSpPr/>
          <p:nvPr/>
        </p:nvSpPr>
        <p:spPr>
          <a:xfrm>
            <a:off x="1003836" y="2941530"/>
            <a:ext cx="2162186" cy="169277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>
              <a:lnSpc>
                <a:spcPts val="2200"/>
              </a:lnSpc>
              <a:buNone/>
            </a:pPr>
            <a:r>
              <a:rPr lang="en-US" sz="2000" dirty="0">
                <a:solidFill>
                  <a:srgbClr val="374151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    </a:t>
            </a:r>
            <a:r>
              <a:rPr lang="en-US" sz="2000" dirty="0" err="1">
                <a:solidFill>
                  <a:srgbClr val="374151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教师需深入理解课程标准中的</a:t>
            </a:r>
            <a:r>
              <a:rPr lang="en-US" sz="2000" dirty="0" err="1">
                <a:solidFill>
                  <a:schemeClr val="accent6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大概念</a:t>
            </a:r>
            <a:r>
              <a:rPr lang="en-US" sz="2000" dirty="0" err="1">
                <a:solidFill>
                  <a:srgbClr val="374151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，将其细化到每节课的具体素养学习目标，作为实践设计的</a:t>
            </a:r>
            <a:r>
              <a:rPr lang="en-US" sz="2000" dirty="0" err="1">
                <a:solidFill>
                  <a:schemeClr val="accent6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锚点</a:t>
            </a:r>
            <a:r>
              <a:rPr lang="en-US" sz="2000" dirty="0">
                <a:solidFill>
                  <a:srgbClr val="374151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。</a:t>
            </a:r>
            <a:endParaRPr 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FB8BA2B-F44F-5CEA-DD9C-D9D8F56465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6741" y="1187930"/>
            <a:ext cx="5027397" cy="5496621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6E2ECE38-5133-E522-B796-97591E733951}"/>
              </a:ext>
            </a:extLst>
          </p:cNvPr>
          <p:cNvSpPr txBox="1"/>
          <p:nvPr/>
        </p:nvSpPr>
        <p:spPr>
          <a:xfrm>
            <a:off x="727817" y="1821716"/>
            <a:ext cx="3051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>
                <a:solidFill>
                  <a:schemeClr val="accent5">
                    <a:lumMod val="75000"/>
                  </a:schemeClr>
                </a:solidFill>
              </a:rPr>
              <a:t>   四年级下册第</a:t>
            </a:r>
            <a:r>
              <a:rPr lang="en-US" altLang="zh-CN" sz="1800" dirty="0">
                <a:solidFill>
                  <a:schemeClr val="accent5">
                    <a:lumMod val="75000"/>
                  </a:schemeClr>
                </a:solidFill>
              </a:rPr>
              <a:t>1</a:t>
            </a:r>
            <a:r>
              <a:rPr lang="zh-CN" altLang="en-US" sz="1800" dirty="0">
                <a:solidFill>
                  <a:schemeClr val="accent5">
                    <a:lumMod val="75000"/>
                  </a:schemeClr>
                </a:solidFill>
              </a:rPr>
              <a:t>单元第</a:t>
            </a:r>
            <a:r>
              <a:rPr lang="en-US" altLang="zh-CN" sz="1800" dirty="0">
                <a:solidFill>
                  <a:schemeClr val="accent5">
                    <a:lumMod val="75000"/>
                  </a:schemeClr>
                </a:solidFill>
              </a:rPr>
              <a:t>1</a:t>
            </a:r>
            <a:r>
              <a:rPr lang="zh-CN" altLang="en-US" sz="1800" dirty="0">
                <a:solidFill>
                  <a:schemeClr val="accent5">
                    <a:lumMod val="75000"/>
                  </a:schemeClr>
                </a:solidFill>
              </a:rPr>
              <a:t>课</a:t>
            </a:r>
            <a:endParaRPr lang="en-US" altLang="zh-CN" sz="180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n-US" altLang="zh-CN" sz="1800" dirty="0">
                <a:solidFill>
                  <a:schemeClr val="accent5">
                    <a:lumMod val="75000"/>
                  </a:schemeClr>
                </a:solidFill>
              </a:rPr>
              <a:t>《</a:t>
            </a:r>
            <a:r>
              <a:rPr lang="zh-CN" altLang="en-US" sz="1800" dirty="0">
                <a:solidFill>
                  <a:schemeClr val="accent5">
                    <a:lumMod val="75000"/>
                  </a:schemeClr>
                </a:solidFill>
              </a:rPr>
              <a:t>信息科技教学指南</a:t>
            </a:r>
            <a:r>
              <a:rPr lang="en-US" altLang="zh-CN" sz="1800" dirty="0">
                <a:solidFill>
                  <a:schemeClr val="accent5">
                    <a:lumMod val="75000"/>
                  </a:schemeClr>
                </a:solidFill>
              </a:rPr>
              <a:t>》</a:t>
            </a:r>
            <a:endParaRPr lang="zh-CN" altLang="en-US" sz="1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9C60D0F6-0B0B-97CF-6271-D3E49E452E2A}"/>
              </a:ext>
            </a:extLst>
          </p:cNvPr>
          <p:cNvSpPr/>
          <p:nvPr/>
        </p:nvSpPr>
        <p:spPr>
          <a:xfrm>
            <a:off x="4455994" y="1924334"/>
            <a:ext cx="4319516" cy="128524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213723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>
            <a:alpha val="100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D92BDA-DF82-FF9F-9A2A-D14D6BDE0D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539333B4-2DF2-889B-DE2D-D8EC896C53BE}"/>
              </a:ext>
            </a:extLst>
          </p:cNvPr>
          <p:cNvSpPr/>
          <p:nvPr/>
        </p:nvSpPr>
        <p:spPr>
          <a:xfrm>
            <a:off x="158339" y="246043"/>
            <a:ext cx="11620500" cy="6511103"/>
          </a:xfrm>
          <a:prstGeom prst="roundRect">
            <a:avLst>
              <a:gd name="adj" fmla="val 10040"/>
            </a:avLst>
          </a:prstGeom>
          <a:gradFill rotWithShape="1">
            <a:gsLst>
              <a:gs pos="0">
                <a:srgbClr val="FFFFFF">
                  <a:alpha val="100000"/>
                </a:srgbClr>
              </a:gs>
              <a:gs pos="100000">
                <a:srgbClr val="E0E0E0">
                  <a:alpha val="100000"/>
                </a:srgbClr>
              </a:gs>
            </a:gsLst>
            <a:lin ang="5400000"/>
          </a:gradFill>
          <a:ln w="25400" cap="flat" cmpd="sng">
            <a:noFill/>
            <a:prstDash val="solid"/>
            <a:round/>
          </a:ln>
          <a:effectLst>
            <a:outerShdw blurRad="279400" dist="254000" dir="8100000" algn="tr" rotWithShape="0">
              <a:srgbClr val="000000">
                <a:alpha val="4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93E56A6D-44B9-380A-66B9-861D5B63E640}"/>
              </a:ext>
            </a:extLst>
          </p:cNvPr>
          <p:cNvSpPr/>
          <p:nvPr/>
        </p:nvSpPr>
        <p:spPr>
          <a:xfrm>
            <a:off x="2095500" y="431800"/>
            <a:ext cx="9053830" cy="488950"/>
          </a:xfrm>
          <a:custGeom>
            <a:avLst/>
            <a:gdLst/>
            <a:ahLst/>
            <a:cxnLst/>
            <a:rect l="l" t="t" r="r" b="b"/>
            <a:pathLst>
              <a:path w="9053830" h="488950">
                <a:moveTo>
                  <a:pt x="0" y="0"/>
                </a:moveTo>
                <a:lnTo>
                  <a:pt x="7511393" y="0"/>
                </a:lnTo>
                <a:lnTo>
                  <a:pt x="9053830" y="488950"/>
                </a:lnTo>
                <a:lnTo>
                  <a:pt x="0" y="4889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>
              <a:alpha val="73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7144BF85-1D0C-2024-585B-1D1514E0BD01}"/>
              </a:ext>
            </a:extLst>
          </p:cNvPr>
          <p:cNvSpPr/>
          <p:nvPr/>
        </p:nvSpPr>
        <p:spPr>
          <a:xfrm>
            <a:off x="863600" y="431800"/>
            <a:ext cx="3000375" cy="647700"/>
          </a:xfrm>
          <a:custGeom>
            <a:avLst/>
            <a:gdLst/>
            <a:ahLst/>
            <a:cxnLst/>
            <a:rect l="l" t="t" r="r" b="b"/>
            <a:pathLst>
              <a:path w="3000375" h="647700">
                <a:moveTo>
                  <a:pt x="104244" y="0"/>
                </a:moveTo>
                <a:lnTo>
                  <a:pt x="3000375" y="0"/>
                </a:lnTo>
                <a:lnTo>
                  <a:pt x="2342708" y="647700"/>
                </a:lnTo>
                <a:lnTo>
                  <a:pt x="0" y="640326"/>
                </a:lnTo>
                <a:lnTo>
                  <a:pt x="104244" y="0"/>
                </a:lnTo>
                <a:close/>
              </a:path>
            </a:pathLst>
          </a:custGeom>
          <a:solidFill>
            <a:srgbClr val="005A9E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63500" dist="63500" algn="ctr" rotWithShape="0">
              <a:srgbClr val="000000">
                <a:alpha val="67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7" name="AutoShape 6">
            <a:extLst>
              <a:ext uri="{FF2B5EF4-FFF2-40B4-BE49-F238E27FC236}">
                <a16:creationId xmlns:a16="http://schemas.microsoft.com/office/drawing/2014/main" id="{2C8F88F8-1D8A-9762-484C-EC5B86B7FF34}"/>
              </a:ext>
            </a:extLst>
          </p:cNvPr>
          <p:cNvSpPr/>
          <p:nvPr/>
        </p:nvSpPr>
        <p:spPr>
          <a:xfrm>
            <a:off x="1015999" y="527050"/>
            <a:ext cx="9970248" cy="3683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>
              <a:defRPr/>
            </a:pPr>
            <a:r>
              <a:rPr lang="en-US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2. </a:t>
            </a:r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学科实践实施路径</a:t>
            </a:r>
            <a:r>
              <a:rPr lang="en-US" altLang="zh-CN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—</a:t>
            </a:r>
            <a:r>
              <a:rPr lang="zh-CN" altLang="en-US" sz="20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三阶段八环节：准备阶段</a:t>
            </a:r>
            <a:r>
              <a:rPr lang="en-US" altLang="zh-CN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-</a:t>
            </a:r>
            <a:r>
              <a:rPr lang="zh-CN" altLang="en-US" sz="20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环节</a:t>
            </a:r>
            <a:r>
              <a:rPr lang="en-US" altLang="zh-CN" sz="20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2</a:t>
            </a:r>
            <a:r>
              <a:rPr lang="zh-CN" altLang="en-US" sz="20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：遴选实践主题</a:t>
            </a:r>
            <a:endParaRPr lang="en-US" sz="2400" b="1" dirty="0">
              <a:solidFill>
                <a:srgbClr val="F5B900"/>
              </a:solidFill>
              <a:effectLst>
                <a:outerShdw blurRad="38100" dist="38100" dir="2700000" algn="tl" rotWithShape="0">
                  <a:srgbClr val="000000">
                    <a:alpha val="43100"/>
                  </a:srgbClr>
                </a:outerShdw>
              </a:effectLst>
              <a:latin typeface="微软雅黑"/>
              <a:ea typeface="微软雅黑"/>
            </a:endParaRPr>
          </a:p>
        </p:txBody>
      </p:sp>
      <p:pic>
        <p:nvPicPr>
          <p:cNvPr id="3" name="Image 11" descr="preencoded.png">
            <a:extLst>
              <a:ext uri="{FF2B5EF4-FFF2-40B4-BE49-F238E27FC236}">
                <a16:creationId xmlns:a16="http://schemas.microsoft.com/office/drawing/2014/main" id="{606ADC84-07F1-F74D-4BC5-8664246DD5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7013" y="2345499"/>
            <a:ext cx="609600" cy="609600"/>
          </a:xfrm>
          <a:prstGeom prst="rect">
            <a:avLst/>
          </a:prstGeom>
        </p:spPr>
      </p:pic>
      <p:pic>
        <p:nvPicPr>
          <p:cNvPr id="6" name="Image 12" descr="preencoded.png">
            <a:extLst>
              <a:ext uri="{FF2B5EF4-FFF2-40B4-BE49-F238E27FC236}">
                <a16:creationId xmlns:a16="http://schemas.microsoft.com/office/drawing/2014/main" id="{BC3AFF18-64D9-DCAF-A3C0-B085F0595C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6088" y="2497899"/>
            <a:ext cx="171450" cy="304800"/>
          </a:xfrm>
          <a:prstGeom prst="rect">
            <a:avLst/>
          </a:prstGeom>
        </p:spPr>
      </p:pic>
      <p:pic>
        <p:nvPicPr>
          <p:cNvPr id="8" name="Image 13" descr="preencoded.png">
            <a:extLst>
              <a:ext uri="{FF2B5EF4-FFF2-40B4-BE49-F238E27FC236}">
                <a16:creationId xmlns:a16="http://schemas.microsoft.com/office/drawing/2014/main" id="{7712C5D8-B7E0-A828-E0DA-C9EC6094A7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0038" y="2345499"/>
            <a:ext cx="609600" cy="609600"/>
          </a:xfrm>
          <a:prstGeom prst="rect">
            <a:avLst/>
          </a:prstGeom>
        </p:spPr>
      </p:pic>
      <p:pic>
        <p:nvPicPr>
          <p:cNvPr id="9" name="Image 14" descr="preencoded.png">
            <a:extLst>
              <a:ext uri="{FF2B5EF4-FFF2-40B4-BE49-F238E27FC236}">
                <a16:creationId xmlns:a16="http://schemas.microsoft.com/office/drawing/2014/main" id="{932DB68B-69BF-B711-4883-D6F75C399A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0537" y="2497899"/>
            <a:ext cx="228600" cy="304800"/>
          </a:xfrm>
          <a:prstGeom prst="rect">
            <a:avLst/>
          </a:prstGeom>
        </p:spPr>
      </p:pic>
      <p:pic>
        <p:nvPicPr>
          <p:cNvPr id="10" name="Image 15" descr="preencoded.png">
            <a:extLst>
              <a:ext uri="{FF2B5EF4-FFF2-40B4-BE49-F238E27FC236}">
                <a16:creationId xmlns:a16="http://schemas.microsoft.com/office/drawing/2014/main" id="{6CC3B4FB-2929-7C73-5C66-1BFD245F9C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63063" y="2345499"/>
            <a:ext cx="609600" cy="609600"/>
          </a:xfrm>
          <a:prstGeom prst="rect">
            <a:avLst/>
          </a:prstGeom>
        </p:spPr>
      </p:pic>
      <p:pic>
        <p:nvPicPr>
          <p:cNvPr id="11" name="Image 16" descr="preencoded.png">
            <a:extLst>
              <a:ext uri="{FF2B5EF4-FFF2-40B4-BE49-F238E27FC236}">
                <a16:creationId xmlns:a16="http://schemas.microsoft.com/office/drawing/2014/main" id="{D6F1D1DA-77F6-1783-B4E0-8550B21379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24988" y="2497899"/>
            <a:ext cx="285750" cy="304800"/>
          </a:xfrm>
          <a:prstGeom prst="rect">
            <a:avLst/>
          </a:prstGeom>
        </p:spPr>
      </p:pic>
      <p:pic>
        <p:nvPicPr>
          <p:cNvPr id="12" name="Image 17" descr="preencoded.png">
            <a:extLst>
              <a:ext uri="{FF2B5EF4-FFF2-40B4-BE49-F238E27FC236}">
                <a16:creationId xmlns:a16="http://schemas.microsoft.com/office/drawing/2014/main" id="{FD683BA0-4A62-1047-0677-12921924D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6088" y="2345499"/>
            <a:ext cx="609600" cy="609600"/>
          </a:xfrm>
          <a:prstGeom prst="rect">
            <a:avLst/>
          </a:prstGeom>
        </p:spPr>
      </p:pic>
      <p:pic>
        <p:nvPicPr>
          <p:cNvPr id="13" name="Image 18" descr="preencoded.png">
            <a:extLst>
              <a:ext uri="{FF2B5EF4-FFF2-40B4-BE49-F238E27FC236}">
                <a16:creationId xmlns:a16="http://schemas.microsoft.com/office/drawing/2014/main" id="{C3752BD6-076C-F94C-2FBD-6A334105C3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96588" y="2497899"/>
            <a:ext cx="228600" cy="304800"/>
          </a:xfrm>
          <a:prstGeom prst="rect">
            <a:avLst/>
          </a:prstGeom>
        </p:spPr>
      </p:pic>
      <p:pic>
        <p:nvPicPr>
          <p:cNvPr id="14" name="Image 19" descr="preencoded.png">
            <a:extLst>
              <a:ext uri="{FF2B5EF4-FFF2-40B4-BE49-F238E27FC236}">
                <a16:creationId xmlns:a16="http://schemas.microsoft.com/office/drawing/2014/main" id="{B4A51567-E336-36BB-63EB-F9E3F3BB0E4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10300" y="3640898"/>
            <a:ext cx="5372100" cy="1120329"/>
          </a:xfrm>
          <a:prstGeom prst="rect">
            <a:avLst/>
          </a:prstGeom>
          <a:solidFill>
            <a:srgbClr val="2E9FD1"/>
          </a:solidFill>
        </p:spPr>
      </p:pic>
      <p:pic>
        <p:nvPicPr>
          <p:cNvPr id="15" name="Image 20" descr="preencoded.png">
            <a:extLst>
              <a:ext uri="{FF2B5EF4-FFF2-40B4-BE49-F238E27FC236}">
                <a16:creationId xmlns:a16="http://schemas.microsoft.com/office/drawing/2014/main" id="{99959DAF-636E-39CC-7C1E-A374303736A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62700" y="3793299"/>
            <a:ext cx="285750" cy="304800"/>
          </a:xfrm>
          <a:prstGeom prst="rect">
            <a:avLst/>
          </a:prstGeom>
        </p:spPr>
      </p:pic>
      <p:sp>
        <p:nvSpPr>
          <p:cNvPr id="16" name="Text 1">
            <a:extLst>
              <a:ext uri="{FF2B5EF4-FFF2-40B4-BE49-F238E27FC236}">
                <a16:creationId xmlns:a16="http://schemas.microsoft.com/office/drawing/2014/main" id="{792FC5DB-D58C-A8E1-47B9-E64ACC3447A6}"/>
              </a:ext>
            </a:extLst>
          </p:cNvPr>
          <p:cNvSpPr/>
          <p:nvPr/>
        </p:nvSpPr>
        <p:spPr>
          <a:xfrm>
            <a:off x="609600" y="1507299"/>
            <a:ext cx="12070080" cy="28212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>
              <a:lnSpc>
                <a:spcPts val="2200"/>
              </a:lnSpc>
              <a:buNone/>
            </a:pPr>
            <a:r>
              <a:rPr lang="en-US" sz="2000" dirty="0">
                <a:solidFill>
                  <a:srgbClr val="374151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选择与学生生活相关的真实问题作为实践主题，激发学习内驱力，培养学科核心素养</a:t>
            </a:r>
            <a:endParaRPr 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3D086410-5BC5-777B-5579-46E140DC54A4}"/>
              </a:ext>
            </a:extLst>
          </p:cNvPr>
          <p:cNvGrpSpPr/>
          <p:nvPr/>
        </p:nvGrpSpPr>
        <p:grpSpPr>
          <a:xfrm>
            <a:off x="609600" y="2002599"/>
            <a:ext cx="5909310" cy="3348102"/>
            <a:chOff x="609600" y="2002599"/>
            <a:chExt cx="5909310" cy="3348102"/>
          </a:xfrm>
        </p:grpSpPr>
        <p:pic>
          <p:nvPicPr>
            <p:cNvPr id="18" name="Image 5" descr="preencoded.png">
              <a:extLst>
                <a:ext uri="{FF2B5EF4-FFF2-40B4-BE49-F238E27FC236}">
                  <a16:creationId xmlns:a16="http://schemas.microsoft.com/office/drawing/2014/main" id="{A10B668C-ECA0-ED76-9F27-E36F03F14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09600" y="2497899"/>
              <a:ext cx="5372100" cy="762000"/>
            </a:xfrm>
            <a:prstGeom prst="rect">
              <a:avLst/>
            </a:prstGeom>
            <a:solidFill>
              <a:srgbClr val="2E9FD1"/>
            </a:solidFill>
          </p:spPr>
        </p:pic>
        <p:pic>
          <p:nvPicPr>
            <p:cNvPr id="19" name="Image 6" descr="preencoded.png">
              <a:extLst>
                <a:ext uri="{FF2B5EF4-FFF2-40B4-BE49-F238E27FC236}">
                  <a16:creationId xmlns:a16="http://schemas.microsoft.com/office/drawing/2014/main" id="{B30D48A6-3C72-5AF3-72B9-4693FA73DF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71525" y="2623061"/>
              <a:ext cx="228600" cy="304800"/>
            </a:xfrm>
            <a:prstGeom prst="rect">
              <a:avLst/>
            </a:prstGeom>
          </p:spPr>
        </p:pic>
        <p:pic>
          <p:nvPicPr>
            <p:cNvPr id="20" name="Image 7" descr="preencoded.png">
              <a:extLst>
                <a:ext uri="{FF2B5EF4-FFF2-40B4-BE49-F238E27FC236}">
                  <a16:creationId xmlns:a16="http://schemas.microsoft.com/office/drawing/2014/main" id="{3C76CBB6-40BA-25D5-7B20-85E8A3945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09600" y="3412299"/>
              <a:ext cx="5372100" cy="762000"/>
            </a:xfrm>
            <a:prstGeom prst="rect">
              <a:avLst/>
            </a:prstGeom>
            <a:solidFill>
              <a:srgbClr val="2E9FD1"/>
            </a:solidFill>
          </p:spPr>
        </p:pic>
        <p:pic>
          <p:nvPicPr>
            <p:cNvPr id="21" name="Image 8" descr="preencoded.png">
              <a:extLst>
                <a:ext uri="{FF2B5EF4-FFF2-40B4-BE49-F238E27FC236}">
                  <a16:creationId xmlns:a16="http://schemas.microsoft.com/office/drawing/2014/main" id="{CB11044F-A2CD-DE41-6E2B-D95B76AA5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62000" y="3564699"/>
              <a:ext cx="228600" cy="304800"/>
            </a:xfrm>
            <a:prstGeom prst="rect">
              <a:avLst/>
            </a:prstGeom>
          </p:spPr>
        </p:pic>
        <p:pic>
          <p:nvPicPr>
            <p:cNvPr id="22" name="Image 9" descr="preencoded.png">
              <a:extLst>
                <a:ext uri="{FF2B5EF4-FFF2-40B4-BE49-F238E27FC236}">
                  <a16:creationId xmlns:a16="http://schemas.microsoft.com/office/drawing/2014/main" id="{51BEF07F-B9C3-BA01-E2DA-4F6071930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09600" y="4326699"/>
              <a:ext cx="5372100" cy="1024002"/>
            </a:xfrm>
            <a:prstGeom prst="rect">
              <a:avLst/>
            </a:prstGeom>
            <a:solidFill>
              <a:srgbClr val="2E9FD1"/>
            </a:solidFill>
          </p:spPr>
        </p:pic>
        <p:pic>
          <p:nvPicPr>
            <p:cNvPr id="23" name="Image 10" descr="preencoded.png">
              <a:extLst>
                <a:ext uri="{FF2B5EF4-FFF2-40B4-BE49-F238E27FC236}">
                  <a16:creationId xmlns:a16="http://schemas.microsoft.com/office/drawing/2014/main" id="{4DC68EF7-34B1-B87A-05B3-EC4D7B24C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62000" y="4479099"/>
              <a:ext cx="228600" cy="304800"/>
            </a:xfrm>
            <a:prstGeom prst="rect">
              <a:avLst/>
            </a:prstGeom>
          </p:spPr>
        </p:pic>
        <p:sp>
          <p:nvSpPr>
            <p:cNvPr id="24" name="Text 2">
              <a:extLst>
                <a:ext uri="{FF2B5EF4-FFF2-40B4-BE49-F238E27FC236}">
                  <a16:creationId xmlns:a16="http://schemas.microsoft.com/office/drawing/2014/main" id="{E0A757B8-AB26-4C12-4797-A671FAFBBD8D}"/>
                </a:ext>
              </a:extLst>
            </p:cNvPr>
            <p:cNvSpPr/>
            <p:nvPr/>
          </p:nvSpPr>
          <p:spPr>
            <a:xfrm>
              <a:off x="609600" y="2002599"/>
              <a:ext cx="5909310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b="1" dirty="0">
                  <a:solidFill>
                    <a:srgbClr val="1E40AF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主题遴选原则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5" name="Text 3">
              <a:extLst>
                <a:ext uri="{FF2B5EF4-FFF2-40B4-BE49-F238E27FC236}">
                  <a16:creationId xmlns:a16="http://schemas.microsoft.com/office/drawing/2014/main" id="{B9925553-6698-052A-B30F-1F884B1C1CB1}"/>
                </a:ext>
              </a:extLst>
            </p:cNvPr>
            <p:cNvSpPr/>
            <p:nvPr/>
          </p:nvSpPr>
          <p:spPr>
            <a:xfrm>
              <a:off x="1104900" y="2636206"/>
              <a:ext cx="4023360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b="1" dirty="0">
                  <a:solidFill>
                    <a:srgbClr val="1D4ED8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目标导向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6" name="Text 4">
              <a:extLst>
                <a:ext uri="{FF2B5EF4-FFF2-40B4-BE49-F238E27FC236}">
                  <a16:creationId xmlns:a16="http://schemas.microsoft.com/office/drawing/2014/main" id="{0B92376C-6BC2-BE7F-DBB7-D257C8453CD3}"/>
                </a:ext>
              </a:extLst>
            </p:cNvPr>
            <p:cNvSpPr/>
            <p:nvPr/>
          </p:nvSpPr>
          <p:spPr>
            <a:xfrm>
              <a:off x="1062721" y="2649828"/>
              <a:ext cx="4904919" cy="56425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         </a:t>
              </a:r>
              <a:r>
                <a:rPr lang="en-US" sz="2000" dirty="0" err="1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首先考虑该实践活动旨在培养哪些具体的学科核心素养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7" name="Text 5">
              <a:extLst>
                <a:ext uri="{FF2B5EF4-FFF2-40B4-BE49-F238E27FC236}">
                  <a16:creationId xmlns:a16="http://schemas.microsoft.com/office/drawing/2014/main" id="{8C85B504-0E3A-5DF4-6EA3-52435C6018F1}"/>
                </a:ext>
              </a:extLst>
            </p:cNvPr>
            <p:cNvSpPr/>
            <p:nvPr/>
          </p:nvSpPr>
          <p:spPr>
            <a:xfrm>
              <a:off x="1104900" y="3564699"/>
              <a:ext cx="4526280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b="1" dirty="0">
                  <a:solidFill>
                    <a:srgbClr val="1D4ED8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适配性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8" name="Text 6">
              <a:extLst>
                <a:ext uri="{FF2B5EF4-FFF2-40B4-BE49-F238E27FC236}">
                  <a16:creationId xmlns:a16="http://schemas.microsoft.com/office/drawing/2014/main" id="{FC4D2243-CAF3-7B77-17DF-87F321411991}"/>
                </a:ext>
              </a:extLst>
            </p:cNvPr>
            <p:cNvSpPr/>
            <p:nvPr/>
          </p:nvSpPr>
          <p:spPr>
            <a:xfrm>
              <a:off x="1054893" y="3564699"/>
              <a:ext cx="4734401" cy="56425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       </a:t>
              </a:r>
              <a:r>
                <a:rPr lang="en-US" sz="2000" dirty="0" err="1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考虑主题难度、操作复杂度、知识深度是否符合学生发展特点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9" name="Text 7">
              <a:extLst>
                <a:ext uri="{FF2B5EF4-FFF2-40B4-BE49-F238E27FC236}">
                  <a16:creationId xmlns:a16="http://schemas.microsoft.com/office/drawing/2014/main" id="{3A1F79B9-1210-B3BE-9341-C9656F926333}"/>
                </a:ext>
              </a:extLst>
            </p:cNvPr>
            <p:cNvSpPr/>
            <p:nvPr/>
          </p:nvSpPr>
          <p:spPr>
            <a:xfrm>
              <a:off x="1104900" y="4479099"/>
              <a:ext cx="5085680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b="1" dirty="0">
                  <a:solidFill>
                    <a:srgbClr val="1D4ED8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资源可行性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0" name="Text 8">
              <a:extLst>
                <a:ext uri="{FF2B5EF4-FFF2-40B4-BE49-F238E27FC236}">
                  <a16:creationId xmlns:a16="http://schemas.microsoft.com/office/drawing/2014/main" id="{6FC9B9A6-07F3-9C05-0C3E-912767FC085F}"/>
                </a:ext>
              </a:extLst>
            </p:cNvPr>
            <p:cNvSpPr/>
            <p:nvPr/>
          </p:nvSpPr>
          <p:spPr>
            <a:xfrm>
              <a:off x="1067470" y="4491707"/>
              <a:ext cx="5085680" cy="56425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           </a:t>
              </a:r>
              <a:r>
                <a:rPr lang="en-US" sz="2000" dirty="0" err="1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评估时间、场地、材料、设备、经费、专家</a:t>
              </a:r>
              <a:r>
                <a:rPr lang="en-US" sz="2000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/社区支持等要素是否具备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31" name="Text 10">
            <a:extLst>
              <a:ext uri="{FF2B5EF4-FFF2-40B4-BE49-F238E27FC236}">
                <a16:creationId xmlns:a16="http://schemas.microsoft.com/office/drawing/2014/main" id="{AD5FFF87-7526-3E41-AE72-A9D644C5E7B6}"/>
              </a:ext>
            </a:extLst>
          </p:cNvPr>
          <p:cNvSpPr/>
          <p:nvPr/>
        </p:nvSpPr>
        <p:spPr>
          <a:xfrm>
            <a:off x="6378893" y="3031299"/>
            <a:ext cx="1005840" cy="56425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000" dirty="0">
                <a:solidFill>
                  <a:srgbClr val="374151"/>
                </a:solidFill>
                <a:latin typeface="楷体" panose="02010609060101010101" pitchFamily="49" charset="-122"/>
                <a:ea typeface="楷体" panose="02010609060101010101" pitchFamily="49" charset="-122"/>
                <a:cs typeface="ui-sans-serif" pitchFamily="34" charset="-120"/>
              </a:rPr>
              <a:t>确定素养目标</a:t>
            </a:r>
            <a:endParaRPr 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2" name="Text 11">
            <a:extLst>
              <a:ext uri="{FF2B5EF4-FFF2-40B4-BE49-F238E27FC236}">
                <a16:creationId xmlns:a16="http://schemas.microsoft.com/office/drawing/2014/main" id="{1868BEF9-E0CA-5A0A-A1E5-576E7283FB5E}"/>
              </a:ext>
            </a:extLst>
          </p:cNvPr>
          <p:cNvSpPr/>
          <p:nvPr/>
        </p:nvSpPr>
        <p:spPr>
          <a:xfrm>
            <a:off x="7721918" y="3031299"/>
            <a:ext cx="1005840" cy="56425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000" dirty="0">
                <a:solidFill>
                  <a:srgbClr val="374151"/>
                </a:solidFill>
                <a:latin typeface="楷体" panose="02010609060101010101" pitchFamily="49" charset="-122"/>
                <a:ea typeface="楷体" panose="02010609060101010101" pitchFamily="49" charset="-122"/>
                <a:cs typeface="ui-sans-serif" pitchFamily="34" charset="-120"/>
              </a:rPr>
              <a:t>筛选主题范围</a:t>
            </a:r>
            <a:endParaRPr 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3" name="Text 12">
            <a:extLst>
              <a:ext uri="{FF2B5EF4-FFF2-40B4-BE49-F238E27FC236}">
                <a16:creationId xmlns:a16="http://schemas.microsoft.com/office/drawing/2014/main" id="{02506E49-9DCA-F9C0-8D84-791E01E8872D}"/>
              </a:ext>
            </a:extLst>
          </p:cNvPr>
          <p:cNvSpPr/>
          <p:nvPr/>
        </p:nvSpPr>
        <p:spPr>
          <a:xfrm>
            <a:off x="9148763" y="3031299"/>
            <a:ext cx="838200" cy="56425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000" dirty="0">
                <a:solidFill>
                  <a:srgbClr val="374151"/>
                </a:solidFill>
                <a:latin typeface="楷体" panose="02010609060101010101" pitchFamily="49" charset="-122"/>
                <a:ea typeface="楷体" panose="02010609060101010101" pitchFamily="49" charset="-122"/>
                <a:cs typeface="ui-sans-serif" pitchFamily="34" charset="-120"/>
              </a:rPr>
              <a:t>评估适配度</a:t>
            </a:r>
            <a:endParaRPr 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4" name="Text 13">
            <a:extLst>
              <a:ext uri="{FF2B5EF4-FFF2-40B4-BE49-F238E27FC236}">
                <a16:creationId xmlns:a16="http://schemas.microsoft.com/office/drawing/2014/main" id="{E0675378-4003-3CD8-8659-59F531082C80}"/>
              </a:ext>
            </a:extLst>
          </p:cNvPr>
          <p:cNvSpPr/>
          <p:nvPr/>
        </p:nvSpPr>
        <p:spPr>
          <a:xfrm>
            <a:off x="10407968" y="3031299"/>
            <a:ext cx="1005840" cy="56425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000" dirty="0">
                <a:solidFill>
                  <a:srgbClr val="374151"/>
                </a:solidFill>
                <a:latin typeface="楷体" panose="02010609060101010101" pitchFamily="49" charset="-122"/>
                <a:ea typeface="楷体" panose="02010609060101010101" pitchFamily="49" charset="-122"/>
                <a:cs typeface="ui-sans-serif" pitchFamily="34" charset="-120"/>
              </a:rPr>
              <a:t>确定最终主题</a:t>
            </a:r>
            <a:endParaRPr 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5" name="Text 14">
            <a:extLst>
              <a:ext uri="{FF2B5EF4-FFF2-40B4-BE49-F238E27FC236}">
                <a16:creationId xmlns:a16="http://schemas.microsoft.com/office/drawing/2014/main" id="{39678290-5235-6242-B71F-BD09595EFFC3}"/>
              </a:ext>
            </a:extLst>
          </p:cNvPr>
          <p:cNvSpPr/>
          <p:nvPr/>
        </p:nvSpPr>
        <p:spPr>
          <a:xfrm>
            <a:off x="6762750" y="3793299"/>
            <a:ext cx="4690482" cy="28212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>
              <a:lnSpc>
                <a:spcPts val="2200"/>
              </a:lnSpc>
              <a:buNone/>
            </a:pPr>
            <a:r>
              <a:rPr lang="en-US" sz="2000" b="1" dirty="0">
                <a:solidFill>
                  <a:srgbClr val="1D4ED8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技术辅助</a:t>
            </a:r>
            <a:endParaRPr 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0" name="Text 15">
            <a:extLst>
              <a:ext uri="{FF2B5EF4-FFF2-40B4-BE49-F238E27FC236}">
                <a16:creationId xmlns:a16="http://schemas.microsoft.com/office/drawing/2014/main" id="{2B11F295-6F06-D967-75DF-02693E426EB0}"/>
              </a:ext>
            </a:extLst>
          </p:cNvPr>
          <p:cNvSpPr/>
          <p:nvPr/>
        </p:nvSpPr>
        <p:spPr>
          <a:xfrm>
            <a:off x="6739518" y="3777870"/>
            <a:ext cx="4690482" cy="56425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>
              <a:lnSpc>
                <a:spcPts val="2200"/>
              </a:lnSpc>
              <a:buNone/>
            </a:pPr>
            <a:r>
              <a:rPr lang="en-US" sz="2000" dirty="0">
                <a:solidFill>
                  <a:srgbClr val="4B5563"/>
                </a:solidFill>
                <a:latin typeface="楷体" panose="02010609060101010101" pitchFamily="49" charset="-122"/>
                <a:ea typeface="楷体" panose="02010609060101010101" pitchFamily="49" charset="-122"/>
                <a:cs typeface="ui-sans-serif" pitchFamily="34" charset="-120"/>
              </a:rPr>
              <a:t>         </a:t>
            </a:r>
            <a:r>
              <a:rPr lang="en-US" sz="2000" dirty="0" err="1">
                <a:solidFill>
                  <a:srgbClr val="4B5563"/>
                </a:solidFill>
                <a:latin typeface="楷体" panose="02010609060101010101" pitchFamily="49" charset="-122"/>
                <a:ea typeface="楷体" panose="02010609060101010101" pitchFamily="49" charset="-122"/>
                <a:cs typeface="ui-sans-serif" pitchFamily="34" charset="-120"/>
              </a:rPr>
              <a:t>可利用AI人工智能工具辅助降低遴选难度，提供个性化主题推荐</a:t>
            </a:r>
            <a:endParaRPr 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80" name="组合 79">
            <a:extLst>
              <a:ext uri="{FF2B5EF4-FFF2-40B4-BE49-F238E27FC236}">
                <a16:creationId xmlns:a16="http://schemas.microsoft.com/office/drawing/2014/main" id="{34F6910A-4373-6A0D-02A1-2058E08C6EFD}"/>
              </a:ext>
            </a:extLst>
          </p:cNvPr>
          <p:cNvGrpSpPr/>
          <p:nvPr/>
        </p:nvGrpSpPr>
        <p:grpSpPr>
          <a:xfrm>
            <a:off x="609600" y="5655501"/>
            <a:ext cx="10972800" cy="952500"/>
            <a:chOff x="609600" y="5317299"/>
            <a:chExt cx="10972800" cy="952500"/>
          </a:xfrm>
        </p:grpSpPr>
        <p:pic>
          <p:nvPicPr>
            <p:cNvPr id="81" name="Image 21" descr="preencoded.png">
              <a:extLst>
                <a:ext uri="{FF2B5EF4-FFF2-40B4-BE49-F238E27FC236}">
                  <a16:creationId xmlns:a16="http://schemas.microsoft.com/office/drawing/2014/main" id="{48F4F278-F274-0524-CE95-2DB32C0419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09600" y="5317299"/>
              <a:ext cx="10972800" cy="952500"/>
            </a:xfrm>
            <a:prstGeom prst="rect">
              <a:avLst/>
            </a:prstGeom>
          </p:spPr>
        </p:pic>
        <p:pic>
          <p:nvPicPr>
            <p:cNvPr id="82" name="Image 22" descr="preencoded.png">
              <a:extLst>
                <a:ext uri="{FF2B5EF4-FFF2-40B4-BE49-F238E27FC236}">
                  <a16:creationId xmlns:a16="http://schemas.microsoft.com/office/drawing/2014/main" id="{04672048-2F36-E677-6C97-98C69E7F3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762000" y="5469699"/>
              <a:ext cx="190500" cy="266700"/>
            </a:xfrm>
            <a:prstGeom prst="rect">
              <a:avLst/>
            </a:prstGeom>
          </p:spPr>
        </p:pic>
        <p:sp>
          <p:nvSpPr>
            <p:cNvPr id="83" name="Text 16">
              <a:extLst>
                <a:ext uri="{FF2B5EF4-FFF2-40B4-BE49-F238E27FC236}">
                  <a16:creationId xmlns:a16="http://schemas.microsoft.com/office/drawing/2014/main" id="{730E7576-2904-ABDE-81B4-5BE8F3E3E32C}"/>
                </a:ext>
              </a:extLst>
            </p:cNvPr>
            <p:cNvSpPr/>
            <p:nvPr/>
          </p:nvSpPr>
          <p:spPr>
            <a:xfrm>
              <a:off x="1066800" y="5488749"/>
              <a:ext cx="10363200" cy="56425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dirty="0" err="1">
                  <a:solidFill>
                    <a:srgbClr val="37415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对于信息科技学科，实践主题可更多聚焦于技术应用、问题解决和创新创造，如智能鱼缸设计、机器人制作等</a:t>
              </a:r>
              <a:r>
                <a:rPr lang="zh-CN" altLang="en-US" sz="2000" dirty="0">
                  <a:solidFill>
                    <a:srgbClr val="37415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。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783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6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>
            <a:alpha val="100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9430E8-F892-B3A0-C984-62420F542E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6EB7C22F-E8C4-69EC-12D2-2D01B99EF299}"/>
              </a:ext>
            </a:extLst>
          </p:cNvPr>
          <p:cNvSpPr/>
          <p:nvPr/>
        </p:nvSpPr>
        <p:spPr>
          <a:xfrm>
            <a:off x="158339" y="246043"/>
            <a:ext cx="11620500" cy="6511103"/>
          </a:xfrm>
          <a:prstGeom prst="roundRect">
            <a:avLst>
              <a:gd name="adj" fmla="val 10040"/>
            </a:avLst>
          </a:prstGeom>
          <a:gradFill rotWithShape="1">
            <a:gsLst>
              <a:gs pos="0">
                <a:srgbClr val="FFFFFF">
                  <a:alpha val="100000"/>
                </a:srgbClr>
              </a:gs>
              <a:gs pos="100000">
                <a:srgbClr val="E0E0E0">
                  <a:alpha val="100000"/>
                </a:srgbClr>
              </a:gs>
            </a:gsLst>
            <a:lin ang="5400000"/>
          </a:gradFill>
          <a:ln w="25400" cap="flat" cmpd="sng">
            <a:noFill/>
            <a:prstDash val="solid"/>
            <a:round/>
          </a:ln>
          <a:effectLst>
            <a:outerShdw blurRad="279400" dist="254000" dir="8100000" algn="tr" rotWithShape="0">
              <a:srgbClr val="000000">
                <a:alpha val="4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616934C1-7DBF-2D9A-72BC-63C44759F620}"/>
              </a:ext>
            </a:extLst>
          </p:cNvPr>
          <p:cNvSpPr/>
          <p:nvPr/>
        </p:nvSpPr>
        <p:spPr>
          <a:xfrm>
            <a:off x="2095500" y="431800"/>
            <a:ext cx="9053830" cy="488950"/>
          </a:xfrm>
          <a:custGeom>
            <a:avLst/>
            <a:gdLst/>
            <a:ahLst/>
            <a:cxnLst/>
            <a:rect l="l" t="t" r="r" b="b"/>
            <a:pathLst>
              <a:path w="9053830" h="488950">
                <a:moveTo>
                  <a:pt x="0" y="0"/>
                </a:moveTo>
                <a:lnTo>
                  <a:pt x="7511393" y="0"/>
                </a:lnTo>
                <a:lnTo>
                  <a:pt x="9053830" y="488950"/>
                </a:lnTo>
                <a:lnTo>
                  <a:pt x="0" y="4889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>
              <a:alpha val="73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3FAFB615-4B0E-242F-8380-DD0B898B20F6}"/>
              </a:ext>
            </a:extLst>
          </p:cNvPr>
          <p:cNvSpPr/>
          <p:nvPr/>
        </p:nvSpPr>
        <p:spPr>
          <a:xfrm>
            <a:off x="863600" y="431800"/>
            <a:ext cx="3000375" cy="647700"/>
          </a:xfrm>
          <a:custGeom>
            <a:avLst/>
            <a:gdLst/>
            <a:ahLst/>
            <a:cxnLst/>
            <a:rect l="l" t="t" r="r" b="b"/>
            <a:pathLst>
              <a:path w="3000375" h="647700">
                <a:moveTo>
                  <a:pt x="104244" y="0"/>
                </a:moveTo>
                <a:lnTo>
                  <a:pt x="3000375" y="0"/>
                </a:lnTo>
                <a:lnTo>
                  <a:pt x="2342708" y="647700"/>
                </a:lnTo>
                <a:lnTo>
                  <a:pt x="0" y="640326"/>
                </a:lnTo>
                <a:lnTo>
                  <a:pt x="104244" y="0"/>
                </a:lnTo>
                <a:close/>
              </a:path>
            </a:pathLst>
          </a:custGeom>
          <a:solidFill>
            <a:srgbClr val="005A9E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63500" dist="63500" algn="ctr" rotWithShape="0">
              <a:srgbClr val="000000">
                <a:alpha val="67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7" name="AutoShape 6">
            <a:extLst>
              <a:ext uri="{FF2B5EF4-FFF2-40B4-BE49-F238E27FC236}">
                <a16:creationId xmlns:a16="http://schemas.microsoft.com/office/drawing/2014/main" id="{5ACD5102-F8AB-08F3-4A29-E0EEE374677C}"/>
              </a:ext>
            </a:extLst>
          </p:cNvPr>
          <p:cNvSpPr/>
          <p:nvPr/>
        </p:nvSpPr>
        <p:spPr>
          <a:xfrm>
            <a:off x="1015999" y="527050"/>
            <a:ext cx="9970248" cy="3683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>
              <a:defRPr/>
            </a:pPr>
            <a:r>
              <a:rPr lang="en-US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2. </a:t>
            </a:r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学科实践实施路径</a:t>
            </a:r>
            <a:r>
              <a:rPr lang="en-US" altLang="zh-CN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—</a:t>
            </a:r>
            <a:r>
              <a:rPr lang="zh-CN" altLang="en-US" sz="20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三阶段八环节：准备阶段</a:t>
            </a:r>
            <a:r>
              <a:rPr lang="en-US" altLang="zh-CN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-</a:t>
            </a:r>
            <a:r>
              <a:rPr lang="zh-CN" altLang="en-US" sz="20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环节</a:t>
            </a:r>
            <a:r>
              <a:rPr lang="en-US" altLang="zh-CN" sz="20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3</a:t>
            </a:r>
            <a:r>
              <a:rPr lang="zh-CN" altLang="en-US" sz="20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：关联真实情境</a:t>
            </a:r>
            <a:endParaRPr lang="en-US" sz="2400" b="1" dirty="0">
              <a:solidFill>
                <a:srgbClr val="F5B900"/>
              </a:solidFill>
              <a:effectLst>
                <a:outerShdw blurRad="38100" dist="38100" dir="2700000" algn="tl" rotWithShape="0">
                  <a:srgbClr val="000000">
                    <a:alpha val="43100"/>
                  </a:srgbClr>
                </a:outerShdw>
              </a:effectLst>
              <a:latin typeface="微软雅黑"/>
              <a:ea typeface="微软雅黑"/>
            </a:endParaRPr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8EA5617C-4E1D-7981-A15A-8E54A3916B20}"/>
              </a:ext>
            </a:extLst>
          </p:cNvPr>
          <p:cNvSpPr/>
          <p:nvPr/>
        </p:nvSpPr>
        <p:spPr>
          <a:xfrm>
            <a:off x="472910" y="1520916"/>
            <a:ext cx="10972800" cy="56425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>
              <a:lnSpc>
                <a:spcPts val="2200"/>
              </a:lnSpc>
              <a:buNone/>
            </a:pPr>
            <a:r>
              <a:rPr lang="en-US" sz="2000" dirty="0">
                <a:solidFill>
                  <a:srgbClr val="374151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    </a:t>
            </a:r>
            <a:r>
              <a:rPr lang="en-US" sz="2000" dirty="0" err="1">
                <a:solidFill>
                  <a:srgbClr val="374151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学习情境为学习主题的实现提供具体的场景和背景，应基于学生的生活实际，选择真实的生活事件或问题，增强实践的亲近感和实用性</a:t>
            </a:r>
            <a:r>
              <a:rPr lang="en-US" sz="2000" dirty="0">
                <a:solidFill>
                  <a:srgbClr val="374151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。</a:t>
            </a:r>
            <a:endParaRPr 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7262FDD2-63D7-EBEA-6E78-8CA3C471FA8B}"/>
              </a:ext>
            </a:extLst>
          </p:cNvPr>
          <p:cNvGrpSpPr/>
          <p:nvPr/>
        </p:nvGrpSpPr>
        <p:grpSpPr>
          <a:xfrm>
            <a:off x="320510" y="2295081"/>
            <a:ext cx="11503068" cy="1398835"/>
            <a:chOff x="484340" y="2346541"/>
            <a:chExt cx="11503068" cy="1398835"/>
          </a:xfrm>
        </p:grpSpPr>
        <p:pic>
          <p:nvPicPr>
            <p:cNvPr id="8" name="Image 5" descr="preencoded.png">
              <a:extLst>
                <a:ext uri="{FF2B5EF4-FFF2-40B4-BE49-F238E27FC236}">
                  <a16:creationId xmlns:a16="http://schemas.microsoft.com/office/drawing/2014/main" id="{9BFA90BA-FA27-EE47-6671-438A4D2B6A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340" y="2346541"/>
              <a:ext cx="3273468" cy="1398835"/>
            </a:xfrm>
            <a:prstGeom prst="rect">
              <a:avLst/>
            </a:prstGeom>
            <a:solidFill>
              <a:srgbClr val="2E9FD1"/>
            </a:solidFill>
          </p:spPr>
        </p:pic>
        <p:pic>
          <p:nvPicPr>
            <p:cNvPr id="9" name="Image 6" descr="preencoded.png">
              <a:extLst>
                <a:ext uri="{FF2B5EF4-FFF2-40B4-BE49-F238E27FC236}">
                  <a16:creationId xmlns:a16="http://schemas.microsoft.com/office/drawing/2014/main" id="{01CAF92B-6096-8578-6D05-F4A78A707B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6740" y="2498942"/>
              <a:ext cx="381000" cy="381000"/>
            </a:xfrm>
            <a:prstGeom prst="rect">
              <a:avLst/>
            </a:prstGeom>
          </p:spPr>
        </p:pic>
        <p:pic>
          <p:nvPicPr>
            <p:cNvPr id="10" name="Image 7" descr="preencoded.png">
              <a:extLst>
                <a:ext uri="{FF2B5EF4-FFF2-40B4-BE49-F238E27FC236}">
                  <a16:creationId xmlns:a16="http://schemas.microsoft.com/office/drawing/2014/main" id="{3D5E20E3-B500-2F38-115A-67FCB4253D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8178" y="2556092"/>
              <a:ext cx="238125" cy="266700"/>
            </a:xfrm>
            <a:prstGeom prst="rect">
              <a:avLst/>
            </a:prstGeom>
          </p:spPr>
        </p:pic>
        <p:pic>
          <p:nvPicPr>
            <p:cNvPr id="11" name="Image 8" descr="preencoded.png">
              <a:extLst>
                <a:ext uri="{FF2B5EF4-FFF2-40B4-BE49-F238E27FC236}">
                  <a16:creationId xmlns:a16="http://schemas.microsoft.com/office/drawing/2014/main" id="{A5D68D19-147F-733C-65C5-E8182B7C0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70542" y="2853846"/>
              <a:ext cx="609600" cy="304800"/>
            </a:xfrm>
            <a:prstGeom prst="rect">
              <a:avLst/>
            </a:prstGeom>
          </p:spPr>
        </p:pic>
        <p:pic>
          <p:nvPicPr>
            <p:cNvPr id="12" name="Image 9" descr="preencoded.png">
              <a:extLst>
                <a:ext uri="{FF2B5EF4-FFF2-40B4-BE49-F238E27FC236}">
                  <a16:creationId xmlns:a16="http://schemas.microsoft.com/office/drawing/2014/main" id="{09C65B75-1C93-657B-3517-7547DA048A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99140" y="2346541"/>
              <a:ext cx="3273468" cy="1398835"/>
            </a:xfrm>
            <a:prstGeom prst="rect">
              <a:avLst/>
            </a:prstGeom>
            <a:solidFill>
              <a:srgbClr val="2E9FD1"/>
            </a:solidFill>
          </p:spPr>
        </p:pic>
        <p:pic>
          <p:nvPicPr>
            <p:cNvPr id="13" name="Image 10" descr="preencoded.png">
              <a:extLst>
                <a:ext uri="{FF2B5EF4-FFF2-40B4-BE49-F238E27FC236}">
                  <a16:creationId xmlns:a16="http://schemas.microsoft.com/office/drawing/2014/main" id="{826ADF58-39C4-B1E0-CB1C-EE44172C54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51540" y="2498942"/>
              <a:ext cx="381000" cy="381000"/>
            </a:xfrm>
            <a:prstGeom prst="rect">
              <a:avLst/>
            </a:prstGeom>
          </p:spPr>
        </p:pic>
        <p:pic>
          <p:nvPicPr>
            <p:cNvPr id="14" name="Image 11" descr="preencoded.png">
              <a:extLst>
                <a:ext uri="{FF2B5EF4-FFF2-40B4-BE49-F238E27FC236}">
                  <a16:creationId xmlns:a16="http://schemas.microsoft.com/office/drawing/2014/main" id="{39353C66-4847-19E0-6431-910C69E7D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70603" y="2556092"/>
              <a:ext cx="142875" cy="266700"/>
            </a:xfrm>
            <a:prstGeom prst="rect">
              <a:avLst/>
            </a:prstGeom>
          </p:spPr>
        </p:pic>
        <p:pic>
          <p:nvPicPr>
            <p:cNvPr id="15" name="Image 12" descr="preencoded.png">
              <a:extLst>
                <a:ext uri="{FF2B5EF4-FFF2-40B4-BE49-F238E27FC236}">
                  <a16:creationId xmlns:a16="http://schemas.microsoft.com/office/drawing/2014/main" id="{16C324B5-A21A-88A0-ECD9-D33BA2734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49852" y="2866372"/>
              <a:ext cx="609600" cy="304800"/>
            </a:xfrm>
            <a:prstGeom prst="rect">
              <a:avLst/>
            </a:prstGeom>
          </p:spPr>
        </p:pic>
        <p:pic>
          <p:nvPicPr>
            <p:cNvPr id="16" name="Image 13" descr="preencoded.png">
              <a:extLst>
                <a:ext uri="{FF2B5EF4-FFF2-40B4-BE49-F238E27FC236}">
                  <a16:creationId xmlns:a16="http://schemas.microsoft.com/office/drawing/2014/main" id="{16BDF383-9E7E-4F71-7A90-20A7CFBEA44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713940" y="2346541"/>
              <a:ext cx="3273468" cy="1398835"/>
            </a:xfrm>
            <a:prstGeom prst="rect">
              <a:avLst/>
            </a:prstGeom>
            <a:solidFill>
              <a:srgbClr val="2E9FD1"/>
            </a:solidFill>
          </p:spPr>
        </p:pic>
        <p:pic>
          <p:nvPicPr>
            <p:cNvPr id="17" name="Image 14" descr="preencoded.png">
              <a:extLst>
                <a:ext uri="{FF2B5EF4-FFF2-40B4-BE49-F238E27FC236}">
                  <a16:creationId xmlns:a16="http://schemas.microsoft.com/office/drawing/2014/main" id="{9DEF9CBA-6169-C5E2-2134-302D971E2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866340" y="2498942"/>
              <a:ext cx="381000" cy="381000"/>
            </a:xfrm>
            <a:prstGeom prst="rect">
              <a:avLst/>
            </a:prstGeom>
          </p:spPr>
        </p:pic>
        <p:pic>
          <p:nvPicPr>
            <p:cNvPr id="18" name="Image 15" descr="preencoded.png">
              <a:extLst>
                <a:ext uri="{FF2B5EF4-FFF2-40B4-BE49-F238E27FC236}">
                  <a16:creationId xmlns:a16="http://schemas.microsoft.com/office/drawing/2014/main" id="{68F3FC27-B236-2FD5-B803-6552E3B12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961590" y="2556092"/>
              <a:ext cx="190500" cy="266700"/>
            </a:xfrm>
            <a:prstGeom prst="rect">
              <a:avLst/>
            </a:prstGeom>
          </p:spPr>
        </p:pic>
        <p:sp>
          <p:nvSpPr>
            <p:cNvPr id="19" name="Text 2">
              <a:extLst>
                <a:ext uri="{FF2B5EF4-FFF2-40B4-BE49-F238E27FC236}">
                  <a16:creationId xmlns:a16="http://schemas.microsoft.com/office/drawing/2014/main" id="{9BBDC2E6-DF07-0E8B-446E-50378B9AEEB8}"/>
                </a:ext>
              </a:extLst>
            </p:cNvPr>
            <p:cNvSpPr/>
            <p:nvPr/>
          </p:nvSpPr>
          <p:spPr>
            <a:xfrm>
              <a:off x="1132040" y="2556092"/>
              <a:ext cx="1790700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b="1" dirty="0">
                  <a:solidFill>
                    <a:srgbClr val="1E40AF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基于生活实际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0" name="Text 3">
              <a:extLst>
                <a:ext uri="{FF2B5EF4-FFF2-40B4-BE49-F238E27FC236}">
                  <a16:creationId xmlns:a16="http://schemas.microsoft.com/office/drawing/2014/main" id="{019446CA-848B-4B91-CF1F-A79349AC5441}"/>
                </a:ext>
              </a:extLst>
            </p:cNvPr>
            <p:cNvSpPr/>
            <p:nvPr/>
          </p:nvSpPr>
          <p:spPr>
            <a:xfrm>
              <a:off x="636740" y="2956142"/>
              <a:ext cx="2971800" cy="56425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dirty="0">
                  <a:solidFill>
                    <a:srgbClr val="4B5563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选择学生周围的真实生活事件或问题作为情境基础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1" name="Text 4">
              <a:extLst>
                <a:ext uri="{FF2B5EF4-FFF2-40B4-BE49-F238E27FC236}">
                  <a16:creationId xmlns:a16="http://schemas.microsoft.com/office/drawing/2014/main" id="{D56BEF61-4AC7-2097-D3AD-8DB02BC864E8}"/>
                </a:ext>
              </a:extLst>
            </p:cNvPr>
            <p:cNvSpPr/>
            <p:nvPr/>
          </p:nvSpPr>
          <p:spPr>
            <a:xfrm>
              <a:off x="5246840" y="2556092"/>
              <a:ext cx="1943100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b="1" dirty="0">
                  <a:solidFill>
                    <a:srgbClr val="1E40AF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激发认知冲突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2" name="Text 5">
              <a:extLst>
                <a:ext uri="{FF2B5EF4-FFF2-40B4-BE49-F238E27FC236}">
                  <a16:creationId xmlns:a16="http://schemas.microsoft.com/office/drawing/2014/main" id="{FEAABDA8-16A2-9BD8-E7A8-E925E7437918}"/>
                </a:ext>
              </a:extLst>
            </p:cNvPr>
            <p:cNvSpPr/>
            <p:nvPr/>
          </p:nvSpPr>
          <p:spPr>
            <a:xfrm>
              <a:off x="4751540" y="2956142"/>
              <a:ext cx="2971800" cy="56425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dirty="0">
                  <a:solidFill>
                    <a:srgbClr val="4B5563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设计能激发学生已有认知与新知之间的矛盾与困惑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3" name="Text 6">
              <a:extLst>
                <a:ext uri="{FF2B5EF4-FFF2-40B4-BE49-F238E27FC236}">
                  <a16:creationId xmlns:a16="http://schemas.microsoft.com/office/drawing/2014/main" id="{1F2FFB97-CB69-6E3E-9AFC-735A6AEE4F1F}"/>
                </a:ext>
              </a:extLst>
            </p:cNvPr>
            <p:cNvSpPr/>
            <p:nvPr/>
          </p:nvSpPr>
          <p:spPr>
            <a:xfrm>
              <a:off x="9361640" y="2556092"/>
              <a:ext cx="1698320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b="1" dirty="0">
                  <a:solidFill>
                    <a:srgbClr val="1E40AF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教师二次加工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4" name="Text 7">
              <a:extLst>
                <a:ext uri="{FF2B5EF4-FFF2-40B4-BE49-F238E27FC236}">
                  <a16:creationId xmlns:a16="http://schemas.microsoft.com/office/drawing/2014/main" id="{415544DC-4C47-82DC-D0ED-7B2B2CD774E2}"/>
                </a:ext>
              </a:extLst>
            </p:cNvPr>
            <p:cNvSpPr/>
            <p:nvPr/>
          </p:nvSpPr>
          <p:spPr>
            <a:xfrm>
              <a:off x="8866340" y="2956142"/>
              <a:ext cx="3121068" cy="56425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dirty="0">
                  <a:solidFill>
                    <a:srgbClr val="4B5563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对现实因素进行筛选、整合，使其更指向学科本身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81E1D653-119A-B515-4599-C7F00CC9B12D}"/>
              </a:ext>
            </a:extLst>
          </p:cNvPr>
          <p:cNvGrpSpPr/>
          <p:nvPr/>
        </p:nvGrpSpPr>
        <p:grpSpPr>
          <a:xfrm>
            <a:off x="320509" y="3837955"/>
            <a:ext cx="11795761" cy="2705819"/>
            <a:chOff x="484339" y="3843889"/>
            <a:chExt cx="11795761" cy="2705819"/>
          </a:xfrm>
        </p:grpSpPr>
        <p:pic>
          <p:nvPicPr>
            <p:cNvPr id="26" name="Image 16" descr="preencoded.png">
              <a:extLst>
                <a:ext uri="{FF2B5EF4-FFF2-40B4-BE49-F238E27FC236}">
                  <a16:creationId xmlns:a16="http://schemas.microsoft.com/office/drawing/2014/main" id="{3DF1A3DA-8B3A-F98B-CABE-CB3944CFCA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84339" y="3843889"/>
              <a:ext cx="11503069" cy="2705819"/>
            </a:xfrm>
            <a:prstGeom prst="rect">
              <a:avLst/>
            </a:prstGeom>
            <a:solidFill>
              <a:srgbClr val="2E9FD1"/>
            </a:solidFill>
          </p:spPr>
        </p:pic>
        <p:pic>
          <p:nvPicPr>
            <p:cNvPr id="27" name="Image 17" descr="preencoded.png">
              <a:extLst>
                <a:ext uri="{FF2B5EF4-FFF2-40B4-BE49-F238E27FC236}">
                  <a16:creationId xmlns:a16="http://schemas.microsoft.com/office/drawing/2014/main" id="{8F868C8E-2571-7D6A-7A24-733761CF3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12940" y="4403942"/>
              <a:ext cx="190500" cy="266700"/>
            </a:xfrm>
            <a:prstGeom prst="rect">
              <a:avLst/>
            </a:prstGeom>
          </p:spPr>
        </p:pic>
        <p:pic>
          <p:nvPicPr>
            <p:cNvPr id="28" name="Image 18" descr="preencoded.png">
              <a:extLst>
                <a:ext uri="{FF2B5EF4-FFF2-40B4-BE49-F238E27FC236}">
                  <a16:creationId xmlns:a16="http://schemas.microsoft.com/office/drawing/2014/main" id="{CC9E2305-A2DB-2F68-B191-30C1F70C3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085040" y="4403942"/>
              <a:ext cx="190500" cy="266700"/>
            </a:xfrm>
            <a:prstGeom prst="rect">
              <a:avLst/>
            </a:prstGeom>
          </p:spPr>
        </p:pic>
        <p:pic>
          <p:nvPicPr>
            <p:cNvPr id="29" name="Image 19" descr="preencoded.png">
              <a:extLst>
                <a:ext uri="{FF2B5EF4-FFF2-40B4-BE49-F238E27FC236}">
                  <a16:creationId xmlns:a16="http://schemas.microsoft.com/office/drawing/2014/main" id="{0C801382-6002-8215-5ABD-7F2A5BF4EF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12940" y="5356442"/>
              <a:ext cx="142875" cy="266700"/>
            </a:xfrm>
            <a:prstGeom prst="rect">
              <a:avLst/>
            </a:prstGeom>
          </p:spPr>
        </p:pic>
        <p:pic>
          <p:nvPicPr>
            <p:cNvPr id="30" name="Image 20" descr="preencoded.png">
              <a:extLst>
                <a:ext uri="{FF2B5EF4-FFF2-40B4-BE49-F238E27FC236}">
                  <a16:creationId xmlns:a16="http://schemas.microsoft.com/office/drawing/2014/main" id="{B69CC5C9-84E8-BB69-F92A-6F5937FC7C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085040" y="5356442"/>
              <a:ext cx="190500" cy="266700"/>
            </a:xfrm>
            <a:prstGeom prst="rect">
              <a:avLst/>
            </a:prstGeom>
          </p:spPr>
        </p:pic>
        <p:sp>
          <p:nvSpPr>
            <p:cNvPr id="31" name="Text 8">
              <a:extLst>
                <a:ext uri="{FF2B5EF4-FFF2-40B4-BE49-F238E27FC236}">
                  <a16:creationId xmlns:a16="http://schemas.microsoft.com/office/drawing/2014/main" id="{0BD4A275-5340-88AF-0369-5F32C59F76EE}"/>
                </a:ext>
              </a:extLst>
            </p:cNvPr>
            <p:cNvSpPr/>
            <p:nvPr/>
          </p:nvSpPr>
          <p:spPr>
            <a:xfrm>
              <a:off x="712940" y="3946742"/>
              <a:ext cx="11567160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b="1" dirty="0">
                  <a:solidFill>
                    <a:srgbClr val="1E40AF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实施要点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2" name="Text 9">
              <a:extLst>
                <a:ext uri="{FF2B5EF4-FFF2-40B4-BE49-F238E27FC236}">
                  <a16:creationId xmlns:a16="http://schemas.microsoft.com/office/drawing/2014/main" id="{2FA5AB27-AA0A-DBC2-5AE1-845AF346A384}"/>
                </a:ext>
              </a:extLst>
            </p:cNvPr>
            <p:cNvSpPr/>
            <p:nvPr/>
          </p:nvSpPr>
          <p:spPr>
            <a:xfrm>
              <a:off x="1017740" y="4365842"/>
              <a:ext cx="5322570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b="1" dirty="0">
                  <a:solidFill>
                    <a:srgbClr val="37415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包含多元条件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3" name="Text 10">
              <a:extLst>
                <a:ext uri="{FF2B5EF4-FFF2-40B4-BE49-F238E27FC236}">
                  <a16:creationId xmlns:a16="http://schemas.microsoft.com/office/drawing/2014/main" id="{C6F7C726-8DF1-67BE-17FD-25FC675653CF}"/>
                </a:ext>
              </a:extLst>
            </p:cNvPr>
            <p:cNvSpPr/>
            <p:nvPr/>
          </p:nvSpPr>
          <p:spPr>
            <a:xfrm>
              <a:off x="1017740" y="4632542"/>
              <a:ext cx="4838700" cy="56425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dirty="0">
                  <a:solidFill>
                    <a:srgbClr val="4B5563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情境中应包含可使用、冗余和隐含的各种相关条件，需要学生根据所学知识进行转译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4" name="Text 11">
              <a:extLst>
                <a:ext uri="{FF2B5EF4-FFF2-40B4-BE49-F238E27FC236}">
                  <a16:creationId xmlns:a16="http://schemas.microsoft.com/office/drawing/2014/main" id="{18CAD23D-1E11-391B-226C-E3C53521E172}"/>
                </a:ext>
              </a:extLst>
            </p:cNvPr>
            <p:cNvSpPr/>
            <p:nvPr/>
          </p:nvSpPr>
          <p:spPr>
            <a:xfrm>
              <a:off x="6389840" y="4365842"/>
              <a:ext cx="5322570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b="1" dirty="0">
                  <a:solidFill>
                    <a:srgbClr val="37415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指向学科核心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5" name="Text 12">
              <a:extLst>
                <a:ext uri="{FF2B5EF4-FFF2-40B4-BE49-F238E27FC236}">
                  <a16:creationId xmlns:a16="http://schemas.microsoft.com/office/drawing/2014/main" id="{452C6BBA-86C1-C814-DA0C-21E02A7DA275}"/>
                </a:ext>
              </a:extLst>
            </p:cNvPr>
            <p:cNvSpPr/>
            <p:nvPr/>
          </p:nvSpPr>
          <p:spPr>
            <a:xfrm>
              <a:off x="6389840" y="4632542"/>
              <a:ext cx="4838700" cy="56425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dirty="0">
                  <a:solidFill>
                    <a:srgbClr val="4B5563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通过情境设计，将日常生活问题与学科知识建立联系，使情境更聚焦于学科本身的探究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6" name="Text 13">
              <a:extLst>
                <a:ext uri="{FF2B5EF4-FFF2-40B4-BE49-F238E27FC236}">
                  <a16:creationId xmlns:a16="http://schemas.microsoft.com/office/drawing/2014/main" id="{FEAAC518-EDDF-252A-CDA4-351E3DDA8337}"/>
                </a:ext>
              </a:extLst>
            </p:cNvPr>
            <p:cNvSpPr/>
            <p:nvPr/>
          </p:nvSpPr>
          <p:spPr>
            <a:xfrm>
              <a:off x="970115" y="5318342"/>
              <a:ext cx="5196840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b="1" dirty="0">
                  <a:solidFill>
                    <a:srgbClr val="37415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引发探究欲望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7" name="Text 14">
              <a:extLst>
                <a:ext uri="{FF2B5EF4-FFF2-40B4-BE49-F238E27FC236}">
                  <a16:creationId xmlns:a16="http://schemas.microsoft.com/office/drawing/2014/main" id="{1539FE31-6756-03BE-3C96-4DC8507B4576}"/>
                </a:ext>
              </a:extLst>
            </p:cNvPr>
            <p:cNvSpPr/>
            <p:nvPr/>
          </p:nvSpPr>
          <p:spPr>
            <a:xfrm>
              <a:off x="970115" y="5585042"/>
              <a:ext cx="5196840" cy="56425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dirty="0">
                  <a:solidFill>
                    <a:srgbClr val="4B5563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设计能激发学生探究欲望的情境，与学生已有生活经验产生矛盾与困惑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8" name="Text 15">
              <a:extLst>
                <a:ext uri="{FF2B5EF4-FFF2-40B4-BE49-F238E27FC236}">
                  <a16:creationId xmlns:a16="http://schemas.microsoft.com/office/drawing/2014/main" id="{B858E19F-21AB-261F-0F28-10297ADA8B61}"/>
                </a:ext>
              </a:extLst>
            </p:cNvPr>
            <p:cNvSpPr/>
            <p:nvPr/>
          </p:nvSpPr>
          <p:spPr>
            <a:xfrm>
              <a:off x="6389840" y="5318342"/>
              <a:ext cx="5196840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b="1" dirty="0">
                  <a:solidFill>
                    <a:srgbClr val="37415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提供实践支架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9" name="Text 16">
              <a:extLst>
                <a:ext uri="{FF2B5EF4-FFF2-40B4-BE49-F238E27FC236}">
                  <a16:creationId xmlns:a16="http://schemas.microsoft.com/office/drawing/2014/main" id="{875B94B7-C65D-9D56-58BF-FA17754BA58D}"/>
                </a:ext>
              </a:extLst>
            </p:cNvPr>
            <p:cNvSpPr/>
            <p:nvPr/>
          </p:nvSpPr>
          <p:spPr>
            <a:xfrm>
              <a:off x="6389840" y="5585042"/>
              <a:ext cx="5196840" cy="56425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dirty="0">
                  <a:solidFill>
                    <a:srgbClr val="4B5563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为学生提供必要的资源和方法支持，确保情境中的问题能够被有效解决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8103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>
            <a:alpha val="100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9FB321-0851-FE9E-447D-0A46DD7C5E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50F2CAC6-D319-5309-C84E-3CD5FE62748C}"/>
              </a:ext>
            </a:extLst>
          </p:cNvPr>
          <p:cNvSpPr/>
          <p:nvPr/>
        </p:nvSpPr>
        <p:spPr>
          <a:xfrm>
            <a:off x="285750" y="104849"/>
            <a:ext cx="11620500" cy="6511103"/>
          </a:xfrm>
          <a:prstGeom prst="roundRect">
            <a:avLst>
              <a:gd name="adj" fmla="val 10040"/>
            </a:avLst>
          </a:prstGeom>
          <a:gradFill rotWithShape="1">
            <a:gsLst>
              <a:gs pos="0">
                <a:srgbClr val="FFFFFF">
                  <a:alpha val="100000"/>
                </a:srgbClr>
              </a:gs>
              <a:gs pos="100000">
                <a:srgbClr val="E0E0E0">
                  <a:alpha val="100000"/>
                </a:srgbClr>
              </a:gs>
            </a:gsLst>
            <a:lin ang="5400000"/>
          </a:gradFill>
          <a:ln w="25400" cap="flat" cmpd="sng">
            <a:noFill/>
            <a:prstDash val="solid"/>
            <a:round/>
          </a:ln>
          <a:effectLst>
            <a:outerShdw blurRad="279400" dist="254000" dir="8100000" algn="tr" rotWithShape="0">
              <a:srgbClr val="000000">
                <a:alpha val="4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61E7E86A-47B9-C383-B09E-BB692A2A5194}"/>
              </a:ext>
            </a:extLst>
          </p:cNvPr>
          <p:cNvSpPr/>
          <p:nvPr/>
        </p:nvSpPr>
        <p:spPr>
          <a:xfrm>
            <a:off x="2095500" y="431800"/>
            <a:ext cx="9053830" cy="488950"/>
          </a:xfrm>
          <a:custGeom>
            <a:avLst/>
            <a:gdLst/>
            <a:ahLst/>
            <a:cxnLst/>
            <a:rect l="l" t="t" r="r" b="b"/>
            <a:pathLst>
              <a:path w="9053830" h="488950">
                <a:moveTo>
                  <a:pt x="0" y="0"/>
                </a:moveTo>
                <a:lnTo>
                  <a:pt x="7511393" y="0"/>
                </a:lnTo>
                <a:lnTo>
                  <a:pt x="9053830" y="488950"/>
                </a:lnTo>
                <a:lnTo>
                  <a:pt x="0" y="4889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>
              <a:alpha val="73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B77B4B08-7CD3-7239-BAFE-E277E679890A}"/>
              </a:ext>
            </a:extLst>
          </p:cNvPr>
          <p:cNvSpPr/>
          <p:nvPr/>
        </p:nvSpPr>
        <p:spPr>
          <a:xfrm>
            <a:off x="863600" y="431800"/>
            <a:ext cx="3000375" cy="647700"/>
          </a:xfrm>
          <a:custGeom>
            <a:avLst/>
            <a:gdLst/>
            <a:ahLst/>
            <a:cxnLst/>
            <a:rect l="l" t="t" r="r" b="b"/>
            <a:pathLst>
              <a:path w="3000375" h="647700">
                <a:moveTo>
                  <a:pt x="104244" y="0"/>
                </a:moveTo>
                <a:lnTo>
                  <a:pt x="3000375" y="0"/>
                </a:lnTo>
                <a:lnTo>
                  <a:pt x="2342708" y="647700"/>
                </a:lnTo>
                <a:lnTo>
                  <a:pt x="0" y="640326"/>
                </a:lnTo>
                <a:lnTo>
                  <a:pt x="104244" y="0"/>
                </a:lnTo>
                <a:close/>
              </a:path>
            </a:pathLst>
          </a:custGeom>
          <a:solidFill>
            <a:srgbClr val="005A9E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63500" dist="63500" algn="ctr" rotWithShape="0">
              <a:srgbClr val="000000">
                <a:alpha val="67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7" name="AutoShape 6">
            <a:extLst>
              <a:ext uri="{FF2B5EF4-FFF2-40B4-BE49-F238E27FC236}">
                <a16:creationId xmlns:a16="http://schemas.microsoft.com/office/drawing/2014/main" id="{C172C510-A980-D6DE-8265-282AC00C5998}"/>
              </a:ext>
            </a:extLst>
          </p:cNvPr>
          <p:cNvSpPr/>
          <p:nvPr/>
        </p:nvSpPr>
        <p:spPr>
          <a:xfrm>
            <a:off x="1015999" y="527050"/>
            <a:ext cx="9970248" cy="3683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>
              <a:defRPr/>
            </a:pPr>
            <a:r>
              <a:rPr lang="en-US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2. </a:t>
            </a:r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学科实践实施路径</a:t>
            </a:r>
            <a:r>
              <a:rPr lang="en-US" altLang="zh-CN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—</a:t>
            </a:r>
            <a:r>
              <a:rPr lang="zh-CN" altLang="en-US" sz="20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三阶段八环节：准备阶段</a:t>
            </a:r>
            <a:r>
              <a:rPr lang="en-US" altLang="zh-CN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-</a:t>
            </a:r>
            <a:r>
              <a:rPr lang="zh-CN" altLang="en-US" sz="20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环节</a:t>
            </a:r>
            <a:r>
              <a:rPr lang="en-US" altLang="zh-CN" sz="20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3</a:t>
            </a:r>
            <a:r>
              <a:rPr lang="zh-CN" altLang="en-US" sz="20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：关联真实情境</a:t>
            </a:r>
            <a:endParaRPr lang="en-US" sz="2400" b="1" dirty="0">
              <a:solidFill>
                <a:srgbClr val="F5B900"/>
              </a:solidFill>
              <a:effectLst>
                <a:outerShdw blurRad="38100" dist="38100" dir="2700000" algn="tl" rotWithShape="0">
                  <a:srgbClr val="000000">
                    <a:alpha val="43100"/>
                  </a:srgbClr>
                </a:outerShdw>
              </a:effectLst>
              <a:latin typeface="微软雅黑"/>
              <a:ea typeface="微软雅黑"/>
            </a:endParaRPr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BE22E0BD-E640-6C66-D49B-08EB4130EB74}"/>
              </a:ext>
            </a:extLst>
          </p:cNvPr>
          <p:cNvSpPr/>
          <p:nvPr/>
        </p:nvSpPr>
        <p:spPr>
          <a:xfrm>
            <a:off x="1015999" y="2796367"/>
            <a:ext cx="2720766" cy="19749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>
              <a:lnSpc>
                <a:spcPts val="2200"/>
              </a:lnSpc>
              <a:buNone/>
            </a:pPr>
            <a:r>
              <a:rPr lang="en-US" sz="2000" dirty="0">
                <a:solidFill>
                  <a:srgbClr val="374151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    </a:t>
            </a:r>
            <a:r>
              <a:rPr lang="en-US" sz="2000" dirty="0" err="1">
                <a:solidFill>
                  <a:srgbClr val="374151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学习情境为学习主题的实现提供具体的场景和背景，应基于学生的生活实际，选择真实的生活事件或问题，增强实践的亲近感和实用性</a:t>
            </a:r>
            <a:r>
              <a:rPr lang="en-US" sz="2000" dirty="0">
                <a:solidFill>
                  <a:srgbClr val="374151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。</a:t>
            </a:r>
            <a:endParaRPr 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41" name="图片 40">
            <a:extLst>
              <a:ext uri="{FF2B5EF4-FFF2-40B4-BE49-F238E27FC236}">
                <a16:creationId xmlns:a16="http://schemas.microsoft.com/office/drawing/2014/main" id="{60F29B85-9DC7-F36E-0843-D41B71CF400F}"/>
              </a:ext>
            </a:extLst>
          </p:cNvPr>
          <p:cNvPicPr>
            <a:picLocks/>
          </p:cNvPicPr>
          <p:nvPr/>
        </p:nvPicPr>
        <p:blipFill>
          <a:blip r:embed="rId3"/>
          <a:srcRect t="1602"/>
          <a:stretch>
            <a:fillRect/>
          </a:stretch>
        </p:blipFill>
        <p:spPr>
          <a:xfrm>
            <a:off x="5165464" y="985365"/>
            <a:ext cx="4415566" cy="5618274"/>
          </a:xfrm>
          <a:prstGeom prst="rect">
            <a:avLst/>
          </a:prstGeom>
        </p:spPr>
      </p:pic>
      <p:sp>
        <p:nvSpPr>
          <p:cNvPr id="42" name="文本框 41">
            <a:extLst>
              <a:ext uri="{FF2B5EF4-FFF2-40B4-BE49-F238E27FC236}">
                <a16:creationId xmlns:a16="http://schemas.microsoft.com/office/drawing/2014/main" id="{AA6DDC43-9E99-2CFF-48FC-6DA008567A62}"/>
              </a:ext>
            </a:extLst>
          </p:cNvPr>
          <p:cNvSpPr txBox="1"/>
          <p:nvPr/>
        </p:nvSpPr>
        <p:spPr>
          <a:xfrm>
            <a:off x="727817" y="1821716"/>
            <a:ext cx="3051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>
                <a:solidFill>
                  <a:schemeClr val="accent5">
                    <a:lumMod val="75000"/>
                  </a:schemeClr>
                </a:solidFill>
              </a:rPr>
              <a:t>   四年级下册第</a:t>
            </a:r>
            <a:r>
              <a:rPr lang="en-US" altLang="zh-CN" sz="1800" dirty="0">
                <a:solidFill>
                  <a:schemeClr val="accent5">
                    <a:lumMod val="75000"/>
                  </a:schemeClr>
                </a:solidFill>
              </a:rPr>
              <a:t>1</a:t>
            </a:r>
            <a:r>
              <a:rPr lang="zh-CN" altLang="en-US" sz="1800" dirty="0">
                <a:solidFill>
                  <a:schemeClr val="accent5">
                    <a:lumMod val="75000"/>
                  </a:schemeClr>
                </a:solidFill>
              </a:rPr>
              <a:t>单元第</a:t>
            </a:r>
            <a:r>
              <a:rPr lang="en-US" altLang="zh-CN" sz="1800" dirty="0">
                <a:solidFill>
                  <a:schemeClr val="accent5">
                    <a:lumMod val="75000"/>
                  </a:schemeClr>
                </a:solidFill>
              </a:rPr>
              <a:t>1</a:t>
            </a:r>
            <a:r>
              <a:rPr lang="zh-CN" altLang="en-US" sz="1800" dirty="0">
                <a:solidFill>
                  <a:schemeClr val="accent5">
                    <a:lumMod val="75000"/>
                  </a:schemeClr>
                </a:solidFill>
              </a:rPr>
              <a:t>课</a:t>
            </a:r>
            <a:endParaRPr lang="en-US" altLang="zh-CN" sz="180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n-US" altLang="zh-CN" sz="1800" dirty="0">
                <a:solidFill>
                  <a:schemeClr val="accent5">
                    <a:lumMod val="75000"/>
                  </a:schemeClr>
                </a:solidFill>
              </a:rPr>
              <a:t>《</a:t>
            </a:r>
            <a:r>
              <a:rPr lang="zh-CN" altLang="en-US" sz="1800" dirty="0">
                <a:solidFill>
                  <a:schemeClr val="accent5">
                    <a:lumMod val="75000"/>
                  </a:schemeClr>
                </a:solidFill>
              </a:rPr>
              <a:t>信息科技学生学习手册</a:t>
            </a:r>
            <a:r>
              <a:rPr lang="en-US" altLang="zh-CN" sz="1800" dirty="0">
                <a:solidFill>
                  <a:schemeClr val="accent5">
                    <a:lumMod val="75000"/>
                  </a:schemeClr>
                </a:solidFill>
              </a:rPr>
              <a:t>》</a:t>
            </a:r>
            <a:endParaRPr lang="zh-CN" altLang="en-US" sz="18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696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>
            <a:alpha val="100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A1CB87-4454-9E0B-CC22-9528BCF20D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3A42CDA1-E1C7-4682-8DBB-2D574A39BA0D}"/>
              </a:ext>
            </a:extLst>
          </p:cNvPr>
          <p:cNvSpPr/>
          <p:nvPr/>
        </p:nvSpPr>
        <p:spPr>
          <a:xfrm>
            <a:off x="158339" y="246043"/>
            <a:ext cx="11620500" cy="6511103"/>
          </a:xfrm>
          <a:prstGeom prst="roundRect">
            <a:avLst>
              <a:gd name="adj" fmla="val 10040"/>
            </a:avLst>
          </a:prstGeom>
          <a:gradFill rotWithShape="1">
            <a:gsLst>
              <a:gs pos="0">
                <a:srgbClr val="FFFFFF">
                  <a:alpha val="100000"/>
                </a:srgbClr>
              </a:gs>
              <a:gs pos="100000">
                <a:srgbClr val="E0E0E0">
                  <a:alpha val="100000"/>
                </a:srgbClr>
              </a:gs>
            </a:gsLst>
            <a:lin ang="5400000"/>
          </a:gradFill>
          <a:ln w="25400" cap="flat" cmpd="sng">
            <a:noFill/>
            <a:prstDash val="solid"/>
            <a:round/>
          </a:ln>
          <a:effectLst>
            <a:outerShdw blurRad="279400" dist="254000" dir="8100000" algn="tr" rotWithShape="0">
              <a:srgbClr val="000000">
                <a:alpha val="4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3FFD88BA-E7CA-897C-AA00-BFF3D045D94D}"/>
              </a:ext>
            </a:extLst>
          </p:cNvPr>
          <p:cNvSpPr/>
          <p:nvPr/>
        </p:nvSpPr>
        <p:spPr>
          <a:xfrm>
            <a:off x="2095500" y="431800"/>
            <a:ext cx="9053830" cy="488950"/>
          </a:xfrm>
          <a:custGeom>
            <a:avLst/>
            <a:gdLst/>
            <a:ahLst/>
            <a:cxnLst/>
            <a:rect l="l" t="t" r="r" b="b"/>
            <a:pathLst>
              <a:path w="9053830" h="488950">
                <a:moveTo>
                  <a:pt x="0" y="0"/>
                </a:moveTo>
                <a:lnTo>
                  <a:pt x="7511393" y="0"/>
                </a:lnTo>
                <a:lnTo>
                  <a:pt x="9053830" y="488950"/>
                </a:lnTo>
                <a:lnTo>
                  <a:pt x="0" y="4889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>
              <a:alpha val="73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0ACE8621-E6FD-CFDA-92C0-DEE7AD3B0936}"/>
              </a:ext>
            </a:extLst>
          </p:cNvPr>
          <p:cNvSpPr/>
          <p:nvPr/>
        </p:nvSpPr>
        <p:spPr>
          <a:xfrm>
            <a:off x="863600" y="431800"/>
            <a:ext cx="3000375" cy="647700"/>
          </a:xfrm>
          <a:custGeom>
            <a:avLst/>
            <a:gdLst/>
            <a:ahLst/>
            <a:cxnLst/>
            <a:rect l="l" t="t" r="r" b="b"/>
            <a:pathLst>
              <a:path w="3000375" h="647700">
                <a:moveTo>
                  <a:pt x="104244" y="0"/>
                </a:moveTo>
                <a:lnTo>
                  <a:pt x="3000375" y="0"/>
                </a:lnTo>
                <a:lnTo>
                  <a:pt x="2342708" y="647700"/>
                </a:lnTo>
                <a:lnTo>
                  <a:pt x="0" y="640326"/>
                </a:lnTo>
                <a:lnTo>
                  <a:pt x="104244" y="0"/>
                </a:lnTo>
                <a:close/>
              </a:path>
            </a:pathLst>
          </a:custGeom>
          <a:solidFill>
            <a:srgbClr val="005A9E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63500" dist="63500" algn="ctr" rotWithShape="0">
              <a:srgbClr val="000000">
                <a:alpha val="67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7" name="AutoShape 6">
            <a:extLst>
              <a:ext uri="{FF2B5EF4-FFF2-40B4-BE49-F238E27FC236}">
                <a16:creationId xmlns:a16="http://schemas.microsoft.com/office/drawing/2014/main" id="{B9E1AEE5-B7D9-3625-739A-666A1D257D0F}"/>
              </a:ext>
            </a:extLst>
          </p:cNvPr>
          <p:cNvSpPr/>
          <p:nvPr/>
        </p:nvSpPr>
        <p:spPr>
          <a:xfrm>
            <a:off x="1015999" y="527050"/>
            <a:ext cx="9970248" cy="3683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>
              <a:defRPr/>
            </a:pPr>
            <a:r>
              <a:rPr lang="en-US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2. </a:t>
            </a:r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学科实践实施路径</a:t>
            </a:r>
            <a:r>
              <a:rPr lang="en-US" altLang="zh-CN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—</a:t>
            </a:r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三阶段八环节：过程开展阶段</a:t>
            </a:r>
            <a:endParaRPr lang="en-US" sz="2400" b="1" dirty="0">
              <a:solidFill>
                <a:srgbClr val="F5B900"/>
              </a:solidFill>
              <a:effectLst>
                <a:outerShdw blurRad="38100" dist="38100" dir="2700000" algn="tl" rotWithShape="0">
                  <a:srgbClr val="000000">
                    <a:alpha val="43100"/>
                  </a:srgbClr>
                </a:outerShdw>
              </a:effectLst>
              <a:latin typeface="微软雅黑"/>
              <a:ea typeface="微软雅黑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C96643A-FCAC-A1EE-FBDE-3C9543270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679" y="1141736"/>
            <a:ext cx="8153400" cy="1126081"/>
          </a:xfrm>
          <a:prstGeom prst="rect">
            <a:avLst/>
          </a:prstGeom>
        </p:spPr>
      </p:pic>
      <p:pic>
        <p:nvPicPr>
          <p:cNvPr id="8" name="Image 5" descr="preencoded.png">
            <a:extLst>
              <a:ext uri="{FF2B5EF4-FFF2-40B4-BE49-F238E27FC236}">
                <a16:creationId xmlns:a16="http://schemas.microsoft.com/office/drawing/2014/main" id="{4FF1631F-D631-B62A-26C5-76588425A6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392" y="2841478"/>
            <a:ext cx="10972800" cy="609600"/>
          </a:xfrm>
          <a:prstGeom prst="rect">
            <a:avLst/>
          </a:prstGeom>
        </p:spPr>
      </p:pic>
      <p:sp>
        <p:nvSpPr>
          <p:cNvPr id="9" name="Text 1">
            <a:extLst>
              <a:ext uri="{FF2B5EF4-FFF2-40B4-BE49-F238E27FC236}">
                <a16:creationId xmlns:a16="http://schemas.microsoft.com/office/drawing/2014/main" id="{7E9CF58E-4CE2-2733-29B9-8F66DFAE2F42}"/>
              </a:ext>
            </a:extLst>
          </p:cNvPr>
          <p:cNvSpPr/>
          <p:nvPr/>
        </p:nvSpPr>
        <p:spPr>
          <a:xfrm>
            <a:off x="609600" y="2529678"/>
            <a:ext cx="10972799" cy="28212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00"/>
              </a:lnSpc>
            </a:pPr>
            <a:r>
              <a:rPr lang="en-US" sz="2000" dirty="0" err="1">
                <a:solidFill>
                  <a:srgbClr val="374151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学科实践的核心阶段，突出学生的“主体性</a:t>
            </a:r>
            <a:r>
              <a:rPr lang="en-US" altLang="zh-CN" sz="2000" dirty="0">
                <a:solidFill>
                  <a:srgbClr val="374151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” </a:t>
            </a:r>
            <a:r>
              <a:rPr lang="en-US" sz="2000" dirty="0" err="1">
                <a:solidFill>
                  <a:srgbClr val="374151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和教师的“引导性</a:t>
            </a:r>
            <a:r>
              <a:rPr lang="en-US" altLang="zh-CN" sz="2000" dirty="0">
                <a:solidFill>
                  <a:srgbClr val="374151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” </a:t>
            </a:r>
            <a:r>
              <a:rPr lang="en-US" sz="2000" dirty="0">
                <a:solidFill>
                  <a:srgbClr val="374151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，</a:t>
            </a:r>
            <a:r>
              <a:rPr lang="en-US" sz="2000" dirty="0" err="1">
                <a:solidFill>
                  <a:srgbClr val="374151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避免“重形式、轻过程</a:t>
            </a:r>
            <a:r>
              <a:rPr lang="en-US" altLang="zh-CN" sz="2000" dirty="0">
                <a:solidFill>
                  <a:srgbClr val="374151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”</a:t>
            </a:r>
            <a:endParaRPr 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C3459566-3583-CF9F-1141-D5D042B7DCE1}"/>
              </a:ext>
            </a:extLst>
          </p:cNvPr>
          <p:cNvGrpSpPr/>
          <p:nvPr/>
        </p:nvGrpSpPr>
        <p:grpSpPr>
          <a:xfrm>
            <a:off x="509392" y="3243720"/>
            <a:ext cx="3524250" cy="3219710"/>
            <a:chOff x="509392" y="3243720"/>
            <a:chExt cx="3524250" cy="3219710"/>
          </a:xfrm>
        </p:grpSpPr>
        <p:pic>
          <p:nvPicPr>
            <p:cNvPr id="11" name="Image 6" descr="preencoded.png">
              <a:extLst>
                <a:ext uri="{FF2B5EF4-FFF2-40B4-BE49-F238E27FC236}">
                  <a16:creationId xmlns:a16="http://schemas.microsoft.com/office/drawing/2014/main" id="{232974BE-2B60-6143-539E-F59998EA52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9392" y="3243720"/>
              <a:ext cx="3505200" cy="3219710"/>
            </a:xfrm>
            <a:prstGeom prst="rect">
              <a:avLst/>
            </a:prstGeom>
            <a:solidFill>
              <a:srgbClr val="2E9FD1"/>
            </a:solidFill>
          </p:spPr>
        </p:pic>
        <p:pic>
          <p:nvPicPr>
            <p:cNvPr id="12" name="Image 7" descr="preencoded.png">
              <a:extLst>
                <a:ext uri="{FF2B5EF4-FFF2-40B4-BE49-F238E27FC236}">
                  <a16:creationId xmlns:a16="http://schemas.microsoft.com/office/drawing/2014/main" id="{99155A30-5FB7-BB61-EE60-F1FB3512C6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7992" y="3472320"/>
              <a:ext cx="457200" cy="457200"/>
            </a:xfrm>
            <a:prstGeom prst="rect">
              <a:avLst/>
            </a:prstGeom>
          </p:spPr>
        </p:pic>
        <p:pic>
          <p:nvPicPr>
            <p:cNvPr id="13" name="Image 8" descr="preencoded.png">
              <a:extLst>
                <a:ext uri="{FF2B5EF4-FFF2-40B4-BE49-F238E27FC236}">
                  <a16:creationId xmlns:a16="http://schemas.microsoft.com/office/drawing/2014/main" id="{C4B50FB6-3AEF-9896-DC4F-CB62D0939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8005" y="3548520"/>
              <a:ext cx="257175" cy="304800"/>
            </a:xfrm>
            <a:prstGeom prst="rect">
              <a:avLst/>
            </a:prstGeom>
          </p:spPr>
        </p:pic>
        <p:sp>
          <p:nvSpPr>
            <p:cNvPr id="14" name="Text 2">
              <a:extLst>
                <a:ext uri="{FF2B5EF4-FFF2-40B4-BE49-F238E27FC236}">
                  <a16:creationId xmlns:a16="http://schemas.microsoft.com/office/drawing/2014/main" id="{BFCE31A5-39F5-67C9-3E42-2E82369CEA23}"/>
                </a:ext>
              </a:extLst>
            </p:cNvPr>
            <p:cNvSpPr/>
            <p:nvPr/>
          </p:nvSpPr>
          <p:spPr>
            <a:xfrm>
              <a:off x="1309492" y="3567570"/>
              <a:ext cx="2724150" cy="56425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b="1" dirty="0">
                  <a:solidFill>
                    <a:srgbClr val="1E40AF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灵活设置学科实践的真实场域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5" name="Text 3">
              <a:extLst>
                <a:ext uri="{FF2B5EF4-FFF2-40B4-BE49-F238E27FC236}">
                  <a16:creationId xmlns:a16="http://schemas.microsoft.com/office/drawing/2014/main" id="{86885A7A-0644-15DB-106F-63EE960EFF79}"/>
                </a:ext>
              </a:extLst>
            </p:cNvPr>
            <p:cNvSpPr/>
            <p:nvPr/>
          </p:nvSpPr>
          <p:spPr>
            <a:xfrm>
              <a:off x="737992" y="4254839"/>
              <a:ext cx="3048000" cy="1692771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学科实践的场域不再局限于传统教室，可利用实验室、功能教室、校外场所，甚至通过网络利用校外有条件的场所。需组建合适的学习组织，形成学习共同体。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31C0A221-4B04-EB9C-11B4-F889FC468312}"/>
              </a:ext>
            </a:extLst>
          </p:cNvPr>
          <p:cNvGrpSpPr/>
          <p:nvPr/>
        </p:nvGrpSpPr>
        <p:grpSpPr>
          <a:xfrm>
            <a:off x="4243192" y="3243720"/>
            <a:ext cx="3505200" cy="3219710"/>
            <a:chOff x="4243192" y="3243720"/>
            <a:chExt cx="3505200" cy="3219710"/>
          </a:xfrm>
        </p:grpSpPr>
        <p:pic>
          <p:nvPicPr>
            <p:cNvPr id="17" name="Image 9" descr="preencoded.png">
              <a:extLst>
                <a:ext uri="{FF2B5EF4-FFF2-40B4-BE49-F238E27FC236}">
                  <a16:creationId xmlns:a16="http://schemas.microsoft.com/office/drawing/2014/main" id="{540F26A7-FD30-9E57-94D1-E657FAEAD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43192" y="3243720"/>
              <a:ext cx="3505200" cy="3219710"/>
            </a:xfrm>
            <a:prstGeom prst="rect">
              <a:avLst/>
            </a:prstGeom>
            <a:solidFill>
              <a:srgbClr val="2E9FD1"/>
            </a:solidFill>
          </p:spPr>
        </p:pic>
        <p:pic>
          <p:nvPicPr>
            <p:cNvPr id="18" name="Image 10" descr="preencoded.png">
              <a:extLst>
                <a:ext uri="{FF2B5EF4-FFF2-40B4-BE49-F238E27FC236}">
                  <a16:creationId xmlns:a16="http://schemas.microsoft.com/office/drawing/2014/main" id="{A6816E9A-B1A4-E6EB-3DD7-42B412543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71792" y="3510420"/>
              <a:ext cx="429369" cy="457200"/>
            </a:xfrm>
            <a:prstGeom prst="rect">
              <a:avLst/>
            </a:prstGeom>
          </p:spPr>
        </p:pic>
        <p:pic>
          <p:nvPicPr>
            <p:cNvPr id="19" name="Image 11" descr="preencoded.png">
              <a:extLst>
                <a:ext uri="{FF2B5EF4-FFF2-40B4-BE49-F238E27FC236}">
                  <a16:creationId xmlns:a16="http://schemas.microsoft.com/office/drawing/2014/main" id="{30AE2876-F452-9EF4-B893-63BA70A11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543527" y="3586620"/>
              <a:ext cx="285750" cy="304800"/>
            </a:xfrm>
            <a:prstGeom prst="rect">
              <a:avLst/>
            </a:prstGeom>
          </p:spPr>
        </p:pic>
        <p:sp>
          <p:nvSpPr>
            <p:cNvPr id="20" name="Text 4">
              <a:extLst>
                <a:ext uri="{FF2B5EF4-FFF2-40B4-BE49-F238E27FC236}">
                  <a16:creationId xmlns:a16="http://schemas.microsoft.com/office/drawing/2014/main" id="{E4A104CB-3A99-CDE3-A944-A46A6E99A20A}"/>
                </a:ext>
              </a:extLst>
            </p:cNvPr>
            <p:cNvSpPr/>
            <p:nvPr/>
          </p:nvSpPr>
          <p:spPr>
            <a:xfrm>
              <a:off x="5015461" y="3472320"/>
              <a:ext cx="2504331" cy="56425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b="1" dirty="0">
                  <a:solidFill>
                    <a:srgbClr val="1E40AF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搭建支架助力学科实践高效实施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1" name="Text 5">
              <a:extLst>
                <a:ext uri="{FF2B5EF4-FFF2-40B4-BE49-F238E27FC236}">
                  <a16:creationId xmlns:a16="http://schemas.microsoft.com/office/drawing/2014/main" id="{EACC4B8D-6BA6-D221-BD82-9A0B5A16E983}"/>
                </a:ext>
              </a:extLst>
            </p:cNvPr>
            <p:cNvSpPr/>
            <p:nvPr/>
          </p:nvSpPr>
          <p:spPr>
            <a:xfrm>
              <a:off x="4471792" y="4331039"/>
              <a:ext cx="3048000" cy="1692771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支架在学科实践过程中起关键支撑作用，包括知识型支架、方法型支架、思维型支架和资源型支架，帮助学生逐步建构知识体系，提高实践能力。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DA0E3EE8-20FB-CA90-64CD-01DFE8DEE736}"/>
              </a:ext>
            </a:extLst>
          </p:cNvPr>
          <p:cNvGrpSpPr/>
          <p:nvPr/>
        </p:nvGrpSpPr>
        <p:grpSpPr>
          <a:xfrm>
            <a:off x="7976992" y="3243720"/>
            <a:ext cx="3505200" cy="3219710"/>
            <a:chOff x="7976992" y="3243720"/>
            <a:chExt cx="3505200" cy="3219710"/>
          </a:xfrm>
        </p:grpSpPr>
        <p:pic>
          <p:nvPicPr>
            <p:cNvPr id="23" name="Image 12" descr="preencoded.png">
              <a:extLst>
                <a:ext uri="{FF2B5EF4-FFF2-40B4-BE49-F238E27FC236}">
                  <a16:creationId xmlns:a16="http://schemas.microsoft.com/office/drawing/2014/main" id="{6201DC25-B607-E64E-D38F-34FF7AC5B3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76992" y="3243720"/>
              <a:ext cx="3505200" cy="3219710"/>
            </a:xfrm>
            <a:prstGeom prst="rect">
              <a:avLst/>
            </a:prstGeom>
            <a:solidFill>
              <a:srgbClr val="2E9FD1"/>
            </a:solidFill>
          </p:spPr>
        </p:pic>
        <p:pic>
          <p:nvPicPr>
            <p:cNvPr id="24" name="Image 13" descr="preencoded.png">
              <a:extLst>
                <a:ext uri="{FF2B5EF4-FFF2-40B4-BE49-F238E27FC236}">
                  <a16:creationId xmlns:a16="http://schemas.microsoft.com/office/drawing/2014/main" id="{7FEE6EC3-D36E-1B6D-0A0C-368A24579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205592" y="3510420"/>
              <a:ext cx="429369" cy="457200"/>
            </a:xfrm>
            <a:prstGeom prst="rect">
              <a:avLst/>
            </a:prstGeom>
          </p:spPr>
        </p:pic>
        <p:pic>
          <p:nvPicPr>
            <p:cNvPr id="25" name="Image 14" descr="preencoded.png">
              <a:extLst>
                <a:ext uri="{FF2B5EF4-FFF2-40B4-BE49-F238E27FC236}">
                  <a16:creationId xmlns:a16="http://schemas.microsoft.com/office/drawing/2014/main" id="{C9CCFA8F-A108-C2EE-C4F6-142893FF4C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305902" y="3586620"/>
              <a:ext cx="228600" cy="304800"/>
            </a:xfrm>
            <a:prstGeom prst="rect">
              <a:avLst/>
            </a:prstGeom>
          </p:spPr>
        </p:pic>
        <p:sp>
          <p:nvSpPr>
            <p:cNvPr id="26" name="Text 6">
              <a:extLst>
                <a:ext uri="{FF2B5EF4-FFF2-40B4-BE49-F238E27FC236}">
                  <a16:creationId xmlns:a16="http://schemas.microsoft.com/office/drawing/2014/main" id="{4C8D0F8B-1C1C-F0B7-0BD6-68A0EE8D51A5}"/>
                </a:ext>
              </a:extLst>
            </p:cNvPr>
            <p:cNvSpPr/>
            <p:nvPr/>
          </p:nvSpPr>
          <p:spPr>
            <a:xfrm>
              <a:off x="8749261" y="3472320"/>
              <a:ext cx="2504331" cy="56425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b="1" dirty="0">
                  <a:solidFill>
                    <a:srgbClr val="1E40AF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架构进阶式问题驱动的学习历程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7" name="Text 7">
              <a:extLst>
                <a:ext uri="{FF2B5EF4-FFF2-40B4-BE49-F238E27FC236}">
                  <a16:creationId xmlns:a16="http://schemas.microsoft.com/office/drawing/2014/main" id="{0E38793A-A1B2-69D6-9509-552B68502B0A}"/>
                </a:ext>
              </a:extLst>
            </p:cNvPr>
            <p:cNvSpPr/>
            <p:nvPr/>
          </p:nvSpPr>
          <p:spPr>
            <a:xfrm>
              <a:off x="8205592" y="4331039"/>
              <a:ext cx="3048000" cy="1692771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通过系列学科问题引导学生思考，推动思维从低阶向高阶发展。学生需对情境进行分析研读，提出问题，分解大问题，形成进阶式问题链。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7970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>
            <a:alpha val="100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2FCB2B-BD5F-030F-6C0F-0A0D19CAD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024AC83-E638-61F5-C750-E314872E9ADD}"/>
              </a:ext>
            </a:extLst>
          </p:cNvPr>
          <p:cNvSpPr/>
          <p:nvPr/>
        </p:nvSpPr>
        <p:spPr>
          <a:xfrm>
            <a:off x="158339" y="246043"/>
            <a:ext cx="11620500" cy="6511103"/>
          </a:xfrm>
          <a:prstGeom prst="roundRect">
            <a:avLst>
              <a:gd name="adj" fmla="val 10040"/>
            </a:avLst>
          </a:prstGeom>
          <a:gradFill rotWithShape="1">
            <a:gsLst>
              <a:gs pos="0">
                <a:srgbClr val="FFFFFF">
                  <a:alpha val="100000"/>
                </a:srgbClr>
              </a:gs>
              <a:gs pos="100000">
                <a:srgbClr val="E0E0E0">
                  <a:alpha val="100000"/>
                </a:srgbClr>
              </a:gs>
            </a:gsLst>
            <a:lin ang="5400000"/>
          </a:gradFill>
          <a:ln w="25400" cap="flat" cmpd="sng">
            <a:noFill/>
            <a:prstDash val="solid"/>
            <a:round/>
          </a:ln>
          <a:effectLst>
            <a:outerShdw blurRad="279400" dist="254000" dir="8100000" algn="tr" rotWithShape="0">
              <a:srgbClr val="000000">
                <a:alpha val="4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CB13C03B-5AC7-9F19-14D4-39F7ED4F9F41}"/>
              </a:ext>
            </a:extLst>
          </p:cNvPr>
          <p:cNvSpPr/>
          <p:nvPr/>
        </p:nvSpPr>
        <p:spPr>
          <a:xfrm>
            <a:off x="2095500" y="431800"/>
            <a:ext cx="9053830" cy="488950"/>
          </a:xfrm>
          <a:custGeom>
            <a:avLst/>
            <a:gdLst/>
            <a:ahLst/>
            <a:cxnLst/>
            <a:rect l="l" t="t" r="r" b="b"/>
            <a:pathLst>
              <a:path w="9053830" h="488950">
                <a:moveTo>
                  <a:pt x="0" y="0"/>
                </a:moveTo>
                <a:lnTo>
                  <a:pt x="7511393" y="0"/>
                </a:lnTo>
                <a:lnTo>
                  <a:pt x="9053830" y="488950"/>
                </a:lnTo>
                <a:lnTo>
                  <a:pt x="0" y="4889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>
              <a:alpha val="73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1E05F36D-7F67-24A2-2C1E-DB0D5F196AF8}"/>
              </a:ext>
            </a:extLst>
          </p:cNvPr>
          <p:cNvSpPr/>
          <p:nvPr/>
        </p:nvSpPr>
        <p:spPr>
          <a:xfrm>
            <a:off x="863600" y="431800"/>
            <a:ext cx="3000375" cy="647700"/>
          </a:xfrm>
          <a:custGeom>
            <a:avLst/>
            <a:gdLst/>
            <a:ahLst/>
            <a:cxnLst/>
            <a:rect l="l" t="t" r="r" b="b"/>
            <a:pathLst>
              <a:path w="3000375" h="647700">
                <a:moveTo>
                  <a:pt x="104244" y="0"/>
                </a:moveTo>
                <a:lnTo>
                  <a:pt x="3000375" y="0"/>
                </a:lnTo>
                <a:lnTo>
                  <a:pt x="2342708" y="647700"/>
                </a:lnTo>
                <a:lnTo>
                  <a:pt x="0" y="640326"/>
                </a:lnTo>
                <a:lnTo>
                  <a:pt x="104244" y="0"/>
                </a:lnTo>
                <a:close/>
              </a:path>
            </a:pathLst>
          </a:custGeom>
          <a:solidFill>
            <a:srgbClr val="005A9E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63500" dist="63500" algn="ctr" rotWithShape="0">
              <a:srgbClr val="000000">
                <a:alpha val="67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7" name="AutoShape 6">
            <a:extLst>
              <a:ext uri="{FF2B5EF4-FFF2-40B4-BE49-F238E27FC236}">
                <a16:creationId xmlns:a16="http://schemas.microsoft.com/office/drawing/2014/main" id="{CC1FEC2C-192A-443A-F477-991ACF08BCE7}"/>
              </a:ext>
            </a:extLst>
          </p:cNvPr>
          <p:cNvSpPr/>
          <p:nvPr/>
        </p:nvSpPr>
        <p:spPr>
          <a:xfrm>
            <a:off x="1015999" y="527050"/>
            <a:ext cx="10198848" cy="3683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>
              <a:defRPr/>
            </a:pPr>
            <a:r>
              <a:rPr lang="en-US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2. </a:t>
            </a:r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学科实践实施路径</a:t>
            </a:r>
            <a:r>
              <a:rPr lang="en-US" altLang="zh-CN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—</a:t>
            </a:r>
            <a:r>
              <a:rPr lang="zh-CN" altLang="en-US" sz="20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三阶段八环节：过程开展阶段</a:t>
            </a:r>
            <a:r>
              <a:rPr lang="en-US" altLang="zh-CN" sz="20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-</a:t>
            </a:r>
            <a:r>
              <a:rPr lang="zh-CN" altLang="en-US" sz="20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环节</a:t>
            </a:r>
            <a:r>
              <a:rPr lang="en-US" altLang="zh-CN" sz="20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4</a:t>
            </a:r>
            <a:r>
              <a:rPr lang="zh-CN" altLang="en-US" sz="20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：设置学习场域</a:t>
            </a:r>
            <a:endParaRPr lang="en-US" sz="2400" b="1" dirty="0">
              <a:solidFill>
                <a:srgbClr val="F5B900"/>
              </a:solidFill>
              <a:effectLst>
                <a:outerShdw blurRad="38100" dist="38100" dir="2700000" algn="tl" rotWithShape="0">
                  <a:srgbClr val="000000">
                    <a:alpha val="43100"/>
                  </a:srgbClr>
                </a:outerShdw>
              </a:effectLst>
              <a:latin typeface="微软雅黑"/>
              <a:ea typeface="微软雅黑"/>
            </a:endParaRPr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BB1DA687-D472-9357-88AC-6947839A412A}"/>
              </a:ext>
            </a:extLst>
          </p:cNvPr>
          <p:cNvSpPr/>
          <p:nvPr/>
        </p:nvSpPr>
        <p:spPr>
          <a:xfrm>
            <a:off x="521918" y="1532351"/>
            <a:ext cx="12070080" cy="28212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>
              <a:lnSpc>
                <a:spcPts val="2200"/>
              </a:lnSpc>
              <a:buNone/>
            </a:pPr>
            <a:r>
              <a:rPr lang="en-US" sz="2000" dirty="0">
                <a:solidFill>
                  <a:srgbClr val="374151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学科实践的场域不再局限于传统教室，需要多方位拓展与优化，以支持学生实践活动开展</a:t>
            </a:r>
            <a:endParaRPr 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59128C1B-8F3F-09B0-B576-DCB248019AA5}"/>
              </a:ext>
            </a:extLst>
          </p:cNvPr>
          <p:cNvGrpSpPr/>
          <p:nvPr/>
        </p:nvGrpSpPr>
        <p:grpSpPr>
          <a:xfrm>
            <a:off x="521918" y="2027651"/>
            <a:ext cx="3676322" cy="3015870"/>
            <a:chOff x="521918" y="2027651"/>
            <a:chExt cx="3505200" cy="3015870"/>
          </a:xfrm>
        </p:grpSpPr>
        <p:pic>
          <p:nvPicPr>
            <p:cNvPr id="29" name="Image 5" descr="preencoded.png">
              <a:extLst>
                <a:ext uri="{FF2B5EF4-FFF2-40B4-BE49-F238E27FC236}">
                  <a16:creationId xmlns:a16="http://schemas.microsoft.com/office/drawing/2014/main" id="{4314D8B9-C886-2E3F-7EFB-26A49259CB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1918" y="2027651"/>
              <a:ext cx="3505200" cy="3015870"/>
            </a:xfrm>
            <a:prstGeom prst="rect">
              <a:avLst/>
            </a:prstGeom>
            <a:solidFill>
              <a:srgbClr val="2E9FD1"/>
            </a:solidFill>
          </p:spPr>
        </p:pic>
        <p:pic>
          <p:nvPicPr>
            <p:cNvPr id="30" name="Image 6" descr="preencoded.png">
              <a:extLst>
                <a:ext uri="{FF2B5EF4-FFF2-40B4-BE49-F238E27FC236}">
                  <a16:creationId xmlns:a16="http://schemas.microsoft.com/office/drawing/2014/main" id="{024C0EC1-03C4-3EAF-019F-048DAD177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0518" y="2256251"/>
              <a:ext cx="457200" cy="457200"/>
            </a:xfrm>
            <a:prstGeom prst="rect">
              <a:avLst/>
            </a:prstGeom>
          </p:spPr>
        </p:pic>
        <p:pic>
          <p:nvPicPr>
            <p:cNvPr id="31" name="Image 7" descr="preencoded.png">
              <a:extLst>
                <a:ext uri="{FF2B5EF4-FFF2-40B4-BE49-F238E27FC236}">
                  <a16:creationId xmlns:a16="http://schemas.microsoft.com/office/drawing/2014/main" id="{68F5630B-9CCD-BC97-BBED-89F17EBD58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0531" y="2332451"/>
              <a:ext cx="257175" cy="304800"/>
            </a:xfrm>
            <a:prstGeom prst="rect">
              <a:avLst/>
            </a:prstGeom>
          </p:spPr>
        </p:pic>
        <p:pic>
          <p:nvPicPr>
            <p:cNvPr id="32" name="Image 8" descr="preencoded.png">
              <a:extLst>
                <a:ext uri="{FF2B5EF4-FFF2-40B4-BE49-F238E27FC236}">
                  <a16:creationId xmlns:a16="http://schemas.microsoft.com/office/drawing/2014/main" id="{527F0A5D-A623-8619-2171-4893B7690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0518" y="2903951"/>
              <a:ext cx="152400" cy="152400"/>
            </a:xfrm>
            <a:prstGeom prst="rect">
              <a:avLst/>
            </a:prstGeom>
          </p:spPr>
        </p:pic>
        <p:pic>
          <p:nvPicPr>
            <p:cNvPr id="33" name="Image 9" descr="preencoded.png">
              <a:extLst>
                <a:ext uri="{FF2B5EF4-FFF2-40B4-BE49-F238E27FC236}">
                  <a16:creationId xmlns:a16="http://schemas.microsoft.com/office/drawing/2014/main" id="{5CD30E4A-12E0-BBF6-CEC7-5CC2FF2096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0518" y="3437351"/>
              <a:ext cx="152400" cy="152400"/>
            </a:xfrm>
            <a:prstGeom prst="rect">
              <a:avLst/>
            </a:prstGeom>
          </p:spPr>
        </p:pic>
        <p:pic>
          <p:nvPicPr>
            <p:cNvPr id="34" name="Image 10" descr="preencoded.png">
              <a:extLst>
                <a:ext uri="{FF2B5EF4-FFF2-40B4-BE49-F238E27FC236}">
                  <a16:creationId xmlns:a16="http://schemas.microsoft.com/office/drawing/2014/main" id="{97648AD6-593C-D2E7-26F7-E70A95C25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0518" y="4092879"/>
              <a:ext cx="152400" cy="152400"/>
            </a:xfrm>
            <a:prstGeom prst="rect">
              <a:avLst/>
            </a:prstGeom>
          </p:spPr>
        </p:pic>
        <p:sp>
          <p:nvSpPr>
            <p:cNvPr id="35" name="Text 2">
              <a:extLst>
                <a:ext uri="{FF2B5EF4-FFF2-40B4-BE49-F238E27FC236}">
                  <a16:creationId xmlns:a16="http://schemas.microsoft.com/office/drawing/2014/main" id="{326EF4A5-86BE-6565-2D8E-905A813C6BB5}"/>
                </a:ext>
              </a:extLst>
            </p:cNvPr>
            <p:cNvSpPr/>
            <p:nvPr/>
          </p:nvSpPr>
          <p:spPr>
            <a:xfrm>
              <a:off x="1360117" y="2351501"/>
              <a:ext cx="2040255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b="1" dirty="0">
                  <a:solidFill>
                    <a:srgbClr val="1E40AF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多元场域拓展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6" name="Text 3">
              <a:extLst>
                <a:ext uri="{FF2B5EF4-FFF2-40B4-BE49-F238E27FC236}">
                  <a16:creationId xmlns:a16="http://schemas.microsoft.com/office/drawing/2014/main" id="{6ADC0684-D611-00E4-46BB-6B2165480A6D}"/>
                </a:ext>
              </a:extLst>
            </p:cNvPr>
            <p:cNvSpPr/>
            <p:nvPr/>
          </p:nvSpPr>
          <p:spPr>
            <a:xfrm>
              <a:off x="979118" y="2865851"/>
              <a:ext cx="2819400" cy="56425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 algn="l">
                <a:lnSpc>
                  <a:spcPts val="2200"/>
                </a:lnSpc>
                <a:buNone/>
              </a:pPr>
              <a:r>
                <a:rPr lang="en-US" sz="2000" dirty="0" err="1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利用</a:t>
              </a:r>
              <a:r>
                <a:rPr lang="zh-CN" altLang="en-US" sz="2000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其他学科</a:t>
              </a:r>
              <a:r>
                <a:rPr lang="en-US" sz="2000" dirty="0" err="1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实验室、功能教室等专用空间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7" name="Text 4">
              <a:extLst>
                <a:ext uri="{FF2B5EF4-FFF2-40B4-BE49-F238E27FC236}">
                  <a16:creationId xmlns:a16="http://schemas.microsoft.com/office/drawing/2014/main" id="{1054A693-BFF4-8146-A9F4-6C62D0EC925B}"/>
                </a:ext>
              </a:extLst>
            </p:cNvPr>
            <p:cNvSpPr/>
            <p:nvPr/>
          </p:nvSpPr>
          <p:spPr>
            <a:xfrm>
              <a:off x="979118" y="3399251"/>
              <a:ext cx="3017520" cy="56425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 algn="l">
                <a:lnSpc>
                  <a:spcPts val="2200"/>
                </a:lnSpc>
                <a:buNone/>
              </a:pPr>
              <a:r>
                <a:rPr lang="en-US" sz="2000" dirty="0" err="1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校外</a:t>
              </a:r>
              <a:r>
                <a:rPr lang="zh-CN" altLang="en-US" sz="2000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科技</a:t>
              </a:r>
              <a:r>
                <a:rPr lang="en-US" sz="2000" dirty="0" err="1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馆、实验室等场所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8" name="Text 5">
              <a:extLst>
                <a:ext uri="{FF2B5EF4-FFF2-40B4-BE49-F238E27FC236}">
                  <a16:creationId xmlns:a16="http://schemas.microsoft.com/office/drawing/2014/main" id="{B74093D2-4BE9-94F9-14C5-9A4CC5282B16}"/>
                </a:ext>
              </a:extLst>
            </p:cNvPr>
            <p:cNvSpPr/>
            <p:nvPr/>
          </p:nvSpPr>
          <p:spPr>
            <a:xfrm>
              <a:off x="979118" y="4054779"/>
              <a:ext cx="2819400" cy="84638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 algn="l">
                <a:lnSpc>
                  <a:spcPts val="2200"/>
                </a:lnSpc>
                <a:buNone/>
              </a:pPr>
              <a:r>
                <a:rPr lang="en-US" sz="2000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通过网络利用校外有条件的场所（线上+线下结合）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7F81A4B4-4D1C-F5AB-29B7-AA6EC041164D}"/>
              </a:ext>
            </a:extLst>
          </p:cNvPr>
          <p:cNvGrpSpPr/>
          <p:nvPr/>
        </p:nvGrpSpPr>
        <p:grpSpPr>
          <a:xfrm>
            <a:off x="4255718" y="2027651"/>
            <a:ext cx="3505200" cy="3015870"/>
            <a:chOff x="4255718" y="2027651"/>
            <a:chExt cx="3505200" cy="3015870"/>
          </a:xfrm>
        </p:grpSpPr>
        <p:pic>
          <p:nvPicPr>
            <p:cNvPr id="40" name="Image 11" descr="preencoded.png">
              <a:extLst>
                <a:ext uri="{FF2B5EF4-FFF2-40B4-BE49-F238E27FC236}">
                  <a16:creationId xmlns:a16="http://schemas.microsoft.com/office/drawing/2014/main" id="{B1D5AEEA-E190-4BE7-EABC-9CB7F8100F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55718" y="2027651"/>
              <a:ext cx="3505200" cy="3015870"/>
            </a:xfrm>
            <a:prstGeom prst="rect">
              <a:avLst/>
            </a:prstGeom>
            <a:solidFill>
              <a:srgbClr val="2E9FD1"/>
            </a:solidFill>
          </p:spPr>
        </p:pic>
        <p:pic>
          <p:nvPicPr>
            <p:cNvPr id="41" name="Image 12" descr="preencoded.png">
              <a:extLst>
                <a:ext uri="{FF2B5EF4-FFF2-40B4-BE49-F238E27FC236}">
                  <a16:creationId xmlns:a16="http://schemas.microsoft.com/office/drawing/2014/main" id="{419C79AC-5F62-397C-B4E2-5E5A28D207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84318" y="2256251"/>
              <a:ext cx="457200" cy="457200"/>
            </a:xfrm>
            <a:prstGeom prst="rect">
              <a:avLst/>
            </a:prstGeom>
          </p:spPr>
        </p:pic>
        <p:pic>
          <p:nvPicPr>
            <p:cNvPr id="42" name="Image 13" descr="preencoded.png">
              <a:extLst>
                <a:ext uri="{FF2B5EF4-FFF2-40B4-BE49-F238E27FC236}">
                  <a16:creationId xmlns:a16="http://schemas.microsoft.com/office/drawing/2014/main" id="{24E9F1C2-4D55-89D1-4810-1CAF8F585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70043" y="2332451"/>
              <a:ext cx="285750" cy="304800"/>
            </a:xfrm>
            <a:prstGeom prst="rect">
              <a:avLst/>
            </a:prstGeom>
          </p:spPr>
        </p:pic>
        <p:pic>
          <p:nvPicPr>
            <p:cNvPr id="43" name="Image 14" descr="preencoded.png">
              <a:extLst>
                <a:ext uri="{FF2B5EF4-FFF2-40B4-BE49-F238E27FC236}">
                  <a16:creationId xmlns:a16="http://schemas.microsoft.com/office/drawing/2014/main" id="{05C6717A-176C-1AF1-5CFF-E92220AD6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84318" y="2903951"/>
              <a:ext cx="152400" cy="152400"/>
            </a:xfrm>
            <a:prstGeom prst="rect">
              <a:avLst/>
            </a:prstGeom>
          </p:spPr>
        </p:pic>
        <p:pic>
          <p:nvPicPr>
            <p:cNvPr id="44" name="Image 15" descr="preencoded.png">
              <a:extLst>
                <a:ext uri="{FF2B5EF4-FFF2-40B4-BE49-F238E27FC236}">
                  <a16:creationId xmlns:a16="http://schemas.microsoft.com/office/drawing/2014/main" id="{DDCAEC7A-F358-B885-DA13-21387BBF56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82361" y="3685491"/>
              <a:ext cx="152400" cy="152400"/>
            </a:xfrm>
            <a:prstGeom prst="rect">
              <a:avLst/>
            </a:prstGeom>
          </p:spPr>
        </p:pic>
        <p:pic>
          <p:nvPicPr>
            <p:cNvPr id="45" name="Image 16" descr="preencoded.png">
              <a:extLst>
                <a:ext uri="{FF2B5EF4-FFF2-40B4-BE49-F238E27FC236}">
                  <a16:creationId xmlns:a16="http://schemas.microsoft.com/office/drawing/2014/main" id="{C5C6427A-B1F3-11D2-52FB-DC606A4FB3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84318" y="4193087"/>
              <a:ext cx="152400" cy="152400"/>
            </a:xfrm>
            <a:prstGeom prst="rect">
              <a:avLst/>
            </a:prstGeom>
          </p:spPr>
        </p:pic>
        <p:sp>
          <p:nvSpPr>
            <p:cNvPr id="46" name="Text 6">
              <a:extLst>
                <a:ext uri="{FF2B5EF4-FFF2-40B4-BE49-F238E27FC236}">
                  <a16:creationId xmlns:a16="http://schemas.microsoft.com/office/drawing/2014/main" id="{39D679F9-A6F7-D701-FD5A-9722AAC201CD}"/>
                </a:ext>
              </a:extLst>
            </p:cNvPr>
            <p:cNvSpPr/>
            <p:nvPr/>
          </p:nvSpPr>
          <p:spPr>
            <a:xfrm>
              <a:off x="5093918" y="2351501"/>
              <a:ext cx="2156566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b="1" dirty="0">
                  <a:solidFill>
                    <a:srgbClr val="1E40AF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学习共同体建设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47" name="Text 7">
              <a:extLst>
                <a:ext uri="{FF2B5EF4-FFF2-40B4-BE49-F238E27FC236}">
                  <a16:creationId xmlns:a16="http://schemas.microsoft.com/office/drawing/2014/main" id="{FC479E21-28A3-BC5F-7125-9ADBEB4827E1}"/>
                </a:ext>
              </a:extLst>
            </p:cNvPr>
            <p:cNvSpPr/>
            <p:nvPr/>
          </p:nvSpPr>
          <p:spPr>
            <a:xfrm>
              <a:off x="4712918" y="2865851"/>
              <a:ext cx="3017520" cy="56425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 algn="l">
                <a:lnSpc>
                  <a:spcPts val="2200"/>
                </a:lnSpc>
                <a:buNone/>
              </a:pPr>
              <a:r>
                <a:rPr lang="en-US" sz="2000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组建合适的学习组织（如分组）进行实践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48" name="Text 8">
              <a:extLst>
                <a:ext uri="{FF2B5EF4-FFF2-40B4-BE49-F238E27FC236}">
                  <a16:creationId xmlns:a16="http://schemas.microsoft.com/office/drawing/2014/main" id="{DE1C61D4-43E2-3B8D-A2A4-9F7E483FD1AC}"/>
                </a:ext>
              </a:extLst>
            </p:cNvPr>
            <p:cNvSpPr/>
            <p:nvPr/>
          </p:nvSpPr>
          <p:spPr>
            <a:xfrm>
              <a:off x="4712918" y="3621587"/>
              <a:ext cx="2819400" cy="56425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 algn="l">
                <a:lnSpc>
                  <a:spcPts val="2200"/>
                </a:lnSpc>
                <a:buNone/>
              </a:pPr>
              <a:r>
                <a:rPr lang="en-US" sz="2000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形成学习共同体，促进思维碰撞与分工合作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49" name="Text 9">
              <a:extLst>
                <a:ext uri="{FF2B5EF4-FFF2-40B4-BE49-F238E27FC236}">
                  <a16:creationId xmlns:a16="http://schemas.microsoft.com/office/drawing/2014/main" id="{E6F5C649-AE65-EB01-44BA-1BA196E033A5}"/>
                </a:ext>
              </a:extLst>
            </p:cNvPr>
            <p:cNvSpPr/>
            <p:nvPr/>
          </p:nvSpPr>
          <p:spPr>
            <a:xfrm>
              <a:off x="4712918" y="4154987"/>
              <a:ext cx="2819400" cy="56425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 algn="l">
                <a:lnSpc>
                  <a:spcPts val="2200"/>
                </a:lnSpc>
                <a:buNone/>
              </a:pPr>
              <a:r>
                <a:rPr lang="en-US" sz="2000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明确各组成员角色与职责，共同解决复杂问题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EAC742C0-A3FB-BC91-55C5-0E8BD8972F02}"/>
              </a:ext>
            </a:extLst>
          </p:cNvPr>
          <p:cNvGrpSpPr/>
          <p:nvPr/>
        </p:nvGrpSpPr>
        <p:grpSpPr>
          <a:xfrm>
            <a:off x="7989518" y="2027651"/>
            <a:ext cx="3505200" cy="3015870"/>
            <a:chOff x="7989518" y="2027651"/>
            <a:chExt cx="3505200" cy="3015870"/>
          </a:xfrm>
        </p:grpSpPr>
        <p:pic>
          <p:nvPicPr>
            <p:cNvPr id="51" name="Image 17" descr="preencoded.png">
              <a:extLst>
                <a:ext uri="{FF2B5EF4-FFF2-40B4-BE49-F238E27FC236}">
                  <a16:creationId xmlns:a16="http://schemas.microsoft.com/office/drawing/2014/main" id="{40744B82-0C23-BE40-1EC5-128CFBFE7E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89518" y="2027651"/>
              <a:ext cx="3505200" cy="3015870"/>
            </a:xfrm>
            <a:prstGeom prst="rect">
              <a:avLst/>
            </a:prstGeom>
            <a:solidFill>
              <a:srgbClr val="2E9FD1"/>
            </a:solidFill>
          </p:spPr>
        </p:pic>
        <p:pic>
          <p:nvPicPr>
            <p:cNvPr id="52" name="Image 18" descr="preencoded.png">
              <a:extLst>
                <a:ext uri="{FF2B5EF4-FFF2-40B4-BE49-F238E27FC236}">
                  <a16:creationId xmlns:a16="http://schemas.microsoft.com/office/drawing/2014/main" id="{8EC81E86-0C40-A41F-A0E3-D1D57DC7BE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18118" y="2256251"/>
              <a:ext cx="457200" cy="457200"/>
            </a:xfrm>
            <a:prstGeom prst="rect">
              <a:avLst/>
            </a:prstGeom>
          </p:spPr>
        </p:pic>
        <p:pic>
          <p:nvPicPr>
            <p:cNvPr id="53" name="Image 19" descr="preencoded.png">
              <a:extLst>
                <a:ext uri="{FF2B5EF4-FFF2-40B4-BE49-F238E27FC236}">
                  <a16:creationId xmlns:a16="http://schemas.microsoft.com/office/drawing/2014/main" id="{C514B435-AACB-B37A-B4F0-64121C0FF12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318131" y="2332451"/>
              <a:ext cx="257175" cy="304800"/>
            </a:xfrm>
            <a:prstGeom prst="rect">
              <a:avLst/>
            </a:prstGeom>
          </p:spPr>
        </p:pic>
        <p:pic>
          <p:nvPicPr>
            <p:cNvPr id="54" name="Image 20" descr="preencoded.png">
              <a:extLst>
                <a:ext uri="{FF2B5EF4-FFF2-40B4-BE49-F238E27FC236}">
                  <a16:creationId xmlns:a16="http://schemas.microsoft.com/office/drawing/2014/main" id="{83104A89-43D9-DA04-0570-DF040A7C46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18118" y="2903951"/>
              <a:ext cx="152400" cy="152400"/>
            </a:xfrm>
            <a:prstGeom prst="rect">
              <a:avLst/>
            </a:prstGeom>
          </p:spPr>
        </p:pic>
        <p:pic>
          <p:nvPicPr>
            <p:cNvPr id="55" name="Image 21" descr="preencoded.png">
              <a:extLst>
                <a:ext uri="{FF2B5EF4-FFF2-40B4-BE49-F238E27FC236}">
                  <a16:creationId xmlns:a16="http://schemas.microsoft.com/office/drawing/2014/main" id="{8E9E755C-F1EC-0D9F-C736-E3EA9AC33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18118" y="3597057"/>
              <a:ext cx="152400" cy="152400"/>
            </a:xfrm>
            <a:prstGeom prst="rect">
              <a:avLst/>
            </a:prstGeom>
          </p:spPr>
        </p:pic>
        <p:sp>
          <p:nvSpPr>
            <p:cNvPr id="57" name="Text 10">
              <a:extLst>
                <a:ext uri="{FF2B5EF4-FFF2-40B4-BE49-F238E27FC236}">
                  <a16:creationId xmlns:a16="http://schemas.microsoft.com/office/drawing/2014/main" id="{0EDE5CC1-AE84-72A4-EEF8-F4ECDA218190}"/>
                </a:ext>
              </a:extLst>
            </p:cNvPr>
            <p:cNvSpPr/>
            <p:nvPr/>
          </p:nvSpPr>
          <p:spPr>
            <a:xfrm>
              <a:off x="8827718" y="2351501"/>
              <a:ext cx="2133600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b="1" dirty="0">
                  <a:solidFill>
                    <a:srgbClr val="1E40AF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教室空间改进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58" name="Text 11">
              <a:extLst>
                <a:ext uri="{FF2B5EF4-FFF2-40B4-BE49-F238E27FC236}">
                  <a16:creationId xmlns:a16="http://schemas.microsoft.com/office/drawing/2014/main" id="{8D64F020-E5D1-0AE1-E2C8-8393DA258938}"/>
                </a:ext>
              </a:extLst>
            </p:cNvPr>
            <p:cNvSpPr/>
            <p:nvPr/>
          </p:nvSpPr>
          <p:spPr>
            <a:xfrm>
              <a:off x="8446718" y="2865851"/>
              <a:ext cx="2514600" cy="56425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 algn="l">
                <a:lnSpc>
                  <a:spcPts val="2200"/>
                </a:lnSpc>
                <a:buNone/>
              </a:pPr>
              <a:r>
                <a:rPr lang="en-US" sz="2000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按组放置课桌，调整功能教室布局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59" name="Text 12">
              <a:extLst>
                <a:ext uri="{FF2B5EF4-FFF2-40B4-BE49-F238E27FC236}">
                  <a16:creationId xmlns:a16="http://schemas.microsoft.com/office/drawing/2014/main" id="{2D7FBE5D-F089-C407-60CE-AB9D87EC8A8F}"/>
                </a:ext>
              </a:extLst>
            </p:cNvPr>
            <p:cNvSpPr/>
            <p:nvPr/>
          </p:nvSpPr>
          <p:spPr>
            <a:xfrm>
              <a:off x="8446718" y="3508853"/>
              <a:ext cx="2819400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 algn="l">
                <a:lnSpc>
                  <a:spcPts val="2200"/>
                </a:lnSpc>
                <a:buNone/>
              </a:pPr>
              <a:r>
                <a:rPr lang="en-US" sz="2000" dirty="0" err="1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健全中小学装备配置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B49F0046-DCF0-29FC-EBD5-FF3893F5A4CA}"/>
              </a:ext>
            </a:extLst>
          </p:cNvPr>
          <p:cNvGrpSpPr/>
          <p:nvPr/>
        </p:nvGrpSpPr>
        <p:grpSpPr>
          <a:xfrm>
            <a:off x="609600" y="5325649"/>
            <a:ext cx="10972800" cy="1013272"/>
            <a:chOff x="609600" y="5325649"/>
            <a:chExt cx="10972800" cy="1013272"/>
          </a:xfrm>
        </p:grpSpPr>
        <p:pic>
          <p:nvPicPr>
            <p:cNvPr id="62" name="Image 23" descr="preencoded.png">
              <a:extLst>
                <a:ext uri="{FF2B5EF4-FFF2-40B4-BE49-F238E27FC236}">
                  <a16:creationId xmlns:a16="http://schemas.microsoft.com/office/drawing/2014/main" id="{0A6E7177-DF28-7A3B-6BD5-4DD077AFC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09600" y="5325649"/>
              <a:ext cx="10972800" cy="1013272"/>
            </a:xfrm>
            <a:prstGeom prst="rect">
              <a:avLst/>
            </a:prstGeom>
            <a:solidFill>
              <a:srgbClr val="2E9FD1"/>
            </a:solidFill>
          </p:spPr>
        </p:pic>
        <p:pic>
          <p:nvPicPr>
            <p:cNvPr id="63" name="Image 24" descr="preencoded.png">
              <a:extLst>
                <a:ext uri="{FF2B5EF4-FFF2-40B4-BE49-F238E27FC236}">
                  <a16:creationId xmlns:a16="http://schemas.microsoft.com/office/drawing/2014/main" id="{80C0C1EC-040E-B375-6618-AA9A3A39B1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88618" y="5517422"/>
              <a:ext cx="114300" cy="152400"/>
            </a:xfrm>
            <a:prstGeom prst="rect">
              <a:avLst/>
            </a:prstGeom>
          </p:spPr>
        </p:pic>
        <p:pic>
          <p:nvPicPr>
            <p:cNvPr id="64" name="Image 25" descr="preencoded.png">
              <a:extLst>
                <a:ext uri="{FF2B5EF4-FFF2-40B4-BE49-F238E27FC236}">
                  <a16:creationId xmlns:a16="http://schemas.microsoft.com/office/drawing/2014/main" id="{A7C789E5-4802-BA96-08DE-DEAF802C27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160718" y="5517422"/>
              <a:ext cx="152400" cy="152400"/>
            </a:xfrm>
            <a:prstGeom prst="rect">
              <a:avLst/>
            </a:prstGeom>
          </p:spPr>
        </p:pic>
        <p:sp>
          <p:nvSpPr>
            <p:cNvPr id="65" name="Text 15">
              <a:extLst>
                <a:ext uri="{FF2B5EF4-FFF2-40B4-BE49-F238E27FC236}">
                  <a16:creationId xmlns:a16="http://schemas.microsoft.com/office/drawing/2014/main" id="{265E7610-D487-357A-8D9F-BFD7BA233BBA}"/>
                </a:ext>
              </a:extLst>
            </p:cNvPr>
            <p:cNvSpPr/>
            <p:nvPr/>
          </p:nvSpPr>
          <p:spPr>
            <a:xfrm>
              <a:off x="979118" y="5479322"/>
              <a:ext cx="4693920" cy="56425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选择场域时需考虑活动特点、学生年龄、实践内容复杂度等因素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66" name="Text 16">
              <a:extLst>
                <a:ext uri="{FF2B5EF4-FFF2-40B4-BE49-F238E27FC236}">
                  <a16:creationId xmlns:a16="http://schemas.microsoft.com/office/drawing/2014/main" id="{E490CDE7-3FD3-8A94-6D12-520558D5B092}"/>
                </a:ext>
              </a:extLst>
            </p:cNvPr>
            <p:cNvSpPr/>
            <p:nvPr/>
          </p:nvSpPr>
          <p:spPr>
            <a:xfrm>
              <a:off x="6389318" y="5479322"/>
              <a:ext cx="4914900" cy="56425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无论选择何种场域，都需确保安全、适宜开展实践活动，并能有效支持学生学习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312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>
            <a:alpha val="100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9D725B-68CC-FE6C-9739-82793D933B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DFA9DB5C-5A76-32C2-C191-296CBC12D7D9}"/>
              </a:ext>
            </a:extLst>
          </p:cNvPr>
          <p:cNvSpPr/>
          <p:nvPr/>
        </p:nvSpPr>
        <p:spPr>
          <a:xfrm>
            <a:off x="158339" y="246043"/>
            <a:ext cx="11620500" cy="6511103"/>
          </a:xfrm>
          <a:prstGeom prst="roundRect">
            <a:avLst>
              <a:gd name="adj" fmla="val 10040"/>
            </a:avLst>
          </a:prstGeom>
          <a:gradFill rotWithShape="1">
            <a:gsLst>
              <a:gs pos="0">
                <a:srgbClr val="FFFFFF">
                  <a:alpha val="100000"/>
                </a:srgbClr>
              </a:gs>
              <a:gs pos="100000">
                <a:srgbClr val="E0E0E0">
                  <a:alpha val="100000"/>
                </a:srgbClr>
              </a:gs>
            </a:gsLst>
            <a:lin ang="5400000"/>
          </a:gradFill>
          <a:ln w="25400" cap="flat" cmpd="sng">
            <a:noFill/>
            <a:prstDash val="solid"/>
            <a:round/>
          </a:ln>
          <a:effectLst>
            <a:outerShdw blurRad="279400" dist="254000" dir="8100000" algn="tr" rotWithShape="0">
              <a:srgbClr val="000000">
                <a:alpha val="4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8C223A88-9A78-E8E7-D847-580399B38A94}"/>
              </a:ext>
            </a:extLst>
          </p:cNvPr>
          <p:cNvSpPr/>
          <p:nvPr/>
        </p:nvSpPr>
        <p:spPr>
          <a:xfrm>
            <a:off x="2095500" y="431800"/>
            <a:ext cx="9053830" cy="488950"/>
          </a:xfrm>
          <a:custGeom>
            <a:avLst/>
            <a:gdLst/>
            <a:ahLst/>
            <a:cxnLst/>
            <a:rect l="l" t="t" r="r" b="b"/>
            <a:pathLst>
              <a:path w="9053830" h="488950">
                <a:moveTo>
                  <a:pt x="0" y="0"/>
                </a:moveTo>
                <a:lnTo>
                  <a:pt x="7511393" y="0"/>
                </a:lnTo>
                <a:lnTo>
                  <a:pt x="9053830" y="488950"/>
                </a:lnTo>
                <a:lnTo>
                  <a:pt x="0" y="4889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>
              <a:alpha val="73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D1271F8E-A0AA-3B2A-6F97-3AD525D8086C}"/>
              </a:ext>
            </a:extLst>
          </p:cNvPr>
          <p:cNvSpPr/>
          <p:nvPr/>
        </p:nvSpPr>
        <p:spPr>
          <a:xfrm>
            <a:off x="863600" y="431800"/>
            <a:ext cx="3000375" cy="647700"/>
          </a:xfrm>
          <a:custGeom>
            <a:avLst/>
            <a:gdLst/>
            <a:ahLst/>
            <a:cxnLst/>
            <a:rect l="l" t="t" r="r" b="b"/>
            <a:pathLst>
              <a:path w="3000375" h="647700">
                <a:moveTo>
                  <a:pt x="104244" y="0"/>
                </a:moveTo>
                <a:lnTo>
                  <a:pt x="3000375" y="0"/>
                </a:lnTo>
                <a:lnTo>
                  <a:pt x="2342708" y="647700"/>
                </a:lnTo>
                <a:lnTo>
                  <a:pt x="0" y="640326"/>
                </a:lnTo>
                <a:lnTo>
                  <a:pt x="104244" y="0"/>
                </a:lnTo>
                <a:close/>
              </a:path>
            </a:pathLst>
          </a:custGeom>
          <a:solidFill>
            <a:srgbClr val="005A9E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63500" dist="63500" algn="ctr" rotWithShape="0">
              <a:srgbClr val="000000">
                <a:alpha val="67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7" name="AutoShape 6">
            <a:extLst>
              <a:ext uri="{FF2B5EF4-FFF2-40B4-BE49-F238E27FC236}">
                <a16:creationId xmlns:a16="http://schemas.microsoft.com/office/drawing/2014/main" id="{87A97322-28C1-1A3B-C9B8-511DCE196DDE}"/>
              </a:ext>
            </a:extLst>
          </p:cNvPr>
          <p:cNvSpPr/>
          <p:nvPr/>
        </p:nvSpPr>
        <p:spPr>
          <a:xfrm>
            <a:off x="1015999" y="527050"/>
            <a:ext cx="10198848" cy="3683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>
              <a:defRPr/>
            </a:pPr>
            <a:r>
              <a:rPr lang="en-US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2. </a:t>
            </a:r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学科实践实施路径</a:t>
            </a:r>
            <a:r>
              <a:rPr lang="en-US" altLang="zh-CN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—</a:t>
            </a:r>
            <a:r>
              <a:rPr lang="zh-CN" altLang="en-US" sz="20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三阶段八环节：过程开展阶段</a:t>
            </a:r>
            <a:r>
              <a:rPr lang="en-US" altLang="zh-CN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-</a:t>
            </a:r>
            <a:r>
              <a:rPr lang="zh-CN" altLang="en-US" sz="20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环节</a:t>
            </a:r>
            <a:r>
              <a:rPr lang="en-US" altLang="zh-CN" sz="20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5</a:t>
            </a:r>
            <a:r>
              <a:rPr lang="zh-CN" altLang="en-US" sz="20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：搭建学习支架</a:t>
            </a:r>
            <a:endParaRPr lang="en-US" sz="2400" b="1" dirty="0">
              <a:solidFill>
                <a:srgbClr val="F5B900"/>
              </a:solidFill>
              <a:effectLst>
                <a:outerShdw blurRad="38100" dist="38100" dir="2700000" algn="tl" rotWithShape="0">
                  <a:srgbClr val="000000">
                    <a:alpha val="43100"/>
                  </a:srgbClr>
                </a:outerShdw>
              </a:effectLst>
              <a:latin typeface="微软雅黑"/>
              <a:ea typeface="微软雅黑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3B08890D-0C48-F469-1CD4-8D5789ED6A41}"/>
              </a:ext>
            </a:extLst>
          </p:cNvPr>
          <p:cNvGrpSpPr/>
          <p:nvPr/>
        </p:nvGrpSpPr>
        <p:grpSpPr>
          <a:xfrm>
            <a:off x="609600" y="1391589"/>
            <a:ext cx="5550054" cy="1917598"/>
            <a:chOff x="609600" y="1391589"/>
            <a:chExt cx="5550054" cy="1917598"/>
          </a:xfrm>
        </p:grpSpPr>
        <p:pic>
          <p:nvPicPr>
            <p:cNvPr id="6" name="Image 5" descr="preencoded.png">
              <a:extLst>
                <a:ext uri="{FF2B5EF4-FFF2-40B4-BE49-F238E27FC236}">
                  <a16:creationId xmlns:a16="http://schemas.microsoft.com/office/drawing/2014/main" id="{4775804D-A87F-A47D-CA3B-7B83CB2D13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" y="1391589"/>
              <a:ext cx="5334000" cy="1917598"/>
            </a:xfrm>
            <a:prstGeom prst="rect">
              <a:avLst/>
            </a:prstGeom>
            <a:solidFill>
              <a:srgbClr val="2E9FD1"/>
            </a:solidFill>
          </p:spPr>
        </p:pic>
        <p:pic>
          <p:nvPicPr>
            <p:cNvPr id="8" name="Image 6" descr="preencoded.png">
              <a:extLst>
                <a:ext uri="{FF2B5EF4-FFF2-40B4-BE49-F238E27FC236}">
                  <a16:creationId xmlns:a16="http://schemas.microsoft.com/office/drawing/2014/main" id="{B21C8C1A-47ED-0DDF-9BCE-8DF5C81C98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8200" y="1620189"/>
              <a:ext cx="277862" cy="609600"/>
            </a:xfrm>
            <a:prstGeom prst="rect">
              <a:avLst/>
            </a:prstGeom>
          </p:spPr>
        </p:pic>
        <p:pic>
          <p:nvPicPr>
            <p:cNvPr id="9" name="Image 7" descr="preencoded.png">
              <a:extLst>
                <a:ext uri="{FF2B5EF4-FFF2-40B4-BE49-F238E27FC236}">
                  <a16:creationId xmlns:a16="http://schemas.microsoft.com/office/drawing/2014/main" id="{CD084D07-E570-24F1-8897-9417F18CFC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7044" y="1772589"/>
              <a:ext cx="200025" cy="304800"/>
            </a:xfrm>
            <a:prstGeom prst="rect">
              <a:avLst/>
            </a:prstGeom>
          </p:spPr>
        </p:pic>
        <p:sp>
          <p:nvSpPr>
            <p:cNvPr id="10" name="Text 2">
              <a:extLst>
                <a:ext uri="{FF2B5EF4-FFF2-40B4-BE49-F238E27FC236}">
                  <a16:creationId xmlns:a16="http://schemas.microsoft.com/office/drawing/2014/main" id="{D1D181CC-425D-88DB-5390-FD0B079B9E64}"/>
                </a:ext>
              </a:extLst>
            </p:cNvPr>
            <p:cNvSpPr/>
            <p:nvPr/>
          </p:nvSpPr>
          <p:spPr>
            <a:xfrm>
              <a:off x="1268462" y="1620189"/>
              <a:ext cx="4891192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b="1" dirty="0">
                  <a:solidFill>
                    <a:srgbClr val="1E40AF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知识型支架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1" name="Text 3">
              <a:extLst>
                <a:ext uri="{FF2B5EF4-FFF2-40B4-BE49-F238E27FC236}">
                  <a16:creationId xmlns:a16="http://schemas.microsoft.com/office/drawing/2014/main" id="{4A014196-2FD4-BD57-7BB5-B98939140E3A}"/>
                </a:ext>
              </a:extLst>
            </p:cNvPr>
            <p:cNvSpPr/>
            <p:nvPr/>
          </p:nvSpPr>
          <p:spPr>
            <a:xfrm>
              <a:off x="1268462" y="1963089"/>
              <a:ext cx="4446538" cy="1128514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提供学科核心概念清单、知识图谱等，梳理基础知识点，明确知识间内在联系。例如：物理实验中的公式和定律梳理表，帮助学生理解实验原理。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CA8E870F-A652-BA43-521B-717AFD46834C}"/>
              </a:ext>
            </a:extLst>
          </p:cNvPr>
          <p:cNvGrpSpPr/>
          <p:nvPr/>
        </p:nvGrpSpPr>
        <p:grpSpPr>
          <a:xfrm>
            <a:off x="6248400" y="1391589"/>
            <a:ext cx="5547851" cy="1917598"/>
            <a:chOff x="6248400" y="1391589"/>
            <a:chExt cx="5547851" cy="1917598"/>
          </a:xfrm>
        </p:grpSpPr>
        <p:pic>
          <p:nvPicPr>
            <p:cNvPr id="13" name="Image 8" descr="preencoded.png">
              <a:extLst>
                <a:ext uri="{FF2B5EF4-FFF2-40B4-BE49-F238E27FC236}">
                  <a16:creationId xmlns:a16="http://schemas.microsoft.com/office/drawing/2014/main" id="{75101C22-64DD-7C7B-6B54-2DC303DCE7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48400" y="1391589"/>
              <a:ext cx="5334000" cy="1917598"/>
            </a:xfrm>
            <a:prstGeom prst="rect">
              <a:avLst/>
            </a:prstGeom>
            <a:solidFill>
              <a:srgbClr val="2E9FD1"/>
            </a:solidFill>
          </p:spPr>
        </p:pic>
        <p:pic>
          <p:nvPicPr>
            <p:cNvPr id="14" name="Image 9" descr="preencoded.png">
              <a:extLst>
                <a:ext uri="{FF2B5EF4-FFF2-40B4-BE49-F238E27FC236}">
                  <a16:creationId xmlns:a16="http://schemas.microsoft.com/office/drawing/2014/main" id="{501CCCE1-DB19-3A1D-25E0-C6E1D41C2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77000" y="1620189"/>
              <a:ext cx="299889" cy="609600"/>
            </a:xfrm>
            <a:prstGeom prst="rect">
              <a:avLst/>
            </a:prstGeom>
          </p:spPr>
        </p:pic>
        <p:pic>
          <p:nvPicPr>
            <p:cNvPr id="15" name="Image 10" descr="preencoded.png">
              <a:extLst>
                <a:ext uri="{FF2B5EF4-FFF2-40B4-BE49-F238E27FC236}">
                  <a16:creationId xmlns:a16="http://schemas.microsoft.com/office/drawing/2014/main" id="{73C8BF3A-1A7B-74EC-534E-34E466B712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83995" y="1772589"/>
              <a:ext cx="285750" cy="304800"/>
            </a:xfrm>
            <a:prstGeom prst="rect">
              <a:avLst/>
            </a:prstGeom>
          </p:spPr>
        </p:pic>
        <p:sp>
          <p:nvSpPr>
            <p:cNvPr id="16" name="Text 4">
              <a:extLst>
                <a:ext uri="{FF2B5EF4-FFF2-40B4-BE49-F238E27FC236}">
                  <a16:creationId xmlns:a16="http://schemas.microsoft.com/office/drawing/2014/main" id="{FFD8D7E3-8ECE-D379-B2A4-9256A7143A11}"/>
                </a:ext>
              </a:extLst>
            </p:cNvPr>
            <p:cNvSpPr/>
            <p:nvPr/>
          </p:nvSpPr>
          <p:spPr>
            <a:xfrm>
              <a:off x="6929289" y="1620189"/>
              <a:ext cx="4866962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b="1" dirty="0">
                  <a:solidFill>
                    <a:srgbClr val="1E40AF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方法型支架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7" name="Text 5">
              <a:extLst>
                <a:ext uri="{FF2B5EF4-FFF2-40B4-BE49-F238E27FC236}">
                  <a16:creationId xmlns:a16="http://schemas.microsoft.com/office/drawing/2014/main" id="{2545BAB1-80B8-2EDF-29A2-A9FF81AFD265}"/>
                </a:ext>
              </a:extLst>
            </p:cNvPr>
            <p:cNvSpPr/>
            <p:nvPr/>
          </p:nvSpPr>
          <p:spPr>
            <a:xfrm>
              <a:off x="6929289" y="1963089"/>
              <a:ext cx="4424511" cy="1128514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制定实践步骤流程图，将复杂实践过程分解为清晰步骤，明确操作要点和注意事项。例如：科学实验中的器材准备、试剂添加顺序等。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93F2D3AE-41EF-01BF-FE41-76DA886CE7B0}"/>
              </a:ext>
            </a:extLst>
          </p:cNvPr>
          <p:cNvGrpSpPr/>
          <p:nvPr/>
        </p:nvGrpSpPr>
        <p:grpSpPr>
          <a:xfrm>
            <a:off x="609600" y="3581400"/>
            <a:ext cx="5547360" cy="1917598"/>
            <a:chOff x="609600" y="3581400"/>
            <a:chExt cx="5547360" cy="1917598"/>
          </a:xfrm>
        </p:grpSpPr>
        <p:pic>
          <p:nvPicPr>
            <p:cNvPr id="19" name="Image 11" descr="preencoded.png">
              <a:extLst>
                <a:ext uri="{FF2B5EF4-FFF2-40B4-BE49-F238E27FC236}">
                  <a16:creationId xmlns:a16="http://schemas.microsoft.com/office/drawing/2014/main" id="{92D4AB42-7244-9AFB-5CF3-9535934A91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9600" y="3581400"/>
              <a:ext cx="5334000" cy="1917598"/>
            </a:xfrm>
            <a:prstGeom prst="rect">
              <a:avLst/>
            </a:prstGeom>
            <a:solidFill>
              <a:srgbClr val="2E9FD1"/>
            </a:solidFill>
          </p:spPr>
        </p:pic>
        <p:pic>
          <p:nvPicPr>
            <p:cNvPr id="20" name="Image 12" descr="preencoded.png">
              <a:extLst>
                <a:ext uri="{FF2B5EF4-FFF2-40B4-BE49-F238E27FC236}">
                  <a16:creationId xmlns:a16="http://schemas.microsoft.com/office/drawing/2014/main" id="{A327CF92-2B6D-93CD-7BE4-0B25D1614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38200" y="3810000"/>
              <a:ext cx="304800" cy="609600"/>
            </a:xfrm>
            <a:prstGeom prst="rect">
              <a:avLst/>
            </a:prstGeom>
          </p:spPr>
        </p:pic>
        <p:pic>
          <p:nvPicPr>
            <p:cNvPr id="21" name="Image 13" descr="preencoded.png">
              <a:extLst>
                <a:ext uri="{FF2B5EF4-FFF2-40B4-BE49-F238E27FC236}">
                  <a16:creationId xmlns:a16="http://schemas.microsoft.com/office/drawing/2014/main" id="{C5F38AB3-E8EE-5D31-A376-A5D36011ED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76300" y="3962400"/>
              <a:ext cx="228600" cy="304800"/>
            </a:xfrm>
            <a:prstGeom prst="rect">
              <a:avLst/>
            </a:prstGeom>
          </p:spPr>
        </p:pic>
        <p:sp>
          <p:nvSpPr>
            <p:cNvPr id="22" name="Text 6">
              <a:extLst>
                <a:ext uri="{FF2B5EF4-FFF2-40B4-BE49-F238E27FC236}">
                  <a16:creationId xmlns:a16="http://schemas.microsoft.com/office/drawing/2014/main" id="{D049A048-EDDD-C719-3408-5380DBE6B62D}"/>
                </a:ext>
              </a:extLst>
            </p:cNvPr>
            <p:cNvSpPr/>
            <p:nvPr/>
          </p:nvSpPr>
          <p:spPr>
            <a:xfrm>
              <a:off x="1295400" y="3810000"/>
              <a:ext cx="4861560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b="1" dirty="0">
                  <a:solidFill>
                    <a:srgbClr val="1E40AF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思维型支架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3" name="Text 7">
              <a:extLst>
                <a:ext uri="{FF2B5EF4-FFF2-40B4-BE49-F238E27FC236}">
                  <a16:creationId xmlns:a16="http://schemas.microsoft.com/office/drawing/2014/main" id="{4105C596-D99B-FCFA-EE3B-D2CCADBFD5A8}"/>
                </a:ext>
              </a:extLst>
            </p:cNvPr>
            <p:cNvSpPr/>
            <p:nvPr/>
          </p:nvSpPr>
          <p:spPr>
            <a:xfrm>
              <a:off x="1295400" y="4152900"/>
              <a:ext cx="4419600" cy="1128514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设计问题链，以递进式问题引导学生深入思考。例如：历史课题实践中从事件背景到对当代社会启示的问题链，培养学生历史思维。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F8C1DD24-B7AE-1AFC-3490-A30531679C6D}"/>
              </a:ext>
            </a:extLst>
          </p:cNvPr>
          <p:cNvGrpSpPr/>
          <p:nvPr/>
        </p:nvGrpSpPr>
        <p:grpSpPr>
          <a:xfrm>
            <a:off x="6248400" y="3581400"/>
            <a:ext cx="5546854" cy="1917598"/>
            <a:chOff x="6248400" y="3581400"/>
            <a:chExt cx="5546854" cy="1917598"/>
          </a:xfrm>
        </p:grpSpPr>
        <p:pic>
          <p:nvPicPr>
            <p:cNvPr id="25" name="Image 14" descr="preencoded.png">
              <a:extLst>
                <a:ext uri="{FF2B5EF4-FFF2-40B4-BE49-F238E27FC236}">
                  <a16:creationId xmlns:a16="http://schemas.microsoft.com/office/drawing/2014/main" id="{87E17316-AD5D-8A10-D0B7-780A61EEFA8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48400" y="3581400"/>
              <a:ext cx="5334000" cy="1917598"/>
            </a:xfrm>
            <a:prstGeom prst="rect">
              <a:avLst/>
            </a:prstGeom>
            <a:solidFill>
              <a:srgbClr val="2E9FD1"/>
            </a:solidFill>
          </p:spPr>
        </p:pic>
        <p:pic>
          <p:nvPicPr>
            <p:cNvPr id="26" name="Image 15" descr="preencoded.png">
              <a:extLst>
                <a:ext uri="{FF2B5EF4-FFF2-40B4-BE49-F238E27FC236}">
                  <a16:creationId xmlns:a16="http://schemas.microsoft.com/office/drawing/2014/main" id="{2621CFB2-ADA2-8309-35AD-88603629F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477000" y="3810000"/>
              <a:ext cx="309860" cy="609600"/>
            </a:xfrm>
            <a:prstGeom prst="rect">
              <a:avLst/>
            </a:prstGeom>
          </p:spPr>
        </p:pic>
        <p:pic>
          <p:nvPicPr>
            <p:cNvPr id="27" name="Image 16" descr="preencoded.png">
              <a:extLst>
                <a:ext uri="{FF2B5EF4-FFF2-40B4-BE49-F238E27FC236}">
                  <a16:creationId xmlns:a16="http://schemas.microsoft.com/office/drawing/2014/main" id="{BF225927-0173-C932-246D-94ACAE6817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531918" y="3962400"/>
              <a:ext cx="200025" cy="304800"/>
            </a:xfrm>
            <a:prstGeom prst="rect">
              <a:avLst/>
            </a:prstGeom>
          </p:spPr>
        </p:pic>
        <p:sp>
          <p:nvSpPr>
            <p:cNvPr id="28" name="Text 8">
              <a:extLst>
                <a:ext uri="{FF2B5EF4-FFF2-40B4-BE49-F238E27FC236}">
                  <a16:creationId xmlns:a16="http://schemas.microsoft.com/office/drawing/2014/main" id="{3D791F51-DCAA-988A-922D-836E17CB6125}"/>
                </a:ext>
              </a:extLst>
            </p:cNvPr>
            <p:cNvSpPr/>
            <p:nvPr/>
          </p:nvSpPr>
          <p:spPr>
            <a:xfrm>
              <a:off x="6939260" y="3810000"/>
              <a:ext cx="4855994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b="1" dirty="0">
                  <a:solidFill>
                    <a:srgbClr val="1E40AF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资源型支架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9" name="Text 9">
              <a:extLst>
                <a:ext uri="{FF2B5EF4-FFF2-40B4-BE49-F238E27FC236}">
                  <a16:creationId xmlns:a16="http://schemas.microsoft.com/office/drawing/2014/main" id="{6E75AC3D-459A-040F-5E54-2ADC670D5C76}"/>
                </a:ext>
              </a:extLst>
            </p:cNvPr>
            <p:cNvSpPr/>
            <p:nvPr/>
          </p:nvSpPr>
          <p:spPr>
            <a:xfrm>
              <a:off x="6939260" y="4152900"/>
              <a:ext cx="4414540" cy="1128514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推荐与实践主题相关的书籍、文献、网站、数据库等资源，拓宽学生信息获取途径。例如：生物生态调查中的动植物种类数据库。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2D7C3DE7-0617-589A-EE6E-A99E8BE8746D}"/>
              </a:ext>
            </a:extLst>
          </p:cNvPr>
          <p:cNvGrpSpPr/>
          <p:nvPr/>
        </p:nvGrpSpPr>
        <p:grpSpPr>
          <a:xfrm>
            <a:off x="609600" y="5600699"/>
            <a:ext cx="10972800" cy="1038095"/>
            <a:chOff x="609600" y="5600700"/>
            <a:chExt cx="10972800" cy="828284"/>
          </a:xfrm>
        </p:grpSpPr>
        <p:pic>
          <p:nvPicPr>
            <p:cNvPr id="31" name="Image 17" descr="preencoded.png">
              <a:extLst>
                <a:ext uri="{FF2B5EF4-FFF2-40B4-BE49-F238E27FC236}">
                  <a16:creationId xmlns:a16="http://schemas.microsoft.com/office/drawing/2014/main" id="{4B14FC22-5B51-CE5C-8D67-C23D9CFC4A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09600" y="5600700"/>
              <a:ext cx="10972800" cy="828284"/>
            </a:xfrm>
            <a:prstGeom prst="rect">
              <a:avLst/>
            </a:prstGeom>
          </p:spPr>
        </p:pic>
        <p:pic>
          <p:nvPicPr>
            <p:cNvPr id="32" name="Image 18" descr="preencoded.png">
              <a:extLst>
                <a:ext uri="{FF2B5EF4-FFF2-40B4-BE49-F238E27FC236}">
                  <a16:creationId xmlns:a16="http://schemas.microsoft.com/office/drawing/2014/main" id="{52B71CE2-4F85-48E4-C8C2-0F4ED8E486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81050" y="5775771"/>
              <a:ext cx="114300" cy="152400"/>
            </a:xfrm>
            <a:prstGeom prst="rect">
              <a:avLst/>
            </a:prstGeom>
          </p:spPr>
        </p:pic>
        <p:sp>
          <p:nvSpPr>
            <p:cNvPr id="33" name="Text 10">
              <a:extLst>
                <a:ext uri="{FF2B5EF4-FFF2-40B4-BE49-F238E27FC236}">
                  <a16:creationId xmlns:a16="http://schemas.microsoft.com/office/drawing/2014/main" id="{510468BD-70B4-3DFC-72E4-BAF9168A2512}"/>
                </a:ext>
              </a:extLst>
            </p:cNvPr>
            <p:cNvSpPr/>
            <p:nvPr/>
          </p:nvSpPr>
          <p:spPr>
            <a:xfrm>
              <a:off x="1077069" y="5751991"/>
              <a:ext cx="10205294" cy="323361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>
                <a:buNone/>
              </a:pPr>
              <a:r>
                <a:rPr lang="en-US" sz="2000" b="1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教学提示：</a:t>
              </a:r>
              <a:r>
                <a:rPr lang="en-US" sz="2000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支架的目的是帮助学生逐步建构知识体系和提高实践能力，促进深度学习，运用知识与方法解决复杂问题，进而发展探究力、实践力和创新力。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7713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>
            <a:alpha val="100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CA7336-6BAB-64AD-4A7B-5D408C07DC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1E9F4DB8-4EEF-69C5-B8CB-13CC72D0A41E}"/>
              </a:ext>
            </a:extLst>
          </p:cNvPr>
          <p:cNvSpPr/>
          <p:nvPr/>
        </p:nvSpPr>
        <p:spPr>
          <a:xfrm>
            <a:off x="158339" y="246043"/>
            <a:ext cx="11620500" cy="6511103"/>
          </a:xfrm>
          <a:prstGeom prst="roundRect">
            <a:avLst>
              <a:gd name="adj" fmla="val 10040"/>
            </a:avLst>
          </a:prstGeom>
          <a:gradFill rotWithShape="1">
            <a:gsLst>
              <a:gs pos="0">
                <a:srgbClr val="FFFFFF">
                  <a:alpha val="100000"/>
                </a:srgbClr>
              </a:gs>
              <a:gs pos="100000">
                <a:srgbClr val="E0E0E0">
                  <a:alpha val="100000"/>
                </a:srgbClr>
              </a:gs>
            </a:gsLst>
            <a:lin ang="5400000"/>
          </a:gradFill>
          <a:ln w="25400" cap="flat" cmpd="sng">
            <a:noFill/>
            <a:prstDash val="solid"/>
            <a:round/>
          </a:ln>
          <a:effectLst>
            <a:outerShdw blurRad="279400" dist="254000" dir="8100000" algn="tr" rotWithShape="0">
              <a:srgbClr val="000000">
                <a:alpha val="4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7057C167-1D13-B673-15AB-8EF2741A2961}"/>
              </a:ext>
            </a:extLst>
          </p:cNvPr>
          <p:cNvSpPr/>
          <p:nvPr/>
        </p:nvSpPr>
        <p:spPr>
          <a:xfrm>
            <a:off x="2095500" y="431800"/>
            <a:ext cx="9053830" cy="488950"/>
          </a:xfrm>
          <a:custGeom>
            <a:avLst/>
            <a:gdLst/>
            <a:ahLst/>
            <a:cxnLst/>
            <a:rect l="l" t="t" r="r" b="b"/>
            <a:pathLst>
              <a:path w="9053830" h="488950">
                <a:moveTo>
                  <a:pt x="0" y="0"/>
                </a:moveTo>
                <a:lnTo>
                  <a:pt x="7511393" y="0"/>
                </a:lnTo>
                <a:lnTo>
                  <a:pt x="9053830" y="488950"/>
                </a:lnTo>
                <a:lnTo>
                  <a:pt x="0" y="4889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>
              <a:alpha val="73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98CD47E5-DCA6-73B4-BE9C-DF2A87B04991}"/>
              </a:ext>
            </a:extLst>
          </p:cNvPr>
          <p:cNvSpPr/>
          <p:nvPr/>
        </p:nvSpPr>
        <p:spPr>
          <a:xfrm>
            <a:off x="863600" y="431800"/>
            <a:ext cx="3000375" cy="647700"/>
          </a:xfrm>
          <a:custGeom>
            <a:avLst/>
            <a:gdLst/>
            <a:ahLst/>
            <a:cxnLst/>
            <a:rect l="l" t="t" r="r" b="b"/>
            <a:pathLst>
              <a:path w="3000375" h="647700">
                <a:moveTo>
                  <a:pt x="104244" y="0"/>
                </a:moveTo>
                <a:lnTo>
                  <a:pt x="3000375" y="0"/>
                </a:lnTo>
                <a:lnTo>
                  <a:pt x="2342708" y="647700"/>
                </a:lnTo>
                <a:lnTo>
                  <a:pt x="0" y="640326"/>
                </a:lnTo>
                <a:lnTo>
                  <a:pt x="104244" y="0"/>
                </a:lnTo>
                <a:close/>
              </a:path>
            </a:pathLst>
          </a:custGeom>
          <a:solidFill>
            <a:srgbClr val="005A9E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63500" dist="63500" algn="ctr" rotWithShape="0">
              <a:srgbClr val="000000">
                <a:alpha val="67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7" name="AutoShape 6">
            <a:extLst>
              <a:ext uri="{FF2B5EF4-FFF2-40B4-BE49-F238E27FC236}">
                <a16:creationId xmlns:a16="http://schemas.microsoft.com/office/drawing/2014/main" id="{108690EF-D655-D1BA-80AF-C309C0FFC69B}"/>
              </a:ext>
            </a:extLst>
          </p:cNvPr>
          <p:cNvSpPr/>
          <p:nvPr/>
        </p:nvSpPr>
        <p:spPr>
          <a:xfrm>
            <a:off x="1015999" y="527050"/>
            <a:ext cx="10198848" cy="3683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>
              <a:defRPr/>
            </a:pPr>
            <a:r>
              <a:rPr lang="en-US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2. </a:t>
            </a:r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学科实践实施路径</a:t>
            </a:r>
            <a:r>
              <a:rPr lang="en-US" altLang="zh-CN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—</a:t>
            </a:r>
            <a:r>
              <a:rPr lang="zh-CN" altLang="en-US" sz="20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三阶段八环节：过程开展阶段</a:t>
            </a:r>
            <a:r>
              <a:rPr lang="en-US" altLang="zh-CN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-</a:t>
            </a:r>
            <a:r>
              <a:rPr lang="zh-CN" altLang="en-US" sz="20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环节</a:t>
            </a:r>
            <a:r>
              <a:rPr lang="en-US" altLang="zh-CN" sz="20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5</a:t>
            </a:r>
            <a:r>
              <a:rPr lang="zh-CN" altLang="en-US" sz="20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：搭建学习支架</a:t>
            </a:r>
            <a:endParaRPr lang="en-US" sz="2400" b="1" dirty="0">
              <a:solidFill>
                <a:srgbClr val="F5B900"/>
              </a:solidFill>
              <a:effectLst>
                <a:outerShdw blurRad="38100" dist="38100" dir="2700000" algn="tl" rotWithShape="0">
                  <a:srgbClr val="000000">
                    <a:alpha val="43100"/>
                  </a:srgbClr>
                </a:outerShdw>
              </a:effectLst>
              <a:latin typeface="微软雅黑"/>
              <a:ea typeface="微软雅黑"/>
            </a:endParaRPr>
          </a:p>
        </p:txBody>
      </p:sp>
      <p:sp>
        <p:nvSpPr>
          <p:cNvPr id="10" name="Text 2">
            <a:extLst>
              <a:ext uri="{FF2B5EF4-FFF2-40B4-BE49-F238E27FC236}">
                <a16:creationId xmlns:a16="http://schemas.microsoft.com/office/drawing/2014/main" id="{15171E50-146B-BD30-AE20-E264C73F54FE}"/>
              </a:ext>
            </a:extLst>
          </p:cNvPr>
          <p:cNvSpPr/>
          <p:nvPr/>
        </p:nvSpPr>
        <p:spPr>
          <a:xfrm>
            <a:off x="2115901" y="5139036"/>
            <a:ext cx="4891192" cy="18599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>
              <a:lnSpc>
                <a:spcPts val="2200"/>
              </a:lnSpc>
              <a:buNone/>
            </a:pPr>
            <a:r>
              <a:rPr lang="en-US" sz="2000" b="1" dirty="0">
                <a:solidFill>
                  <a:srgbClr val="1E40AF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知识型支架</a:t>
            </a:r>
            <a:endParaRPr 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81D28FC4-0FAB-2D77-FC94-09F9533D12C6}"/>
              </a:ext>
            </a:extLst>
          </p:cNvPr>
          <p:cNvGrpSpPr/>
          <p:nvPr/>
        </p:nvGrpSpPr>
        <p:grpSpPr>
          <a:xfrm>
            <a:off x="609600" y="5600699"/>
            <a:ext cx="10972800" cy="1038095"/>
            <a:chOff x="609600" y="5600700"/>
            <a:chExt cx="10972800" cy="828284"/>
          </a:xfrm>
        </p:grpSpPr>
        <p:pic>
          <p:nvPicPr>
            <p:cNvPr id="31" name="Image 17" descr="preencoded.png">
              <a:extLst>
                <a:ext uri="{FF2B5EF4-FFF2-40B4-BE49-F238E27FC236}">
                  <a16:creationId xmlns:a16="http://schemas.microsoft.com/office/drawing/2014/main" id="{45F49C87-8717-047C-1925-B18646C4CC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" y="5600700"/>
              <a:ext cx="10972800" cy="828284"/>
            </a:xfrm>
            <a:prstGeom prst="rect">
              <a:avLst/>
            </a:prstGeom>
          </p:spPr>
        </p:pic>
        <p:pic>
          <p:nvPicPr>
            <p:cNvPr id="32" name="Image 18" descr="preencoded.png">
              <a:extLst>
                <a:ext uri="{FF2B5EF4-FFF2-40B4-BE49-F238E27FC236}">
                  <a16:creationId xmlns:a16="http://schemas.microsoft.com/office/drawing/2014/main" id="{AB2E2FFC-EE87-0A62-A77E-B88A91215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1050" y="5775771"/>
              <a:ext cx="114300" cy="152400"/>
            </a:xfrm>
            <a:prstGeom prst="rect">
              <a:avLst/>
            </a:prstGeom>
          </p:spPr>
        </p:pic>
        <p:sp>
          <p:nvSpPr>
            <p:cNvPr id="33" name="Text 10">
              <a:extLst>
                <a:ext uri="{FF2B5EF4-FFF2-40B4-BE49-F238E27FC236}">
                  <a16:creationId xmlns:a16="http://schemas.microsoft.com/office/drawing/2014/main" id="{6E4A3D7D-B09B-A024-E352-ADE2B1D8F028}"/>
                </a:ext>
              </a:extLst>
            </p:cNvPr>
            <p:cNvSpPr/>
            <p:nvPr/>
          </p:nvSpPr>
          <p:spPr>
            <a:xfrm>
              <a:off x="1077069" y="5751991"/>
              <a:ext cx="10205294" cy="323361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>
                <a:buNone/>
              </a:pPr>
              <a:r>
                <a:rPr lang="en-US" sz="2000" b="1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教学提示：</a:t>
              </a:r>
              <a:r>
                <a:rPr lang="en-US" sz="2000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支架的目的是帮助学生逐步建构知识体系和提高实践能力，促进深度学习，运用知识与方法解决复杂问题，进而发展探究力、实践力和创新力。</a:t>
              </a:r>
            </a:p>
          </p:txBody>
        </p:sp>
      </p:grpSp>
      <p:pic>
        <p:nvPicPr>
          <p:cNvPr id="35" name="图片 34">
            <a:extLst>
              <a:ext uri="{FF2B5EF4-FFF2-40B4-BE49-F238E27FC236}">
                <a16:creationId xmlns:a16="http://schemas.microsoft.com/office/drawing/2014/main" id="{660269A6-C4E2-19CF-BD46-17AC9911CC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2070424"/>
            <a:ext cx="5603710" cy="2897919"/>
          </a:xfrm>
          <a:prstGeom prst="rect">
            <a:avLst/>
          </a:prstGeom>
        </p:spPr>
      </p:pic>
      <p:sp>
        <p:nvSpPr>
          <p:cNvPr id="36" name="文本框 35">
            <a:extLst>
              <a:ext uri="{FF2B5EF4-FFF2-40B4-BE49-F238E27FC236}">
                <a16:creationId xmlns:a16="http://schemas.microsoft.com/office/drawing/2014/main" id="{26B416AE-A965-D950-5529-84A747BD2250}"/>
              </a:ext>
            </a:extLst>
          </p:cNvPr>
          <p:cNvSpPr txBox="1"/>
          <p:nvPr/>
        </p:nvSpPr>
        <p:spPr>
          <a:xfrm>
            <a:off x="413161" y="1644295"/>
            <a:ext cx="382401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>
                <a:solidFill>
                  <a:schemeClr val="accent5">
                    <a:lumMod val="75000"/>
                  </a:schemeClr>
                </a:solidFill>
              </a:rPr>
              <a:t>   四年级下册第</a:t>
            </a:r>
            <a:r>
              <a:rPr lang="en-US" altLang="zh-CN" sz="1800" dirty="0">
                <a:solidFill>
                  <a:schemeClr val="accent5">
                    <a:lumMod val="75000"/>
                  </a:schemeClr>
                </a:solidFill>
              </a:rPr>
              <a:t>1</a:t>
            </a:r>
            <a:r>
              <a:rPr lang="zh-CN" altLang="en-US" sz="1800" dirty="0">
                <a:solidFill>
                  <a:schemeClr val="accent5">
                    <a:lumMod val="75000"/>
                  </a:schemeClr>
                </a:solidFill>
              </a:rPr>
              <a:t>单元第</a:t>
            </a:r>
            <a:r>
              <a:rPr lang="en-US" altLang="zh-CN" sz="1800" dirty="0">
                <a:solidFill>
                  <a:schemeClr val="accent5">
                    <a:lumMod val="75000"/>
                  </a:schemeClr>
                </a:solidFill>
              </a:rPr>
              <a:t>1</a:t>
            </a:r>
            <a:r>
              <a:rPr lang="zh-CN" altLang="en-US" sz="1800" dirty="0">
                <a:solidFill>
                  <a:schemeClr val="accent5">
                    <a:lumMod val="75000"/>
                  </a:schemeClr>
                </a:solidFill>
              </a:rPr>
              <a:t>课</a:t>
            </a:r>
            <a:r>
              <a:rPr lang="en-US" altLang="zh-CN" sz="1800" dirty="0">
                <a:solidFill>
                  <a:schemeClr val="accent5">
                    <a:lumMod val="75000"/>
                  </a:schemeClr>
                </a:solidFill>
              </a:rPr>
              <a:t>-</a:t>
            </a:r>
            <a:r>
              <a:rPr lang="zh-CN" altLang="en-US" sz="1800" dirty="0">
                <a:solidFill>
                  <a:schemeClr val="accent5">
                    <a:lumMod val="75000"/>
                  </a:schemeClr>
                </a:solidFill>
              </a:rPr>
              <a:t>准备间</a:t>
            </a:r>
            <a:endParaRPr lang="en-US" altLang="zh-CN" sz="1800" dirty="0">
              <a:solidFill>
                <a:schemeClr val="accent5">
                  <a:lumMod val="75000"/>
                </a:schemeClr>
              </a:solidFill>
            </a:endParaRPr>
          </a:p>
          <a:p>
            <a:pPr algn="r"/>
            <a:r>
              <a:rPr lang="en-US" altLang="zh-CN" sz="1600" dirty="0">
                <a:solidFill>
                  <a:schemeClr val="accent5">
                    <a:lumMod val="75000"/>
                  </a:schemeClr>
                </a:solidFill>
              </a:rPr>
              <a:t>----《</a:t>
            </a:r>
            <a:r>
              <a:rPr lang="zh-CN" altLang="en-US" sz="1600" dirty="0">
                <a:solidFill>
                  <a:schemeClr val="accent5">
                    <a:lumMod val="75000"/>
                  </a:schemeClr>
                </a:solidFill>
              </a:rPr>
              <a:t>信息科技学生学习手册</a:t>
            </a:r>
            <a:r>
              <a:rPr lang="en-US" altLang="zh-CN" sz="1600" dirty="0">
                <a:solidFill>
                  <a:schemeClr val="accent5">
                    <a:lumMod val="75000"/>
                  </a:schemeClr>
                </a:solidFill>
              </a:rPr>
              <a:t>》</a:t>
            </a:r>
            <a:endParaRPr lang="zh-CN" altLang="en-US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BD3DBF6E-DA89-43EF-5F2B-AB27F2647B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8401" y="1820633"/>
            <a:ext cx="5333999" cy="3156558"/>
          </a:xfrm>
          <a:prstGeom prst="rect">
            <a:avLst/>
          </a:prstGeom>
        </p:spPr>
      </p:pic>
      <p:sp>
        <p:nvSpPr>
          <p:cNvPr id="39" name="Text 2">
            <a:extLst>
              <a:ext uri="{FF2B5EF4-FFF2-40B4-BE49-F238E27FC236}">
                <a16:creationId xmlns:a16="http://schemas.microsoft.com/office/drawing/2014/main" id="{53D982EB-5381-140F-F183-361F3EC55F11}"/>
              </a:ext>
            </a:extLst>
          </p:cNvPr>
          <p:cNvSpPr/>
          <p:nvPr/>
        </p:nvSpPr>
        <p:spPr>
          <a:xfrm>
            <a:off x="7925030" y="5078437"/>
            <a:ext cx="2151069" cy="28212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>
              <a:lnSpc>
                <a:spcPts val="2200"/>
              </a:lnSpc>
              <a:buNone/>
            </a:pPr>
            <a:r>
              <a:rPr lang="zh-CN" altLang="en-US" sz="2000" b="1" dirty="0">
                <a:solidFill>
                  <a:srgbClr val="1E40AF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方法</a:t>
            </a:r>
            <a:r>
              <a:rPr lang="en-US" sz="2000" b="1" dirty="0" err="1">
                <a:solidFill>
                  <a:srgbClr val="1E40AF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型支架</a:t>
            </a:r>
            <a:endParaRPr 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81902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>
            <a:alpha val="100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3E9977-020D-4931-74FC-0A3E78BBC3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1112A8FF-6F62-963B-C302-EB2906B15423}"/>
              </a:ext>
            </a:extLst>
          </p:cNvPr>
          <p:cNvSpPr/>
          <p:nvPr/>
        </p:nvSpPr>
        <p:spPr>
          <a:xfrm>
            <a:off x="405524" y="410429"/>
            <a:ext cx="11620500" cy="6324600"/>
          </a:xfrm>
          <a:prstGeom prst="roundRect">
            <a:avLst>
              <a:gd name="adj" fmla="val 10040"/>
            </a:avLst>
          </a:prstGeom>
          <a:gradFill rotWithShape="1">
            <a:gsLst>
              <a:gs pos="0">
                <a:srgbClr val="FFFFFF">
                  <a:alpha val="100000"/>
                </a:srgbClr>
              </a:gs>
              <a:gs pos="100000">
                <a:srgbClr val="E0E0E0">
                  <a:alpha val="100000"/>
                </a:srgbClr>
              </a:gs>
            </a:gsLst>
            <a:lin ang="5400000"/>
          </a:gradFill>
          <a:ln w="25400" cap="flat" cmpd="sng">
            <a:noFill/>
            <a:prstDash val="solid"/>
            <a:round/>
          </a:ln>
          <a:effectLst>
            <a:outerShdw blurRad="279400" dist="254000" dir="8100000" algn="tr" rotWithShape="0">
              <a:srgbClr val="000000">
                <a:alpha val="4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F127DE5D-C740-A68E-AD43-224BDF30424C}"/>
              </a:ext>
            </a:extLst>
          </p:cNvPr>
          <p:cNvSpPr/>
          <p:nvPr/>
        </p:nvSpPr>
        <p:spPr>
          <a:xfrm>
            <a:off x="570624" y="842229"/>
            <a:ext cx="11290300" cy="5930900"/>
          </a:xfrm>
          <a:prstGeom prst="roundRect">
            <a:avLst>
              <a:gd name="adj" fmla="val 7922"/>
            </a:avLst>
          </a:prstGeom>
          <a:gradFill rotWithShape="1">
            <a:gsLst>
              <a:gs pos="0">
                <a:srgbClr val="FFFFFF">
                  <a:alpha val="100000"/>
                </a:srgbClr>
              </a:gs>
              <a:gs pos="100000">
                <a:srgbClr val="DDDEDD">
                  <a:alpha val="100000"/>
                </a:srgbClr>
              </a:gs>
            </a:gsLst>
            <a:lin ang="18900000"/>
          </a:gra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 dirty="0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765F7275-08E8-7741-40A4-7D1862BCBC52}"/>
              </a:ext>
            </a:extLst>
          </p:cNvPr>
          <p:cNvSpPr/>
          <p:nvPr/>
        </p:nvSpPr>
        <p:spPr>
          <a:xfrm>
            <a:off x="2095500" y="431800"/>
            <a:ext cx="9053830" cy="488950"/>
          </a:xfrm>
          <a:custGeom>
            <a:avLst/>
            <a:gdLst/>
            <a:ahLst/>
            <a:cxnLst/>
            <a:rect l="l" t="t" r="r" b="b"/>
            <a:pathLst>
              <a:path w="9053830" h="488950">
                <a:moveTo>
                  <a:pt x="0" y="0"/>
                </a:moveTo>
                <a:lnTo>
                  <a:pt x="7511393" y="0"/>
                </a:lnTo>
                <a:lnTo>
                  <a:pt x="9053830" y="488950"/>
                </a:lnTo>
                <a:lnTo>
                  <a:pt x="0" y="4889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>
              <a:alpha val="73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C025CF78-8009-7C2E-FE84-61301265189D}"/>
              </a:ext>
            </a:extLst>
          </p:cNvPr>
          <p:cNvSpPr/>
          <p:nvPr/>
        </p:nvSpPr>
        <p:spPr>
          <a:xfrm>
            <a:off x="863600" y="431800"/>
            <a:ext cx="3000375" cy="647700"/>
          </a:xfrm>
          <a:custGeom>
            <a:avLst/>
            <a:gdLst/>
            <a:ahLst/>
            <a:cxnLst/>
            <a:rect l="l" t="t" r="r" b="b"/>
            <a:pathLst>
              <a:path w="3000375" h="647700">
                <a:moveTo>
                  <a:pt x="104244" y="0"/>
                </a:moveTo>
                <a:lnTo>
                  <a:pt x="3000375" y="0"/>
                </a:lnTo>
                <a:lnTo>
                  <a:pt x="2342708" y="647700"/>
                </a:lnTo>
                <a:lnTo>
                  <a:pt x="0" y="640326"/>
                </a:lnTo>
                <a:lnTo>
                  <a:pt x="104244" y="0"/>
                </a:lnTo>
                <a:close/>
              </a:path>
            </a:pathLst>
          </a:custGeom>
          <a:solidFill>
            <a:srgbClr val="005A9E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63500" dist="63500" algn="ctr" rotWithShape="0">
              <a:srgbClr val="000000">
                <a:alpha val="67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C992D2AF-C24C-F71F-874E-87FB014E3C9F}"/>
              </a:ext>
            </a:extLst>
          </p:cNvPr>
          <p:cNvSpPr/>
          <p:nvPr/>
        </p:nvSpPr>
        <p:spPr>
          <a:xfrm>
            <a:off x="914400" y="469900"/>
            <a:ext cx="2578100" cy="4572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ctr">
              <a:lnSpc>
                <a:spcPct val="100000"/>
              </a:lnSpc>
              <a:defRPr/>
            </a:pPr>
            <a:r>
              <a:rPr lang="en-US" sz="2400" b="1" i="0" u="none" strike="noStrike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cs typeface="微软雅黑"/>
                <a:sym typeface="微软雅黑"/>
              </a:rPr>
              <a:t>1. </a:t>
            </a:r>
            <a:r>
              <a:rPr lang="en-US" sz="2400" b="1" i="0" u="none" strike="noStrike" dirty="0" err="1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cs typeface="微软雅黑"/>
                <a:sym typeface="微软雅黑"/>
              </a:rPr>
              <a:t>背景</a:t>
            </a:r>
            <a:endParaRPr lang="en-US" sz="1100" dirty="0"/>
          </a:p>
        </p:txBody>
      </p:sp>
      <p:sp>
        <p:nvSpPr>
          <p:cNvPr id="7" name="AutoShape 7">
            <a:extLst>
              <a:ext uri="{FF2B5EF4-FFF2-40B4-BE49-F238E27FC236}">
                <a16:creationId xmlns:a16="http://schemas.microsoft.com/office/drawing/2014/main" id="{4E4FBF23-3A8E-0E73-08E0-CF73B7172647}"/>
              </a:ext>
            </a:extLst>
          </p:cNvPr>
          <p:cNvSpPr/>
          <p:nvPr/>
        </p:nvSpPr>
        <p:spPr>
          <a:xfrm>
            <a:off x="3644900" y="520700"/>
            <a:ext cx="5270500" cy="3683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l">
              <a:lnSpc>
                <a:spcPct val="100000"/>
              </a:lnSpc>
              <a:defRPr/>
            </a:pPr>
            <a:r>
              <a:rPr lang="zh-CN" altLang="en-US" sz="1800" b="1" i="0" u="none" strike="noStrike" dirty="0">
                <a:solidFill>
                  <a:srgbClr val="FFFFFF"/>
                </a:solidFill>
                <a:latin typeface="SimHei"/>
                <a:ea typeface="SimHei"/>
                <a:cs typeface="SimHei"/>
                <a:sym typeface="SimHei"/>
              </a:rPr>
              <a:t>课程方案</a:t>
            </a:r>
            <a:r>
              <a:rPr lang="en-US" sz="1800" b="1" i="0" u="none" strike="noStrike" dirty="0" err="1">
                <a:solidFill>
                  <a:srgbClr val="FFFFFF"/>
                </a:solidFill>
                <a:latin typeface="SimHei"/>
                <a:ea typeface="SimHei"/>
                <a:cs typeface="SimHei"/>
                <a:sym typeface="SimHei"/>
              </a:rPr>
              <a:t>与课</a:t>
            </a:r>
            <a:r>
              <a:rPr lang="zh-CN" altLang="en-US" sz="1800" b="1" i="0" u="none" strike="noStrike" dirty="0">
                <a:solidFill>
                  <a:srgbClr val="FFFFFF"/>
                </a:solidFill>
                <a:latin typeface="SimHei"/>
                <a:ea typeface="SimHei"/>
                <a:cs typeface="SimHei"/>
                <a:sym typeface="SimHei"/>
              </a:rPr>
              <a:t>程</a:t>
            </a:r>
            <a:r>
              <a:rPr lang="en-US" sz="1800" b="1" i="0" u="none" strike="noStrike" dirty="0">
                <a:solidFill>
                  <a:srgbClr val="FFFFFF"/>
                </a:solidFill>
                <a:latin typeface="SimHei"/>
                <a:ea typeface="SimHei"/>
                <a:cs typeface="SimHei"/>
                <a:sym typeface="SimHei"/>
              </a:rPr>
              <a:t>标</a:t>
            </a:r>
            <a:r>
              <a:rPr lang="zh-CN" altLang="en-US" sz="1800" b="1" i="0" u="none" strike="noStrike" dirty="0">
                <a:solidFill>
                  <a:srgbClr val="FFFFFF"/>
                </a:solidFill>
                <a:latin typeface="SimHei"/>
                <a:ea typeface="SimHei"/>
                <a:cs typeface="SimHei"/>
                <a:sym typeface="SimHei"/>
              </a:rPr>
              <a:t>准的</a:t>
            </a:r>
            <a:r>
              <a:rPr lang="en-US" sz="1800" b="1" i="0" u="none" strike="noStrike" dirty="0" err="1">
                <a:solidFill>
                  <a:srgbClr val="FFFFFF"/>
                </a:solidFill>
                <a:latin typeface="SimHei"/>
                <a:ea typeface="SimHei"/>
                <a:cs typeface="SimHei"/>
                <a:sym typeface="SimHei"/>
              </a:rPr>
              <a:t>要求</a:t>
            </a:r>
            <a:r>
              <a:rPr lang="en-US" sz="1800" b="1" dirty="0">
                <a:solidFill>
                  <a:srgbClr val="FFFFFF"/>
                </a:solidFill>
                <a:latin typeface="SimHei"/>
                <a:ea typeface="SimHei"/>
                <a:cs typeface="SimHei"/>
                <a:sym typeface="SimHei"/>
              </a:rPr>
              <a:t>--</a:t>
            </a:r>
            <a:r>
              <a:rPr lang="en-US" sz="1800" b="1" i="0" u="none" strike="noStrike" dirty="0" err="1">
                <a:solidFill>
                  <a:srgbClr val="FFFFFF"/>
                </a:solidFill>
                <a:latin typeface="SimHei"/>
                <a:ea typeface="SimHei"/>
                <a:cs typeface="SimHei"/>
                <a:sym typeface="SimHei"/>
              </a:rPr>
              <a:t>政策导向</a:t>
            </a:r>
            <a:endParaRPr lang="en-US" sz="1100" dirty="0"/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3B3C9F83-A17F-E3D0-8538-730AB896BC4F}"/>
              </a:ext>
            </a:extLst>
          </p:cNvPr>
          <p:cNvSpPr/>
          <p:nvPr/>
        </p:nvSpPr>
        <p:spPr>
          <a:xfrm>
            <a:off x="762000" y="1270000"/>
            <a:ext cx="106680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just">
              <a:lnSpc>
                <a:spcPct val="108333"/>
              </a:lnSpc>
              <a:defRPr/>
            </a:pPr>
            <a:r>
              <a:rPr lang="en-US" altLang="zh-CN" sz="1600" b="1" i="0" u="none" strike="noStrike" dirty="0">
                <a:solidFill>
                  <a:srgbClr val="005A9E"/>
                </a:solidFill>
                <a:latin typeface="SimHei"/>
                <a:ea typeface="SimHei"/>
                <a:cs typeface="SimHei"/>
                <a:sym typeface="SimHei"/>
              </a:rPr>
              <a:t>《</a:t>
            </a:r>
            <a:r>
              <a:rPr lang="en-US" sz="1600" b="1" i="0" u="none" strike="noStrike" dirty="0">
                <a:solidFill>
                  <a:srgbClr val="005A9E"/>
                </a:solidFill>
                <a:latin typeface="SimHei"/>
                <a:ea typeface="SimHei"/>
                <a:cs typeface="SimHei"/>
                <a:sym typeface="SimHei"/>
              </a:rPr>
              <a:t>义务教育</a:t>
            </a:r>
            <a:r>
              <a:rPr lang="en-US" sz="1800" b="1" i="0" u="none" strike="noStrike" dirty="0">
                <a:solidFill>
                  <a:srgbClr val="005A9E"/>
                </a:solidFill>
                <a:latin typeface="SimHei"/>
                <a:ea typeface="SimHei"/>
                <a:cs typeface="SimHei"/>
                <a:sym typeface="SimHei"/>
              </a:rPr>
              <a:t>课程方案</a:t>
            </a:r>
            <a:r>
              <a:rPr lang="en-US" sz="1600" b="1" i="0" u="none" strike="noStrike" dirty="0">
                <a:solidFill>
                  <a:srgbClr val="005A9E"/>
                </a:solidFill>
                <a:latin typeface="SimHei"/>
                <a:ea typeface="SimHei"/>
                <a:cs typeface="SimHei"/>
                <a:sym typeface="SimHei"/>
              </a:rPr>
              <a:t>（2022年版）</a:t>
            </a:r>
            <a:r>
              <a:rPr lang="en-US" altLang="zh-CN" sz="1600" b="1" i="0" u="none" strike="noStrike" dirty="0">
                <a:solidFill>
                  <a:srgbClr val="005A9E"/>
                </a:solidFill>
                <a:latin typeface="SimHei"/>
                <a:ea typeface="SimHei"/>
                <a:cs typeface="SimHei"/>
                <a:sym typeface="SimHei"/>
              </a:rPr>
              <a:t>》</a:t>
            </a:r>
            <a:r>
              <a:rPr lang="en-US" sz="1600" b="1" i="0" u="none" strike="noStrike" dirty="0">
                <a:solidFill>
                  <a:srgbClr val="005A9E"/>
                </a:solidFill>
                <a:latin typeface="SimHei"/>
                <a:ea typeface="SimHei"/>
                <a:cs typeface="SimHei"/>
                <a:sym typeface="SimHei"/>
              </a:rPr>
              <a:t>：</a:t>
            </a:r>
            <a:r>
              <a:rPr lang="en-US" sz="1600" b="0" i="0" u="none" strike="noStrike" dirty="0" err="1">
                <a:solidFill>
                  <a:srgbClr val="404040"/>
                </a:solidFill>
                <a:latin typeface="Noto Sans SC"/>
                <a:ea typeface="Noto Sans SC"/>
                <a:cs typeface="Noto Sans SC"/>
                <a:sym typeface="Noto Sans SC"/>
              </a:rPr>
              <a:t>在</a:t>
            </a:r>
            <a:r>
              <a:rPr lang="en-US" sz="1600" b="1" i="0" u="none" strike="noStrike" dirty="0" err="1">
                <a:solidFill>
                  <a:srgbClr val="2E9FD1"/>
                </a:solidFill>
                <a:latin typeface="Noto Sans SC"/>
                <a:ea typeface="Noto Sans SC"/>
                <a:cs typeface="Noto Sans SC"/>
                <a:sym typeface="Noto Sans SC"/>
              </a:rPr>
              <a:t>基本原则</a:t>
            </a:r>
            <a:r>
              <a:rPr lang="en-US" sz="1600" b="0" i="0" u="none" strike="noStrike" dirty="0" err="1">
                <a:solidFill>
                  <a:srgbClr val="404040"/>
                </a:solidFill>
                <a:latin typeface="Noto Sans SC"/>
                <a:ea typeface="Noto Sans SC"/>
                <a:cs typeface="Noto Sans SC"/>
                <a:sym typeface="Noto Sans SC"/>
              </a:rPr>
              <a:t>和</a:t>
            </a:r>
            <a:r>
              <a:rPr lang="en-US" sz="1600" b="1" i="0" u="none" strike="noStrike" dirty="0" err="1">
                <a:solidFill>
                  <a:srgbClr val="2E9FD1"/>
                </a:solidFill>
                <a:latin typeface="Noto Sans SC"/>
                <a:ea typeface="Noto Sans SC"/>
                <a:cs typeface="Noto Sans SC"/>
                <a:sym typeface="Noto Sans SC"/>
              </a:rPr>
              <a:t>课程实施</a:t>
            </a:r>
            <a:r>
              <a:rPr lang="en-US" sz="1600" b="0" i="0" u="none" strike="noStrike" dirty="0" err="1">
                <a:solidFill>
                  <a:srgbClr val="404040"/>
                </a:solidFill>
                <a:latin typeface="Noto Sans SC"/>
                <a:ea typeface="Noto Sans SC"/>
                <a:cs typeface="Noto Sans SC"/>
                <a:sym typeface="Noto Sans SC"/>
              </a:rPr>
              <a:t>部分，均强调了学科实践的价值和内涵，明确提出要变革育人方式，突出实践</a:t>
            </a:r>
            <a:r>
              <a:rPr lang="en-US" sz="1600" b="0" i="0" u="none" strike="noStrike" dirty="0">
                <a:solidFill>
                  <a:srgbClr val="404040"/>
                </a:solidFill>
                <a:latin typeface="Noto Sans SC"/>
                <a:ea typeface="Noto Sans SC"/>
                <a:cs typeface="Noto Sans SC"/>
                <a:sym typeface="Noto Sans SC"/>
              </a:rPr>
              <a:t>。</a:t>
            </a:r>
            <a:endParaRPr lang="en-US" sz="1100" dirty="0"/>
          </a:p>
        </p:txBody>
      </p:sp>
      <p:sp>
        <p:nvSpPr>
          <p:cNvPr id="9" name="AutoShape 9">
            <a:extLst>
              <a:ext uri="{FF2B5EF4-FFF2-40B4-BE49-F238E27FC236}">
                <a16:creationId xmlns:a16="http://schemas.microsoft.com/office/drawing/2014/main" id="{BEF9D614-56E4-463C-BE56-445238B6EB9D}"/>
              </a:ext>
            </a:extLst>
          </p:cNvPr>
          <p:cNvSpPr/>
          <p:nvPr/>
        </p:nvSpPr>
        <p:spPr>
          <a:xfrm>
            <a:off x="762000" y="2032000"/>
            <a:ext cx="106680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just">
              <a:lnSpc>
                <a:spcPct val="108333"/>
              </a:lnSpc>
              <a:defRPr/>
            </a:pPr>
            <a:r>
              <a:rPr lang="en-US" altLang="zh-CN" sz="1600" b="1" dirty="0">
                <a:solidFill>
                  <a:srgbClr val="005A9E"/>
                </a:solidFill>
                <a:latin typeface="SimHei"/>
                <a:ea typeface="SimHei"/>
                <a:cs typeface="SimHei"/>
                <a:sym typeface="SimHei"/>
              </a:rPr>
              <a:t>《</a:t>
            </a:r>
            <a:r>
              <a:rPr lang="zh-CN" altLang="en-US" sz="1600" b="1" dirty="0">
                <a:solidFill>
                  <a:srgbClr val="005A9E"/>
                </a:solidFill>
                <a:latin typeface="SimHei"/>
                <a:ea typeface="SimHei"/>
                <a:cs typeface="SimHei"/>
                <a:sym typeface="SimHei"/>
              </a:rPr>
              <a:t>义务教育信息科技课程标准日常修订版（</a:t>
            </a:r>
            <a:r>
              <a:rPr lang="en-US" altLang="zh-CN" sz="1600" b="1" dirty="0">
                <a:solidFill>
                  <a:srgbClr val="005A9E"/>
                </a:solidFill>
                <a:latin typeface="SimHei"/>
                <a:ea typeface="SimHei"/>
                <a:cs typeface="SimHei"/>
                <a:sym typeface="SimHei"/>
              </a:rPr>
              <a:t>2022</a:t>
            </a:r>
            <a:r>
              <a:rPr lang="zh-CN" altLang="en-US" sz="1600" b="1" dirty="0">
                <a:solidFill>
                  <a:srgbClr val="005A9E"/>
                </a:solidFill>
                <a:latin typeface="SimHei"/>
                <a:ea typeface="SimHei"/>
                <a:cs typeface="SimHei"/>
                <a:sym typeface="SimHei"/>
              </a:rPr>
              <a:t>年版</a:t>
            </a:r>
            <a:r>
              <a:rPr lang="en-US" altLang="zh-CN" sz="1600" b="1" dirty="0">
                <a:solidFill>
                  <a:srgbClr val="005A9E"/>
                </a:solidFill>
                <a:latin typeface="SimHei"/>
                <a:ea typeface="SimHei"/>
                <a:cs typeface="SimHei"/>
                <a:sym typeface="SimHei"/>
              </a:rPr>
              <a:t>2025</a:t>
            </a:r>
            <a:r>
              <a:rPr lang="zh-CN" altLang="en-US" sz="1600" b="1" dirty="0">
                <a:solidFill>
                  <a:srgbClr val="005A9E"/>
                </a:solidFill>
                <a:latin typeface="SimHei"/>
                <a:ea typeface="SimHei"/>
                <a:cs typeface="SimHei"/>
                <a:sym typeface="SimHei"/>
              </a:rPr>
              <a:t>年修订）</a:t>
            </a:r>
            <a:r>
              <a:rPr lang="en-US" altLang="zh-CN" sz="1600" b="1" dirty="0">
                <a:solidFill>
                  <a:srgbClr val="005A9E"/>
                </a:solidFill>
                <a:latin typeface="SimHei"/>
                <a:ea typeface="SimHei"/>
                <a:cs typeface="SimHei"/>
                <a:sym typeface="SimHei"/>
              </a:rPr>
              <a:t>》</a:t>
            </a:r>
            <a:r>
              <a:rPr lang="zh-CN" altLang="en-US" sz="1600" b="1" dirty="0">
                <a:solidFill>
                  <a:srgbClr val="005A9E"/>
                </a:solidFill>
                <a:latin typeface="SimHei"/>
                <a:ea typeface="SimHei"/>
                <a:cs typeface="SimHei"/>
                <a:sym typeface="SimHei"/>
              </a:rPr>
              <a:t>：</a:t>
            </a:r>
            <a:r>
              <a:rPr lang="en-US" sz="1600" b="0" i="0" u="none" strike="noStrike" dirty="0" err="1">
                <a:solidFill>
                  <a:srgbClr val="404040"/>
                </a:solidFill>
                <a:latin typeface="Noto Sans SC"/>
                <a:ea typeface="Noto Sans SC"/>
                <a:cs typeface="Noto Sans SC"/>
                <a:sym typeface="Noto Sans SC"/>
              </a:rPr>
              <a:t>在</a:t>
            </a:r>
            <a:r>
              <a:rPr lang="en-US" sz="1600" b="1" i="0" u="none" strike="noStrike" dirty="0" err="1">
                <a:solidFill>
                  <a:srgbClr val="2E9FD1"/>
                </a:solidFill>
                <a:latin typeface="Noto Sans SC"/>
                <a:ea typeface="Noto Sans SC"/>
                <a:cs typeface="Noto Sans SC"/>
                <a:sym typeface="Noto Sans SC"/>
              </a:rPr>
              <a:t>课程理念</a:t>
            </a:r>
            <a:r>
              <a:rPr lang="en-US" sz="1600" b="0" i="0" u="none" strike="noStrike" dirty="0" err="1">
                <a:solidFill>
                  <a:srgbClr val="404040"/>
                </a:solidFill>
                <a:latin typeface="Noto Sans SC"/>
                <a:ea typeface="Noto Sans SC"/>
                <a:cs typeface="Noto Sans SC"/>
                <a:sym typeface="Noto Sans SC"/>
              </a:rPr>
              <a:t>中</a:t>
            </a:r>
            <a:r>
              <a:rPr lang="zh-CN" altLang="en-US" sz="1600" b="0" i="0" u="none" strike="noStrike" dirty="0">
                <a:solidFill>
                  <a:srgbClr val="404040"/>
                </a:solidFill>
                <a:latin typeface="Noto Sans SC"/>
                <a:ea typeface="Noto Sans SC"/>
                <a:cs typeface="Noto Sans SC"/>
                <a:sym typeface="Noto Sans SC"/>
              </a:rPr>
              <a:t>，</a:t>
            </a:r>
            <a:r>
              <a:rPr lang="en-US" sz="1600" b="0" i="0" u="none" strike="noStrike" dirty="0" err="1">
                <a:solidFill>
                  <a:srgbClr val="404040"/>
                </a:solidFill>
                <a:latin typeface="Noto Sans SC"/>
                <a:ea typeface="Noto Sans SC"/>
                <a:cs typeface="Noto Sans SC"/>
                <a:sym typeface="Noto Sans SC"/>
              </a:rPr>
              <a:t>明确提出了对信息科技学科开展学科实践的要求，强调推进综合学习，注重真实情境创设</a:t>
            </a:r>
            <a:r>
              <a:rPr lang="en-US" sz="1600" b="0" i="0" u="none" strike="noStrike" dirty="0">
                <a:solidFill>
                  <a:srgbClr val="404040"/>
                </a:solidFill>
                <a:latin typeface="Noto Sans SC"/>
                <a:ea typeface="Noto Sans SC"/>
                <a:cs typeface="Noto Sans SC"/>
                <a:sym typeface="Noto Sans SC"/>
              </a:rPr>
              <a:t>。</a:t>
            </a:r>
            <a:endParaRPr lang="en-US" sz="1100" dirty="0"/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0956F768-F55F-4A4B-293D-FA14740B80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" r="11"/>
          <a:stretch>
            <a:fillRect/>
          </a:stretch>
        </p:blipFill>
        <p:spPr>
          <a:xfrm>
            <a:off x="3130681" y="2706586"/>
            <a:ext cx="1470923" cy="3268718"/>
          </a:xfrm>
          <a:prstGeom prst="rect">
            <a:avLst/>
          </a:prstGeom>
          <a:noFill/>
          <a:ln w="12700" cap="flat" cmpd="sng">
            <a:solidFill>
              <a:srgbClr val="C8C8C8">
                <a:alpha val="100000"/>
              </a:srgbClr>
            </a:solidFill>
            <a:prstDash val="solid"/>
            <a:round/>
          </a:ln>
        </p:spPr>
      </p:pic>
      <p:sp>
        <p:nvSpPr>
          <p:cNvPr id="11" name="AutoShape 11">
            <a:extLst>
              <a:ext uri="{FF2B5EF4-FFF2-40B4-BE49-F238E27FC236}">
                <a16:creationId xmlns:a16="http://schemas.microsoft.com/office/drawing/2014/main" id="{600AE3EC-201B-0D3C-59DB-6391C3CC36CE}"/>
              </a:ext>
            </a:extLst>
          </p:cNvPr>
          <p:cNvSpPr/>
          <p:nvPr/>
        </p:nvSpPr>
        <p:spPr>
          <a:xfrm>
            <a:off x="2560382" y="6169574"/>
            <a:ext cx="2208685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altLang="zh-CN" sz="1200" b="0" i="0" u="none" strike="noStrike" dirty="0">
                <a:solidFill>
                  <a:srgbClr val="646464"/>
                </a:solidFill>
                <a:latin typeface="Noto Sans SC"/>
                <a:ea typeface="Noto Sans SC"/>
                <a:cs typeface="Noto Sans SC"/>
                <a:sym typeface="Noto Sans SC"/>
              </a:rPr>
              <a:t>《</a:t>
            </a:r>
            <a:r>
              <a:rPr lang="en-US" sz="1200" b="0" i="0" u="none" strike="noStrike" dirty="0">
                <a:solidFill>
                  <a:srgbClr val="646464"/>
                </a:solidFill>
                <a:latin typeface="Noto Sans SC"/>
                <a:ea typeface="Noto Sans SC"/>
                <a:cs typeface="Noto Sans SC"/>
                <a:sym typeface="Noto Sans SC"/>
              </a:rPr>
              <a:t>课程方案</a:t>
            </a:r>
            <a:r>
              <a:rPr lang="en-US" altLang="zh-CN" sz="1200" b="0" i="0" u="none" strike="noStrike" dirty="0">
                <a:solidFill>
                  <a:srgbClr val="646464"/>
                </a:solidFill>
                <a:latin typeface="Noto Sans SC"/>
                <a:ea typeface="Noto Sans SC"/>
                <a:cs typeface="Noto Sans SC"/>
                <a:sym typeface="Noto Sans SC"/>
              </a:rPr>
              <a:t>》P11</a:t>
            </a:r>
            <a:r>
              <a:rPr lang="en-US" altLang="zh-CN" sz="1200" dirty="0">
                <a:solidFill>
                  <a:srgbClr val="646464"/>
                </a:solidFill>
                <a:latin typeface="Noto Sans SC"/>
                <a:ea typeface="Noto Sans SC"/>
                <a:cs typeface="Noto Sans SC"/>
                <a:sym typeface="Noto Sans SC"/>
              </a:rPr>
              <a:t>.</a:t>
            </a:r>
            <a:r>
              <a:rPr lang="zh-CN" altLang="en-US" sz="1200" b="0" i="0" u="none" strike="noStrike" dirty="0">
                <a:solidFill>
                  <a:srgbClr val="646464"/>
                </a:solidFill>
                <a:latin typeface="Noto Sans SC"/>
                <a:ea typeface="Noto Sans SC"/>
                <a:cs typeface="Noto Sans SC"/>
                <a:sym typeface="Noto Sans SC"/>
              </a:rPr>
              <a:t>二、</a:t>
            </a:r>
            <a:r>
              <a:rPr lang="en-US" sz="1200" b="0" i="0" u="none" strike="noStrike" dirty="0" err="1">
                <a:solidFill>
                  <a:srgbClr val="646464"/>
                </a:solidFill>
                <a:latin typeface="Noto Sans SC"/>
                <a:ea typeface="Noto Sans SC"/>
                <a:cs typeface="Noto Sans SC"/>
                <a:sym typeface="Noto Sans SC"/>
              </a:rPr>
              <a:t>基本原则</a:t>
            </a:r>
            <a:r>
              <a:rPr lang="en-US" sz="1200" b="0" i="0" u="none" strike="noStrike" dirty="0">
                <a:solidFill>
                  <a:srgbClr val="646464"/>
                </a:solidFill>
                <a:latin typeface="Noto Sans SC"/>
                <a:ea typeface="Noto Sans SC"/>
                <a:cs typeface="Noto Sans SC"/>
                <a:sym typeface="Noto Sans SC"/>
              </a:rPr>
              <a:t>-</a:t>
            </a:r>
          </a:p>
          <a:p>
            <a:pPr indent="0" algn="ctr">
              <a:lnSpc>
                <a:spcPct val="125000"/>
              </a:lnSpc>
              <a:defRPr/>
            </a:pPr>
            <a:r>
              <a:rPr lang="en-US" sz="1200" b="0" i="0" u="none" strike="noStrike" dirty="0">
                <a:solidFill>
                  <a:srgbClr val="646464"/>
                </a:solidFill>
                <a:latin typeface="Noto Sans SC"/>
                <a:ea typeface="Noto Sans SC"/>
                <a:cs typeface="Noto Sans SC"/>
                <a:sym typeface="Noto Sans SC"/>
              </a:rPr>
              <a:t>5</a:t>
            </a:r>
            <a:r>
              <a:rPr lang="en-US" altLang="zh-CN" sz="1200" b="0" i="0" u="none" strike="noStrike" dirty="0">
                <a:solidFill>
                  <a:srgbClr val="646464"/>
                </a:solidFill>
                <a:latin typeface="Noto Sans SC"/>
                <a:ea typeface="Noto Sans SC"/>
                <a:cs typeface="Noto Sans SC"/>
                <a:sym typeface="Noto Sans SC"/>
              </a:rPr>
              <a:t>.</a:t>
            </a:r>
            <a:r>
              <a:rPr lang="zh-CN" altLang="en-US" sz="1200" b="0" i="0" u="none" strike="noStrike" dirty="0">
                <a:solidFill>
                  <a:srgbClr val="646464"/>
                </a:solidFill>
                <a:latin typeface="Noto Sans SC"/>
                <a:ea typeface="Noto Sans SC"/>
                <a:cs typeface="Noto Sans SC"/>
                <a:sym typeface="Noto Sans SC"/>
              </a:rPr>
              <a:t>变革育人方式，突出实践</a:t>
            </a:r>
            <a:endParaRPr lang="en-US" sz="1100" dirty="0"/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9E740F93-1D47-2411-583D-00BA5F4DE35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5" r="225"/>
          <a:stretch>
            <a:fillRect/>
          </a:stretch>
        </p:blipFill>
        <p:spPr>
          <a:xfrm>
            <a:off x="4792196" y="2657343"/>
            <a:ext cx="2941846" cy="3268718"/>
          </a:xfrm>
          <a:prstGeom prst="rect">
            <a:avLst/>
          </a:prstGeom>
          <a:noFill/>
          <a:ln w="12700" cap="flat" cmpd="sng">
            <a:solidFill>
              <a:srgbClr val="C8C8C8">
                <a:alpha val="100000"/>
              </a:srgbClr>
            </a:solidFill>
            <a:prstDash val="solid"/>
            <a:round/>
          </a:ln>
        </p:spPr>
      </p:pic>
      <p:sp>
        <p:nvSpPr>
          <p:cNvPr id="13" name="AutoShape 13">
            <a:extLst>
              <a:ext uri="{FF2B5EF4-FFF2-40B4-BE49-F238E27FC236}">
                <a16:creationId xmlns:a16="http://schemas.microsoft.com/office/drawing/2014/main" id="{5011FCD7-B67F-8B9B-66FE-06ECF103DAA6}"/>
              </a:ext>
            </a:extLst>
          </p:cNvPr>
          <p:cNvSpPr/>
          <p:nvPr/>
        </p:nvSpPr>
        <p:spPr>
          <a:xfrm>
            <a:off x="4930911" y="6164952"/>
            <a:ext cx="2246452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altLang="zh-CN" sz="1200" dirty="0">
                <a:solidFill>
                  <a:srgbClr val="646464"/>
                </a:solidFill>
                <a:latin typeface="Noto Sans SC"/>
                <a:ea typeface="Noto Sans SC"/>
                <a:cs typeface="Noto Sans SC"/>
                <a:sym typeface="Noto Sans SC"/>
              </a:rPr>
              <a:t>《</a:t>
            </a:r>
            <a:r>
              <a:rPr lang="zh-CN" altLang="en-US" sz="1200" dirty="0">
                <a:solidFill>
                  <a:srgbClr val="646464"/>
                </a:solidFill>
                <a:latin typeface="Noto Sans SC"/>
                <a:ea typeface="Noto Sans SC"/>
                <a:cs typeface="Noto Sans SC"/>
                <a:sym typeface="Noto Sans SC"/>
              </a:rPr>
              <a:t>课程方案</a:t>
            </a:r>
            <a:r>
              <a:rPr lang="en-US" altLang="zh-CN" sz="1200" dirty="0">
                <a:solidFill>
                  <a:srgbClr val="646464"/>
                </a:solidFill>
                <a:latin typeface="Noto Sans SC"/>
                <a:ea typeface="Noto Sans SC"/>
                <a:cs typeface="Noto Sans SC"/>
                <a:sym typeface="Noto Sans SC"/>
              </a:rPr>
              <a:t>》P21.</a:t>
            </a:r>
            <a:r>
              <a:rPr lang="zh-CN" altLang="en-US" sz="1200" dirty="0">
                <a:solidFill>
                  <a:srgbClr val="646464"/>
                </a:solidFill>
                <a:latin typeface="Noto Sans SC"/>
                <a:ea typeface="Noto Sans SC"/>
                <a:cs typeface="Noto Sans SC"/>
                <a:sym typeface="Noto Sans SC"/>
              </a:rPr>
              <a:t>五、课程实施</a:t>
            </a:r>
            <a:r>
              <a:rPr lang="en-US" altLang="zh-CN" sz="1200" dirty="0">
                <a:solidFill>
                  <a:srgbClr val="646464"/>
                </a:solidFill>
                <a:latin typeface="Noto Sans SC"/>
                <a:ea typeface="Noto Sans SC"/>
                <a:cs typeface="Noto Sans SC"/>
                <a:sym typeface="Noto Sans SC"/>
              </a:rPr>
              <a:t>-</a:t>
            </a:r>
          </a:p>
          <a:p>
            <a:pPr indent="0" algn="ctr">
              <a:lnSpc>
                <a:spcPct val="125000"/>
              </a:lnSpc>
              <a:defRPr/>
            </a:pPr>
            <a:r>
              <a:rPr lang="en-US" altLang="zh-CN" sz="1200" dirty="0">
                <a:solidFill>
                  <a:srgbClr val="646464"/>
                </a:solidFill>
                <a:latin typeface="Noto Sans SC"/>
                <a:ea typeface="Noto Sans SC"/>
                <a:cs typeface="Noto Sans SC"/>
                <a:sym typeface="Noto Sans SC"/>
              </a:rPr>
              <a:t>2.</a:t>
            </a:r>
            <a:r>
              <a:rPr lang="en-US" sz="1200" b="0" i="0" u="none" strike="noStrike" dirty="0">
                <a:solidFill>
                  <a:srgbClr val="646464"/>
                </a:solidFill>
                <a:latin typeface="Noto Sans SC"/>
                <a:ea typeface="Noto Sans SC"/>
                <a:cs typeface="Noto Sans SC"/>
                <a:sym typeface="Noto Sans SC"/>
              </a:rPr>
              <a:t>深化教学改革</a:t>
            </a:r>
            <a:endParaRPr lang="en-US" sz="1100" dirty="0"/>
          </a:p>
        </p:txBody>
      </p:sp>
      <p:pic>
        <p:nvPicPr>
          <p:cNvPr id="14" name="Picture 14">
            <a:extLst>
              <a:ext uri="{FF2B5EF4-FFF2-40B4-BE49-F238E27FC236}">
                <a16:creationId xmlns:a16="http://schemas.microsoft.com/office/drawing/2014/main" id="{25ABCEFE-55A8-7FFA-B56D-EFD0BD6D74D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09" b="309"/>
          <a:stretch>
            <a:fillRect/>
          </a:stretch>
        </p:blipFill>
        <p:spPr>
          <a:xfrm>
            <a:off x="7918020" y="2687668"/>
            <a:ext cx="1470923" cy="3268718"/>
          </a:xfrm>
          <a:prstGeom prst="rect">
            <a:avLst/>
          </a:prstGeom>
          <a:noFill/>
          <a:ln w="12700" cap="flat" cmpd="sng">
            <a:solidFill>
              <a:srgbClr val="C8C8C8">
                <a:alpha val="100000"/>
              </a:srgbClr>
            </a:solidFill>
            <a:prstDash val="solid"/>
            <a:round/>
          </a:ln>
        </p:spPr>
      </p:pic>
      <p:sp>
        <p:nvSpPr>
          <p:cNvPr id="15" name="AutoShape 15">
            <a:extLst>
              <a:ext uri="{FF2B5EF4-FFF2-40B4-BE49-F238E27FC236}">
                <a16:creationId xmlns:a16="http://schemas.microsoft.com/office/drawing/2014/main" id="{3047F4AE-1BD4-A344-6842-4C488AC4E586}"/>
              </a:ext>
            </a:extLst>
          </p:cNvPr>
          <p:cNvSpPr/>
          <p:nvPr/>
        </p:nvSpPr>
        <p:spPr>
          <a:xfrm>
            <a:off x="7261090" y="6098242"/>
            <a:ext cx="3098801" cy="660502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altLang="zh-CN" sz="1200" dirty="0">
                <a:solidFill>
                  <a:srgbClr val="646464"/>
                </a:solidFill>
                <a:latin typeface="Noto Sans SC"/>
                <a:ea typeface="Noto Sans SC"/>
                <a:cs typeface="Noto Sans SC"/>
                <a:sym typeface="Noto Sans SC"/>
              </a:rPr>
              <a:t>《</a:t>
            </a:r>
            <a:r>
              <a:rPr lang="zh-CN" altLang="en-US" sz="1200" dirty="0">
                <a:solidFill>
                  <a:srgbClr val="646464"/>
                </a:solidFill>
                <a:latin typeface="Noto Sans SC"/>
                <a:ea typeface="Noto Sans SC"/>
                <a:cs typeface="Noto Sans SC"/>
                <a:sym typeface="Noto Sans SC"/>
              </a:rPr>
              <a:t>课</a:t>
            </a:r>
            <a:r>
              <a:rPr lang="zh-CN" altLang="en-US" sz="1200" b="0" i="0" u="none" strike="noStrike" dirty="0">
                <a:solidFill>
                  <a:srgbClr val="646464"/>
                </a:solidFill>
                <a:latin typeface="Noto Sans SC"/>
                <a:ea typeface="Noto Sans SC"/>
                <a:cs typeface="Noto Sans SC"/>
                <a:sym typeface="Noto Sans SC"/>
              </a:rPr>
              <a:t>程标准</a:t>
            </a:r>
            <a:r>
              <a:rPr lang="en-US" altLang="zh-CN" sz="1200" b="0" i="0" u="none" strike="noStrike" dirty="0">
                <a:solidFill>
                  <a:srgbClr val="646464"/>
                </a:solidFill>
                <a:latin typeface="Noto Sans SC"/>
                <a:ea typeface="Noto Sans SC"/>
                <a:cs typeface="Noto Sans SC"/>
                <a:sym typeface="Noto Sans SC"/>
              </a:rPr>
              <a:t>》P5-6.</a:t>
            </a:r>
            <a:r>
              <a:rPr lang="zh-CN" altLang="en-US" sz="1200" b="0" i="0" u="none" strike="noStrike" dirty="0">
                <a:solidFill>
                  <a:srgbClr val="646464"/>
                </a:solidFill>
                <a:latin typeface="Noto Sans SC"/>
                <a:ea typeface="Noto Sans SC"/>
                <a:cs typeface="Noto Sans SC"/>
                <a:sym typeface="Noto Sans SC"/>
              </a:rPr>
              <a:t>二、</a:t>
            </a:r>
            <a:r>
              <a:rPr lang="en-US" sz="1200" b="0" i="0" u="none" strike="noStrike" dirty="0" err="1">
                <a:solidFill>
                  <a:srgbClr val="646464"/>
                </a:solidFill>
                <a:latin typeface="Noto Sans SC"/>
                <a:ea typeface="Noto Sans SC"/>
                <a:cs typeface="Noto Sans SC"/>
                <a:sym typeface="Noto Sans SC"/>
              </a:rPr>
              <a:t>课程理念</a:t>
            </a:r>
            <a:r>
              <a:rPr lang="en-US" sz="1200" b="0" i="0" u="none" strike="noStrike" dirty="0">
                <a:solidFill>
                  <a:srgbClr val="646464"/>
                </a:solidFill>
                <a:latin typeface="Noto Sans SC"/>
                <a:ea typeface="Noto Sans SC"/>
                <a:cs typeface="Noto Sans SC"/>
                <a:sym typeface="Noto Sans SC"/>
              </a:rPr>
              <a:t>-</a:t>
            </a:r>
          </a:p>
          <a:p>
            <a:pPr indent="0" algn="ctr">
              <a:lnSpc>
                <a:spcPct val="125000"/>
              </a:lnSpc>
              <a:defRPr/>
            </a:pPr>
            <a:r>
              <a:rPr lang="en-US" sz="1200" dirty="0">
                <a:solidFill>
                  <a:srgbClr val="646464"/>
                </a:solidFill>
                <a:latin typeface="Noto Sans SC"/>
                <a:ea typeface="Noto Sans SC"/>
                <a:cs typeface="Noto Sans SC"/>
                <a:sym typeface="Noto Sans SC"/>
              </a:rPr>
              <a:t>3.</a:t>
            </a:r>
            <a:r>
              <a:rPr lang="zh-CN" altLang="en-US" sz="1200" dirty="0">
                <a:solidFill>
                  <a:srgbClr val="646464"/>
                </a:solidFill>
                <a:latin typeface="Noto Sans SC"/>
                <a:ea typeface="Noto Sans SC"/>
                <a:cs typeface="Noto Sans SC"/>
                <a:sym typeface="Noto Sans SC"/>
              </a:rPr>
              <a:t>遴选科学原理和实践应用并重的课程内容</a:t>
            </a:r>
            <a:endParaRPr lang="en-US" altLang="zh-CN" sz="1200" dirty="0">
              <a:solidFill>
                <a:srgbClr val="646464"/>
              </a:solidFill>
              <a:latin typeface="Noto Sans SC"/>
              <a:ea typeface="Noto Sans SC"/>
              <a:cs typeface="Noto Sans SC"/>
              <a:sym typeface="Noto Sans SC"/>
            </a:endParaRPr>
          </a:p>
          <a:p>
            <a:pPr indent="0">
              <a:lnSpc>
                <a:spcPct val="125000"/>
              </a:lnSpc>
              <a:defRPr/>
            </a:pPr>
            <a:r>
              <a:rPr lang="en-US" sz="1200" b="0" i="0" u="none" strike="noStrike" dirty="0">
                <a:solidFill>
                  <a:srgbClr val="646464"/>
                </a:solidFill>
                <a:latin typeface="Noto Sans SC"/>
                <a:ea typeface="Noto Sans SC"/>
                <a:cs typeface="Noto Sans SC"/>
                <a:sym typeface="Noto Sans SC"/>
              </a:rPr>
              <a:t>   4.</a:t>
            </a:r>
            <a:r>
              <a:rPr lang="zh-CN" altLang="en-US" sz="1200" b="0" i="0" u="none" strike="noStrike" dirty="0">
                <a:solidFill>
                  <a:srgbClr val="646464"/>
                </a:solidFill>
                <a:latin typeface="Noto Sans SC"/>
                <a:ea typeface="Noto Sans SC"/>
                <a:cs typeface="Noto Sans SC"/>
                <a:sym typeface="Noto Sans SC"/>
              </a:rPr>
              <a:t>倡导真实性学习</a:t>
            </a:r>
            <a:endParaRPr lang="en-US" sz="1200" b="0" i="0" u="none" strike="noStrike" dirty="0">
              <a:solidFill>
                <a:srgbClr val="646464"/>
              </a:solidFill>
              <a:latin typeface="Noto Sans SC"/>
              <a:ea typeface="Noto Sans SC"/>
              <a:cs typeface="Noto Sans SC"/>
              <a:sym typeface="Noto Sans SC"/>
            </a:endParaRPr>
          </a:p>
          <a:p>
            <a:pPr indent="0" algn="ctr">
              <a:lnSpc>
                <a:spcPct val="125000"/>
              </a:lnSpc>
              <a:defRPr/>
            </a:pPr>
            <a:endParaRPr lang="en-US" sz="1100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55792031-4A43-5A3F-AE21-6E649C4FF9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6238" y="3128229"/>
            <a:ext cx="1722646" cy="172264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2F5F615-A3C7-423F-B69C-42F5E58FE7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19144" y="3145796"/>
            <a:ext cx="1737132" cy="1737132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E16C7BB0-9EDC-D887-4B3F-AFDE03BAEE99}"/>
              </a:ext>
            </a:extLst>
          </p:cNvPr>
          <p:cNvSpPr txBox="1"/>
          <p:nvPr/>
        </p:nvSpPr>
        <p:spPr>
          <a:xfrm>
            <a:off x="1413169" y="4815772"/>
            <a:ext cx="1147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b="1" dirty="0">
                <a:solidFill>
                  <a:srgbClr val="005A9E"/>
                </a:solidFill>
                <a:latin typeface="SimHei"/>
                <a:ea typeface="SimHei"/>
              </a:rPr>
              <a:t>课程方案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F821DE53-3F32-9E7E-1957-5E8D5E2A9F59}"/>
              </a:ext>
            </a:extLst>
          </p:cNvPr>
          <p:cNvSpPr txBox="1"/>
          <p:nvPr/>
        </p:nvSpPr>
        <p:spPr>
          <a:xfrm>
            <a:off x="10058979" y="4893407"/>
            <a:ext cx="1147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b="1" dirty="0">
                <a:solidFill>
                  <a:srgbClr val="005A9E"/>
                </a:solidFill>
                <a:latin typeface="SimHei"/>
                <a:ea typeface="SimHei"/>
              </a:rPr>
              <a:t>课程标准</a:t>
            </a:r>
          </a:p>
        </p:txBody>
      </p:sp>
    </p:spTree>
    <p:extLst>
      <p:ext uri="{BB962C8B-B14F-4D97-AF65-F5344CB8AC3E}">
        <p14:creationId xmlns:p14="http://schemas.microsoft.com/office/powerpoint/2010/main" val="34091863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>
            <a:alpha val="100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E936DE-9905-50EE-8248-3E1E3C8AA6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9129D5B9-6489-7178-98B4-75CBFFED631B}"/>
              </a:ext>
            </a:extLst>
          </p:cNvPr>
          <p:cNvSpPr/>
          <p:nvPr/>
        </p:nvSpPr>
        <p:spPr>
          <a:xfrm>
            <a:off x="158339" y="246043"/>
            <a:ext cx="11620500" cy="6511103"/>
          </a:xfrm>
          <a:prstGeom prst="roundRect">
            <a:avLst>
              <a:gd name="adj" fmla="val 10040"/>
            </a:avLst>
          </a:prstGeom>
          <a:gradFill rotWithShape="1">
            <a:gsLst>
              <a:gs pos="0">
                <a:srgbClr val="FFFFFF">
                  <a:alpha val="100000"/>
                </a:srgbClr>
              </a:gs>
              <a:gs pos="100000">
                <a:srgbClr val="E0E0E0">
                  <a:alpha val="100000"/>
                </a:srgbClr>
              </a:gs>
            </a:gsLst>
            <a:lin ang="5400000"/>
          </a:gradFill>
          <a:ln w="25400" cap="flat" cmpd="sng">
            <a:noFill/>
            <a:prstDash val="solid"/>
            <a:round/>
          </a:ln>
          <a:effectLst>
            <a:outerShdw blurRad="279400" dist="254000" dir="8100000" algn="tr" rotWithShape="0">
              <a:srgbClr val="000000">
                <a:alpha val="4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6C2138E8-64FA-0FBC-F748-8D086A62C9F5}"/>
              </a:ext>
            </a:extLst>
          </p:cNvPr>
          <p:cNvSpPr/>
          <p:nvPr/>
        </p:nvSpPr>
        <p:spPr>
          <a:xfrm>
            <a:off x="2095500" y="431800"/>
            <a:ext cx="9053830" cy="488950"/>
          </a:xfrm>
          <a:custGeom>
            <a:avLst/>
            <a:gdLst/>
            <a:ahLst/>
            <a:cxnLst/>
            <a:rect l="l" t="t" r="r" b="b"/>
            <a:pathLst>
              <a:path w="9053830" h="488950">
                <a:moveTo>
                  <a:pt x="0" y="0"/>
                </a:moveTo>
                <a:lnTo>
                  <a:pt x="7511393" y="0"/>
                </a:lnTo>
                <a:lnTo>
                  <a:pt x="9053830" y="488950"/>
                </a:lnTo>
                <a:lnTo>
                  <a:pt x="0" y="4889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>
              <a:alpha val="73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D3A380E5-2105-AB87-4D94-D89C9B0161F0}"/>
              </a:ext>
            </a:extLst>
          </p:cNvPr>
          <p:cNvSpPr/>
          <p:nvPr/>
        </p:nvSpPr>
        <p:spPr>
          <a:xfrm>
            <a:off x="863600" y="431800"/>
            <a:ext cx="3000375" cy="647700"/>
          </a:xfrm>
          <a:custGeom>
            <a:avLst/>
            <a:gdLst/>
            <a:ahLst/>
            <a:cxnLst/>
            <a:rect l="l" t="t" r="r" b="b"/>
            <a:pathLst>
              <a:path w="3000375" h="647700">
                <a:moveTo>
                  <a:pt x="104244" y="0"/>
                </a:moveTo>
                <a:lnTo>
                  <a:pt x="3000375" y="0"/>
                </a:lnTo>
                <a:lnTo>
                  <a:pt x="2342708" y="647700"/>
                </a:lnTo>
                <a:lnTo>
                  <a:pt x="0" y="640326"/>
                </a:lnTo>
                <a:lnTo>
                  <a:pt x="104244" y="0"/>
                </a:lnTo>
                <a:close/>
              </a:path>
            </a:pathLst>
          </a:custGeom>
          <a:solidFill>
            <a:srgbClr val="005A9E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63500" dist="63500" algn="ctr" rotWithShape="0">
              <a:srgbClr val="000000">
                <a:alpha val="67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7" name="AutoShape 6">
            <a:extLst>
              <a:ext uri="{FF2B5EF4-FFF2-40B4-BE49-F238E27FC236}">
                <a16:creationId xmlns:a16="http://schemas.microsoft.com/office/drawing/2014/main" id="{636C0C0C-6BA2-B971-E5ED-1D08E4D56D37}"/>
              </a:ext>
            </a:extLst>
          </p:cNvPr>
          <p:cNvSpPr/>
          <p:nvPr/>
        </p:nvSpPr>
        <p:spPr>
          <a:xfrm>
            <a:off x="1015999" y="527050"/>
            <a:ext cx="10198848" cy="3683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>
              <a:defRPr/>
            </a:pPr>
            <a:r>
              <a:rPr lang="en-US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2. </a:t>
            </a:r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学科实践实施路径</a:t>
            </a:r>
            <a:r>
              <a:rPr lang="en-US" altLang="zh-CN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—</a:t>
            </a:r>
            <a:r>
              <a:rPr lang="zh-CN" altLang="en-US" sz="20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三阶段八环节：过程开展阶段</a:t>
            </a:r>
            <a:r>
              <a:rPr lang="en-US" altLang="zh-CN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-</a:t>
            </a:r>
            <a:r>
              <a:rPr lang="zh-CN" altLang="en-US" sz="20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环节</a:t>
            </a:r>
            <a:r>
              <a:rPr lang="en-US" altLang="zh-CN" sz="20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6</a:t>
            </a:r>
            <a:r>
              <a:rPr lang="zh-CN" altLang="en-US" sz="20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：设计问题链</a:t>
            </a:r>
            <a:endParaRPr lang="en-US" sz="2400" b="1" dirty="0">
              <a:solidFill>
                <a:srgbClr val="F5B900"/>
              </a:solidFill>
              <a:effectLst>
                <a:outerShdw blurRad="38100" dist="38100" dir="2700000" algn="tl" rotWithShape="0">
                  <a:srgbClr val="000000">
                    <a:alpha val="43100"/>
                  </a:srgbClr>
                </a:outerShdw>
              </a:effectLst>
              <a:latin typeface="微软雅黑"/>
              <a:ea typeface="微软雅黑"/>
            </a:endParaRPr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80114A8F-25A7-4E5A-9923-64446D407B59}"/>
              </a:ext>
            </a:extLst>
          </p:cNvPr>
          <p:cNvSpPr/>
          <p:nvPr/>
        </p:nvSpPr>
        <p:spPr>
          <a:xfrm>
            <a:off x="617629" y="1416583"/>
            <a:ext cx="11114314" cy="56425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>
              <a:lnSpc>
                <a:spcPts val="2200"/>
              </a:lnSpc>
              <a:buNone/>
            </a:pPr>
            <a:r>
              <a:rPr lang="en-US" sz="2000" dirty="0">
                <a:solidFill>
                  <a:srgbClr val="374151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    </a:t>
            </a:r>
            <a:r>
              <a:rPr lang="en-US" sz="2000" dirty="0" err="1">
                <a:solidFill>
                  <a:srgbClr val="374151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通过系列学科问题引导学生思考，推动思维从低阶向高阶发展，将学生关注重心放在学科问题上，有选择地忽视非学科问题</a:t>
            </a:r>
            <a:r>
              <a:rPr lang="en-US" sz="2000" dirty="0">
                <a:solidFill>
                  <a:srgbClr val="374151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。</a:t>
            </a:r>
            <a:endParaRPr 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3115D2C7-A19F-E539-608A-DA50C7FD4AE5}"/>
              </a:ext>
            </a:extLst>
          </p:cNvPr>
          <p:cNvGrpSpPr/>
          <p:nvPr/>
        </p:nvGrpSpPr>
        <p:grpSpPr>
          <a:xfrm>
            <a:off x="609600" y="2165436"/>
            <a:ext cx="10972800" cy="1761714"/>
            <a:chOff x="609600" y="2165436"/>
            <a:chExt cx="10972800" cy="1761714"/>
          </a:xfrm>
        </p:grpSpPr>
        <p:pic>
          <p:nvPicPr>
            <p:cNvPr id="8" name="Image 5" descr="preencoded.png">
              <a:extLst>
                <a:ext uri="{FF2B5EF4-FFF2-40B4-BE49-F238E27FC236}">
                  <a16:creationId xmlns:a16="http://schemas.microsoft.com/office/drawing/2014/main" id="{4C4DF615-CA99-01B4-037D-6F4F77505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" y="2165436"/>
              <a:ext cx="2194471" cy="1761714"/>
            </a:xfrm>
            <a:prstGeom prst="rect">
              <a:avLst/>
            </a:prstGeom>
            <a:solidFill>
              <a:srgbClr val="2E9FD1"/>
            </a:solidFill>
          </p:spPr>
        </p:pic>
        <p:pic>
          <p:nvPicPr>
            <p:cNvPr id="9" name="Image 6" descr="preencoded.png">
              <a:extLst>
                <a:ext uri="{FF2B5EF4-FFF2-40B4-BE49-F238E27FC236}">
                  <a16:creationId xmlns:a16="http://schemas.microsoft.com/office/drawing/2014/main" id="{72C98CC6-720F-5B0E-5176-BFC740C0F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2000" y="2317836"/>
              <a:ext cx="381000" cy="381000"/>
            </a:xfrm>
            <a:prstGeom prst="rect">
              <a:avLst/>
            </a:prstGeom>
          </p:spPr>
        </p:pic>
        <p:pic>
          <p:nvPicPr>
            <p:cNvPr id="10" name="Image 7" descr="preencoded.png">
              <a:extLst>
                <a:ext uri="{FF2B5EF4-FFF2-40B4-BE49-F238E27FC236}">
                  <a16:creationId xmlns:a16="http://schemas.microsoft.com/office/drawing/2014/main" id="{63CE8862-684F-BE67-CCC4-3D0586167F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7250" y="2374986"/>
              <a:ext cx="190500" cy="266700"/>
            </a:xfrm>
            <a:prstGeom prst="rect">
              <a:avLst/>
            </a:prstGeom>
          </p:spPr>
        </p:pic>
        <p:pic>
          <p:nvPicPr>
            <p:cNvPr id="11" name="Image 8" descr="preencoded.png">
              <a:extLst>
                <a:ext uri="{FF2B5EF4-FFF2-40B4-BE49-F238E27FC236}">
                  <a16:creationId xmlns:a16="http://schemas.microsoft.com/office/drawing/2014/main" id="{09282BFE-0D07-637A-8008-101BB5755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07978" y="2603586"/>
              <a:ext cx="123825" cy="266700"/>
            </a:xfrm>
            <a:prstGeom prst="rect">
              <a:avLst/>
            </a:prstGeom>
          </p:spPr>
        </p:pic>
        <p:pic>
          <p:nvPicPr>
            <p:cNvPr id="12" name="Image 9" descr="preencoded.png">
              <a:extLst>
                <a:ext uri="{FF2B5EF4-FFF2-40B4-BE49-F238E27FC236}">
                  <a16:creationId xmlns:a16="http://schemas.microsoft.com/office/drawing/2014/main" id="{1ED6A409-A646-CDE5-D78D-CE6FCE6C8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35710" y="2165436"/>
              <a:ext cx="2194471" cy="1761714"/>
            </a:xfrm>
            <a:prstGeom prst="rect">
              <a:avLst/>
            </a:prstGeom>
            <a:solidFill>
              <a:srgbClr val="2E9FD1"/>
            </a:solidFill>
          </p:spPr>
        </p:pic>
        <p:pic>
          <p:nvPicPr>
            <p:cNvPr id="13" name="Image 10" descr="preencoded.png">
              <a:extLst>
                <a:ext uri="{FF2B5EF4-FFF2-40B4-BE49-F238E27FC236}">
                  <a16:creationId xmlns:a16="http://schemas.microsoft.com/office/drawing/2014/main" id="{4B16A357-CBF6-41E7-2D5B-17E1B3B5464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688110" y="2317836"/>
              <a:ext cx="381000" cy="381000"/>
            </a:xfrm>
            <a:prstGeom prst="rect">
              <a:avLst/>
            </a:prstGeom>
          </p:spPr>
        </p:pic>
        <p:pic>
          <p:nvPicPr>
            <p:cNvPr id="14" name="Image 11" descr="preencoded.png">
              <a:extLst>
                <a:ext uri="{FF2B5EF4-FFF2-40B4-BE49-F238E27FC236}">
                  <a16:creationId xmlns:a16="http://schemas.microsoft.com/office/drawing/2014/main" id="{826D2F74-A27F-1F62-246A-64B2B28BC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783360" y="2374986"/>
              <a:ext cx="190500" cy="266700"/>
            </a:xfrm>
            <a:prstGeom prst="rect">
              <a:avLst/>
            </a:prstGeom>
          </p:spPr>
        </p:pic>
        <p:pic>
          <p:nvPicPr>
            <p:cNvPr id="15" name="Image 12" descr="preencoded.png">
              <a:extLst>
                <a:ext uri="{FF2B5EF4-FFF2-40B4-BE49-F238E27FC236}">
                  <a16:creationId xmlns:a16="http://schemas.microsoft.com/office/drawing/2014/main" id="{B1AD2C72-3C73-929A-32B6-494724DC9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34088" y="2603586"/>
              <a:ext cx="123825" cy="266700"/>
            </a:xfrm>
            <a:prstGeom prst="rect">
              <a:avLst/>
            </a:prstGeom>
          </p:spPr>
        </p:pic>
        <p:pic>
          <p:nvPicPr>
            <p:cNvPr id="16" name="Image 13" descr="preencoded.png">
              <a:extLst>
                <a:ext uri="{FF2B5EF4-FFF2-40B4-BE49-F238E27FC236}">
                  <a16:creationId xmlns:a16="http://schemas.microsoft.com/office/drawing/2014/main" id="{B8AAFBD6-00B8-4E63-6D11-54CA5AAF5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61820" y="2165436"/>
              <a:ext cx="2194471" cy="1761714"/>
            </a:xfrm>
            <a:prstGeom prst="rect">
              <a:avLst/>
            </a:prstGeom>
            <a:solidFill>
              <a:srgbClr val="2E9FD1"/>
            </a:solidFill>
          </p:spPr>
        </p:pic>
        <p:pic>
          <p:nvPicPr>
            <p:cNvPr id="17" name="Image 14" descr="preencoded.png">
              <a:extLst>
                <a:ext uri="{FF2B5EF4-FFF2-40B4-BE49-F238E27FC236}">
                  <a16:creationId xmlns:a16="http://schemas.microsoft.com/office/drawing/2014/main" id="{7ED3BD7A-83B8-C374-60DB-D005A24DC1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614220" y="2317836"/>
              <a:ext cx="381000" cy="381000"/>
            </a:xfrm>
            <a:prstGeom prst="rect">
              <a:avLst/>
            </a:prstGeom>
          </p:spPr>
        </p:pic>
        <p:pic>
          <p:nvPicPr>
            <p:cNvPr id="18" name="Image 15" descr="preencoded.png">
              <a:extLst>
                <a:ext uri="{FF2B5EF4-FFF2-40B4-BE49-F238E27FC236}">
                  <a16:creationId xmlns:a16="http://schemas.microsoft.com/office/drawing/2014/main" id="{D067F0B8-36F2-71E9-ABB2-9D0E772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733282" y="2374986"/>
              <a:ext cx="142875" cy="266700"/>
            </a:xfrm>
            <a:prstGeom prst="rect">
              <a:avLst/>
            </a:prstGeom>
          </p:spPr>
        </p:pic>
        <p:pic>
          <p:nvPicPr>
            <p:cNvPr id="19" name="Image 16" descr="preencoded.png">
              <a:extLst>
                <a:ext uri="{FF2B5EF4-FFF2-40B4-BE49-F238E27FC236}">
                  <a16:creationId xmlns:a16="http://schemas.microsoft.com/office/drawing/2014/main" id="{878B6E82-FB8E-F72A-87C1-A3C73682ED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60197" y="2603586"/>
              <a:ext cx="123825" cy="266700"/>
            </a:xfrm>
            <a:prstGeom prst="rect">
              <a:avLst/>
            </a:prstGeom>
          </p:spPr>
        </p:pic>
        <p:pic>
          <p:nvPicPr>
            <p:cNvPr id="20" name="Image 17" descr="preencoded.png">
              <a:extLst>
                <a:ext uri="{FF2B5EF4-FFF2-40B4-BE49-F238E27FC236}">
                  <a16:creationId xmlns:a16="http://schemas.microsoft.com/office/drawing/2014/main" id="{9F636E1D-9CAB-445A-D0CB-29AEA7AC5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387929" y="2165436"/>
              <a:ext cx="2194471" cy="1761714"/>
            </a:xfrm>
            <a:prstGeom prst="rect">
              <a:avLst/>
            </a:prstGeom>
            <a:solidFill>
              <a:srgbClr val="2E9FD1"/>
            </a:solidFill>
          </p:spPr>
        </p:pic>
        <p:pic>
          <p:nvPicPr>
            <p:cNvPr id="21" name="Image 18" descr="preencoded.png">
              <a:extLst>
                <a:ext uri="{FF2B5EF4-FFF2-40B4-BE49-F238E27FC236}">
                  <a16:creationId xmlns:a16="http://schemas.microsoft.com/office/drawing/2014/main" id="{948E7804-F936-173C-0778-1878E0A6C4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540329" y="2317836"/>
              <a:ext cx="381000" cy="381000"/>
            </a:xfrm>
            <a:prstGeom prst="rect">
              <a:avLst/>
            </a:prstGeom>
          </p:spPr>
        </p:pic>
        <p:pic>
          <p:nvPicPr>
            <p:cNvPr id="22" name="Image 19" descr="preencoded.png">
              <a:extLst>
                <a:ext uri="{FF2B5EF4-FFF2-40B4-BE49-F238E27FC236}">
                  <a16:creationId xmlns:a16="http://schemas.microsoft.com/office/drawing/2014/main" id="{A551EBE3-A1BB-731C-6AF8-F813F33EA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635579" y="2374986"/>
              <a:ext cx="190500" cy="266700"/>
            </a:xfrm>
            <a:prstGeom prst="rect">
              <a:avLst/>
            </a:prstGeom>
          </p:spPr>
        </p:pic>
        <p:sp>
          <p:nvSpPr>
            <p:cNvPr id="23" name="Text 2">
              <a:extLst>
                <a:ext uri="{FF2B5EF4-FFF2-40B4-BE49-F238E27FC236}">
                  <a16:creationId xmlns:a16="http://schemas.microsoft.com/office/drawing/2014/main" id="{05698AFD-BE42-733E-B844-620B4CFE7ADF}"/>
                </a:ext>
              </a:extLst>
            </p:cNvPr>
            <p:cNvSpPr/>
            <p:nvPr/>
          </p:nvSpPr>
          <p:spPr>
            <a:xfrm>
              <a:off x="1257299" y="2374986"/>
              <a:ext cx="1265039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b="1" dirty="0">
                  <a:solidFill>
                    <a:srgbClr val="1E40AF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情境分析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4" name="Text 3">
              <a:extLst>
                <a:ext uri="{FF2B5EF4-FFF2-40B4-BE49-F238E27FC236}">
                  <a16:creationId xmlns:a16="http://schemas.microsoft.com/office/drawing/2014/main" id="{A38B5B10-72A0-C86F-E169-26B9A8700B73}"/>
                </a:ext>
              </a:extLst>
            </p:cNvPr>
            <p:cNvSpPr/>
            <p:nvPr/>
          </p:nvSpPr>
          <p:spPr>
            <a:xfrm>
              <a:off x="762000" y="2775036"/>
              <a:ext cx="1889671" cy="84638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对情境进行分析研读，理解背景与关键要素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5" name="Text 4">
              <a:extLst>
                <a:ext uri="{FF2B5EF4-FFF2-40B4-BE49-F238E27FC236}">
                  <a16:creationId xmlns:a16="http://schemas.microsoft.com/office/drawing/2014/main" id="{99D60643-EA98-7C4B-5C7F-201CB6704ECB}"/>
                </a:ext>
              </a:extLst>
            </p:cNvPr>
            <p:cNvSpPr/>
            <p:nvPr/>
          </p:nvSpPr>
          <p:spPr>
            <a:xfrm>
              <a:off x="4183409" y="2374986"/>
              <a:ext cx="1486019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b="1" dirty="0">
                  <a:solidFill>
                    <a:srgbClr val="1E40AF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问题提出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6" name="Text 5">
              <a:extLst>
                <a:ext uri="{FF2B5EF4-FFF2-40B4-BE49-F238E27FC236}">
                  <a16:creationId xmlns:a16="http://schemas.microsoft.com/office/drawing/2014/main" id="{DC1AB502-647E-4350-5C9C-F1E673455FD4}"/>
                </a:ext>
              </a:extLst>
            </p:cNvPr>
            <p:cNvSpPr/>
            <p:nvPr/>
          </p:nvSpPr>
          <p:spPr>
            <a:xfrm>
              <a:off x="3688110" y="2775036"/>
              <a:ext cx="1889671" cy="84638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基于已知条件提出问题，明确解决方向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7" name="Text 6">
              <a:extLst>
                <a:ext uri="{FF2B5EF4-FFF2-40B4-BE49-F238E27FC236}">
                  <a16:creationId xmlns:a16="http://schemas.microsoft.com/office/drawing/2014/main" id="{4774461D-E213-3027-6EE0-F903A6801DAD}"/>
                </a:ext>
              </a:extLst>
            </p:cNvPr>
            <p:cNvSpPr/>
            <p:nvPr/>
          </p:nvSpPr>
          <p:spPr>
            <a:xfrm>
              <a:off x="7109520" y="2374986"/>
              <a:ext cx="1210686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b="1" dirty="0">
                  <a:solidFill>
                    <a:srgbClr val="1E40AF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方法寻找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8" name="Text 7">
              <a:extLst>
                <a:ext uri="{FF2B5EF4-FFF2-40B4-BE49-F238E27FC236}">
                  <a16:creationId xmlns:a16="http://schemas.microsoft.com/office/drawing/2014/main" id="{7C537764-F83A-7DD5-BDAA-D3389AE030B9}"/>
                </a:ext>
              </a:extLst>
            </p:cNvPr>
            <p:cNvSpPr/>
            <p:nvPr/>
          </p:nvSpPr>
          <p:spPr>
            <a:xfrm>
              <a:off x="6614220" y="2775036"/>
              <a:ext cx="1889671" cy="84638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分析问题特点，寻找解决思路和方法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9" name="Text 8">
              <a:extLst>
                <a:ext uri="{FF2B5EF4-FFF2-40B4-BE49-F238E27FC236}">
                  <a16:creationId xmlns:a16="http://schemas.microsoft.com/office/drawing/2014/main" id="{F2E4B298-AFA7-E921-5A5B-2E4ACAD00183}"/>
                </a:ext>
              </a:extLst>
            </p:cNvPr>
            <p:cNvSpPr/>
            <p:nvPr/>
          </p:nvSpPr>
          <p:spPr>
            <a:xfrm>
              <a:off x="10035628" y="2374986"/>
              <a:ext cx="1394371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b="1" dirty="0">
                  <a:solidFill>
                    <a:srgbClr val="1E40AF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问题分解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0" name="Text 9">
              <a:extLst>
                <a:ext uri="{FF2B5EF4-FFF2-40B4-BE49-F238E27FC236}">
                  <a16:creationId xmlns:a16="http://schemas.microsoft.com/office/drawing/2014/main" id="{162206D6-6FB1-8770-2487-FB1764A4A5B3}"/>
                </a:ext>
              </a:extLst>
            </p:cNvPr>
            <p:cNvSpPr/>
            <p:nvPr/>
          </p:nvSpPr>
          <p:spPr>
            <a:xfrm>
              <a:off x="9540329" y="2775036"/>
              <a:ext cx="1889671" cy="84638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将大问题分解成若干小问题，形成进阶式问题链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D4D37B4F-27B5-A65A-589C-0B98C620ED55}"/>
              </a:ext>
            </a:extLst>
          </p:cNvPr>
          <p:cNvGrpSpPr/>
          <p:nvPr/>
        </p:nvGrpSpPr>
        <p:grpSpPr>
          <a:xfrm>
            <a:off x="609600" y="4227958"/>
            <a:ext cx="6066503" cy="1987906"/>
            <a:chOff x="421928" y="4724497"/>
            <a:chExt cx="6066503" cy="1987906"/>
          </a:xfrm>
        </p:grpSpPr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37FC9078-2180-3717-A43E-872960FF0E65}"/>
                </a:ext>
              </a:extLst>
            </p:cNvPr>
            <p:cNvGrpSpPr/>
            <p:nvPr/>
          </p:nvGrpSpPr>
          <p:grpSpPr>
            <a:xfrm>
              <a:off x="421928" y="4724497"/>
              <a:ext cx="5372100" cy="1987906"/>
              <a:chOff x="457199" y="4353022"/>
              <a:chExt cx="5372100" cy="1987906"/>
            </a:xfrm>
          </p:grpSpPr>
          <p:pic>
            <p:nvPicPr>
              <p:cNvPr id="34" name="Image 20" descr="preencoded.png">
                <a:extLst>
                  <a:ext uri="{FF2B5EF4-FFF2-40B4-BE49-F238E27FC236}">
                    <a16:creationId xmlns:a16="http://schemas.microsoft.com/office/drawing/2014/main" id="{A7EC1B68-EFC0-BC2C-6251-986B2C55C7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57199" y="4353022"/>
                <a:ext cx="5372100" cy="1987906"/>
              </a:xfrm>
              <a:prstGeom prst="rect">
                <a:avLst/>
              </a:prstGeom>
            </p:spPr>
          </p:pic>
          <p:pic>
            <p:nvPicPr>
              <p:cNvPr id="35" name="Image 21" descr="preencoded.png">
                <a:extLst>
                  <a:ext uri="{FF2B5EF4-FFF2-40B4-BE49-F238E27FC236}">
                    <a16:creationId xmlns:a16="http://schemas.microsoft.com/office/drawing/2014/main" id="{60439E92-F029-F673-68B8-2B400480F9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09599" y="4553047"/>
                <a:ext cx="171450" cy="171450"/>
              </a:xfrm>
              <a:prstGeom prst="rect">
                <a:avLst/>
              </a:prstGeom>
            </p:spPr>
          </p:pic>
          <p:pic>
            <p:nvPicPr>
              <p:cNvPr id="36" name="Image 22" descr="preencoded.png">
                <a:extLst>
                  <a:ext uri="{FF2B5EF4-FFF2-40B4-BE49-F238E27FC236}">
                    <a16:creationId xmlns:a16="http://schemas.microsoft.com/office/drawing/2014/main" id="{B4902FB2-91FB-72FA-7EA0-87D622242E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09599" y="4886422"/>
                <a:ext cx="76200" cy="152400"/>
              </a:xfrm>
              <a:prstGeom prst="rect">
                <a:avLst/>
              </a:prstGeom>
            </p:spPr>
          </p:pic>
          <p:pic>
            <p:nvPicPr>
              <p:cNvPr id="37" name="Image 23" descr="preencoded.png">
                <a:extLst>
                  <a:ext uri="{FF2B5EF4-FFF2-40B4-BE49-F238E27FC236}">
                    <a16:creationId xmlns:a16="http://schemas.microsoft.com/office/drawing/2014/main" id="{57CCD176-E8A3-9E9C-099D-BA20115A1D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09599" y="5473350"/>
                <a:ext cx="76200" cy="152400"/>
              </a:xfrm>
              <a:prstGeom prst="rect">
                <a:avLst/>
              </a:prstGeom>
            </p:spPr>
          </p:pic>
          <p:sp>
            <p:nvSpPr>
              <p:cNvPr id="38" name="Text 11">
                <a:extLst>
                  <a:ext uri="{FF2B5EF4-FFF2-40B4-BE49-F238E27FC236}">
                    <a16:creationId xmlns:a16="http://schemas.microsoft.com/office/drawing/2014/main" id="{BD7178CA-E0FD-990E-0C25-2C498622DA76}"/>
                  </a:ext>
                </a:extLst>
              </p:cNvPr>
              <p:cNvSpPr/>
              <p:nvPr/>
            </p:nvSpPr>
            <p:spPr>
              <a:xfrm>
                <a:off x="761999" y="4848322"/>
                <a:ext cx="4861560" cy="564257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indent="0" algn="l">
                  <a:lnSpc>
                    <a:spcPts val="2200"/>
                  </a:lnSpc>
                  <a:buNone/>
                </a:pPr>
                <a:r>
                  <a:rPr lang="en-US" sz="2000" dirty="0">
                    <a:solidFill>
                      <a:srgbClr val="374151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cs typeface="ui-sans-serif" pitchFamily="34" charset="-120"/>
                  </a:rPr>
                  <a:t>学生在解决问题过程中，将主动学习相关知识，与同伴讨论、分工</a:t>
                </a:r>
                <a:endParaRPr lang="en-US" sz="20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39" name="Text 12">
                <a:extLst>
                  <a:ext uri="{FF2B5EF4-FFF2-40B4-BE49-F238E27FC236}">
                    <a16:creationId xmlns:a16="http://schemas.microsoft.com/office/drawing/2014/main" id="{BB75DF76-CC54-D578-2FC0-675EE0C2E18D}"/>
                  </a:ext>
                </a:extLst>
              </p:cNvPr>
              <p:cNvSpPr/>
              <p:nvPr/>
            </p:nvSpPr>
            <p:spPr>
              <a:xfrm>
                <a:off x="712440" y="5473350"/>
                <a:ext cx="4914900" cy="564257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indent="0" algn="l">
                  <a:lnSpc>
                    <a:spcPts val="2200"/>
                  </a:lnSpc>
                  <a:buNone/>
                </a:pPr>
                <a:r>
                  <a:rPr lang="en-US" sz="2000" dirty="0">
                    <a:solidFill>
                      <a:srgbClr val="374151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cs typeface="ui-sans-serif" pitchFamily="34" charset="-120"/>
                  </a:rPr>
                  <a:t>教师要引导学生将关注重心放到学科问题上，对于非学科问题有选择地忽视</a:t>
                </a:r>
                <a:endParaRPr lang="en-US" sz="20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sp>
          <p:nvSpPr>
            <p:cNvPr id="33" name="Text 10">
              <a:extLst>
                <a:ext uri="{FF2B5EF4-FFF2-40B4-BE49-F238E27FC236}">
                  <a16:creationId xmlns:a16="http://schemas.microsoft.com/office/drawing/2014/main" id="{0A4DA9D3-1B7C-06C0-DE1A-3781C76490D5}"/>
                </a:ext>
              </a:extLst>
            </p:cNvPr>
            <p:cNvSpPr/>
            <p:nvPr/>
          </p:nvSpPr>
          <p:spPr>
            <a:xfrm>
              <a:off x="914401" y="4888232"/>
              <a:ext cx="5574030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b="1" dirty="0">
                  <a:solidFill>
                    <a:srgbClr val="1E40AF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实施要点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pic>
        <p:nvPicPr>
          <p:cNvPr id="40" name="Image 24" descr="preencoded.png">
            <a:extLst>
              <a:ext uri="{FF2B5EF4-FFF2-40B4-BE49-F238E27FC236}">
                <a16:creationId xmlns:a16="http://schemas.microsoft.com/office/drawing/2014/main" id="{428A816A-CD30-8849-55F2-0F16C70943C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14224" y="4227958"/>
            <a:ext cx="5372100" cy="1987906"/>
          </a:xfrm>
          <a:prstGeom prst="rect">
            <a:avLst/>
          </a:prstGeom>
        </p:spPr>
      </p:pic>
      <p:pic>
        <p:nvPicPr>
          <p:cNvPr id="41" name="Image 24" descr="preencoded.png">
            <a:extLst>
              <a:ext uri="{FF2B5EF4-FFF2-40B4-BE49-F238E27FC236}">
                <a16:creationId xmlns:a16="http://schemas.microsoft.com/office/drawing/2014/main" id="{94D49705-68C1-DEE3-EFAE-36B014B7CA4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14224" y="4227958"/>
            <a:ext cx="5372100" cy="1987906"/>
          </a:xfrm>
          <a:prstGeom prst="rect">
            <a:avLst/>
          </a:prstGeom>
        </p:spPr>
      </p:pic>
      <p:sp>
        <p:nvSpPr>
          <p:cNvPr id="42" name="Text 14">
            <a:extLst>
              <a:ext uri="{FF2B5EF4-FFF2-40B4-BE49-F238E27FC236}">
                <a16:creationId xmlns:a16="http://schemas.microsoft.com/office/drawing/2014/main" id="{96401A00-B807-4A1C-0DFD-52B3E408C15E}"/>
              </a:ext>
            </a:extLst>
          </p:cNvPr>
          <p:cNvSpPr/>
          <p:nvPr/>
        </p:nvSpPr>
        <p:spPr>
          <a:xfrm>
            <a:off x="6566624" y="4723258"/>
            <a:ext cx="5067300" cy="112851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>
              <a:lnSpc>
                <a:spcPts val="2200"/>
              </a:lnSpc>
              <a:buNone/>
            </a:pPr>
            <a:r>
              <a:rPr lang="en-US" sz="2000" dirty="0">
                <a:solidFill>
                  <a:srgbClr val="374151"/>
                </a:solidFill>
                <a:latin typeface="楷体" panose="02010609060101010101" pitchFamily="49" charset="-122"/>
                <a:ea typeface="楷体" panose="02010609060101010101" pitchFamily="49" charset="-122"/>
                <a:cs typeface="ui-sans-serif" pitchFamily="34" charset="-120"/>
              </a:rPr>
              <a:t>在信息科技学科实践中，这种进阶式问题链可能从技术问题背景分析，到技术方案设计，再到代码实现与系统测试，层层递进，培养学生系统思维和工程思维。</a:t>
            </a:r>
            <a:endParaRPr 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3" name="Text 13">
            <a:extLst>
              <a:ext uri="{FF2B5EF4-FFF2-40B4-BE49-F238E27FC236}">
                <a16:creationId xmlns:a16="http://schemas.microsoft.com/office/drawing/2014/main" id="{7638C788-19E6-C0FC-CA86-EF8239B43E38}"/>
              </a:ext>
            </a:extLst>
          </p:cNvPr>
          <p:cNvSpPr/>
          <p:nvPr/>
        </p:nvSpPr>
        <p:spPr>
          <a:xfrm>
            <a:off x="6787604" y="4346351"/>
            <a:ext cx="5574030" cy="28212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>
              <a:lnSpc>
                <a:spcPts val="2200"/>
              </a:lnSpc>
              <a:buNone/>
            </a:pPr>
            <a:r>
              <a:rPr lang="en-US" sz="2000" b="1" dirty="0">
                <a:solidFill>
                  <a:srgbClr val="1E40AF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学科实践应用</a:t>
            </a:r>
            <a:endParaRPr 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44" name="Image 25" descr="preencoded.png">
            <a:extLst>
              <a:ext uri="{FF2B5EF4-FFF2-40B4-BE49-F238E27FC236}">
                <a16:creationId xmlns:a16="http://schemas.microsoft.com/office/drawing/2014/main" id="{8DD598BE-C021-03F7-3475-BE4BC0E8B22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566624" y="4427983"/>
            <a:ext cx="133350" cy="17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69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>
            <a:alpha val="100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095E95-E1F3-786E-3F60-B7DB0EBA6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A0474268-F77D-F012-3E11-63107B38D215}"/>
              </a:ext>
            </a:extLst>
          </p:cNvPr>
          <p:cNvSpPr/>
          <p:nvPr/>
        </p:nvSpPr>
        <p:spPr>
          <a:xfrm>
            <a:off x="285750" y="69474"/>
            <a:ext cx="11620500" cy="6511103"/>
          </a:xfrm>
          <a:prstGeom prst="roundRect">
            <a:avLst>
              <a:gd name="adj" fmla="val 10040"/>
            </a:avLst>
          </a:prstGeom>
          <a:gradFill rotWithShape="1">
            <a:gsLst>
              <a:gs pos="0">
                <a:srgbClr val="FFFFFF">
                  <a:alpha val="100000"/>
                </a:srgbClr>
              </a:gs>
              <a:gs pos="100000">
                <a:srgbClr val="E0E0E0">
                  <a:alpha val="100000"/>
                </a:srgbClr>
              </a:gs>
            </a:gsLst>
            <a:lin ang="5400000"/>
          </a:gradFill>
          <a:ln w="25400" cap="flat" cmpd="sng">
            <a:noFill/>
            <a:prstDash val="solid"/>
            <a:round/>
          </a:ln>
          <a:effectLst>
            <a:outerShdw blurRad="279400" dist="254000" dir="8100000" algn="tr" rotWithShape="0">
              <a:srgbClr val="000000">
                <a:alpha val="4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6F583D09-8761-C0F0-FD3A-8C6CF0899A79}"/>
              </a:ext>
            </a:extLst>
          </p:cNvPr>
          <p:cNvSpPr/>
          <p:nvPr/>
        </p:nvSpPr>
        <p:spPr>
          <a:xfrm>
            <a:off x="2095500" y="431800"/>
            <a:ext cx="9053830" cy="488950"/>
          </a:xfrm>
          <a:custGeom>
            <a:avLst/>
            <a:gdLst/>
            <a:ahLst/>
            <a:cxnLst/>
            <a:rect l="l" t="t" r="r" b="b"/>
            <a:pathLst>
              <a:path w="9053830" h="488950">
                <a:moveTo>
                  <a:pt x="0" y="0"/>
                </a:moveTo>
                <a:lnTo>
                  <a:pt x="7511393" y="0"/>
                </a:lnTo>
                <a:lnTo>
                  <a:pt x="9053830" y="488950"/>
                </a:lnTo>
                <a:lnTo>
                  <a:pt x="0" y="4889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>
              <a:alpha val="73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B61F9142-A408-FCCC-287F-8346A88F8F72}"/>
              </a:ext>
            </a:extLst>
          </p:cNvPr>
          <p:cNvSpPr/>
          <p:nvPr/>
        </p:nvSpPr>
        <p:spPr>
          <a:xfrm>
            <a:off x="863600" y="431800"/>
            <a:ext cx="3000375" cy="647700"/>
          </a:xfrm>
          <a:custGeom>
            <a:avLst/>
            <a:gdLst/>
            <a:ahLst/>
            <a:cxnLst/>
            <a:rect l="l" t="t" r="r" b="b"/>
            <a:pathLst>
              <a:path w="3000375" h="647700">
                <a:moveTo>
                  <a:pt x="104244" y="0"/>
                </a:moveTo>
                <a:lnTo>
                  <a:pt x="3000375" y="0"/>
                </a:lnTo>
                <a:lnTo>
                  <a:pt x="2342708" y="647700"/>
                </a:lnTo>
                <a:lnTo>
                  <a:pt x="0" y="640326"/>
                </a:lnTo>
                <a:lnTo>
                  <a:pt x="104244" y="0"/>
                </a:lnTo>
                <a:close/>
              </a:path>
            </a:pathLst>
          </a:custGeom>
          <a:solidFill>
            <a:srgbClr val="005A9E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63500" dist="63500" algn="ctr" rotWithShape="0">
              <a:srgbClr val="000000">
                <a:alpha val="67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7" name="AutoShape 6">
            <a:extLst>
              <a:ext uri="{FF2B5EF4-FFF2-40B4-BE49-F238E27FC236}">
                <a16:creationId xmlns:a16="http://schemas.microsoft.com/office/drawing/2014/main" id="{BE76D7DD-D529-828A-75C3-44CABEB49A81}"/>
              </a:ext>
            </a:extLst>
          </p:cNvPr>
          <p:cNvSpPr/>
          <p:nvPr/>
        </p:nvSpPr>
        <p:spPr>
          <a:xfrm>
            <a:off x="1015999" y="527050"/>
            <a:ext cx="10198848" cy="3683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>
              <a:defRPr/>
            </a:pPr>
            <a:r>
              <a:rPr lang="en-US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2. </a:t>
            </a:r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学科实践实施路径</a:t>
            </a:r>
            <a:r>
              <a:rPr lang="en-US" altLang="zh-CN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—</a:t>
            </a:r>
            <a:r>
              <a:rPr lang="zh-CN" altLang="en-US" sz="20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三阶段八环节：过程开展阶段</a:t>
            </a:r>
            <a:r>
              <a:rPr lang="en-US" altLang="zh-CN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-</a:t>
            </a:r>
            <a:r>
              <a:rPr lang="zh-CN" altLang="en-US" sz="20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环节</a:t>
            </a:r>
            <a:r>
              <a:rPr lang="en-US" altLang="zh-CN" sz="20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6</a:t>
            </a:r>
            <a:r>
              <a:rPr lang="zh-CN" altLang="en-US" sz="20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：设计问题链</a:t>
            </a:r>
            <a:endParaRPr lang="en-US" sz="2400" b="1" dirty="0">
              <a:solidFill>
                <a:srgbClr val="F5B900"/>
              </a:solidFill>
              <a:effectLst>
                <a:outerShdw blurRad="38100" dist="38100" dir="2700000" algn="tl" rotWithShape="0">
                  <a:srgbClr val="000000">
                    <a:alpha val="43100"/>
                  </a:srgbClr>
                </a:outerShdw>
              </a:effectLst>
              <a:latin typeface="微软雅黑"/>
              <a:ea typeface="微软雅黑"/>
            </a:endParaRPr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9186C717-9BB1-ED57-E9E0-BC281E9C11DC}"/>
              </a:ext>
            </a:extLst>
          </p:cNvPr>
          <p:cNvSpPr/>
          <p:nvPr/>
        </p:nvSpPr>
        <p:spPr>
          <a:xfrm>
            <a:off x="893297" y="3319345"/>
            <a:ext cx="2199530" cy="22570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>
              <a:lnSpc>
                <a:spcPts val="2200"/>
              </a:lnSpc>
              <a:buNone/>
            </a:pPr>
            <a:r>
              <a:rPr lang="en-US" sz="2000" dirty="0">
                <a:solidFill>
                  <a:srgbClr val="374151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    </a:t>
            </a:r>
            <a:r>
              <a:rPr lang="en-US" sz="2000" dirty="0" err="1">
                <a:solidFill>
                  <a:srgbClr val="374151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通过系列学科问题引导学生思考，推动思维从低阶向高阶发展，将学生关注重心放在学科问题上，有选择地忽视非学科问题</a:t>
            </a:r>
            <a:r>
              <a:rPr lang="en-US" sz="2000" dirty="0">
                <a:solidFill>
                  <a:srgbClr val="374151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。</a:t>
            </a:r>
            <a:endParaRPr 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46" name="图片 45">
            <a:extLst>
              <a:ext uri="{FF2B5EF4-FFF2-40B4-BE49-F238E27FC236}">
                <a16:creationId xmlns:a16="http://schemas.microsoft.com/office/drawing/2014/main" id="{3C2BF9E4-F344-9F40-B9A9-B2844BC54E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9626" y="1174750"/>
            <a:ext cx="3583151" cy="502361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857350D1-039D-555B-A82A-C78B1EA451BA}"/>
              </a:ext>
            </a:extLst>
          </p:cNvPr>
          <p:cNvPicPr>
            <a:picLocks/>
          </p:cNvPicPr>
          <p:nvPr/>
        </p:nvPicPr>
        <p:blipFill>
          <a:blip r:embed="rId4"/>
          <a:srcRect t="1602"/>
          <a:stretch>
            <a:fillRect/>
          </a:stretch>
        </p:blipFill>
        <p:spPr>
          <a:xfrm>
            <a:off x="3863975" y="1174750"/>
            <a:ext cx="3630595" cy="5023614"/>
          </a:xfrm>
          <a:prstGeom prst="rect">
            <a:avLst/>
          </a:prstGeom>
        </p:spPr>
      </p:pic>
      <p:sp>
        <p:nvSpPr>
          <p:cNvPr id="48" name="文本框 47">
            <a:extLst>
              <a:ext uri="{FF2B5EF4-FFF2-40B4-BE49-F238E27FC236}">
                <a16:creationId xmlns:a16="http://schemas.microsoft.com/office/drawing/2014/main" id="{54944ACE-7BBC-7900-488E-B7E251C51B12}"/>
              </a:ext>
            </a:extLst>
          </p:cNvPr>
          <p:cNvSpPr txBox="1"/>
          <p:nvPr/>
        </p:nvSpPr>
        <p:spPr>
          <a:xfrm>
            <a:off x="488781" y="1876257"/>
            <a:ext cx="30519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>
                <a:solidFill>
                  <a:schemeClr val="accent5">
                    <a:lumMod val="75000"/>
                  </a:schemeClr>
                </a:solidFill>
              </a:rPr>
              <a:t>   四年级下册第</a:t>
            </a:r>
            <a:r>
              <a:rPr lang="en-US" altLang="zh-CN" sz="1800" dirty="0">
                <a:solidFill>
                  <a:schemeClr val="accent5">
                    <a:lumMod val="75000"/>
                  </a:schemeClr>
                </a:solidFill>
              </a:rPr>
              <a:t>1</a:t>
            </a:r>
            <a:r>
              <a:rPr lang="zh-CN" altLang="en-US" sz="1800" dirty="0">
                <a:solidFill>
                  <a:schemeClr val="accent5">
                    <a:lumMod val="75000"/>
                  </a:schemeClr>
                </a:solidFill>
              </a:rPr>
              <a:t>单元第</a:t>
            </a:r>
            <a:r>
              <a:rPr lang="en-US" altLang="zh-CN" sz="1800" dirty="0">
                <a:solidFill>
                  <a:schemeClr val="accent5">
                    <a:lumMod val="75000"/>
                  </a:schemeClr>
                </a:solidFill>
              </a:rPr>
              <a:t>1</a:t>
            </a:r>
            <a:r>
              <a:rPr lang="zh-CN" altLang="en-US" sz="1800" dirty="0">
                <a:solidFill>
                  <a:schemeClr val="accent5">
                    <a:lumMod val="75000"/>
                  </a:schemeClr>
                </a:solidFill>
              </a:rPr>
              <a:t>课</a:t>
            </a:r>
            <a:endParaRPr lang="en-US" altLang="zh-CN" sz="180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n-US" altLang="zh-CN" sz="1800" dirty="0">
                <a:solidFill>
                  <a:schemeClr val="accent5">
                    <a:lumMod val="75000"/>
                  </a:schemeClr>
                </a:solidFill>
              </a:rPr>
              <a:t>《</a:t>
            </a:r>
            <a:r>
              <a:rPr lang="zh-CN" altLang="en-US" sz="1800" dirty="0">
                <a:solidFill>
                  <a:schemeClr val="accent5">
                    <a:lumMod val="75000"/>
                  </a:schemeClr>
                </a:solidFill>
              </a:rPr>
              <a:t>信息科技学生学习手册</a:t>
            </a:r>
            <a:r>
              <a:rPr lang="en-US" altLang="zh-CN" sz="1800" dirty="0">
                <a:solidFill>
                  <a:schemeClr val="accent5">
                    <a:lumMod val="75000"/>
                  </a:schemeClr>
                </a:solidFill>
              </a:rPr>
              <a:t>》</a:t>
            </a:r>
            <a:r>
              <a:rPr lang="zh-CN" altLang="en-US" sz="1800" dirty="0">
                <a:solidFill>
                  <a:schemeClr val="accent5">
                    <a:lumMod val="75000"/>
                  </a:schemeClr>
                </a:solidFill>
              </a:rPr>
              <a:t>、</a:t>
            </a:r>
            <a:r>
              <a:rPr lang="en-US" altLang="zh-CN" sz="1800" dirty="0">
                <a:solidFill>
                  <a:schemeClr val="accent5">
                    <a:lumMod val="75000"/>
                  </a:schemeClr>
                </a:solidFill>
              </a:rPr>
              <a:t>《</a:t>
            </a:r>
            <a:r>
              <a:rPr lang="zh-CN" altLang="en-US" sz="1800" dirty="0">
                <a:solidFill>
                  <a:schemeClr val="accent5">
                    <a:lumMod val="75000"/>
                  </a:schemeClr>
                </a:solidFill>
              </a:rPr>
              <a:t>教学指南</a:t>
            </a:r>
            <a:r>
              <a:rPr lang="en-US" altLang="zh-CN" sz="1800" dirty="0">
                <a:solidFill>
                  <a:schemeClr val="accent5">
                    <a:lumMod val="75000"/>
                  </a:schemeClr>
                </a:solidFill>
              </a:rPr>
              <a:t>》</a:t>
            </a:r>
            <a:endParaRPr lang="zh-CN" altLang="en-US" sz="18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915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>
            <a:alpha val="100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B8FEE5-B4CD-C2B7-2AA5-1C5ED44DC7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FBC377BB-D5F5-2896-2B3C-F0E83831990B}"/>
              </a:ext>
            </a:extLst>
          </p:cNvPr>
          <p:cNvSpPr/>
          <p:nvPr/>
        </p:nvSpPr>
        <p:spPr>
          <a:xfrm>
            <a:off x="158339" y="246043"/>
            <a:ext cx="11620500" cy="6511103"/>
          </a:xfrm>
          <a:prstGeom prst="roundRect">
            <a:avLst>
              <a:gd name="adj" fmla="val 10040"/>
            </a:avLst>
          </a:prstGeom>
          <a:gradFill rotWithShape="1">
            <a:gsLst>
              <a:gs pos="0">
                <a:srgbClr val="FFFFFF">
                  <a:alpha val="100000"/>
                </a:srgbClr>
              </a:gs>
              <a:gs pos="100000">
                <a:srgbClr val="E0E0E0">
                  <a:alpha val="100000"/>
                </a:srgbClr>
              </a:gs>
            </a:gsLst>
            <a:lin ang="5400000"/>
          </a:gradFill>
          <a:ln w="25400" cap="flat" cmpd="sng">
            <a:noFill/>
            <a:prstDash val="solid"/>
            <a:round/>
          </a:ln>
          <a:effectLst>
            <a:outerShdw blurRad="279400" dist="254000" dir="8100000" algn="tr" rotWithShape="0">
              <a:srgbClr val="000000">
                <a:alpha val="4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8F83CE57-6377-EBE9-8340-D8AEF9F6A777}"/>
              </a:ext>
            </a:extLst>
          </p:cNvPr>
          <p:cNvSpPr/>
          <p:nvPr/>
        </p:nvSpPr>
        <p:spPr>
          <a:xfrm>
            <a:off x="2095500" y="431800"/>
            <a:ext cx="9053830" cy="488950"/>
          </a:xfrm>
          <a:custGeom>
            <a:avLst/>
            <a:gdLst/>
            <a:ahLst/>
            <a:cxnLst/>
            <a:rect l="l" t="t" r="r" b="b"/>
            <a:pathLst>
              <a:path w="9053830" h="488950">
                <a:moveTo>
                  <a:pt x="0" y="0"/>
                </a:moveTo>
                <a:lnTo>
                  <a:pt x="7511393" y="0"/>
                </a:lnTo>
                <a:lnTo>
                  <a:pt x="9053830" y="488950"/>
                </a:lnTo>
                <a:lnTo>
                  <a:pt x="0" y="4889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>
              <a:alpha val="73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D1855761-F9E8-9F29-8BB0-20E2379A3734}"/>
              </a:ext>
            </a:extLst>
          </p:cNvPr>
          <p:cNvSpPr/>
          <p:nvPr/>
        </p:nvSpPr>
        <p:spPr>
          <a:xfrm>
            <a:off x="863600" y="431800"/>
            <a:ext cx="3000375" cy="647700"/>
          </a:xfrm>
          <a:custGeom>
            <a:avLst/>
            <a:gdLst/>
            <a:ahLst/>
            <a:cxnLst/>
            <a:rect l="l" t="t" r="r" b="b"/>
            <a:pathLst>
              <a:path w="3000375" h="647700">
                <a:moveTo>
                  <a:pt x="104244" y="0"/>
                </a:moveTo>
                <a:lnTo>
                  <a:pt x="3000375" y="0"/>
                </a:lnTo>
                <a:lnTo>
                  <a:pt x="2342708" y="647700"/>
                </a:lnTo>
                <a:lnTo>
                  <a:pt x="0" y="640326"/>
                </a:lnTo>
                <a:lnTo>
                  <a:pt x="104244" y="0"/>
                </a:lnTo>
                <a:close/>
              </a:path>
            </a:pathLst>
          </a:custGeom>
          <a:solidFill>
            <a:srgbClr val="005A9E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63500" dist="63500" algn="ctr" rotWithShape="0">
              <a:srgbClr val="000000">
                <a:alpha val="67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7" name="AutoShape 6">
            <a:extLst>
              <a:ext uri="{FF2B5EF4-FFF2-40B4-BE49-F238E27FC236}">
                <a16:creationId xmlns:a16="http://schemas.microsoft.com/office/drawing/2014/main" id="{0E17FC42-C025-8E8B-8796-ECDCC95CCADB}"/>
              </a:ext>
            </a:extLst>
          </p:cNvPr>
          <p:cNvSpPr/>
          <p:nvPr/>
        </p:nvSpPr>
        <p:spPr>
          <a:xfrm>
            <a:off x="1015999" y="527050"/>
            <a:ext cx="9970248" cy="3683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>
              <a:defRPr/>
            </a:pPr>
            <a:r>
              <a:rPr lang="en-US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2. </a:t>
            </a:r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学科实践实施路径</a:t>
            </a:r>
            <a:r>
              <a:rPr lang="en-US" altLang="zh-CN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—</a:t>
            </a:r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三阶段八环节：总结延伸阶段</a:t>
            </a:r>
            <a:endParaRPr lang="en-US" sz="2400" b="1" dirty="0">
              <a:solidFill>
                <a:srgbClr val="F5B900"/>
              </a:solidFill>
              <a:effectLst>
                <a:outerShdw blurRad="38100" dist="38100" dir="2700000" algn="tl" rotWithShape="0">
                  <a:srgbClr val="000000">
                    <a:alpha val="43100"/>
                  </a:srgbClr>
                </a:outerShdw>
              </a:effectLst>
              <a:latin typeface="微软雅黑"/>
              <a:ea typeface="微软雅黑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0A495E5C-A441-F391-B565-408485D66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4328" y="1347300"/>
            <a:ext cx="7516907" cy="1066321"/>
          </a:xfrm>
          <a:prstGeom prst="rect">
            <a:avLst/>
          </a:prstGeom>
        </p:spPr>
      </p:pic>
      <p:sp>
        <p:nvSpPr>
          <p:cNvPr id="29" name="Text 1">
            <a:extLst>
              <a:ext uri="{FF2B5EF4-FFF2-40B4-BE49-F238E27FC236}">
                <a16:creationId xmlns:a16="http://schemas.microsoft.com/office/drawing/2014/main" id="{334AA9CE-6FBF-9DC5-9CAD-994201A9BE87}"/>
              </a:ext>
            </a:extLst>
          </p:cNvPr>
          <p:cNvSpPr/>
          <p:nvPr/>
        </p:nvSpPr>
        <p:spPr>
          <a:xfrm>
            <a:off x="316425" y="2872865"/>
            <a:ext cx="11559149" cy="28212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00"/>
              </a:lnSpc>
            </a:pPr>
            <a:r>
              <a:rPr lang="en-US" sz="2000" dirty="0" err="1">
                <a:solidFill>
                  <a:srgbClr val="374151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学科实践总结延伸阶段旨在将“经验“转化为“素养</a:t>
            </a:r>
            <a:r>
              <a:rPr lang="en-US" altLang="zh-CN" sz="2000" dirty="0">
                <a:solidFill>
                  <a:srgbClr val="374151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 ” </a:t>
            </a:r>
            <a:r>
              <a:rPr lang="en-US" sz="2000" dirty="0">
                <a:solidFill>
                  <a:srgbClr val="374151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，通过两个关键环节完成从实践到素养的升华</a:t>
            </a:r>
            <a:endParaRPr 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3CF86409-52D2-44AC-5D90-CC1D8704D028}"/>
              </a:ext>
            </a:extLst>
          </p:cNvPr>
          <p:cNvGrpSpPr/>
          <p:nvPr/>
        </p:nvGrpSpPr>
        <p:grpSpPr>
          <a:xfrm>
            <a:off x="550226" y="3703006"/>
            <a:ext cx="11173688" cy="1677215"/>
            <a:chOff x="550226" y="3703006"/>
            <a:chExt cx="11173688" cy="1677215"/>
          </a:xfrm>
        </p:grpSpPr>
        <p:pic>
          <p:nvPicPr>
            <p:cNvPr id="31" name="Image 13" descr="preencoded.png">
              <a:extLst>
                <a:ext uri="{FF2B5EF4-FFF2-40B4-BE49-F238E27FC236}">
                  <a16:creationId xmlns:a16="http://schemas.microsoft.com/office/drawing/2014/main" id="{19783377-811B-3798-90E4-CFACC939A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0226" y="3703006"/>
              <a:ext cx="5334000" cy="1677215"/>
            </a:xfrm>
            <a:prstGeom prst="rect">
              <a:avLst/>
            </a:prstGeom>
          </p:spPr>
        </p:pic>
        <p:pic>
          <p:nvPicPr>
            <p:cNvPr id="32" name="Image 14" descr="preencoded.png">
              <a:extLst>
                <a:ext uri="{FF2B5EF4-FFF2-40B4-BE49-F238E27FC236}">
                  <a16:creationId xmlns:a16="http://schemas.microsoft.com/office/drawing/2014/main" id="{DE6EC9B7-7333-0EC6-01B8-C7EE4D7635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8826" y="3931607"/>
              <a:ext cx="419993" cy="609600"/>
            </a:xfrm>
            <a:prstGeom prst="rect">
              <a:avLst/>
            </a:prstGeom>
          </p:spPr>
        </p:pic>
        <p:pic>
          <p:nvPicPr>
            <p:cNvPr id="33" name="Image 15" descr="preencoded.png">
              <a:extLst>
                <a:ext uri="{FF2B5EF4-FFF2-40B4-BE49-F238E27FC236}">
                  <a16:creationId xmlns:a16="http://schemas.microsoft.com/office/drawing/2014/main" id="{7A5ACEDB-FB18-D2EC-FDAE-DEB783449D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5947" y="4064957"/>
              <a:ext cx="285750" cy="342900"/>
            </a:xfrm>
            <a:prstGeom prst="rect">
              <a:avLst/>
            </a:prstGeom>
          </p:spPr>
        </p:pic>
        <p:pic>
          <p:nvPicPr>
            <p:cNvPr id="34" name="Image 16" descr="preencoded.png">
              <a:extLst>
                <a:ext uri="{FF2B5EF4-FFF2-40B4-BE49-F238E27FC236}">
                  <a16:creationId xmlns:a16="http://schemas.microsoft.com/office/drawing/2014/main" id="{7ABCB563-0679-FB18-D630-B4AF5D33AE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89026" y="3703006"/>
              <a:ext cx="5334000" cy="1677215"/>
            </a:xfrm>
            <a:prstGeom prst="rect">
              <a:avLst/>
            </a:prstGeom>
          </p:spPr>
        </p:pic>
        <p:pic>
          <p:nvPicPr>
            <p:cNvPr id="35" name="Image 17" descr="preencoded.png">
              <a:extLst>
                <a:ext uri="{FF2B5EF4-FFF2-40B4-BE49-F238E27FC236}">
                  <a16:creationId xmlns:a16="http://schemas.microsoft.com/office/drawing/2014/main" id="{6C764836-7325-BF01-9D89-BF0027129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17626" y="3931607"/>
              <a:ext cx="429518" cy="609600"/>
            </a:xfrm>
            <a:prstGeom prst="rect">
              <a:avLst/>
            </a:prstGeom>
          </p:spPr>
        </p:pic>
        <p:pic>
          <p:nvPicPr>
            <p:cNvPr id="36" name="Image 18" descr="preencoded.png">
              <a:extLst>
                <a:ext uri="{FF2B5EF4-FFF2-40B4-BE49-F238E27FC236}">
                  <a16:creationId xmlns:a16="http://schemas.microsoft.com/office/drawing/2014/main" id="{D48C098B-4AAD-20DA-370D-9EE3195E2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89510" y="4064957"/>
              <a:ext cx="285750" cy="342900"/>
            </a:xfrm>
            <a:prstGeom prst="rect">
              <a:avLst/>
            </a:prstGeom>
          </p:spPr>
        </p:pic>
        <p:sp>
          <p:nvSpPr>
            <p:cNvPr id="37" name="Text 5">
              <a:extLst>
                <a:ext uri="{FF2B5EF4-FFF2-40B4-BE49-F238E27FC236}">
                  <a16:creationId xmlns:a16="http://schemas.microsoft.com/office/drawing/2014/main" id="{29E6368C-FF68-2125-B962-372A2E63A505}"/>
                </a:ext>
              </a:extLst>
            </p:cNvPr>
            <p:cNvSpPr/>
            <p:nvPr/>
          </p:nvSpPr>
          <p:spPr>
            <a:xfrm>
              <a:off x="1351219" y="3931607"/>
              <a:ext cx="4734848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b="1" dirty="0">
                  <a:solidFill>
                    <a:srgbClr val="1E40AF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嵌入评价工具指引学科实践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8" name="Text 6">
              <a:extLst>
                <a:ext uri="{FF2B5EF4-FFF2-40B4-BE49-F238E27FC236}">
                  <a16:creationId xmlns:a16="http://schemas.microsoft.com/office/drawing/2014/main" id="{C8505057-C358-F0DD-C497-E269FDBEC6B2}"/>
                </a:ext>
              </a:extLst>
            </p:cNvPr>
            <p:cNvSpPr/>
            <p:nvPr/>
          </p:nvSpPr>
          <p:spPr>
            <a:xfrm>
              <a:off x="1351219" y="4274507"/>
              <a:ext cx="4304407" cy="84638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通过多元评价工具，为学生提供及时反馈，引导实践过程中的调整与优化，确保实践目标达成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9" name="Text 7">
              <a:extLst>
                <a:ext uri="{FF2B5EF4-FFF2-40B4-BE49-F238E27FC236}">
                  <a16:creationId xmlns:a16="http://schemas.microsoft.com/office/drawing/2014/main" id="{FD1D8127-CE14-5657-5F99-437157EDEAD6}"/>
                </a:ext>
              </a:extLst>
            </p:cNvPr>
            <p:cNvSpPr/>
            <p:nvPr/>
          </p:nvSpPr>
          <p:spPr>
            <a:xfrm>
              <a:off x="6999544" y="3931607"/>
              <a:ext cx="4724370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b="1" dirty="0">
                  <a:solidFill>
                    <a:srgbClr val="1E40AF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引领总结反思达成学习目标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40" name="Text 8">
              <a:extLst>
                <a:ext uri="{FF2B5EF4-FFF2-40B4-BE49-F238E27FC236}">
                  <a16:creationId xmlns:a16="http://schemas.microsoft.com/office/drawing/2014/main" id="{632886B5-2EBF-82C7-A6CA-B31CD0EF1D23}"/>
                </a:ext>
              </a:extLst>
            </p:cNvPr>
            <p:cNvSpPr/>
            <p:nvPr/>
          </p:nvSpPr>
          <p:spPr>
            <a:xfrm>
              <a:off x="6999544" y="4274507"/>
              <a:ext cx="4294882" cy="84638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通过学科知识归纳、实践方式总结和学科核心素养总结三个层次，促进学生深度反思与内化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D6D7EC6F-AD03-5A77-6612-7B8B8CC31571}"/>
              </a:ext>
            </a:extLst>
          </p:cNvPr>
          <p:cNvGrpSpPr/>
          <p:nvPr/>
        </p:nvGrpSpPr>
        <p:grpSpPr>
          <a:xfrm>
            <a:off x="550226" y="5504667"/>
            <a:ext cx="10972800" cy="1048563"/>
            <a:chOff x="550226" y="5265106"/>
            <a:chExt cx="10972800" cy="1048563"/>
          </a:xfrm>
        </p:grpSpPr>
        <p:pic>
          <p:nvPicPr>
            <p:cNvPr id="42" name="Image 19" descr="preencoded.png">
              <a:extLst>
                <a:ext uri="{FF2B5EF4-FFF2-40B4-BE49-F238E27FC236}">
                  <a16:creationId xmlns:a16="http://schemas.microsoft.com/office/drawing/2014/main" id="{504A479C-91DB-C6C8-2D1F-7C4E75FF80F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0226" y="5265106"/>
              <a:ext cx="10972800" cy="1048563"/>
            </a:xfrm>
            <a:prstGeom prst="rect">
              <a:avLst/>
            </a:prstGeom>
          </p:spPr>
        </p:pic>
        <p:pic>
          <p:nvPicPr>
            <p:cNvPr id="43" name="Image 20" descr="preencoded.png">
              <a:extLst>
                <a:ext uri="{FF2B5EF4-FFF2-40B4-BE49-F238E27FC236}">
                  <a16:creationId xmlns:a16="http://schemas.microsoft.com/office/drawing/2014/main" id="{1844C0A2-6399-ABEC-AAE1-93367FFB51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68974" y="5456422"/>
              <a:ext cx="319402" cy="567826"/>
            </a:xfrm>
            <a:prstGeom prst="rect">
              <a:avLst/>
            </a:prstGeom>
          </p:spPr>
        </p:pic>
        <p:sp>
          <p:nvSpPr>
            <p:cNvPr id="44" name="Text 9">
              <a:extLst>
                <a:ext uri="{FF2B5EF4-FFF2-40B4-BE49-F238E27FC236}">
                  <a16:creationId xmlns:a16="http://schemas.microsoft.com/office/drawing/2014/main" id="{154F1B71-9397-C0D9-0D96-E52925865D08}"/>
                </a:ext>
              </a:extLst>
            </p:cNvPr>
            <p:cNvSpPr/>
            <p:nvPr/>
          </p:nvSpPr>
          <p:spPr>
            <a:xfrm>
              <a:off x="1198819" y="5536189"/>
              <a:ext cx="10095607" cy="58779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>
                <a:lnSpc>
                  <a:spcPts val="2200"/>
                </a:lnSpc>
              </a:pPr>
              <a:r>
                <a:rPr lang="en-US" sz="2000" b="1" dirty="0" err="1">
                  <a:solidFill>
                    <a:srgbClr val="37415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目标：</a:t>
              </a:r>
              <a:r>
                <a:rPr lang="en-US" sz="2000" dirty="0" err="1">
                  <a:solidFill>
                    <a:srgbClr val="37415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通过总结延伸阶段，将学生的实践经验转化为学科素养，实现从“知道</a:t>
              </a:r>
              <a:r>
                <a:rPr lang="en-US" altLang="zh-CN" sz="2000" dirty="0">
                  <a:solidFill>
                    <a:srgbClr val="37415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 ” </a:t>
              </a:r>
              <a:r>
                <a:rPr lang="en-US" sz="2000" dirty="0" err="1">
                  <a:solidFill>
                    <a:srgbClr val="37415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到“做到</a:t>
              </a:r>
              <a:r>
                <a:rPr lang="en-US" altLang="zh-CN" sz="2000" dirty="0">
                  <a:solidFill>
                    <a:srgbClr val="37415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” </a:t>
              </a:r>
              <a:r>
                <a:rPr lang="en-US" sz="2000" dirty="0" err="1">
                  <a:solidFill>
                    <a:srgbClr val="37415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再到“悟到</a:t>
              </a:r>
              <a:r>
                <a:rPr lang="en-US" altLang="zh-CN" sz="2000" dirty="0">
                  <a:solidFill>
                    <a:srgbClr val="37415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” </a:t>
              </a:r>
              <a:r>
                <a:rPr lang="en-US" sz="2000" dirty="0" err="1">
                  <a:solidFill>
                    <a:srgbClr val="37415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的成长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720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>
            <a:alpha val="100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FDD0E7-C585-F59F-55D8-772ADBE1BE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7D776461-A110-9136-B732-07D9D2EBA3AC}"/>
              </a:ext>
            </a:extLst>
          </p:cNvPr>
          <p:cNvSpPr/>
          <p:nvPr/>
        </p:nvSpPr>
        <p:spPr>
          <a:xfrm>
            <a:off x="158339" y="246043"/>
            <a:ext cx="11620500" cy="6511103"/>
          </a:xfrm>
          <a:prstGeom prst="roundRect">
            <a:avLst>
              <a:gd name="adj" fmla="val 10040"/>
            </a:avLst>
          </a:prstGeom>
          <a:gradFill rotWithShape="1">
            <a:gsLst>
              <a:gs pos="0">
                <a:srgbClr val="FFFFFF">
                  <a:alpha val="100000"/>
                </a:srgbClr>
              </a:gs>
              <a:gs pos="100000">
                <a:srgbClr val="E0E0E0">
                  <a:alpha val="100000"/>
                </a:srgbClr>
              </a:gs>
            </a:gsLst>
            <a:lin ang="5400000"/>
          </a:gradFill>
          <a:ln w="25400" cap="flat" cmpd="sng">
            <a:noFill/>
            <a:prstDash val="solid"/>
            <a:round/>
          </a:ln>
          <a:effectLst>
            <a:outerShdw blurRad="279400" dist="254000" dir="8100000" algn="tr" rotWithShape="0">
              <a:srgbClr val="000000">
                <a:alpha val="4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A0D0ADB2-A7DD-D04E-12E2-F8EF4E0DF986}"/>
              </a:ext>
            </a:extLst>
          </p:cNvPr>
          <p:cNvSpPr/>
          <p:nvPr/>
        </p:nvSpPr>
        <p:spPr>
          <a:xfrm>
            <a:off x="2095500" y="431800"/>
            <a:ext cx="9053830" cy="488950"/>
          </a:xfrm>
          <a:custGeom>
            <a:avLst/>
            <a:gdLst/>
            <a:ahLst/>
            <a:cxnLst/>
            <a:rect l="l" t="t" r="r" b="b"/>
            <a:pathLst>
              <a:path w="9053830" h="488950">
                <a:moveTo>
                  <a:pt x="0" y="0"/>
                </a:moveTo>
                <a:lnTo>
                  <a:pt x="7511393" y="0"/>
                </a:lnTo>
                <a:lnTo>
                  <a:pt x="9053830" y="488950"/>
                </a:lnTo>
                <a:lnTo>
                  <a:pt x="0" y="4889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>
              <a:alpha val="73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F562FB37-CC16-4831-D91C-EE42E30575AC}"/>
              </a:ext>
            </a:extLst>
          </p:cNvPr>
          <p:cNvSpPr/>
          <p:nvPr/>
        </p:nvSpPr>
        <p:spPr>
          <a:xfrm>
            <a:off x="863600" y="431800"/>
            <a:ext cx="3000375" cy="647700"/>
          </a:xfrm>
          <a:custGeom>
            <a:avLst/>
            <a:gdLst/>
            <a:ahLst/>
            <a:cxnLst/>
            <a:rect l="l" t="t" r="r" b="b"/>
            <a:pathLst>
              <a:path w="3000375" h="647700">
                <a:moveTo>
                  <a:pt x="104244" y="0"/>
                </a:moveTo>
                <a:lnTo>
                  <a:pt x="3000375" y="0"/>
                </a:lnTo>
                <a:lnTo>
                  <a:pt x="2342708" y="647700"/>
                </a:lnTo>
                <a:lnTo>
                  <a:pt x="0" y="640326"/>
                </a:lnTo>
                <a:lnTo>
                  <a:pt x="104244" y="0"/>
                </a:lnTo>
                <a:close/>
              </a:path>
            </a:pathLst>
          </a:custGeom>
          <a:solidFill>
            <a:srgbClr val="005A9E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63500" dist="63500" algn="ctr" rotWithShape="0">
              <a:srgbClr val="000000">
                <a:alpha val="67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7" name="AutoShape 6">
            <a:extLst>
              <a:ext uri="{FF2B5EF4-FFF2-40B4-BE49-F238E27FC236}">
                <a16:creationId xmlns:a16="http://schemas.microsoft.com/office/drawing/2014/main" id="{305D2EC7-6517-BABD-A948-DB5E834455EE}"/>
              </a:ext>
            </a:extLst>
          </p:cNvPr>
          <p:cNvSpPr/>
          <p:nvPr/>
        </p:nvSpPr>
        <p:spPr>
          <a:xfrm>
            <a:off x="1015999" y="527050"/>
            <a:ext cx="10198848" cy="3683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>
              <a:defRPr/>
            </a:pPr>
            <a:r>
              <a:rPr lang="en-US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2. </a:t>
            </a:r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学科实践实施路径</a:t>
            </a:r>
            <a:r>
              <a:rPr lang="en-US" altLang="zh-CN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—</a:t>
            </a:r>
            <a:r>
              <a:rPr lang="zh-CN" altLang="en-US" sz="20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三阶段八环节：总结延伸阶段</a:t>
            </a:r>
            <a:r>
              <a:rPr lang="en-US" altLang="zh-CN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-</a:t>
            </a:r>
            <a:r>
              <a:rPr lang="zh-CN" altLang="en-US" sz="20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环节</a:t>
            </a:r>
            <a:r>
              <a:rPr lang="en-US" altLang="zh-CN" sz="20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7</a:t>
            </a:r>
            <a:r>
              <a:rPr lang="zh-CN" altLang="en-US" sz="20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：评价工具嵌入</a:t>
            </a:r>
            <a:endParaRPr lang="en-US" sz="2400" b="1" dirty="0">
              <a:solidFill>
                <a:srgbClr val="F5B900"/>
              </a:solidFill>
              <a:effectLst>
                <a:outerShdw blurRad="38100" dist="38100" dir="2700000" algn="tl" rotWithShape="0">
                  <a:srgbClr val="000000">
                    <a:alpha val="43100"/>
                  </a:srgbClr>
                </a:outerShdw>
              </a:effectLst>
              <a:latin typeface="微软雅黑"/>
              <a:ea typeface="微软雅黑"/>
            </a:endParaRPr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6D62B71E-8B61-72AE-3D1C-0DA4984D571D}"/>
              </a:ext>
            </a:extLst>
          </p:cNvPr>
          <p:cNvSpPr/>
          <p:nvPr/>
        </p:nvSpPr>
        <p:spPr>
          <a:xfrm>
            <a:off x="609600" y="1344835"/>
            <a:ext cx="12070080" cy="28212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>
              <a:lnSpc>
                <a:spcPts val="2200"/>
              </a:lnSpc>
              <a:buNone/>
            </a:pPr>
            <a:r>
              <a:rPr lang="en-US" sz="2000" dirty="0">
                <a:solidFill>
                  <a:srgbClr val="374151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评价作为学科实践中的导航工具，为学生提供实时反馈，指引学习方向</a:t>
            </a:r>
            <a:endParaRPr 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029246A3-DA8E-6CBF-EB74-BA582EED6AA7}"/>
              </a:ext>
            </a:extLst>
          </p:cNvPr>
          <p:cNvGrpSpPr/>
          <p:nvPr/>
        </p:nvGrpSpPr>
        <p:grpSpPr>
          <a:xfrm>
            <a:off x="609600" y="1714501"/>
            <a:ext cx="5905500" cy="3719946"/>
            <a:chOff x="609600" y="1714501"/>
            <a:chExt cx="5905500" cy="3719946"/>
          </a:xfrm>
        </p:grpSpPr>
        <p:pic>
          <p:nvPicPr>
            <p:cNvPr id="8" name="Image 5" descr="preencoded.png">
              <a:extLst>
                <a:ext uri="{FF2B5EF4-FFF2-40B4-BE49-F238E27FC236}">
                  <a16:creationId xmlns:a16="http://schemas.microsoft.com/office/drawing/2014/main" id="{9E6696C8-55D8-63AF-BAAC-B131285A63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" y="1714501"/>
              <a:ext cx="5334000" cy="3719946"/>
            </a:xfrm>
            <a:prstGeom prst="rect">
              <a:avLst/>
            </a:prstGeom>
            <a:solidFill>
              <a:srgbClr val="2E9FD1"/>
            </a:solidFill>
          </p:spPr>
        </p:pic>
        <p:pic>
          <p:nvPicPr>
            <p:cNvPr id="9" name="Image 6" descr="preencoded.png">
              <a:extLst>
                <a:ext uri="{FF2B5EF4-FFF2-40B4-BE49-F238E27FC236}">
                  <a16:creationId xmlns:a16="http://schemas.microsoft.com/office/drawing/2014/main" id="{ABF29115-04FB-0A24-18BA-647A6F2C2F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0100" y="1943100"/>
              <a:ext cx="190500" cy="190500"/>
            </a:xfrm>
            <a:prstGeom prst="rect">
              <a:avLst/>
            </a:prstGeom>
          </p:spPr>
        </p:pic>
        <p:sp>
          <p:nvSpPr>
            <p:cNvPr id="10" name="Text 2">
              <a:extLst>
                <a:ext uri="{FF2B5EF4-FFF2-40B4-BE49-F238E27FC236}">
                  <a16:creationId xmlns:a16="http://schemas.microsoft.com/office/drawing/2014/main" id="{B75BD3F6-03AB-FFC0-1C41-7BA37809962A}"/>
                </a:ext>
              </a:extLst>
            </p:cNvPr>
            <p:cNvSpPr/>
            <p:nvPr/>
          </p:nvSpPr>
          <p:spPr>
            <a:xfrm>
              <a:off x="1066800" y="1905000"/>
              <a:ext cx="5448300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b="1" dirty="0">
                  <a:solidFill>
                    <a:srgbClr val="1E40AF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评价：实践中的导航工具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1" name="Text 3">
              <a:extLst>
                <a:ext uri="{FF2B5EF4-FFF2-40B4-BE49-F238E27FC236}">
                  <a16:creationId xmlns:a16="http://schemas.microsoft.com/office/drawing/2014/main" id="{87772E38-B135-C8F2-2162-348E1FAEC96F}"/>
                </a:ext>
              </a:extLst>
            </p:cNvPr>
            <p:cNvSpPr/>
            <p:nvPr/>
          </p:nvSpPr>
          <p:spPr>
            <a:xfrm>
              <a:off x="782083" y="1878726"/>
              <a:ext cx="4953000" cy="84638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                         </a:t>
              </a:r>
              <a:r>
                <a:rPr lang="en-US" sz="2000" dirty="0" err="1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相当于导航工具，随时告知学生身在何处、去向何方，并在路线偏离时及时给出重新规划的线路</a:t>
              </a:r>
              <a:r>
                <a:rPr lang="en-US" sz="2000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。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2" name="Text 4">
              <a:extLst>
                <a:ext uri="{FF2B5EF4-FFF2-40B4-BE49-F238E27FC236}">
                  <a16:creationId xmlns:a16="http://schemas.microsoft.com/office/drawing/2014/main" id="{B183A145-5AF8-4EAE-738F-AF02FDC159CE}"/>
                </a:ext>
              </a:extLst>
            </p:cNvPr>
            <p:cNvSpPr/>
            <p:nvPr/>
          </p:nvSpPr>
          <p:spPr>
            <a:xfrm>
              <a:off x="899160" y="2812648"/>
              <a:ext cx="5196840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b="1" dirty="0">
                  <a:solidFill>
                    <a:srgbClr val="1D4ED8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课前开发评价工具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3" name="Text 5">
              <a:extLst>
                <a:ext uri="{FF2B5EF4-FFF2-40B4-BE49-F238E27FC236}">
                  <a16:creationId xmlns:a16="http://schemas.microsoft.com/office/drawing/2014/main" id="{7571534F-B996-FC52-9A11-6E7994B416F5}"/>
                </a:ext>
              </a:extLst>
            </p:cNvPr>
            <p:cNvSpPr/>
            <p:nvPr/>
          </p:nvSpPr>
          <p:spPr>
            <a:xfrm>
              <a:off x="738096" y="2821619"/>
              <a:ext cx="4963479" cy="56425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                  </a:t>
              </a:r>
              <a:r>
                <a:rPr lang="en-US" sz="2000" dirty="0" err="1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开发知识应用、思维方法、协作能力三个维度的评价工具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4" name="Text 6">
              <a:extLst>
                <a:ext uri="{FF2B5EF4-FFF2-40B4-BE49-F238E27FC236}">
                  <a16:creationId xmlns:a16="http://schemas.microsoft.com/office/drawing/2014/main" id="{EA3267DF-BDE5-394C-B1C6-0D434B0EBA79}"/>
                </a:ext>
              </a:extLst>
            </p:cNvPr>
            <p:cNvSpPr/>
            <p:nvPr/>
          </p:nvSpPr>
          <p:spPr>
            <a:xfrm>
              <a:off x="876300" y="3508968"/>
              <a:ext cx="5196840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b="1" dirty="0">
                  <a:solidFill>
                    <a:srgbClr val="1D4ED8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及时关注学生活动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5" name="Text 7">
              <a:extLst>
                <a:ext uri="{FF2B5EF4-FFF2-40B4-BE49-F238E27FC236}">
                  <a16:creationId xmlns:a16="http://schemas.microsoft.com/office/drawing/2014/main" id="{2FAD5518-BB31-3004-1C7D-DE2061318C9D}"/>
                </a:ext>
              </a:extLst>
            </p:cNvPr>
            <p:cNvSpPr/>
            <p:nvPr/>
          </p:nvSpPr>
          <p:spPr>
            <a:xfrm>
              <a:off x="853440" y="3512443"/>
              <a:ext cx="4937760" cy="56425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                 </a:t>
              </a:r>
              <a:r>
                <a:rPr lang="en-US" sz="2000" dirty="0" err="1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教师要及时关注每个学生的实践活动，及时给予纠偏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6" name="Text 8">
              <a:extLst>
                <a:ext uri="{FF2B5EF4-FFF2-40B4-BE49-F238E27FC236}">
                  <a16:creationId xmlns:a16="http://schemas.microsoft.com/office/drawing/2014/main" id="{1D308185-4A82-FAE6-9F20-F758D4BD01FB}"/>
                </a:ext>
              </a:extLst>
            </p:cNvPr>
            <p:cNvSpPr/>
            <p:nvPr/>
          </p:nvSpPr>
          <p:spPr>
            <a:xfrm>
              <a:off x="876300" y="4173399"/>
              <a:ext cx="5196840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b="1" dirty="0">
                  <a:solidFill>
                    <a:srgbClr val="1D4ED8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引导自我评价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7" name="Text 9">
              <a:extLst>
                <a:ext uri="{FF2B5EF4-FFF2-40B4-BE49-F238E27FC236}">
                  <a16:creationId xmlns:a16="http://schemas.microsoft.com/office/drawing/2014/main" id="{263171C6-8F49-4CA4-B008-102D002E1B2B}"/>
                </a:ext>
              </a:extLst>
            </p:cNvPr>
            <p:cNvSpPr/>
            <p:nvPr/>
          </p:nvSpPr>
          <p:spPr>
            <a:xfrm>
              <a:off x="800100" y="4160289"/>
              <a:ext cx="5196840" cy="56425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             </a:t>
              </a:r>
              <a:r>
                <a:rPr lang="en-US" sz="2000" dirty="0" err="1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利用AI工具作为评价工具，引导学生进行自我评价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8" name="Text 10">
              <a:extLst>
                <a:ext uri="{FF2B5EF4-FFF2-40B4-BE49-F238E27FC236}">
                  <a16:creationId xmlns:a16="http://schemas.microsoft.com/office/drawing/2014/main" id="{69353885-F866-F19A-EDFB-55745F49390C}"/>
                </a:ext>
              </a:extLst>
            </p:cNvPr>
            <p:cNvSpPr/>
            <p:nvPr/>
          </p:nvSpPr>
          <p:spPr>
            <a:xfrm>
              <a:off x="876300" y="4820612"/>
              <a:ext cx="5196840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b="1" dirty="0">
                  <a:solidFill>
                    <a:srgbClr val="1D4ED8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总结反馈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9" name="Text 11">
              <a:extLst>
                <a:ext uri="{FF2B5EF4-FFF2-40B4-BE49-F238E27FC236}">
                  <a16:creationId xmlns:a16="http://schemas.microsoft.com/office/drawing/2014/main" id="{B9335D6B-783C-DC68-B02B-0A4F44936FDC}"/>
                </a:ext>
              </a:extLst>
            </p:cNvPr>
            <p:cNvSpPr/>
            <p:nvPr/>
          </p:nvSpPr>
          <p:spPr>
            <a:xfrm>
              <a:off x="828675" y="4820612"/>
              <a:ext cx="5196840" cy="56425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         </a:t>
              </a:r>
              <a:r>
                <a:rPr lang="en-US" sz="2000" dirty="0" err="1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实践完成后，通过评价总结成败得失，为下次实践活动提供经验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8B12A2BF-7279-CB54-090C-318467398799}"/>
              </a:ext>
            </a:extLst>
          </p:cNvPr>
          <p:cNvGrpSpPr/>
          <p:nvPr/>
        </p:nvGrpSpPr>
        <p:grpSpPr>
          <a:xfrm>
            <a:off x="6248400" y="1714499"/>
            <a:ext cx="5475514" cy="3326633"/>
            <a:chOff x="6248400" y="1714499"/>
            <a:chExt cx="5475514" cy="3326633"/>
          </a:xfrm>
        </p:grpSpPr>
        <p:pic>
          <p:nvPicPr>
            <p:cNvPr id="21" name="Image 7" descr="preencoded.png">
              <a:extLst>
                <a:ext uri="{FF2B5EF4-FFF2-40B4-BE49-F238E27FC236}">
                  <a16:creationId xmlns:a16="http://schemas.microsoft.com/office/drawing/2014/main" id="{1C111A8B-05C4-3DEF-EBD2-DC220133A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48400" y="1714499"/>
              <a:ext cx="2590800" cy="1596579"/>
            </a:xfrm>
            <a:prstGeom prst="rect">
              <a:avLst/>
            </a:prstGeom>
            <a:solidFill>
              <a:srgbClr val="2E9FD1"/>
            </a:solidFill>
          </p:spPr>
        </p:pic>
        <p:pic>
          <p:nvPicPr>
            <p:cNvPr id="22" name="Image 8" descr="preencoded.png">
              <a:extLst>
                <a:ext uri="{FF2B5EF4-FFF2-40B4-BE49-F238E27FC236}">
                  <a16:creationId xmlns:a16="http://schemas.microsoft.com/office/drawing/2014/main" id="{BE5C1AFA-032B-8EC5-7F63-183B80C78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00800" y="1866900"/>
              <a:ext cx="381000" cy="381000"/>
            </a:xfrm>
            <a:prstGeom prst="rect">
              <a:avLst/>
            </a:prstGeom>
          </p:spPr>
        </p:pic>
        <p:pic>
          <p:nvPicPr>
            <p:cNvPr id="23" name="Image 9" descr="preencoded.png">
              <a:extLst>
                <a:ext uri="{FF2B5EF4-FFF2-40B4-BE49-F238E27FC236}">
                  <a16:creationId xmlns:a16="http://schemas.microsoft.com/office/drawing/2014/main" id="{4BD46045-E975-7E85-19AF-76CE27E66E3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81763" y="1924050"/>
              <a:ext cx="219075" cy="266700"/>
            </a:xfrm>
            <a:prstGeom prst="rect">
              <a:avLst/>
            </a:prstGeom>
          </p:spPr>
        </p:pic>
        <p:pic>
          <p:nvPicPr>
            <p:cNvPr id="24" name="Image 10" descr="preencoded.png">
              <a:extLst>
                <a:ext uri="{FF2B5EF4-FFF2-40B4-BE49-F238E27FC236}">
                  <a16:creationId xmlns:a16="http://schemas.microsoft.com/office/drawing/2014/main" id="{0AABC8D1-9C75-6D55-7A21-C1B6FA617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91600" y="1714500"/>
              <a:ext cx="2732314" cy="1596578"/>
            </a:xfrm>
            <a:prstGeom prst="rect">
              <a:avLst/>
            </a:prstGeom>
            <a:solidFill>
              <a:srgbClr val="2E9FD1"/>
            </a:solidFill>
          </p:spPr>
        </p:pic>
        <p:pic>
          <p:nvPicPr>
            <p:cNvPr id="25" name="Image 11" descr="preencoded.png">
              <a:extLst>
                <a:ext uri="{FF2B5EF4-FFF2-40B4-BE49-F238E27FC236}">
                  <a16:creationId xmlns:a16="http://schemas.microsoft.com/office/drawing/2014/main" id="{7CE5EDE3-D763-ED59-DEA6-414C0F1F680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144000" y="1866900"/>
              <a:ext cx="381000" cy="381000"/>
            </a:xfrm>
            <a:prstGeom prst="rect">
              <a:avLst/>
            </a:prstGeom>
          </p:spPr>
        </p:pic>
        <p:pic>
          <p:nvPicPr>
            <p:cNvPr id="26" name="Image 12" descr="preencoded.png">
              <a:extLst>
                <a:ext uri="{FF2B5EF4-FFF2-40B4-BE49-F238E27FC236}">
                  <a16:creationId xmlns:a16="http://schemas.microsoft.com/office/drawing/2014/main" id="{A6C85E45-AB25-BEFB-ED6D-F58A78647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239250" y="1924050"/>
              <a:ext cx="190500" cy="266700"/>
            </a:xfrm>
            <a:prstGeom prst="rect">
              <a:avLst/>
            </a:prstGeom>
          </p:spPr>
        </p:pic>
        <p:pic>
          <p:nvPicPr>
            <p:cNvPr id="27" name="Image 13" descr="preencoded.png">
              <a:extLst>
                <a:ext uri="{FF2B5EF4-FFF2-40B4-BE49-F238E27FC236}">
                  <a16:creationId xmlns:a16="http://schemas.microsoft.com/office/drawing/2014/main" id="{02507BE1-74FF-6605-734D-57B6EE69D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72408" y="3600450"/>
              <a:ext cx="2590800" cy="1427300"/>
            </a:xfrm>
            <a:prstGeom prst="rect">
              <a:avLst/>
            </a:prstGeom>
            <a:solidFill>
              <a:srgbClr val="2E9FD1"/>
            </a:solidFill>
          </p:spPr>
        </p:pic>
        <p:pic>
          <p:nvPicPr>
            <p:cNvPr id="28" name="Image 14" descr="preencoded.png">
              <a:extLst>
                <a:ext uri="{FF2B5EF4-FFF2-40B4-BE49-F238E27FC236}">
                  <a16:creationId xmlns:a16="http://schemas.microsoft.com/office/drawing/2014/main" id="{8DF41C29-CD79-64C3-560D-7AE786D5C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438900" y="3737893"/>
              <a:ext cx="381000" cy="381000"/>
            </a:xfrm>
            <a:prstGeom prst="rect">
              <a:avLst/>
            </a:prstGeom>
          </p:spPr>
        </p:pic>
        <p:pic>
          <p:nvPicPr>
            <p:cNvPr id="29" name="Image 15" descr="preencoded.png">
              <a:extLst>
                <a:ext uri="{FF2B5EF4-FFF2-40B4-BE49-F238E27FC236}">
                  <a16:creationId xmlns:a16="http://schemas.microsoft.com/office/drawing/2014/main" id="{781583A0-4F9B-5F69-C81F-A5F7A37B6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472238" y="3721649"/>
              <a:ext cx="238125" cy="266700"/>
            </a:xfrm>
            <a:prstGeom prst="rect">
              <a:avLst/>
            </a:prstGeom>
          </p:spPr>
        </p:pic>
        <p:pic>
          <p:nvPicPr>
            <p:cNvPr id="30" name="Image 16" descr="preencoded.png">
              <a:extLst>
                <a:ext uri="{FF2B5EF4-FFF2-40B4-BE49-F238E27FC236}">
                  <a16:creationId xmlns:a16="http://schemas.microsoft.com/office/drawing/2014/main" id="{0631AC41-0948-4D7C-3530-258B5F1DE4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14460" y="3613832"/>
              <a:ext cx="2700256" cy="1427300"/>
            </a:xfrm>
            <a:prstGeom prst="rect">
              <a:avLst/>
            </a:prstGeom>
            <a:solidFill>
              <a:srgbClr val="2E9FD1"/>
            </a:solidFill>
          </p:spPr>
        </p:pic>
        <p:pic>
          <p:nvPicPr>
            <p:cNvPr id="31" name="Image 17" descr="preencoded.png">
              <a:extLst>
                <a:ext uri="{FF2B5EF4-FFF2-40B4-BE49-F238E27FC236}">
                  <a16:creationId xmlns:a16="http://schemas.microsoft.com/office/drawing/2014/main" id="{C17E4D57-CFD0-7A24-C1A1-E110F00259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166860" y="3737558"/>
              <a:ext cx="381000" cy="381000"/>
            </a:xfrm>
            <a:prstGeom prst="rect">
              <a:avLst/>
            </a:prstGeom>
          </p:spPr>
        </p:pic>
        <p:pic>
          <p:nvPicPr>
            <p:cNvPr id="32" name="Image 18" descr="preencoded.png">
              <a:extLst>
                <a:ext uri="{FF2B5EF4-FFF2-40B4-BE49-F238E27FC236}">
                  <a16:creationId xmlns:a16="http://schemas.microsoft.com/office/drawing/2014/main" id="{0FBF2C3C-E6FD-AA85-279C-7F7550E6A7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238298" y="3794708"/>
              <a:ext cx="238125" cy="266700"/>
            </a:xfrm>
            <a:prstGeom prst="rect">
              <a:avLst/>
            </a:prstGeom>
          </p:spPr>
        </p:pic>
        <p:sp>
          <p:nvSpPr>
            <p:cNvPr id="33" name="Text 12">
              <a:extLst>
                <a:ext uri="{FF2B5EF4-FFF2-40B4-BE49-F238E27FC236}">
                  <a16:creationId xmlns:a16="http://schemas.microsoft.com/office/drawing/2014/main" id="{375E9830-7F5A-B217-EDC6-B42788823808}"/>
                </a:ext>
              </a:extLst>
            </p:cNvPr>
            <p:cNvSpPr/>
            <p:nvPr/>
          </p:nvSpPr>
          <p:spPr>
            <a:xfrm>
              <a:off x="6896100" y="1924050"/>
              <a:ext cx="1684020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b="1" dirty="0">
                  <a:solidFill>
                    <a:srgbClr val="1E40AF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知识应用评价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4" name="Text 13">
              <a:extLst>
                <a:ext uri="{FF2B5EF4-FFF2-40B4-BE49-F238E27FC236}">
                  <a16:creationId xmlns:a16="http://schemas.microsoft.com/office/drawing/2014/main" id="{39B25630-8B0F-A15F-6C18-881DB96AE077}"/>
                </a:ext>
              </a:extLst>
            </p:cNvPr>
            <p:cNvSpPr/>
            <p:nvPr/>
          </p:nvSpPr>
          <p:spPr>
            <a:xfrm>
              <a:off x="6400800" y="2362200"/>
              <a:ext cx="2286000" cy="84638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评估学生对学科知识的理解和应用能力，关注知识迁移与转化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5" name="Text 14">
              <a:extLst>
                <a:ext uri="{FF2B5EF4-FFF2-40B4-BE49-F238E27FC236}">
                  <a16:creationId xmlns:a16="http://schemas.microsoft.com/office/drawing/2014/main" id="{11A61428-FEA8-2143-D483-E33785A6E836}"/>
                </a:ext>
              </a:extLst>
            </p:cNvPr>
            <p:cNvSpPr/>
            <p:nvPr/>
          </p:nvSpPr>
          <p:spPr>
            <a:xfrm>
              <a:off x="9639300" y="1924050"/>
              <a:ext cx="1790700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b="1" dirty="0">
                  <a:solidFill>
                    <a:srgbClr val="1E40AF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思维方法评价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6" name="Text 15">
              <a:extLst>
                <a:ext uri="{FF2B5EF4-FFF2-40B4-BE49-F238E27FC236}">
                  <a16:creationId xmlns:a16="http://schemas.microsoft.com/office/drawing/2014/main" id="{5262CC4E-AF44-33FF-CC71-7DC7B2C847BA}"/>
                </a:ext>
              </a:extLst>
            </p:cNvPr>
            <p:cNvSpPr/>
            <p:nvPr/>
          </p:nvSpPr>
          <p:spPr>
            <a:xfrm>
              <a:off x="9123916" y="2250921"/>
              <a:ext cx="2590800" cy="84638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评估学生的思维过程与方法，关注创新性、批判性、系统性思考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7" name="Text 16">
              <a:extLst>
                <a:ext uri="{FF2B5EF4-FFF2-40B4-BE49-F238E27FC236}">
                  <a16:creationId xmlns:a16="http://schemas.microsoft.com/office/drawing/2014/main" id="{8AD9CAA2-DB9B-4BDF-DF1C-3230D06A46AF}"/>
                </a:ext>
              </a:extLst>
            </p:cNvPr>
            <p:cNvSpPr/>
            <p:nvPr/>
          </p:nvSpPr>
          <p:spPr>
            <a:xfrm>
              <a:off x="6896100" y="3721649"/>
              <a:ext cx="1684020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b="1" dirty="0">
                  <a:solidFill>
                    <a:srgbClr val="1E40AF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协作能力评价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8" name="Text 17">
              <a:extLst>
                <a:ext uri="{FF2B5EF4-FFF2-40B4-BE49-F238E27FC236}">
                  <a16:creationId xmlns:a16="http://schemas.microsoft.com/office/drawing/2014/main" id="{2B5C9AE0-A71B-197B-FC8E-A74A18937CF3}"/>
                </a:ext>
              </a:extLst>
            </p:cNvPr>
            <p:cNvSpPr/>
            <p:nvPr/>
          </p:nvSpPr>
          <p:spPr>
            <a:xfrm>
              <a:off x="6423660" y="4060456"/>
              <a:ext cx="2286000" cy="84638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评估学生的团队合作与交流能力，关注分工、合作与领导力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9" name="Text 18">
              <a:extLst>
                <a:ext uri="{FF2B5EF4-FFF2-40B4-BE49-F238E27FC236}">
                  <a16:creationId xmlns:a16="http://schemas.microsoft.com/office/drawing/2014/main" id="{8D274C02-FB83-AA82-5E46-D50BA730DF52}"/>
                </a:ext>
              </a:extLst>
            </p:cNvPr>
            <p:cNvSpPr/>
            <p:nvPr/>
          </p:nvSpPr>
          <p:spPr>
            <a:xfrm>
              <a:off x="9679383" y="3754424"/>
              <a:ext cx="1659177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b="1" dirty="0">
                  <a:solidFill>
                    <a:srgbClr val="1E40AF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AI辅助评价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40" name="Text 19">
              <a:extLst>
                <a:ext uri="{FF2B5EF4-FFF2-40B4-BE49-F238E27FC236}">
                  <a16:creationId xmlns:a16="http://schemas.microsoft.com/office/drawing/2014/main" id="{1427EB3B-C026-52C0-E8F3-D4FFA7318A36}"/>
                </a:ext>
              </a:extLst>
            </p:cNvPr>
            <p:cNvSpPr/>
            <p:nvPr/>
          </p:nvSpPr>
          <p:spPr>
            <a:xfrm>
              <a:off x="9187815" y="4100946"/>
              <a:ext cx="2523848" cy="84638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利用人工智能技术提供即时反馈，支持个性化学习路径推荐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8F6D7B86-DE2D-7A93-172F-B14DF3055460}"/>
              </a:ext>
            </a:extLst>
          </p:cNvPr>
          <p:cNvGrpSpPr/>
          <p:nvPr/>
        </p:nvGrpSpPr>
        <p:grpSpPr>
          <a:xfrm>
            <a:off x="609600" y="5498821"/>
            <a:ext cx="12096750" cy="1212300"/>
            <a:chOff x="990600" y="6801783"/>
            <a:chExt cx="12096750" cy="1212300"/>
          </a:xfrm>
        </p:grpSpPr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6315007C-914D-1A58-8A1B-173FD4B7A02A}"/>
                </a:ext>
              </a:extLst>
            </p:cNvPr>
            <p:cNvGrpSpPr/>
            <p:nvPr/>
          </p:nvGrpSpPr>
          <p:grpSpPr>
            <a:xfrm>
              <a:off x="990600" y="6801783"/>
              <a:ext cx="12096750" cy="1212300"/>
              <a:chOff x="609600" y="5555646"/>
              <a:chExt cx="12096750" cy="1212300"/>
            </a:xfrm>
          </p:grpSpPr>
          <p:pic>
            <p:nvPicPr>
              <p:cNvPr id="44" name="Image 19" descr="preencoded.png">
                <a:extLst>
                  <a:ext uri="{FF2B5EF4-FFF2-40B4-BE49-F238E27FC236}">
                    <a16:creationId xmlns:a16="http://schemas.microsoft.com/office/drawing/2014/main" id="{8B730D5A-CA50-B5E4-06AD-3A054793BD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09600" y="5555646"/>
                <a:ext cx="11114314" cy="1212300"/>
              </a:xfrm>
              <a:prstGeom prst="rect">
                <a:avLst/>
              </a:prstGeom>
              <a:solidFill>
                <a:srgbClr val="2E9FD1"/>
              </a:solidFill>
            </p:spPr>
          </p:pic>
          <p:sp>
            <p:nvSpPr>
              <p:cNvPr id="45" name="Text 20">
                <a:extLst>
                  <a:ext uri="{FF2B5EF4-FFF2-40B4-BE49-F238E27FC236}">
                    <a16:creationId xmlns:a16="http://schemas.microsoft.com/office/drawing/2014/main" id="{98F078AF-E595-8EB9-57A6-4D325494E0E0}"/>
                  </a:ext>
                </a:extLst>
              </p:cNvPr>
              <p:cNvSpPr/>
              <p:nvPr/>
            </p:nvSpPr>
            <p:spPr>
              <a:xfrm>
                <a:off x="971550" y="5586846"/>
                <a:ext cx="11734800" cy="282129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indent="0">
                  <a:lnSpc>
                    <a:spcPts val="2200"/>
                  </a:lnSpc>
                  <a:buNone/>
                </a:pPr>
                <a:r>
                  <a:rPr lang="en-US" sz="2000" b="1" dirty="0">
                    <a:solidFill>
                      <a:srgbClr val="1E40AF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ui-sans-serif" pitchFamily="34" charset="-120"/>
                  </a:rPr>
                  <a:t>实施要点</a:t>
                </a:r>
                <a:endParaRPr lang="en-US" sz="2000" dirty="0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46" name="Text 21">
                <a:extLst>
                  <a:ext uri="{FF2B5EF4-FFF2-40B4-BE49-F238E27FC236}">
                    <a16:creationId xmlns:a16="http://schemas.microsoft.com/office/drawing/2014/main" id="{09B5152B-558F-0E48-5272-58575E1EB0EC}"/>
                  </a:ext>
                </a:extLst>
              </p:cNvPr>
              <p:cNvSpPr/>
              <p:nvPr/>
            </p:nvSpPr>
            <p:spPr>
              <a:xfrm>
                <a:off x="781050" y="5929746"/>
                <a:ext cx="5993130" cy="282129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>
                <a:spAutoFit/>
              </a:bodyPr>
              <a:lstStyle/>
              <a:p>
                <a:pPr marL="342900" indent="-342900" algn="l">
                  <a:lnSpc>
                    <a:spcPts val="2200"/>
                  </a:lnSpc>
                  <a:buSzPct val="100000"/>
                  <a:buChar char="•"/>
                </a:pPr>
                <a:r>
                  <a:rPr lang="en-US" sz="2000" dirty="0">
                    <a:solidFill>
                      <a:srgbClr val="374151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cs typeface="ui-sans-serif" pitchFamily="34" charset="-120"/>
                  </a:rPr>
                  <a:t>评价工具需课前开发，确保针对性</a:t>
                </a:r>
                <a:endParaRPr lang="en-US" sz="20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47" name="Text 22">
                <a:extLst>
                  <a:ext uri="{FF2B5EF4-FFF2-40B4-BE49-F238E27FC236}">
                    <a16:creationId xmlns:a16="http://schemas.microsoft.com/office/drawing/2014/main" id="{8069B4AB-565B-7DA0-F388-25C0EBC5C8C2}"/>
                  </a:ext>
                </a:extLst>
              </p:cNvPr>
              <p:cNvSpPr/>
              <p:nvPr/>
            </p:nvSpPr>
            <p:spPr>
              <a:xfrm>
                <a:off x="6191250" y="5929746"/>
                <a:ext cx="5993130" cy="282129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>
                <a:spAutoFit/>
              </a:bodyPr>
              <a:lstStyle/>
              <a:p>
                <a:pPr marL="342900" indent="-342900" algn="l">
                  <a:lnSpc>
                    <a:spcPts val="2200"/>
                  </a:lnSpc>
                  <a:buSzPct val="100000"/>
                  <a:buChar char="•"/>
                </a:pPr>
                <a:r>
                  <a:rPr lang="en-US" sz="2000" dirty="0">
                    <a:solidFill>
                      <a:srgbClr val="374151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cs typeface="ui-sans-serif" pitchFamily="34" charset="-120"/>
                  </a:rPr>
                  <a:t>教师要关注全过程，而非仅关注结果</a:t>
                </a:r>
                <a:endParaRPr lang="en-US" sz="20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48" name="Text 23">
                <a:extLst>
                  <a:ext uri="{FF2B5EF4-FFF2-40B4-BE49-F238E27FC236}">
                    <a16:creationId xmlns:a16="http://schemas.microsoft.com/office/drawing/2014/main" id="{8F40AA86-54A3-AF82-A9F4-B0C0AE1DD025}"/>
                  </a:ext>
                </a:extLst>
              </p:cNvPr>
              <p:cNvSpPr/>
              <p:nvPr/>
            </p:nvSpPr>
            <p:spPr>
              <a:xfrm>
                <a:off x="781050" y="6158346"/>
                <a:ext cx="5993130" cy="282129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>
                <a:spAutoFit/>
              </a:bodyPr>
              <a:lstStyle/>
              <a:p>
                <a:pPr marL="342900" indent="-342900" algn="l">
                  <a:lnSpc>
                    <a:spcPts val="2200"/>
                  </a:lnSpc>
                  <a:buSzPct val="100000"/>
                  <a:buChar char="•"/>
                </a:pPr>
                <a:r>
                  <a:rPr lang="en-US" sz="2000" dirty="0">
                    <a:solidFill>
                      <a:srgbClr val="374151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cs typeface="ui-sans-serif" pitchFamily="34" charset="-120"/>
                  </a:rPr>
                  <a:t>评价应多元、全面，避免单一维度</a:t>
                </a:r>
                <a:endParaRPr lang="en-US" sz="20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49" name="Text 24">
                <a:extLst>
                  <a:ext uri="{FF2B5EF4-FFF2-40B4-BE49-F238E27FC236}">
                    <a16:creationId xmlns:a16="http://schemas.microsoft.com/office/drawing/2014/main" id="{BE97B0EE-09B1-3F76-CF63-C20DFF9EB110}"/>
                  </a:ext>
                </a:extLst>
              </p:cNvPr>
              <p:cNvSpPr/>
              <p:nvPr/>
            </p:nvSpPr>
            <p:spPr>
              <a:xfrm>
                <a:off x="6191250" y="6158346"/>
                <a:ext cx="5993130" cy="282129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>
                <a:spAutoFit/>
              </a:bodyPr>
              <a:lstStyle/>
              <a:p>
                <a:pPr marL="342900" indent="-342900" algn="l">
                  <a:lnSpc>
                    <a:spcPts val="2200"/>
                  </a:lnSpc>
                  <a:buSzPct val="100000"/>
                  <a:buChar char="•"/>
                </a:pPr>
                <a:r>
                  <a:rPr lang="en-US" sz="2000" dirty="0">
                    <a:solidFill>
                      <a:srgbClr val="374151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cs typeface="ui-sans-serif" pitchFamily="34" charset="-120"/>
                  </a:rPr>
                  <a:t>学生参与评价设计，增强主体性</a:t>
                </a:r>
                <a:endParaRPr lang="en-US" sz="20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50" name="Text 25">
                <a:extLst>
                  <a:ext uri="{FF2B5EF4-FFF2-40B4-BE49-F238E27FC236}">
                    <a16:creationId xmlns:a16="http://schemas.microsoft.com/office/drawing/2014/main" id="{BBD2B400-2C66-ADF4-F3D5-731152CCB080}"/>
                  </a:ext>
                </a:extLst>
              </p:cNvPr>
              <p:cNvSpPr/>
              <p:nvPr/>
            </p:nvSpPr>
            <p:spPr>
              <a:xfrm>
                <a:off x="781050" y="6386946"/>
                <a:ext cx="5993130" cy="282129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>
                <a:spAutoFit/>
              </a:bodyPr>
              <a:lstStyle/>
              <a:p>
                <a:pPr marL="342900" indent="-342900" algn="l">
                  <a:lnSpc>
                    <a:spcPts val="2200"/>
                  </a:lnSpc>
                  <a:buSzPct val="100000"/>
                  <a:buChar char="•"/>
                </a:pPr>
                <a:r>
                  <a:rPr lang="en-US" sz="2000" dirty="0">
                    <a:solidFill>
                      <a:srgbClr val="374151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cs typeface="ui-sans-serif" pitchFamily="34" charset="-120"/>
                  </a:rPr>
                  <a:t>及时反馈，促进学生持续改进</a:t>
                </a:r>
                <a:endParaRPr lang="en-US" sz="20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51" name="Text 26">
                <a:extLst>
                  <a:ext uri="{FF2B5EF4-FFF2-40B4-BE49-F238E27FC236}">
                    <a16:creationId xmlns:a16="http://schemas.microsoft.com/office/drawing/2014/main" id="{16577A87-C8E8-AA73-E835-EC68158CA004}"/>
                  </a:ext>
                </a:extLst>
              </p:cNvPr>
              <p:cNvSpPr/>
              <p:nvPr/>
            </p:nvSpPr>
            <p:spPr>
              <a:xfrm>
                <a:off x="6191250" y="6386946"/>
                <a:ext cx="5993130" cy="282129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>
                <a:spAutoFit/>
              </a:bodyPr>
              <a:lstStyle/>
              <a:p>
                <a:pPr marL="342900" indent="-342900" algn="l">
                  <a:lnSpc>
                    <a:spcPts val="2200"/>
                  </a:lnSpc>
                  <a:buSzPct val="100000"/>
                  <a:buChar char="•"/>
                </a:pPr>
                <a:r>
                  <a:rPr lang="en-US" sz="2000" dirty="0">
                    <a:solidFill>
                      <a:srgbClr val="374151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cs typeface="ui-sans-serif" pitchFamily="34" charset="-120"/>
                  </a:rPr>
                  <a:t>评价结果应用于后续实践指导</a:t>
                </a:r>
                <a:endParaRPr lang="en-US" sz="20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pic>
          <p:nvPicPr>
            <p:cNvPr id="43" name="Image 20" descr="preencoded.png">
              <a:extLst>
                <a:ext uri="{FF2B5EF4-FFF2-40B4-BE49-F238E27FC236}">
                  <a16:creationId xmlns:a16="http://schemas.microsoft.com/office/drawing/2014/main" id="{BAA596DF-4932-32A7-D3FA-406A1B2BDA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162050" y="6974070"/>
              <a:ext cx="133350" cy="1714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662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>
            <a:alpha val="100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68F0BE-4FD0-4B9F-531F-312645CE74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893C3A55-8866-B158-235C-79880A24339D}"/>
              </a:ext>
            </a:extLst>
          </p:cNvPr>
          <p:cNvSpPr/>
          <p:nvPr/>
        </p:nvSpPr>
        <p:spPr>
          <a:xfrm>
            <a:off x="158339" y="246043"/>
            <a:ext cx="11620500" cy="6511103"/>
          </a:xfrm>
          <a:prstGeom prst="roundRect">
            <a:avLst>
              <a:gd name="adj" fmla="val 10040"/>
            </a:avLst>
          </a:prstGeom>
          <a:gradFill rotWithShape="1">
            <a:gsLst>
              <a:gs pos="0">
                <a:srgbClr val="FFFFFF">
                  <a:alpha val="100000"/>
                </a:srgbClr>
              </a:gs>
              <a:gs pos="100000">
                <a:srgbClr val="E0E0E0">
                  <a:alpha val="100000"/>
                </a:srgbClr>
              </a:gs>
            </a:gsLst>
            <a:lin ang="5400000"/>
          </a:gradFill>
          <a:ln w="25400" cap="flat" cmpd="sng">
            <a:noFill/>
            <a:prstDash val="solid"/>
            <a:round/>
          </a:ln>
          <a:effectLst>
            <a:outerShdw blurRad="279400" dist="254000" dir="8100000" algn="tr" rotWithShape="0">
              <a:srgbClr val="000000">
                <a:alpha val="4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7798C96D-7C90-7DBB-8C74-4B7F5280FC6A}"/>
              </a:ext>
            </a:extLst>
          </p:cNvPr>
          <p:cNvSpPr/>
          <p:nvPr/>
        </p:nvSpPr>
        <p:spPr>
          <a:xfrm>
            <a:off x="2095500" y="431800"/>
            <a:ext cx="9053830" cy="488950"/>
          </a:xfrm>
          <a:custGeom>
            <a:avLst/>
            <a:gdLst/>
            <a:ahLst/>
            <a:cxnLst/>
            <a:rect l="l" t="t" r="r" b="b"/>
            <a:pathLst>
              <a:path w="9053830" h="488950">
                <a:moveTo>
                  <a:pt x="0" y="0"/>
                </a:moveTo>
                <a:lnTo>
                  <a:pt x="7511393" y="0"/>
                </a:lnTo>
                <a:lnTo>
                  <a:pt x="9053830" y="488950"/>
                </a:lnTo>
                <a:lnTo>
                  <a:pt x="0" y="4889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>
              <a:alpha val="73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955A8DD6-B961-98A4-3FB1-908015745E83}"/>
              </a:ext>
            </a:extLst>
          </p:cNvPr>
          <p:cNvSpPr/>
          <p:nvPr/>
        </p:nvSpPr>
        <p:spPr>
          <a:xfrm>
            <a:off x="863600" y="431800"/>
            <a:ext cx="3000375" cy="647700"/>
          </a:xfrm>
          <a:custGeom>
            <a:avLst/>
            <a:gdLst/>
            <a:ahLst/>
            <a:cxnLst/>
            <a:rect l="l" t="t" r="r" b="b"/>
            <a:pathLst>
              <a:path w="3000375" h="647700">
                <a:moveTo>
                  <a:pt x="104244" y="0"/>
                </a:moveTo>
                <a:lnTo>
                  <a:pt x="3000375" y="0"/>
                </a:lnTo>
                <a:lnTo>
                  <a:pt x="2342708" y="647700"/>
                </a:lnTo>
                <a:lnTo>
                  <a:pt x="0" y="640326"/>
                </a:lnTo>
                <a:lnTo>
                  <a:pt x="104244" y="0"/>
                </a:lnTo>
                <a:close/>
              </a:path>
            </a:pathLst>
          </a:custGeom>
          <a:solidFill>
            <a:srgbClr val="005A9E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63500" dist="63500" algn="ctr" rotWithShape="0">
              <a:srgbClr val="000000">
                <a:alpha val="67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7" name="AutoShape 6">
            <a:extLst>
              <a:ext uri="{FF2B5EF4-FFF2-40B4-BE49-F238E27FC236}">
                <a16:creationId xmlns:a16="http://schemas.microsoft.com/office/drawing/2014/main" id="{DC765ED2-25FD-203A-D196-5CA2F2D7081D}"/>
              </a:ext>
            </a:extLst>
          </p:cNvPr>
          <p:cNvSpPr/>
          <p:nvPr/>
        </p:nvSpPr>
        <p:spPr>
          <a:xfrm>
            <a:off x="1015998" y="527050"/>
            <a:ext cx="10440895" cy="3683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>
              <a:defRPr/>
            </a:pPr>
            <a:r>
              <a:rPr lang="en-US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2. </a:t>
            </a:r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学科实践实施路径</a:t>
            </a:r>
            <a:r>
              <a:rPr lang="en-US" altLang="zh-CN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—</a:t>
            </a:r>
            <a:r>
              <a:rPr lang="zh-CN" altLang="en-US" sz="20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三阶段八环节：总结延伸阶段</a:t>
            </a:r>
            <a:r>
              <a:rPr lang="en-US" altLang="zh-CN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-</a:t>
            </a:r>
            <a:r>
              <a:rPr lang="zh-CN" altLang="en-US" sz="20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环节</a:t>
            </a:r>
            <a:r>
              <a:rPr lang="en-US" altLang="zh-CN" sz="20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8</a:t>
            </a:r>
            <a:r>
              <a:rPr lang="zh-CN" altLang="en-US" sz="20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：总结反思达成素养</a:t>
            </a:r>
            <a:endParaRPr lang="en-US" sz="2400" b="1" dirty="0">
              <a:solidFill>
                <a:srgbClr val="F5B900"/>
              </a:solidFill>
              <a:effectLst>
                <a:outerShdw blurRad="38100" dist="38100" dir="2700000" algn="tl" rotWithShape="0">
                  <a:srgbClr val="000000">
                    <a:alpha val="43100"/>
                  </a:srgbClr>
                </a:outerShdw>
              </a:effectLst>
              <a:latin typeface="微软雅黑"/>
              <a:ea typeface="微软雅黑"/>
            </a:endParaRPr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238047DE-A00C-7835-A274-D568678BA08F}"/>
              </a:ext>
            </a:extLst>
          </p:cNvPr>
          <p:cNvSpPr/>
          <p:nvPr/>
        </p:nvSpPr>
        <p:spPr>
          <a:xfrm>
            <a:off x="200788" y="1679341"/>
            <a:ext cx="11493372" cy="28212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>
              <a:lnSpc>
                <a:spcPts val="2200"/>
              </a:lnSpc>
              <a:buNone/>
            </a:pPr>
            <a:r>
              <a:rPr lang="en-US" sz="2000" dirty="0">
                <a:solidFill>
                  <a:srgbClr val="374151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    </a:t>
            </a:r>
            <a:r>
              <a:rPr lang="en-US" sz="2000" dirty="0" err="1">
                <a:solidFill>
                  <a:srgbClr val="374151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学科实践结束后，引导学生进行三方面反思，形成闭环，促进经验改造与生成，达成学科实践目标</a:t>
            </a:r>
            <a:endParaRPr 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EE2E0DAC-AB78-0083-FF64-0ED5B7BF2B7D}"/>
              </a:ext>
            </a:extLst>
          </p:cNvPr>
          <p:cNvGrpSpPr/>
          <p:nvPr/>
        </p:nvGrpSpPr>
        <p:grpSpPr>
          <a:xfrm>
            <a:off x="576560" y="2388103"/>
            <a:ext cx="3505200" cy="2648892"/>
            <a:chOff x="576560" y="2388103"/>
            <a:chExt cx="3505200" cy="2648892"/>
          </a:xfrm>
        </p:grpSpPr>
        <p:pic>
          <p:nvPicPr>
            <p:cNvPr id="8" name="Image 6" descr="preencoded.png">
              <a:extLst>
                <a:ext uri="{FF2B5EF4-FFF2-40B4-BE49-F238E27FC236}">
                  <a16:creationId xmlns:a16="http://schemas.microsoft.com/office/drawing/2014/main" id="{0F4D725E-F7EE-52F4-5B16-AEC10D5BB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6560" y="2388103"/>
              <a:ext cx="3505200" cy="2648892"/>
            </a:xfrm>
            <a:prstGeom prst="rect">
              <a:avLst/>
            </a:prstGeom>
            <a:solidFill>
              <a:srgbClr val="2E9FD1"/>
            </a:solidFill>
          </p:spPr>
        </p:pic>
        <p:pic>
          <p:nvPicPr>
            <p:cNvPr id="9" name="Image 7" descr="preencoded.png">
              <a:extLst>
                <a:ext uri="{FF2B5EF4-FFF2-40B4-BE49-F238E27FC236}">
                  <a16:creationId xmlns:a16="http://schemas.microsoft.com/office/drawing/2014/main" id="{C48C1720-79DE-C414-603E-932EC3793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7060" y="2578603"/>
              <a:ext cx="457200" cy="457200"/>
            </a:xfrm>
            <a:prstGeom prst="rect">
              <a:avLst/>
            </a:prstGeom>
          </p:spPr>
        </p:pic>
        <p:pic>
          <p:nvPicPr>
            <p:cNvPr id="10" name="Image 8" descr="preencoded.png">
              <a:extLst>
                <a:ext uri="{FF2B5EF4-FFF2-40B4-BE49-F238E27FC236}">
                  <a16:creationId xmlns:a16="http://schemas.microsoft.com/office/drawing/2014/main" id="{4D3E7483-5760-BEE8-BE7C-ECEA321BC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5648" y="2654803"/>
              <a:ext cx="200025" cy="304800"/>
            </a:xfrm>
            <a:prstGeom prst="rect">
              <a:avLst/>
            </a:prstGeom>
          </p:spPr>
        </p:pic>
        <p:sp>
          <p:nvSpPr>
            <p:cNvPr id="11" name="Text 2">
              <a:extLst>
                <a:ext uri="{FF2B5EF4-FFF2-40B4-BE49-F238E27FC236}">
                  <a16:creationId xmlns:a16="http://schemas.microsoft.com/office/drawing/2014/main" id="{37B34DDF-50C8-B4BC-7132-798F409BBE72}"/>
                </a:ext>
              </a:extLst>
            </p:cNvPr>
            <p:cNvSpPr/>
            <p:nvPr/>
          </p:nvSpPr>
          <p:spPr>
            <a:xfrm>
              <a:off x="1338560" y="2673853"/>
              <a:ext cx="2305050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b="1" dirty="0">
                  <a:solidFill>
                    <a:srgbClr val="1E40AF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学科知识归纳总结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2" name="Text 3">
              <a:extLst>
                <a:ext uri="{FF2B5EF4-FFF2-40B4-BE49-F238E27FC236}">
                  <a16:creationId xmlns:a16="http://schemas.microsoft.com/office/drawing/2014/main" id="{D14C146C-DD60-54F1-FD9E-D6F92272444D}"/>
                </a:ext>
              </a:extLst>
            </p:cNvPr>
            <p:cNvSpPr/>
            <p:nvPr/>
          </p:nvSpPr>
          <p:spPr>
            <a:xfrm>
              <a:off x="767060" y="3150103"/>
              <a:ext cx="3124200" cy="1692771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引导学生跳出碎片化实践体验，用结构化思维串联知识点，形成结构化、体系化的系统知识。帮助学生将零散的知识点连成网络，构建完整的学科认知体系。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B4221B61-1C59-D6E7-BE1E-88CA06C92A73}"/>
              </a:ext>
            </a:extLst>
          </p:cNvPr>
          <p:cNvGrpSpPr/>
          <p:nvPr/>
        </p:nvGrpSpPr>
        <p:grpSpPr>
          <a:xfrm>
            <a:off x="4362450" y="2371254"/>
            <a:ext cx="3505200" cy="2648892"/>
            <a:chOff x="4343400" y="3086100"/>
            <a:chExt cx="3505200" cy="2648892"/>
          </a:xfrm>
        </p:grpSpPr>
        <p:pic>
          <p:nvPicPr>
            <p:cNvPr id="14" name="Image 9" descr="preencoded.png">
              <a:extLst>
                <a:ext uri="{FF2B5EF4-FFF2-40B4-BE49-F238E27FC236}">
                  <a16:creationId xmlns:a16="http://schemas.microsoft.com/office/drawing/2014/main" id="{576672E9-EF6E-DFB4-9DD7-BC8451C9B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43400" y="3086100"/>
              <a:ext cx="3505200" cy="2648892"/>
            </a:xfrm>
            <a:prstGeom prst="rect">
              <a:avLst/>
            </a:prstGeom>
            <a:solidFill>
              <a:srgbClr val="2E9FD1"/>
            </a:solidFill>
          </p:spPr>
        </p:pic>
        <p:pic>
          <p:nvPicPr>
            <p:cNvPr id="15" name="Image 10" descr="preencoded.png">
              <a:extLst>
                <a:ext uri="{FF2B5EF4-FFF2-40B4-BE49-F238E27FC236}">
                  <a16:creationId xmlns:a16="http://schemas.microsoft.com/office/drawing/2014/main" id="{D8640426-FF59-0E29-50BE-5328B433B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33900" y="3276600"/>
              <a:ext cx="457200" cy="457200"/>
            </a:xfrm>
            <a:prstGeom prst="rect">
              <a:avLst/>
            </a:prstGeom>
          </p:spPr>
        </p:pic>
        <p:pic>
          <p:nvPicPr>
            <p:cNvPr id="16" name="Image 11" descr="preencoded.png">
              <a:extLst>
                <a:ext uri="{FF2B5EF4-FFF2-40B4-BE49-F238E27FC236}">
                  <a16:creationId xmlns:a16="http://schemas.microsoft.com/office/drawing/2014/main" id="{AE0E7D16-FDB3-A06F-F06B-77D5401AB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48200" y="3352800"/>
              <a:ext cx="228600" cy="304800"/>
            </a:xfrm>
            <a:prstGeom prst="rect">
              <a:avLst/>
            </a:prstGeom>
          </p:spPr>
        </p:pic>
        <p:sp>
          <p:nvSpPr>
            <p:cNvPr id="17" name="Text 4">
              <a:extLst>
                <a:ext uri="{FF2B5EF4-FFF2-40B4-BE49-F238E27FC236}">
                  <a16:creationId xmlns:a16="http://schemas.microsoft.com/office/drawing/2014/main" id="{CCEC6F21-112C-9DAD-183A-A75E93FFD086}"/>
                </a:ext>
              </a:extLst>
            </p:cNvPr>
            <p:cNvSpPr/>
            <p:nvPr/>
          </p:nvSpPr>
          <p:spPr>
            <a:xfrm>
              <a:off x="5105400" y="3371850"/>
              <a:ext cx="2114550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b="1" dirty="0">
                  <a:solidFill>
                    <a:srgbClr val="1E40AF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实践方式总结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8" name="Text 5">
              <a:extLst>
                <a:ext uri="{FF2B5EF4-FFF2-40B4-BE49-F238E27FC236}">
                  <a16:creationId xmlns:a16="http://schemas.microsoft.com/office/drawing/2014/main" id="{DF2A36F3-C2AB-FC3F-F6D1-3D15F54FFB67}"/>
                </a:ext>
              </a:extLst>
            </p:cNvPr>
            <p:cNvSpPr/>
            <p:nvPr/>
          </p:nvSpPr>
          <p:spPr>
            <a:xfrm>
              <a:off x="4533900" y="3848100"/>
              <a:ext cx="3124200" cy="1692771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en-US" sz="2000" dirty="0" err="1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提炼方法论，将“怎么做的经验</a:t>
              </a:r>
              <a:r>
                <a:rPr lang="en-US" altLang="zh-CN" sz="2000" dirty="0">
                  <a:solidFill>
                    <a:srgbClr val="37415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” </a:t>
              </a:r>
              <a:r>
                <a:rPr lang="en-US" sz="2000" dirty="0" err="1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升华为“为何这样做</a:t>
              </a:r>
              <a:r>
                <a:rPr lang="en-US" altLang="zh-CN" sz="2000" dirty="0">
                  <a:solidFill>
                    <a:srgbClr val="37415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 ” </a:t>
              </a:r>
              <a:r>
                <a:rPr lang="en-US" sz="2000" dirty="0" err="1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的方法论认知，为未来应对陌生问题储备灵活工具包。引导学生思考实践过程中的关键步骤和策略</a:t>
              </a:r>
              <a:r>
                <a:rPr lang="en-US" sz="2000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。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72916A70-6E2F-C164-8575-2CA51292FEC9}"/>
              </a:ext>
            </a:extLst>
          </p:cNvPr>
          <p:cNvGrpSpPr/>
          <p:nvPr/>
        </p:nvGrpSpPr>
        <p:grpSpPr>
          <a:xfrm>
            <a:off x="8148340" y="2357898"/>
            <a:ext cx="3662660" cy="2648892"/>
            <a:chOff x="8077200" y="3086100"/>
            <a:chExt cx="3662660" cy="2648892"/>
          </a:xfrm>
        </p:grpSpPr>
        <p:pic>
          <p:nvPicPr>
            <p:cNvPr id="20" name="Image 12" descr="preencoded.png">
              <a:extLst>
                <a:ext uri="{FF2B5EF4-FFF2-40B4-BE49-F238E27FC236}">
                  <a16:creationId xmlns:a16="http://schemas.microsoft.com/office/drawing/2014/main" id="{764F4291-3093-CA5F-9241-C58488B3BA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77200" y="3086100"/>
              <a:ext cx="3662660" cy="2648892"/>
            </a:xfrm>
            <a:prstGeom prst="rect">
              <a:avLst/>
            </a:prstGeom>
            <a:solidFill>
              <a:srgbClr val="2E9FD1"/>
            </a:solidFill>
          </p:spPr>
        </p:pic>
        <p:pic>
          <p:nvPicPr>
            <p:cNvPr id="21" name="Image 13" descr="preencoded.png">
              <a:extLst>
                <a:ext uri="{FF2B5EF4-FFF2-40B4-BE49-F238E27FC236}">
                  <a16:creationId xmlns:a16="http://schemas.microsoft.com/office/drawing/2014/main" id="{E9AF2527-A8A0-2465-F828-604B65BE5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67700" y="3276600"/>
              <a:ext cx="457200" cy="457200"/>
            </a:xfrm>
            <a:prstGeom prst="rect">
              <a:avLst/>
            </a:prstGeom>
          </p:spPr>
        </p:pic>
        <p:pic>
          <p:nvPicPr>
            <p:cNvPr id="22" name="Image 14" descr="preencoded.png">
              <a:extLst>
                <a:ext uri="{FF2B5EF4-FFF2-40B4-BE49-F238E27FC236}">
                  <a16:creationId xmlns:a16="http://schemas.microsoft.com/office/drawing/2014/main" id="{F7CB9C02-837D-470F-F42F-50598A4D3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367712" y="3352800"/>
              <a:ext cx="257175" cy="304800"/>
            </a:xfrm>
            <a:prstGeom prst="rect">
              <a:avLst/>
            </a:prstGeom>
          </p:spPr>
        </p:pic>
        <p:sp>
          <p:nvSpPr>
            <p:cNvPr id="23" name="Text 6">
              <a:extLst>
                <a:ext uri="{FF2B5EF4-FFF2-40B4-BE49-F238E27FC236}">
                  <a16:creationId xmlns:a16="http://schemas.microsoft.com/office/drawing/2014/main" id="{D0F54ED8-618D-3ABC-9701-6456840EB320}"/>
                </a:ext>
              </a:extLst>
            </p:cNvPr>
            <p:cNvSpPr/>
            <p:nvPr/>
          </p:nvSpPr>
          <p:spPr>
            <a:xfrm>
              <a:off x="8839200" y="3371850"/>
              <a:ext cx="2424112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b="1" dirty="0">
                  <a:solidFill>
                    <a:srgbClr val="1E40AF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学科核心素养的总结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4" name="Text 7">
              <a:extLst>
                <a:ext uri="{FF2B5EF4-FFF2-40B4-BE49-F238E27FC236}">
                  <a16:creationId xmlns:a16="http://schemas.microsoft.com/office/drawing/2014/main" id="{196BC2D7-9CC9-8EDA-01BA-81466C09A43D}"/>
                </a:ext>
              </a:extLst>
            </p:cNvPr>
            <p:cNvSpPr/>
            <p:nvPr/>
          </p:nvSpPr>
          <p:spPr>
            <a:xfrm>
              <a:off x="8267700" y="3848100"/>
              <a:ext cx="3371850" cy="1410643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更多依赖学生的自主感悟与内省，指向学科育人的深层价值。引导学生反思实践过程中的问题和失败之处，避免重复犯错，促进持续成长。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1147FDC1-BAF1-C031-63D2-F69196BBCC42}"/>
              </a:ext>
            </a:extLst>
          </p:cNvPr>
          <p:cNvGrpSpPr/>
          <p:nvPr/>
        </p:nvGrpSpPr>
        <p:grpSpPr>
          <a:xfrm>
            <a:off x="576560" y="5394654"/>
            <a:ext cx="7189577" cy="1064238"/>
            <a:chOff x="576560" y="5394654"/>
            <a:chExt cx="7189577" cy="1064238"/>
          </a:xfrm>
        </p:grpSpPr>
        <p:pic>
          <p:nvPicPr>
            <p:cNvPr id="26" name="Image 15" descr="preencoded.png">
              <a:extLst>
                <a:ext uri="{FF2B5EF4-FFF2-40B4-BE49-F238E27FC236}">
                  <a16:creationId xmlns:a16="http://schemas.microsoft.com/office/drawing/2014/main" id="{F7335BBA-4F6B-9C8D-7BC1-49B15520B1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76560" y="5394654"/>
              <a:ext cx="7189577" cy="1064238"/>
            </a:xfrm>
            <a:prstGeom prst="rect">
              <a:avLst/>
            </a:prstGeom>
          </p:spPr>
        </p:pic>
        <p:pic>
          <p:nvPicPr>
            <p:cNvPr id="27" name="Image 16" descr="preencoded.png">
              <a:extLst>
                <a:ext uri="{FF2B5EF4-FFF2-40B4-BE49-F238E27FC236}">
                  <a16:creationId xmlns:a16="http://schemas.microsoft.com/office/drawing/2014/main" id="{AB052B14-FFD5-4B10-4C79-268475C4FE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67060" y="5563901"/>
              <a:ext cx="407510" cy="662448"/>
            </a:xfrm>
            <a:prstGeom prst="rect">
              <a:avLst/>
            </a:prstGeom>
          </p:spPr>
        </p:pic>
        <p:sp>
          <p:nvSpPr>
            <p:cNvPr id="28" name="Text 8">
              <a:extLst>
                <a:ext uri="{FF2B5EF4-FFF2-40B4-BE49-F238E27FC236}">
                  <a16:creationId xmlns:a16="http://schemas.microsoft.com/office/drawing/2014/main" id="{2C80FA37-D5E6-DE37-8167-B43A8CD97F29}"/>
                </a:ext>
              </a:extLst>
            </p:cNvPr>
            <p:cNvSpPr/>
            <p:nvPr/>
          </p:nvSpPr>
          <p:spPr>
            <a:xfrm>
              <a:off x="1224260" y="5549210"/>
              <a:ext cx="6278830" cy="84638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en-US" sz="2000" dirty="0" err="1">
                  <a:solidFill>
                    <a:srgbClr val="37415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通过三个维度的反思总结，学生能够将“经验</a:t>
              </a:r>
              <a:r>
                <a:rPr lang="en-US" altLang="zh-CN" sz="2000" dirty="0">
                  <a:solidFill>
                    <a:srgbClr val="37415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 ” </a:t>
              </a:r>
              <a:r>
                <a:rPr lang="en-US" sz="2000" dirty="0" err="1">
                  <a:solidFill>
                    <a:srgbClr val="37415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转化为“素养</a:t>
              </a:r>
              <a:r>
                <a:rPr lang="en-US" altLang="zh-CN" sz="2000" dirty="0">
                  <a:solidFill>
                    <a:srgbClr val="37415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 ” </a:t>
              </a:r>
              <a:r>
                <a:rPr lang="en-US" sz="2000" dirty="0">
                  <a:solidFill>
                    <a:srgbClr val="37415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，实现从实践到核心素养的跃升，达成学科实践的最终目标。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610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>
            <a:alpha val="100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7F29C4-7741-F91E-96CA-C977FFC274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E5F85B0-F1CC-2D6E-015C-4D88D2FD7D26}"/>
              </a:ext>
            </a:extLst>
          </p:cNvPr>
          <p:cNvSpPr/>
          <p:nvPr/>
        </p:nvSpPr>
        <p:spPr>
          <a:xfrm>
            <a:off x="158339" y="246043"/>
            <a:ext cx="11620500" cy="6511103"/>
          </a:xfrm>
          <a:prstGeom prst="roundRect">
            <a:avLst>
              <a:gd name="adj" fmla="val 10040"/>
            </a:avLst>
          </a:prstGeom>
          <a:gradFill rotWithShape="1">
            <a:gsLst>
              <a:gs pos="0">
                <a:srgbClr val="FFFFFF">
                  <a:alpha val="100000"/>
                </a:srgbClr>
              </a:gs>
              <a:gs pos="100000">
                <a:srgbClr val="E0E0E0">
                  <a:alpha val="100000"/>
                </a:srgbClr>
              </a:gs>
            </a:gsLst>
            <a:lin ang="5400000"/>
          </a:gradFill>
          <a:ln w="25400" cap="flat" cmpd="sng">
            <a:noFill/>
            <a:prstDash val="solid"/>
            <a:round/>
          </a:ln>
          <a:effectLst>
            <a:outerShdw blurRad="279400" dist="254000" dir="8100000" algn="tr" rotWithShape="0">
              <a:srgbClr val="000000">
                <a:alpha val="4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2EB6A37B-E580-CE48-1929-3B948CD555C0}"/>
              </a:ext>
            </a:extLst>
          </p:cNvPr>
          <p:cNvSpPr/>
          <p:nvPr/>
        </p:nvSpPr>
        <p:spPr>
          <a:xfrm>
            <a:off x="2095500" y="431800"/>
            <a:ext cx="9053830" cy="488950"/>
          </a:xfrm>
          <a:custGeom>
            <a:avLst/>
            <a:gdLst/>
            <a:ahLst/>
            <a:cxnLst/>
            <a:rect l="l" t="t" r="r" b="b"/>
            <a:pathLst>
              <a:path w="9053830" h="488950">
                <a:moveTo>
                  <a:pt x="0" y="0"/>
                </a:moveTo>
                <a:lnTo>
                  <a:pt x="7511393" y="0"/>
                </a:lnTo>
                <a:lnTo>
                  <a:pt x="9053830" y="488950"/>
                </a:lnTo>
                <a:lnTo>
                  <a:pt x="0" y="4889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>
              <a:alpha val="73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29" name="Text 1">
            <a:extLst>
              <a:ext uri="{FF2B5EF4-FFF2-40B4-BE49-F238E27FC236}">
                <a16:creationId xmlns:a16="http://schemas.microsoft.com/office/drawing/2014/main" id="{7E79C518-5DC1-A411-CFCA-228C9D2DAEEC}"/>
              </a:ext>
            </a:extLst>
          </p:cNvPr>
          <p:cNvSpPr/>
          <p:nvPr/>
        </p:nvSpPr>
        <p:spPr>
          <a:xfrm>
            <a:off x="571230" y="1472359"/>
            <a:ext cx="10972800" cy="84638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dirty="0">
                <a:solidFill>
                  <a:srgbClr val="374151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    信息科技学科实践是核心素养导向下课程改革的关键抓手，通过连接知识世界与现实世界、驱动教与学方式变革、激活学习内驱力，让学生从“知道”到“做到</a:t>
            </a:r>
            <a:r>
              <a:rPr lang="en-US" altLang="zh-CN" sz="2000" dirty="0">
                <a:solidFill>
                  <a:srgbClr val="374151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 ” </a:t>
            </a:r>
            <a:r>
              <a:rPr lang="en-US" sz="2000" dirty="0" err="1">
                <a:solidFill>
                  <a:srgbClr val="374151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再到“悟到</a:t>
            </a:r>
            <a:r>
              <a:rPr lang="en-US" altLang="zh-CN" sz="2000" dirty="0">
                <a:solidFill>
                  <a:srgbClr val="374151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 ” </a:t>
            </a:r>
            <a:r>
              <a:rPr lang="en-US" sz="2000" dirty="0">
                <a:solidFill>
                  <a:srgbClr val="374151"/>
                </a:solidFill>
                <a:latin typeface="宋体" panose="02010600030101010101" pitchFamily="2" charset="-122"/>
                <a:ea typeface="宋体" panose="02010600030101010101" pitchFamily="2" charset="-122"/>
                <a:cs typeface="ui-sans-serif" pitchFamily="34" charset="-120"/>
              </a:rPr>
              <a:t>，真正实现学科核心素养的落地。</a:t>
            </a:r>
            <a:endParaRPr 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C8C4B697-8A5C-1299-4A58-E81D2893F13E}"/>
              </a:ext>
            </a:extLst>
          </p:cNvPr>
          <p:cNvGrpSpPr/>
          <p:nvPr/>
        </p:nvGrpSpPr>
        <p:grpSpPr>
          <a:xfrm>
            <a:off x="392432" y="2471145"/>
            <a:ext cx="5665470" cy="1523056"/>
            <a:chOff x="609600" y="1981200"/>
            <a:chExt cx="5665470" cy="1523056"/>
          </a:xfrm>
        </p:grpSpPr>
        <p:pic>
          <p:nvPicPr>
            <p:cNvPr id="31" name="Image 5" descr="preencoded.png">
              <a:extLst>
                <a:ext uri="{FF2B5EF4-FFF2-40B4-BE49-F238E27FC236}">
                  <a16:creationId xmlns:a16="http://schemas.microsoft.com/office/drawing/2014/main" id="{A6FE8B9E-E07A-98DD-4F0F-333E1EEFB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" y="1981200"/>
              <a:ext cx="5372100" cy="1523056"/>
            </a:xfrm>
            <a:prstGeom prst="rect">
              <a:avLst/>
            </a:prstGeom>
            <a:solidFill>
              <a:srgbClr val="2E9FD1"/>
            </a:solidFill>
          </p:spPr>
        </p:pic>
        <p:pic>
          <p:nvPicPr>
            <p:cNvPr id="32" name="Image 6" descr="preencoded.png">
              <a:extLst>
                <a:ext uri="{FF2B5EF4-FFF2-40B4-BE49-F238E27FC236}">
                  <a16:creationId xmlns:a16="http://schemas.microsoft.com/office/drawing/2014/main" id="{3BBAE0E7-BBED-B86B-529F-A510AE13A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2000" y="2133600"/>
              <a:ext cx="457200" cy="457200"/>
            </a:xfrm>
            <a:prstGeom prst="rect">
              <a:avLst/>
            </a:prstGeom>
          </p:spPr>
        </p:pic>
        <p:pic>
          <p:nvPicPr>
            <p:cNvPr id="33" name="Image 7" descr="preencoded.png">
              <a:extLst>
                <a:ext uri="{FF2B5EF4-FFF2-40B4-BE49-F238E27FC236}">
                  <a16:creationId xmlns:a16="http://schemas.microsoft.com/office/drawing/2014/main" id="{547A2E54-B462-2CBE-8137-AA3562669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9162" y="2228850"/>
              <a:ext cx="142875" cy="266700"/>
            </a:xfrm>
            <a:prstGeom prst="rect">
              <a:avLst/>
            </a:prstGeom>
          </p:spPr>
        </p:pic>
        <p:sp>
          <p:nvSpPr>
            <p:cNvPr id="34" name="Text 2">
              <a:extLst>
                <a:ext uri="{FF2B5EF4-FFF2-40B4-BE49-F238E27FC236}">
                  <a16:creationId xmlns:a16="http://schemas.microsoft.com/office/drawing/2014/main" id="{FA375D8D-E783-94FC-2606-0300A27CF948}"/>
                </a:ext>
              </a:extLst>
            </p:cNvPr>
            <p:cNvSpPr/>
            <p:nvPr/>
          </p:nvSpPr>
          <p:spPr>
            <a:xfrm>
              <a:off x="1371600" y="2133600"/>
              <a:ext cx="4903470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b="1" dirty="0">
                  <a:solidFill>
                    <a:srgbClr val="1E40AF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超越知识应用与技能训练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5" name="Text 3">
              <a:extLst>
                <a:ext uri="{FF2B5EF4-FFF2-40B4-BE49-F238E27FC236}">
                  <a16:creationId xmlns:a16="http://schemas.microsoft.com/office/drawing/2014/main" id="{736EA125-871E-D654-0AB4-FF2ECA25421D}"/>
                </a:ext>
              </a:extLst>
            </p:cNvPr>
            <p:cNvSpPr/>
            <p:nvPr/>
          </p:nvSpPr>
          <p:spPr>
            <a:xfrm>
              <a:off x="1371600" y="2438400"/>
              <a:ext cx="4457700" cy="84638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dirty="0" err="1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学科实践融合学科本质、学生发展需求与真实生活情境，要求学生“像学科专家一样思考和行动</a:t>
              </a:r>
              <a:r>
                <a:rPr lang="zh-CN" altLang="en-US" sz="2000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”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F0D404C3-5180-24D8-5C19-68BEF8D77E01}"/>
              </a:ext>
            </a:extLst>
          </p:cNvPr>
          <p:cNvGrpSpPr/>
          <p:nvPr/>
        </p:nvGrpSpPr>
        <p:grpSpPr>
          <a:xfrm>
            <a:off x="6210302" y="2471145"/>
            <a:ext cx="5665470" cy="1523056"/>
            <a:chOff x="6210300" y="1981200"/>
            <a:chExt cx="5665470" cy="1523056"/>
          </a:xfrm>
        </p:grpSpPr>
        <p:pic>
          <p:nvPicPr>
            <p:cNvPr id="37" name="Image 8" descr="preencoded.png">
              <a:extLst>
                <a:ext uri="{FF2B5EF4-FFF2-40B4-BE49-F238E27FC236}">
                  <a16:creationId xmlns:a16="http://schemas.microsoft.com/office/drawing/2014/main" id="{72EF20EC-5B22-E305-D985-53D8D98C31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10300" y="1981200"/>
              <a:ext cx="5372100" cy="1523056"/>
            </a:xfrm>
            <a:prstGeom prst="rect">
              <a:avLst/>
            </a:prstGeom>
            <a:solidFill>
              <a:srgbClr val="2E9FD1"/>
            </a:solidFill>
          </p:spPr>
        </p:pic>
        <p:pic>
          <p:nvPicPr>
            <p:cNvPr id="38" name="Image 9" descr="preencoded.png">
              <a:extLst>
                <a:ext uri="{FF2B5EF4-FFF2-40B4-BE49-F238E27FC236}">
                  <a16:creationId xmlns:a16="http://schemas.microsoft.com/office/drawing/2014/main" id="{90AF42F4-C23B-37E7-9F28-049ABCEF0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62700" y="2133600"/>
              <a:ext cx="457200" cy="457200"/>
            </a:xfrm>
            <a:prstGeom prst="rect">
              <a:avLst/>
            </a:prstGeom>
          </p:spPr>
        </p:pic>
        <p:pic>
          <p:nvPicPr>
            <p:cNvPr id="39" name="Image 10" descr="preencoded.png">
              <a:extLst>
                <a:ext uri="{FF2B5EF4-FFF2-40B4-BE49-F238E27FC236}">
                  <a16:creationId xmlns:a16="http://schemas.microsoft.com/office/drawing/2014/main" id="{AA6373B7-2D4A-ED6C-2685-1E1D8BBEFC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96050" y="2228850"/>
              <a:ext cx="190500" cy="266700"/>
            </a:xfrm>
            <a:prstGeom prst="rect">
              <a:avLst/>
            </a:prstGeom>
          </p:spPr>
        </p:pic>
        <p:sp>
          <p:nvSpPr>
            <p:cNvPr id="40" name="Text 4">
              <a:extLst>
                <a:ext uri="{FF2B5EF4-FFF2-40B4-BE49-F238E27FC236}">
                  <a16:creationId xmlns:a16="http://schemas.microsoft.com/office/drawing/2014/main" id="{8D18733A-AF1B-379B-D900-B83361B5F161}"/>
                </a:ext>
              </a:extLst>
            </p:cNvPr>
            <p:cNvSpPr/>
            <p:nvPr/>
          </p:nvSpPr>
          <p:spPr>
            <a:xfrm>
              <a:off x="6972300" y="2133600"/>
              <a:ext cx="4903470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b="1" dirty="0">
                  <a:solidFill>
                    <a:srgbClr val="1E40AF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转变教与学方式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41" name="Text 5">
              <a:extLst>
                <a:ext uri="{FF2B5EF4-FFF2-40B4-BE49-F238E27FC236}">
                  <a16:creationId xmlns:a16="http://schemas.microsoft.com/office/drawing/2014/main" id="{5AF49E22-7A80-F324-E793-D8702EB3D811}"/>
                </a:ext>
              </a:extLst>
            </p:cNvPr>
            <p:cNvSpPr/>
            <p:nvPr/>
          </p:nvSpPr>
          <p:spPr>
            <a:xfrm>
              <a:off x="6972300" y="2438400"/>
              <a:ext cx="4457700" cy="84638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en-US" sz="2000" dirty="0" err="1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从“知识灌输</a:t>
              </a:r>
              <a:r>
                <a:rPr lang="en-US" altLang="zh-CN" sz="2000" dirty="0">
                  <a:solidFill>
                    <a:srgbClr val="37415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 ” </a:t>
              </a:r>
              <a:r>
                <a:rPr lang="en-US" sz="2000" dirty="0" err="1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转向“素养建构</a:t>
              </a:r>
              <a:r>
                <a:rPr lang="en-US" altLang="zh-CN" sz="2000" dirty="0">
                  <a:solidFill>
                    <a:srgbClr val="37415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 ” </a:t>
              </a:r>
              <a:r>
                <a:rPr lang="en-US" sz="2000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，教师放弃课堂主体地位，学生以问题为中心开展交互性实践学习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DB650237-AAB7-DCFF-A6BD-B909AEA79B15}"/>
              </a:ext>
            </a:extLst>
          </p:cNvPr>
          <p:cNvGrpSpPr/>
          <p:nvPr/>
        </p:nvGrpSpPr>
        <p:grpSpPr>
          <a:xfrm>
            <a:off x="1002032" y="4216425"/>
            <a:ext cx="2583315" cy="609600"/>
            <a:chOff x="1864451" y="3722464"/>
            <a:chExt cx="2583315" cy="609600"/>
          </a:xfrm>
        </p:grpSpPr>
        <p:pic>
          <p:nvPicPr>
            <p:cNvPr id="43" name="Image 11" descr="preencoded.png">
              <a:extLst>
                <a:ext uri="{FF2B5EF4-FFF2-40B4-BE49-F238E27FC236}">
                  <a16:creationId xmlns:a16="http://schemas.microsoft.com/office/drawing/2014/main" id="{559DF0FD-4D66-F787-CF42-AA5AD80EC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64451" y="3722464"/>
              <a:ext cx="609600" cy="609600"/>
            </a:xfrm>
            <a:prstGeom prst="rect">
              <a:avLst/>
            </a:prstGeom>
          </p:spPr>
        </p:pic>
        <p:pic>
          <p:nvPicPr>
            <p:cNvPr id="44" name="Image 12" descr="preencoded.png">
              <a:extLst>
                <a:ext uri="{FF2B5EF4-FFF2-40B4-BE49-F238E27FC236}">
                  <a16:creationId xmlns:a16="http://schemas.microsoft.com/office/drawing/2014/main" id="{B7CB324A-E5D5-D94D-A068-0A14517E42B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069238" y="3867150"/>
              <a:ext cx="200025" cy="304800"/>
            </a:xfrm>
            <a:prstGeom prst="rect">
              <a:avLst/>
            </a:prstGeom>
          </p:spPr>
        </p:pic>
        <p:sp>
          <p:nvSpPr>
            <p:cNvPr id="45" name="Text 6">
              <a:extLst>
                <a:ext uri="{FF2B5EF4-FFF2-40B4-BE49-F238E27FC236}">
                  <a16:creationId xmlns:a16="http://schemas.microsoft.com/office/drawing/2014/main" id="{EF719111-445A-B691-1B35-EC37F68BBA9D}"/>
                </a:ext>
              </a:extLst>
            </p:cNvPr>
            <p:cNvSpPr/>
            <p:nvPr/>
          </p:nvSpPr>
          <p:spPr>
            <a:xfrm>
              <a:off x="2552428" y="3889821"/>
              <a:ext cx="727166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b="1" dirty="0">
                  <a:solidFill>
                    <a:srgbClr val="1E40AF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知道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46" name="Text 7">
              <a:extLst>
                <a:ext uri="{FF2B5EF4-FFF2-40B4-BE49-F238E27FC236}">
                  <a16:creationId xmlns:a16="http://schemas.microsoft.com/office/drawing/2014/main" id="{D973F1D0-2525-8523-F5F4-18FD9345CFFD}"/>
                </a:ext>
              </a:extLst>
            </p:cNvPr>
            <p:cNvSpPr/>
            <p:nvPr/>
          </p:nvSpPr>
          <p:spPr>
            <a:xfrm>
              <a:off x="3115355" y="3878485"/>
              <a:ext cx="1332411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学科知识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AF25F273-DCD9-521E-DAAD-11BC1CF35B3E}"/>
              </a:ext>
            </a:extLst>
          </p:cNvPr>
          <p:cNvGrpSpPr/>
          <p:nvPr/>
        </p:nvGrpSpPr>
        <p:grpSpPr>
          <a:xfrm>
            <a:off x="4563634" y="4228189"/>
            <a:ext cx="2800485" cy="609600"/>
            <a:chOff x="4046085" y="4270821"/>
            <a:chExt cx="2800485" cy="609600"/>
          </a:xfrm>
        </p:grpSpPr>
        <p:pic>
          <p:nvPicPr>
            <p:cNvPr id="48" name="Image 13" descr="preencoded.png">
              <a:extLst>
                <a:ext uri="{FF2B5EF4-FFF2-40B4-BE49-F238E27FC236}">
                  <a16:creationId xmlns:a16="http://schemas.microsoft.com/office/drawing/2014/main" id="{5269C073-0DDA-208F-6CFB-47424EDC3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046085" y="4270821"/>
              <a:ext cx="609600" cy="609600"/>
            </a:xfrm>
            <a:prstGeom prst="rect">
              <a:avLst/>
            </a:prstGeom>
          </p:spPr>
        </p:pic>
        <p:pic>
          <p:nvPicPr>
            <p:cNvPr id="49" name="Image 14" descr="preencoded.png">
              <a:extLst>
                <a:ext uri="{FF2B5EF4-FFF2-40B4-BE49-F238E27FC236}">
                  <a16:creationId xmlns:a16="http://schemas.microsoft.com/office/drawing/2014/main" id="{34D3FA91-1DEC-0E57-24C6-1836D36434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208010" y="4423221"/>
              <a:ext cx="285750" cy="304800"/>
            </a:xfrm>
            <a:prstGeom prst="rect">
              <a:avLst/>
            </a:prstGeom>
          </p:spPr>
        </p:pic>
        <p:sp>
          <p:nvSpPr>
            <p:cNvPr id="50" name="Text 8">
              <a:extLst>
                <a:ext uri="{FF2B5EF4-FFF2-40B4-BE49-F238E27FC236}">
                  <a16:creationId xmlns:a16="http://schemas.microsoft.com/office/drawing/2014/main" id="{9988EFEC-13BC-7B01-B24D-8FA22EB36609}"/>
                </a:ext>
              </a:extLst>
            </p:cNvPr>
            <p:cNvSpPr/>
            <p:nvPr/>
          </p:nvSpPr>
          <p:spPr>
            <a:xfrm>
              <a:off x="4732970" y="4426842"/>
              <a:ext cx="662940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b="1" dirty="0">
                  <a:solidFill>
                    <a:srgbClr val="1E40AF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做到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51" name="Text 9">
              <a:extLst>
                <a:ext uri="{FF2B5EF4-FFF2-40B4-BE49-F238E27FC236}">
                  <a16:creationId xmlns:a16="http://schemas.microsoft.com/office/drawing/2014/main" id="{EDFC2F27-3FDC-68E9-CFA2-4F13211CC857}"/>
                </a:ext>
              </a:extLst>
            </p:cNvPr>
            <p:cNvSpPr/>
            <p:nvPr/>
          </p:nvSpPr>
          <p:spPr>
            <a:xfrm>
              <a:off x="5345430" y="4410063"/>
              <a:ext cx="1501140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实践应用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62" name="Freeform 5">
            <a:extLst>
              <a:ext uri="{FF2B5EF4-FFF2-40B4-BE49-F238E27FC236}">
                <a16:creationId xmlns:a16="http://schemas.microsoft.com/office/drawing/2014/main" id="{6005D41D-E8C1-9AB3-AF48-CF3758888EDA}"/>
              </a:ext>
            </a:extLst>
          </p:cNvPr>
          <p:cNvSpPr/>
          <p:nvPr/>
        </p:nvSpPr>
        <p:spPr>
          <a:xfrm>
            <a:off x="760605" y="425553"/>
            <a:ext cx="3000375" cy="647700"/>
          </a:xfrm>
          <a:custGeom>
            <a:avLst/>
            <a:gdLst/>
            <a:ahLst/>
            <a:cxnLst/>
            <a:rect l="l" t="t" r="r" b="b"/>
            <a:pathLst>
              <a:path w="3000375" h="647700">
                <a:moveTo>
                  <a:pt x="104244" y="0"/>
                </a:moveTo>
                <a:lnTo>
                  <a:pt x="3000375" y="0"/>
                </a:lnTo>
                <a:lnTo>
                  <a:pt x="2342708" y="647700"/>
                </a:lnTo>
                <a:lnTo>
                  <a:pt x="0" y="640326"/>
                </a:lnTo>
                <a:lnTo>
                  <a:pt x="104244" y="0"/>
                </a:lnTo>
                <a:close/>
              </a:path>
            </a:pathLst>
          </a:custGeom>
          <a:solidFill>
            <a:srgbClr val="005A9E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63500" dist="63500" algn="ctr" rotWithShape="0">
              <a:srgbClr val="000000">
                <a:alpha val="67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BD3489F3-E72E-18D2-524A-11603BDDD84D}"/>
              </a:ext>
            </a:extLst>
          </p:cNvPr>
          <p:cNvGrpSpPr/>
          <p:nvPr/>
        </p:nvGrpSpPr>
        <p:grpSpPr>
          <a:xfrm>
            <a:off x="7905211" y="4250904"/>
            <a:ext cx="2897981" cy="609600"/>
            <a:chOff x="7879219" y="4305300"/>
            <a:chExt cx="2897981" cy="609600"/>
          </a:xfrm>
        </p:grpSpPr>
        <p:pic>
          <p:nvPicPr>
            <p:cNvPr id="53" name="Image 15" descr="preencoded.png">
              <a:extLst>
                <a:ext uri="{FF2B5EF4-FFF2-40B4-BE49-F238E27FC236}">
                  <a16:creationId xmlns:a16="http://schemas.microsoft.com/office/drawing/2014/main" id="{ED897901-2109-BBEC-B8CD-956CC7C01D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879219" y="4305300"/>
              <a:ext cx="609600" cy="609600"/>
            </a:xfrm>
            <a:prstGeom prst="rect">
              <a:avLst/>
            </a:prstGeom>
          </p:spPr>
        </p:pic>
        <p:pic>
          <p:nvPicPr>
            <p:cNvPr id="54" name="Image 16" descr="preencoded.png">
              <a:extLst>
                <a:ext uri="{FF2B5EF4-FFF2-40B4-BE49-F238E27FC236}">
                  <a16:creationId xmlns:a16="http://schemas.microsoft.com/office/drawing/2014/main" id="{C0D87D14-C98B-894D-CA34-C4694F92F7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069719" y="4457700"/>
              <a:ext cx="228600" cy="304800"/>
            </a:xfrm>
            <a:prstGeom prst="rect">
              <a:avLst/>
            </a:prstGeom>
          </p:spPr>
        </p:pic>
        <p:sp>
          <p:nvSpPr>
            <p:cNvPr id="55" name="Text 10">
              <a:extLst>
                <a:ext uri="{FF2B5EF4-FFF2-40B4-BE49-F238E27FC236}">
                  <a16:creationId xmlns:a16="http://schemas.microsoft.com/office/drawing/2014/main" id="{BD2558FC-2447-FA92-3381-2E0AF123B60F}"/>
                </a:ext>
              </a:extLst>
            </p:cNvPr>
            <p:cNvSpPr/>
            <p:nvPr/>
          </p:nvSpPr>
          <p:spPr>
            <a:xfrm>
              <a:off x="8558488" y="4464041"/>
              <a:ext cx="586740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b="1" dirty="0">
                  <a:solidFill>
                    <a:srgbClr val="1E40AF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悟到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56" name="Text 11">
              <a:extLst>
                <a:ext uri="{FF2B5EF4-FFF2-40B4-BE49-F238E27FC236}">
                  <a16:creationId xmlns:a16="http://schemas.microsoft.com/office/drawing/2014/main" id="{C1F15763-47B3-7181-7685-568671FFDB1C}"/>
                </a:ext>
              </a:extLst>
            </p:cNvPr>
            <p:cNvSpPr/>
            <p:nvPr/>
          </p:nvSpPr>
          <p:spPr>
            <a:xfrm>
              <a:off x="9152912" y="4472185"/>
              <a:ext cx="1624288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dirty="0">
                  <a:solidFill>
                    <a:srgbClr val="4B556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学科素养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B30124D9-19BC-2537-599D-7A08CD366066}"/>
              </a:ext>
            </a:extLst>
          </p:cNvPr>
          <p:cNvGrpSpPr/>
          <p:nvPr/>
        </p:nvGrpSpPr>
        <p:grpSpPr>
          <a:xfrm>
            <a:off x="451487" y="5249613"/>
            <a:ext cx="12089130" cy="1181100"/>
            <a:chOff x="609600" y="4800600"/>
            <a:chExt cx="12089130" cy="1181100"/>
          </a:xfrm>
        </p:grpSpPr>
        <p:pic>
          <p:nvPicPr>
            <p:cNvPr id="58" name="Image 17" descr="preencoded.png">
              <a:extLst>
                <a:ext uri="{FF2B5EF4-FFF2-40B4-BE49-F238E27FC236}">
                  <a16:creationId xmlns:a16="http://schemas.microsoft.com/office/drawing/2014/main" id="{40749933-842F-E3BA-DEED-F8D49B846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09600" y="4800600"/>
              <a:ext cx="10972800" cy="1181100"/>
            </a:xfrm>
            <a:prstGeom prst="rect">
              <a:avLst/>
            </a:prstGeom>
          </p:spPr>
        </p:pic>
        <p:pic>
          <p:nvPicPr>
            <p:cNvPr id="59" name="Image 18" descr="preencoded.png">
              <a:extLst>
                <a:ext uri="{FF2B5EF4-FFF2-40B4-BE49-F238E27FC236}">
                  <a16:creationId xmlns:a16="http://schemas.microsoft.com/office/drawing/2014/main" id="{FDBD9DFF-2D23-EC8B-CEBC-6E1923ADFE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00100" y="5038725"/>
              <a:ext cx="171450" cy="171450"/>
            </a:xfrm>
            <a:prstGeom prst="rect">
              <a:avLst/>
            </a:prstGeom>
          </p:spPr>
        </p:pic>
        <p:sp>
          <p:nvSpPr>
            <p:cNvPr id="60" name="Text 12">
              <a:extLst>
                <a:ext uri="{FF2B5EF4-FFF2-40B4-BE49-F238E27FC236}">
                  <a16:creationId xmlns:a16="http://schemas.microsoft.com/office/drawing/2014/main" id="{B83CD7B2-1052-A2AB-83C4-088ED69A080D}"/>
                </a:ext>
              </a:extLst>
            </p:cNvPr>
            <p:cNvSpPr/>
            <p:nvPr/>
          </p:nvSpPr>
          <p:spPr>
            <a:xfrm>
              <a:off x="1047750" y="4991100"/>
              <a:ext cx="11650980" cy="282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>
                <a:lnSpc>
                  <a:spcPts val="2200"/>
                </a:lnSpc>
                <a:buNone/>
              </a:pPr>
              <a:r>
                <a:rPr lang="en-US" sz="2000" b="1" dirty="0">
                  <a:solidFill>
                    <a:srgbClr val="1E40AF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未来展望</a:t>
              </a:r>
              <a:endParaRPr 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61" name="Text 13">
              <a:extLst>
                <a:ext uri="{FF2B5EF4-FFF2-40B4-BE49-F238E27FC236}">
                  <a16:creationId xmlns:a16="http://schemas.microsoft.com/office/drawing/2014/main" id="{56D79602-08B5-80D4-9633-897E209A5C47}"/>
                </a:ext>
              </a:extLst>
            </p:cNvPr>
            <p:cNvSpPr/>
            <p:nvPr/>
          </p:nvSpPr>
          <p:spPr>
            <a:xfrm>
              <a:off x="800100" y="5334000"/>
              <a:ext cx="10591800" cy="56425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en-US" sz="2000" dirty="0" err="1">
                  <a:solidFill>
                    <a:srgbClr val="37415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未来，仍需进一步立足课堂实践探索，结合时代发展（如人工智能技术的融合应用）优化实施策略，让学科实践真正成为学生从“知道</a:t>
              </a:r>
              <a:r>
                <a:rPr lang="en-US" altLang="zh-CN" sz="2000" dirty="0">
                  <a:solidFill>
                    <a:srgbClr val="37415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 ” </a:t>
              </a:r>
              <a:r>
                <a:rPr lang="en-US" sz="2000" dirty="0" err="1">
                  <a:solidFill>
                    <a:srgbClr val="37415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到“做到</a:t>
              </a:r>
              <a:r>
                <a:rPr lang="en-US" altLang="zh-CN" sz="2000" dirty="0">
                  <a:solidFill>
                    <a:srgbClr val="37415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 ” </a:t>
              </a:r>
              <a:r>
                <a:rPr lang="en-US" sz="2000" dirty="0" err="1">
                  <a:solidFill>
                    <a:srgbClr val="37415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再到“悟到</a:t>
              </a:r>
              <a:r>
                <a:rPr lang="en-US" altLang="zh-CN" sz="2000" dirty="0">
                  <a:solidFill>
                    <a:srgbClr val="37415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ui-sans-serif" pitchFamily="34" charset="-120"/>
                </a:rPr>
                <a:t> ” </a:t>
              </a:r>
              <a:r>
                <a:rPr lang="en-US" sz="2000" dirty="0" err="1">
                  <a:solidFill>
                    <a:srgbClr val="37415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的成长阶梯</a:t>
              </a:r>
              <a:r>
                <a:rPr lang="en-US" sz="2000" dirty="0">
                  <a:solidFill>
                    <a:srgbClr val="37415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ui-sans-serif" pitchFamily="34" charset="-120"/>
                </a:rPr>
                <a:t>。</a:t>
              </a:r>
              <a:endParaRPr 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7" name="AutoShape 6">
            <a:extLst>
              <a:ext uri="{FF2B5EF4-FFF2-40B4-BE49-F238E27FC236}">
                <a16:creationId xmlns:a16="http://schemas.microsoft.com/office/drawing/2014/main" id="{71827966-7107-5EEC-EED7-733508EC4BBE}"/>
              </a:ext>
            </a:extLst>
          </p:cNvPr>
          <p:cNvSpPr/>
          <p:nvPr/>
        </p:nvSpPr>
        <p:spPr>
          <a:xfrm>
            <a:off x="1015998" y="527050"/>
            <a:ext cx="10440895" cy="3683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>
              <a:defRPr/>
            </a:pPr>
            <a:r>
              <a:rPr lang="en-US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3. </a:t>
            </a:r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sym typeface="SimHei"/>
              </a:rPr>
              <a:t>总结与启动</a:t>
            </a:r>
            <a:endParaRPr lang="en-US" sz="2400" b="1" dirty="0">
              <a:solidFill>
                <a:srgbClr val="F5B900"/>
              </a:solidFill>
              <a:effectLst>
                <a:outerShdw blurRad="38100" dist="38100" dir="2700000" algn="tl" rotWithShape="0">
                  <a:srgbClr val="000000">
                    <a:alpha val="43100"/>
                  </a:srgbClr>
                </a:outerShdw>
              </a:effectLst>
              <a:latin typeface="微软雅黑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328738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79400" y="266700"/>
            <a:ext cx="11620500" cy="6324600"/>
          </a:xfrm>
          <a:prstGeom prst="roundRect">
            <a:avLst>
              <a:gd name="adj" fmla="val 10040"/>
            </a:avLst>
          </a:prstGeom>
          <a:gradFill rotWithShape="1">
            <a:gsLst>
              <a:gs pos="0">
                <a:srgbClr val="FFFFFF">
                  <a:alpha val="100000"/>
                </a:srgbClr>
              </a:gs>
              <a:gs pos="100000">
                <a:srgbClr val="E0E0E0">
                  <a:alpha val="100000"/>
                </a:srgbClr>
              </a:gs>
            </a:gsLst>
            <a:lin ang="5400000"/>
          </a:gradFill>
          <a:ln w="25400" cap="flat" cmpd="sng">
            <a:noFill/>
            <a:prstDash val="solid"/>
            <a:round/>
          </a:ln>
          <a:effectLst>
            <a:outerShdw blurRad="279400" dist="254000" dir="8100000" algn="tr" rotWithShape="0">
              <a:srgbClr val="000000">
                <a:alpha val="4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3" name="AutoShape 3"/>
          <p:cNvSpPr/>
          <p:nvPr/>
        </p:nvSpPr>
        <p:spPr>
          <a:xfrm>
            <a:off x="406400" y="495300"/>
            <a:ext cx="11290300" cy="5930900"/>
          </a:xfrm>
          <a:prstGeom prst="roundRect">
            <a:avLst>
              <a:gd name="adj" fmla="val 7922"/>
            </a:avLst>
          </a:prstGeom>
          <a:gradFill rotWithShape="1">
            <a:gsLst>
              <a:gs pos="0">
                <a:srgbClr val="FFFFFF">
                  <a:alpha val="100000"/>
                </a:srgbClr>
              </a:gs>
              <a:gs pos="100000">
                <a:srgbClr val="DDDEDD">
                  <a:alpha val="100000"/>
                </a:srgbClr>
              </a:gs>
            </a:gsLst>
            <a:lin ang="18900000"/>
          </a:gra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4" name="Freeform 4"/>
          <p:cNvSpPr/>
          <p:nvPr/>
        </p:nvSpPr>
        <p:spPr>
          <a:xfrm>
            <a:off x="2095500" y="431800"/>
            <a:ext cx="9053830" cy="488950"/>
          </a:xfrm>
          <a:custGeom>
            <a:avLst/>
            <a:gdLst/>
            <a:ahLst/>
            <a:cxnLst/>
            <a:rect l="l" t="t" r="r" b="b"/>
            <a:pathLst>
              <a:path w="9053830" h="488950">
                <a:moveTo>
                  <a:pt x="0" y="0"/>
                </a:moveTo>
                <a:lnTo>
                  <a:pt x="7511393" y="0"/>
                </a:lnTo>
                <a:lnTo>
                  <a:pt x="9053830" y="488950"/>
                </a:lnTo>
                <a:lnTo>
                  <a:pt x="0" y="4889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>
              <a:alpha val="73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5" name="Freeform 5"/>
          <p:cNvSpPr/>
          <p:nvPr/>
        </p:nvSpPr>
        <p:spPr>
          <a:xfrm>
            <a:off x="863600" y="431800"/>
            <a:ext cx="3000375" cy="647700"/>
          </a:xfrm>
          <a:custGeom>
            <a:avLst/>
            <a:gdLst/>
            <a:ahLst/>
            <a:cxnLst/>
            <a:rect l="l" t="t" r="r" b="b"/>
            <a:pathLst>
              <a:path w="3000375" h="647700">
                <a:moveTo>
                  <a:pt x="104244" y="0"/>
                </a:moveTo>
                <a:lnTo>
                  <a:pt x="3000375" y="0"/>
                </a:lnTo>
                <a:lnTo>
                  <a:pt x="2342708" y="647700"/>
                </a:lnTo>
                <a:lnTo>
                  <a:pt x="0" y="640326"/>
                </a:lnTo>
                <a:lnTo>
                  <a:pt x="104244" y="0"/>
                </a:lnTo>
                <a:close/>
              </a:path>
            </a:pathLst>
          </a:custGeom>
          <a:solidFill>
            <a:srgbClr val="005A9E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63500" dist="63500" algn="ctr" rotWithShape="0">
              <a:srgbClr val="000000">
                <a:alpha val="67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7" name="AutoShape 7"/>
          <p:cNvSpPr/>
          <p:nvPr/>
        </p:nvSpPr>
        <p:spPr>
          <a:xfrm>
            <a:off x="914400" y="469900"/>
            <a:ext cx="2578100" cy="4572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ctr">
              <a:lnSpc>
                <a:spcPct val="100000"/>
              </a:lnSpc>
              <a:defRPr/>
            </a:pPr>
            <a:r>
              <a:rPr lang="en-US" sz="2400" b="1" i="0" u="none" strike="noStrike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cs typeface="微软雅黑"/>
                <a:sym typeface="微软雅黑"/>
              </a:rPr>
              <a:t>3.总结与启动</a:t>
            </a:r>
            <a:endParaRPr lang="en-US" sz="1100" dirty="0"/>
          </a:p>
        </p:txBody>
      </p:sp>
      <p:sp>
        <p:nvSpPr>
          <p:cNvPr id="9" name="AutoShape 9"/>
          <p:cNvSpPr/>
          <p:nvPr/>
        </p:nvSpPr>
        <p:spPr>
          <a:xfrm>
            <a:off x="1718982" y="1555750"/>
            <a:ext cx="5080000" cy="2286000"/>
          </a:xfrm>
          <a:prstGeom prst="roundRect">
            <a:avLst>
              <a:gd name="adj" fmla="val 6666"/>
            </a:avLst>
          </a:prstGeom>
          <a:solidFill>
            <a:srgbClr val="F2F2F2">
              <a:alpha val="10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10" name="AutoShape 10"/>
          <p:cNvSpPr/>
          <p:nvPr/>
        </p:nvSpPr>
        <p:spPr>
          <a:xfrm>
            <a:off x="1830285" y="1866900"/>
            <a:ext cx="4826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ctr" anchorCtr="0"/>
          <a:lstStyle/>
          <a:p>
            <a:pPr indent="0" algn="l">
              <a:lnSpc>
                <a:spcPct val="100000"/>
              </a:lnSpc>
              <a:defRPr/>
            </a:pPr>
            <a:r>
              <a:rPr lang="en-US" sz="2000" b="1" i="0" u="none" strike="noStrike">
                <a:solidFill>
                  <a:srgbClr val="005A9E"/>
                </a:solidFill>
                <a:latin typeface="SimHei"/>
                <a:ea typeface="SimHei"/>
                <a:cs typeface="SimHei"/>
                <a:sym typeface="SimHei"/>
              </a:rPr>
              <a:t>要点回顾</a:t>
            </a:r>
            <a:endParaRPr lang="en-US" sz="1100"/>
          </a:p>
        </p:txBody>
      </p:sp>
      <p:sp>
        <p:nvSpPr>
          <p:cNvPr id="11" name="AutoShape 11"/>
          <p:cNvSpPr/>
          <p:nvPr/>
        </p:nvSpPr>
        <p:spPr>
          <a:xfrm>
            <a:off x="1830285" y="2311400"/>
            <a:ext cx="4826000" cy="1524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600" b="1" i="0" u="none" strike="noStrike" dirty="0">
                <a:solidFill>
                  <a:srgbClr val="000000"/>
                </a:solidFill>
                <a:latin typeface="Noto Sans SC"/>
                <a:ea typeface="Noto Sans SC"/>
                <a:cs typeface="Noto Sans SC"/>
                <a:sym typeface="Noto Sans SC"/>
              </a:rPr>
              <a:t>● </a:t>
            </a:r>
            <a:r>
              <a:rPr lang="en-US" sz="1600" b="1" i="0" u="none" strike="noStrike" dirty="0" err="1">
                <a:solidFill>
                  <a:srgbClr val="000000"/>
                </a:solidFill>
                <a:latin typeface="Noto Sans SC"/>
                <a:ea typeface="Noto Sans SC"/>
                <a:cs typeface="Noto Sans SC"/>
                <a:sym typeface="Noto Sans SC"/>
              </a:rPr>
              <a:t>核心逻辑：</a:t>
            </a:r>
            <a:r>
              <a:rPr lang="en-US" sz="1600" b="0" i="0" u="none" strike="noStrike" dirty="0" err="1">
                <a:solidFill>
                  <a:srgbClr val="404040"/>
                </a:solidFill>
                <a:latin typeface="Noto Sans SC"/>
                <a:ea typeface="Noto Sans SC"/>
                <a:cs typeface="Noto Sans SC"/>
                <a:sym typeface="Noto Sans SC"/>
              </a:rPr>
              <a:t>学科实践是内核，项目</a:t>
            </a:r>
            <a:r>
              <a:rPr lang="en-US" sz="1600" b="0" i="0" u="none" strike="noStrike" dirty="0">
                <a:solidFill>
                  <a:srgbClr val="404040"/>
                </a:solidFill>
                <a:latin typeface="Noto Sans SC"/>
                <a:ea typeface="Noto Sans SC"/>
                <a:cs typeface="Noto Sans SC"/>
                <a:sym typeface="Noto Sans SC"/>
              </a:rPr>
              <a:t>/</a:t>
            </a:r>
            <a:r>
              <a:rPr lang="en-US" sz="1600" b="0" i="0" u="none" strike="noStrike" dirty="0" err="1">
                <a:solidFill>
                  <a:srgbClr val="404040"/>
                </a:solidFill>
                <a:latin typeface="Noto Sans SC"/>
                <a:ea typeface="Noto Sans SC"/>
                <a:cs typeface="Noto Sans SC"/>
                <a:sym typeface="Noto Sans SC"/>
              </a:rPr>
              <a:t>实验是载体</a:t>
            </a:r>
            <a:endParaRPr lang="en-US" sz="1100" dirty="0"/>
          </a:p>
          <a:p>
            <a:pPr indent="0" algn="l">
              <a:lnSpc>
                <a:spcPct val="125000"/>
              </a:lnSpc>
            </a:pPr>
            <a:r>
              <a:rPr lang="en-US" sz="1600" b="1" i="0" u="none" strike="noStrike" dirty="0">
                <a:solidFill>
                  <a:srgbClr val="000000"/>
                </a:solidFill>
                <a:latin typeface="Noto Sans SC"/>
                <a:ea typeface="Noto Sans SC"/>
                <a:cs typeface="Noto Sans SC"/>
                <a:sym typeface="Noto Sans SC"/>
              </a:rPr>
              <a:t>● 关键原则：</a:t>
            </a:r>
            <a:r>
              <a:rPr lang="en-US" sz="1600" b="0" i="0" u="none" strike="noStrike" dirty="0">
                <a:solidFill>
                  <a:srgbClr val="404040"/>
                </a:solidFill>
                <a:latin typeface="Noto Sans SC"/>
                <a:ea typeface="Noto Sans SC"/>
                <a:cs typeface="Noto Sans SC"/>
                <a:sym typeface="Noto Sans SC"/>
              </a:rPr>
              <a:t>坚持“</a:t>
            </a:r>
            <a:r>
              <a:rPr lang="en-US" sz="1600" b="0" i="0" u="none" strike="noStrike" dirty="0" err="1">
                <a:solidFill>
                  <a:srgbClr val="404040"/>
                </a:solidFill>
                <a:latin typeface="Noto Sans SC"/>
                <a:ea typeface="Noto Sans SC"/>
                <a:cs typeface="Noto Sans SC"/>
                <a:sym typeface="Noto Sans SC"/>
              </a:rPr>
              <a:t>小而实</a:t>
            </a:r>
            <a:r>
              <a:rPr lang="en-US" sz="1600" b="0" i="0" u="none" strike="noStrike" dirty="0">
                <a:solidFill>
                  <a:srgbClr val="404040"/>
                </a:solidFill>
                <a:latin typeface="Noto Sans SC"/>
                <a:ea typeface="Noto Sans SC"/>
                <a:cs typeface="Noto Sans SC"/>
                <a:sym typeface="Noto Sans SC"/>
              </a:rPr>
              <a:t>”，</a:t>
            </a:r>
            <a:r>
              <a:rPr lang="en-US" sz="1600" b="0" i="0" u="none" strike="noStrike" dirty="0" err="1">
                <a:solidFill>
                  <a:srgbClr val="404040"/>
                </a:solidFill>
                <a:latin typeface="Noto Sans SC"/>
                <a:ea typeface="Noto Sans SC"/>
                <a:cs typeface="Noto Sans SC"/>
                <a:sym typeface="Noto Sans SC"/>
              </a:rPr>
              <a:t>避免形式主义</a:t>
            </a:r>
            <a:endParaRPr lang="en-US" sz="1600" b="0" i="0" u="none" strike="noStrike" dirty="0">
              <a:solidFill>
                <a:srgbClr val="404040"/>
              </a:solidFill>
              <a:latin typeface="Noto Sans SC"/>
              <a:ea typeface="Noto Sans SC"/>
              <a:cs typeface="Noto Sans SC"/>
              <a:sym typeface="Noto Sans SC"/>
            </a:endParaRPr>
          </a:p>
          <a:p>
            <a:pPr indent="0" algn="l">
              <a:lnSpc>
                <a:spcPct val="125000"/>
              </a:lnSpc>
            </a:pPr>
            <a:r>
              <a:rPr lang="en-US" sz="1600" b="1" i="0" u="none" strike="noStrike" dirty="0">
                <a:solidFill>
                  <a:srgbClr val="000000"/>
                </a:solidFill>
                <a:latin typeface="Noto Sans SC"/>
                <a:ea typeface="Noto Sans SC"/>
                <a:cs typeface="Noto Sans SC"/>
                <a:sym typeface="Noto Sans SC"/>
              </a:rPr>
              <a:t>● </a:t>
            </a:r>
            <a:r>
              <a:rPr lang="en-US" sz="1600" b="1" i="0" u="none" strike="noStrike" dirty="0" err="1">
                <a:solidFill>
                  <a:srgbClr val="000000"/>
                </a:solidFill>
                <a:latin typeface="Noto Sans SC"/>
                <a:ea typeface="Noto Sans SC"/>
                <a:cs typeface="Noto Sans SC"/>
                <a:sym typeface="Noto Sans SC"/>
              </a:rPr>
              <a:t>落地路径：</a:t>
            </a:r>
            <a:r>
              <a:rPr lang="en-US" sz="1600" b="0" i="0" u="none" strike="noStrike" dirty="0" err="1">
                <a:solidFill>
                  <a:srgbClr val="404040"/>
                </a:solidFill>
                <a:latin typeface="Noto Sans SC"/>
                <a:ea typeface="Noto Sans SC"/>
                <a:cs typeface="Noto Sans SC"/>
                <a:sym typeface="Noto Sans SC"/>
              </a:rPr>
              <a:t>遵循“三阶段八环节”实施流程</a:t>
            </a:r>
            <a:endParaRPr lang="en-US" sz="1600" b="0" i="0" u="none" strike="noStrike" dirty="0">
              <a:solidFill>
                <a:srgbClr val="404040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12" name="AutoShape 12"/>
          <p:cNvSpPr/>
          <p:nvPr/>
        </p:nvSpPr>
        <p:spPr>
          <a:xfrm>
            <a:off x="4038600" y="4079318"/>
            <a:ext cx="5080000" cy="2286000"/>
          </a:xfrm>
          <a:prstGeom prst="roundRect">
            <a:avLst>
              <a:gd name="adj" fmla="val 6666"/>
            </a:avLst>
          </a:prstGeom>
          <a:solidFill>
            <a:srgbClr val="F2F2F2">
              <a:alpha val="10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13" name="AutoShape 13"/>
          <p:cNvSpPr/>
          <p:nvPr/>
        </p:nvSpPr>
        <p:spPr>
          <a:xfrm>
            <a:off x="4263462" y="4284195"/>
            <a:ext cx="4826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ctr" anchorCtr="0"/>
          <a:lstStyle/>
          <a:p>
            <a:pPr indent="0" algn="l">
              <a:lnSpc>
                <a:spcPct val="100000"/>
              </a:lnSpc>
              <a:defRPr/>
            </a:pPr>
            <a:r>
              <a:rPr lang="en-US" sz="2000" b="1" i="0" u="none" strike="noStrike" dirty="0" err="1">
                <a:solidFill>
                  <a:srgbClr val="005A9E"/>
                </a:solidFill>
                <a:latin typeface="SimHei"/>
                <a:ea typeface="SimHei"/>
                <a:cs typeface="SimHei"/>
                <a:sym typeface="SimHei"/>
              </a:rPr>
              <a:t>实践建议</a:t>
            </a:r>
            <a:endParaRPr lang="en-US" sz="1100" dirty="0"/>
          </a:p>
        </p:txBody>
      </p:sp>
      <p:sp>
        <p:nvSpPr>
          <p:cNvPr id="14" name="AutoShape 14"/>
          <p:cNvSpPr/>
          <p:nvPr/>
        </p:nvSpPr>
        <p:spPr>
          <a:xfrm>
            <a:off x="4263462" y="4728695"/>
            <a:ext cx="4826000" cy="1524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600" b="1" i="0" u="none" strike="noStrike" dirty="0">
                <a:solidFill>
                  <a:srgbClr val="000000"/>
                </a:solidFill>
                <a:latin typeface="Noto Sans SC"/>
                <a:ea typeface="Noto Sans SC"/>
                <a:cs typeface="Noto Sans SC"/>
                <a:sym typeface="Noto Sans SC"/>
              </a:rPr>
              <a:t>1. 试点先行：</a:t>
            </a:r>
            <a:r>
              <a:rPr lang="en-US" sz="1600" b="0" i="0" u="none" strike="noStrike" dirty="0">
                <a:solidFill>
                  <a:srgbClr val="404040"/>
                </a:solidFill>
                <a:latin typeface="Noto Sans SC"/>
                <a:ea typeface="Noto Sans SC"/>
                <a:cs typeface="Noto Sans SC"/>
                <a:sym typeface="Noto Sans SC"/>
              </a:rPr>
              <a:t>从1节常态课切入，打磨细节</a:t>
            </a:r>
            <a:endParaRPr lang="en-US" sz="1100" dirty="0"/>
          </a:p>
          <a:p>
            <a:pPr indent="0" algn="l">
              <a:lnSpc>
                <a:spcPct val="125000"/>
              </a:lnSpc>
            </a:pPr>
            <a:r>
              <a:rPr lang="en-US" sz="1600" b="1" i="0" u="none" strike="noStrike" dirty="0">
                <a:solidFill>
                  <a:srgbClr val="000000"/>
                </a:solidFill>
                <a:latin typeface="Noto Sans SC"/>
                <a:ea typeface="Noto Sans SC"/>
                <a:cs typeface="Noto Sans SC"/>
                <a:sym typeface="Noto Sans SC"/>
              </a:rPr>
              <a:t>2. </a:t>
            </a:r>
            <a:r>
              <a:rPr lang="en-US" sz="1600" b="1" i="0" u="none" strike="noStrike" dirty="0" err="1">
                <a:solidFill>
                  <a:srgbClr val="000000"/>
                </a:solidFill>
                <a:latin typeface="Noto Sans SC"/>
                <a:ea typeface="Noto Sans SC"/>
                <a:cs typeface="Noto Sans SC"/>
                <a:sym typeface="Noto Sans SC"/>
              </a:rPr>
              <a:t>团队推广：</a:t>
            </a:r>
            <a:r>
              <a:rPr lang="en-US" sz="1600" b="0" i="0" u="none" strike="noStrike" dirty="0" err="1">
                <a:solidFill>
                  <a:srgbClr val="404040"/>
                </a:solidFill>
                <a:latin typeface="Noto Sans SC"/>
                <a:ea typeface="Noto Sans SC"/>
                <a:cs typeface="Noto Sans SC"/>
                <a:sym typeface="Noto Sans SC"/>
              </a:rPr>
              <a:t>以教研组为单位，分享经验与资源</a:t>
            </a:r>
            <a:endParaRPr lang="en-US" sz="1600" b="0" i="0" u="none" strike="noStrike" dirty="0">
              <a:solidFill>
                <a:srgbClr val="404040"/>
              </a:solidFill>
              <a:latin typeface="Noto Sans SC"/>
              <a:ea typeface="Noto Sans SC"/>
              <a:cs typeface="Noto Sans SC"/>
              <a:sym typeface="Noto Sans SC"/>
            </a:endParaRPr>
          </a:p>
          <a:p>
            <a:pPr indent="0" algn="l">
              <a:lnSpc>
                <a:spcPct val="125000"/>
              </a:lnSpc>
            </a:pPr>
            <a:r>
              <a:rPr lang="en-US" sz="1600" b="1" i="0" u="none" strike="noStrike" dirty="0">
                <a:solidFill>
                  <a:srgbClr val="000000"/>
                </a:solidFill>
                <a:latin typeface="Noto Sans SC"/>
                <a:ea typeface="Noto Sans SC"/>
                <a:cs typeface="Noto Sans SC"/>
                <a:sym typeface="Noto Sans SC"/>
              </a:rPr>
              <a:t>3. </a:t>
            </a:r>
            <a:r>
              <a:rPr lang="en-US" sz="1600" b="1" i="0" u="none" strike="noStrike" dirty="0" err="1">
                <a:solidFill>
                  <a:srgbClr val="000000"/>
                </a:solidFill>
                <a:latin typeface="Noto Sans SC"/>
                <a:ea typeface="Noto Sans SC"/>
                <a:cs typeface="Noto Sans SC"/>
                <a:sym typeface="Noto Sans SC"/>
              </a:rPr>
              <a:t>常态融合：</a:t>
            </a:r>
            <a:r>
              <a:rPr lang="en-US" sz="1600" b="0" i="0" u="none" strike="noStrike" dirty="0" err="1">
                <a:solidFill>
                  <a:srgbClr val="404040"/>
                </a:solidFill>
                <a:latin typeface="Noto Sans SC"/>
                <a:ea typeface="Noto Sans SC"/>
                <a:cs typeface="Noto Sans SC"/>
                <a:sym typeface="Noto Sans SC"/>
              </a:rPr>
              <a:t>将学科实践真正融入日常教学体系</a:t>
            </a:r>
            <a:endParaRPr lang="en-US" sz="1600" b="0" i="0" u="none" strike="noStrike" dirty="0">
              <a:solidFill>
                <a:srgbClr val="404040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766300" y="4432300"/>
            <a:ext cx="1930400" cy="193040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92100" y="304800"/>
            <a:ext cx="11607800" cy="5918200"/>
          </a:xfrm>
          <a:prstGeom prst="roundRect">
            <a:avLst>
              <a:gd name="adj" fmla="val 0"/>
            </a:avLst>
          </a:prstGeom>
          <a:solidFill>
            <a:srgbClr val="FFFFFF">
              <a:alpha val="10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3" name="Freeform 3"/>
          <p:cNvSpPr/>
          <p:nvPr/>
        </p:nvSpPr>
        <p:spPr>
          <a:xfrm>
            <a:off x="1778000" y="304800"/>
            <a:ext cx="9053830" cy="488950"/>
          </a:xfrm>
          <a:custGeom>
            <a:avLst/>
            <a:gdLst/>
            <a:ahLst/>
            <a:cxnLst/>
            <a:rect l="l" t="t" r="r" b="b"/>
            <a:pathLst>
              <a:path w="9053830" h="488950">
                <a:moveTo>
                  <a:pt x="0" y="0"/>
                </a:moveTo>
                <a:lnTo>
                  <a:pt x="7511393" y="0"/>
                </a:lnTo>
                <a:lnTo>
                  <a:pt x="9053830" y="488950"/>
                </a:lnTo>
                <a:lnTo>
                  <a:pt x="0" y="4889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>
              <a:alpha val="73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4" name="Freeform 4"/>
          <p:cNvSpPr/>
          <p:nvPr/>
        </p:nvSpPr>
        <p:spPr>
          <a:xfrm>
            <a:off x="546100" y="304800"/>
            <a:ext cx="3000375" cy="647700"/>
          </a:xfrm>
          <a:custGeom>
            <a:avLst/>
            <a:gdLst/>
            <a:ahLst/>
            <a:cxnLst/>
            <a:rect l="l" t="t" r="r" b="b"/>
            <a:pathLst>
              <a:path w="3000375" h="647700">
                <a:moveTo>
                  <a:pt x="104244" y="0"/>
                </a:moveTo>
                <a:lnTo>
                  <a:pt x="3000375" y="0"/>
                </a:lnTo>
                <a:lnTo>
                  <a:pt x="2342708" y="647700"/>
                </a:lnTo>
                <a:lnTo>
                  <a:pt x="0" y="640326"/>
                </a:lnTo>
                <a:lnTo>
                  <a:pt x="104244" y="0"/>
                </a:lnTo>
                <a:close/>
              </a:path>
            </a:pathLst>
          </a:custGeom>
          <a:solidFill>
            <a:srgbClr val="005A9E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63500" dist="63500" algn="ctr" rotWithShape="0">
              <a:srgbClr val="000000">
                <a:alpha val="67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25400" y="-12700"/>
            <a:ext cx="12242800" cy="430530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  <p:sp>
        <p:nvSpPr>
          <p:cNvPr id="6" name="AutoShape 6"/>
          <p:cNvSpPr/>
          <p:nvPr/>
        </p:nvSpPr>
        <p:spPr>
          <a:xfrm>
            <a:off x="-25400" y="4381500"/>
            <a:ext cx="12242800" cy="2476500"/>
          </a:xfrm>
          <a:prstGeom prst="roundRect">
            <a:avLst>
              <a:gd name="adj" fmla="val 0"/>
            </a:avLst>
          </a:prstGeom>
          <a:blipFill rotWithShape="1">
            <a:blip r:embed="rId4"/>
            <a:stretch>
              <a:fillRect t="-100000" b="-100000"/>
            </a:stretch>
          </a:blip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7" name="AutoShape 7"/>
          <p:cNvSpPr/>
          <p:nvPr/>
        </p:nvSpPr>
        <p:spPr>
          <a:xfrm>
            <a:off x="-25400" y="4368800"/>
            <a:ext cx="12242800" cy="2489200"/>
          </a:xfrm>
          <a:prstGeom prst="roundRect">
            <a:avLst>
              <a:gd name="adj" fmla="val 0"/>
            </a:avLst>
          </a:prstGeom>
          <a:solidFill>
            <a:srgbClr val="C1EEFC">
              <a:alpha val="5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8" name="AutoShape 8"/>
          <p:cNvSpPr/>
          <p:nvPr/>
        </p:nvSpPr>
        <p:spPr>
          <a:xfrm rot="2700000">
            <a:off x="1104900" y="6565900"/>
            <a:ext cx="571500" cy="571500"/>
          </a:xfrm>
          <a:prstGeom prst="roundRect">
            <a:avLst>
              <a:gd name="adj" fmla="val 0"/>
            </a:avLst>
          </a:prstGeom>
          <a:solidFill>
            <a:srgbClr val="076785">
              <a:alpha val="41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9" name="AutoShape 9"/>
          <p:cNvSpPr/>
          <p:nvPr/>
        </p:nvSpPr>
        <p:spPr>
          <a:xfrm rot="2700000">
            <a:off x="1917700" y="6565900"/>
            <a:ext cx="571500" cy="571500"/>
          </a:xfrm>
          <a:prstGeom prst="roundRect">
            <a:avLst>
              <a:gd name="adj" fmla="val 0"/>
            </a:avLst>
          </a:prstGeom>
          <a:solidFill>
            <a:srgbClr val="054559">
              <a:alpha val="631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10" name="AutoShape 10"/>
          <p:cNvSpPr/>
          <p:nvPr/>
        </p:nvSpPr>
        <p:spPr>
          <a:xfrm rot="2700000">
            <a:off x="2730500" y="6578600"/>
            <a:ext cx="571500" cy="571500"/>
          </a:xfrm>
          <a:prstGeom prst="roundRect">
            <a:avLst>
              <a:gd name="adj" fmla="val 0"/>
            </a:avLst>
          </a:prstGeom>
          <a:solidFill>
            <a:srgbClr val="076785">
              <a:alpha val="561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11" name="AutoShape 11"/>
          <p:cNvSpPr/>
          <p:nvPr/>
        </p:nvSpPr>
        <p:spPr>
          <a:xfrm rot="2700000">
            <a:off x="2324100" y="6172200"/>
            <a:ext cx="571500" cy="571500"/>
          </a:xfrm>
          <a:prstGeom prst="roundRect">
            <a:avLst>
              <a:gd name="adj" fmla="val 0"/>
            </a:avLst>
          </a:prstGeom>
          <a:solidFill>
            <a:srgbClr val="076785">
              <a:alpha val="188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12" name="AutoShape 12"/>
          <p:cNvSpPr/>
          <p:nvPr/>
        </p:nvSpPr>
        <p:spPr>
          <a:xfrm rot="2700000">
            <a:off x="3136900" y="6172200"/>
            <a:ext cx="571500" cy="571500"/>
          </a:xfrm>
          <a:prstGeom prst="roundRect">
            <a:avLst>
              <a:gd name="adj" fmla="val 0"/>
            </a:avLst>
          </a:prstGeom>
          <a:solidFill>
            <a:srgbClr val="076785">
              <a:alpha val="188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13" name="AutoShape 13"/>
          <p:cNvSpPr/>
          <p:nvPr/>
        </p:nvSpPr>
        <p:spPr>
          <a:xfrm>
            <a:off x="-25400" y="4292600"/>
            <a:ext cx="7277100" cy="76200"/>
          </a:xfrm>
          <a:prstGeom prst="roundRect">
            <a:avLst>
              <a:gd name="adj" fmla="val 0"/>
            </a:avLst>
          </a:prstGeom>
          <a:solidFill>
            <a:srgbClr val="054559">
              <a:alpha val="10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14" name="AutoShape 14"/>
          <p:cNvSpPr/>
          <p:nvPr/>
        </p:nvSpPr>
        <p:spPr>
          <a:xfrm>
            <a:off x="8420100" y="4292600"/>
            <a:ext cx="1270000" cy="76200"/>
          </a:xfrm>
          <a:prstGeom prst="roundRect">
            <a:avLst>
              <a:gd name="adj" fmla="val 0"/>
            </a:avLst>
          </a:prstGeom>
          <a:solidFill>
            <a:srgbClr val="054559">
              <a:alpha val="10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15" name="AutoShape 15"/>
          <p:cNvSpPr/>
          <p:nvPr/>
        </p:nvSpPr>
        <p:spPr>
          <a:xfrm>
            <a:off x="9690100" y="4292600"/>
            <a:ext cx="1270000" cy="76200"/>
          </a:xfrm>
          <a:prstGeom prst="roundRect">
            <a:avLst>
              <a:gd name="adj" fmla="val 0"/>
            </a:avLst>
          </a:prstGeom>
          <a:solidFill>
            <a:srgbClr val="076785">
              <a:alpha val="10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16" name="AutoShape 16"/>
          <p:cNvSpPr/>
          <p:nvPr/>
        </p:nvSpPr>
        <p:spPr>
          <a:xfrm>
            <a:off x="10947400" y="4292600"/>
            <a:ext cx="1270000" cy="76200"/>
          </a:xfrm>
          <a:prstGeom prst="roundRect">
            <a:avLst>
              <a:gd name="adj" fmla="val 0"/>
            </a:avLst>
          </a:prstGeom>
          <a:solidFill>
            <a:srgbClr val="46CCF6">
              <a:alpha val="10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17" name="AutoShape 17"/>
          <p:cNvSpPr/>
          <p:nvPr/>
        </p:nvSpPr>
        <p:spPr>
          <a:xfrm>
            <a:off x="7200900" y="4292600"/>
            <a:ext cx="1270000" cy="76200"/>
          </a:xfrm>
          <a:prstGeom prst="roundRect">
            <a:avLst>
              <a:gd name="adj" fmla="val 0"/>
            </a:avLst>
          </a:prstGeom>
          <a:solidFill>
            <a:srgbClr val="076785">
              <a:alpha val="10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18" name="AutoShape 18"/>
          <p:cNvSpPr/>
          <p:nvPr/>
        </p:nvSpPr>
        <p:spPr>
          <a:xfrm>
            <a:off x="0" y="0"/>
            <a:ext cx="12242800" cy="4292600"/>
          </a:xfrm>
          <a:prstGeom prst="roundRect">
            <a:avLst>
              <a:gd name="adj" fmla="val 0"/>
            </a:avLst>
          </a:prstGeom>
          <a:solidFill>
            <a:srgbClr val="0D0D0D">
              <a:alpha val="65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36600" y="228600"/>
            <a:ext cx="546100" cy="43180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8100" y="3225800"/>
            <a:ext cx="2095500" cy="209550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  <p:sp>
        <p:nvSpPr>
          <p:cNvPr id="22" name="AutoShape 22"/>
          <p:cNvSpPr/>
          <p:nvPr/>
        </p:nvSpPr>
        <p:spPr>
          <a:xfrm>
            <a:off x="4241800" y="5943600"/>
            <a:ext cx="3048000" cy="6477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l">
              <a:lnSpc>
                <a:spcPct val="100000"/>
              </a:lnSpc>
              <a:defRPr/>
            </a:pPr>
            <a:r>
              <a:rPr lang="en-US" sz="1800" b="0" i="0" u="none" strike="noStrike">
                <a:solidFill>
                  <a:srgbClr val="000000"/>
                </a:solidFill>
                <a:latin typeface="微软雅黑"/>
                <a:ea typeface="微软雅黑"/>
                <a:cs typeface="微软雅黑"/>
                <a:sym typeface="微软雅黑"/>
              </a:rPr>
              <a:t>电话：</a:t>
            </a:r>
            <a:r>
              <a:rPr lang="en-US" sz="1800" b="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0551-62649670</a:t>
            </a:r>
            <a:endParaRPr lang="en-US" sz="1100"/>
          </a:p>
          <a:p>
            <a:pPr indent="0" algn="l">
              <a:lnSpc>
                <a:spcPct val="100000"/>
              </a:lnSpc>
            </a:pPr>
            <a:r>
              <a:rPr lang="en-US" sz="1800" b="0" i="0" u="none" strike="noStrike">
                <a:solidFill>
                  <a:srgbClr val="000000"/>
                </a:solidFill>
                <a:latin typeface="微软雅黑"/>
                <a:ea typeface="微软雅黑"/>
                <a:cs typeface="微软雅黑"/>
                <a:sym typeface="微软雅黑"/>
              </a:rPr>
              <a:t>网址：</a:t>
            </a:r>
            <a:r>
              <a:rPr lang="en-US" sz="1800" b="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http://www.ahjks.cn</a:t>
            </a:r>
          </a:p>
        </p:txBody>
      </p:sp>
      <p:sp>
        <p:nvSpPr>
          <p:cNvPr id="23" name="AutoShape 23"/>
          <p:cNvSpPr/>
          <p:nvPr/>
        </p:nvSpPr>
        <p:spPr>
          <a:xfrm>
            <a:off x="1384300" y="304800"/>
            <a:ext cx="8064500" cy="3683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l">
              <a:lnSpc>
                <a:spcPct val="100000"/>
              </a:lnSpc>
              <a:defRPr/>
            </a:pPr>
            <a:r>
              <a:rPr lang="en-US" sz="1800" b="1" i="0" u="none" strike="noStrike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cs typeface="微软雅黑"/>
                <a:sym typeface="微软雅黑"/>
              </a:rPr>
              <a:t>2026年安徽省</a:t>
            </a:r>
            <a:r>
              <a:rPr lang="en-US" sz="1800" b="1" i="0" u="none" strike="noStrike">
                <a:solidFill>
                  <a:srgbClr val="FFFF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cs typeface="微软雅黑"/>
                <a:sym typeface="微软雅黑"/>
              </a:rPr>
              <a:t>小学</a:t>
            </a:r>
            <a:r>
              <a:rPr lang="en-US" sz="1800" b="1" i="0" u="none" strike="noStrike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cs typeface="微软雅黑"/>
                <a:sym typeface="微软雅黑"/>
              </a:rPr>
              <a:t>人工智能通识教育暨</a:t>
            </a:r>
            <a:r>
              <a:rPr lang="en-US" sz="1800" b="1" i="0" u="none" strike="noStrike">
                <a:solidFill>
                  <a:srgbClr val="FFFF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cs typeface="微软雅黑"/>
                <a:sym typeface="微软雅黑"/>
              </a:rPr>
              <a:t>小学</a:t>
            </a:r>
            <a:r>
              <a:rPr lang="en-US" sz="1800" b="1" i="0" u="none" strike="noStrike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cs typeface="微软雅黑"/>
                <a:sym typeface="微软雅黑"/>
              </a:rPr>
              <a:t>信息科技教学指南培训活动</a:t>
            </a:r>
            <a:endParaRPr lang="en-US" sz="1100"/>
          </a:p>
        </p:txBody>
      </p:sp>
      <p:sp>
        <p:nvSpPr>
          <p:cNvPr id="24" name="AutoShape 24"/>
          <p:cNvSpPr/>
          <p:nvPr/>
        </p:nvSpPr>
        <p:spPr>
          <a:xfrm>
            <a:off x="6692900" y="5981700"/>
            <a:ext cx="6121400" cy="5207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ctr">
              <a:lnSpc>
                <a:spcPct val="100000"/>
              </a:lnSpc>
              <a:defRPr/>
            </a:pPr>
            <a:r>
              <a:rPr lang="en-US" sz="2800" b="0" i="0" u="none" strike="noStrike">
                <a:solidFill>
                  <a:srgbClr val="1E4370"/>
                </a:solidFill>
                <a:latin typeface="Kaiti SC"/>
                <a:ea typeface="Kaiti SC"/>
                <a:cs typeface="Kaiti SC"/>
                <a:sym typeface="Kaiti SC"/>
              </a:rPr>
              <a:t>安徽省教育科学研究院</a:t>
            </a:r>
            <a:endParaRPr lang="en-US" sz="1100"/>
          </a:p>
        </p:txBody>
      </p:sp>
      <p:sp>
        <p:nvSpPr>
          <p:cNvPr id="25" name="AutoShape 25"/>
          <p:cNvSpPr/>
          <p:nvPr/>
        </p:nvSpPr>
        <p:spPr>
          <a:xfrm>
            <a:off x="1937100" y="806451"/>
            <a:ext cx="9317377" cy="3589118"/>
          </a:xfrm>
          <a:prstGeom prst="rect">
            <a:avLst/>
          </a:prstGeom>
          <a:solidFill>
            <a:schemeClr val="tx1">
              <a:alpha val="54118"/>
            </a:schemeClr>
          </a:solidFill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ctr">
              <a:lnSpc>
                <a:spcPct val="100000"/>
              </a:lnSpc>
              <a:defRPr/>
            </a:pPr>
            <a:r>
              <a:rPr lang="en-US" sz="3200" b="1" i="0" u="none" strike="noStrike" dirty="0" err="1">
                <a:solidFill>
                  <a:schemeClr val="accent5">
                    <a:lumMod val="75000"/>
                  </a:schemeClr>
                </a:solidFill>
                <a:latin typeface="微软雅黑"/>
                <a:ea typeface="微软雅黑"/>
                <a:cs typeface="微软雅黑"/>
                <a:sym typeface="微软雅黑"/>
              </a:rPr>
              <a:t>实践是表，素养是里</a:t>
            </a:r>
            <a:r>
              <a:rPr lang="zh-CN" altLang="en-US" sz="3200" b="1" i="0" u="none" strike="noStrike" dirty="0">
                <a:solidFill>
                  <a:schemeClr val="accent5">
                    <a:lumMod val="75000"/>
                  </a:schemeClr>
                </a:solidFill>
                <a:latin typeface="微软雅黑"/>
                <a:ea typeface="微软雅黑"/>
                <a:cs typeface="微软雅黑"/>
                <a:sym typeface="微软雅黑"/>
              </a:rPr>
              <a:t>！</a:t>
            </a:r>
            <a:endParaRPr lang="en-US" altLang="zh-CN" sz="3200" b="1" i="0" u="none" strike="noStrike" dirty="0">
              <a:solidFill>
                <a:schemeClr val="accent5">
                  <a:lumMod val="75000"/>
                </a:schemeClr>
              </a:solidFill>
              <a:latin typeface="微软雅黑"/>
              <a:ea typeface="微软雅黑"/>
              <a:cs typeface="微软雅黑"/>
              <a:sym typeface="微软雅黑"/>
            </a:endParaRPr>
          </a:p>
          <a:p>
            <a:pPr indent="0" algn="l">
              <a:lnSpc>
                <a:spcPct val="100000"/>
              </a:lnSpc>
              <a:defRPr/>
            </a:pPr>
            <a:endParaRPr lang="en-US" sz="1800" b="1" dirty="0">
              <a:solidFill>
                <a:schemeClr val="accent5">
                  <a:lumMod val="75000"/>
                </a:schemeClr>
              </a:solidFill>
            </a:endParaRPr>
          </a:p>
          <a:p>
            <a:pPr indent="0" algn="l">
              <a:lnSpc>
                <a:spcPct val="150000"/>
              </a:lnSpc>
            </a:pPr>
            <a:r>
              <a:rPr lang="en-US" sz="2400" b="0" i="0" u="none" strike="noStrike" dirty="0">
                <a:solidFill>
                  <a:schemeClr val="bg1"/>
                </a:solidFill>
                <a:latin typeface="微软雅黑"/>
                <a:ea typeface="微软雅黑"/>
                <a:cs typeface="微软雅黑"/>
                <a:sym typeface="微软雅黑"/>
              </a:rPr>
              <a:t>      </a:t>
            </a:r>
            <a:r>
              <a:rPr lang="en-US" sz="2400" b="0" i="0" u="none" strike="noStrike" dirty="0" err="1">
                <a:solidFill>
                  <a:schemeClr val="bg1"/>
                </a:solidFill>
                <a:latin typeface="微软雅黑"/>
                <a:ea typeface="微软雅黑"/>
                <a:cs typeface="微软雅黑"/>
                <a:sym typeface="微软雅黑"/>
              </a:rPr>
              <a:t>信息科技学科实践，不是</a:t>
            </a:r>
            <a:r>
              <a:rPr lang="zh-CN" altLang="en-US" sz="2400" b="0" i="0" u="none" strike="noStrike" dirty="0">
                <a:solidFill>
                  <a:schemeClr val="bg1"/>
                </a:solidFill>
                <a:latin typeface="微软雅黑"/>
                <a:ea typeface="微软雅黑"/>
                <a:cs typeface="微软雅黑"/>
                <a:sym typeface="微软雅黑"/>
              </a:rPr>
              <a:t>简单的</a:t>
            </a:r>
            <a:r>
              <a:rPr lang="en-US" sz="2400" b="0" i="0" u="none" strike="noStrike" dirty="0" err="1">
                <a:solidFill>
                  <a:schemeClr val="bg1"/>
                </a:solidFill>
                <a:latin typeface="微软雅黑"/>
                <a:ea typeface="微软雅黑"/>
                <a:cs typeface="微软雅黑"/>
                <a:sym typeface="微软雅黑"/>
              </a:rPr>
              <a:t>让我们在课堂上</a:t>
            </a:r>
            <a:r>
              <a:rPr lang="zh-CN" altLang="en-US" sz="2400" b="0" i="0" u="none" strike="noStrike" dirty="0">
                <a:solidFill>
                  <a:schemeClr val="bg1"/>
                </a:solidFill>
                <a:latin typeface="微软雅黑"/>
                <a:ea typeface="微软雅黑"/>
                <a:cs typeface="微软雅黑"/>
                <a:sym typeface="微软雅黑"/>
              </a:rPr>
              <a:t>“</a:t>
            </a:r>
            <a:r>
              <a:rPr lang="en-US" sz="2400" b="0" i="0" u="none" strike="noStrike" dirty="0">
                <a:solidFill>
                  <a:schemeClr val="bg1"/>
                </a:solidFill>
                <a:latin typeface="微软雅黑"/>
                <a:ea typeface="微软雅黑"/>
                <a:cs typeface="微软雅黑"/>
                <a:sym typeface="微软雅黑"/>
              </a:rPr>
              <a:t>多做活动”，而是让我们通过精心设计的</a:t>
            </a:r>
            <a:r>
              <a:rPr lang="en-US" sz="2400" b="1" i="0" u="none" strike="noStrike" dirty="0">
                <a:solidFill>
                  <a:schemeClr val="accent5">
                    <a:lumMod val="75000"/>
                  </a:schemeClr>
                </a:solidFill>
                <a:latin typeface="微软雅黑"/>
                <a:ea typeface="微软雅黑"/>
                <a:cs typeface="微软雅黑"/>
                <a:sym typeface="微软雅黑"/>
              </a:rPr>
              <a:t>实验</a:t>
            </a:r>
            <a:r>
              <a:rPr lang="en-US" sz="2400" b="0" i="0" u="none" strike="noStrike" dirty="0">
                <a:solidFill>
                  <a:schemeClr val="bg1"/>
                </a:solidFill>
                <a:latin typeface="微软雅黑"/>
                <a:ea typeface="微软雅黑"/>
                <a:cs typeface="微软雅黑"/>
                <a:sym typeface="微软雅黑"/>
              </a:rPr>
              <a:t>和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微软雅黑"/>
                <a:ea typeface="微软雅黑"/>
                <a:sym typeface="微软雅黑"/>
              </a:rPr>
              <a:t>项目</a:t>
            </a:r>
            <a:r>
              <a:rPr lang="en-US" sz="2400" b="0" i="0" u="none" strike="noStrike" dirty="0">
                <a:solidFill>
                  <a:schemeClr val="bg1"/>
                </a:solidFill>
                <a:latin typeface="微软雅黑"/>
                <a:ea typeface="微软雅黑"/>
                <a:cs typeface="微软雅黑"/>
                <a:sym typeface="微软雅黑"/>
              </a:rPr>
              <a:t>，让学生真正学会用</a:t>
            </a:r>
            <a:r>
              <a:rPr lang="en-US" sz="2400" b="1" i="0" u="none" strike="noStrike" dirty="0">
                <a:solidFill>
                  <a:schemeClr val="accent5">
                    <a:lumMod val="75000"/>
                  </a:schemeClr>
                </a:solidFill>
                <a:latin typeface="微软雅黑"/>
                <a:ea typeface="微软雅黑"/>
                <a:cs typeface="微软雅黑"/>
                <a:sym typeface="微软雅黑"/>
              </a:rPr>
              <a:t>信息科技</a:t>
            </a:r>
            <a:r>
              <a:rPr lang="en-US" sz="2400" b="0" i="0" u="none" strike="noStrike" dirty="0">
                <a:solidFill>
                  <a:schemeClr val="bg1"/>
                </a:solidFill>
                <a:latin typeface="微软雅黑"/>
                <a:ea typeface="微软雅黑"/>
                <a:cs typeface="微软雅黑"/>
                <a:sym typeface="微软雅黑"/>
              </a:rPr>
              <a:t>的眼光看问题、用信息科技的</a:t>
            </a:r>
            <a:r>
              <a:rPr lang="en-US" sz="2400" b="1" i="0" u="none" strike="noStrike" dirty="0">
                <a:solidFill>
                  <a:schemeClr val="accent5">
                    <a:lumMod val="75000"/>
                  </a:schemeClr>
                </a:solidFill>
                <a:latin typeface="微软雅黑"/>
                <a:ea typeface="微软雅黑"/>
                <a:cs typeface="微软雅黑"/>
                <a:sym typeface="微软雅黑"/>
              </a:rPr>
              <a:t>思维</a:t>
            </a:r>
            <a:r>
              <a:rPr lang="en-US" sz="2400" b="0" i="0" u="none" strike="noStrike" dirty="0">
                <a:solidFill>
                  <a:schemeClr val="bg1"/>
                </a:solidFill>
                <a:latin typeface="微软雅黑"/>
                <a:ea typeface="微软雅黑"/>
                <a:cs typeface="微软雅黑"/>
                <a:sym typeface="微软雅黑"/>
              </a:rPr>
              <a:t>解决问题，让信息科技</a:t>
            </a:r>
            <a:r>
              <a:rPr lang="en-US" sz="2400" b="1" i="0" u="none" strike="noStrike" dirty="0">
                <a:solidFill>
                  <a:schemeClr val="accent5">
                    <a:lumMod val="75000"/>
                  </a:schemeClr>
                </a:solidFill>
                <a:latin typeface="微软雅黑"/>
                <a:ea typeface="微软雅黑"/>
                <a:cs typeface="微软雅黑"/>
                <a:sym typeface="微软雅黑"/>
              </a:rPr>
              <a:t>核心素养</a:t>
            </a:r>
            <a:r>
              <a:rPr lang="en-US" sz="2400" b="0" i="0" u="none" strike="noStrike" dirty="0">
                <a:solidFill>
                  <a:schemeClr val="bg1"/>
                </a:solidFill>
                <a:latin typeface="微软雅黑"/>
                <a:ea typeface="微软雅黑"/>
                <a:cs typeface="微软雅黑"/>
                <a:sym typeface="微软雅黑"/>
              </a:rPr>
              <a:t>在我们的课堂中真正落地、生根、发芽。</a:t>
            </a:r>
            <a:r>
              <a:rPr lang="zh-CN" altLang="en-US" sz="2400" b="0" i="0" u="none" strike="noStrike" dirty="0">
                <a:solidFill>
                  <a:schemeClr val="bg1"/>
                </a:solidFill>
                <a:latin typeface="微软雅黑"/>
                <a:ea typeface="微软雅黑"/>
                <a:cs typeface="微软雅黑"/>
                <a:sym typeface="微软雅黑"/>
              </a:rPr>
              <a:t>人工智能通识教育课程的学科实践，同理。</a:t>
            </a:r>
            <a:endParaRPr lang="en-US" sz="2400" b="0" i="0" u="none" strike="noStrike" dirty="0">
              <a:solidFill>
                <a:schemeClr val="bg1"/>
              </a:solidFill>
              <a:latin typeface="微软雅黑"/>
              <a:ea typeface="微软雅黑"/>
              <a:cs typeface="微软雅黑"/>
              <a:sym typeface="微软雅黑"/>
            </a:endParaRPr>
          </a:p>
        </p:txBody>
      </p:sp>
      <p:pic>
        <p:nvPicPr>
          <p:cNvPr id="26" name="Picture 2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108200" y="4851400"/>
            <a:ext cx="1739900" cy="173990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DA1E7C25-C144-F342-6C76-8EB02DF32B6E}"/>
              </a:ext>
            </a:extLst>
          </p:cNvPr>
          <p:cNvSpPr txBox="1"/>
          <p:nvPr/>
        </p:nvSpPr>
        <p:spPr>
          <a:xfrm>
            <a:off x="4140200" y="5030569"/>
            <a:ext cx="77589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spc="3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让学科实践在我们的课堂里践行！</a:t>
            </a:r>
            <a:endParaRPr lang="zh-CN" altLang="en-US" sz="3600" b="1" spc="3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45074" y="470582"/>
            <a:ext cx="11620500" cy="6324600"/>
          </a:xfrm>
          <a:prstGeom prst="roundRect">
            <a:avLst>
              <a:gd name="adj" fmla="val 10040"/>
            </a:avLst>
          </a:prstGeom>
          <a:gradFill rotWithShape="1">
            <a:gsLst>
              <a:gs pos="0">
                <a:srgbClr val="FFFFFF">
                  <a:alpha val="100000"/>
                </a:srgbClr>
              </a:gs>
              <a:gs pos="100000">
                <a:srgbClr val="E0E0E0">
                  <a:alpha val="100000"/>
                </a:srgbClr>
              </a:gs>
            </a:gsLst>
            <a:lin ang="5400000"/>
          </a:gradFill>
          <a:ln w="25400" cap="flat" cmpd="sng">
            <a:noFill/>
            <a:prstDash val="solid"/>
            <a:round/>
          </a:ln>
          <a:effectLst>
            <a:outerShdw blurRad="279400" dist="254000" dir="8100000" algn="tr" rotWithShape="0">
              <a:srgbClr val="000000">
                <a:alpha val="4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4" name="Freeform 4"/>
          <p:cNvSpPr/>
          <p:nvPr/>
        </p:nvSpPr>
        <p:spPr>
          <a:xfrm>
            <a:off x="2122170" y="431800"/>
            <a:ext cx="9053830" cy="488950"/>
          </a:xfrm>
          <a:custGeom>
            <a:avLst/>
            <a:gdLst/>
            <a:ahLst/>
            <a:cxnLst/>
            <a:rect l="l" t="t" r="r" b="b"/>
            <a:pathLst>
              <a:path w="9053830" h="488950">
                <a:moveTo>
                  <a:pt x="0" y="0"/>
                </a:moveTo>
                <a:lnTo>
                  <a:pt x="7511393" y="0"/>
                </a:lnTo>
                <a:lnTo>
                  <a:pt x="9053830" y="488950"/>
                </a:lnTo>
                <a:lnTo>
                  <a:pt x="0" y="4889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>
              <a:alpha val="73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5" name="Freeform 5"/>
          <p:cNvSpPr/>
          <p:nvPr/>
        </p:nvSpPr>
        <p:spPr>
          <a:xfrm>
            <a:off x="863600" y="431800"/>
            <a:ext cx="3000375" cy="647700"/>
          </a:xfrm>
          <a:custGeom>
            <a:avLst/>
            <a:gdLst/>
            <a:ahLst/>
            <a:cxnLst/>
            <a:rect l="l" t="t" r="r" b="b"/>
            <a:pathLst>
              <a:path w="3000375" h="647700">
                <a:moveTo>
                  <a:pt x="104244" y="0"/>
                </a:moveTo>
                <a:lnTo>
                  <a:pt x="3000375" y="0"/>
                </a:lnTo>
                <a:lnTo>
                  <a:pt x="2342708" y="647700"/>
                </a:lnTo>
                <a:lnTo>
                  <a:pt x="0" y="640326"/>
                </a:lnTo>
                <a:lnTo>
                  <a:pt x="104244" y="0"/>
                </a:lnTo>
                <a:close/>
              </a:path>
            </a:pathLst>
          </a:custGeom>
          <a:solidFill>
            <a:srgbClr val="005A9E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63500" dist="63500" algn="ctr" rotWithShape="0">
              <a:srgbClr val="000000">
                <a:alpha val="67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6" name="AutoShape 6"/>
          <p:cNvSpPr/>
          <p:nvPr/>
        </p:nvSpPr>
        <p:spPr>
          <a:xfrm>
            <a:off x="3644900" y="520700"/>
            <a:ext cx="4521200" cy="3683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l">
              <a:lnSpc>
                <a:spcPct val="100000"/>
              </a:lnSpc>
              <a:defRPr/>
            </a:pPr>
            <a:r>
              <a:rPr lang="en-US" sz="1800" b="1" i="0" u="none" strike="noStrike" dirty="0" err="1">
                <a:solidFill>
                  <a:srgbClr val="FFFFFF"/>
                </a:solidFill>
                <a:latin typeface="SimHei"/>
                <a:ea typeface="SimHei"/>
                <a:cs typeface="SimHei"/>
                <a:sym typeface="SimHei"/>
              </a:rPr>
              <a:t>教学痛点</a:t>
            </a:r>
            <a:r>
              <a:rPr lang="en-US" sz="1800" b="1" i="0" u="none" strike="noStrike" dirty="0">
                <a:solidFill>
                  <a:srgbClr val="FFFFFF"/>
                </a:solidFill>
                <a:latin typeface="SimHei"/>
                <a:ea typeface="SimHei"/>
                <a:cs typeface="SimHei"/>
                <a:sym typeface="SimHei"/>
              </a:rPr>
              <a:t>-</a:t>
            </a:r>
            <a:r>
              <a:rPr lang="zh-CN" altLang="en-US" sz="1600" b="1" dirty="0">
                <a:solidFill>
                  <a:srgbClr val="FFFFFF"/>
                </a:solidFill>
                <a:latin typeface="SimHei"/>
                <a:ea typeface="SimHei"/>
                <a:cs typeface="SimHei"/>
                <a:sym typeface="SimHei"/>
              </a:rPr>
              <a:t>问题收集</a:t>
            </a:r>
            <a:endParaRPr lang="en-US" sz="1100" dirty="0"/>
          </a:p>
        </p:txBody>
      </p:sp>
      <p:sp>
        <p:nvSpPr>
          <p:cNvPr id="22" name="AutoShape 22"/>
          <p:cNvSpPr/>
          <p:nvPr/>
        </p:nvSpPr>
        <p:spPr>
          <a:xfrm>
            <a:off x="825500" y="5758427"/>
            <a:ext cx="10160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ctr">
              <a:lnSpc>
                <a:spcPct val="100000"/>
              </a:lnSpc>
              <a:defRPr/>
            </a:pPr>
            <a:r>
              <a:rPr lang="en-US" altLang="zh-CN" sz="1600" b="0" i="0" u="none" strike="noStrike" dirty="0">
                <a:solidFill>
                  <a:srgbClr val="005A9E"/>
                </a:solidFill>
                <a:latin typeface="SimHei"/>
                <a:ea typeface="SimHei"/>
                <a:cs typeface="SimHei"/>
                <a:sym typeface="SimHei"/>
              </a:rPr>
              <a:t>……</a:t>
            </a:r>
            <a:endParaRPr lang="en-US" sz="1100" dirty="0"/>
          </a:p>
        </p:txBody>
      </p:sp>
      <p:sp>
        <p:nvSpPr>
          <p:cNvPr id="23" name="AutoShape 23"/>
          <p:cNvSpPr/>
          <p:nvPr/>
        </p:nvSpPr>
        <p:spPr>
          <a:xfrm>
            <a:off x="914400" y="469900"/>
            <a:ext cx="2578100" cy="4572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ctr">
              <a:lnSpc>
                <a:spcPct val="100000"/>
              </a:lnSpc>
              <a:defRPr/>
            </a:pPr>
            <a:r>
              <a:rPr lang="en-US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cs typeface="微软雅黑"/>
                <a:sym typeface="微软雅黑"/>
              </a:rPr>
              <a:t>2. </a:t>
            </a:r>
            <a:r>
              <a:rPr lang="en-US" sz="2400" b="1" i="0" u="none" strike="noStrike" dirty="0" err="1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cs typeface="微软雅黑"/>
                <a:sym typeface="微软雅黑"/>
              </a:rPr>
              <a:t>现实</a:t>
            </a:r>
            <a:endParaRPr lang="en-US" sz="1100" dirty="0"/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19473EFB-518B-46F2-AB3A-216AE54166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2992" y="2815276"/>
            <a:ext cx="7641283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l"/>
              <a:tabLst/>
            </a:pPr>
            <a:r>
              <a:rPr kumimoji="0" lang="zh-CN" altLang="zh-CN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农村学校设备有限，</a:t>
            </a:r>
            <a:r>
              <a:rPr kumimoji="0" lang="zh-CN" altLang="zh-CN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如何设计合适的实践活动让学生感知学习</a:t>
            </a:r>
            <a:r>
              <a:rPr kumimoji="0" lang="zh-CN" altLang="zh-CN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kumimoji="0" lang="zh-CN" altLang="zh-CN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B58FC6D4-B299-57C4-8330-1796F647EE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8884" y="3652281"/>
            <a:ext cx="905383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indent="-28575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l"/>
            </a:pPr>
            <a:r>
              <a:rPr kumimoji="0" lang="zh-CN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上了一课就</a:t>
            </a:r>
            <a:r>
              <a:rPr kumimoji="0" lang="zh-CN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只是跟着教材课件讲讲，学生跟着程序做，学生还是不太明白，只能看着程序抄写，自己跟着现有的程序做</a:t>
            </a:r>
            <a:r>
              <a:rPr kumimoji="0" lang="zh-CN" altLang="zh-CN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r>
              <a:rPr kumimoji="0" lang="zh-CN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zh-CN" altLang="zh-CN" sz="1200" dirty="0">
                <a:latin typeface="黑体" panose="02010609060101010101" pitchFamily="49" charset="-122"/>
                <a:ea typeface="黑体" panose="02010609060101010101" pitchFamily="49" charset="-122"/>
              </a:rPr>
              <a:t>五年级下册第3单元8课《垃圾投放算积分——认识算法效率》</a:t>
            </a:r>
            <a:r>
              <a:rPr lang="zh-CN" altLang="en-US" sz="18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zh-CN" sz="40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076AFBF8-A125-3D27-C78D-972EBF4A9F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8884" y="1826825"/>
            <a:ext cx="9475671" cy="646331"/>
          </a:xfrm>
          <a:prstGeom prst="rect">
            <a:avLst/>
          </a:prstGeom>
          <a:solidFill>
            <a:srgbClr val="FED0DD"/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l"/>
              <a:tabLst/>
            </a:pPr>
            <a:r>
              <a:rPr lang="zh-CN" altLang="zh-CN" sz="1800" dirty="0">
                <a:latin typeface="黑体" panose="02010609060101010101" pitchFamily="49" charset="-122"/>
                <a:ea typeface="黑体" panose="02010609060101010101" pitchFamily="49" charset="-122"/>
              </a:rPr>
              <a:t>理论高度是不错的，符合日常教学的需要，让学生学习日常能见到的很多人工智能知识。</a:t>
            </a:r>
            <a:endParaRPr lang="en-US" altLang="zh-CN" sz="1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zh-CN" sz="1800" dirty="0">
                <a:latin typeface="黑体" panose="02010609060101010101" pitchFamily="49" charset="-122"/>
                <a:ea typeface="黑体" panose="02010609060101010101" pitchFamily="49" charset="-122"/>
              </a:rPr>
              <a:t>但是上课的时候，老师大部分都没有教学教具，</a:t>
            </a:r>
            <a:r>
              <a:rPr lang="zh-CN" altLang="zh-CN" sz="1800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急需解决课堂空口讲的现实</a:t>
            </a:r>
            <a:r>
              <a:rPr lang="zh-CN" altLang="zh-CN" sz="1800" dirty="0"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F0659625-47FB-216B-C897-4EBE3E9427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6996" y="4705354"/>
            <a:ext cx="7398179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l"/>
              <a:tabLst/>
            </a:pPr>
            <a:r>
              <a:rPr lang="zh-CN" altLang="zh-CN" sz="1800" dirty="0">
                <a:latin typeface="黑体" panose="02010609060101010101" pitchFamily="49" charset="-122"/>
                <a:ea typeface="黑体" panose="02010609060101010101" pitchFamily="49" charset="-122"/>
              </a:rPr>
              <a:t>如何把握每课的教学重难点，</a:t>
            </a:r>
            <a:r>
              <a:rPr lang="zh-CN" altLang="zh-CN" sz="1800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教学流程是否遵循常见的模式和框架</a:t>
            </a:r>
            <a:r>
              <a:rPr lang="zh-CN" altLang="zh-CN" sz="1800" dirty="0">
                <a:latin typeface="黑体" panose="02010609060101010101" pitchFamily="49" charset="-122"/>
                <a:ea typeface="黑体" panose="02010609060101010101" pitchFamily="49" charset="-122"/>
              </a:rPr>
              <a:t>？</a:t>
            </a:r>
            <a:endParaRPr lang="en-US" altLang="zh-CN" sz="1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zh-CN" altLang="zh-CN" sz="1800" dirty="0">
                <a:latin typeface="黑体" panose="02010609060101010101" pitchFamily="49" charset="-122"/>
                <a:ea typeface="黑体" panose="02010609060101010101" pitchFamily="49" charset="-122"/>
              </a:rPr>
              <a:t>例如：准备间-活动室-收获园-挑战台。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>
            <a:alpha val="100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52D295-62D3-6C79-5D7C-6E28AF2F68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C178F47F-6300-FB64-A9CD-7C54ABC250D1}"/>
              </a:ext>
            </a:extLst>
          </p:cNvPr>
          <p:cNvSpPr/>
          <p:nvPr/>
        </p:nvSpPr>
        <p:spPr>
          <a:xfrm>
            <a:off x="445074" y="470582"/>
            <a:ext cx="11620500" cy="6324600"/>
          </a:xfrm>
          <a:prstGeom prst="roundRect">
            <a:avLst>
              <a:gd name="adj" fmla="val 10040"/>
            </a:avLst>
          </a:prstGeom>
          <a:gradFill rotWithShape="1">
            <a:gsLst>
              <a:gs pos="0">
                <a:srgbClr val="FFFFFF">
                  <a:alpha val="100000"/>
                </a:srgbClr>
              </a:gs>
              <a:gs pos="100000">
                <a:srgbClr val="E0E0E0">
                  <a:alpha val="100000"/>
                </a:srgbClr>
              </a:gs>
            </a:gsLst>
            <a:lin ang="5400000"/>
          </a:gradFill>
          <a:ln w="25400" cap="flat" cmpd="sng">
            <a:noFill/>
            <a:prstDash val="solid"/>
            <a:round/>
          </a:ln>
          <a:effectLst>
            <a:outerShdw blurRad="279400" dist="254000" dir="8100000" algn="tr" rotWithShape="0">
              <a:srgbClr val="000000">
                <a:alpha val="4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8D6DBE3E-77B7-DFA2-B785-0925124791CF}"/>
              </a:ext>
            </a:extLst>
          </p:cNvPr>
          <p:cNvSpPr/>
          <p:nvPr/>
        </p:nvSpPr>
        <p:spPr>
          <a:xfrm>
            <a:off x="2122170" y="431800"/>
            <a:ext cx="9053830" cy="488950"/>
          </a:xfrm>
          <a:custGeom>
            <a:avLst/>
            <a:gdLst/>
            <a:ahLst/>
            <a:cxnLst/>
            <a:rect l="l" t="t" r="r" b="b"/>
            <a:pathLst>
              <a:path w="9053830" h="488950">
                <a:moveTo>
                  <a:pt x="0" y="0"/>
                </a:moveTo>
                <a:lnTo>
                  <a:pt x="7511393" y="0"/>
                </a:lnTo>
                <a:lnTo>
                  <a:pt x="9053830" y="488950"/>
                </a:lnTo>
                <a:lnTo>
                  <a:pt x="0" y="4889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>
              <a:alpha val="73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DD526EE7-0D06-90BC-0B56-5372C1D22A2E}"/>
              </a:ext>
            </a:extLst>
          </p:cNvPr>
          <p:cNvSpPr/>
          <p:nvPr/>
        </p:nvSpPr>
        <p:spPr>
          <a:xfrm>
            <a:off x="863600" y="431800"/>
            <a:ext cx="3000375" cy="647700"/>
          </a:xfrm>
          <a:custGeom>
            <a:avLst/>
            <a:gdLst/>
            <a:ahLst/>
            <a:cxnLst/>
            <a:rect l="l" t="t" r="r" b="b"/>
            <a:pathLst>
              <a:path w="3000375" h="647700">
                <a:moveTo>
                  <a:pt x="104244" y="0"/>
                </a:moveTo>
                <a:lnTo>
                  <a:pt x="3000375" y="0"/>
                </a:lnTo>
                <a:lnTo>
                  <a:pt x="2342708" y="647700"/>
                </a:lnTo>
                <a:lnTo>
                  <a:pt x="0" y="640326"/>
                </a:lnTo>
                <a:lnTo>
                  <a:pt x="104244" y="0"/>
                </a:lnTo>
                <a:close/>
              </a:path>
            </a:pathLst>
          </a:custGeom>
          <a:solidFill>
            <a:srgbClr val="005A9E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63500" dist="63500" algn="ctr" rotWithShape="0">
              <a:srgbClr val="000000">
                <a:alpha val="67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0B200EF8-59FA-445C-ED52-F71BFD94B018}"/>
              </a:ext>
            </a:extLst>
          </p:cNvPr>
          <p:cNvSpPr/>
          <p:nvPr/>
        </p:nvSpPr>
        <p:spPr>
          <a:xfrm>
            <a:off x="3644900" y="520700"/>
            <a:ext cx="4521200" cy="3683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>
              <a:defRPr/>
            </a:pPr>
            <a:r>
              <a:rPr lang="en-US" sz="1800" b="1" i="0" u="none" strike="noStrike" dirty="0" err="1">
                <a:solidFill>
                  <a:srgbClr val="FFFFFF"/>
                </a:solidFill>
                <a:latin typeface="SimHei"/>
                <a:ea typeface="SimHei"/>
                <a:cs typeface="SimHei"/>
                <a:sym typeface="SimHei"/>
              </a:rPr>
              <a:t>教学痛点</a:t>
            </a:r>
            <a:r>
              <a:rPr lang="en-US" sz="1800" b="1" i="0" u="none" strike="noStrike" dirty="0">
                <a:solidFill>
                  <a:srgbClr val="FFFFFF"/>
                </a:solidFill>
                <a:latin typeface="SimHei"/>
                <a:ea typeface="SimHei"/>
                <a:cs typeface="SimHei"/>
                <a:sym typeface="SimHei"/>
              </a:rPr>
              <a:t>-</a:t>
            </a:r>
            <a:r>
              <a:rPr lang="zh-CN" altLang="en-US" sz="1800" b="1" dirty="0">
                <a:solidFill>
                  <a:srgbClr val="FFFFFF"/>
                </a:solidFill>
                <a:latin typeface="SimHei"/>
                <a:ea typeface="SimHei"/>
                <a:cs typeface="SimHei"/>
                <a:sym typeface="SimHei"/>
              </a:rPr>
              <a:t>教学</a:t>
            </a:r>
            <a:r>
              <a:rPr lang="zh-CN" altLang="en-US" sz="1800" b="1" i="0" u="none" strike="noStrike" dirty="0">
                <a:solidFill>
                  <a:srgbClr val="FFFFFF"/>
                </a:solidFill>
                <a:latin typeface="SimHei"/>
                <a:ea typeface="SimHei"/>
                <a:cs typeface="SimHei"/>
                <a:sym typeface="SimHei"/>
              </a:rPr>
              <a:t>惯性</a:t>
            </a:r>
            <a:r>
              <a:rPr lang="en-US" altLang="zh-CN" sz="1100" b="1" dirty="0">
                <a:solidFill>
                  <a:srgbClr val="FFFFFF"/>
                </a:solidFill>
                <a:latin typeface="SimHei"/>
                <a:ea typeface="SimHei"/>
                <a:cs typeface="SimHei"/>
                <a:sym typeface="SimHei"/>
              </a:rPr>
              <a:t>(</a:t>
            </a:r>
            <a:r>
              <a:rPr lang="zh-CN" altLang="en-US" sz="1100" b="1" dirty="0">
                <a:solidFill>
                  <a:srgbClr val="FFFFFF"/>
                </a:solidFill>
                <a:latin typeface="SimHei"/>
                <a:ea typeface="SimHei"/>
                <a:cs typeface="SimHei"/>
                <a:sym typeface="SimHei"/>
              </a:rPr>
              <a:t>路径依赖</a:t>
            </a:r>
            <a:r>
              <a:rPr lang="en-US" altLang="zh-CN" sz="1100" b="1" dirty="0">
                <a:solidFill>
                  <a:srgbClr val="FFFFFF"/>
                </a:solidFill>
                <a:latin typeface="SimHei"/>
                <a:ea typeface="SimHei"/>
                <a:cs typeface="SimHei"/>
                <a:sym typeface="SimHei"/>
              </a:rPr>
              <a:t>)</a:t>
            </a:r>
            <a:endParaRPr lang="en-US" sz="1100" dirty="0"/>
          </a:p>
        </p:txBody>
      </p:sp>
      <p:sp>
        <p:nvSpPr>
          <p:cNvPr id="22" name="AutoShape 22">
            <a:extLst>
              <a:ext uri="{FF2B5EF4-FFF2-40B4-BE49-F238E27FC236}">
                <a16:creationId xmlns:a16="http://schemas.microsoft.com/office/drawing/2014/main" id="{CC0FBB53-ECA6-5E99-0B4C-DAF029437E7E}"/>
              </a:ext>
            </a:extLst>
          </p:cNvPr>
          <p:cNvSpPr/>
          <p:nvPr/>
        </p:nvSpPr>
        <p:spPr>
          <a:xfrm>
            <a:off x="825500" y="5758427"/>
            <a:ext cx="10160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ctr">
              <a:lnSpc>
                <a:spcPct val="100000"/>
              </a:lnSpc>
              <a:defRPr/>
            </a:pPr>
            <a:r>
              <a:rPr lang="en-US" altLang="zh-CN" sz="1600" b="0" i="0" u="none" strike="noStrike" dirty="0">
                <a:solidFill>
                  <a:srgbClr val="005A9E"/>
                </a:solidFill>
                <a:latin typeface="SimHei"/>
                <a:ea typeface="SimHei"/>
                <a:cs typeface="SimHei"/>
                <a:sym typeface="SimHei"/>
              </a:rPr>
              <a:t>……</a:t>
            </a:r>
            <a:endParaRPr lang="en-US" sz="1100" dirty="0"/>
          </a:p>
        </p:txBody>
      </p:sp>
      <p:sp>
        <p:nvSpPr>
          <p:cNvPr id="23" name="AutoShape 23">
            <a:extLst>
              <a:ext uri="{FF2B5EF4-FFF2-40B4-BE49-F238E27FC236}">
                <a16:creationId xmlns:a16="http://schemas.microsoft.com/office/drawing/2014/main" id="{03C0C06B-6251-C2CC-F528-54107BA4856C}"/>
              </a:ext>
            </a:extLst>
          </p:cNvPr>
          <p:cNvSpPr/>
          <p:nvPr/>
        </p:nvSpPr>
        <p:spPr>
          <a:xfrm>
            <a:off x="914400" y="469900"/>
            <a:ext cx="2578100" cy="4572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ctr">
              <a:lnSpc>
                <a:spcPct val="100000"/>
              </a:lnSpc>
              <a:defRPr/>
            </a:pPr>
            <a:r>
              <a:rPr lang="en-US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cs typeface="微软雅黑"/>
                <a:sym typeface="微软雅黑"/>
              </a:rPr>
              <a:t>2. </a:t>
            </a:r>
            <a:r>
              <a:rPr lang="en-US" sz="2400" b="1" i="0" u="none" strike="noStrike" dirty="0" err="1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cs typeface="微软雅黑"/>
                <a:sym typeface="微软雅黑"/>
              </a:rPr>
              <a:t>现实</a:t>
            </a:r>
            <a:endParaRPr lang="en-US" sz="11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2A71396-A4D0-4AB7-00EE-31506396F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594" y="1677700"/>
            <a:ext cx="5191125" cy="241935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09C1A01-4333-FA16-CF28-694D0A2EC9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0377" y="2107013"/>
            <a:ext cx="4962525" cy="2152650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68F8B775-C9BB-51AE-C8A0-1A673817E186}"/>
              </a:ext>
            </a:extLst>
          </p:cNvPr>
          <p:cNvSpPr txBox="1"/>
          <p:nvPr/>
        </p:nvSpPr>
        <p:spPr>
          <a:xfrm>
            <a:off x="4086999" y="5086791"/>
            <a:ext cx="20090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0" i="0" dirty="0">
                <a:solidFill>
                  <a:srgbClr val="000000"/>
                </a:solidFill>
                <a:effectLst/>
                <a:latin typeface="Color Emoji"/>
              </a:rPr>
              <a:t>电子</a:t>
            </a:r>
            <a:r>
              <a:rPr lang="zh-CN" altLang="en-US" dirty="0">
                <a:latin typeface="Color Emoji"/>
              </a:rPr>
              <a:t>表格</a:t>
            </a:r>
            <a:endParaRPr lang="zh-CN" altLang="en-US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ABB50A11-6396-92D9-F2A7-B996F4B94005}"/>
              </a:ext>
            </a:extLst>
          </p:cNvPr>
          <p:cNvSpPr txBox="1"/>
          <p:nvPr/>
        </p:nvSpPr>
        <p:spPr>
          <a:xfrm>
            <a:off x="1614990" y="4097050"/>
            <a:ext cx="11416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0" i="0" dirty="0">
                <a:solidFill>
                  <a:srgbClr val="000000"/>
                </a:solidFill>
                <a:effectLst/>
                <a:latin typeface="Color Emoji"/>
              </a:rPr>
              <a:t>文档编辑</a:t>
            </a:r>
            <a:endParaRPr lang="zh-CN" altLang="en-US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BDB38CC8-DC62-E118-C418-49EC8975EAC6}"/>
              </a:ext>
            </a:extLst>
          </p:cNvPr>
          <p:cNvSpPr txBox="1"/>
          <p:nvPr/>
        </p:nvSpPr>
        <p:spPr>
          <a:xfrm>
            <a:off x="8096471" y="6360740"/>
            <a:ext cx="10408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dirty="0">
                <a:solidFill>
                  <a:srgbClr val="000000"/>
                </a:solidFill>
                <a:effectLst/>
                <a:latin typeface="Color Emoji"/>
              </a:rPr>
              <a:t>PPT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Color Emoji"/>
              </a:rPr>
              <a:t>制作</a:t>
            </a:r>
            <a:endParaRPr lang="zh-CN" altLang="en-US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229EDE22-EEAE-B3FF-7C6A-F6A014CFFDE6}"/>
              </a:ext>
            </a:extLst>
          </p:cNvPr>
          <p:cNvSpPr txBox="1"/>
          <p:nvPr/>
        </p:nvSpPr>
        <p:spPr>
          <a:xfrm>
            <a:off x="8616873" y="1826459"/>
            <a:ext cx="10720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图片处理</a:t>
            </a: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696BF5D3-0038-CDC3-D6BA-A5EB38B544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6648" y="2823710"/>
            <a:ext cx="5076825" cy="22479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25E6C86-A21C-AE3C-4FA0-402DA5F653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3283" y="3941310"/>
            <a:ext cx="4876800" cy="2390775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26E58058-0B50-F5EA-32E6-2D63EC381B24}"/>
              </a:ext>
            </a:extLst>
          </p:cNvPr>
          <p:cNvSpPr txBox="1"/>
          <p:nvPr/>
        </p:nvSpPr>
        <p:spPr>
          <a:xfrm>
            <a:off x="4642071" y="6326612"/>
            <a:ext cx="23917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i="0" dirty="0">
                <a:solidFill>
                  <a:srgbClr val="000000"/>
                </a:solidFill>
                <a:effectLst/>
                <a:latin typeface="Color Emoji"/>
              </a:rPr>
              <a:t>2015</a:t>
            </a:r>
            <a:r>
              <a:rPr lang="zh-CN" altLang="en-US" sz="1800" b="1" i="0" dirty="0">
                <a:solidFill>
                  <a:srgbClr val="000000"/>
                </a:solidFill>
                <a:effectLst/>
                <a:latin typeface="Color Emoji"/>
              </a:rPr>
              <a:t>版信息技术教材</a:t>
            </a:r>
            <a:endParaRPr lang="zh-CN" alt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219780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8" grpId="0"/>
      <p:bldP spid="19" grpId="0"/>
      <p:bldP spid="20" grpId="0"/>
      <p:bldP spid="21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>
            <a:alpha val="100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CDA552-A9CA-60AC-0D4E-A7ECDBEB58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ED18F7E8-AAEB-1B1F-CA42-8C41E8D6F799}"/>
              </a:ext>
            </a:extLst>
          </p:cNvPr>
          <p:cNvSpPr/>
          <p:nvPr/>
        </p:nvSpPr>
        <p:spPr>
          <a:xfrm>
            <a:off x="300326" y="469900"/>
            <a:ext cx="11620500" cy="6324600"/>
          </a:xfrm>
          <a:prstGeom prst="roundRect">
            <a:avLst>
              <a:gd name="adj" fmla="val 10040"/>
            </a:avLst>
          </a:prstGeom>
          <a:gradFill rotWithShape="1">
            <a:gsLst>
              <a:gs pos="0">
                <a:srgbClr val="FFFFFF">
                  <a:alpha val="100000"/>
                </a:srgbClr>
              </a:gs>
              <a:gs pos="100000">
                <a:srgbClr val="E0E0E0">
                  <a:alpha val="100000"/>
                </a:srgbClr>
              </a:gs>
            </a:gsLst>
            <a:lin ang="5400000"/>
          </a:gradFill>
          <a:ln w="25400" cap="flat" cmpd="sng">
            <a:noFill/>
            <a:prstDash val="solid"/>
            <a:round/>
          </a:ln>
          <a:effectLst>
            <a:outerShdw blurRad="279400" dist="254000" dir="8100000" algn="tr" rotWithShape="0">
              <a:srgbClr val="000000">
                <a:alpha val="4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4012C3B5-772C-D367-200B-94D0A7BF8C41}"/>
              </a:ext>
            </a:extLst>
          </p:cNvPr>
          <p:cNvSpPr/>
          <p:nvPr/>
        </p:nvSpPr>
        <p:spPr>
          <a:xfrm>
            <a:off x="2122170" y="431800"/>
            <a:ext cx="9053830" cy="488950"/>
          </a:xfrm>
          <a:custGeom>
            <a:avLst/>
            <a:gdLst/>
            <a:ahLst/>
            <a:cxnLst/>
            <a:rect l="l" t="t" r="r" b="b"/>
            <a:pathLst>
              <a:path w="9053830" h="488950">
                <a:moveTo>
                  <a:pt x="0" y="0"/>
                </a:moveTo>
                <a:lnTo>
                  <a:pt x="7511393" y="0"/>
                </a:lnTo>
                <a:lnTo>
                  <a:pt x="9053830" y="488950"/>
                </a:lnTo>
                <a:lnTo>
                  <a:pt x="0" y="4889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>
              <a:alpha val="73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CECCAC29-F27E-6C74-478A-C0EB7E70ADD5}"/>
              </a:ext>
            </a:extLst>
          </p:cNvPr>
          <p:cNvSpPr/>
          <p:nvPr/>
        </p:nvSpPr>
        <p:spPr>
          <a:xfrm>
            <a:off x="863600" y="431800"/>
            <a:ext cx="3000375" cy="647700"/>
          </a:xfrm>
          <a:custGeom>
            <a:avLst/>
            <a:gdLst/>
            <a:ahLst/>
            <a:cxnLst/>
            <a:rect l="l" t="t" r="r" b="b"/>
            <a:pathLst>
              <a:path w="3000375" h="647700">
                <a:moveTo>
                  <a:pt x="104244" y="0"/>
                </a:moveTo>
                <a:lnTo>
                  <a:pt x="3000375" y="0"/>
                </a:lnTo>
                <a:lnTo>
                  <a:pt x="2342708" y="647700"/>
                </a:lnTo>
                <a:lnTo>
                  <a:pt x="0" y="640326"/>
                </a:lnTo>
                <a:lnTo>
                  <a:pt x="104244" y="0"/>
                </a:lnTo>
                <a:close/>
              </a:path>
            </a:pathLst>
          </a:custGeom>
          <a:solidFill>
            <a:srgbClr val="005A9E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63500" dist="63500" algn="ctr" rotWithShape="0">
              <a:srgbClr val="000000">
                <a:alpha val="67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35120210-2693-946A-F658-7B96AF989441}"/>
              </a:ext>
            </a:extLst>
          </p:cNvPr>
          <p:cNvSpPr/>
          <p:nvPr/>
        </p:nvSpPr>
        <p:spPr>
          <a:xfrm>
            <a:off x="3644900" y="520700"/>
            <a:ext cx="4521200" cy="3683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l">
              <a:lnSpc>
                <a:spcPct val="100000"/>
              </a:lnSpc>
              <a:defRPr/>
            </a:pPr>
            <a:r>
              <a:rPr lang="en-US" sz="1800" b="1" i="0" u="none" strike="noStrike" dirty="0" err="1">
                <a:solidFill>
                  <a:srgbClr val="FFFFFF"/>
                </a:solidFill>
                <a:latin typeface="SimHei"/>
                <a:ea typeface="SimHei"/>
                <a:cs typeface="SimHei"/>
                <a:sym typeface="SimHei"/>
              </a:rPr>
              <a:t>教学痛点</a:t>
            </a:r>
            <a:r>
              <a:rPr lang="en-US" sz="1800" b="1" i="0" u="none" strike="noStrike" dirty="0">
                <a:solidFill>
                  <a:srgbClr val="FFFFFF"/>
                </a:solidFill>
                <a:latin typeface="SimHei"/>
                <a:ea typeface="SimHei"/>
                <a:cs typeface="SimHei"/>
                <a:sym typeface="SimHei"/>
              </a:rPr>
              <a:t>-</a:t>
            </a:r>
            <a:r>
              <a:rPr lang="zh-CN" altLang="en-US" sz="1600" b="1" dirty="0">
                <a:solidFill>
                  <a:srgbClr val="FFFFFF"/>
                </a:solidFill>
                <a:latin typeface="SimHei"/>
                <a:ea typeface="SimHei"/>
                <a:cs typeface="SimHei"/>
                <a:sym typeface="SimHei"/>
              </a:rPr>
              <a:t>教学</a:t>
            </a:r>
            <a:r>
              <a:rPr lang="zh-CN" altLang="en-US" sz="1600" b="1" i="0" u="none" strike="noStrike" dirty="0">
                <a:solidFill>
                  <a:srgbClr val="FFFFFF"/>
                </a:solidFill>
                <a:latin typeface="SimHei"/>
                <a:ea typeface="SimHei"/>
                <a:cs typeface="SimHei"/>
                <a:sym typeface="SimHei"/>
              </a:rPr>
              <a:t>惯性</a:t>
            </a:r>
            <a:r>
              <a:rPr lang="en-US" altLang="zh-CN" b="1" i="0" u="none" strike="noStrike" dirty="0">
                <a:solidFill>
                  <a:srgbClr val="FFFFFF"/>
                </a:solidFill>
                <a:latin typeface="SimHei"/>
                <a:ea typeface="SimHei"/>
                <a:cs typeface="SimHei"/>
                <a:sym typeface="SimHei"/>
              </a:rPr>
              <a:t>(</a:t>
            </a:r>
            <a:r>
              <a:rPr lang="zh-CN" altLang="en-US" b="1" i="0" u="none" strike="noStrike" dirty="0">
                <a:solidFill>
                  <a:srgbClr val="FFFFFF"/>
                </a:solidFill>
                <a:latin typeface="SimHei"/>
                <a:ea typeface="SimHei"/>
                <a:cs typeface="SimHei"/>
                <a:sym typeface="SimHei"/>
              </a:rPr>
              <a:t>路径依赖</a:t>
            </a:r>
            <a:r>
              <a:rPr lang="en-US" altLang="zh-CN" b="1" i="0" u="none" strike="noStrike" dirty="0">
                <a:solidFill>
                  <a:srgbClr val="FFFFFF"/>
                </a:solidFill>
                <a:latin typeface="SimHei"/>
                <a:ea typeface="SimHei"/>
                <a:cs typeface="SimHei"/>
                <a:sym typeface="SimHei"/>
              </a:rPr>
              <a:t>)</a:t>
            </a:r>
            <a:endParaRPr lang="en-US" sz="1100" dirty="0"/>
          </a:p>
        </p:txBody>
      </p:sp>
      <p:sp>
        <p:nvSpPr>
          <p:cNvPr id="23" name="AutoShape 23">
            <a:extLst>
              <a:ext uri="{FF2B5EF4-FFF2-40B4-BE49-F238E27FC236}">
                <a16:creationId xmlns:a16="http://schemas.microsoft.com/office/drawing/2014/main" id="{99B472BE-91EB-B511-2EDF-9FB12AC232EA}"/>
              </a:ext>
            </a:extLst>
          </p:cNvPr>
          <p:cNvSpPr/>
          <p:nvPr/>
        </p:nvSpPr>
        <p:spPr>
          <a:xfrm>
            <a:off x="914400" y="469900"/>
            <a:ext cx="2578100" cy="4572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ctr">
              <a:lnSpc>
                <a:spcPct val="100000"/>
              </a:lnSpc>
              <a:defRPr/>
            </a:pPr>
            <a:r>
              <a:rPr lang="en-US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cs typeface="微软雅黑"/>
                <a:sym typeface="微软雅黑"/>
              </a:rPr>
              <a:t>2. </a:t>
            </a:r>
            <a:r>
              <a:rPr lang="en-US" sz="2400" b="1" i="0" u="none" strike="noStrike" dirty="0" err="1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cs typeface="微软雅黑"/>
                <a:sym typeface="微软雅黑"/>
              </a:rPr>
              <a:t>现实</a:t>
            </a:r>
            <a:endParaRPr lang="en-US" sz="1100" dirty="0"/>
          </a:p>
        </p:txBody>
      </p:sp>
      <p:sp>
        <p:nvSpPr>
          <p:cNvPr id="8" name="AutoShape 9">
            <a:extLst>
              <a:ext uri="{FF2B5EF4-FFF2-40B4-BE49-F238E27FC236}">
                <a16:creationId xmlns:a16="http://schemas.microsoft.com/office/drawing/2014/main" id="{FA797A6A-BDC3-4C4E-1013-8482E0F56B3E}"/>
              </a:ext>
            </a:extLst>
          </p:cNvPr>
          <p:cNvSpPr/>
          <p:nvPr/>
        </p:nvSpPr>
        <p:spPr>
          <a:xfrm>
            <a:off x="1653615" y="3096547"/>
            <a:ext cx="2780179" cy="22621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just">
              <a:lnSpc>
                <a:spcPct val="108333"/>
              </a:lnSpc>
              <a:defRPr/>
            </a:pPr>
            <a:r>
              <a:rPr lang="en-US" altLang="zh-CN" sz="1800" b="1" dirty="0">
                <a:solidFill>
                  <a:srgbClr val="005A9E"/>
                </a:solidFill>
                <a:latin typeface="SimHei"/>
                <a:ea typeface="SimHei"/>
                <a:cs typeface="SimHei"/>
                <a:sym typeface="SimHei"/>
              </a:rPr>
              <a:t>《</a:t>
            </a:r>
            <a:r>
              <a:rPr lang="zh-CN" altLang="en-US" sz="1800" b="1" dirty="0">
                <a:solidFill>
                  <a:srgbClr val="005A9E"/>
                </a:solidFill>
                <a:latin typeface="SimHei"/>
                <a:ea typeface="SimHei"/>
                <a:cs typeface="SimHei"/>
                <a:sym typeface="SimHei"/>
              </a:rPr>
              <a:t>义务教育信息科技课程标准日常修订版（</a:t>
            </a:r>
            <a:r>
              <a:rPr lang="en-US" altLang="zh-CN" sz="1800" b="1" dirty="0">
                <a:solidFill>
                  <a:srgbClr val="005A9E"/>
                </a:solidFill>
                <a:latin typeface="SimHei"/>
                <a:ea typeface="SimHei"/>
                <a:cs typeface="SimHei"/>
                <a:sym typeface="SimHei"/>
              </a:rPr>
              <a:t>2022</a:t>
            </a:r>
            <a:r>
              <a:rPr lang="zh-CN" altLang="en-US" sz="1800" b="1" dirty="0">
                <a:solidFill>
                  <a:srgbClr val="005A9E"/>
                </a:solidFill>
                <a:latin typeface="SimHei"/>
                <a:ea typeface="SimHei"/>
                <a:cs typeface="SimHei"/>
                <a:sym typeface="SimHei"/>
              </a:rPr>
              <a:t>年版</a:t>
            </a:r>
            <a:r>
              <a:rPr lang="en-US" altLang="zh-CN" sz="1800" b="1" dirty="0">
                <a:solidFill>
                  <a:srgbClr val="005A9E"/>
                </a:solidFill>
                <a:latin typeface="SimHei"/>
                <a:ea typeface="SimHei"/>
                <a:cs typeface="SimHei"/>
                <a:sym typeface="SimHei"/>
              </a:rPr>
              <a:t>2025</a:t>
            </a:r>
            <a:r>
              <a:rPr lang="zh-CN" altLang="en-US" sz="1800" b="1" dirty="0">
                <a:solidFill>
                  <a:srgbClr val="005A9E"/>
                </a:solidFill>
                <a:latin typeface="SimHei"/>
                <a:ea typeface="SimHei"/>
                <a:cs typeface="SimHei"/>
                <a:sym typeface="SimHei"/>
              </a:rPr>
              <a:t>年修订）</a:t>
            </a:r>
            <a:r>
              <a:rPr lang="en-US" altLang="zh-CN" sz="1800" b="1" dirty="0">
                <a:solidFill>
                  <a:srgbClr val="005A9E"/>
                </a:solidFill>
                <a:latin typeface="SimHei"/>
                <a:ea typeface="SimHei"/>
                <a:cs typeface="SimHei"/>
                <a:sym typeface="SimHei"/>
              </a:rPr>
              <a:t>》</a:t>
            </a:r>
            <a:r>
              <a:rPr lang="zh-CN" altLang="en-US" sz="1800" b="1" dirty="0">
                <a:solidFill>
                  <a:srgbClr val="005A9E"/>
                </a:solidFill>
                <a:latin typeface="SimHei"/>
                <a:ea typeface="SimHei"/>
                <a:cs typeface="SimHei"/>
                <a:sym typeface="SimHei"/>
              </a:rPr>
              <a:t>：</a:t>
            </a:r>
            <a:endParaRPr lang="en-US" altLang="zh-CN" sz="1800" b="1" dirty="0">
              <a:solidFill>
                <a:srgbClr val="005A9E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0" algn="just">
              <a:lnSpc>
                <a:spcPct val="108333"/>
              </a:lnSpc>
              <a:defRPr/>
            </a:pPr>
            <a:r>
              <a:rPr lang="en-US" sz="1600" b="0" i="0" u="none" strike="noStrike" dirty="0" err="1">
                <a:solidFill>
                  <a:srgbClr val="404040"/>
                </a:solidFill>
                <a:latin typeface="Noto Sans SC"/>
                <a:ea typeface="Noto Sans SC"/>
                <a:cs typeface="Noto Sans SC"/>
                <a:sym typeface="Noto Sans SC"/>
              </a:rPr>
              <a:t>在</a:t>
            </a:r>
            <a:r>
              <a:rPr lang="en-US" sz="1600" b="1" i="0" u="none" strike="noStrike" dirty="0" err="1">
                <a:solidFill>
                  <a:srgbClr val="2E9FD1"/>
                </a:solidFill>
                <a:latin typeface="Noto Sans SC"/>
                <a:ea typeface="Noto Sans SC"/>
                <a:cs typeface="Noto Sans SC"/>
                <a:sym typeface="Noto Sans SC"/>
              </a:rPr>
              <a:t>课程理念</a:t>
            </a:r>
            <a:r>
              <a:rPr lang="en-US" sz="1600" b="0" i="0" u="none" strike="noStrike" dirty="0" err="1">
                <a:solidFill>
                  <a:srgbClr val="404040"/>
                </a:solidFill>
                <a:latin typeface="Noto Sans SC"/>
                <a:ea typeface="Noto Sans SC"/>
                <a:cs typeface="Noto Sans SC"/>
                <a:sym typeface="Noto Sans SC"/>
              </a:rPr>
              <a:t>中</a:t>
            </a:r>
            <a:r>
              <a:rPr lang="zh-CN" altLang="en-US" sz="1600" b="0" i="0" u="none" strike="noStrike" dirty="0">
                <a:solidFill>
                  <a:srgbClr val="404040"/>
                </a:solidFill>
                <a:latin typeface="Noto Sans SC"/>
                <a:ea typeface="Noto Sans SC"/>
                <a:cs typeface="Noto Sans SC"/>
                <a:sym typeface="Noto Sans SC"/>
              </a:rPr>
              <a:t>，</a:t>
            </a:r>
            <a:r>
              <a:rPr lang="en-US" sz="1600" b="0" i="0" u="none" strike="noStrike" dirty="0" err="1">
                <a:solidFill>
                  <a:srgbClr val="404040"/>
                </a:solidFill>
                <a:latin typeface="Noto Sans SC"/>
                <a:ea typeface="Noto Sans SC"/>
                <a:cs typeface="Noto Sans SC"/>
                <a:sym typeface="Noto Sans SC"/>
              </a:rPr>
              <a:t>明确提出了对信息科技学科开展学科实践的要求，强调推进综合学习，注重真实情境创设</a:t>
            </a:r>
            <a:r>
              <a:rPr lang="en-US" sz="1600" b="0" i="0" u="none" strike="noStrike" dirty="0">
                <a:solidFill>
                  <a:srgbClr val="404040"/>
                </a:solidFill>
                <a:latin typeface="Noto Sans SC"/>
                <a:ea typeface="Noto Sans SC"/>
                <a:cs typeface="Noto Sans SC"/>
                <a:sym typeface="Noto Sans SC"/>
              </a:rPr>
              <a:t>。</a:t>
            </a:r>
            <a:endParaRPr lang="en-US" sz="1100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7810DD6-31FE-AF19-CB91-0010A0BAD170}"/>
              </a:ext>
            </a:extLst>
          </p:cNvPr>
          <p:cNvSpPr txBox="1"/>
          <p:nvPr/>
        </p:nvSpPr>
        <p:spPr>
          <a:xfrm>
            <a:off x="1653615" y="1835189"/>
            <a:ext cx="2780179" cy="1156214"/>
          </a:xfrm>
          <a:prstGeom prst="rect">
            <a:avLst/>
          </a:prstGeom>
          <a:solidFill>
            <a:srgbClr val="FED0DD"/>
          </a:solidFill>
        </p:spPr>
        <p:txBody>
          <a:bodyPr wrap="square">
            <a:spAutoFit/>
          </a:bodyPr>
          <a:lstStyle/>
          <a:p>
            <a:r>
              <a:rPr lang="zh-CN" altLang="en-US" sz="1800" b="1" i="0" u="none" strike="noStrike" dirty="0">
                <a:solidFill>
                  <a:srgbClr val="005A9E"/>
                </a:solidFill>
                <a:latin typeface="SimHei"/>
                <a:ea typeface="SimHei"/>
                <a:cs typeface="SimHei"/>
                <a:sym typeface="SimHei"/>
              </a:rPr>
              <a:t>义务教育</a:t>
            </a:r>
            <a:r>
              <a:rPr lang="en-US" altLang="zh-CN" sz="1800" b="1" i="0" u="none" strike="noStrike" dirty="0">
                <a:solidFill>
                  <a:srgbClr val="005A9E"/>
                </a:solidFill>
                <a:latin typeface="SimHei"/>
                <a:ea typeface="SimHei"/>
                <a:cs typeface="SimHei"/>
                <a:sym typeface="SimHei"/>
              </a:rPr>
              <a:t>2011年版</a:t>
            </a:r>
            <a:r>
              <a:rPr lang="zh-CN" altLang="en-US" sz="1800" b="1" i="0" u="none" strike="noStrike" dirty="0">
                <a:solidFill>
                  <a:srgbClr val="005A9E"/>
                </a:solidFill>
                <a:latin typeface="SimHei"/>
                <a:ea typeface="SimHei"/>
                <a:cs typeface="SimHei"/>
                <a:sym typeface="SimHei"/>
              </a:rPr>
              <a:t>（信息技术）课标：</a:t>
            </a:r>
            <a:endParaRPr lang="en-US" altLang="zh-CN" sz="1800" b="1" i="0" u="none" strike="noStrike" dirty="0">
              <a:solidFill>
                <a:srgbClr val="005A9E"/>
              </a:solidFill>
              <a:latin typeface="SimHei"/>
              <a:ea typeface="SimHei"/>
              <a:cs typeface="SimHei"/>
              <a:sym typeface="SimHei"/>
            </a:endParaRPr>
          </a:p>
          <a:p>
            <a:pPr algn="just">
              <a:lnSpc>
                <a:spcPct val="108333"/>
              </a:lnSpc>
              <a:defRPr/>
            </a:pPr>
            <a:r>
              <a:rPr lang="zh-CN" altLang="en-US" sz="1600" dirty="0">
                <a:solidFill>
                  <a:srgbClr val="404040"/>
                </a:solidFill>
                <a:latin typeface="Noto Sans SC"/>
                <a:ea typeface="Noto Sans SC"/>
                <a:sym typeface="SimHei"/>
              </a:rPr>
              <a:t>技能导向：软件操作、工具使用</a:t>
            </a:r>
            <a:endParaRPr lang="zh-CN" altLang="en-US" sz="1600" dirty="0">
              <a:solidFill>
                <a:srgbClr val="404040"/>
              </a:solidFill>
              <a:latin typeface="Noto Sans SC"/>
              <a:ea typeface="Noto Sans SC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5B9E423-DE41-7A5A-3E34-2B706B277F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2366" y="1241598"/>
            <a:ext cx="5615352" cy="467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5501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>
            <a:alpha val="100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1241E6-3FC1-4CEE-1E09-F64F0736B6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931E590C-5C1E-7733-3F0C-4C064D7758BF}"/>
              </a:ext>
            </a:extLst>
          </p:cNvPr>
          <p:cNvSpPr/>
          <p:nvPr/>
        </p:nvSpPr>
        <p:spPr>
          <a:xfrm>
            <a:off x="279400" y="266700"/>
            <a:ext cx="11620500" cy="6324600"/>
          </a:xfrm>
          <a:prstGeom prst="roundRect">
            <a:avLst>
              <a:gd name="adj" fmla="val 10040"/>
            </a:avLst>
          </a:prstGeom>
          <a:gradFill rotWithShape="1">
            <a:gsLst>
              <a:gs pos="0">
                <a:srgbClr val="FFFFFF">
                  <a:alpha val="100000"/>
                </a:srgbClr>
              </a:gs>
              <a:gs pos="100000">
                <a:srgbClr val="E0E0E0">
                  <a:alpha val="100000"/>
                </a:srgbClr>
              </a:gs>
            </a:gsLst>
            <a:lin ang="5400000"/>
          </a:gradFill>
          <a:ln w="25400" cap="flat" cmpd="sng">
            <a:noFill/>
            <a:prstDash val="solid"/>
            <a:round/>
          </a:ln>
          <a:effectLst>
            <a:outerShdw blurRad="279400" dist="254000" dir="8100000" algn="tr" rotWithShape="0">
              <a:srgbClr val="000000">
                <a:alpha val="4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FC9EC0DC-5547-7737-CA4A-68546A9EF12E}"/>
              </a:ext>
            </a:extLst>
          </p:cNvPr>
          <p:cNvSpPr/>
          <p:nvPr/>
        </p:nvSpPr>
        <p:spPr>
          <a:xfrm>
            <a:off x="444500" y="590550"/>
            <a:ext cx="11290300" cy="5930900"/>
          </a:xfrm>
          <a:prstGeom prst="roundRect">
            <a:avLst>
              <a:gd name="adj" fmla="val 7922"/>
            </a:avLst>
          </a:prstGeom>
          <a:gradFill rotWithShape="1">
            <a:gsLst>
              <a:gs pos="0">
                <a:srgbClr val="FFFFFF">
                  <a:alpha val="100000"/>
                </a:srgbClr>
              </a:gs>
              <a:gs pos="100000">
                <a:srgbClr val="DDDEDD">
                  <a:alpha val="100000"/>
                </a:srgbClr>
              </a:gs>
            </a:gsLst>
            <a:lin ang="18900000"/>
          </a:gra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8B220408-A56A-020A-C884-FE1DB988823B}"/>
              </a:ext>
            </a:extLst>
          </p:cNvPr>
          <p:cNvSpPr/>
          <p:nvPr/>
        </p:nvSpPr>
        <p:spPr>
          <a:xfrm>
            <a:off x="2095500" y="431800"/>
            <a:ext cx="9053830" cy="488950"/>
          </a:xfrm>
          <a:custGeom>
            <a:avLst/>
            <a:gdLst/>
            <a:ahLst/>
            <a:cxnLst/>
            <a:rect l="l" t="t" r="r" b="b"/>
            <a:pathLst>
              <a:path w="9053830" h="488950">
                <a:moveTo>
                  <a:pt x="0" y="0"/>
                </a:moveTo>
                <a:lnTo>
                  <a:pt x="7511393" y="0"/>
                </a:lnTo>
                <a:lnTo>
                  <a:pt x="9053830" y="488950"/>
                </a:lnTo>
                <a:lnTo>
                  <a:pt x="0" y="4889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>
              <a:alpha val="73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B0388190-8948-FCAE-A20A-715AE50EA241}"/>
              </a:ext>
            </a:extLst>
          </p:cNvPr>
          <p:cNvSpPr/>
          <p:nvPr/>
        </p:nvSpPr>
        <p:spPr>
          <a:xfrm>
            <a:off x="863600" y="431800"/>
            <a:ext cx="3000375" cy="647700"/>
          </a:xfrm>
          <a:custGeom>
            <a:avLst/>
            <a:gdLst/>
            <a:ahLst/>
            <a:cxnLst/>
            <a:rect l="l" t="t" r="r" b="b"/>
            <a:pathLst>
              <a:path w="3000375" h="647700">
                <a:moveTo>
                  <a:pt x="104244" y="0"/>
                </a:moveTo>
                <a:lnTo>
                  <a:pt x="3000375" y="0"/>
                </a:lnTo>
                <a:lnTo>
                  <a:pt x="2342708" y="647700"/>
                </a:lnTo>
                <a:lnTo>
                  <a:pt x="0" y="640326"/>
                </a:lnTo>
                <a:lnTo>
                  <a:pt x="104244" y="0"/>
                </a:lnTo>
                <a:close/>
              </a:path>
            </a:pathLst>
          </a:custGeom>
          <a:solidFill>
            <a:srgbClr val="005A9E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63500" dist="63500" algn="ctr" rotWithShape="0">
              <a:srgbClr val="000000">
                <a:alpha val="67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F74CA117-D0E5-5E10-E3C7-3E342AB6392D}"/>
              </a:ext>
            </a:extLst>
          </p:cNvPr>
          <p:cNvSpPr/>
          <p:nvPr/>
        </p:nvSpPr>
        <p:spPr>
          <a:xfrm>
            <a:off x="3644900" y="520700"/>
            <a:ext cx="4521200" cy="3683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l">
              <a:lnSpc>
                <a:spcPct val="100000"/>
              </a:lnSpc>
              <a:defRPr/>
            </a:pPr>
            <a:r>
              <a:rPr lang="en-US" sz="1800" b="1" i="0" u="none" strike="noStrike" dirty="0" err="1">
                <a:solidFill>
                  <a:srgbClr val="FFFFFF"/>
                </a:solidFill>
                <a:latin typeface="SimHei"/>
                <a:ea typeface="SimHei"/>
                <a:cs typeface="SimHei"/>
                <a:sym typeface="SimHei"/>
              </a:rPr>
              <a:t>课标要求与教学痛点双导向</a:t>
            </a:r>
            <a:endParaRPr lang="en-US" sz="1100" dirty="0"/>
          </a:p>
        </p:txBody>
      </p:sp>
      <p:sp>
        <p:nvSpPr>
          <p:cNvPr id="7" name="AutoShape 7">
            <a:extLst>
              <a:ext uri="{FF2B5EF4-FFF2-40B4-BE49-F238E27FC236}">
                <a16:creationId xmlns:a16="http://schemas.microsoft.com/office/drawing/2014/main" id="{E21217EB-EC8E-19CF-81BD-856C308204B1}"/>
              </a:ext>
            </a:extLst>
          </p:cNvPr>
          <p:cNvSpPr/>
          <p:nvPr/>
        </p:nvSpPr>
        <p:spPr>
          <a:xfrm>
            <a:off x="3426012" y="1250950"/>
            <a:ext cx="42164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266700" algn="just">
              <a:lnSpc>
                <a:spcPct val="133333"/>
              </a:lnSpc>
              <a:defRPr/>
            </a:pPr>
            <a:r>
              <a:rPr lang="en-US" sz="2400" b="1" i="0" u="none" strike="noStrike" dirty="0" err="1">
                <a:latin typeface="SimHei"/>
                <a:ea typeface="SimHei"/>
                <a:cs typeface="SimHei"/>
                <a:sym typeface="SimHei"/>
              </a:rPr>
              <a:t>核心素养落地的必然选择</a:t>
            </a:r>
            <a:endParaRPr lang="en-US" sz="1100" dirty="0"/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455C4D1F-6991-C3E0-1411-A0DA69C2EC04}"/>
              </a:ext>
            </a:extLst>
          </p:cNvPr>
          <p:cNvSpPr/>
          <p:nvPr/>
        </p:nvSpPr>
        <p:spPr>
          <a:xfrm>
            <a:off x="1066800" y="2019300"/>
            <a:ext cx="10160000" cy="889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482600" algn="just">
              <a:lnSpc>
                <a:spcPct val="133333"/>
              </a:lnSpc>
              <a:defRPr/>
            </a:pPr>
            <a:r>
              <a:rPr lang="en-US" sz="2000" b="1" i="0" u="none" strike="noStrike" dirty="0" err="1">
                <a:latin typeface="Kaiti SC"/>
                <a:ea typeface="Kaiti SC"/>
                <a:cs typeface="Kaiti SC"/>
                <a:sym typeface="Kaiti SC"/>
              </a:rPr>
              <a:t>开展学科实践既是落实课标的根本路径，也是解决一线教学痛点的关键抓手</a:t>
            </a:r>
            <a:r>
              <a:rPr lang="en-US" sz="2000" b="1" i="0" u="none" strike="noStrike" dirty="0">
                <a:latin typeface="Kaiti SC"/>
                <a:ea typeface="Kaiti SC"/>
                <a:cs typeface="Kaiti SC"/>
                <a:sym typeface="Kaiti SC"/>
              </a:rPr>
              <a:t>。</a:t>
            </a:r>
            <a:endParaRPr lang="en-US" sz="1100" dirty="0"/>
          </a:p>
        </p:txBody>
      </p:sp>
      <p:sp>
        <p:nvSpPr>
          <p:cNvPr id="10" name="AutoShape 10">
            <a:extLst>
              <a:ext uri="{FF2B5EF4-FFF2-40B4-BE49-F238E27FC236}">
                <a16:creationId xmlns:a16="http://schemas.microsoft.com/office/drawing/2014/main" id="{222D267B-F6D0-BE03-EC70-12A3CC247CAD}"/>
              </a:ext>
            </a:extLst>
          </p:cNvPr>
          <p:cNvSpPr/>
          <p:nvPr/>
        </p:nvSpPr>
        <p:spPr>
          <a:xfrm>
            <a:off x="1524000" y="2667000"/>
            <a:ext cx="177800" cy="177800"/>
          </a:xfrm>
          <a:prstGeom prst="ellipse">
            <a:avLst/>
          </a:prstGeom>
          <a:gradFill rotWithShape="0">
            <a:gsLst>
              <a:gs pos="0">
                <a:srgbClr val="DDCA57">
                  <a:alpha val="100000"/>
                </a:srgbClr>
              </a:gs>
              <a:gs pos="99000">
                <a:srgbClr val="F03752">
                  <a:alpha val="100000"/>
                </a:srgbClr>
              </a:gs>
            </a:gsLst>
            <a:lin ang="2700000"/>
          </a:gra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12" name="AutoShape 12">
            <a:extLst>
              <a:ext uri="{FF2B5EF4-FFF2-40B4-BE49-F238E27FC236}">
                <a16:creationId xmlns:a16="http://schemas.microsoft.com/office/drawing/2014/main" id="{4BAF0511-113F-666A-0688-AD3F42373752}"/>
              </a:ext>
            </a:extLst>
          </p:cNvPr>
          <p:cNvSpPr/>
          <p:nvPr/>
        </p:nvSpPr>
        <p:spPr>
          <a:xfrm>
            <a:off x="1016000" y="3429000"/>
            <a:ext cx="2794000" cy="1270000"/>
          </a:xfrm>
          <a:prstGeom prst="roundRect">
            <a:avLst>
              <a:gd name="adj" fmla="val 12000"/>
            </a:avLst>
          </a:prstGeom>
          <a:solidFill>
            <a:srgbClr val="F2F2F2">
              <a:alpha val="10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5BCABEEF-DE97-3A0A-A960-18C9EB256687}"/>
              </a:ext>
            </a:extLst>
          </p:cNvPr>
          <p:cNvSpPr/>
          <p:nvPr/>
        </p:nvSpPr>
        <p:spPr>
          <a:xfrm>
            <a:off x="1143000" y="3556000"/>
            <a:ext cx="2540000" cy="1016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ctr" anchorCtr="0"/>
          <a:lstStyle/>
          <a:p>
            <a:pPr indent="0">
              <a:lnSpc>
                <a:spcPct val="100000"/>
              </a:lnSpc>
              <a:defRPr/>
            </a:pPr>
            <a:r>
              <a:rPr lang="en-US" sz="1400" b="0" i="0" u="none" strike="noStrike" dirty="0">
                <a:solidFill>
                  <a:srgbClr val="000000"/>
                </a:solidFill>
                <a:latin typeface="Kaiti SC"/>
                <a:ea typeface="Kaiti SC"/>
                <a:cs typeface="Kaiti SC"/>
                <a:sym typeface="Kaiti SC"/>
              </a:rPr>
              <a:t>         </a:t>
            </a:r>
            <a:r>
              <a:rPr lang="en-US" sz="1400" b="0" i="0" u="none" strike="noStrike" dirty="0" err="1">
                <a:solidFill>
                  <a:srgbClr val="000000"/>
                </a:solidFill>
                <a:latin typeface="Kaiti SC"/>
                <a:ea typeface="Kaiti SC"/>
                <a:cs typeface="Kaiti SC"/>
                <a:sym typeface="Kaiti SC"/>
              </a:rPr>
              <a:t>学科实践是核心素养落地的根本路径，是实现知识向素养转化的唯一必经之路</a:t>
            </a:r>
            <a:r>
              <a:rPr lang="en-US" sz="1400" b="0" i="0" u="none" strike="noStrike" dirty="0">
                <a:solidFill>
                  <a:srgbClr val="000000"/>
                </a:solidFill>
                <a:latin typeface="Kaiti SC"/>
                <a:ea typeface="Kaiti SC"/>
                <a:cs typeface="Kaiti SC"/>
                <a:sym typeface="Kaiti SC"/>
              </a:rPr>
              <a:t>。</a:t>
            </a:r>
            <a:endParaRPr lang="en-US" sz="1100" dirty="0"/>
          </a:p>
        </p:txBody>
      </p:sp>
      <p:sp>
        <p:nvSpPr>
          <p:cNvPr id="14" name="AutoShape 14">
            <a:extLst>
              <a:ext uri="{FF2B5EF4-FFF2-40B4-BE49-F238E27FC236}">
                <a16:creationId xmlns:a16="http://schemas.microsoft.com/office/drawing/2014/main" id="{0185FDC5-268A-A21B-1C59-8856E44AED74}"/>
              </a:ext>
            </a:extLst>
          </p:cNvPr>
          <p:cNvSpPr/>
          <p:nvPr/>
        </p:nvSpPr>
        <p:spPr>
          <a:xfrm>
            <a:off x="4699000" y="2667000"/>
            <a:ext cx="177800" cy="177800"/>
          </a:xfrm>
          <a:prstGeom prst="ellipse">
            <a:avLst/>
          </a:prstGeom>
          <a:gradFill rotWithShape="0">
            <a:gsLst>
              <a:gs pos="0">
                <a:srgbClr val="DDCA57">
                  <a:alpha val="100000"/>
                </a:srgbClr>
              </a:gs>
              <a:gs pos="99000">
                <a:srgbClr val="F03752">
                  <a:alpha val="100000"/>
                </a:srgbClr>
              </a:gs>
            </a:gsLst>
            <a:lin ang="2700000"/>
          </a:gra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15" name="AutoShape 15">
            <a:extLst>
              <a:ext uri="{FF2B5EF4-FFF2-40B4-BE49-F238E27FC236}">
                <a16:creationId xmlns:a16="http://schemas.microsoft.com/office/drawing/2014/main" id="{5BE76EC5-B060-40FE-EBBF-C5260F40FE7A}"/>
              </a:ext>
            </a:extLst>
          </p:cNvPr>
          <p:cNvSpPr/>
          <p:nvPr/>
        </p:nvSpPr>
        <p:spPr>
          <a:xfrm>
            <a:off x="4191000" y="2921000"/>
            <a:ext cx="2794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ctr" anchorCtr="0"/>
          <a:lstStyle/>
          <a:p>
            <a:pPr indent="0" algn="ctr">
              <a:lnSpc>
                <a:spcPct val="91666"/>
              </a:lnSpc>
              <a:defRPr/>
            </a:pPr>
            <a:r>
              <a:rPr lang="en-US" sz="1800" b="1" i="0" u="none" strike="noStrike" dirty="0" err="1">
                <a:latin typeface="微软雅黑"/>
                <a:ea typeface="微软雅黑"/>
                <a:cs typeface="微软雅黑"/>
                <a:sym typeface="微软雅黑"/>
              </a:rPr>
              <a:t>一线教学层面</a:t>
            </a:r>
            <a:endParaRPr lang="en-US" sz="1100" dirty="0"/>
          </a:p>
        </p:txBody>
      </p:sp>
      <p:sp>
        <p:nvSpPr>
          <p:cNvPr id="16" name="AutoShape 16">
            <a:extLst>
              <a:ext uri="{FF2B5EF4-FFF2-40B4-BE49-F238E27FC236}">
                <a16:creationId xmlns:a16="http://schemas.microsoft.com/office/drawing/2014/main" id="{8AFAED72-FF02-1824-F7C1-CF8419B98465}"/>
              </a:ext>
            </a:extLst>
          </p:cNvPr>
          <p:cNvSpPr/>
          <p:nvPr/>
        </p:nvSpPr>
        <p:spPr>
          <a:xfrm>
            <a:off x="4191000" y="3429000"/>
            <a:ext cx="2794000" cy="1270000"/>
          </a:xfrm>
          <a:prstGeom prst="roundRect">
            <a:avLst>
              <a:gd name="adj" fmla="val 12000"/>
            </a:avLst>
          </a:prstGeom>
          <a:solidFill>
            <a:srgbClr val="F2F2F2">
              <a:alpha val="10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17" name="AutoShape 17">
            <a:extLst>
              <a:ext uri="{FF2B5EF4-FFF2-40B4-BE49-F238E27FC236}">
                <a16:creationId xmlns:a16="http://schemas.microsoft.com/office/drawing/2014/main" id="{1FC16E63-0904-F3F1-E9D9-8229083AA3C0}"/>
              </a:ext>
            </a:extLst>
          </p:cNvPr>
          <p:cNvSpPr/>
          <p:nvPr/>
        </p:nvSpPr>
        <p:spPr>
          <a:xfrm>
            <a:off x="4318000" y="3556000"/>
            <a:ext cx="2540000" cy="1016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ctr" anchorCtr="0"/>
          <a:lstStyle/>
          <a:p>
            <a:pPr indent="0">
              <a:lnSpc>
                <a:spcPct val="100000"/>
              </a:lnSpc>
              <a:defRPr/>
            </a:pPr>
            <a:r>
              <a:rPr lang="en-US" sz="1400" b="0" i="0" u="none" strike="noStrike" dirty="0">
                <a:solidFill>
                  <a:srgbClr val="000000"/>
                </a:solidFill>
                <a:latin typeface="Kaiti SC"/>
                <a:ea typeface="Kaiti SC"/>
                <a:cs typeface="Kaiti SC"/>
                <a:sym typeface="Kaiti SC"/>
              </a:rPr>
              <a:t>        </a:t>
            </a:r>
            <a:r>
              <a:rPr lang="en-US" sz="1400" b="0" i="0" u="none" strike="noStrike" dirty="0" err="1">
                <a:solidFill>
                  <a:srgbClr val="000000"/>
                </a:solidFill>
                <a:latin typeface="Kaiti SC"/>
                <a:ea typeface="Kaiti SC"/>
                <a:cs typeface="Kaiti SC"/>
                <a:sym typeface="Kaiti SC"/>
              </a:rPr>
              <a:t>当前项目教学流于形式，实验教学偏机械训练，核心症结在于将“做活动”等同于“做实践</a:t>
            </a:r>
            <a:r>
              <a:rPr lang="en-US" sz="1400" b="0" i="0" u="none" strike="noStrike" dirty="0">
                <a:solidFill>
                  <a:srgbClr val="000000"/>
                </a:solidFill>
                <a:latin typeface="Kaiti SC"/>
                <a:ea typeface="Kaiti SC"/>
                <a:cs typeface="Kaiti SC"/>
                <a:sym typeface="Kaiti SC"/>
              </a:rPr>
              <a:t>”。</a:t>
            </a:r>
            <a:endParaRPr lang="en-US" sz="1100" dirty="0"/>
          </a:p>
        </p:txBody>
      </p:sp>
      <p:sp>
        <p:nvSpPr>
          <p:cNvPr id="18" name="AutoShape 18">
            <a:extLst>
              <a:ext uri="{FF2B5EF4-FFF2-40B4-BE49-F238E27FC236}">
                <a16:creationId xmlns:a16="http://schemas.microsoft.com/office/drawing/2014/main" id="{DBEB8882-F056-E6E7-5690-5F1E7A1496FE}"/>
              </a:ext>
            </a:extLst>
          </p:cNvPr>
          <p:cNvSpPr/>
          <p:nvPr/>
        </p:nvSpPr>
        <p:spPr>
          <a:xfrm>
            <a:off x="7874000" y="2667000"/>
            <a:ext cx="177800" cy="177800"/>
          </a:xfrm>
          <a:prstGeom prst="ellipse">
            <a:avLst/>
          </a:prstGeom>
          <a:gradFill rotWithShape="0">
            <a:gsLst>
              <a:gs pos="0">
                <a:srgbClr val="DDCA57">
                  <a:alpha val="100000"/>
                </a:srgbClr>
              </a:gs>
              <a:gs pos="99000">
                <a:srgbClr val="F03752">
                  <a:alpha val="100000"/>
                </a:srgbClr>
              </a:gs>
            </a:gsLst>
            <a:lin ang="2700000"/>
          </a:gra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19" name="AutoShape 19">
            <a:extLst>
              <a:ext uri="{FF2B5EF4-FFF2-40B4-BE49-F238E27FC236}">
                <a16:creationId xmlns:a16="http://schemas.microsoft.com/office/drawing/2014/main" id="{381E627F-C16E-48EA-2169-CAA7AB73CFB3}"/>
              </a:ext>
            </a:extLst>
          </p:cNvPr>
          <p:cNvSpPr/>
          <p:nvPr/>
        </p:nvSpPr>
        <p:spPr>
          <a:xfrm>
            <a:off x="7366000" y="2921000"/>
            <a:ext cx="2794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ctr" anchorCtr="0"/>
          <a:lstStyle/>
          <a:p>
            <a:pPr indent="0" algn="ctr">
              <a:lnSpc>
                <a:spcPct val="91666"/>
              </a:lnSpc>
              <a:defRPr/>
            </a:pPr>
            <a:r>
              <a:rPr lang="en-US" sz="1800" b="1" i="0" u="none" strike="noStrike">
                <a:latin typeface="微软雅黑"/>
                <a:ea typeface="微软雅黑"/>
                <a:cs typeface="微软雅黑"/>
                <a:sym typeface="微软雅黑"/>
              </a:rPr>
              <a:t>学科特质层面</a:t>
            </a:r>
            <a:endParaRPr lang="en-US" sz="1100"/>
          </a:p>
        </p:txBody>
      </p:sp>
      <p:sp>
        <p:nvSpPr>
          <p:cNvPr id="20" name="AutoShape 20">
            <a:extLst>
              <a:ext uri="{FF2B5EF4-FFF2-40B4-BE49-F238E27FC236}">
                <a16:creationId xmlns:a16="http://schemas.microsoft.com/office/drawing/2014/main" id="{88AF2AD0-C51B-211F-78FE-5C9576FDC95E}"/>
              </a:ext>
            </a:extLst>
          </p:cNvPr>
          <p:cNvSpPr/>
          <p:nvPr/>
        </p:nvSpPr>
        <p:spPr>
          <a:xfrm>
            <a:off x="7366000" y="3429000"/>
            <a:ext cx="2794000" cy="1270000"/>
          </a:xfrm>
          <a:prstGeom prst="roundRect">
            <a:avLst>
              <a:gd name="adj" fmla="val 12000"/>
            </a:avLst>
          </a:prstGeom>
          <a:solidFill>
            <a:srgbClr val="F2F2F2">
              <a:alpha val="10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21" name="AutoShape 21">
            <a:extLst>
              <a:ext uri="{FF2B5EF4-FFF2-40B4-BE49-F238E27FC236}">
                <a16:creationId xmlns:a16="http://schemas.microsoft.com/office/drawing/2014/main" id="{7E79DB24-F405-7369-D588-C04ED915AB68}"/>
              </a:ext>
            </a:extLst>
          </p:cNvPr>
          <p:cNvSpPr/>
          <p:nvPr/>
        </p:nvSpPr>
        <p:spPr>
          <a:xfrm>
            <a:off x="7493000" y="3556000"/>
            <a:ext cx="2540000" cy="1016000"/>
          </a:xfrm>
          <a:prstGeom prst="rect">
            <a:avLst/>
          </a:prstGeom>
          <a:solidFill>
            <a:srgbClr val="F2F2F2">
              <a:alpha val="10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r>
              <a:rPr lang="en-US" dirty="0">
                <a:sym typeface="Kaiti SC"/>
              </a:rPr>
              <a:t>       </a:t>
            </a:r>
            <a:r>
              <a:rPr lang="en-US" dirty="0" err="1">
                <a:sym typeface="Kaiti SC"/>
              </a:rPr>
              <a:t>信息科技是实践性极强的学科，其四大核心素养无法通过传统讲授模式落地，必须依托学科实践</a:t>
            </a:r>
            <a:r>
              <a:rPr lang="en-US" dirty="0">
                <a:sym typeface="Kaiti SC"/>
              </a:rPr>
              <a:t>。</a:t>
            </a:r>
            <a:endParaRPr lang="en-US" dirty="0"/>
          </a:p>
        </p:txBody>
      </p:sp>
      <p:sp>
        <p:nvSpPr>
          <p:cNvPr id="22" name="AutoShape 22">
            <a:extLst>
              <a:ext uri="{FF2B5EF4-FFF2-40B4-BE49-F238E27FC236}">
                <a16:creationId xmlns:a16="http://schemas.microsoft.com/office/drawing/2014/main" id="{2CDFC525-1DF7-0DA2-3D6F-A886FF185A0B}"/>
              </a:ext>
            </a:extLst>
          </p:cNvPr>
          <p:cNvSpPr/>
          <p:nvPr/>
        </p:nvSpPr>
        <p:spPr>
          <a:xfrm>
            <a:off x="2363787" y="5257800"/>
            <a:ext cx="7366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ctr">
              <a:lnSpc>
                <a:spcPct val="100000"/>
              </a:lnSpc>
              <a:defRPr/>
            </a:pPr>
            <a:r>
              <a:rPr lang="en-US" sz="1600" b="0" i="0" u="none" strike="noStrike" dirty="0">
                <a:solidFill>
                  <a:srgbClr val="005A9E"/>
                </a:solidFill>
                <a:latin typeface="SimHei"/>
                <a:ea typeface="SimHei"/>
                <a:cs typeface="SimHei"/>
                <a:sym typeface="SimHei"/>
              </a:rPr>
              <a:t>“</a:t>
            </a:r>
            <a:r>
              <a:rPr lang="en-US" sz="1600" b="0" i="0" u="none" strike="noStrike" dirty="0" err="1">
                <a:solidFill>
                  <a:srgbClr val="005A9E"/>
                </a:solidFill>
                <a:latin typeface="SimHei"/>
                <a:ea typeface="SimHei"/>
                <a:cs typeface="SimHei"/>
                <a:sym typeface="SimHei"/>
              </a:rPr>
              <a:t>实践是检验真理的唯一标准</a:t>
            </a:r>
            <a:r>
              <a:rPr lang="en-US" sz="1600" b="0" i="0" u="none" strike="noStrike" dirty="0">
                <a:solidFill>
                  <a:srgbClr val="005A9E"/>
                </a:solidFill>
                <a:latin typeface="SimHei"/>
                <a:ea typeface="SimHei"/>
                <a:cs typeface="SimHei"/>
                <a:sym typeface="SimHei"/>
              </a:rPr>
              <a:t>，</a:t>
            </a:r>
            <a:r>
              <a:rPr lang="zh-CN" altLang="en-US" sz="1600" b="0" i="0" u="none" strike="noStrike" dirty="0">
                <a:solidFill>
                  <a:srgbClr val="005A9E"/>
                </a:solidFill>
                <a:latin typeface="SimHei"/>
                <a:ea typeface="SimHei"/>
                <a:cs typeface="SimHei"/>
                <a:sym typeface="SimHei"/>
              </a:rPr>
              <a:t>学科实践</a:t>
            </a:r>
            <a:r>
              <a:rPr lang="en-US" sz="1600" b="0" i="0" u="none" strike="noStrike" dirty="0" err="1">
                <a:solidFill>
                  <a:srgbClr val="005A9E"/>
                </a:solidFill>
                <a:latin typeface="SimHei"/>
                <a:ea typeface="SimHei"/>
                <a:cs typeface="SimHei"/>
                <a:sym typeface="SimHei"/>
              </a:rPr>
              <a:t>更是培养</a:t>
            </a:r>
            <a:r>
              <a:rPr lang="zh-CN" altLang="en-US" sz="1600" b="0" i="0" u="none" strike="noStrike" dirty="0">
                <a:solidFill>
                  <a:srgbClr val="005A9E"/>
                </a:solidFill>
                <a:latin typeface="SimHei"/>
                <a:ea typeface="SimHei"/>
                <a:cs typeface="SimHei"/>
                <a:sym typeface="SimHei"/>
              </a:rPr>
              <a:t>学科</a:t>
            </a:r>
            <a:r>
              <a:rPr lang="en-US" sz="1600" b="0" i="0" u="none" strike="noStrike" dirty="0" err="1">
                <a:solidFill>
                  <a:srgbClr val="005A9E"/>
                </a:solidFill>
                <a:latin typeface="SimHei"/>
                <a:ea typeface="SimHei"/>
                <a:cs typeface="SimHei"/>
                <a:sym typeface="SimHei"/>
              </a:rPr>
              <a:t>核心素养的必由之路</a:t>
            </a:r>
            <a:r>
              <a:rPr lang="en-US" sz="1600" b="0" i="0" u="none" strike="noStrike" dirty="0">
                <a:solidFill>
                  <a:srgbClr val="005A9E"/>
                </a:solidFill>
                <a:latin typeface="SimHei"/>
                <a:ea typeface="SimHei"/>
                <a:cs typeface="SimHei"/>
                <a:sym typeface="SimHei"/>
              </a:rPr>
              <a:t>”</a:t>
            </a:r>
            <a:endParaRPr lang="en-US" sz="1100" dirty="0"/>
          </a:p>
        </p:txBody>
      </p:sp>
      <p:sp>
        <p:nvSpPr>
          <p:cNvPr id="23" name="AutoShape 23">
            <a:extLst>
              <a:ext uri="{FF2B5EF4-FFF2-40B4-BE49-F238E27FC236}">
                <a16:creationId xmlns:a16="http://schemas.microsoft.com/office/drawing/2014/main" id="{A379CD8A-076C-5A9C-D0AE-FFB3FC0968A4}"/>
              </a:ext>
            </a:extLst>
          </p:cNvPr>
          <p:cNvSpPr/>
          <p:nvPr/>
        </p:nvSpPr>
        <p:spPr>
          <a:xfrm>
            <a:off x="914400" y="469900"/>
            <a:ext cx="2578100" cy="4572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ctr">
              <a:lnSpc>
                <a:spcPct val="100000"/>
              </a:lnSpc>
              <a:defRPr/>
            </a:pPr>
            <a:r>
              <a:rPr lang="en-US" sz="2400" b="1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cs typeface="微软雅黑"/>
                <a:sym typeface="微软雅黑"/>
              </a:rPr>
              <a:t>3</a:t>
            </a:r>
            <a:r>
              <a:rPr lang="en-US" sz="2400" b="1" i="0" u="none" strike="noStrike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cs typeface="微软雅黑"/>
                <a:sym typeface="微软雅黑"/>
              </a:rPr>
              <a:t>. </a:t>
            </a:r>
            <a:r>
              <a:rPr lang="zh-CN" altLang="en-US" sz="2400" b="1" i="0" u="none" strike="noStrike" dirty="0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/>
                <a:ea typeface="微软雅黑"/>
                <a:cs typeface="微软雅黑"/>
                <a:sym typeface="微软雅黑"/>
              </a:rPr>
              <a:t>应势而生</a:t>
            </a:r>
            <a:endParaRPr lang="en-US" sz="1100" dirty="0"/>
          </a:p>
        </p:txBody>
      </p:sp>
      <p:sp>
        <p:nvSpPr>
          <p:cNvPr id="24" name="AutoShape 15">
            <a:extLst>
              <a:ext uri="{FF2B5EF4-FFF2-40B4-BE49-F238E27FC236}">
                <a16:creationId xmlns:a16="http://schemas.microsoft.com/office/drawing/2014/main" id="{000A268C-8349-A355-56EA-B027DA1ED536}"/>
              </a:ext>
            </a:extLst>
          </p:cNvPr>
          <p:cNvSpPr/>
          <p:nvPr/>
        </p:nvSpPr>
        <p:spPr>
          <a:xfrm>
            <a:off x="1238250" y="2906052"/>
            <a:ext cx="2794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ctr" anchorCtr="0"/>
          <a:lstStyle/>
          <a:p>
            <a:pPr indent="0" algn="ctr">
              <a:lnSpc>
                <a:spcPct val="91666"/>
              </a:lnSpc>
              <a:defRPr/>
            </a:pPr>
            <a:r>
              <a:rPr lang="zh-CN" altLang="en-US" sz="1800" b="1" dirty="0">
                <a:latin typeface="微软雅黑"/>
                <a:ea typeface="微软雅黑"/>
                <a:sym typeface="微软雅黑"/>
              </a:rPr>
              <a:t>关键抓手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6038849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默认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1108</TotalTime>
  <Words>3498</Words>
  <Application>Microsoft Office PowerPoint</Application>
  <PresentationFormat>宽屏</PresentationFormat>
  <Paragraphs>725</Paragraphs>
  <Slides>57</Slides>
  <Notes>57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57</vt:i4>
      </vt:variant>
    </vt:vector>
  </HeadingPairs>
  <TitlesOfParts>
    <vt:vector size="73" baseType="lpstr">
      <vt:lpstr>Color Emoji</vt:lpstr>
      <vt:lpstr>Kaiti SC</vt:lpstr>
      <vt:lpstr>Noto Sans SC</vt:lpstr>
      <vt:lpstr>ui-sans-serif</vt:lpstr>
      <vt:lpstr>等线</vt:lpstr>
      <vt:lpstr>方正粗黑宋简体</vt:lpstr>
      <vt:lpstr>黑体</vt:lpstr>
      <vt:lpstr>黑体</vt:lpstr>
      <vt:lpstr>楷体</vt:lpstr>
      <vt:lpstr>宋体</vt:lpstr>
      <vt:lpstr>微软雅黑</vt:lpstr>
      <vt:lpstr>Arial</vt:lpstr>
      <vt:lpstr>Calibri</vt:lpstr>
      <vt:lpstr>Wingdings</vt:lpstr>
      <vt:lpstr>Office 主题​​</vt:lpstr>
      <vt:lpstr>默认主题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方飞 三月</cp:lastModifiedBy>
  <cp:revision>124</cp:revision>
  <dcterms:modified xsi:type="dcterms:W3CDTF">2026-03-19T05:57:51Z</dcterms:modified>
</cp:coreProperties>
</file>