
<file path=[Content_Types].xml><?xml version="1.0" encoding="utf-8"?>
<Types xmlns="http://schemas.openxmlformats.org/package/2006/content-types">
  <Default Extension="vml" ContentType="application/vnd.openxmlformats-officedocument.vmlDrawing"/>
  <Default Extension="doc" ContentType="application/msword"/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handoutMasters/handoutMaster1.xml" ContentType="application/vnd.openxmlformats-officedocument.presentationml.handoutMaster+xml"/>
  <Override PartName="/ppt/media/image24.svg" ContentType="image/svg+xml"/>
  <Override PartName="/ppt/media/image2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60" r:id="rId3"/>
    <p:sldMasterId id="2147483663" r:id="rId4"/>
    <p:sldMasterId id="2147483666" r:id="rId5"/>
  </p:sldMasterIdLst>
  <p:notesMasterIdLst>
    <p:notesMasterId r:id="rId7"/>
  </p:notesMasterIdLst>
  <p:handoutMasterIdLst>
    <p:handoutMasterId r:id="rId46"/>
  </p:handoutMasterIdLst>
  <p:sldIdLst>
    <p:sldId id="256" r:id="rId6"/>
    <p:sldId id="257" r:id="rId8"/>
    <p:sldId id="258" r:id="rId9"/>
    <p:sldId id="259" r:id="rId10"/>
    <p:sldId id="260" r:id="rId11"/>
    <p:sldId id="261" r:id="rId12"/>
    <p:sldId id="262" r:id="rId13"/>
    <p:sldId id="263" r:id="rId14"/>
    <p:sldId id="285" r:id="rId15"/>
    <p:sldId id="286" r:id="rId16"/>
    <p:sldId id="287" r:id="rId17"/>
    <p:sldId id="291" r:id="rId18"/>
    <p:sldId id="292" r:id="rId19"/>
    <p:sldId id="289" r:id="rId20"/>
    <p:sldId id="290" r:id="rId21"/>
    <p:sldId id="288" r:id="rId22"/>
    <p:sldId id="276" r:id="rId23"/>
    <p:sldId id="280" r:id="rId24"/>
    <p:sldId id="282" r:id="rId25"/>
    <p:sldId id="302" r:id="rId26"/>
    <p:sldId id="303" r:id="rId27"/>
    <p:sldId id="304" r:id="rId28"/>
    <p:sldId id="264" r:id="rId29"/>
    <p:sldId id="283" r:id="rId30"/>
    <p:sldId id="277" r:id="rId31"/>
    <p:sldId id="297" r:id="rId32"/>
    <p:sldId id="300" r:id="rId33"/>
    <p:sldId id="301" r:id="rId34"/>
    <p:sldId id="296" r:id="rId35"/>
    <p:sldId id="265" r:id="rId36"/>
    <p:sldId id="266" r:id="rId37"/>
    <p:sldId id="267" r:id="rId38"/>
    <p:sldId id="268" r:id="rId39"/>
    <p:sldId id="269" r:id="rId40"/>
    <p:sldId id="270" r:id="rId41"/>
    <p:sldId id="294" r:id="rId42"/>
    <p:sldId id="272" r:id="rId43"/>
    <p:sldId id="305" r:id="rId44"/>
    <p:sldId id="273" r:id="rId45"/>
  </p:sldIdLst>
  <p:sldSz cx="12192000" cy="6858000"/>
  <p:notesSz cx="6858000" cy="9144000"/>
  <p:embeddedFontLst>
    <p:embeddedFont>
      <p:font typeface="微软雅黑" panose="020B0503020204020204" charset="-122"/>
      <p:regular r:id="rId51"/>
    </p:embeddedFont>
    <p:embeddedFont>
      <p:font typeface="楷体" panose="02010609060101010101" pitchFamily="49" charset="-122"/>
      <p:regular r:id="rId52"/>
    </p:embeddedFont>
    <p:embeddedFont>
      <p:font typeface="方正粗黑宋简体" panose="02000000000000000000" charset="-122"/>
      <p:regular r:id="rId53"/>
    </p:embeddedFont>
    <p:embeddedFont>
      <p:font typeface="黑体" panose="02010609060101010101" charset="-122"/>
      <p:regular r:id="rId54"/>
    </p:embeddedFont>
  </p:embeddedFontLst>
  <p:custDataLst>
    <p:tags r:id="rId5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15" userDrawn="1">
          <p15:clr>
            <a:srgbClr val="747775"/>
          </p15:clr>
        </p15:guide>
        <p15:guide id="2" pos="2896" userDrawn="1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gun Vagun" initials="VV" lastIdx="0" clrIdx="0"/>
  <p:cmAuthor id="2" name="Administra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26748B9-A1DD-4838-BB4A-CCD0EC1560D4}" styleName="表样式 1 12">
    <a:wholeTbl>
      <a:tcTxStyle>
        <a:fontRef idx="none">
          <a:srgbClr val="000000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  <a:prstDash val="solid"/>
            </a:ln>
          </a:top>
          <a:bottom>
            <a:ln w="12700" cmpd="sng">
              <a:solidFill>
                <a:schemeClr val="accent5"/>
              </a:solidFill>
              <a:prstDash val="solid"/>
            </a:ln>
          </a:bottom>
          <a:insideH>
            <a:ln w="9525" cmpd="sng">
              <a:solidFill>
                <a:schemeClr val="accent5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5">
              <a:lumMod val="10000"/>
              <a:lumOff val="90000"/>
            </a:schemeClr>
          </a:solidFill>
        </a:fill>
      </a:tcStyle>
    </a:band2H>
    <a:band1V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  <a:prstDash val="solid"/>
            </a:ln>
          </a:top>
          <a:bottom>
            <a:ln w="12700" cmpd="sng">
              <a:solidFill>
                <a:schemeClr val="accent5"/>
              </a:solidFill>
              <a:prstDash val="solid"/>
            </a:ln>
          </a:bottom>
          <a:insideH>
            <a:ln w="9525" cmpd="sng">
              <a:solidFill>
                <a:schemeClr val="accent5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5">
              <a:lumMod val="10000"/>
              <a:lumOff val="90000"/>
            </a:schemeClr>
          </a:solidFill>
        </a:fill>
      </a:tcStyle>
    </a:band1V>
    <a:lastCol>
      <a:tcTxStyle b="on">
        <a:fontRef idx="none">
          <a:srgbClr val="08090C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  <a:prstDash val="solid"/>
            </a:ln>
          </a:top>
          <a:bottom>
            <a:ln w="12700" cmpd="sng">
              <a:solidFill>
                <a:schemeClr val="accent5"/>
              </a:solidFill>
              <a:prstDash val="solid"/>
            </a:ln>
          </a:bottom>
          <a:insideH>
            <a:ln w="9525" cmpd="sng">
              <a:solidFill>
                <a:schemeClr val="accent5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5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  <a:prstDash val="solid"/>
            </a:ln>
          </a:top>
          <a:bottom>
            <a:ln w="12700" cmpd="sng">
              <a:solidFill>
                <a:schemeClr val="accent5"/>
              </a:solidFill>
              <a:prstDash val="solid"/>
            </a:ln>
          </a:bottom>
          <a:insideH>
            <a:ln w="9525" cmpd="sng">
              <a:solidFill>
                <a:schemeClr val="accent5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5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5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9525" cmpd="sng">
              <a:solidFill>
                <a:schemeClr val="accent5">
                  <a:lumMod val="40000"/>
                  <a:lumOff val="60000"/>
                </a:schemeClr>
              </a:solidFill>
              <a:prstDash val="solid"/>
            </a:ln>
          </a:top>
          <a:bottom>
            <a:ln w="12700" cmpd="sng">
              <a:solidFill>
                <a:schemeClr val="accent5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9525" cmpd="sng">
              <a:solidFill>
                <a:schemeClr val="accent5">
                  <a:lumMod val="40000"/>
                  <a:lumOff val="60000"/>
                </a:schemeClr>
              </a:solidFill>
              <a:prstDash val="solid"/>
            </a:ln>
          </a:top>
          <a:bottom>
            <a:ln w="12700" cmpd="sng">
              <a:solidFill>
                <a:schemeClr val="accent5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9525" cmpd="sng">
              <a:solidFill>
                <a:schemeClr val="accent5">
                  <a:lumMod val="40000"/>
                  <a:lumOff val="60000"/>
                </a:schemeClr>
              </a:solidFill>
              <a:prstDash val="solid"/>
            </a:ln>
          </a:top>
          <a:bottom>
            <a:ln w="12700" cmpd="sng">
              <a:solidFill>
                <a:schemeClr val="accent5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/>
        <a:fill>
          <a:solidFill>
            <a:schemeClr val="accent5"/>
          </a:solidFill>
        </a:fill>
      </a:tcStyle>
    </a:firstRow>
  </a:tblStyle>
  <a:tblStyle styleId="{6EB7D755-8434-4F5B-9CCD-0BEF8568B235}" styleName="表样式 1 12">
    <a:wholeTbl>
      <a:tcTxStyle>
        <a:fontRef idx="none">
          <a:srgbClr val="000000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  <a:prstDash val="solid"/>
            </a:ln>
          </a:top>
          <a:bottom>
            <a:ln w="12700" cmpd="sng">
              <a:solidFill>
                <a:schemeClr val="accent5"/>
              </a:solidFill>
              <a:prstDash val="solid"/>
            </a:ln>
          </a:bottom>
          <a:insideH>
            <a:ln w="9525" cmpd="sng">
              <a:solidFill>
                <a:schemeClr val="accent5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5">
              <a:lumMod val="10000"/>
              <a:lumOff val="90000"/>
            </a:schemeClr>
          </a:solidFill>
        </a:fill>
      </a:tcStyle>
    </a:band2H>
    <a:band1V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  <a:prstDash val="solid"/>
            </a:ln>
          </a:top>
          <a:bottom>
            <a:ln w="12700" cmpd="sng">
              <a:solidFill>
                <a:schemeClr val="accent5"/>
              </a:solidFill>
              <a:prstDash val="solid"/>
            </a:ln>
          </a:bottom>
          <a:insideH>
            <a:ln w="9525" cmpd="sng">
              <a:solidFill>
                <a:schemeClr val="accent5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5">
              <a:lumMod val="10000"/>
              <a:lumOff val="90000"/>
            </a:schemeClr>
          </a:solidFill>
        </a:fill>
      </a:tcStyle>
    </a:band1V>
    <a:lastCol>
      <a:tcTxStyle b="on">
        <a:fontRef idx="none">
          <a:srgbClr val="08090C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  <a:prstDash val="solid"/>
            </a:ln>
          </a:top>
          <a:bottom>
            <a:ln w="12700" cmpd="sng">
              <a:solidFill>
                <a:schemeClr val="accent5"/>
              </a:solidFill>
              <a:prstDash val="solid"/>
            </a:ln>
          </a:bottom>
          <a:insideH>
            <a:ln w="9525" cmpd="sng">
              <a:solidFill>
                <a:schemeClr val="accent5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5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  <a:prstDash val="solid"/>
            </a:ln>
          </a:top>
          <a:bottom>
            <a:ln w="12700" cmpd="sng">
              <a:solidFill>
                <a:schemeClr val="accent5"/>
              </a:solidFill>
              <a:prstDash val="solid"/>
            </a:ln>
          </a:bottom>
          <a:insideH>
            <a:ln w="9525" cmpd="sng">
              <a:solidFill>
                <a:schemeClr val="accent5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5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5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9525" cmpd="sng">
              <a:solidFill>
                <a:schemeClr val="accent5">
                  <a:lumMod val="40000"/>
                  <a:lumOff val="60000"/>
                </a:schemeClr>
              </a:solidFill>
              <a:prstDash val="solid"/>
            </a:ln>
          </a:top>
          <a:bottom>
            <a:ln w="12700" cmpd="sng">
              <a:solidFill>
                <a:schemeClr val="accent5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9525" cmpd="sng">
              <a:solidFill>
                <a:schemeClr val="accent5">
                  <a:lumMod val="40000"/>
                  <a:lumOff val="60000"/>
                </a:schemeClr>
              </a:solidFill>
              <a:prstDash val="solid"/>
            </a:ln>
          </a:top>
          <a:bottom>
            <a:ln w="12700" cmpd="sng">
              <a:solidFill>
                <a:schemeClr val="accent5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9525" cmpd="sng">
              <a:solidFill>
                <a:schemeClr val="accent5">
                  <a:lumMod val="40000"/>
                  <a:lumOff val="60000"/>
                </a:schemeClr>
              </a:solidFill>
              <a:prstDash val="solid"/>
            </a:ln>
          </a:top>
          <a:bottom>
            <a:ln w="12700" cmpd="sng">
              <a:solidFill>
                <a:schemeClr val="accent5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2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0" y="0"/>
      </p:cViewPr>
      <p:guideLst>
        <p:guide orient="horz" pos="1615"/>
        <p:guide pos="2896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5" Type="http://schemas.openxmlformats.org/officeDocument/2006/relationships/tags" Target="tags/tag97.xml"/><Relationship Id="rId54" Type="http://schemas.openxmlformats.org/officeDocument/2006/relationships/font" Target="fonts/font4.fntdata"/><Relationship Id="rId53" Type="http://schemas.openxmlformats.org/officeDocument/2006/relationships/font" Target="fonts/font3.fntdata"/><Relationship Id="rId52" Type="http://schemas.openxmlformats.org/officeDocument/2006/relationships/font" Target="fonts/font2.fntdata"/><Relationship Id="rId51" Type="http://schemas.openxmlformats.org/officeDocument/2006/relationships/font" Target="fonts/font1.fntdata"/><Relationship Id="rId50" Type="http://schemas.openxmlformats.org/officeDocument/2006/relationships/commentAuthors" Target="commentAuthors.xml"/><Relationship Id="rId5" Type="http://schemas.openxmlformats.org/officeDocument/2006/relationships/slideMaster" Target="slideMasters/slideMaster4.xml"/><Relationship Id="rId49" Type="http://schemas.openxmlformats.org/officeDocument/2006/relationships/tableStyles" Target="tableStyles.xml"/><Relationship Id="rId48" Type="http://schemas.openxmlformats.org/officeDocument/2006/relationships/viewProps" Target="viewProps.xml"/><Relationship Id="rId47" Type="http://schemas.openxmlformats.org/officeDocument/2006/relationships/presProps" Target="presProps.xml"/><Relationship Id="rId46" Type="http://schemas.openxmlformats.org/officeDocument/2006/relationships/handoutMaster" Target="handoutMasters/handoutMaster1.xml"/><Relationship Id="rId45" Type="http://schemas.openxmlformats.org/officeDocument/2006/relationships/slide" Target="slides/slide39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0" Type="http://schemas.openxmlformats.org/officeDocument/2006/relationships/slide" Target="slides/slide34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200" b="0" i="0" u="none" strike="noStrike"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今天我们将共同探讨《小学信息科技教学指南》的修订背景、核心变化以及未来的教学实施策略。希望通过这次交流，能为大家在新学期的教学工作提供清晰的指引和有力的支持。</a:t>
            </a:r>
            <a:endParaRPr lang="en-US" sz="1200" b="0" i="0" u="none" strike="noStrike">
              <a:solidFill>
                <a:srgbClr val="000000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200" b="0" i="0" u="none" strike="noStrike"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首先是“减法”：减少了课时总数，让每一课都聚焦一个核心素养和一个真实项目。同时，降低了项目难度，通过提供更友好的学习支架、更细致的任务分解和更具体的资源支持，让项目更容易在课堂上完成。</a:t>
            </a:r>
            <a:endParaRPr lang="en-US" sz="1200" b="0" i="0" u="none" strike="noStrike">
              <a:solidFill>
                <a:srgbClr val="000000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200" b="0" i="0" u="none" strike="noStrike"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首先是“减法”：减少了课时总数，让每一课都聚焦一个核心素养和一个真实项目。同时，降低了项目难度，通过提供更友好的学习支架、更细致的任务分解和更具体的资源支持，让项目更容易在课堂上完成。</a:t>
            </a:r>
            <a:endParaRPr lang="en-US" sz="1200" b="0" i="0" u="none" strike="noStrike">
              <a:solidFill>
                <a:srgbClr val="000000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200" b="0" i="0" u="none" strike="noStrike"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首先是“减法”：减少了课时总数，让每一课都聚焦一个核心素养和一个真实项目。同时，降低了项目难度，通过提供更友好的学习支架、更细致的任务分解和更具体的资源支持，让项目更容易在课堂上完成。</a:t>
            </a:r>
            <a:endParaRPr lang="en-US" sz="1200" b="0" i="0" u="none" strike="noStrike">
              <a:solidFill>
                <a:srgbClr val="000000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200" b="0" i="0" u="none" strike="noStrike"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首先是“减法”：减少了课时总数，让每一课都聚焦一个核心素养和一个真实项目。同时，降低了项目难度，通过提供更友好的学习支架、更细致的任务分解和更具体的资源支持，让项目更容易在课堂上完成。</a:t>
            </a:r>
            <a:endParaRPr lang="en-US" sz="1200" b="0" i="0" u="none" strike="noStrike">
              <a:solidFill>
                <a:srgbClr val="000000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200" b="0" i="0" u="none" strike="noStrike"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首先是“减法”：减少了课时总数，让每一课都聚焦一个核心素养和一个真实项目。同时，降低了项目难度，通过提供更友好的学习支架、更细致的任务分解和更具体的资源支持，让项目更容易在课堂上完成。</a:t>
            </a:r>
            <a:endParaRPr lang="en-US" sz="1200" b="0" i="0" u="none" strike="noStrike">
              <a:solidFill>
                <a:srgbClr val="000000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200" b="0" i="0" u="none" strike="noStrike"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首先是“减法”：减少了课时总数，让每一课都聚焦一个核心素养和一个真实项目。同时，降低了项目难度，通过提供更友好的学习支架、更细致的任务分解和更具体的资源支持，让项目更容易在课堂上完成。</a:t>
            </a:r>
            <a:endParaRPr lang="en-US" sz="1200" b="0" i="0" u="none" strike="noStrike">
              <a:solidFill>
                <a:srgbClr val="000000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200" b="0" i="0" u="none" strike="noStrike"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首先是“减法”：减少了课时总数，让每一课都聚焦一个核心素养和一个真实项目。同时，降低了项目难度，通过提供更友好的学习支架、更细致的任务分解和更具体的资源支持，让项目更容易在课堂上完成。</a:t>
            </a:r>
            <a:endParaRPr lang="en-US" sz="1200" b="0" i="0" u="none" strike="noStrike">
              <a:solidFill>
                <a:srgbClr val="000000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200" b="0" i="0" u="none" strike="noStrike"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首先是“减法”：减少了课时总数，让每一课都聚焦一个核心素养和一个真实项目。同时，降低了项目难度，通过提供更友好的学习支架、更细致的任务分解和更具体的资源支持，让项目更容易在课堂上完成。</a:t>
            </a:r>
            <a:endParaRPr lang="en-US" sz="1200" b="0" i="0" u="none" strike="noStrike">
              <a:solidFill>
                <a:srgbClr val="000000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200" b="0" i="0" u="none" strike="noStrike"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首先是“减法”：减少了课时总数，让每一课都聚焦一个核心素养和一个真实项目。同时，降低了项目难度，通过提供更友好的学习支架、更细致的任务分解和更具体的资源支持，让项目更容易在课堂上完成。</a:t>
            </a:r>
            <a:endParaRPr lang="en-US" sz="1200" b="0" i="0" u="none" strike="noStrike">
              <a:solidFill>
                <a:srgbClr val="000000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200" b="0" i="0" u="none" strike="noStrike"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首先是“减法”：减少了课时总数，让每一课都聚焦一个核心素养和一个真实项目。同时，降低了项目难度，通过提供更友好的学习支架、更细致的任务分解和更具体的资源支持，让项目更容易在课堂上完成。</a:t>
            </a:r>
            <a:endParaRPr lang="en-US" sz="1200" b="0" i="0" u="none" strike="noStrike">
              <a:solidFill>
                <a:srgbClr val="000000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200" b="0" i="0" u="none" strike="noStrike"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本次培训将分为四个部分。首先，我们将探讨指南修订的背景和原因；其次，详细解读修订的具体内容和核心变化；接着，重点介绍如何在新指南下开展教学；最后是总结和答疑环节。总时长约60分钟。</a:t>
            </a:r>
            <a:endParaRPr lang="en-US" sz="1200" b="0" i="0" u="none" strike="noStrike">
              <a:solidFill>
                <a:srgbClr val="000000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200" b="0" i="0" u="none" strike="noStrike"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首先是“减法”：减少了课时总数，让每一课都聚焦一个核心素养和一个真实项目。同时，降低了项目难度，通过提供更友好的学习支架、更细致的任务分解和更具体的资源支持，让项目更容易在课堂上完成。</a:t>
            </a:r>
            <a:endParaRPr lang="en-US" sz="1200" b="0" i="0" u="none" strike="noStrike">
              <a:solidFill>
                <a:srgbClr val="000000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200" b="0" i="0" u="none" strike="noStrike"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首先是“减法”：减少了课时总数，让每一课都聚焦一个核心素养和一个真实项目。同时，降低了项目难度，通过提供更友好的学习支架、更细致的任务分解和更具体的资源支持，让项目更容易在课堂上完成。</a:t>
            </a:r>
            <a:endParaRPr lang="en-US" sz="1200" b="0" i="0" u="none" strike="noStrike">
              <a:solidFill>
                <a:srgbClr val="000000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200" b="0" i="0" u="none" strike="noStrike"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首先是“减法”：减少了课时总数，让每一课都聚焦一个核心素养和一个真实项目。同时，降低了项目难度，通过提供更友好的学习支架、更细致的任务分解和更具体的资源支持，让项目更容易在课堂上完成。</a:t>
            </a:r>
            <a:endParaRPr lang="en-US" sz="1200" b="0" i="0" u="none" strike="noStrike">
              <a:solidFill>
                <a:srgbClr val="000000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200" b="0" i="0" u="none" strike="noStrike"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然后是“加法”和“聚焦”：强化了素养学习，每个项目都明确了对应的核心素养目标。同时，更聚焦于问题解决，简化了背景，固化了标准流程，让学生在真实情境中学习解决问题。</a:t>
            </a:r>
            <a:endParaRPr lang="en-US" sz="1200" b="0" i="0" u="none" strike="noStrike">
              <a:solidFill>
                <a:srgbClr val="000000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200" b="0" i="0" u="none" strike="noStrike"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然后是“加法”和“聚焦”：强化了素养学习，每个项目都明确了对应的核心素养目标。同时，更聚焦于问题解决，简化了背景，固化了标准流程，让学生在真实情境中学习解决问题。</a:t>
            </a:r>
            <a:endParaRPr lang="en-US" sz="1200" b="0" i="0" u="none" strike="noStrike">
              <a:solidFill>
                <a:srgbClr val="000000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200" b="0" i="0" u="none" strike="noStrike"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然后是“加法”和“聚焦”：强化了素养学习，每个项目都明确了对应的核心素养目标。同时，更聚焦于问题解决，简化了背景，固化了标准流程，让学生在真实情境中学习解决问题。</a:t>
            </a:r>
            <a:endParaRPr lang="en-US" sz="1200" b="0" i="0" u="none" strike="noStrike">
              <a:solidFill>
                <a:srgbClr val="000000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200" b="0" i="0" u="none" strike="noStrike"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然后是“加法”和“聚焦”：强化了素养学习，每个项目都明确了对应的核心素养目标。同时，更聚焦于问题解决，简化了背景，固化了标准流程，让学生在真实情境中学习解决问题。</a:t>
            </a:r>
            <a:endParaRPr lang="en-US" sz="1200" b="0" i="0" u="none" strike="noStrike">
              <a:solidFill>
                <a:srgbClr val="000000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200" b="0" i="0" u="none" strike="noStrike"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然后是“加法”和“聚焦”：强化了素养学习，每个项目都明确了对应的核心素养目标。同时，更聚焦于问题解决，简化了背景，固化了标准流程，让学生在真实情境中学习解决问题。</a:t>
            </a:r>
            <a:endParaRPr lang="en-US" sz="1200" b="0" i="0" u="none" strike="noStrike">
              <a:solidFill>
                <a:srgbClr val="000000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200" b="0" i="0" u="none" strike="noStrike"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然后是“加法”和“聚焦”：强化了素养学习，每个项目都明确了对应的核心素养目标。同时，更聚焦于问题解决，简化了背景，固化了标准流程，让学生在真实情境中学习解决问题。</a:t>
            </a:r>
            <a:endParaRPr lang="en-US" sz="1200" b="0" i="0" u="none" strike="noStrike">
              <a:solidFill>
                <a:srgbClr val="000000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200" b="0" i="0" u="none" strike="noStrike"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然后是“加法”和“聚焦”：强化了素养学习，每个项目都明确了对应的核心素养目标。同时，更聚焦于问题解决，简化了背景，固化了标准流程，让学生在真实情境中学习解决问题。</a:t>
            </a:r>
            <a:endParaRPr lang="en-US" sz="1200" b="0" i="0" u="none" strike="noStrike">
              <a:solidFill>
                <a:srgbClr val="000000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200" b="0" i="0" u="none" strike="noStrike"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首先，我们来看第一个问题：为什么要对《小学信息科技教学指南》进行修订？这背后主要有三个方面的原因。</a:t>
            </a:r>
            <a:endParaRPr lang="en-US" sz="1200" b="0" i="0" u="none" strike="noStrike">
              <a:solidFill>
                <a:srgbClr val="000000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200" b="0" i="0" u="none" strike="noStrike"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最后，我们融入了AI工具的应用。明确了AI作为工具的应用场景，主要是辅助一些重复性工作，但同时也划清了边界，强调学生的自主思考和素养归纳是不可替代的。</a:t>
            </a:r>
            <a:endParaRPr lang="en-US" sz="1200" b="0" i="0" u="none" strike="noStrike">
              <a:solidFill>
                <a:srgbClr val="000000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200" b="1" i="0" u="none" strike="noStrike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2026年安徽省</a:t>
            </a:r>
            <a:r>
              <a:rPr lang="en-US" sz="1200" b="1" i="0" u="none" strike="noStrike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小学</a:t>
            </a:r>
            <a:r>
              <a:rPr lang="en-US" sz="1200" b="1" i="0" u="none" strike="noStrike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人工智能通识教育暨</a:t>
            </a:r>
            <a:r>
              <a:rPr lang="en-US" sz="1200" b="1" i="0" u="none" strike="noStrike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小学</a:t>
            </a:r>
            <a:r>
              <a:rPr lang="en-US" sz="1200" b="1" i="0" u="none" strike="noStrike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信息科技教学指南培训活动</a:t>
            </a:r>
            <a:endParaRPr lang="en-US" sz="1200" b="1" i="0" u="none" strike="noStrike">
              <a:solidFill>
                <a:srgbClr val="FFFFFF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等线" panose="02010600030101010101" charset="-122"/>
            </a:endParaRPr>
          </a:p>
          <a:p>
            <a:pPr indent="0" algn="l">
              <a:lnSpc>
                <a:spcPct val="100000"/>
              </a:lnSpc>
            </a:pPr>
            <a:r>
              <a:rPr lang="en-US" sz="1200" b="1" i="0" u="none" strike="noStrike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三</a:t>
            </a:r>
            <a:endParaRPr lang="en-US" sz="1200" b="1" i="0" u="none" strike="noStrike">
              <a:solidFill>
                <a:srgbClr val="FFFFFF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等线" panose="02010600030101010101" charset="-122"/>
            </a:endParaRPr>
          </a:p>
          <a:p>
            <a:pPr indent="0" algn="l">
              <a:lnSpc>
                <a:spcPct val="100000"/>
              </a:lnSpc>
            </a:pPr>
            <a:r>
              <a:rPr lang="en-US" sz="1200" b="0" i="0" u="none" strike="noStrike"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那么，修订后的指南，对我们的课堂教学提出了哪些新要求？我们应该怎么上课呢？这部分将从理念、方式、建议和器材四个方面展开。</a:t>
            </a:r>
            <a:endParaRPr lang="en-US" sz="1200" b="0" i="0" u="none" strike="noStrike">
              <a:solidFill>
                <a:srgbClr val="000000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200" b="0" i="0" u="none" strike="noStrike"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首先是教学理念的更新。教师和学生的角色都发生了转变，教师更多是引导者和支持者，学生成为学习的主体。课堂的重心也从关注教师的讲授，转向关注学生的学习过程和思考深度。</a:t>
            </a:r>
            <a:endParaRPr lang="en-US" sz="1200" b="0" i="0" u="none" strike="noStrike">
              <a:solidFill>
                <a:srgbClr val="000000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200" b="0" i="0" u="none" strike="noStrike"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其次是教学方式的变革。我们提倡精讲多练、先试后导，用问题链驱动学生学习，鼓励协作、试错和展示互评，让学生在实践中成长。</a:t>
            </a:r>
            <a:endParaRPr lang="en-US" sz="1200" b="0" i="0" u="none" strike="noStrike">
              <a:solidFill>
                <a:srgbClr val="000000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200" b="0" i="0" u="none" strike="noStrike"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这里给老师们提三点建议：一是要大胆放手，相信学生的能力；二是要调整评价方式，更关注过程；三是要主动学习和运用AI工具，提升自身的教学能力。</a:t>
            </a:r>
            <a:endParaRPr lang="en-US" sz="1200" b="0" i="0" u="none" strike="noStrike">
              <a:solidFill>
                <a:srgbClr val="000000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200" b="0" i="0" u="none" strike="noStrike"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最后，教学的顺利开展离不开硬件保障。这里明确了实验器材的配备标准，分为标配和选配。核心要求是，器材要服务于教学项目，操作简单、安全，并且是辅助学生学习，而不是替代他们的思考。</a:t>
            </a:r>
            <a:endParaRPr lang="en-US" sz="1200" b="0" i="0" u="none" strike="noStrike">
              <a:solidFill>
                <a:srgbClr val="000000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200" b="0" i="0" u="none" strike="noStrike"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最后，教学的顺利开展离不开硬件保障。这里明确了实验器材的配备标准，分为标配和选配。核心要求是，器材要服务于教学项目，操作简单、安全，并且是辅助学生学习，而不是替代他们的思考。</a:t>
            </a:r>
            <a:endParaRPr lang="en-US" sz="1200" b="0" i="0" u="none" strike="noStrike">
              <a:solidFill>
                <a:srgbClr val="000000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200" b="0" i="0" u="none" strike="noStrike"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简单回顾一下今天的核心内容：修订的原因是为了对接课标、衔接双课和优化实践；修订的内容围绕“双减”和“双增”，做了多方面的调整；而未来的教学，则需要我们更新理念、变革方式、大胆实践，并做好硬件保障。</a:t>
            </a:r>
            <a:endParaRPr lang="en-US" sz="1200" b="0" i="0" u="none" strike="noStrike">
              <a:solidFill>
                <a:srgbClr val="000000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200" b="0" i="0" u="none" strike="noStrike"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简单回顾一下今天的核心内容：修订的原因是为了对接课标、衔接双课和优化实践；修订的内容围绕“双减”和“双增”，做了多方面的调整；而未来的教学，则需要我们更新理念、变革方式、大胆实践，并做好硬件保障。</a:t>
            </a:r>
            <a:endParaRPr lang="en-US" sz="1200" b="0" i="0" u="none" strike="noStrike">
              <a:solidFill>
                <a:srgbClr val="000000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200" b="0" i="0" u="none" strike="noStrike"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教师是AI教育落地的关键力量。希望大家能将今天所学运用到未来的教学实践中，用好新的教学指南，共同为培养具有AI素养的未来人才而努力。感谢大家的参与！</a:t>
            </a:r>
            <a:endParaRPr lang="en-US" sz="1200" b="0" i="0" u="none" strike="noStrike">
              <a:solidFill>
                <a:srgbClr val="000000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200" b="0" i="0" u="none" strike="noStrike"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第一，是国家课程标准的日常修订要求。2025年的课标修订，虽然核心导向不变，但让实施路径更加聚焦和清晰，特别强调了真实性学习、问题解决以及AI与社会发展的结合。我们的教学指南必须与之精准对接。</a:t>
            </a:r>
            <a:endParaRPr lang="en-US" sz="1200" b="0" i="0" u="none" strike="noStrike">
              <a:solidFill>
                <a:srgbClr val="000000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200" b="0" i="0" u="none" strike="noStrike"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第二，是为了更好地衔接“双课”体系。信息科技课程要为人工智能通识教育打好基础，教学方法上也要统一，都强化项目式学习，同时保障AI课程的课时。</a:t>
            </a:r>
            <a:endParaRPr lang="en-US" sz="1200" b="0" i="0" u="none" strike="noStrike">
              <a:solidFill>
                <a:srgbClr val="000000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200" b="0" i="0" u="none" strike="noStrike"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第三，也是非常重要的一点，是来自一线教师的教学实践反馈。大家普遍反映，原有项目存在落地难、重成果轻素养、问题聚焦不足等问题，这些都是我们此次修订需要着力解决的。</a:t>
            </a:r>
            <a:endParaRPr lang="en-US" sz="1200" b="0" i="0" u="none" strike="noStrike">
              <a:solidFill>
                <a:srgbClr val="000000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200" b="1" i="0" u="none" strike="noStrike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人工智能通识教育培训</a:t>
            </a:r>
            <a:endParaRPr lang="en-US" sz="1200" b="1" i="0" u="none" strike="noStrike">
              <a:solidFill>
                <a:srgbClr val="FFFFFF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等线" panose="02010600030101010101" charset="-122"/>
            </a:endParaRPr>
          </a:p>
          <a:p>
            <a:pPr indent="0" algn="l">
              <a:lnSpc>
                <a:spcPct val="100000"/>
              </a:lnSpc>
            </a:pPr>
            <a:r>
              <a:rPr lang="en-US" sz="1200" b="1" i="0" u="none" strike="noStrike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二</a:t>
            </a:r>
            <a:endParaRPr lang="en-US" sz="1200" b="1" i="0" u="none" strike="noStrike">
              <a:solidFill>
                <a:srgbClr val="FFFFFF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等线" panose="02010600030101010101" charset="-122"/>
            </a:endParaRPr>
          </a:p>
          <a:p>
            <a:pPr indent="0" algn="l">
              <a:lnSpc>
                <a:spcPct val="100000"/>
              </a:lnSpc>
            </a:pPr>
            <a:r>
              <a:rPr lang="en-US" sz="1200" b="0" i="0" u="none" strike="noStrike"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了解了修订的原因，接下来我们重点看一下，指南具体做了哪些修订？核心方向是强化素养导向，聚焦问题解决，优化项目设计。主要体现在五个方面。</a:t>
            </a:r>
            <a:endParaRPr lang="en-US" sz="1200" b="0" i="0" u="none" strike="noStrike">
              <a:solidFill>
                <a:srgbClr val="000000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200" b="0" i="0" u="none" strike="noStrike"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首先是“减法”：减少了课时总数，让每一课都聚焦一个核心素养和一个真实项目。同时，降低了项目难度，通过提供更友好的学习支架、更细致的任务分解和更具体的资源支持，让项目更容易在课堂上完成。</a:t>
            </a:r>
            <a:endParaRPr lang="en-US" sz="1200" b="0" i="0" u="none" strike="noStrike">
              <a:solidFill>
                <a:srgbClr val="000000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200" b="0" i="0" u="none" strike="noStrike"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rPr>
              <a:t>首先是“减法”：减少了课时总数，让每一课都聚焦一个核心素养和一个真实项目。同时，降低了项目难度，通过提供更友好的学习支架、更细致的任务分解和更具体的资源支持，让项目更容易在课堂上完成。</a:t>
            </a:r>
            <a:endParaRPr lang="en-US" sz="1200" b="0" i="0" u="none" strike="noStrike">
              <a:solidFill>
                <a:srgbClr val="000000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标题幻灯片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30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" name="Shape 31"/>
          <p:cNvSpPr txBox="1"/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4" name="Shape 32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" name="Shape 33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" name="Shape 34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matchingName="标题和竖排文字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49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Shape 50"/>
          <p:cNvSpPr txBox="1"/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1" name="Shape 51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2" name="Shape 52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Shape 53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竖排标题与文本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15"/>
          <p:cNvSpPr txBox="1"/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Shape 16"/>
          <p:cNvSpPr txBox="1"/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7" name="Shape 17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8" name="Shape 18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9" name="Shape 19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AutoShape 2"/>
          <p:cNvSpPr/>
          <p:nvPr userDrawn="1"/>
        </p:nvSpPr>
        <p:spPr>
          <a:xfrm>
            <a:off x="279400" y="266700"/>
            <a:ext cx="11620500" cy="6324600"/>
          </a:xfrm>
          <a:prstGeom prst="roundRect">
            <a:avLst>
              <a:gd name="adj" fmla="val 10040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E0E0E0">
                  <a:alpha val="100000"/>
                </a:srgbClr>
              </a:gs>
            </a:gsLst>
            <a:lin ang="5400000"/>
          </a:gradFill>
          <a:ln w="25400" cap="flat" cmpd="sng">
            <a:noFill/>
            <a:prstDash val="solid"/>
            <a:round/>
          </a:ln>
          <a:effectLst>
            <a:outerShdw blurRad="279400" dist="254000" dir="8100000" algn="tr" rotWithShape="0">
              <a:srgbClr val="000000">
                <a:alpha val="4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8" name="AutoShape 3"/>
          <p:cNvSpPr/>
          <p:nvPr userDrawn="1"/>
        </p:nvSpPr>
        <p:spPr>
          <a:xfrm>
            <a:off x="469900" y="431800"/>
            <a:ext cx="11290300" cy="5930900"/>
          </a:xfrm>
          <a:prstGeom prst="roundRect">
            <a:avLst>
              <a:gd name="adj" fmla="val 7922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DDDEDD">
                  <a:alpha val="100000"/>
                </a:srgbClr>
              </a:gs>
            </a:gsLst>
            <a:lin ang="1890000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" name="Freeform 4"/>
          <p:cNvSpPr/>
          <p:nvPr userDrawn="1"/>
        </p:nvSpPr>
        <p:spPr>
          <a:xfrm>
            <a:off x="2095500" y="431800"/>
            <a:ext cx="9053830" cy="488950"/>
          </a:xfrm>
          <a:custGeom>
            <a:avLst/>
            <a:gdLst/>
            <a:ahLst/>
            <a:cxnLst/>
            <a:rect l="l" t="t" r="r" b="b"/>
            <a:pathLst>
              <a:path w="9053830" h="488950">
                <a:moveTo>
                  <a:pt x="0" y="0"/>
                </a:moveTo>
                <a:lnTo>
                  <a:pt x="7511393" y="0"/>
                </a:lnTo>
                <a:lnTo>
                  <a:pt x="9053830" y="488950"/>
                </a:lnTo>
                <a:lnTo>
                  <a:pt x="0" y="4889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" name="Freeform 5"/>
          <p:cNvSpPr/>
          <p:nvPr userDrawn="1"/>
        </p:nvSpPr>
        <p:spPr>
          <a:xfrm>
            <a:off x="863600" y="431800"/>
            <a:ext cx="3000375" cy="647700"/>
          </a:xfrm>
          <a:custGeom>
            <a:avLst/>
            <a:gdLst/>
            <a:ahLst/>
            <a:cxnLst/>
            <a:rect l="l" t="t" r="r" b="b"/>
            <a:pathLst>
              <a:path w="3000375" h="647700">
                <a:moveTo>
                  <a:pt x="104244" y="0"/>
                </a:moveTo>
                <a:lnTo>
                  <a:pt x="3000375" y="0"/>
                </a:lnTo>
                <a:lnTo>
                  <a:pt x="2342708" y="647700"/>
                </a:lnTo>
                <a:lnTo>
                  <a:pt x="0" y="640326"/>
                </a:lnTo>
                <a:lnTo>
                  <a:pt x="104244" y="0"/>
                </a:lnTo>
                <a:close/>
              </a:path>
            </a:pathLst>
          </a:custGeom>
          <a:solidFill>
            <a:srgbClr val="005A9E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63500" dist="63500" algn="ctr" rotWithShape="0">
              <a:srgbClr val="000000">
                <a:alpha val="67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AutoShape 2"/>
          <p:cNvSpPr/>
          <p:nvPr userDrawn="1"/>
        </p:nvSpPr>
        <p:spPr>
          <a:xfrm>
            <a:off x="279400" y="266700"/>
            <a:ext cx="11620500" cy="6324600"/>
          </a:xfrm>
          <a:prstGeom prst="roundRect">
            <a:avLst>
              <a:gd name="adj" fmla="val 10040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E0E0E0">
                  <a:alpha val="100000"/>
                </a:srgbClr>
              </a:gs>
            </a:gsLst>
            <a:lin ang="5400000"/>
          </a:gradFill>
          <a:ln w="25400" cap="flat" cmpd="sng">
            <a:noFill/>
            <a:prstDash val="solid"/>
            <a:round/>
          </a:ln>
          <a:effectLst>
            <a:outerShdw blurRad="279400" dist="254000" dir="8100000" algn="tr" rotWithShape="0">
              <a:srgbClr val="000000">
                <a:alpha val="4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3" name="AutoShape 3"/>
          <p:cNvSpPr/>
          <p:nvPr userDrawn="1"/>
        </p:nvSpPr>
        <p:spPr>
          <a:xfrm>
            <a:off x="469900" y="431800"/>
            <a:ext cx="11290300" cy="5930900"/>
          </a:xfrm>
          <a:prstGeom prst="roundRect">
            <a:avLst>
              <a:gd name="adj" fmla="val 7922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DDDEDD">
                  <a:alpha val="100000"/>
                </a:srgbClr>
              </a:gs>
            </a:gsLst>
            <a:lin ang="1890000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4" name="Freeform 4"/>
          <p:cNvSpPr/>
          <p:nvPr userDrawn="1"/>
        </p:nvSpPr>
        <p:spPr>
          <a:xfrm>
            <a:off x="2095500" y="431800"/>
            <a:ext cx="9053830" cy="488950"/>
          </a:xfrm>
          <a:custGeom>
            <a:avLst/>
            <a:gdLst/>
            <a:ahLst/>
            <a:cxnLst/>
            <a:rect l="l" t="t" r="r" b="b"/>
            <a:pathLst>
              <a:path w="9053830" h="488950">
                <a:moveTo>
                  <a:pt x="0" y="0"/>
                </a:moveTo>
                <a:lnTo>
                  <a:pt x="7511393" y="0"/>
                </a:lnTo>
                <a:lnTo>
                  <a:pt x="9053830" y="488950"/>
                </a:lnTo>
                <a:lnTo>
                  <a:pt x="0" y="4889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5" name="Freeform 5"/>
          <p:cNvSpPr/>
          <p:nvPr userDrawn="1"/>
        </p:nvSpPr>
        <p:spPr>
          <a:xfrm>
            <a:off x="863600" y="431800"/>
            <a:ext cx="3000375" cy="647700"/>
          </a:xfrm>
          <a:custGeom>
            <a:avLst/>
            <a:gdLst/>
            <a:ahLst/>
            <a:cxnLst/>
            <a:rect l="l" t="t" r="r" b="b"/>
            <a:pathLst>
              <a:path w="3000375" h="647700">
                <a:moveTo>
                  <a:pt x="104244" y="0"/>
                </a:moveTo>
                <a:lnTo>
                  <a:pt x="3000375" y="0"/>
                </a:lnTo>
                <a:lnTo>
                  <a:pt x="2342708" y="647700"/>
                </a:lnTo>
                <a:lnTo>
                  <a:pt x="0" y="640326"/>
                </a:lnTo>
                <a:lnTo>
                  <a:pt x="104244" y="0"/>
                </a:lnTo>
                <a:close/>
              </a:path>
            </a:pathLst>
          </a:custGeom>
          <a:solidFill>
            <a:srgbClr val="005A9E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63500" dist="63500" algn="ctr" rotWithShape="0">
              <a:srgbClr val="000000">
                <a:alpha val="67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AutoShape 2"/>
          <p:cNvSpPr/>
          <p:nvPr userDrawn="1"/>
        </p:nvSpPr>
        <p:spPr>
          <a:xfrm>
            <a:off x="279400" y="266700"/>
            <a:ext cx="11620500" cy="6324600"/>
          </a:xfrm>
          <a:prstGeom prst="roundRect">
            <a:avLst>
              <a:gd name="adj" fmla="val 10040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E0E0E0">
                  <a:alpha val="100000"/>
                </a:srgbClr>
              </a:gs>
            </a:gsLst>
            <a:lin ang="5400000"/>
          </a:gradFill>
          <a:ln w="25400" cap="flat" cmpd="sng">
            <a:noFill/>
            <a:prstDash val="solid"/>
            <a:round/>
          </a:ln>
          <a:effectLst>
            <a:outerShdw blurRad="279400" dist="254000" dir="8100000" algn="tr" rotWithShape="0">
              <a:srgbClr val="000000">
                <a:alpha val="4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3" name="AutoShape 3"/>
          <p:cNvSpPr/>
          <p:nvPr userDrawn="1"/>
        </p:nvSpPr>
        <p:spPr>
          <a:xfrm>
            <a:off x="469900" y="431800"/>
            <a:ext cx="11290300" cy="5930900"/>
          </a:xfrm>
          <a:prstGeom prst="roundRect">
            <a:avLst>
              <a:gd name="adj" fmla="val 7922"/>
            </a:avLst>
          </a:pr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DDDEDD">
                  <a:alpha val="100000"/>
                </a:srgbClr>
              </a:gs>
            </a:gsLst>
            <a:lin ang="1890000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4" name="Freeform 4"/>
          <p:cNvSpPr/>
          <p:nvPr userDrawn="1"/>
        </p:nvSpPr>
        <p:spPr>
          <a:xfrm>
            <a:off x="2095500" y="431800"/>
            <a:ext cx="9053830" cy="488950"/>
          </a:xfrm>
          <a:custGeom>
            <a:avLst/>
            <a:gdLst/>
            <a:ahLst/>
            <a:cxnLst/>
            <a:rect l="l" t="t" r="r" b="b"/>
            <a:pathLst>
              <a:path w="9053830" h="488950">
                <a:moveTo>
                  <a:pt x="0" y="0"/>
                </a:moveTo>
                <a:lnTo>
                  <a:pt x="7511393" y="0"/>
                </a:lnTo>
                <a:lnTo>
                  <a:pt x="9053830" y="488950"/>
                </a:lnTo>
                <a:lnTo>
                  <a:pt x="0" y="4889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5" name="Freeform 5"/>
          <p:cNvSpPr/>
          <p:nvPr userDrawn="1"/>
        </p:nvSpPr>
        <p:spPr>
          <a:xfrm>
            <a:off x="863600" y="431800"/>
            <a:ext cx="3000375" cy="647700"/>
          </a:xfrm>
          <a:custGeom>
            <a:avLst/>
            <a:gdLst/>
            <a:ahLst/>
            <a:cxnLst/>
            <a:rect l="l" t="t" r="r" b="b"/>
            <a:pathLst>
              <a:path w="3000375" h="647700">
                <a:moveTo>
                  <a:pt x="104244" y="0"/>
                </a:moveTo>
                <a:lnTo>
                  <a:pt x="3000375" y="0"/>
                </a:lnTo>
                <a:lnTo>
                  <a:pt x="2342708" y="647700"/>
                </a:lnTo>
                <a:lnTo>
                  <a:pt x="0" y="640326"/>
                </a:lnTo>
                <a:lnTo>
                  <a:pt x="104244" y="0"/>
                </a:lnTo>
                <a:close/>
              </a:path>
            </a:pathLst>
          </a:custGeom>
          <a:solidFill>
            <a:srgbClr val="005A9E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63500" dist="63500" algn="ctr" rotWithShape="0">
              <a:srgbClr val="000000">
                <a:alpha val="67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标题和内容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54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" name="Shape 55"/>
          <p:cNvSpPr txBox="1"/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0" name="Shape 56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" name="Shape 57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" name="Shape 58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节标题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59"/>
          <p:cNvSpPr txBox="1"/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" name="Shape 60"/>
          <p:cNvSpPr txBox="1"/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Shape 61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" name="Shape 62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" name="Shape 63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两栏内容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9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" name="Shape 10"/>
          <p:cNvSpPr txBox="1"/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2" name="Shape 11"/>
          <p:cNvSpPr txBox="1"/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3" name="Shape 12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" name="Shape 13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" name="Shape 14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比较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5"/>
          <p:cNvSpPr txBox="1"/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8" name="Shape 36"/>
          <p:cNvSpPr txBox="1"/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/>
        </p:txBody>
      </p:sp>
      <p:sp>
        <p:nvSpPr>
          <p:cNvPr id="39" name="Shape 37"/>
          <p:cNvSpPr txBox="1"/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0" name="Shape 38"/>
          <p:cNvSpPr txBox="1"/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/>
        </p:txBody>
      </p:sp>
      <p:sp>
        <p:nvSpPr>
          <p:cNvPr id="41" name="Shape 39"/>
          <p:cNvSpPr txBox="1"/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2" name="Shape 40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3" name="Shape 41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4" name="Shape 42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仅标题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20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7" name="Shape 21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8" name="Shape 22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9" name="Shape 23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空白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6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" name="Shape 7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3" name="Shape 8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matchingName="内容与标题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43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6" name="Shape 44"/>
          <p:cNvSpPr txBox="1"/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57" name="Shape 45"/>
          <p:cNvSpPr txBox="1"/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58" name="Shape 46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9" name="Shape 47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" name="Shape 48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图片与标题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24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3" name="Shape 25"/>
          <p:cNvSpPr/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Shape 26"/>
          <p:cNvSpPr txBox="1"/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65" name="Shape 27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" name="Shape 28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" name="Shape 29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 panose="020B0604020202020204"/>
              <a:buNone/>
              <a:defRPr sz="33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" name="Shape 2"/>
          <p:cNvSpPr txBox="1"/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Char char="•"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Char char="•"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8" name="Shape 3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9" name="Shape 4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0" name="Shape 5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8.xml"/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13.png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7" Type="http://schemas.openxmlformats.org/officeDocument/2006/relationships/slideLayout" Target="../slideLayouts/slideLayout13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image" Target="../media/image5.png"/><Relationship Id="rId19" Type="http://schemas.openxmlformats.org/officeDocument/2006/relationships/notesSlide" Target="../notesSlides/notesSlide2.xml"/><Relationship Id="rId18" Type="http://schemas.openxmlformats.org/officeDocument/2006/relationships/slideLayout" Target="../slideLayouts/slideLayout12.xml"/><Relationship Id="rId17" Type="http://schemas.openxmlformats.org/officeDocument/2006/relationships/image" Target="../media/image8.png"/><Relationship Id="rId16" Type="http://schemas.openxmlformats.org/officeDocument/2006/relationships/image" Target="../media/image7.png"/><Relationship Id="rId15" Type="http://schemas.openxmlformats.org/officeDocument/2006/relationships/image" Target="../media/image6.png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42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43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2.xml"/><Relationship Id="rId8" Type="http://schemas.openxmlformats.org/officeDocument/2006/relationships/vmlDrawing" Target="../drawings/vmlDrawing1.vml"/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22.emf"/><Relationship Id="rId5" Type="http://schemas.openxmlformats.org/officeDocument/2006/relationships/oleObject" Target="../embeddings/Document1.doc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tags" Target="../tags/tag4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tags" Target="../tags/tag50.xml"/><Relationship Id="rId7" Type="http://schemas.openxmlformats.org/officeDocument/2006/relationships/tags" Target="../tags/tag49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image" Target="../media/image24.svg"/><Relationship Id="rId3" Type="http://schemas.openxmlformats.org/officeDocument/2006/relationships/image" Target="../media/image23.png"/><Relationship Id="rId2" Type="http://schemas.openxmlformats.org/officeDocument/2006/relationships/tags" Target="../tags/tag46.xml"/><Relationship Id="rId14" Type="http://schemas.openxmlformats.org/officeDocument/2006/relationships/notesSlide" Target="../notesSlides/notesSlide24.xml"/><Relationship Id="rId13" Type="http://schemas.openxmlformats.org/officeDocument/2006/relationships/slideLayout" Target="../slideLayouts/slideLayout13.xml"/><Relationship Id="rId12" Type="http://schemas.openxmlformats.org/officeDocument/2006/relationships/tags" Target="../tags/tag52.xml"/><Relationship Id="rId11" Type="http://schemas.openxmlformats.org/officeDocument/2006/relationships/tags" Target="../tags/tag51.xml"/><Relationship Id="rId10" Type="http://schemas.openxmlformats.org/officeDocument/2006/relationships/image" Target="../media/image26.svg"/><Relationship Id="rId1" Type="http://schemas.openxmlformats.org/officeDocument/2006/relationships/tags" Target="../tags/tag45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5.xml"/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13.png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13.png"/><Relationship Id="rId1" Type="http://schemas.openxmlformats.org/officeDocument/2006/relationships/tags" Target="../tags/tag59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9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3.png"/><Relationship Id="rId1" Type="http://schemas.openxmlformats.org/officeDocument/2006/relationships/tags" Target="../tags/tag60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tags" Target="../tags/tag67.xml"/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image" Target="../media/image13.png"/><Relationship Id="rId2" Type="http://schemas.openxmlformats.org/officeDocument/2006/relationships/tags" Target="../tags/tag62.xml"/><Relationship Id="rId13" Type="http://schemas.openxmlformats.org/officeDocument/2006/relationships/notesSlide" Target="../notesSlides/notesSlide30.xml"/><Relationship Id="rId12" Type="http://schemas.openxmlformats.org/officeDocument/2006/relationships/slideLayout" Target="../slideLayouts/slideLayout13.xml"/><Relationship Id="rId11" Type="http://schemas.openxmlformats.org/officeDocument/2006/relationships/tags" Target="../tags/tag70.xml"/><Relationship Id="rId10" Type="http://schemas.openxmlformats.org/officeDocument/2006/relationships/tags" Target="../tags/tag69.xml"/><Relationship Id="rId1" Type="http://schemas.openxmlformats.org/officeDocument/2006/relationships/tags" Target="../tags/tag61.xml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1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image" Target="../media/image9.jpe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2.xml"/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13.png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85.xml"/><Relationship Id="rId8" Type="http://schemas.openxmlformats.org/officeDocument/2006/relationships/tags" Target="../tags/tag84.xml"/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2" Type="http://schemas.openxmlformats.org/officeDocument/2006/relationships/notesSlide" Target="../notesSlides/notesSlide33.xml"/><Relationship Id="rId11" Type="http://schemas.openxmlformats.org/officeDocument/2006/relationships/slideLayout" Target="../slideLayouts/slideLayout13.xml"/><Relationship Id="rId10" Type="http://schemas.openxmlformats.org/officeDocument/2006/relationships/image" Target="../media/image13.png"/><Relationship Id="rId1" Type="http://schemas.openxmlformats.org/officeDocument/2006/relationships/tags" Target="../tags/tag77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tags" Target="../tags/tag94.xml"/><Relationship Id="rId8" Type="http://schemas.openxmlformats.org/officeDocument/2006/relationships/tags" Target="../tags/tag93.xml"/><Relationship Id="rId7" Type="http://schemas.openxmlformats.org/officeDocument/2006/relationships/tags" Target="../tags/tag92.xml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2" Type="http://schemas.openxmlformats.org/officeDocument/2006/relationships/notesSlide" Target="../notesSlides/notesSlide34.xml"/><Relationship Id="rId11" Type="http://schemas.openxmlformats.org/officeDocument/2006/relationships/slideLayout" Target="../slideLayouts/slideLayout13.xml"/><Relationship Id="rId10" Type="http://schemas.openxmlformats.org/officeDocument/2006/relationships/image" Target="../media/image13.png"/><Relationship Id="rId1" Type="http://schemas.openxmlformats.org/officeDocument/2006/relationships/tags" Target="../tags/tag8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9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2.xml"/><Relationship Id="rId8" Type="http://schemas.openxmlformats.org/officeDocument/2006/relationships/tags" Target="../tags/tag21.xml"/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1" Type="http://schemas.openxmlformats.org/officeDocument/2006/relationships/notesSlide" Target="../notesSlides/notesSlide6.xml"/><Relationship Id="rId10" Type="http://schemas.openxmlformats.org/officeDocument/2006/relationships/slideLayout" Target="../slideLayouts/slideLayout13.xml"/><Relationship Id="rId1" Type="http://schemas.openxmlformats.org/officeDocument/2006/relationships/tags" Target="../tags/tag14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12.jpe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92100" y="304800"/>
            <a:ext cx="11607800" cy="5918200"/>
          </a:xfrm>
          <a:prstGeom prst="roundRect">
            <a:avLst>
              <a:gd name="adj" fmla="val 0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3" name="Freeform 3"/>
          <p:cNvSpPr/>
          <p:nvPr/>
        </p:nvSpPr>
        <p:spPr>
          <a:xfrm>
            <a:off x="1778000" y="304800"/>
            <a:ext cx="9053830" cy="488950"/>
          </a:xfrm>
          <a:custGeom>
            <a:avLst/>
            <a:gdLst/>
            <a:ahLst/>
            <a:cxnLst/>
            <a:rect l="l" t="t" r="r" b="b"/>
            <a:pathLst>
              <a:path w="9053830" h="488950">
                <a:moveTo>
                  <a:pt x="0" y="0"/>
                </a:moveTo>
                <a:lnTo>
                  <a:pt x="7511393" y="0"/>
                </a:lnTo>
                <a:lnTo>
                  <a:pt x="9053830" y="488950"/>
                </a:lnTo>
                <a:lnTo>
                  <a:pt x="0" y="4889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4" name="Freeform 4"/>
          <p:cNvSpPr/>
          <p:nvPr/>
        </p:nvSpPr>
        <p:spPr>
          <a:xfrm>
            <a:off x="546100" y="304800"/>
            <a:ext cx="3000375" cy="647700"/>
          </a:xfrm>
          <a:custGeom>
            <a:avLst/>
            <a:gdLst/>
            <a:ahLst/>
            <a:cxnLst/>
            <a:rect l="l" t="t" r="r" b="b"/>
            <a:pathLst>
              <a:path w="3000375" h="647700">
                <a:moveTo>
                  <a:pt x="104244" y="0"/>
                </a:moveTo>
                <a:lnTo>
                  <a:pt x="3000375" y="0"/>
                </a:lnTo>
                <a:lnTo>
                  <a:pt x="2342708" y="647700"/>
                </a:lnTo>
                <a:lnTo>
                  <a:pt x="0" y="640326"/>
                </a:lnTo>
                <a:lnTo>
                  <a:pt x="104244" y="0"/>
                </a:lnTo>
                <a:close/>
              </a:path>
            </a:pathLst>
          </a:custGeom>
          <a:solidFill>
            <a:srgbClr val="005A9E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63500" dist="63500" algn="ctr" rotWithShape="0">
              <a:srgbClr val="000000">
                <a:alpha val="67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25400" y="-12700"/>
            <a:ext cx="12242800" cy="43053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6" name="AutoShape 6"/>
          <p:cNvSpPr/>
          <p:nvPr/>
        </p:nvSpPr>
        <p:spPr>
          <a:xfrm>
            <a:off x="-25400" y="4381500"/>
            <a:ext cx="12242800" cy="2476500"/>
          </a:xfrm>
          <a:prstGeom prst="roundRect">
            <a:avLst>
              <a:gd name="adj" fmla="val 0"/>
            </a:avLst>
          </a:prstGeom>
          <a:blipFill rotWithShape="1">
            <a:blip r:embed="rId2"/>
            <a:stretch>
              <a:fillRect t="-100000" b="-100000"/>
            </a:stretch>
          </a:blip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" name="AutoShape 7"/>
          <p:cNvSpPr/>
          <p:nvPr/>
        </p:nvSpPr>
        <p:spPr>
          <a:xfrm>
            <a:off x="-25400" y="4368800"/>
            <a:ext cx="12242800" cy="2489200"/>
          </a:xfrm>
          <a:prstGeom prst="roundRect">
            <a:avLst>
              <a:gd name="adj" fmla="val 0"/>
            </a:avLst>
          </a:prstGeom>
          <a:solidFill>
            <a:srgbClr val="C1EEFC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8" name="AutoShape 8"/>
          <p:cNvSpPr/>
          <p:nvPr/>
        </p:nvSpPr>
        <p:spPr>
          <a:xfrm>
            <a:off x="406400" y="4686300"/>
            <a:ext cx="9207500" cy="7747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dist">
              <a:lnSpc>
                <a:spcPct val="100000"/>
              </a:lnSpc>
              <a:defRPr/>
            </a:pPr>
            <a:r>
              <a:rPr lang="en-US" sz="4400" b="1" i="0" u="none" strike="noStrike">
                <a:solidFill>
                  <a:srgbClr val="1E437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小学信息科技教学指南修订与解读</a:t>
            </a:r>
            <a:endParaRPr lang="en-US" sz="1100"/>
          </a:p>
        </p:txBody>
      </p:sp>
      <p:sp>
        <p:nvSpPr>
          <p:cNvPr id="9" name="AutoShape 9"/>
          <p:cNvSpPr/>
          <p:nvPr/>
        </p:nvSpPr>
        <p:spPr>
          <a:xfrm rot="2700000">
            <a:off x="1104900" y="6565900"/>
            <a:ext cx="571500" cy="571500"/>
          </a:xfrm>
          <a:prstGeom prst="roundRect">
            <a:avLst>
              <a:gd name="adj" fmla="val 0"/>
            </a:avLst>
          </a:prstGeom>
          <a:solidFill>
            <a:srgbClr val="076785">
              <a:alpha val="41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" name="AutoShape 10"/>
          <p:cNvSpPr/>
          <p:nvPr/>
        </p:nvSpPr>
        <p:spPr>
          <a:xfrm rot="2700000">
            <a:off x="1917700" y="6565900"/>
            <a:ext cx="571500" cy="571500"/>
          </a:xfrm>
          <a:prstGeom prst="roundRect">
            <a:avLst>
              <a:gd name="adj" fmla="val 0"/>
            </a:avLst>
          </a:prstGeom>
          <a:solidFill>
            <a:srgbClr val="054559">
              <a:alpha val="631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1" name="AutoShape 11"/>
          <p:cNvSpPr/>
          <p:nvPr/>
        </p:nvSpPr>
        <p:spPr>
          <a:xfrm rot="2700000">
            <a:off x="2730500" y="6578600"/>
            <a:ext cx="571500" cy="571500"/>
          </a:xfrm>
          <a:prstGeom prst="roundRect">
            <a:avLst>
              <a:gd name="adj" fmla="val 0"/>
            </a:avLst>
          </a:prstGeom>
          <a:solidFill>
            <a:srgbClr val="076785">
              <a:alpha val="561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2" name="AutoShape 12"/>
          <p:cNvSpPr/>
          <p:nvPr/>
        </p:nvSpPr>
        <p:spPr>
          <a:xfrm rot="2700000">
            <a:off x="2324100" y="6172200"/>
            <a:ext cx="571500" cy="571500"/>
          </a:xfrm>
          <a:prstGeom prst="roundRect">
            <a:avLst>
              <a:gd name="adj" fmla="val 0"/>
            </a:avLst>
          </a:prstGeom>
          <a:solidFill>
            <a:srgbClr val="076785">
              <a:alpha val="188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3" name="AutoShape 13"/>
          <p:cNvSpPr/>
          <p:nvPr/>
        </p:nvSpPr>
        <p:spPr>
          <a:xfrm rot="2700000">
            <a:off x="3136900" y="6172200"/>
            <a:ext cx="571500" cy="571500"/>
          </a:xfrm>
          <a:prstGeom prst="roundRect">
            <a:avLst>
              <a:gd name="adj" fmla="val 0"/>
            </a:avLst>
          </a:prstGeom>
          <a:solidFill>
            <a:srgbClr val="076785">
              <a:alpha val="188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4" name="AutoShape 14"/>
          <p:cNvSpPr/>
          <p:nvPr/>
        </p:nvSpPr>
        <p:spPr>
          <a:xfrm>
            <a:off x="-25400" y="4292600"/>
            <a:ext cx="7277100" cy="76200"/>
          </a:xfrm>
          <a:prstGeom prst="roundRect">
            <a:avLst>
              <a:gd name="adj" fmla="val 0"/>
            </a:avLst>
          </a:prstGeom>
          <a:solidFill>
            <a:srgbClr val="054559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5" name="AutoShape 15"/>
          <p:cNvSpPr/>
          <p:nvPr/>
        </p:nvSpPr>
        <p:spPr>
          <a:xfrm>
            <a:off x="6946900" y="4305300"/>
            <a:ext cx="1270000" cy="76200"/>
          </a:xfrm>
          <a:prstGeom prst="roundRect">
            <a:avLst>
              <a:gd name="adj" fmla="val 0"/>
            </a:avLst>
          </a:prstGeom>
          <a:solidFill>
            <a:srgbClr val="054559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6" name="AutoShape 16"/>
          <p:cNvSpPr/>
          <p:nvPr/>
        </p:nvSpPr>
        <p:spPr>
          <a:xfrm>
            <a:off x="8216900" y="4305300"/>
            <a:ext cx="1270000" cy="76200"/>
          </a:xfrm>
          <a:prstGeom prst="roundRect">
            <a:avLst>
              <a:gd name="adj" fmla="val 0"/>
            </a:avLst>
          </a:prstGeom>
          <a:solidFill>
            <a:srgbClr val="076785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7" name="AutoShape 17"/>
          <p:cNvSpPr/>
          <p:nvPr/>
        </p:nvSpPr>
        <p:spPr>
          <a:xfrm>
            <a:off x="9486900" y="4305300"/>
            <a:ext cx="1270000" cy="76200"/>
          </a:xfrm>
          <a:prstGeom prst="roundRect">
            <a:avLst>
              <a:gd name="adj" fmla="val 0"/>
            </a:avLst>
          </a:prstGeom>
          <a:solidFill>
            <a:srgbClr val="46CCF6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8" name="AutoShape 18"/>
          <p:cNvSpPr/>
          <p:nvPr/>
        </p:nvSpPr>
        <p:spPr>
          <a:xfrm>
            <a:off x="5740400" y="4305300"/>
            <a:ext cx="1270000" cy="76200"/>
          </a:xfrm>
          <a:prstGeom prst="roundRect">
            <a:avLst>
              <a:gd name="adj" fmla="val 0"/>
            </a:avLst>
          </a:prstGeom>
          <a:solidFill>
            <a:srgbClr val="076785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9" name="Freeform 19"/>
          <p:cNvSpPr/>
          <p:nvPr/>
        </p:nvSpPr>
        <p:spPr>
          <a:xfrm>
            <a:off x="1295400" y="254000"/>
            <a:ext cx="343734" cy="309916"/>
          </a:xfrm>
          <a:custGeom>
            <a:avLst/>
            <a:gdLst/>
            <a:ahLst/>
            <a:cxnLst/>
            <a:rect l="l" t="t" r="r" b="b"/>
            <a:pathLst>
              <a:path w="343734" h="309916">
                <a:moveTo>
                  <a:pt x="269845" y="293318"/>
                </a:moveTo>
                <a:cubicBezTo>
                  <a:pt x="266959" y="298132"/>
                  <a:pt x="262945" y="302313"/>
                  <a:pt x="257801" y="305355"/>
                </a:cubicBezTo>
                <a:cubicBezTo>
                  <a:pt x="252407" y="308522"/>
                  <a:pt x="246511" y="309916"/>
                  <a:pt x="240614" y="309790"/>
                </a:cubicBezTo>
                <a:lnTo>
                  <a:pt x="102368" y="309790"/>
                </a:lnTo>
                <a:cubicBezTo>
                  <a:pt x="96848" y="309790"/>
                  <a:pt x="91077" y="308395"/>
                  <a:pt x="85933" y="305355"/>
                </a:cubicBezTo>
                <a:cubicBezTo>
                  <a:pt x="80790" y="302313"/>
                  <a:pt x="76651" y="298132"/>
                  <a:pt x="73890" y="293191"/>
                </a:cubicBezTo>
                <a:lnTo>
                  <a:pt x="4516" y="171809"/>
                </a:lnTo>
                <a:cubicBezTo>
                  <a:pt x="1631" y="166868"/>
                  <a:pt x="0" y="161167"/>
                  <a:pt x="0" y="154958"/>
                </a:cubicBezTo>
                <a:cubicBezTo>
                  <a:pt x="0" y="148750"/>
                  <a:pt x="1631" y="143048"/>
                  <a:pt x="4516" y="137979"/>
                </a:cubicBezTo>
                <a:lnTo>
                  <a:pt x="73640" y="17104"/>
                </a:lnTo>
                <a:cubicBezTo>
                  <a:pt x="76525" y="12164"/>
                  <a:pt x="80665" y="7729"/>
                  <a:pt x="85933" y="4688"/>
                </a:cubicBezTo>
                <a:cubicBezTo>
                  <a:pt x="90827" y="1774"/>
                  <a:pt x="96220" y="254"/>
                  <a:pt x="101615" y="127"/>
                </a:cubicBezTo>
                <a:lnTo>
                  <a:pt x="240364" y="127"/>
                </a:lnTo>
                <a:cubicBezTo>
                  <a:pt x="246259" y="0"/>
                  <a:pt x="252282" y="1393"/>
                  <a:pt x="257801" y="4688"/>
                </a:cubicBezTo>
                <a:cubicBezTo>
                  <a:pt x="262945" y="7602"/>
                  <a:pt x="267085" y="11783"/>
                  <a:pt x="269845" y="16725"/>
                </a:cubicBezTo>
                <a:lnTo>
                  <a:pt x="338968" y="137599"/>
                </a:lnTo>
                <a:cubicBezTo>
                  <a:pt x="341979" y="142668"/>
                  <a:pt x="343734" y="148623"/>
                  <a:pt x="343734" y="154958"/>
                </a:cubicBezTo>
                <a:cubicBezTo>
                  <a:pt x="343734" y="161420"/>
                  <a:pt x="341979" y="167375"/>
                  <a:pt x="338842" y="172443"/>
                </a:cubicBezTo>
                <a:lnTo>
                  <a:pt x="269845" y="293318"/>
                </a:lnTo>
                <a:close/>
              </a:path>
            </a:pathLst>
          </a:custGeom>
          <a:solidFill>
            <a:srgbClr val="054559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20" name="Freeform 20"/>
          <p:cNvSpPr/>
          <p:nvPr/>
        </p:nvSpPr>
        <p:spPr>
          <a:xfrm>
            <a:off x="1358900" y="342900"/>
            <a:ext cx="221273" cy="151942"/>
          </a:xfrm>
          <a:custGeom>
            <a:avLst/>
            <a:gdLst/>
            <a:ahLst/>
            <a:cxnLst/>
            <a:rect l="l" t="t" r="r" b="b"/>
            <a:pathLst>
              <a:path w="221273" h="151942">
                <a:moveTo>
                  <a:pt x="110637" y="0"/>
                </a:moveTo>
                <a:cubicBezTo>
                  <a:pt x="122492" y="0"/>
                  <a:pt x="130393" y="7893"/>
                  <a:pt x="130393" y="19732"/>
                </a:cubicBezTo>
                <a:cubicBezTo>
                  <a:pt x="130393" y="29599"/>
                  <a:pt x="122492" y="39465"/>
                  <a:pt x="110637" y="39465"/>
                </a:cubicBezTo>
                <a:cubicBezTo>
                  <a:pt x="100759" y="39465"/>
                  <a:pt x="90880" y="29599"/>
                  <a:pt x="90880" y="19732"/>
                </a:cubicBezTo>
                <a:cubicBezTo>
                  <a:pt x="90880" y="7893"/>
                  <a:pt x="100759" y="0"/>
                  <a:pt x="110637" y="0"/>
                </a:cubicBezTo>
                <a:close/>
                <a:moveTo>
                  <a:pt x="29635" y="96690"/>
                </a:moveTo>
                <a:cubicBezTo>
                  <a:pt x="29635" y="130235"/>
                  <a:pt x="29635" y="130235"/>
                  <a:pt x="29635" y="130235"/>
                </a:cubicBezTo>
                <a:cubicBezTo>
                  <a:pt x="19756" y="130235"/>
                  <a:pt x="19756" y="130235"/>
                  <a:pt x="19756" y="130235"/>
                </a:cubicBezTo>
                <a:cubicBezTo>
                  <a:pt x="19756" y="102610"/>
                  <a:pt x="19756" y="102610"/>
                  <a:pt x="19756" y="102610"/>
                </a:cubicBezTo>
                <a:cubicBezTo>
                  <a:pt x="17781" y="102610"/>
                  <a:pt x="17781" y="102610"/>
                  <a:pt x="17781" y="102610"/>
                </a:cubicBezTo>
                <a:cubicBezTo>
                  <a:pt x="17781" y="130235"/>
                  <a:pt x="17781" y="130235"/>
                  <a:pt x="17781" y="130235"/>
                </a:cubicBezTo>
                <a:cubicBezTo>
                  <a:pt x="7903" y="130235"/>
                  <a:pt x="7903" y="130235"/>
                  <a:pt x="7903" y="130235"/>
                </a:cubicBezTo>
                <a:cubicBezTo>
                  <a:pt x="7903" y="96690"/>
                  <a:pt x="7903" y="96690"/>
                  <a:pt x="7903" y="96690"/>
                </a:cubicBezTo>
                <a:cubicBezTo>
                  <a:pt x="7903" y="90769"/>
                  <a:pt x="7903" y="90769"/>
                  <a:pt x="7903" y="90769"/>
                </a:cubicBezTo>
                <a:cubicBezTo>
                  <a:pt x="7903" y="73011"/>
                  <a:pt x="7903" y="73011"/>
                  <a:pt x="7903" y="73011"/>
                </a:cubicBezTo>
                <a:cubicBezTo>
                  <a:pt x="7903" y="73011"/>
                  <a:pt x="7903" y="73011"/>
                  <a:pt x="7903" y="73011"/>
                </a:cubicBezTo>
                <a:cubicBezTo>
                  <a:pt x="7903" y="90769"/>
                  <a:pt x="7903" y="90769"/>
                  <a:pt x="7903" y="90769"/>
                </a:cubicBezTo>
                <a:cubicBezTo>
                  <a:pt x="0" y="90769"/>
                  <a:pt x="0" y="90769"/>
                  <a:pt x="0" y="90769"/>
                </a:cubicBezTo>
                <a:cubicBezTo>
                  <a:pt x="0" y="65118"/>
                  <a:pt x="0" y="65118"/>
                  <a:pt x="0" y="65118"/>
                </a:cubicBezTo>
                <a:cubicBezTo>
                  <a:pt x="0" y="61171"/>
                  <a:pt x="1976" y="57225"/>
                  <a:pt x="7903" y="57225"/>
                </a:cubicBezTo>
                <a:cubicBezTo>
                  <a:pt x="25683" y="57225"/>
                  <a:pt x="25683" y="57225"/>
                  <a:pt x="25683" y="57225"/>
                </a:cubicBezTo>
                <a:cubicBezTo>
                  <a:pt x="25683" y="59197"/>
                  <a:pt x="25683" y="59197"/>
                  <a:pt x="25683" y="61171"/>
                </a:cubicBezTo>
                <a:cubicBezTo>
                  <a:pt x="25683" y="96690"/>
                  <a:pt x="25683" y="96690"/>
                  <a:pt x="25683" y="96690"/>
                </a:cubicBezTo>
                <a:cubicBezTo>
                  <a:pt x="29635" y="96690"/>
                  <a:pt x="29635" y="96690"/>
                  <a:pt x="29635" y="96690"/>
                </a:cubicBezTo>
                <a:close/>
                <a:moveTo>
                  <a:pt x="19756" y="29599"/>
                </a:moveTo>
                <a:cubicBezTo>
                  <a:pt x="25683" y="29599"/>
                  <a:pt x="31610" y="35518"/>
                  <a:pt x="31610" y="43411"/>
                </a:cubicBezTo>
                <a:cubicBezTo>
                  <a:pt x="31610" y="45385"/>
                  <a:pt x="31610" y="47358"/>
                  <a:pt x="29635" y="49332"/>
                </a:cubicBezTo>
                <a:cubicBezTo>
                  <a:pt x="29635" y="51304"/>
                  <a:pt x="29635" y="51304"/>
                  <a:pt x="27659" y="51304"/>
                </a:cubicBezTo>
                <a:cubicBezTo>
                  <a:pt x="25683" y="53278"/>
                  <a:pt x="23708" y="55251"/>
                  <a:pt x="19756" y="55251"/>
                </a:cubicBezTo>
                <a:cubicBezTo>
                  <a:pt x="11854" y="55251"/>
                  <a:pt x="5927" y="49332"/>
                  <a:pt x="5927" y="43411"/>
                </a:cubicBezTo>
                <a:cubicBezTo>
                  <a:pt x="5927" y="35518"/>
                  <a:pt x="11854" y="29599"/>
                  <a:pt x="19756" y="29599"/>
                </a:cubicBezTo>
                <a:close/>
                <a:moveTo>
                  <a:pt x="189663" y="96690"/>
                </a:moveTo>
                <a:cubicBezTo>
                  <a:pt x="189663" y="130235"/>
                  <a:pt x="189663" y="130235"/>
                  <a:pt x="189663" y="130235"/>
                </a:cubicBezTo>
                <a:cubicBezTo>
                  <a:pt x="199541" y="130235"/>
                  <a:pt x="199541" y="130235"/>
                  <a:pt x="199541" y="130235"/>
                </a:cubicBezTo>
                <a:cubicBezTo>
                  <a:pt x="199541" y="102610"/>
                  <a:pt x="199541" y="102610"/>
                  <a:pt x="199541" y="102610"/>
                </a:cubicBezTo>
                <a:cubicBezTo>
                  <a:pt x="201517" y="102610"/>
                  <a:pt x="201517" y="102610"/>
                  <a:pt x="201517" y="102610"/>
                </a:cubicBezTo>
                <a:cubicBezTo>
                  <a:pt x="201517" y="130235"/>
                  <a:pt x="201517" y="130235"/>
                  <a:pt x="201517" y="130235"/>
                </a:cubicBezTo>
                <a:cubicBezTo>
                  <a:pt x="211395" y="130235"/>
                  <a:pt x="211395" y="130235"/>
                  <a:pt x="211395" y="130235"/>
                </a:cubicBezTo>
                <a:cubicBezTo>
                  <a:pt x="211395" y="96690"/>
                  <a:pt x="211395" y="96690"/>
                  <a:pt x="211395" y="96690"/>
                </a:cubicBezTo>
                <a:cubicBezTo>
                  <a:pt x="211395" y="90769"/>
                  <a:pt x="211395" y="90769"/>
                  <a:pt x="211395" y="90769"/>
                </a:cubicBezTo>
                <a:cubicBezTo>
                  <a:pt x="211395" y="73011"/>
                  <a:pt x="211395" y="73011"/>
                  <a:pt x="211395" y="73011"/>
                </a:cubicBezTo>
                <a:cubicBezTo>
                  <a:pt x="211395" y="73011"/>
                  <a:pt x="211395" y="73011"/>
                  <a:pt x="211395" y="73011"/>
                </a:cubicBezTo>
                <a:cubicBezTo>
                  <a:pt x="211395" y="90769"/>
                  <a:pt x="211395" y="90769"/>
                  <a:pt x="211395" y="90769"/>
                </a:cubicBezTo>
                <a:cubicBezTo>
                  <a:pt x="221273" y="90769"/>
                  <a:pt x="221273" y="90769"/>
                  <a:pt x="221273" y="90769"/>
                </a:cubicBezTo>
                <a:cubicBezTo>
                  <a:pt x="221273" y="65118"/>
                  <a:pt x="221273" y="65118"/>
                  <a:pt x="221273" y="65118"/>
                </a:cubicBezTo>
                <a:cubicBezTo>
                  <a:pt x="221273" y="61171"/>
                  <a:pt x="217322" y="57225"/>
                  <a:pt x="211395" y="57225"/>
                </a:cubicBezTo>
                <a:cubicBezTo>
                  <a:pt x="193615" y="57225"/>
                  <a:pt x="193615" y="57225"/>
                  <a:pt x="193615" y="57225"/>
                </a:cubicBezTo>
                <a:cubicBezTo>
                  <a:pt x="193615" y="59197"/>
                  <a:pt x="193615" y="59197"/>
                  <a:pt x="193615" y="61171"/>
                </a:cubicBezTo>
                <a:cubicBezTo>
                  <a:pt x="193615" y="96690"/>
                  <a:pt x="193615" y="96690"/>
                  <a:pt x="193615" y="96690"/>
                </a:cubicBezTo>
                <a:cubicBezTo>
                  <a:pt x="189663" y="96690"/>
                  <a:pt x="189663" y="96690"/>
                  <a:pt x="189663" y="96690"/>
                </a:cubicBezTo>
                <a:close/>
                <a:moveTo>
                  <a:pt x="199541" y="29599"/>
                </a:moveTo>
                <a:cubicBezTo>
                  <a:pt x="193615" y="29599"/>
                  <a:pt x="187688" y="35518"/>
                  <a:pt x="187688" y="43411"/>
                </a:cubicBezTo>
                <a:cubicBezTo>
                  <a:pt x="187688" y="45385"/>
                  <a:pt x="187688" y="47358"/>
                  <a:pt x="189663" y="49332"/>
                </a:cubicBezTo>
                <a:cubicBezTo>
                  <a:pt x="189663" y="51304"/>
                  <a:pt x="191639" y="51304"/>
                  <a:pt x="191639" y="51304"/>
                </a:cubicBezTo>
                <a:cubicBezTo>
                  <a:pt x="193615" y="53278"/>
                  <a:pt x="197566" y="55251"/>
                  <a:pt x="199541" y="55251"/>
                </a:cubicBezTo>
                <a:cubicBezTo>
                  <a:pt x="207444" y="55251"/>
                  <a:pt x="213371" y="49332"/>
                  <a:pt x="213371" y="43411"/>
                </a:cubicBezTo>
                <a:cubicBezTo>
                  <a:pt x="213371" y="35518"/>
                  <a:pt x="207444" y="29599"/>
                  <a:pt x="199541" y="29599"/>
                </a:cubicBezTo>
                <a:close/>
                <a:moveTo>
                  <a:pt x="148175" y="100636"/>
                </a:moveTo>
                <a:cubicBezTo>
                  <a:pt x="148175" y="142075"/>
                  <a:pt x="148175" y="142075"/>
                  <a:pt x="148175" y="142075"/>
                </a:cubicBezTo>
                <a:cubicBezTo>
                  <a:pt x="158053" y="142075"/>
                  <a:pt x="158053" y="142075"/>
                  <a:pt x="158053" y="142075"/>
                </a:cubicBezTo>
                <a:cubicBezTo>
                  <a:pt x="158053" y="106556"/>
                  <a:pt x="158053" y="106556"/>
                  <a:pt x="158053" y="106556"/>
                </a:cubicBezTo>
                <a:cubicBezTo>
                  <a:pt x="162004" y="106556"/>
                  <a:pt x="162004" y="106556"/>
                  <a:pt x="162004" y="106556"/>
                </a:cubicBezTo>
                <a:cubicBezTo>
                  <a:pt x="162004" y="142075"/>
                  <a:pt x="162004" y="142075"/>
                  <a:pt x="162004" y="142075"/>
                </a:cubicBezTo>
                <a:cubicBezTo>
                  <a:pt x="171883" y="142075"/>
                  <a:pt x="171883" y="142075"/>
                  <a:pt x="171883" y="142075"/>
                </a:cubicBezTo>
                <a:cubicBezTo>
                  <a:pt x="171883" y="100636"/>
                  <a:pt x="171883" y="100636"/>
                  <a:pt x="171883" y="100636"/>
                </a:cubicBezTo>
                <a:cubicBezTo>
                  <a:pt x="171883" y="92743"/>
                  <a:pt x="171883" y="92743"/>
                  <a:pt x="171883" y="92743"/>
                </a:cubicBezTo>
                <a:cubicBezTo>
                  <a:pt x="171883" y="71037"/>
                  <a:pt x="171883" y="71037"/>
                  <a:pt x="171883" y="71037"/>
                </a:cubicBezTo>
                <a:cubicBezTo>
                  <a:pt x="173858" y="71037"/>
                  <a:pt x="173858" y="71037"/>
                  <a:pt x="173858" y="71037"/>
                </a:cubicBezTo>
                <a:cubicBezTo>
                  <a:pt x="173858" y="92743"/>
                  <a:pt x="173858" y="92743"/>
                  <a:pt x="173858" y="92743"/>
                </a:cubicBezTo>
                <a:cubicBezTo>
                  <a:pt x="185712" y="92743"/>
                  <a:pt x="185712" y="92743"/>
                  <a:pt x="185712" y="92743"/>
                </a:cubicBezTo>
                <a:cubicBezTo>
                  <a:pt x="185712" y="61171"/>
                  <a:pt x="185712" y="61171"/>
                  <a:pt x="185712" y="61171"/>
                </a:cubicBezTo>
                <a:cubicBezTo>
                  <a:pt x="185712" y="55251"/>
                  <a:pt x="179785" y="51304"/>
                  <a:pt x="173858" y="51304"/>
                </a:cubicBezTo>
                <a:cubicBezTo>
                  <a:pt x="152126" y="51304"/>
                  <a:pt x="152126" y="51304"/>
                  <a:pt x="152126" y="51304"/>
                </a:cubicBezTo>
                <a:cubicBezTo>
                  <a:pt x="152126" y="53278"/>
                  <a:pt x="152126" y="55251"/>
                  <a:pt x="152126" y="55251"/>
                </a:cubicBezTo>
                <a:cubicBezTo>
                  <a:pt x="152126" y="100636"/>
                  <a:pt x="152126" y="100636"/>
                  <a:pt x="152126" y="100636"/>
                </a:cubicBezTo>
                <a:cubicBezTo>
                  <a:pt x="148175" y="100636"/>
                  <a:pt x="148175" y="100636"/>
                  <a:pt x="148175" y="100636"/>
                </a:cubicBezTo>
                <a:close/>
                <a:moveTo>
                  <a:pt x="128417" y="92743"/>
                </a:moveTo>
                <a:cubicBezTo>
                  <a:pt x="128417" y="63144"/>
                  <a:pt x="128417" y="63144"/>
                  <a:pt x="128417" y="63144"/>
                </a:cubicBezTo>
                <a:cubicBezTo>
                  <a:pt x="126442" y="63144"/>
                  <a:pt x="126442" y="63144"/>
                  <a:pt x="126442" y="63144"/>
                </a:cubicBezTo>
                <a:cubicBezTo>
                  <a:pt x="126442" y="92743"/>
                  <a:pt x="126442" y="92743"/>
                  <a:pt x="126442" y="92743"/>
                </a:cubicBezTo>
                <a:cubicBezTo>
                  <a:pt x="126442" y="98662"/>
                  <a:pt x="126442" y="98662"/>
                  <a:pt x="126442" y="98662"/>
                </a:cubicBezTo>
                <a:cubicBezTo>
                  <a:pt x="126442" y="151942"/>
                  <a:pt x="126442" y="151942"/>
                  <a:pt x="126442" y="151942"/>
                </a:cubicBezTo>
                <a:cubicBezTo>
                  <a:pt x="112612" y="151942"/>
                  <a:pt x="112612" y="151942"/>
                  <a:pt x="112612" y="151942"/>
                </a:cubicBezTo>
                <a:cubicBezTo>
                  <a:pt x="112612" y="108529"/>
                  <a:pt x="112612" y="108529"/>
                  <a:pt x="112612" y="108529"/>
                </a:cubicBezTo>
                <a:cubicBezTo>
                  <a:pt x="108661" y="108529"/>
                  <a:pt x="108661" y="108529"/>
                  <a:pt x="108661" y="108529"/>
                </a:cubicBezTo>
                <a:cubicBezTo>
                  <a:pt x="108661" y="151942"/>
                  <a:pt x="108661" y="151942"/>
                  <a:pt x="108661" y="151942"/>
                </a:cubicBezTo>
                <a:cubicBezTo>
                  <a:pt x="94832" y="151942"/>
                  <a:pt x="94832" y="151942"/>
                  <a:pt x="94832" y="151942"/>
                </a:cubicBezTo>
                <a:cubicBezTo>
                  <a:pt x="94832" y="98662"/>
                  <a:pt x="94832" y="98662"/>
                  <a:pt x="94832" y="98662"/>
                </a:cubicBezTo>
                <a:cubicBezTo>
                  <a:pt x="94832" y="92743"/>
                  <a:pt x="94832" y="92743"/>
                  <a:pt x="94832" y="92743"/>
                </a:cubicBezTo>
                <a:cubicBezTo>
                  <a:pt x="94832" y="63144"/>
                  <a:pt x="94832" y="63144"/>
                  <a:pt x="94832" y="63144"/>
                </a:cubicBezTo>
                <a:cubicBezTo>
                  <a:pt x="92856" y="63144"/>
                  <a:pt x="92856" y="63144"/>
                  <a:pt x="92856" y="63144"/>
                </a:cubicBezTo>
                <a:cubicBezTo>
                  <a:pt x="92856" y="92743"/>
                  <a:pt x="92856" y="92743"/>
                  <a:pt x="92856" y="92743"/>
                </a:cubicBezTo>
                <a:cubicBezTo>
                  <a:pt x="81002" y="92743"/>
                  <a:pt x="81002" y="92743"/>
                  <a:pt x="81002" y="92743"/>
                </a:cubicBezTo>
                <a:cubicBezTo>
                  <a:pt x="81002" y="53278"/>
                  <a:pt x="81002" y="53278"/>
                  <a:pt x="81002" y="53278"/>
                </a:cubicBezTo>
                <a:cubicBezTo>
                  <a:pt x="81002" y="47358"/>
                  <a:pt x="86929" y="41439"/>
                  <a:pt x="92856" y="41439"/>
                </a:cubicBezTo>
                <a:cubicBezTo>
                  <a:pt x="130393" y="41439"/>
                  <a:pt x="90880" y="41439"/>
                  <a:pt x="128417" y="41439"/>
                </a:cubicBezTo>
                <a:cubicBezTo>
                  <a:pt x="136321" y="41439"/>
                  <a:pt x="140272" y="47358"/>
                  <a:pt x="140272" y="53278"/>
                </a:cubicBezTo>
                <a:cubicBezTo>
                  <a:pt x="140272" y="92743"/>
                  <a:pt x="140272" y="92743"/>
                  <a:pt x="140272" y="92743"/>
                </a:cubicBezTo>
                <a:cubicBezTo>
                  <a:pt x="138297" y="92743"/>
                  <a:pt x="134344" y="92743"/>
                  <a:pt x="128417" y="92743"/>
                </a:cubicBezTo>
                <a:close/>
                <a:moveTo>
                  <a:pt x="73100" y="100636"/>
                </a:moveTo>
                <a:cubicBezTo>
                  <a:pt x="73100" y="142075"/>
                  <a:pt x="73100" y="142075"/>
                  <a:pt x="73100" y="142075"/>
                </a:cubicBezTo>
                <a:cubicBezTo>
                  <a:pt x="61246" y="142075"/>
                  <a:pt x="61246" y="142075"/>
                  <a:pt x="61246" y="142075"/>
                </a:cubicBezTo>
                <a:cubicBezTo>
                  <a:pt x="61246" y="106556"/>
                  <a:pt x="61246" y="106556"/>
                  <a:pt x="61246" y="106556"/>
                </a:cubicBezTo>
                <a:cubicBezTo>
                  <a:pt x="59270" y="106556"/>
                  <a:pt x="59270" y="106556"/>
                  <a:pt x="59270" y="106556"/>
                </a:cubicBezTo>
                <a:cubicBezTo>
                  <a:pt x="59270" y="142075"/>
                  <a:pt x="59270" y="142075"/>
                  <a:pt x="59270" y="142075"/>
                </a:cubicBezTo>
                <a:cubicBezTo>
                  <a:pt x="47415" y="142075"/>
                  <a:pt x="47415" y="142075"/>
                  <a:pt x="47415" y="142075"/>
                </a:cubicBezTo>
                <a:cubicBezTo>
                  <a:pt x="47415" y="100636"/>
                  <a:pt x="47415" y="100636"/>
                  <a:pt x="47415" y="100636"/>
                </a:cubicBezTo>
                <a:cubicBezTo>
                  <a:pt x="47415" y="92743"/>
                  <a:pt x="47415" y="92743"/>
                  <a:pt x="47415" y="92743"/>
                </a:cubicBezTo>
                <a:cubicBezTo>
                  <a:pt x="47415" y="71037"/>
                  <a:pt x="47415" y="71037"/>
                  <a:pt x="47415" y="71037"/>
                </a:cubicBezTo>
                <a:cubicBezTo>
                  <a:pt x="45441" y="71037"/>
                  <a:pt x="45441" y="71037"/>
                  <a:pt x="45441" y="71037"/>
                </a:cubicBezTo>
                <a:cubicBezTo>
                  <a:pt x="45441" y="92743"/>
                  <a:pt x="45441" y="92743"/>
                  <a:pt x="45441" y="92743"/>
                </a:cubicBezTo>
                <a:cubicBezTo>
                  <a:pt x="35561" y="92743"/>
                  <a:pt x="35561" y="92743"/>
                  <a:pt x="35561" y="92743"/>
                </a:cubicBezTo>
                <a:cubicBezTo>
                  <a:pt x="35561" y="61171"/>
                  <a:pt x="35561" y="61171"/>
                  <a:pt x="35561" y="61171"/>
                </a:cubicBezTo>
                <a:cubicBezTo>
                  <a:pt x="35561" y="55251"/>
                  <a:pt x="39514" y="51304"/>
                  <a:pt x="45441" y="51304"/>
                </a:cubicBezTo>
                <a:cubicBezTo>
                  <a:pt x="69148" y="51304"/>
                  <a:pt x="69148" y="51304"/>
                  <a:pt x="69148" y="51304"/>
                </a:cubicBezTo>
                <a:cubicBezTo>
                  <a:pt x="69148" y="53278"/>
                  <a:pt x="69148" y="55251"/>
                  <a:pt x="69148" y="55251"/>
                </a:cubicBezTo>
                <a:cubicBezTo>
                  <a:pt x="69148" y="100636"/>
                  <a:pt x="69148" y="100636"/>
                  <a:pt x="69148" y="100636"/>
                </a:cubicBezTo>
                <a:cubicBezTo>
                  <a:pt x="73100" y="100636"/>
                  <a:pt x="73100" y="100636"/>
                  <a:pt x="73100" y="100636"/>
                </a:cubicBezTo>
                <a:close/>
                <a:moveTo>
                  <a:pt x="61246" y="17760"/>
                </a:moveTo>
                <a:cubicBezTo>
                  <a:pt x="69148" y="17760"/>
                  <a:pt x="77051" y="23679"/>
                  <a:pt x="77051" y="33546"/>
                </a:cubicBezTo>
                <a:cubicBezTo>
                  <a:pt x="77051" y="37492"/>
                  <a:pt x="75075" y="39465"/>
                  <a:pt x="73100" y="43411"/>
                </a:cubicBezTo>
                <a:cubicBezTo>
                  <a:pt x="73100" y="43411"/>
                  <a:pt x="73100" y="43411"/>
                  <a:pt x="73100" y="45385"/>
                </a:cubicBezTo>
                <a:cubicBezTo>
                  <a:pt x="69148" y="47358"/>
                  <a:pt x="65197" y="49332"/>
                  <a:pt x="61246" y="49332"/>
                </a:cubicBezTo>
                <a:cubicBezTo>
                  <a:pt x="51368" y="49332"/>
                  <a:pt x="43464" y="41439"/>
                  <a:pt x="43464" y="33546"/>
                </a:cubicBezTo>
                <a:cubicBezTo>
                  <a:pt x="43464" y="23679"/>
                  <a:pt x="51368" y="17760"/>
                  <a:pt x="61246" y="17760"/>
                </a:cubicBezTo>
                <a:close/>
                <a:moveTo>
                  <a:pt x="160029" y="17760"/>
                </a:moveTo>
                <a:cubicBezTo>
                  <a:pt x="150151" y="17760"/>
                  <a:pt x="144224" y="23679"/>
                  <a:pt x="144224" y="33546"/>
                </a:cubicBezTo>
                <a:cubicBezTo>
                  <a:pt x="144224" y="37492"/>
                  <a:pt x="144224" y="39465"/>
                  <a:pt x="146199" y="43411"/>
                </a:cubicBezTo>
                <a:cubicBezTo>
                  <a:pt x="148175" y="43411"/>
                  <a:pt x="148175" y="43411"/>
                  <a:pt x="148175" y="45385"/>
                </a:cubicBezTo>
                <a:cubicBezTo>
                  <a:pt x="152126" y="47358"/>
                  <a:pt x="156077" y="49332"/>
                  <a:pt x="160029" y="49332"/>
                </a:cubicBezTo>
                <a:cubicBezTo>
                  <a:pt x="167931" y="49332"/>
                  <a:pt x="175834" y="41439"/>
                  <a:pt x="175834" y="33546"/>
                </a:cubicBezTo>
                <a:cubicBezTo>
                  <a:pt x="175834" y="23679"/>
                  <a:pt x="167931" y="17760"/>
                  <a:pt x="160029" y="1776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21" name="Freeform 21"/>
          <p:cNvSpPr/>
          <p:nvPr/>
        </p:nvSpPr>
        <p:spPr>
          <a:xfrm>
            <a:off x="1651000" y="254000"/>
            <a:ext cx="343734" cy="309916"/>
          </a:xfrm>
          <a:custGeom>
            <a:avLst/>
            <a:gdLst/>
            <a:ahLst/>
            <a:cxnLst/>
            <a:rect l="l" t="t" r="r" b="b"/>
            <a:pathLst>
              <a:path w="343734" h="309916">
                <a:moveTo>
                  <a:pt x="269845" y="293318"/>
                </a:moveTo>
                <a:cubicBezTo>
                  <a:pt x="266959" y="298132"/>
                  <a:pt x="262945" y="302313"/>
                  <a:pt x="257801" y="305355"/>
                </a:cubicBezTo>
                <a:cubicBezTo>
                  <a:pt x="252407" y="308522"/>
                  <a:pt x="246511" y="309916"/>
                  <a:pt x="240614" y="309790"/>
                </a:cubicBezTo>
                <a:lnTo>
                  <a:pt x="102368" y="309790"/>
                </a:lnTo>
                <a:cubicBezTo>
                  <a:pt x="96848" y="309790"/>
                  <a:pt x="91077" y="308395"/>
                  <a:pt x="85933" y="305355"/>
                </a:cubicBezTo>
                <a:cubicBezTo>
                  <a:pt x="80790" y="302313"/>
                  <a:pt x="76651" y="298132"/>
                  <a:pt x="73890" y="293191"/>
                </a:cubicBezTo>
                <a:lnTo>
                  <a:pt x="4516" y="171809"/>
                </a:lnTo>
                <a:cubicBezTo>
                  <a:pt x="1631" y="166868"/>
                  <a:pt x="0" y="161167"/>
                  <a:pt x="0" y="154958"/>
                </a:cubicBezTo>
                <a:cubicBezTo>
                  <a:pt x="0" y="148750"/>
                  <a:pt x="1631" y="143048"/>
                  <a:pt x="4516" y="137979"/>
                </a:cubicBezTo>
                <a:lnTo>
                  <a:pt x="73640" y="17104"/>
                </a:lnTo>
                <a:cubicBezTo>
                  <a:pt x="76525" y="12164"/>
                  <a:pt x="80665" y="7729"/>
                  <a:pt x="85933" y="4688"/>
                </a:cubicBezTo>
                <a:cubicBezTo>
                  <a:pt x="90827" y="1774"/>
                  <a:pt x="96220" y="254"/>
                  <a:pt x="101615" y="127"/>
                </a:cubicBezTo>
                <a:lnTo>
                  <a:pt x="240364" y="127"/>
                </a:lnTo>
                <a:cubicBezTo>
                  <a:pt x="246259" y="0"/>
                  <a:pt x="252282" y="1393"/>
                  <a:pt x="257801" y="4688"/>
                </a:cubicBezTo>
                <a:cubicBezTo>
                  <a:pt x="262945" y="7602"/>
                  <a:pt x="267085" y="11783"/>
                  <a:pt x="269845" y="16725"/>
                </a:cubicBezTo>
                <a:lnTo>
                  <a:pt x="338968" y="137599"/>
                </a:lnTo>
                <a:cubicBezTo>
                  <a:pt x="341979" y="142668"/>
                  <a:pt x="343734" y="148623"/>
                  <a:pt x="343734" y="154958"/>
                </a:cubicBezTo>
                <a:cubicBezTo>
                  <a:pt x="343734" y="161420"/>
                  <a:pt x="341979" y="167375"/>
                  <a:pt x="338842" y="172443"/>
                </a:cubicBezTo>
                <a:lnTo>
                  <a:pt x="269845" y="293318"/>
                </a:lnTo>
                <a:close/>
              </a:path>
            </a:pathLst>
          </a:custGeom>
          <a:solidFill>
            <a:srgbClr val="054559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22" name="Freeform 22"/>
          <p:cNvSpPr/>
          <p:nvPr/>
        </p:nvSpPr>
        <p:spPr>
          <a:xfrm>
            <a:off x="1727200" y="342900"/>
            <a:ext cx="184177" cy="156856"/>
          </a:xfrm>
          <a:custGeom>
            <a:avLst/>
            <a:gdLst/>
            <a:ahLst/>
            <a:cxnLst/>
            <a:rect l="l" t="t" r="r" b="b"/>
            <a:pathLst>
              <a:path w="184177" h="156856">
                <a:moveTo>
                  <a:pt x="40724" y="114377"/>
                </a:moveTo>
                <a:lnTo>
                  <a:pt x="40752" y="116307"/>
                </a:lnTo>
                <a:lnTo>
                  <a:pt x="40834" y="118152"/>
                </a:lnTo>
                <a:lnTo>
                  <a:pt x="40917" y="119997"/>
                </a:lnTo>
                <a:lnTo>
                  <a:pt x="40999" y="121788"/>
                </a:lnTo>
                <a:lnTo>
                  <a:pt x="41109" y="123524"/>
                </a:lnTo>
                <a:lnTo>
                  <a:pt x="41274" y="125232"/>
                </a:lnTo>
                <a:lnTo>
                  <a:pt x="41439" y="126856"/>
                </a:lnTo>
                <a:lnTo>
                  <a:pt x="41604" y="128482"/>
                </a:lnTo>
                <a:lnTo>
                  <a:pt x="41769" y="130025"/>
                </a:lnTo>
                <a:lnTo>
                  <a:pt x="41989" y="131540"/>
                </a:lnTo>
                <a:lnTo>
                  <a:pt x="42236" y="132973"/>
                </a:lnTo>
                <a:lnTo>
                  <a:pt x="42484" y="134405"/>
                </a:lnTo>
                <a:lnTo>
                  <a:pt x="42732" y="135755"/>
                </a:lnTo>
                <a:lnTo>
                  <a:pt x="43006" y="137050"/>
                </a:lnTo>
                <a:lnTo>
                  <a:pt x="43336" y="138345"/>
                </a:lnTo>
                <a:lnTo>
                  <a:pt x="43638" y="139556"/>
                </a:lnTo>
                <a:lnTo>
                  <a:pt x="43995" y="140713"/>
                </a:lnTo>
                <a:lnTo>
                  <a:pt x="44353" y="141816"/>
                </a:lnTo>
                <a:lnTo>
                  <a:pt x="44738" y="142890"/>
                </a:lnTo>
                <a:lnTo>
                  <a:pt x="45123" y="143882"/>
                </a:lnTo>
                <a:lnTo>
                  <a:pt x="45563" y="144846"/>
                </a:lnTo>
                <a:lnTo>
                  <a:pt x="46003" y="145755"/>
                </a:lnTo>
                <a:lnTo>
                  <a:pt x="46471" y="146609"/>
                </a:lnTo>
                <a:lnTo>
                  <a:pt x="46938" y="147408"/>
                </a:lnTo>
                <a:lnTo>
                  <a:pt x="47460" y="148152"/>
                </a:lnTo>
                <a:lnTo>
                  <a:pt x="47954" y="148840"/>
                </a:lnTo>
                <a:lnTo>
                  <a:pt x="48504" y="149474"/>
                </a:lnTo>
                <a:lnTo>
                  <a:pt x="49054" y="150053"/>
                </a:lnTo>
                <a:lnTo>
                  <a:pt x="49660" y="150603"/>
                </a:lnTo>
                <a:lnTo>
                  <a:pt x="50264" y="151045"/>
                </a:lnTo>
                <a:lnTo>
                  <a:pt x="50897" y="151486"/>
                </a:lnTo>
                <a:lnTo>
                  <a:pt x="51528" y="151816"/>
                </a:lnTo>
                <a:lnTo>
                  <a:pt x="51528" y="129888"/>
                </a:lnTo>
                <a:lnTo>
                  <a:pt x="51253" y="129832"/>
                </a:lnTo>
                <a:lnTo>
                  <a:pt x="50951" y="129750"/>
                </a:lnTo>
                <a:lnTo>
                  <a:pt x="50676" y="129639"/>
                </a:lnTo>
                <a:lnTo>
                  <a:pt x="50429" y="129530"/>
                </a:lnTo>
                <a:lnTo>
                  <a:pt x="50182" y="129391"/>
                </a:lnTo>
                <a:lnTo>
                  <a:pt x="49934" y="129198"/>
                </a:lnTo>
                <a:lnTo>
                  <a:pt x="49714" y="129005"/>
                </a:lnTo>
                <a:lnTo>
                  <a:pt x="49521" y="128814"/>
                </a:lnTo>
                <a:lnTo>
                  <a:pt x="49329" y="128593"/>
                </a:lnTo>
                <a:lnTo>
                  <a:pt x="49136" y="128372"/>
                </a:lnTo>
                <a:lnTo>
                  <a:pt x="48999" y="128097"/>
                </a:lnTo>
                <a:lnTo>
                  <a:pt x="48889" y="127848"/>
                </a:lnTo>
                <a:lnTo>
                  <a:pt x="48806" y="127573"/>
                </a:lnTo>
                <a:lnTo>
                  <a:pt x="48725" y="127298"/>
                </a:lnTo>
                <a:lnTo>
                  <a:pt x="48697" y="126967"/>
                </a:lnTo>
                <a:lnTo>
                  <a:pt x="48669" y="126691"/>
                </a:lnTo>
                <a:lnTo>
                  <a:pt x="48669" y="123414"/>
                </a:lnTo>
                <a:lnTo>
                  <a:pt x="48697" y="123055"/>
                </a:lnTo>
                <a:lnTo>
                  <a:pt x="48751" y="122752"/>
                </a:lnTo>
                <a:lnTo>
                  <a:pt x="48834" y="122450"/>
                </a:lnTo>
                <a:lnTo>
                  <a:pt x="48945" y="122118"/>
                </a:lnTo>
                <a:lnTo>
                  <a:pt x="49054" y="121844"/>
                </a:lnTo>
                <a:lnTo>
                  <a:pt x="49247" y="121568"/>
                </a:lnTo>
                <a:lnTo>
                  <a:pt x="49439" y="121319"/>
                </a:lnTo>
                <a:lnTo>
                  <a:pt x="49632" y="121072"/>
                </a:lnTo>
                <a:lnTo>
                  <a:pt x="49879" y="120852"/>
                </a:lnTo>
                <a:lnTo>
                  <a:pt x="50127" y="120687"/>
                </a:lnTo>
                <a:lnTo>
                  <a:pt x="50401" y="120520"/>
                </a:lnTo>
                <a:lnTo>
                  <a:pt x="50676" y="120383"/>
                </a:lnTo>
                <a:lnTo>
                  <a:pt x="50979" y="120273"/>
                </a:lnTo>
                <a:lnTo>
                  <a:pt x="51308" y="120162"/>
                </a:lnTo>
                <a:lnTo>
                  <a:pt x="51638" y="120108"/>
                </a:lnTo>
                <a:lnTo>
                  <a:pt x="51968" y="120108"/>
                </a:lnTo>
                <a:lnTo>
                  <a:pt x="59144" y="120108"/>
                </a:lnTo>
                <a:lnTo>
                  <a:pt x="59501" y="120108"/>
                </a:lnTo>
                <a:lnTo>
                  <a:pt x="59831" y="120162"/>
                </a:lnTo>
                <a:lnTo>
                  <a:pt x="60133" y="120273"/>
                </a:lnTo>
                <a:lnTo>
                  <a:pt x="60462" y="120383"/>
                </a:lnTo>
                <a:lnTo>
                  <a:pt x="60738" y="120520"/>
                </a:lnTo>
                <a:lnTo>
                  <a:pt x="61012" y="120687"/>
                </a:lnTo>
                <a:lnTo>
                  <a:pt x="61288" y="120852"/>
                </a:lnTo>
                <a:lnTo>
                  <a:pt x="61507" y="121072"/>
                </a:lnTo>
                <a:lnTo>
                  <a:pt x="61700" y="121319"/>
                </a:lnTo>
                <a:lnTo>
                  <a:pt x="61892" y="121568"/>
                </a:lnTo>
                <a:lnTo>
                  <a:pt x="62057" y="121844"/>
                </a:lnTo>
                <a:lnTo>
                  <a:pt x="62222" y="122118"/>
                </a:lnTo>
                <a:lnTo>
                  <a:pt x="62332" y="122450"/>
                </a:lnTo>
                <a:lnTo>
                  <a:pt x="62414" y="122752"/>
                </a:lnTo>
                <a:lnTo>
                  <a:pt x="62442" y="123055"/>
                </a:lnTo>
                <a:lnTo>
                  <a:pt x="62470" y="123414"/>
                </a:lnTo>
                <a:lnTo>
                  <a:pt x="62470" y="126691"/>
                </a:lnTo>
                <a:lnTo>
                  <a:pt x="62470" y="126967"/>
                </a:lnTo>
                <a:lnTo>
                  <a:pt x="62414" y="127298"/>
                </a:lnTo>
                <a:lnTo>
                  <a:pt x="62360" y="127573"/>
                </a:lnTo>
                <a:lnTo>
                  <a:pt x="62250" y="127848"/>
                </a:lnTo>
                <a:lnTo>
                  <a:pt x="62112" y="128097"/>
                </a:lnTo>
                <a:lnTo>
                  <a:pt x="61975" y="128372"/>
                </a:lnTo>
                <a:lnTo>
                  <a:pt x="61810" y="128593"/>
                </a:lnTo>
                <a:lnTo>
                  <a:pt x="61645" y="128814"/>
                </a:lnTo>
                <a:lnTo>
                  <a:pt x="61425" y="129005"/>
                </a:lnTo>
                <a:lnTo>
                  <a:pt x="61233" y="129198"/>
                </a:lnTo>
                <a:lnTo>
                  <a:pt x="60957" y="129391"/>
                </a:lnTo>
                <a:lnTo>
                  <a:pt x="60710" y="129530"/>
                </a:lnTo>
                <a:lnTo>
                  <a:pt x="60462" y="129639"/>
                </a:lnTo>
                <a:lnTo>
                  <a:pt x="60188" y="129750"/>
                </a:lnTo>
                <a:lnTo>
                  <a:pt x="59886" y="129832"/>
                </a:lnTo>
                <a:lnTo>
                  <a:pt x="59611" y="129888"/>
                </a:lnTo>
                <a:lnTo>
                  <a:pt x="59611" y="151816"/>
                </a:lnTo>
                <a:lnTo>
                  <a:pt x="60270" y="151486"/>
                </a:lnTo>
                <a:lnTo>
                  <a:pt x="60875" y="151045"/>
                </a:lnTo>
                <a:lnTo>
                  <a:pt x="61479" y="150603"/>
                </a:lnTo>
                <a:lnTo>
                  <a:pt x="62057" y="150053"/>
                </a:lnTo>
                <a:lnTo>
                  <a:pt x="62635" y="149474"/>
                </a:lnTo>
                <a:lnTo>
                  <a:pt x="63184" y="148840"/>
                </a:lnTo>
                <a:lnTo>
                  <a:pt x="63679" y="148152"/>
                </a:lnTo>
                <a:lnTo>
                  <a:pt x="64201" y="147408"/>
                </a:lnTo>
                <a:lnTo>
                  <a:pt x="64668" y="146609"/>
                </a:lnTo>
                <a:lnTo>
                  <a:pt x="65109" y="145755"/>
                </a:lnTo>
                <a:lnTo>
                  <a:pt x="65576" y="144846"/>
                </a:lnTo>
                <a:lnTo>
                  <a:pt x="65988" y="143882"/>
                </a:lnTo>
                <a:lnTo>
                  <a:pt x="66401" y="142890"/>
                </a:lnTo>
                <a:lnTo>
                  <a:pt x="66785" y="141816"/>
                </a:lnTo>
                <a:lnTo>
                  <a:pt x="67144" y="140713"/>
                </a:lnTo>
                <a:lnTo>
                  <a:pt x="67500" y="139556"/>
                </a:lnTo>
                <a:lnTo>
                  <a:pt x="67803" y="138345"/>
                </a:lnTo>
                <a:lnTo>
                  <a:pt x="68105" y="137050"/>
                </a:lnTo>
                <a:lnTo>
                  <a:pt x="68407" y="135755"/>
                </a:lnTo>
                <a:lnTo>
                  <a:pt x="68655" y="134405"/>
                </a:lnTo>
                <a:lnTo>
                  <a:pt x="68903" y="132973"/>
                </a:lnTo>
                <a:lnTo>
                  <a:pt x="69122" y="131540"/>
                </a:lnTo>
                <a:lnTo>
                  <a:pt x="69370" y="130025"/>
                </a:lnTo>
                <a:lnTo>
                  <a:pt x="69535" y="128482"/>
                </a:lnTo>
                <a:lnTo>
                  <a:pt x="69727" y="126856"/>
                </a:lnTo>
                <a:lnTo>
                  <a:pt x="69865" y="125232"/>
                </a:lnTo>
                <a:lnTo>
                  <a:pt x="70002" y="123524"/>
                </a:lnTo>
                <a:lnTo>
                  <a:pt x="70112" y="121788"/>
                </a:lnTo>
                <a:lnTo>
                  <a:pt x="70250" y="119997"/>
                </a:lnTo>
                <a:lnTo>
                  <a:pt x="70333" y="118152"/>
                </a:lnTo>
                <a:lnTo>
                  <a:pt x="70387" y="116307"/>
                </a:lnTo>
                <a:lnTo>
                  <a:pt x="70442" y="114377"/>
                </a:lnTo>
                <a:lnTo>
                  <a:pt x="72861" y="114543"/>
                </a:lnTo>
                <a:lnTo>
                  <a:pt x="75087" y="114681"/>
                </a:lnTo>
                <a:lnTo>
                  <a:pt x="78826" y="114957"/>
                </a:lnTo>
                <a:lnTo>
                  <a:pt x="81328" y="115176"/>
                </a:lnTo>
                <a:lnTo>
                  <a:pt x="82208" y="115259"/>
                </a:lnTo>
                <a:lnTo>
                  <a:pt x="82895" y="115287"/>
                </a:lnTo>
                <a:lnTo>
                  <a:pt x="83583" y="115341"/>
                </a:lnTo>
                <a:lnTo>
                  <a:pt x="84270" y="115425"/>
                </a:lnTo>
                <a:lnTo>
                  <a:pt x="84930" y="115534"/>
                </a:lnTo>
                <a:lnTo>
                  <a:pt x="85589" y="115673"/>
                </a:lnTo>
                <a:lnTo>
                  <a:pt x="86250" y="115866"/>
                </a:lnTo>
                <a:lnTo>
                  <a:pt x="86854" y="116058"/>
                </a:lnTo>
                <a:lnTo>
                  <a:pt x="87486" y="116333"/>
                </a:lnTo>
                <a:lnTo>
                  <a:pt x="88063" y="116582"/>
                </a:lnTo>
                <a:lnTo>
                  <a:pt x="88669" y="116884"/>
                </a:lnTo>
                <a:lnTo>
                  <a:pt x="89245" y="117243"/>
                </a:lnTo>
                <a:lnTo>
                  <a:pt x="89767" y="117573"/>
                </a:lnTo>
                <a:lnTo>
                  <a:pt x="90317" y="117931"/>
                </a:lnTo>
                <a:lnTo>
                  <a:pt x="90813" y="118372"/>
                </a:lnTo>
                <a:lnTo>
                  <a:pt x="91308" y="118786"/>
                </a:lnTo>
                <a:lnTo>
                  <a:pt x="91775" y="119254"/>
                </a:lnTo>
                <a:lnTo>
                  <a:pt x="92243" y="119695"/>
                </a:lnTo>
                <a:lnTo>
                  <a:pt x="92654" y="120218"/>
                </a:lnTo>
                <a:lnTo>
                  <a:pt x="93039" y="120714"/>
                </a:lnTo>
                <a:lnTo>
                  <a:pt x="93424" y="121237"/>
                </a:lnTo>
                <a:lnTo>
                  <a:pt x="93782" y="121788"/>
                </a:lnTo>
                <a:lnTo>
                  <a:pt x="94084" y="122367"/>
                </a:lnTo>
                <a:lnTo>
                  <a:pt x="94414" y="122945"/>
                </a:lnTo>
                <a:lnTo>
                  <a:pt x="94689" y="123552"/>
                </a:lnTo>
                <a:lnTo>
                  <a:pt x="94908" y="124158"/>
                </a:lnTo>
                <a:lnTo>
                  <a:pt x="95129" y="124791"/>
                </a:lnTo>
                <a:lnTo>
                  <a:pt x="95321" y="125452"/>
                </a:lnTo>
                <a:lnTo>
                  <a:pt x="95458" y="126086"/>
                </a:lnTo>
                <a:lnTo>
                  <a:pt x="95597" y="126747"/>
                </a:lnTo>
                <a:lnTo>
                  <a:pt x="95678" y="127436"/>
                </a:lnTo>
                <a:lnTo>
                  <a:pt x="95734" y="128124"/>
                </a:lnTo>
                <a:lnTo>
                  <a:pt x="95734" y="128814"/>
                </a:lnTo>
                <a:lnTo>
                  <a:pt x="95734" y="146003"/>
                </a:lnTo>
                <a:lnTo>
                  <a:pt x="95734" y="146361"/>
                </a:lnTo>
                <a:lnTo>
                  <a:pt x="95678" y="146691"/>
                </a:lnTo>
                <a:lnTo>
                  <a:pt x="95623" y="147023"/>
                </a:lnTo>
                <a:lnTo>
                  <a:pt x="95514" y="147381"/>
                </a:lnTo>
                <a:lnTo>
                  <a:pt x="95404" y="147683"/>
                </a:lnTo>
                <a:lnTo>
                  <a:pt x="95239" y="148013"/>
                </a:lnTo>
                <a:lnTo>
                  <a:pt x="95047" y="148345"/>
                </a:lnTo>
                <a:lnTo>
                  <a:pt x="94826" y="148620"/>
                </a:lnTo>
                <a:lnTo>
                  <a:pt x="94606" y="148923"/>
                </a:lnTo>
                <a:lnTo>
                  <a:pt x="94358" y="149198"/>
                </a:lnTo>
                <a:lnTo>
                  <a:pt x="94056" y="149530"/>
                </a:lnTo>
                <a:lnTo>
                  <a:pt x="93754" y="149804"/>
                </a:lnTo>
                <a:lnTo>
                  <a:pt x="93424" y="150053"/>
                </a:lnTo>
                <a:lnTo>
                  <a:pt x="93067" y="150355"/>
                </a:lnTo>
                <a:lnTo>
                  <a:pt x="92682" y="150603"/>
                </a:lnTo>
                <a:lnTo>
                  <a:pt x="92297" y="150852"/>
                </a:lnTo>
                <a:lnTo>
                  <a:pt x="91445" y="151375"/>
                </a:lnTo>
                <a:lnTo>
                  <a:pt x="90482" y="151844"/>
                </a:lnTo>
                <a:lnTo>
                  <a:pt x="89465" y="152284"/>
                </a:lnTo>
                <a:lnTo>
                  <a:pt x="88365" y="152752"/>
                </a:lnTo>
                <a:lnTo>
                  <a:pt x="87156" y="153138"/>
                </a:lnTo>
                <a:lnTo>
                  <a:pt x="85919" y="153551"/>
                </a:lnTo>
                <a:lnTo>
                  <a:pt x="84628" y="153910"/>
                </a:lnTo>
                <a:lnTo>
                  <a:pt x="83252" y="154240"/>
                </a:lnTo>
                <a:lnTo>
                  <a:pt x="81796" y="154570"/>
                </a:lnTo>
                <a:lnTo>
                  <a:pt x="80339" y="154874"/>
                </a:lnTo>
                <a:lnTo>
                  <a:pt x="78800" y="155150"/>
                </a:lnTo>
                <a:lnTo>
                  <a:pt x="77233" y="155425"/>
                </a:lnTo>
                <a:lnTo>
                  <a:pt x="75583" y="155645"/>
                </a:lnTo>
                <a:lnTo>
                  <a:pt x="73933" y="155866"/>
                </a:lnTo>
                <a:lnTo>
                  <a:pt x="72257" y="156031"/>
                </a:lnTo>
                <a:lnTo>
                  <a:pt x="70524" y="156224"/>
                </a:lnTo>
                <a:lnTo>
                  <a:pt x="68737" y="156389"/>
                </a:lnTo>
                <a:lnTo>
                  <a:pt x="66979" y="156498"/>
                </a:lnTo>
                <a:lnTo>
                  <a:pt x="65192" y="156609"/>
                </a:lnTo>
                <a:lnTo>
                  <a:pt x="63377" y="156719"/>
                </a:lnTo>
                <a:lnTo>
                  <a:pt x="61535" y="156774"/>
                </a:lnTo>
                <a:lnTo>
                  <a:pt x="59693" y="156830"/>
                </a:lnTo>
                <a:lnTo>
                  <a:pt x="57851" y="156856"/>
                </a:lnTo>
                <a:lnTo>
                  <a:pt x="56010" y="156856"/>
                </a:lnTo>
                <a:lnTo>
                  <a:pt x="54195" y="156856"/>
                </a:lnTo>
                <a:lnTo>
                  <a:pt x="52325" y="156830"/>
                </a:lnTo>
                <a:lnTo>
                  <a:pt x="50484" y="156774"/>
                </a:lnTo>
                <a:lnTo>
                  <a:pt x="48642" y="156719"/>
                </a:lnTo>
                <a:lnTo>
                  <a:pt x="46800" y="156609"/>
                </a:lnTo>
                <a:lnTo>
                  <a:pt x="44958" y="156498"/>
                </a:lnTo>
                <a:lnTo>
                  <a:pt x="43199" y="156389"/>
                </a:lnTo>
                <a:lnTo>
                  <a:pt x="41384" y="156224"/>
                </a:lnTo>
                <a:lnTo>
                  <a:pt x="39625" y="156031"/>
                </a:lnTo>
                <a:lnTo>
                  <a:pt x="37893" y="155866"/>
                </a:lnTo>
                <a:lnTo>
                  <a:pt x="36215" y="155645"/>
                </a:lnTo>
                <a:lnTo>
                  <a:pt x="34539" y="155425"/>
                </a:lnTo>
                <a:lnTo>
                  <a:pt x="32917" y="155150"/>
                </a:lnTo>
                <a:lnTo>
                  <a:pt x="31350" y="154874"/>
                </a:lnTo>
                <a:lnTo>
                  <a:pt x="29811" y="154570"/>
                </a:lnTo>
                <a:lnTo>
                  <a:pt x="28354" y="154240"/>
                </a:lnTo>
                <a:lnTo>
                  <a:pt x="26924" y="153910"/>
                </a:lnTo>
                <a:lnTo>
                  <a:pt x="25577" y="153551"/>
                </a:lnTo>
                <a:lnTo>
                  <a:pt x="24313" y="153138"/>
                </a:lnTo>
                <a:lnTo>
                  <a:pt x="23076" y="152752"/>
                </a:lnTo>
                <a:lnTo>
                  <a:pt x="21920" y="152284"/>
                </a:lnTo>
                <a:lnTo>
                  <a:pt x="20848" y="151844"/>
                </a:lnTo>
                <a:lnTo>
                  <a:pt x="19887" y="151375"/>
                </a:lnTo>
                <a:lnTo>
                  <a:pt x="18979" y="150852"/>
                </a:lnTo>
                <a:lnTo>
                  <a:pt x="18567" y="150603"/>
                </a:lnTo>
                <a:lnTo>
                  <a:pt x="18183" y="150355"/>
                </a:lnTo>
                <a:lnTo>
                  <a:pt x="17797" y="150053"/>
                </a:lnTo>
                <a:lnTo>
                  <a:pt x="17484" y="149804"/>
                </a:lnTo>
                <a:lnTo>
                  <a:pt x="17165" y="149530"/>
                </a:lnTo>
                <a:lnTo>
                  <a:pt x="16835" y="149198"/>
                </a:lnTo>
                <a:lnTo>
                  <a:pt x="16587" y="148923"/>
                </a:lnTo>
                <a:lnTo>
                  <a:pt x="16340" y="148620"/>
                </a:lnTo>
                <a:lnTo>
                  <a:pt x="16148" y="148345"/>
                </a:lnTo>
                <a:lnTo>
                  <a:pt x="15927" y="148013"/>
                </a:lnTo>
                <a:lnTo>
                  <a:pt x="15763" y="147683"/>
                </a:lnTo>
                <a:lnTo>
                  <a:pt x="15625" y="147381"/>
                </a:lnTo>
                <a:lnTo>
                  <a:pt x="15542" y="147023"/>
                </a:lnTo>
                <a:lnTo>
                  <a:pt x="15461" y="146691"/>
                </a:lnTo>
                <a:lnTo>
                  <a:pt x="15405" y="146361"/>
                </a:lnTo>
                <a:lnTo>
                  <a:pt x="15405" y="146003"/>
                </a:lnTo>
                <a:lnTo>
                  <a:pt x="15405" y="128814"/>
                </a:lnTo>
                <a:lnTo>
                  <a:pt x="15433" y="128124"/>
                </a:lnTo>
                <a:lnTo>
                  <a:pt x="15461" y="127436"/>
                </a:lnTo>
                <a:lnTo>
                  <a:pt x="15542" y="126747"/>
                </a:lnTo>
                <a:lnTo>
                  <a:pt x="15681" y="126086"/>
                </a:lnTo>
                <a:lnTo>
                  <a:pt x="15818" y="125452"/>
                </a:lnTo>
                <a:lnTo>
                  <a:pt x="15983" y="124791"/>
                </a:lnTo>
                <a:lnTo>
                  <a:pt x="16231" y="124158"/>
                </a:lnTo>
                <a:lnTo>
                  <a:pt x="16477" y="123552"/>
                </a:lnTo>
                <a:lnTo>
                  <a:pt x="16725" y="122945"/>
                </a:lnTo>
                <a:lnTo>
                  <a:pt x="17027" y="122367"/>
                </a:lnTo>
                <a:lnTo>
                  <a:pt x="17357" y="121788"/>
                </a:lnTo>
                <a:lnTo>
                  <a:pt x="17715" y="121237"/>
                </a:lnTo>
                <a:lnTo>
                  <a:pt x="18072" y="120714"/>
                </a:lnTo>
                <a:lnTo>
                  <a:pt x="18485" y="120218"/>
                </a:lnTo>
                <a:lnTo>
                  <a:pt x="18896" y="119695"/>
                </a:lnTo>
                <a:lnTo>
                  <a:pt x="19364" y="119254"/>
                </a:lnTo>
                <a:lnTo>
                  <a:pt x="19831" y="118786"/>
                </a:lnTo>
                <a:lnTo>
                  <a:pt x="20326" y="118372"/>
                </a:lnTo>
                <a:lnTo>
                  <a:pt x="20822" y="117931"/>
                </a:lnTo>
                <a:lnTo>
                  <a:pt x="21370" y="117573"/>
                </a:lnTo>
                <a:lnTo>
                  <a:pt x="21894" y="117243"/>
                </a:lnTo>
                <a:lnTo>
                  <a:pt x="22498" y="116884"/>
                </a:lnTo>
                <a:lnTo>
                  <a:pt x="23048" y="116582"/>
                </a:lnTo>
                <a:lnTo>
                  <a:pt x="23652" y="116333"/>
                </a:lnTo>
                <a:lnTo>
                  <a:pt x="24285" y="116058"/>
                </a:lnTo>
                <a:lnTo>
                  <a:pt x="24889" y="115866"/>
                </a:lnTo>
                <a:lnTo>
                  <a:pt x="25550" y="115673"/>
                </a:lnTo>
                <a:lnTo>
                  <a:pt x="26209" y="115534"/>
                </a:lnTo>
                <a:lnTo>
                  <a:pt x="26869" y="115425"/>
                </a:lnTo>
                <a:lnTo>
                  <a:pt x="27556" y="115341"/>
                </a:lnTo>
                <a:lnTo>
                  <a:pt x="28244" y="115287"/>
                </a:lnTo>
                <a:lnTo>
                  <a:pt x="28931" y="115259"/>
                </a:lnTo>
                <a:lnTo>
                  <a:pt x="29811" y="115176"/>
                </a:lnTo>
                <a:lnTo>
                  <a:pt x="32313" y="114957"/>
                </a:lnTo>
                <a:lnTo>
                  <a:pt x="36024" y="114681"/>
                </a:lnTo>
                <a:lnTo>
                  <a:pt x="38278" y="114543"/>
                </a:lnTo>
                <a:lnTo>
                  <a:pt x="40724" y="114377"/>
                </a:lnTo>
                <a:close/>
                <a:moveTo>
                  <a:pt x="87067" y="86196"/>
                </a:moveTo>
                <a:lnTo>
                  <a:pt x="101923" y="86196"/>
                </a:lnTo>
                <a:lnTo>
                  <a:pt x="101923" y="109567"/>
                </a:lnTo>
                <a:lnTo>
                  <a:pt x="87067" y="109567"/>
                </a:lnTo>
                <a:lnTo>
                  <a:pt x="87067" y="86196"/>
                </a:lnTo>
                <a:close/>
                <a:moveTo>
                  <a:pt x="42765" y="73383"/>
                </a:moveTo>
                <a:lnTo>
                  <a:pt x="42545" y="73411"/>
                </a:lnTo>
                <a:lnTo>
                  <a:pt x="42352" y="73438"/>
                </a:lnTo>
                <a:lnTo>
                  <a:pt x="42104" y="73520"/>
                </a:lnTo>
                <a:lnTo>
                  <a:pt x="41913" y="73603"/>
                </a:lnTo>
                <a:lnTo>
                  <a:pt x="41721" y="73713"/>
                </a:lnTo>
                <a:lnTo>
                  <a:pt x="41528" y="73850"/>
                </a:lnTo>
                <a:lnTo>
                  <a:pt x="41171" y="74209"/>
                </a:lnTo>
                <a:lnTo>
                  <a:pt x="40786" y="74566"/>
                </a:lnTo>
                <a:lnTo>
                  <a:pt x="40429" y="74978"/>
                </a:lnTo>
                <a:lnTo>
                  <a:pt x="40071" y="75446"/>
                </a:lnTo>
                <a:lnTo>
                  <a:pt x="39384" y="76435"/>
                </a:lnTo>
                <a:lnTo>
                  <a:pt x="38862" y="77150"/>
                </a:lnTo>
                <a:lnTo>
                  <a:pt x="38368" y="77893"/>
                </a:lnTo>
                <a:lnTo>
                  <a:pt x="37846" y="78663"/>
                </a:lnTo>
                <a:lnTo>
                  <a:pt x="37379" y="79487"/>
                </a:lnTo>
                <a:lnTo>
                  <a:pt x="37214" y="80256"/>
                </a:lnTo>
                <a:lnTo>
                  <a:pt x="37048" y="81027"/>
                </a:lnTo>
                <a:lnTo>
                  <a:pt x="36911" y="81852"/>
                </a:lnTo>
                <a:lnTo>
                  <a:pt x="36802" y="82649"/>
                </a:lnTo>
                <a:lnTo>
                  <a:pt x="36720" y="83473"/>
                </a:lnTo>
                <a:lnTo>
                  <a:pt x="36664" y="84327"/>
                </a:lnTo>
                <a:lnTo>
                  <a:pt x="36637" y="85123"/>
                </a:lnTo>
                <a:lnTo>
                  <a:pt x="36637" y="85975"/>
                </a:lnTo>
                <a:lnTo>
                  <a:pt x="36664" y="87213"/>
                </a:lnTo>
                <a:lnTo>
                  <a:pt x="36746" y="88396"/>
                </a:lnTo>
                <a:lnTo>
                  <a:pt x="36911" y="89550"/>
                </a:lnTo>
                <a:lnTo>
                  <a:pt x="37131" y="90705"/>
                </a:lnTo>
                <a:lnTo>
                  <a:pt x="37433" y="91860"/>
                </a:lnTo>
                <a:lnTo>
                  <a:pt x="37736" y="92959"/>
                </a:lnTo>
                <a:lnTo>
                  <a:pt x="38120" y="94059"/>
                </a:lnTo>
                <a:lnTo>
                  <a:pt x="38560" y="95132"/>
                </a:lnTo>
                <a:lnTo>
                  <a:pt x="39027" y="96204"/>
                </a:lnTo>
                <a:lnTo>
                  <a:pt x="39549" y="97249"/>
                </a:lnTo>
                <a:lnTo>
                  <a:pt x="40099" y="98238"/>
                </a:lnTo>
                <a:lnTo>
                  <a:pt x="40676" y="99201"/>
                </a:lnTo>
                <a:lnTo>
                  <a:pt x="41336" y="100108"/>
                </a:lnTo>
                <a:lnTo>
                  <a:pt x="41967" y="101016"/>
                </a:lnTo>
                <a:lnTo>
                  <a:pt x="42654" y="101895"/>
                </a:lnTo>
                <a:lnTo>
                  <a:pt x="43369" y="102720"/>
                </a:lnTo>
                <a:lnTo>
                  <a:pt x="44083" y="103518"/>
                </a:lnTo>
                <a:lnTo>
                  <a:pt x="44825" y="104287"/>
                </a:lnTo>
                <a:lnTo>
                  <a:pt x="45594" y="104974"/>
                </a:lnTo>
                <a:lnTo>
                  <a:pt x="46364" y="105664"/>
                </a:lnTo>
                <a:lnTo>
                  <a:pt x="47134" y="106294"/>
                </a:lnTo>
                <a:lnTo>
                  <a:pt x="47930" y="106872"/>
                </a:lnTo>
                <a:lnTo>
                  <a:pt x="48727" y="107422"/>
                </a:lnTo>
                <a:lnTo>
                  <a:pt x="49524" y="107889"/>
                </a:lnTo>
                <a:lnTo>
                  <a:pt x="50321" y="108328"/>
                </a:lnTo>
                <a:lnTo>
                  <a:pt x="51091" y="108687"/>
                </a:lnTo>
                <a:lnTo>
                  <a:pt x="51887" y="109017"/>
                </a:lnTo>
                <a:lnTo>
                  <a:pt x="52657" y="109319"/>
                </a:lnTo>
                <a:lnTo>
                  <a:pt x="53426" y="109511"/>
                </a:lnTo>
                <a:lnTo>
                  <a:pt x="54140" y="109676"/>
                </a:lnTo>
                <a:lnTo>
                  <a:pt x="54883" y="109758"/>
                </a:lnTo>
                <a:lnTo>
                  <a:pt x="55569" y="109786"/>
                </a:lnTo>
                <a:lnTo>
                  <a:pt x="56284" y="109758"/>
                </a:lnTo>
                <a:lnTo>
                  <a:pt x="56971" y="109676"/>
                </a:lnTo>
                <a:lnTo>
                  <a:pt x="57741" y="109511"/>
                </a:lnTo>
                <a:lnTo>
                  <a:pt x="58482" y="109319"/>
                </a:lnTo>
                <a:lnTo>
                  <a:pt x="59279" y="109017"/>
                </a:lnTo>
                <a:lnTo>
                  <a:pt x="60021" y="108687"/>
                </a:lnTo>
                <a:lnTo>
                  <a:pt x="60818" y="108328"/>
                </a:lnTo>
                <a:lnTo>
                  <a:pt x="61615" y="107889"/>
                </a:lnTo>
                <a:lnTo>
                  <a:pt x="62412" y="107422"/>
                </a:lnTo>
                <a:lnTo>
                  <a:pt x="63208" y="106872"/>
                </a:lnTo>
                <a:lnTo>
                  <a:pt x="63978" y="106294"/>
                </a:lnTo>
                <a:lnTo>
                  <a:pt x="64775" y="105664"/>
                </a:lnTo>
                <a:lnTo>
                  <a:pt x="65545" y="104974"/>
                </a:lnTo>
                <a:lnTo>
                  <a:pt x="66313" y="104287"/>
                </a:lnTo>
                <a:lnTo>
                  <a:pt x="67056" y="103518"/>
                </a:lnTo>
                <a:lnTo>
                  <a:pt x="67770" y="102720"/>
                </a:lnTo>
                <a:lnTo>
                  <a:pt x="68485" y="101895"/>
                </a:lnTo>
                <a:lnTo>
                  <a:pt x="69198" y="101016"/>
                </a:lnTo>
                <a:lnTo>
                  <a:pt x="69831" y="100108"/>
                </a:lnTo>
                <a:lnTo>
                  <a:pt x="70462" y="99201"/>
                </a:lnTo>
                <a:lnTo>
                  <a:pt x="71040" y="98238"/>
                </a:lnTo>
                <a:lnTo>
                  <a:pt x="71590" y="97249"/>
                </a:lnTo>
                <a:lnTo>
                  <a:pt x="72084" y="96204"/>
                </a:lnTo>
                <a:lnTo>
                  <a:pt x="72579" y="95132"/>
                </a:lnTo>
                <a:lnTo>
                  <a:pt x="72991" y="94059"/>
                </a:lnTo>
                <a:lnTo>
                  <a:pt x="73403" y="92959"/>
                </a:lnTo>
                <a:lnTo>
                  <a:pt x="73732" y="91860"/>
                </a:lnTo>
                <a:lnTo>
                  <a:pt x="73980" y="90705"/>
                </a:lnTo>
                <a:lnTo>
                  <a:pt x="74228" y="89550"/>
                </a:lnTo>
                <a:lnTo>
                  <a:pt x="74393" y="88396"/>
                </a:lnTo>
                <a:lnTo>
                  <a:pt x="74474" y="87213"/>
                </a:lnTo>
                <a:lnTo>
                  <a:pt x="74530" y="85975"/>
                </a:lnTo>
                <a:lnTo>
                  <a:pt x="74502" y="85288"/>
                </a:lnTo>
                <a:lnTo>
                  <a:pt x="74474" y="84546"/>
                </a:lnTo>
                <a:lnTo>
                  <a:pt x="72551" y="84464"/>
                </a:lnTo>
                <a:lnTo>
                  <a:pt x="70573" y="84327"/>
                </a:lnTo>
                <a:lnTo>
                  <a:pt x="68539" y="84079"/>
                </a:lnTo>
                <a:lnTo>
                  <a:pt x="66478" y="83831"/>
                </a:lnTo>
                <a:lnTo>
                  <a:pt x="64417" y="83529"/>
                </a:lnTo>
                <a:lnTo>
                  <a:pt x="62329" y="83171"/>
                </a:lnTo>
                <a:lnTo>
                  <a:pt x="60296" y="82704"/>
                </a:lnTo>
                <a:lnTo>
                  <a:pt x="59306" y="82484"/>
                </a:lnTo>
                <a:lnTo>
                  <a:pt x="58317" y="82236"/>
                </a:lnTo>
                <a:lnTo>
                  <a:pt x="57356" y="81962"/>
                </a:lnTo>
                <a:lnTo>
                  <a:pt x="56421" y="81686"/>
                </a:lnTo>
                <a:lnTo>
                  <a:pt x="55488" y="81412"/>
                </a:lnTo>
                <a:lnTo>
                  <a:pt x="54580" y="81082"/>
                </a:lnTo>
                <a:lnTo>
                  <a:pt x="53729" y="80780"/>
                </a:lnTo>
                <a:lnTo>
                  <a:pt x="52876" y="80449"/>
                </a:lnTo>
                <a:lnTo>
                  <a:pt x="52080" y="80093"/>
                </a:lnTo>
                <a:lnTo>
                  <a:pt x="51337" y="79762"/>
                </a:lnTo>
                <a:lnTo>
                  <a:pt x="50596" y="79404"/>
                </a:lnTo>
                <a:lnTo>
                  <a:pt x="49908" y="78993"/>
                </a:lnTo>
                <a:lnTo>
                  <a:pt x="49277" y="78607"/>
                </a:lnTo>
                <a:lnTo>
                  <a:pt x="48673" y="78222"/>
                </a:lnTo>
                <a:lnTo>
                  <a:pt x="48123" y="77782"/>
                </a:lnTo>
                <a:lnTo>
                  <a:pt x="47655" y="77343"/>
                </a:lnTo>
                <a:lnTo>
                  <a:pt x="47216" y="76876"/>
                </a:lnTo>
                <a:lnTo>
                  <a:pt x="46831" y="76435"/>
                </a:lnTo>
                <a:lnTo>
                  <a:pt x="46474" y="75941"/>
                </a:lnTo>
                <a:lnTo>
                  <a:pt x="46116" y="75528"/>
                </a:lnTo>
                <a:lnTo>
                  <a:pt x="45787" y="75143"/>
                </a:lnTo>
                <a:lnTo>
                  <a:pt x="45457" y="74785"/>
                </a:lnTo>
                <a:lnTo>
                  <a:pt x="45128" y="74511"/>
                </a:lnTo>
                <a:lnTo>
                  <a:pt x="44825" y="74235"/>
                </a:lnTo>
                <a:lnTo>
                  <a:pt x="44550" y="73988"/>
                </a:lnTo>
                <a:lnTo>
                  <a:pt x="44276" y="73823"/>
                </a:lnTo>
                <a:lnTo>
                  <a:pt x="44000" y="73659"/>
                </a:lnTo>
                <a:lnTo>
                  <a:pt x="43726" y="73548"/>
                </a:lnTo>
                <a:lnTo>
                  <a:pt x="43478" y="73466"/>
                </a:lnTo>
                <a:lnTo>
                  <a:pt x="43259" y="73411"/>
                </a:lnTo>
                <a:lnTo>
                  <a:pt x="42984" y="73383"/>
                </a:lnTo>
                <a:lnTo>
                  <a:pt x="42765" y="73383"/>
                </a:lnTo>
                <a:close/>
                <a:moveTo>
                  <a:pt x="113064" y="71761"/>
                </a:moveTo>
                <a:lnTo>
                  <a:pt x="127919" y="71761"/>
                </a:lnTo>
                <a:lnTo>
                  <a:pt x="127919" y="108467"/>
                </a:lnTo>
                <a:lnTo>
                  <a:pt x="113064" y="108467"/>
                </a:lnTo>
                <a:lnTo>
                  <a:pt x="113064" y="71761"/>
                </a:lnTo>
                <a:close/>
                <a:moveTo>
                  <a:pt x="54938" y="56777"/>
                </a:moveTo>
                <a:lnTo>
                  <a:pt x="55569" y="56777"/>
                </a:lnTo>
                <a:lnTo>
                  <a:pt x="56201" y="56777"/>
                </a:lnTo>
                <a:lnTo>
                  <a:pt x="56834" y="56805"/>
                </a:lnTo>
                <a:lnTo>
                  <a:pt x="57438" y="56859"/>
                </a:lnTo>
                <a:lnTo>
                  <a:pt x="58043" y="56914"/>
                </a:lnTo>
                <a:lnTo>
                  <a:pt x="58674" y="56996"/>
                </a:lnTo>
                <a:lnTo>
                  <a:pt x="59279" y="57133"/>
                </a:lnTo>
                <a:lnTo>
                  <a:pt x="59883" y="57244"/>
                </a:lnTo>
                <a:lnTo>
                  <a:pt x="60488" y="57381"/>
                </a:lnTo>
                <a:lnTo>
                  <a:pt x="61065" y="57518"/>
                </a:lnTo>
                <a:lnTo>
                  <a:pt x="61642" y="57711"/>
                </a:lnTo>
                <a:lnTo>
                  <a:pt x="62247" y="57876"/>
                </a:lnTo>
                <a:lnTo>
                  <a:pt x="62796" y="58096"/>
                </a:lnTo>
                <a:lnTo>
                  <a:pt x="63373" y="58316"/>
                </a:lnTo>
                <a:lnTo>
                  <a:pt x="63923" y="58564"/>
                </a:lnTo>
                <a:lnTo>
                  <a:pt x="64499" y="58811"/>
                </a:lnTo>
                <a:lnTo>
                  <a:pt x="65021" y="59085"/>
                </a:lnTo>
                <a:lnTo>
                  <a:pt x="66121" y="59663"/>
                </a:lnTo>
                <a:lnTo>
                  <a:pt x="67193" y="60324"/>
                </a:lnTo>
                <a:lnTo>
                  <a:pt x="68209" y="61011"/>
                </a:lnTo>
                <a:lnTo>
                  <a:pt x="69198" y="61780"/>
                </a:lnTo>
                <a:lnTo>
                  <a:pt x="70133" y="62578"/>
                </a:lnTo>
                <a:lnTo>
                  <a:pt x="71040" y="63458"/>
                </a:lnTo>
                <a:lnTo>
                  <a:pt x="71919" y="64393"/>
                </a:lnTo>
                <a:lnTo>
                  <a:pt x="72771" y="65354"/>
                </a:lnTo>
                <a:lnTo>
                  <a:pt x="73595" y="66373"/>
                </a:lnTo>
                <a:lnTo>
                  <a:pt x="74365" y="67417"/>
                </a:lnTo>
                <a:lnTo>
                  <a:pt x="75079" y="68516"/>
                </a:lnTo>
                <a:lnTo>
                  <a:pt x="75766" y="69671"/>
                </a:lnTo>
                <a:lnTo>
                  <a:pt x="76398" y="70853"/>
                </a:lnTo>
                <a:lnTo>
                  <a:pt x="76975" y="72064"/>
                </a:lnTo>
                <a:lnTo>
                  <a:pt x="77525" y="73355"/>
                </a:lnTo>
                <a:lnTo>
                  <a:pt x="77992" y="74620"/>
                </a:lnTo>
                <a:lnTo>
                  <a:pt x="78459" y="75941"/>
                </a:lnTo>
                <a:lnTo>
                  <a:pt x="78816" y="77315"/>
                </a:lnTo>
                <a:lnTo>
                  <a:pt x="79146" y="78689"/>
                </a:lnTo>
                <a:lnTo>
                  <a:pt x="79449" y="80093"/>
                </a:lnTo>
                <a:lnTo>
                  <a:pt x="79640" y="81549"/>
                </a:lnTo>
                <a:lnTo>
                  <a:pt x="79806" y="83006"/>
                </a:lnTo>
                <a:lnTo>
                  <a:pt x="79888" y="84491"/>
                </a:lnTo>
                <a:lnTo>
                  <a:pt x="79916" y="85975"/>
                </a:lnTo>
                <a:lnTo>
                  <a:pt x="79916" y="86773"/>
                </a:lnTo>
                <a:lnTo>
                  <a:pt x="79888" y="87544"/>
                </a:lnTo>
                <a:lnTo>
                  <a:pt x="79833" y="88313"/>
                </a:lnTo>
                <a:lnTo>
                  <a:pt x="79751" y="89055"/>
                </a:lnTo>
                <a:lnTo>
                  <a:pt x="79668" y="89825"/>
                </a:lnTo>
                <a:lnTo>
                  <a:pt x="79558" y="90568"/>
                </a:lnTo>
                <a:lnTo>
                  <a:pt x="79421" y="91310"/>
                </a:lnTo>
                <a:lnTo>
                  <a:pt x="79284" y="92024"/>
                </a:lnTo>
                <a:lnTo>
                  <a:pt x="79091" y="92739"/>
                </a:lnTo>
                <a:lnTo>
                  <a:pt x="78899" y="93482"/>
                </a:lnTo>
                <a:lnTo>
                  <a:pt x="78707" y="94197"/>
                </a:lnTo>
                <a:lnTo>
                  <a:pt x="78514" y="94884"/>
                </a:lnTo>
                <a:lnTo>
                  <a:pt x="78266" y="95571"/>
                </a:lnTo>
                <a:lnTo>
                  <a:pt x="77992" y="96258"/>
                </a:lnTo>
                <a:lnTo>
                  <a:pt x="77744" y="96919"/>
                </a:lnTo>
                <a:lnTo>
                  <a:pt x="77470" y="97579"/>
                </a:lnTo>
                <a:lnTo>
                  <a:pt x="76865" y="98871"/>
                </a:lnTo>
                <a:lnTo>
                  <a:pt x="76206" y="100136"/>
                </a:lnTo>
                <a:lnTo>
                  <a:pt x="75491" y="101373"/>
                </a:lnTo>
                <a:lnTo>
                  <a:pt x="74750" y="102555"/>
                </a:lnTo>
                <a:lnTo>
                  <a:pt x="73952" y="103709"/>
                </a:lnTo>
                <a:lnTo>
                  <a:pt x="73101" y="104783"/>
                </a:lnTo>
                <a:lnTo>
                  <a:pt x="72249" y="105854"/>
                </a:lnTo>
                <a:lnTo>
                  <a:pt x="71342" y="106844"/>
                </a:lnTo>
                <a:lnTo>
                  <a:pt x="70408" y="107806"/>
                </a:lnTo>
                <a:lnTo>
                  <a:pt x="69474" y="108715"/>
                </a:lnTo>
                <a:lnTo>
                  <a:pt x="68485" y="109567"/>
                </a:lnTo>
                <a:lnTo>
                  <a:pt x="67495" y="110363"/>
                </a:lnTo>
                <a:lnTo>
                  <a:pt x="66478" y="111078"/>
                </a:lnTo>
                <a:lnTo>
                  <a:pt x="65462" y="111793"/>
                </a:lnTo>
                <a:lnTo>
                  <a:pt x="64445" y="112425"/>
                </a:lnTo>
                <a:lnTo>
                  <a:pt x="63429" y="112975"/>
                </a:lnTo>
                <a:lnTo>
                  <a:pt x="62412" y="113497"/>
                </a:lnTo>
                <a:lnTo>
                  <a:pt x="61394" y="113938"/>
                </a:lnTo>
                <a:lnTo>
                  <a:pt x="60378" y="114324"/>
                </a:lnTo>
                <a:lnTo>
                  <a:pt x="59389" y="114625"/>
                </a:lnTo>
                <a:lnTo>
                  <a:pt x="58400" y="114873"/>
                </a:lnTo>
                <a:lnTo>
                  <a:pt x="57438" y="115038"/>
                </a:lnTo>
                <a:lnTo>
                  <a:pt x="56943" y="115120"/>
                </a:lnTo>
                <a:lnTo>
                  <a:pt x="56504" y="115147"/>
                </a:lnTo>
                <a:lnTo>
                  <a:pt x="56010" y="115175"/>
                </a:lnTo>
                <a:lnTo>
                  <a:pt x="55569" y="115203"/>
                </a:lnTo>
                <a:lnTo>
                  <a:pt x="55103" y="115175"/>
                </a:lnTo>
                <a:lnTo>
                  <a:pt x="54662" y="115147"/>
                </a:lnTo>
                <a:lnTo>
                  <a:pt x="54196" y="115120"/>
                </a:lnTo>
                <a:lnTo>
                  <a:pt x="53729" y="115038"/>
                </a:lnTo>
                <a:lnTo>
                  <a:pt x="52766" y="114873"/>
                </a:lnTo>
                <a:lnTo>
                  <a:pt x="51778" y="114625"/>
                </a:lnTo>
                <a:lnTo>
                  <a:pt x="50761" y="114324"/>
                </a:lnTo>
                <a:lnTo>
                  <a:pt x="49771" y="113938"/>
                </a:lnTo>
                <a:lnTo>
                  <a:pt x="48755" y="113497"/>
                </a:lnTo>
                <a:lnTo>
                  <a:pt x="47710" y="112975"/>
                </a:lnTo>
                <a:lnTo>
                  <a:pt x="46694" y="112425"/>
                </a:lnTo>
                <a:lnTo>
                  <a:pt x="45677" y="111793"/>
                </a:lnTo>
                <a:lnTo>
                  <a:pt x="44661" y="111078"/>
                </a:lnTo>
                <a:lnTo>
                  <a:pt x="43644" y="110363"/>
                </a:lnTo>
                <a:lnTo>
                  <a:pt x="42654" y="109567"/>
                </a:lnTo>
                <a:lnTo>
                  <a:pt x="41693" y="108715"/>
                </a:lnTo>
                <a:lnTo>
                  <a:pt x="40731" y="107806"/>
                </a:lnTo>
                <a:lnTo>
                  <a:pt x="39797" y="106844"/>
                </a:lnTo>
                <a:lnTo>
                  <a:pt x="38890" y="105854"/>
                </a:lnTo>
                <a:lnTo>
                  <a:pt x="38011" y="104783"/>
                </a:lnTo>
                <a:lnTo>
                  <a:pt x="37214" y="103709"/>
                </a:lnTo>
                <a:lnTo>
                  <a:pt x="36389" y="102555"/>
                </a:lnTo>
                <a:lnTo>
                  <a:pt x="35648" y="101373"/>
                </a:lnTo>
                <a:lnTo>
                  <a:pt x="34933" y="100136"/>
                </a:lnTo>
                <a:lnTo>
                  <a:pt x="34273" y="98871"/>
                </a:lnTo>
                <a:lnTo>
                  <a:pt x="33669" y="97579"/>
                </a:lnTo>
                <a:lnTo>
                  <a:pt x="33395" y="96919"/>
                </a:lnTo>
                <a:lnTo>
                  <a:pt x="33119" y="96258"/>
                </a:lnTo>
                <a:lnTo>
                  <a:pt x="32873" y="95571"/>
                </a:lnTo>
                <a:lnTo>
                  <a:pt x="32652" y="94884"/>
                </a:lnTo>
                <a:lnTo>
                  <a:pt x="32432" y="94197"/>
                </a:lnTo>
                <a:lnTo>
                  <a:pt x="32240" y="93482"/>
                </a:lnTo>
                <a:lnTo>
                  <a:pt x="32021" y="92739"/>
                </a:lnTo>
                <a:lnTo>
                  <a:pt x="31855" y="92024"/>
                </a:lnTo>
                <a:lnTo>
                  <a:pt x="31718" y="91310"/>
                </a:lnTo>
                <a:lnTo>
                  <a:pt x="31581" y="90568"/>
                </a:lnTo>
                <a:lnTo>
                  <a:pt x="31471" y="89825"/>
                </a:lnTo>
                <a:lnTo>
                  <a:pt x="31388" y="89055"/>
                </a:lnTo>
                <a:lnTo>
                  <a:pt x="31306" y="88313"/>
                </a:lnTo>
                <a:lnTo>
                  <a:pt x="31279" y="87544"/>
                </a:lnTo>
                <a:lnTo>
                  <a:pt x="31223" y="86773"/>
                </a:lnTo>
                <a:lnTo>
                  <a:pt x="31223" y="85975"/>
                </a:lnTo>
                <a:lnTo>
                  <a:pt x="31251" y="84491"/>
                </a:lnTo>
                <a:lnTo>
                  <a:pt x="31361" y="83006"/>
                </a:lnTo>
                <a:lnTo>
                  <a:pt x="31499" y="81549"/>
                </a:lnTo>
                <a:lnTo>
                  <a:pt x="31718" y="80093"/>
                </a:lnTo>
                <a:lnTo>
                  <a:pt x="31966" y="78689"/>
                </a:lnTo>
                <a:lnTo>
                  <a:pt x="32323" y="77315"/>
                </a:lnTo>
                <a:lnTo>
                  <a:pt x="32680" y="75941"/>
                </a:lnTo>
                <a:lnTo>
                  <a:pt x="33119" y="74620"/>
                </a:lnTo>
                <a:lnTo>
                  <a:pt x="33614" y="73355"/>
                </a:lnTo>
                <a:lnTo>
                  <a:pt x="34136" y="72064"/>
                </a:lnTo>
                <a:lnTo>
                  <a:pt x="34741" y="70853"/>
                </a:lnTo>
                <a:lnTo>
                  <a:pt x="35400" y="69671"/>
                </a:lnTo>
                <a:lnTo>
                  <a:pt x="36059" y="68516"/>
                </a:lnTo>
                <a:lnTo>
                  <a:pt x="36774" y="67417"/>
                </a:lnTo>
                <a:lnTo>
                  <a:pt x="37544" y="66373"/>
                </a:lnTo>
                <a:lnTo>
                  <a:pt x="38368" y="65354"/>
                </a:lnTo>
                <a:lnTo>
                  <a:pt x="39220" y="64393"/>
                </a:lnTo>
                <a:lnTo>
                  <a:pt x="40071" y="63458"/>
                </a:lnTo>
                <a:lnTo>
                  <a:pt x="41006" y="62578"/>
                </a:lnTo>
                <a:lnTo>
                  <a:pt x="41940" y="61780"/>
                </a:lnTo>
                <a:lnTo>
                  <a:pt x="42930" y="61011"/>
                </a:lnTo>
                <a:lnTo>
                  <a:pt x="43974" y="60324"/>
                </a:lnTo>
                <a:lnTo>
                  <a:pt x="45018" y="59663"/>
                </a:lnTo>
                <a:lnTo>
                  <a:pt x="46090" y="59085"/>
                </a:lnTo>
                <a:lnTo>
                  <a:pt x="46638" y="58811"/>
                </a:lnTo>
                <a:lnTo>
                  <a:pt x="47216" y="58564"/>
                </a:lnTo>
                <a:lnTo>
                  <a:pt x="47766" y="58316"/>
                </a:lnTo>
                <a:lnTo>
                  <a:pt x="48343" y="58096"/>
                </a:lnTo>
                <a:lnTo>
                  <a:pt x="48892" y="57876"/>
                </a:lnTo>
                <a:lnTo>
                  <a:pt x="49497" y="57711"/>
                </a:lnTo>
                <a:lnTo>
                  <a:pt x="50074" y="57518"/>
                </a:lnTo>
                <a:lnTo>
                  <a:pt x="50678" y="57381"/>
                </a:lnTo>
                <a:lnTo>
                  <a:pt x="51283" y="57244"/>
                </a:lnTo>
                <a:lnTo>
                  <a:pt x="51859" y="57133"/>
                </a:lnTo>
                <a:lnTo>
                  <a:pt x="52492" y="56996"/>
                </a:lnTo>
                <a:lnTo>
                  <a:pt x="53069" y="56914"/>
                </a:lnTo>
                <a:lnTo>
                  <a:pt x="53701" y="56859"/>
                </a:lnTo>
                <a:lnTo>
                  <a:pt x="54333" y="56805"/>
                </a:lnTo>
                <a:lnTo>
                  <a:pt x="54938" y="56777"/>
                </a:lnTo>
                <a:close/>
                <a:moveTo>
                  <a:pt x="139061" y="40142"/>
                </a:moveTo>
                <a:lnTo>
                  <a:pt x="153916" y="40142"/>
                </a:lnTo>
                <a:lnTo>
                  <a:pt x="153916" y="108467"/>
                </a:lnTo>
                <a:lnTo>
                  <a:pt x="139061" y="108467"/>
                </a:lnTo>
                <a:lnTo>
                  <a:pt x="139061" y="40142"/>
                </a:lnTo>
                <a:close/>
                <a:moveTo>
                  <a:pt x="0" y="0"/>
                </a:moveTo>
                <a:lnTo>
                  <a:pt x="184177" y="0"/>
                </a:lnTo>
                <a:lnTo>
                  <a:pt x="184177" y="14856"/>
                </a:lnTo>
                <a:lnTo>
                  <a:pt x="176722" y="14856"/>
                </a:lnTo>
                <a:lnTo>
                  <a:pt x="176722" y="136648"/>
                </a:lnTo>
                <a:lnTo>
                  <a:pt x="108497" y="136648"/>
                </a:lnTo>
                <a:lnTo>
                  <a:pt x="108497" y="125506"/>
                </a:lnTo>
                <a:lnTo>
                  <a:pt x="165580" y="125506"/>
                </a:lnTo>
                <a:lnTo>
                  <a:pt x="165580" y="14856"/>
                </a:lnTo>
                <a:lnTo>
                  <a:pt x="16919" y="14856"/>
                </a:lnTo>
                <a:lnTo>
                  <a:pt x="16919" y="108175"/>
                </a:lnTo>
                <a:lnTo>
                  <a:pt x="5777" y="108175"/>
                </a:lnTo>
                <a:lnTo>
                  <a:pt x="5777" y="14856"/>
                </a:lnTo>
                <a:lnTo>
                  <a:pt x="0" y="1485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23" name="Freeform 23"/>
          <p:cNvSpPr/>
          <p:nvPr/>
        </p:nvSpPr>
        <p:spPr>
          <a:xfrm>
            <a:off x="2006600" y="254000"/>
            <a:ext cx="343734" cy="309916"/>
          </a:xfrm>
          <a:custGeom>
            <a:avLst/>
            <a:gdLst/>
            <a:ahLst/>
            <a:cxnLst/>
            <a:rect l="l" t="t" r="r" b="b"/>
            <a:pathLst>
              <a:path w="343734" h="309916">
                <a:moveTo>
                  <a:pt x="269845" y="293318"/>
                </a:moveTo>
                <a:cubicBezTo>
                  <a:pt x="266959" y="298132"/>
                  <a:pt x="262945" y="302313"/>
                  <a:pt x="257801" y="305355"/>
                </a:cubicBezTo>
                <a:cubicBezTo>
                  <a:pt x="252407" y="308522"/>
                  <a:pt x="246511" y="309916"/>
                  <a:pt x="240614" y="309790"/>
                </a:cubicBezTo>
                <a:lnTo>
                  <a:pt x="102368" y="309790"/>
                </a:lnTo>
                <a:cubicBezTo>
                  <a:pt x="96848" y="309790"/>
                  <a:pt x="91077" y="308395"/>
                  <a:pt x="85933" y="305355"/>
                </a:cubicBezTo>
                <a:cubicBezTo>
                  <a:pt x="80790" y="302313"/>
                  <a:pt x="76651" y="298132"/>
                  <a:pt x="73890" y="293191"/>
                </a:cubicBezTo>
                <a:lnTo>
                  <a:pt x="4516" y="171809"/>
                </a:lnTo>
                <a:cubicBezTo>
                  <a:pt x="1631" y="166868"/>
                  <a:pt x="0" y="161167"/>
                  <a:pt x="0" y="154958"/>
                </a:cubicBezTo>
                <a:cubicBezTo>
                  <a:pt x="0" y="148750"/>
                  <a:pt x="1631" y="143048"/>
                  <a:pt x="4516" y="137979"/>
                </a:cubicBezTo>
                <a:lnTo>
                  <a:pt x="73640" y="17104"/>
                </a:lnTo>
                <a:cubicBezTo>
                  <a:pt x="76525" y="12164"/>
                  <a:pt x="80665" y="7729"/>
                  <a:pt x="85933" y="4688"/>
                </a:cubicBezTo>
                <a:cubicBezTo>
                  <a:pt x="90827" y="1774"/>
                  <a:pt x="96220" y="254"/>
                  <a:pt x="101615" y="127"/>
                </a:cubicBezTo>
                <a:lnTo>
                  <a:pt x="240364" y="127"/>
                </a:lnTo>
                <a:cubicBezTo>
                  <a:pt x="246259" y="0"/>
                  <a:pt x="252282" y="1393"/>
                  <a:pt x="257801" y="4688"/>
                </a:cubicBezTo>
                <a:cubicBezTo>
                  <a:pt x="262945" y="7602"/>
                  <a:pt x="267085" y="11783"/>
                  <a:pt x="269845" y="16725"/>
                </a:cubicBezTo>
                <a:lnTo>
                  <a:pt x="338968" y="137599"/>
                </a:lnTo>
                <a:cubicBezTo>
                  <a:pt x="341979" y="142668"/>
                  <a:pt x="343734" y="148623"/>
                  <a:pt x="343734" y="154958"/>
                </a:cubicBezTo>
                <a:cubicBezTo>
                  <a:pt x="343734" y="161420"/>
                  <a:pt x="341979" y="167375"/>
                  <a:pt x="338842" y="172443"/>
                </a:cubicBezTo>
                <a:lnTo>
                  <a:pt x="269845" y="293318"/>
                </a:lnTo>
                <a:close/>
              </a:path>
            </a:pathLst>
          </a:custGeom>
          <a:solidFill>
            <a:srgbClr val="054559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24" name="Freeform 24"/>
          <p:cNvSpPr/>
          <p:nvPr/>
        </p:nvSpPr>
        <p:spPr>
          <a:xfrm>
            <a:off x="2082800" y="317500"/>
            <a:ext cx="191279" cy="189365"/>
          </a:xfrm>
          <a:custGeom>
            <a:avLst/>
            <a:gdLst/>
            <a:ahLst/>
            <a:cxnLst/>
            <a:rect l="l" t="t" r="r" b="b"/>
            <a:pathLst>
              <a:path w="191279" h="189365">
                <a:moveTo>
                  <a:pt x="60913" y="139291"/>
                </a:moveTo>
                <a:lnTo>
                  <a:pt x="63340" y="144526"/>
                </a:lnTo>
                <a:lnTo>
                  <a:pt x="63597" y="144747"/>
                </a:lnTo>
                <a:lnTo>
                  <a:pt x="63787" y="145063"/>
                </a:lnTo>
                <a:lnTo>
                  <a:pt x="64075" y="145472"/>
                </a:lnTo>
                <a:lnTo>
                  <a:pt x="64267" y="145882"/>
                </a:lnTo>
                <a:lnTo>
                  <a:pt x="64331" y="146135"/>
                </a:lnTo>
                <a:lnTo>
                  <a:pt x="64394" y="146387"/>
                </a:lnTo>
                <a:lnTo>
                  <a:pt x="64394" y="146639"/>
                </a:lnTo>
                <a:lnTo>
                  <a:pt x="64394" y="146892"/>
                </a:lnTo>
                <a:lnTo>
                  <a:pt x="64331" y="147143"/>
                </a:lnTo>
                <a:lnTo>
                  <a:pt x="64235" y="147396"/>
                </a:lnTo>
                <a:lnTo>
                  <a:pt x="64139" y="147522"/>
                </a:lnTo>
                <a:lnTo>
                  <a:pt x="63979" y="147681"/>
                </a:lnTo>
                <a:lnTo>
                  <a:pt x="63787" y="147743"/>
                </a:lnTo>
                <a:lnTo>
                  <a:pt x="63564" y="147775"/>
                </a:lnTo>
                <a:lnTo>
                  <a:pt x="63276" y="147806"/>
                </a:lnTo>
                <a:lnTo>
                  <a:pt x="63021" y="147775"/>
                </a:lnTo>
                <a:lnTo>
                  <a:pt x="62734" y="147743"/>
                </a:lnTo>
                <a:lnTo>
                  <a:pt x="62446" y="147649"/>
                </a:lnTo>
                <a:lnTo>
                  <a:pt x="62127" y="147522"/>
                </a:lnTo>
                <a:lnTo>
                  <a:pt x="61839" y="147396"/>
                </a:lnTo>
                <a:lnTo>
                  <a:pt x="61520" y="147239"/>
                </a:lnTo>
                <a:lnTo>
                  <a:pt x="61233" y="147049"/>
                </a:lnTo>
                <a:lnTo>
                  <a:pt x="60945" y="146829"/>
                </a:lnTo>
                <a:lnTo>
                  <a:pt x="60721" y="146608"/>
                </a:lnTo>
                <a:lnTo>
                  <a:pt x="60498" y="146324"/>
                </a:lnTo>
                <a:lnTo>
                  <a:pt x="60338" y="146072"/>
                </a:lnTo>
                <a:lnTo>
                  <a:pt x="59922" y="145346"/>
                </a:lnTo>
                <a:lnTo>
                  <a:pt x="59667" y="144810"/>
                </a:lnTo>
                <a:lnTo>
                  <a:pt x="59475" y="144400"/>
                </a:lnTo>
                <a:lnTo>
                  <a:pt x="59412" y="144054"/>
                </a:lnTo>
                <a:lnTo>
                  <a:pt x="59412" y="143707"/>
                </a:lnTo>
                <a:lnTo>
                  <a:pt x="59475" y="143360"/>
                </a:lnTo>
                <a:lnTo>
                  <a:pt x="59699" y="142350"/>
                </a:lnTo>
                <a:lnTo>
                  <a:pt x="59764" y="142036"/>
                </a:lnTo>
                <a:lnTo>
                  <a:pt x="59764" y="141877"/>
                </a:lnTo>
                <a:lnTo>
                  <a:pt x="59699" y="141783"/>
                </a:lnTo>
                <a:lnTo>
                  <a:pt x="59635" y="141751"/>
                </a:lnTo>
                <a:lnTo>
                  <a:pt x="59444" y="141751"/>
                </a:lnTo>
                <a:lnTo>
                  <a:pt x="59380" y="141719"/>
                </a:lnTo>
                <a:lnTo>
                  <a:pt x="59348" y="141688"/>
                </a:lnTo>
                <a:lnTo>
                  <a:pt x="59093" y="141058"/>
                </a:lnTo>
                <a:lnTo>
                  <a:pt x="58965" y="140741"/>
                </a:lnTo>
                <a:lnTo>
                  <a:pt x="58933" y="140584"/>
                </a:lnTo>
                <a:lnTo>
                  <a:pt x="58933" y="140458"/>
                </a:lnTo>
                <a:lnTo>
                  <a:pt x="59380" y="140143"/>
                </a:lnTo>
                <a:lnTo>
                  <a:pt x="59795" y="139890"/>
                </a:lnTo>
                <a:lnTo>
                  <a:pt x="60082" y="139701"/>
                </a:lnTo>
                <a:lnTo>
                  <a:pt x="60338" y="139606"/>
                </a:lnTo>
                <a:lnTo>
                  <a:pt x="60689" y="139449"/>
                </a:lnTo>
                <a:lnTo>
                  <a:pt x="60786" y="139449"/>
                </a:lnTo>
                <a:lnTo>
                  <a:pt x="60913" y="139291"/>
                </a:lnTo>
                <a:close/>
                <a:moveTo>
                  <a:pt x="124366" y="138529"/>
                </a:moveTo>
                <a:lnTo>
                  <a:pt x="125256" y="138529"/>
                </a:lnTo>
                <a:lnTo>
                  <a:pt x="126084" y="138529"/>
                </a:lnTo>
                <a:lnTo>
                  <a:pt x="126911" y="138591"/>
                </a:lnTo>
                <a:lnTo>
                  <a:pt x="127293" y="138655"/>
                </a:lnTo>
                <a:lnTo>
                  <a:pt x="127611" y="138750"/>
                </a:lnTo>
                <a:lnTo>
                  <a:pt x="127930" y="138844"/>
                </a:lnTo>
                <a:lnTo>
                  <a:pt x="128184" y="138970"/>
                </a:lnTo>
                <a:lnTo>
                  <a:pt x="128439" y="139128"/>
                </a:lnTo>
                <a:lnTo>
                  <a:pt x="128598" y="139286"/>
                </a:lnTo>
                <a:lnTo>
                  <a:pt x="128725" y="139443"/>
                </a:lnTo>
                <a:lnTo>
                  <a:pt x="128788" y="139696"/>
                </a:lnTo>
                <a:lnTo>
                  <a:pt x="128788" y="139916"/>
                </a:lnTo>
                <a:lnTo>
                  <a:pt x="128725" y="140232"/>
                </a:lnTo>
                <a:lnTo>
                  <a:pt x="128598" y="140515"/>
                </a:lnTo>
                <a:lnTo>
                  <a:pt x="128375" y="140894"/>
                </a:lnTo>
                <a:lnTo>
                  <a:pt x="128057" y="141272"/>
                </a:lnTo>
                <a:lnTo>
                  <a:pt x="127674" y="141682"/>
                </a:lnTo>
                <a:lnTo>
                  <a:pt x="127135" y="142187"/>
                </a:lnTo>
                <a:lnTo>
                  <a:pt x="126625" y="142597"/>
                </a:lnTo>
                <a:lnTo>
                  <a:pt x="126116" y="143007"/>
                </a:lnTo>
                <a:lnTo>
                  <a:pt x="125639" y="143354"/>
                </a:lnTo>
                <a:lnTo>
                  <a:pt x="125098" y="143638"/>
                </a:lnTo>
                <a:lnTo>
                  <a:pt x="124588" y="143921"/>
                </a:lnTo>
                <a:lnTo>
                  <a:pt x="124047" y="144142"/>
                </a:lnTo>
                <a:lnTo>
                  <a:pt x="123538" y="144300"/>
                </a:lnTo>
                <a:lnTo>
                  <a:pt x="123029" y="144489"/>
                </a:lnTo>
                <a:lnTo>
                  <a:pt x="122488" y="144647"/>
                </a:lnTo>
                <a:lnTo>
                  <a:pt x="121978" y="144742"/>
                </a:lnTo>
                <a:lnTo>
                  <a:pt x="121469" y="144836"/>
                </a:lnTo>
                <a:lnTo>
                  <a:pt x="120419" y="144993"/>
                </a:lnTo>
                <a:lnTo>
                  <a:pt x="119370" y="145089"/>
                </a:lnTo>
                <a:lnTo>
                  <a:pt x="118892" y="145152"/>
                </a:lnTo>
                <a:lnTo>
                  <a:pt x="118669" y="145214"/>
                </a:lnTo>
                <a:lnTo>
                  <a:pt x="118574" y="145278"/>
                </a:lnTo>
                <a:lnTo>
                  <a:pt x="118510" y="145310"/>
                </a:lnTo>
                <a:lnTo>
                  <a:pt x="118478" y="145372"/>
                </a:lnTo>
                <a:lnTo>
                  <a:pt x="118478" y="145467"/>
                </a:lnTo>
                <a:lnTo>
                  <a:pt x="118510" y="145593"/>
                </a:lnTo>
                <a:lnTo>
                  <a:pt x="118574" y="145688"/>
                </a:lnTo>
                <a:lnTo>
                  <a:pt x="118574" y="145814"/>
                </a:lnTo>
                <a:lnTo>
                  <a:pt x="118574" y="145846"/>
                </a:lnTo>
                <a:lnTo>
                  <a:pt x="118478" y="145909"/>
                </a:lnTo>
                <a:lnTo>
                  <a:pt x="117715" y="146571"/>
                </a:lnTo>
                <a:lnTo>
                  <a:pt x="117238" y="146855"/>
                </a:lnTo>
                <a:lnTo>
                  <a:pt x="117077" y="146949"/>
                </a:lnTo>
                <a:lnTo>
                  <a:pt x="116919" y="147044"/>
                </a:lnTo>
                <a:lnTo>
                  <a:pt x="116219" y="146507"/>
                </a:lnTo>
                <a:lnTo>
                  <a:pt x="115678" y="146035"/>
                </a:lnTo>
                <a:lnTo>
                  <a:pt x="115232" y="145656"/>
                </a:lnTo>
                <a:lnTo>
                  <a:pt x="114978" y="145310"/>
                </a:lnTo>
                <a:lnTo>
                  <a:pt x="114786" y="145089"/>
                </a:lnTo>
                <a:lnTo>
                  <a:pt x="114659" y="144931"/>
                </a:lnTo>
                <a:lnTo>
                  <a:pt x="114596" y="144774"/>
                </a:lnTo>
                <a:lnTo>
                  <a:pt x="114310" y="144647"/>
                </a:lnTo>
                <a:lnTo>
                  <a:pt x="121025" y="138844"/>
                </a:lnTo>
                <a:lnTo>
                  <a:pt x="121501" y="138781"/>
                </a:lnTo>
                <a:lnTo>
                  <a:pt x="122711" y="138655"/>
                </a:lnTo>
                <a:lnTo>
                  <a:pt x="123506" y="138591"/>
                </a:lnTo>
                <a:lnTo>
                  <a:pt x="124366" y="138529"/>
                </a:lnTo>
                <a:close/>
                <a:moveTo>
                  <a:pt x="47121" y="122897"/>
                </a:moveTo>
                <a:lnTo>
                  <a:pt x="55564" y="122897"/>
                </a:lnTo>
                <a:lnTo>
                  <a:pt x="55564" y="124719"/>
                </a:lnTo>
                <a:lnTo>
                  <a:pt x="55597" y="124751"/>
                </a:lnTo>
                <a:lnTo>
                  <a:pt x="55756" y="124911"/>
                </a:lnTo>
                <a:lnTo>
                  <a:pt x="55883" y="124943"/>
                </a:lnTo>
                <a:lnTo>
                  <a:pt x="56043" y="125006"/>
                </a:lnTo>
                <a:lnTo>
                  <a:pt x="56330" y="125038"/>
                </a:lnTo>
                <a:lnTo>
                  <a:pt x="56584" y="125038"/>
                </a:lnTo>
                <a:lnTo>
                  <a:pt x="56902" y="125038"/>
                </a:lnTo>
                <a:lnTo>
                  <a:pt x="57158" y="125006"/>
                </a:lnTo>
                <a:lnTo>
                  <a:pt x="57348" y="124943"/>
                </a:lnTo>
                <a:lnTo>
                  <a:pt x="57476" y="124911"/>
                </a:lnTo>
                <a:lnTo>
                  <a:pt x="57635" y="124751"/>
                </a:lnTo>
                <a:lnTo>
                  <a:pt x="57667" y="124719"/>
                </a:lnTo>
                <a:lnTo>
                  <a:pt x="57667" y="122897"/>
                </a:lnTo>
                <a:lnTo>
                  <a:pt x="65664" y="122897"/>
                </a:lnTo>
                <a:lnTo>
                  <a:pt x="65664" y="131623"/>
                </a:lnTo>
                <a:lnTo>
                  <a:pt x="65632" y="132006"/>
                </a:lnTo>
                <a:lnTo>
                  <a:pt x="65537" y="132326"/>
                </a:lnTo>
                <a:lnTo>
                  <a:pt x="65345" y="132646"/>
                </a:lnTo>
                <a:lnTo>
                  <a:pt x="65155" y="132902"/>
                </a:lnTo>
                <a:lnTo>
                  <a:pt x="64868" y="133157"/>
                </a:lnTo>
                <a:lnTo>
                  <a:pt x="64549" y="133317"/>
                </a:lnTo>
                <a:lnTo>
                  <a:pt x="64198" y="133414"/>
                </a:lnTo>
                <a:lnTo>
                  <a:pt x="63816" y="133445"/>
                </a:lnTo>
                <a:lnTo>
                  <a:pt x="48969" y="133445"/>
                </a:lnTo>
                <a:lnTo>
                  <a:pt x="48586" y="133414"/>
                </a:lnTo>
                <a:lnTo>
                  <a:pt x="48236" y="133317"/>
                </a:lnTo>
                <a:lnTo>
                  <a:pt x="47917" y="133157"/>
                </a:lnTo>
                <a:lnTo>
                  <a:pt x="47663" y="132902"/>
                </a:lnTo>
                <a:lnTo>
                  <a:pt x="47408" y="132646"/>
                </a:lnTo>
                <a:lnTo>
                  <a:pt x="47248" y="132326"/>
                </a:lnTo>
                <a:lnTo>
                  <a:pt x="47153" y="132006"/>
                </a:lnTo>
                <a:lnTo>
                  <a:pt x="47121" y="131623"/>
                </a:lnTo>
                <a:lnTo>
                  <a:pt x="47121" y="122897"/>
                </a:lnTo>
                <a:close/>
                <a:moveTo>
                  <a:pt x="48969" y="118194"/>
                </a:moveTo>
                <a:lnTo>
                  <a:pt x="63816" y="118194"/>
                </a:lnTo>
                <a:lnTo>
                  <a:pt x="64198" y="118226"/>
                </a:lnTo>
                <a:lnTo>
                  <a:pt x="64549" y="118321"/>
                </a:lnTo>
                <a:lnTo>
                  <a:pt x="64868" y="118509"/>
                </a:lnTo>
                <a:lnTo>
                  <a:pt x="65155" y="118730"/>
                </a:lnTo>
                <a:lnTo>
                  <a:pt x="65345" y="119014"/>
                </a:lnTo>
                <a:lnTo>
                  <a:pt x="65537" y="119297"/>
                </a:lnTo>
                <a:lnTo>
                  <a:pt x="65632" y="119644"/>
                </a:lnTo>
                <a:lnTo>
                  <a:pt x="65664" y="119991"/>
                </a:lnTo>
                <a:lnTo>
                  <a:pt x="65664" y="122135"/>
                </a:lnTo>
                <a:lnTo>
                  <a:pt x="47121" y="122135"/>
                </a:lnTo>
                <a:lnTo>
                  <a:pt x="47121" y="119991"/>
                </a:lnTo>
                <a:lnTo>
                  <a:pt x="47153" y="119644"/>
                </a:lnTo>
                <a:lnTo>
                  <a:pt x="47248" y="119297"/>
                </a:lnTo>
                <a:lnTo>
                  <a:pt x="47408" y="119014"/>
                </a:lnTo>
                <a:lnTo>
                  <a:pt x="47663" y="118730"/>
                </a:lnTo>
                <a:lnTo>
                  <a:pt x="47917" y="118509"/>
                </a:lnTo>
                <a:lnTo>
                  <a:pt x="48236" y="118321"/>
                </a:lnTo>
                <a:lnTo>
                  <a:pt x="48586" y="118226"/>
                </a:lnTo>
                <a:lnTo>
                  <a:pt x="48969" y="118194"/>
                </a:lnTo>
                <a:close/>
                <a:moveTo>
                  <a:pt x="58040" y="110569"/>
                </a:moveTo>
                <a:lnTo>
                  <a:pt x="58447" y="110600"/>
                </a:lnTo>
                <a:lnTo>
                  <a:pt x="58572" y="110600"/>
                </a:lnTo>
                <a:lnTo>
                  <a:pt x="58759" y="110664"/>
                </a:lnTo>
                <a:lnTo>
                  <a:pt x="59009" y="110824"/>
                </a:lnTo>
                <a:lnTo>
                  <a:pt x="59228" y="110984"/>
                </a:lnTo>
                <a:lnTo>
                  <a:pt x="59478" y="111239"/>
                </a:lnTo>
                <a:lnTo>
                  <a:pt x="59728" y="111528"/>
                </a:lnTo>
                <a:lnTo>
                  <a:pt x="59978" y="111878"/>
                </a:lnTo>
                <a:lnTo>
                  <a:pt x="60477" y="112645"/>
                </a:lnTo>
                <a:lnTo>
                  <a:pt x="60916" y="113508"/>
                </a:lnTo>
                <a:lnTo>
                  <a:pt x="61290" y="114306"/>
                </a:lnTo>
                <a:lnTo>
                  <a:pt x="61539" y="115073"/>
                </a:lnTo>
                <a:lnTo>
                  <a:pt x="61665" y="115425"/>
                </a:lnTo>
                <a:lnTo>
                  <a:pt x="61727" y="115744"/>
                </a:lnTo>
                <a:lnTo>
                  <a:pt x="61727" y="115936"/>
                </a:lnTo>
                <a:lnTo>
                  <a:pt x="61727" y="116096"/>
                </a:lnTo>
                <a:lnTo>
                  <a:pt x="61665" y="116191"/>
                </a:lnTo>
                <a:lnTo>
                  <a:pt x="61539" y="116256"/>
                </a:lnTo>
                <a:lnTo>
                  <a:pt x="61446" y="116256"/>
                </a:lnTo>
                <a:lnTo>
                  <a:pt x="61321" y="116159"/>
                </a:lnTo>
                <a:lnTo>
                  <a:pt x="61196" y="116064"/>
                </a:lnTo>
                <a:lnTo>
                  <a:pt x="61008" y="115968"/>
                </a:lnTo>
                <a:lnTo>
                  <a:pt x="60728" y="115616"/>
                </a:lnTo>
                <a:lnTo>
                  <a:pt x="60447" y="115265"/>
                </a:lnTo>
                <a:lnTo>
                  <a:pt x="60259" y="114882"/>
                </a:lnTo>
                <a:lnTo>
                  <a:pt x="60197" y="114753"/>
                </a:lnTo>
                <a:lnTo>
                  <a:pt x="60197" y="114593"/>
                </a:lnTo>
                <a:lnTo>
                  <a:pt x="60165" y="114370"/>
                </a:lnTo>
                <a:lnTo>
                  <a:pt x="60071" y="114211"/>
                </a:lnTo>
                <a:lnTo>
                  <a:pt x="59915" y="114115"/>
                </a:lnTo>
                <a:lnTo>
                  <a:pt x="59759" y="114083"/>
                </a:lnTo>
                <a:lnTo>
                  <a:pt x="59696" y="114115"/>
                </a:lnTo>
                <a:lnTo>
                  <a:pt x="59634" y="114146"/>
                </a:lnTo>
                <a:lnTo>
                  <a:pt x="59572" y="114211"/>
                </a:lnTo>
                <a:lnTo>
                  <a:pt x="59478" y="114275"/>
                </a:lnTo>
                <a:lnTo>
                  <a:pt x="59416" y="114370"/>
                </a:lnTo>
                <a:lnTo>
                  <a:pt x="59384" y="114498"/>
                </a:lnTo>
                <a:lnTo>
                  <a:pt x="59353" y="114690"/>
                </a:lnTo>
                <a:lnTo>
                  <a:pt x="59353" y="114850"/>
                </a:lnTo>
                <a:lnTo>
                  <a:pt x="59322" y="115233"/>
                </a:lnTo>
                <a:lnTo>
                  <a:pt x="59259" y="115552"/>
                </a:lnTo>
                <a:lnTo>
                  <a:pt x="59197" y="115712"/>
                </a:lnTo>
                <a:lnTo>
                  <a:pt x="59134" y="115841"/>
                </a:lnTo>
                <a:lnTo>
                  <a:pt x="59041" y="115936"/>
                </a:lnTo>
                <a:lnTo>
                  <a:pt x="58885" y="116031"/>
                </a:lnTo>
                <a:lnTo>
                  <a:pt x="58759" y="116128"/>
                </a:lnTo>
                <a:lnTo>
                  <a:pt x="58635" y="116256"/>
                </a:lnTo>
                <a:lnTo>
                  <a:pt x="58447" y="116319"/>
                </a:lnTo>
                <a:lnTo>
                  <a:pt x="58228" y="116351"/>
                </a:lnTo>
                <a:lnTo>
                  <a:pt x="57760" y="116415"/>
                </a:lnTo>
                <a:lnTo>
                  <a:pt x="57229" y="116415"/>
                </a:lnTo>
                <a:lnTo>
                  <a:pt x="56979" y="116383"/>
                </a:lnTo>
                <a:lnTo>
                  <a:pt x="56728" y="116319"/>
                </a:lnTo>
                <a:lnTo>
                  <a:pt x="56542" y="116256"/>
                </a:lnTo>
                <a:lnTo>
                  <a:pt x="56322" y="116128"/>
                </a:lnTo>
                <a:lnTo>
                  <a:pt x="56104" y="115999"/>
                </a:lnTo>
                <a:lnTo>
                  <a:pt x="55947" y="115872"/>
                </a:lnTo>
                <a:lnTo>
                  <a:pt x="55604" y="115520"/>
                </a:lnTo>
                <a:lnTo>
                  <a:pt x="55322" y="115137"/>
                </a:lnTo>
                <a:lnTo>
                  <a:pt x="55042" y="114690"/>
                </a:lnTo>
                <a:lnTo>
                  <a:pt x="54823" y="114243"/>
                </a:lnTo>
                <a:lnTo>
                  <a:pt x="54605" y="113763"/>
                </a:lnTo>
                <a:lnTo>
                  <a:pt x="54447" y="113284"/>
                </a:lnTo>
                <a:lnTo>
                  <a:pt x="54323" y="112805"/>
                </a:lnTo>
                <a:lnTo>
                  <a:pt x="54105" y="112006"/>
                </a:lnTo>
                <a:lnTo>
                  <a:pt x="54011" y="111463"/>
                </a:lnTo>
                <a:lnTo>
                  <a:pt x="53980" y="111208"/>
                </a:lnTo>
                <a:lnTo>
                  <a:pt x="53980" y="111176"/>
                </a:lnTo>
                <a:lnTo>
                  <a:pt x="54011" y="111144"/>
                </a:lnTo>
                <a:lnTo>
                  <a:pt x="54105" y="111112"/>
                </a:lnTo>
                <a:lnTo>
                  <a:pt x="54355" y="111048"/>
                </a:lnTo>
                <a:lnTo>
                  <a:pt x="54667" y="110952"/>
                </a:lnTo>
                <a:lnTo>
                  <a:pt x="55166" y="110856"/>
                </a:lnTo>
                <a:lnTo>
                  <a:pt x="55917" y="110729"/>
                </a:lnTo>
                <a:lnTo>
                  <a:pt x="57229" y="110600"/>
                </a:lnTo>
                <a:lnTo>
                  <a:pt x="58040" y="110569"/>
                </a:lnTo>
                <a:close/>
                <a:moveTo>
                  <a:pt x="114696" y="99893"/>
                </a:moveTo>
                <a:lnTo>
                  <a:pt x="115139" y="99893"/>
                </a:lnTo>
                <a:lnTo>
                  <a:pt x="115551" y="99925"/>
                </a:lnTo>
                <a:lnTo>
                  <a:pt x="115899" y="99990"/>
                </a:lnTo>
                <a:lnTo>
                  <a:pt x="116120" y="100053"/>
                </a:lnTo>
                <a:lnTo>
                  <a:pt x="116279" y="100150"/>
                </a:lnTo>
                <a:lnTo>
                  <a:pt x="116342" y="100246"/>
                </a:lnTo>
                <a:lnTo>
                  <a:pt x="116342" y="100374"/>
                </a:lnTo>
                <a:lnTo>
                  <a:pt x="116279" y="100501"/>
                </a:lnTo>
                <a:lnTo>
                  <a:pt x="116183" y="100630"/>
                </a:lnTo>
                <a:lnTo>
                  <a:pt x="116026" y="100758"/>
                </a:lnTo>
                <a:lnTo>
                  <a:pt x="115804" y="100886"/>
                </a:lnTo>
                <a:lnTo>
                  <a:pt x="115360" y="101111"/>
                </a:lnTo>
                <a:lnTo>
                  <a:pt x="114855" y="101271"/>
                </a:lnTo>
                <a:lnTo>
                  <a:pt x="114602" y="101303"/>
                </a:lnTo>
                <a:lnTo>
                  <a:pt x="114380" y="101335"/>
                </a:lnTo>
                <a:lnTo>
                  <a:pt x="114191" y="101335"/>
                </a:lnTo>
                <a:lnTo>
                  <a:pt x="114032" y="101303"/>
                </a:lnTo>
                <a:lnTo>
                  <a:pt x="113906" y="101271"/>
                </a:lnTo>
                <a:lnTo>
                  <a:pt x="113811" y="101239"/>
                </a:lnTo>
                <a:lnTo>
                  <a:pt x="113652" y="101239"/>
                </a:lnTo>
                <a:lnTo>
                  <a:pt x="113558" y="101271"/>
                </a:lnTo>
                <a:lnTo>
                  <a:pt x="113495" y="101335"/>
                </a:lnTo>
                <a:lnTo>
                  <a:pt x="113400" y="101399"/>
                </a:lnTo>
                <a:lnTo>
                  <a:pt x="113368" y="101463"/>
                </a:lnTo>
                <a:lnTo>
                  <a:pt x="113336" y="101559"/>
                </a:lnTo>
                <a:lnTo>
                  <a:pt x="113304" y="101656"/>
                </a:lnTo>
                <a:lnTo>
                  <a:pt x="113336" y="101751"/>
                </a:lnTo>
                <a:lnTo>
                  <a:pt x="113336" y="101848"/>
                </a:lnTo>
                <a:lnTo>
                  <a:pt x="113400" y="101944"/>
                </a:lnTo>
                <a:lnTo>
                  <a:pt x="113495" y="102072"/>
                </a:lnTo>
                <a:lnTo>
                  <a:pt x="113589" y="102168"/>
                </a:lnTo>
                <a:lnTo>
                  <a:pt x="113779" y="102264"/>
                </a:lnTo>
                <a:lnTo>
                  <a:pt x="113937" y="102361"/>
                </a:lnTo>
                <a:lnTo>
                  <a:pt x="114317" y="102521"/>
                </a:lnTo>
                <a:lnTo>
                  <a:pt x="114475" y="102649"/>
                </a:lnTo>
                <a:lnTo>
                  <a:pt x="114602" y="102777"/>
                </a:lnTo>
                <a:lnTo>
                  <a:pt x="114696" y="102874"/>
                </a:lnTo>
                <a:lnTo>
                  <a:pt x="114823" y="103034"/>
                </a:lnTo>
                <a:lnTo>
                  <a:pt x="114918" y="103194"/>
                </a:lnTo>
                <a:lnTo>
                  <a:pt x="114950" y="103386"/>
                </a:lnTo>
                <a:lnTo>
                  <a:pt x="115012" y="103546"/>
                </a:lnTo>
                <a:lnTo>
                  <a:pt x="115012" y="103802"/>
                </a:lnTo>
                <a:lnTo>
                  <a:pt x="115012" y="103995"/>
                </a:lnTo>
                <a:lnTo>
                  <a:pt x="114982" y="104284"/>
                </a:lnTo>
                <a:lnTo>
                  <a:pt x="114918" y="104507"/>
                </a:lnTo>
                <a:lnTo>
                  <a:pt x="114823" y="104828"/>
                </a:lnTo>
                <a:lnTo>
                  <a:pt x="114539" y="105468"/>
                </a:lnTo>
                <a:lnTo>
                  <a:pt x="114412" y="105725"/>
                </a:lnTo>
                <a:lnTo>
                  <a:pt x="114254" y="105982"/>
                </a:lnTo>
                <a:lnTo>
                  <a:pt x="114064" y="106206"/>
                </a:lnTo>
                <a:lnTo>
                  <a:pt x="113875" y="106366"/>
                </a:lnTo>
                <a:lnTo>
                  <a:pt x="113652" y="106590"/>
                </a:lnTo>
                <a:lnTo>
                  <a:pt x="113431" y="106718"/>
                </a:lnTo>
                <a:lnTo>
                  <a:pt x="113179" y="106846"/>
                </a:lnTo>
                <a:lnTo>
                  <a:pt x="112925" y="107008"/>
                </a:lnTo>
                <a:lnTo>
                  <a:pt x="112387" y="107168"/>
                </a:lnTo>
                <a:lnTo>
                  <a:pt x="111817" y="107296"/>
                </a:lnTo>
                <a:lnTo>
                  <a:pt x="111248" y="107359"/>
                </a:lnTo>
                <a:lnTo>
                  <a:pt x="110679" y="107391"/>
                </a:lnTo>
                <a:lnTo>
                  <a:pt x="110109" y="107391"/>
                </a:lnTo>
                <a:lnTo>
                  <a:pt x="109572" y="107359"/>
                </a:lnTo>
                <a:lnTo>
                  <a:pt x="108654" y="107231"/>
                </a:lnTo>
                <a:lnTo>
                  <a:pt x="108021" y="107135"/>
                </a:lnTo>
                <a:lnTo>
                  <a:pt x="107800" y="107071"/>
                </a:lnTo>
                <a:lnTo>
                  <a:pt x="107800" y="107103"/>
                </a:lnTo>
                <a:lnTo>
                  <a:pt x="107768" y="107071"/>
                </a:lnTo>
                <a:lnTo>
                  <a:pt x="107705" y="107039"/>
                </a:lnTo>
                <a:lnTo>
                  <a:pt x="107705" y="106846"/>
                </a:lnTo>
                <a:lnTo>
                  <a:pt x="107768" y="106623"/>
                </a:lnTo>
                <a:lnTo>
                  <a:pt x="107832" y="106173"/>
                </a:lnTo>
                <a:lnTo>
                  <a:pt x="107958" y="105565"/>
                </a:lnTo>
                <a:lnTo>
                  <a:pt x="108148" y="104668"/>
                </a:lnTo>
                <a:lnTo>
                  <a:pt x="108433" y="103802"/>
                </a:lnTo>
                <a:lnTo>
                  <a:pt x="108622" y="103066"/>
                </a:lnTo>
                <a:lnTo>
                  <a:pt x="108939" y="102136"/>
                </a:lnTo>
                <a:lnTo>
                  <a:pt x="109129" y="101688"/>
                </a:lnTo>
                <a:lnTo>
                  <a:pt x="109192" y="101559"/>
                </a:lnTo>
                <a:lnTo>
                  <a:pt x="109350" y="101335"/>
                </a:lnTo>
                <a:lnTo>
                  <a:pt x="109604" y="101111"/>
                </a:lnTo>
                <a:lnTo>
                  <a:pt x="109888" y="100886"/>
                </a:lnTo>
                <a:lnTo>
                  <a:pt x="110268" y="100726"/>
                </a:lnTo>
                <a:lnTo>
                  <a:pt x="110711" y="100566"/>
                </a:lnTo>
                <a:lnTo>
                  <a:pt x="111153" y="100374"/>
                </a:lnTo>
                <a:lnTo>
                  <a:pt x="111660" y="100278"/>
                </a:lnTo>
                <a:lnTo>
                  <a:pt x="112165" y="100150"/>
                </a:lnTo>
                <a:lnTo>
                  <a:pt x="113241" y="99990"/>
                </a:lnTo>
                <a:lnTo>
                  <a:pt x="114254" y="99925"/>
                </a:lnTo>
                <a:lnTo>
                  <a:pt x="114696" y="99893"/>
                </a:lnTo>
                <a:close/>
                <a:moveTo>
                  <a:pt x="92464" y="77271"/>
                </a:moveTo>
                <a:lnTo>
                  <a:pt x="92940" y="77302"/>
                </a:lnTo>
                <a:lnTo>
                  <a:pt x="93384" y="77398"/>
                </a:lnTo>
                <a:lnTo>
                  <a:pt x="93829" y="77556"/>
                </a:lnTo>
                <a:lnTo>
                  <a:pt x="94242" y="77810"/>
                </a:lnTo>
                <a:lnTo>
                  <a:pt x="94623" y="78097"/>
                </a:lnTo>
                <a:lnTo>
                  <a:pt x="95004" y="78478"/>
                </a:lnTo>
                <a:lnTo>
                  <a:pt x="95385" y="78891"/>
                </a:lnTo>
                <a:lnTo>
                  <a:pt x="95702" y="79367"/>
                </a:lnTo>
                <a:lnTo>
                  <a:pt x="96020" y="79907"/>
                </a:lnTo>
                <a:lnTo>
                  <a:pt x="96337" y="80479"/>
                </a:lnTo>
                <a:lnTo>
                  <a:pt x="96623" y="81082"/>
                </a:lnTo>
                <a:lnTo>
                  <a:pt x="96940" y="81749"/>
                </a:lnTo>
                <a:lnTo>
                  <a:pt x="97163" y="82447"/>
                </a:lnTo>
                <a:lnTo>
                  <a:pt x="97417" y="83177"/>
                </a:lnTo>
                <a:lnTo>
                  <a:pt x="97671" y="83941"/>
                </a:lnTo>
                <a:lnTo>
                  <a:pt x="98083" y="85528"/>
                </a:lnTo>
                <a:lnTo>
                  <a:pt x="98434" y="87211"/>
                </a:lnTo>
                <a:lnTo>
                  <a:pt x="98782" y="88957"/>
                </a:lnTo>
                <a:lnTo>
                  <a:pt x="99037" y="90768"/>
                </a:lnTo>
                <a:lnTo>
                  <a:pt x="99291" y="92514"/>
                </a:lnTo>
                <a:lnTo>
                  <a:pt x="99450" y="94294"/>
                </a:lnTo>
                <a:lnTo>
                  <a:pt x="99640" y="95976"/>
                </a:lnTo>
                <a:lnTo>
                  <a:pt x="99767" y="97627"/>
                </a:lnTo>
                <a:lnTo>
                  <a:pt x="99704" y="94992"/>
                </a:lnTo>
                <a:lnTo>
                  <a:pt x="107387" y="99629"/>
                </a:lnTo>
                <a:lnTo>
                  <a:pt x="105863" y="107314"/>
                </a:lnTo>
                <a:lnTo>
                  <a:pt x="99926" y="104837"/>
                </a:lnTo>
                <a:lnTo>
                  <a:pt x="99640" y="102867"/>
                </a:lnTo>
                <a:lnTo>
                  <a:pt x="99164" y="99437"/>
                </a:lnTo>
                <a:lnTo>
                  <a:pt x="98496" y="109981"/>
                </a:lnTo>
                <a:lnTo>
                  <a:pt x="98464" y="110458"/>
                </a:lnTo>
                <a:lnTo>
                  <a:pt x="98434" y="110966"/>
                </a:lnTo>
                <a:lnTo>
                  <a:pt x="98464" y="111474"/>
                </a:lnTo>
                <a:lnTo>
                  <a:pt x="98593" y="112078"/>
                </a:lnTo>
                <a:lnTo>
                  <a:pt x="98750" y="112712"/>
                </a:lnTo>
                <a:lnTo>
                  <a:pt x="98972" y="113474"/>
                </a:lnTo>
                <a:lnTo>
                  <a:pt x="99355" y="114332"/>
                </a:lnTo>
                <a:lnTo>
                  <a:pt x="99831" y="115316"/>
                </a:lnTo>
                <a:lnTo>
                  <a:pt x="98496" y="115316"/>
                </a:lnTo>
                <a:lnTo>
                  <a:pt x="99386" y="115794"/>
                </a:lnTo>
                <a:lnTo>
                  <a:pt x="100498" y="116333"/>
                </a:lnTo>
                <a:lnTo>
                  <a:pt x="102974" y="117476"/>
                </a:lnTo>
                <a:lnTo>
                  <a:pt x="105070" y="118429"/>
                </a:lnTo>
                <a:lnTo>
                  <a:pt x="105927" y="118778"/>
                </a:lnTo>
                <a:lnTo>
                  <a:pt x="120152" y="137738"/>
                </a:lnTo>
                <a:lnTo>
                  <a:pt x="112150" y="143994"/>
                </a:lnTo>
                <a:lnTo>
                  <a:pt x="96845" y="126210"/>
                </a:lnTo>
                <a:lnTo>
                  <a:pt x="86431" y="125034"/>
                </a:lnTo>
                <a:lnTo>
                  <a:pt x="86431" y="125193"/>
                </a:lnTo>
                <a:lnTo>
                  <a:pt x="86431" y="125479"/>
                </a:lnTo>
                <a:lnTo>
                  <a:pt x="86368" y="126145"/>
                </a:lnTo>
                <a:lnTo>
                  <a:pt x="86209" y="127099"/>
                </a:lnTo>
                <a:lnTo>
                  <a:pt x="85955" y="128179"/>
                </a:lnTo>
                <a:lnTo>
                  <a:pt x="85320" y="130750"/>
                </a:lnTo>
                <a:lnTo>
                  <a:pt x="84558" y="133641"/>
                </a:lnTo>
                <a:lnTo>
                  <a:pt x="83764" y="136403"/>
                </a:lnTo>
                <a:lnTo>
                  <a:pt x="83096" y="138786"/>
                </a:lnTo>
                <a:lnTo>
                  <a:pt x="82429" y="141103"/>
                </a:lnTo>
                <a:lnTo>
                  <a:pt x="64204" y="142946"/>
                </a:lnTo>
                <a:lnTo>
                  <a:pt x="61664" y="138595"/>
                </a:lnTo>
                <a:lnTo>
                  <a:pt x="72333" y="136594"/>
                </a:lnTo>
                <a:lnTo>
                  <a:pt x="72301" y="119254"/>
                </a:lnTo>
                <a:lnTo>
                  <a:pt x="69761" y="118683"/>
                </a:lnTo>
                <a:lnTo>
                  <a:pt x="69602" y="117826"/>
                </a:lnTo>
                <a:lnTo>
                  <a:pt x="69444" y="117032"/>
                </a:lnTo>
                <a:lnTo>
                  <a:pt x="69317" y="116333"/>
                </a:lnTo>
                <a:lnTo>
                  <a:pt x="69190" y="115697"/>
                </a:lnTo>
                <a:lnTo>
                  <a:pt x="69094" y="114395"/>
                </a:lnTo>
                <a:lnTo>
                  <a:pt x="69031" y="113157"/>
                </a:lnTo>
                <a:lnTo>
                  <a:pt x="68967" y="109981"/>
                </a:lnTo>
                <a:lnTo>
                  <a:pt x="68872" y="107822"/>
                </a:lnTo>
                <a:lnTo>
                  <a:pt x="68650" y="105091"/>
                </a:lnTo>
                <a:lnTo>
                  <a:pt x="68364" y="94103"/>
                </a:lnTo>
                <a:lnTo>
                  <a:pt x="67506" y="94611"/>
                </a:lnTo>
                <a:lnTo>
                  <a:pt x="65505" y="95881"/>
                </a:lnTo>
                <a:lnTo>
                  <a:pt x="64235" y="96738"/>
                </a:lnTo>
                <a:lnTo>
                  <a:pt x="62934" y="97627"/>
                </a:lnTo>
                <a:lnTo>
                  <a:pt x="61664" y="98548"/>
                </a:lnTo>
                <a:lnTo>
                  <a:pt x="60552" y="99437"/>
                </a:lnTo>
                <a:lnTo>
                  <a:pt x="60362" y="100073"/>
                </a:lnTo>
                <a:lnTo>
                  <a:pt x="60235" y="100740"/>
                </a:lnTo>
                <a:lnTo>
                  <a:pt x="60171" y="101407"/>
                </a:lnTo>
                <a:lnTo>
                  <a:pt x="60108" y="102137"/>
                </a:lnTo>
                <a:lnTo>
                  <a:pt x="60108" y="102836"/>
                </a:lnTo>
                <a:lnTo>
                  <a:pt x="60140" y="103502"/>
                </a:lnTo>
                <a:lnTo>
                  <a:pt x="60171" y="104201"/>
                </a:lnTo>
                <a:lnTo>
                  <a:pt x="60235" y="104901"/>
                </a:lnTo>
                <a:lnTo>
                  <a:pt x="60394" y="106139"/>
                </a:lnTo>
                <a:lnTo>
                  <a:pt x="60521" y="107218"/>
                </a:lnTo>
                <a:lnTo>
                  <a:pt x="60648" y="108107"/>
                </a:lnTo>
                <a:lnTo>
                  <a:pt x="60648" y="108425"/>
                </a:lnTo>
                <a:lnTo>
                  <a:pt x="60552" y="108679"/>
                </a:lnTo>
                <a:lnTo>
                  <a:pt x="58235" y="108520"/>
                </a:lnTo>
                <a:lnTo>
                  <a:pt x="57250" y="108457"/>
                </a:lnTo>
                <a:lnTo>
                  <a:pt x="56774" y="108457"/>
                </a:lnTo>
                <a:lnTo>
                  <a:pt x="56361" y="108488"/>
                </a:lnTo>
                <a:lnTo>
                  <a:pt x="55917" y="108520"/>
                </a:lnTo>
                <a:lnTo>
                  <a:pt x="55472" y="108615"/>
                </a:lnTo>
                <a:lnTo>
                  <a:pt x="55028" y="108711"/>
                </a:lnTo>
                <a:lnTo>
                  <a:pt x="54583" y="108869"/>
                </a:lnTo>
                <a:lnTo>
                  <a:pt x="54171" y="109028"/>
                </a:lnTo>
                <a:lnTo>
                  <a:pt x="53694" y="109250"/>
                </a:lnTo>
                <a:lnTo>
                  <a:pt x="53186" y="109504"/>
                </a:lnTo>
                <a:lnTo>
                  <a:pt x="52677" y="109854"/>
                </a:lnTo>
                <a:lnTo>
                  <a:pt x="52582" y="109441"/>
                </a:lnTo>
                <a:lnTo>
                  <a:pt x="52423" y="108965"/>
                </a:lnTo>
                <a:lnTo>
                  <a:pt x="52328" y="108488"/>
                </a:lnTo>
                <a:lnTo>
                  <a:pt x="52264" y="107949"/>
                </a:lnTo>
                <a:lnTo>
                  <a:pt x="52137" y="106742"/>
                </a:lnTo>
                <a:lnTo>
                  <a:pt x="52074" y="105377"/>
                </a:lnTo>
                <a:lnTo>
                  <a:pt x="52074" y="103820"/>
                </a:lnTo>
                <a:lnTo>
                  <a:pt x="52106" y="102042"/>
                </a:lnTo>
                <a:lnTo>
                  <a:pt x="52169" y="100169"/>
                </a:lnTo>
                <a:lnTo>
                  <a:pt x="52296" y="98072"/>
                </a:lnTo>
                <a:lnTo>
                  <a:pt x="52868" y="96738"/>
                </a:lnTo>
                <a:lnTo>
                  <a:pt x="53377" y="95659"/>
                </a:lnTo>
                <a:lnTo>
                  <a:pt x="53631" y="95183"/>
                </a:lnTo>
                <a:lnTo>
                  <a:pt x="53885" y="94770"/>
                </a:lnTo>
                <a:lnTo>
                  <a:pt x="54425" y="94007"/>
                </a:lnTo>
                <a:lnTo>
                  <a:pt x="54996" y="93245"/>
                </a:lnTo>
                <a:lnTo>
                  <a:pt x="55695" y="92483"/>
                </a:lnTo>
                <a:lnTo>
                  <a:pt x="56520" y="91530"/>
                </a:lnTo>
                <a:lnTo>
                  <a:pt x="57504" y="90387"/>
                </a:lnTo>
                <a:lnTo>
                  <a:pt x="59092" y="88703"/>
                </a:lnTo>
                <a:lnTo>
                  <a:pt x="60489" y="87179"/>
                </a:lnTo>
                <a:lnTo>
                  <a:pt x="62838" y="84639"/>
                </a:lnTo>
                <a:lnTo>
                  <a:pt x="63823" y="83560"/>
                </a:lnTo>
                <a:lnTo>
                  <a:pt x="64743" y="82638"/>
                </a:lnTo>
                <a:lnTo>
                  <a:pt x="65664" y="81812"/>
                </a:lnTo>
                <a:lnTo>
                  <a:pt x="66490" y="81082"/>
                </a:lnTo>
                <a:lnTo>
                  <a:pt x="66934" y="80733"/>
                </a:lnTo>
                <a:lnTo>
                  <a:pt x="67379" y="80447"/>
                </a:lnTo>
                <a:lnTo>
                  <a:pt x="67855" y="80129"/>
                </a:lnTo>
                <a:lnTo>
                  <a:pt x="68332" y="79844"/>
                </a:lnTo>
                <a:lnTo>
                  <a:pt x="68809" y="79621"/>
                </a:lnTo>
                <a:lnTo>
                  <a:pt x="69317" y="79367"/>
                </a:lnTo>
                <a:lnTo>
                  <a:pt x="69856" y="79113"/>
                </a:lnTo>
                <a:lnTo>
                  <a:pt x="70428" y="78923"/>
                </a:lnTo>
                <a:lnTo>
                  <a:pt x="71634" y="78478"/>
                </a:lnTo>
                <a:lnTo>
                  <a:pt x="73000" y="78064"/>
                </a:lnTo>
                <a:lnTo>
                  <a:pt x="74587" y="77715"/>
                </a:lnTo>
                <a:lnTo>
                  <a:pt x="76397" y="77302"/>
                </a:lnTo>
                <a:lnTo>
                  <a:pt x="77095" y="77334"/>
                </a:lnTo>
                <a:lnTo>
                  <a:pt x="78365" y="77398"/>
                </a:lnTo>
                <a:lnTo>
                  <a:pt x="80366" y="77525"/>
                </a:lnTo>
                <a:lnTo>
                  <a:pt x="87193" y="99278"/>
                </a:lnTo>
                <a:lnTo>
                  <a:pt x="86526" y="92800"/>
                </a:lnTo>
                <a:lnTo>
                  <a:pt x="86209" y="81114"/>
                </a:lnTo>
                <a:lnTo>
                  <a:pt x="85764" y="80002"/>
                </a:lnTo>
                <a:lnTo>
                  <a:pt x="86653" y="78510"/>
                </a:lnTo>
                <a:lnTo>
                  <a:pt x="88590" y="78510"/>
                </a:lnTo>
                <a:lnTo>
                  <a:pt x="89416" y="80002"/>
                </a:lnTo>
                <a:lnTo>
                  <a:pt x="89035" y="81304"/>
                </a:lnTo>
                <a:lnTo>
                  <a:pt x="91384" y="98326"/>
                </a:lnTo>
                <a:lnTo>
                  <a:pt x="91035" y="77810"/>
                </a:lnTo>
                <a:lnTo>
                  <a:pt x="91733" y="77461"/>
                </a:lnTo>
                <a:lnTo>
                  <a:pt x="91924" y="77366"/>
                </a:lnTo>
                <a:lnTo>
                  <a:pt x="91956" y="77302"/>
                </a:lnTo>
                <a:lnTo>
                  <a:pt x="92464" y="77271"/>
                </a:lnTo>
                <a:close/>
                <a:moveTo>
                  <a:pt x="74498" y="58970"/>
                </a:moveTo>
                <a:lnTo>
                  <a:pt x="74370" y="60146"/>
                </a:lnTo>
                <a:lnTo>
                  <a:pt x="74306" y="61067"/>
                </a:lnTo>
                <a:lnTo>
                  <a:pt x="74338" y="61067"/>
                </a:lnTo>
                <a:lnTo>
                  <a:pt x="74370" y="60146"/>
                </a:lnTo>
                <a:lnTo>
                  <a:pt x="74435" y="59733"/>
                </a:lnTo>
                <a:lnTo>
                  <a:pt x="74498" y="59351"/>
                </a:lnTo>
                <a:lnTo>
                  <a:pt x="74498" y="58970"/>
                </a:lnTo>
                <a:close/>
                <a:moveTo>
                  <a:pt x="75933" y="54364"/>
                </a:moveTo>
                <a:lnTo>
                  <a:pt x="75870" y="54427"/>
                </a:lnTo>
                <a:lnTo>
                  <a:pt x="75646" y="54554"/>
                </a:lnTo>
                <a:lnTo>
                  <a:pt x="75518" y="54713"/>
                </a:lnTo>
                <a:lnTo>
                  <a:pt x="75359" y="54999"/>
                </a:lnTo>
                <a:lnTo>
                  <a:pt x="75678" y="54649"/>
                </a:lnTo>
                <a:lnTo>
                  <a:pt x="75870" y="54522"/>
                </a:lnTo>
                <a:lnTo>
                  <a:pt x="76029" y="54364"/>
                </a:lnTo>
                <a:lnTo>
                  <a:pt x="75933" y="54364"/>
                </a:lnTo>
                <a:close/>
                <a:moveTo>
                  <a:pt x="83077" y="49693"/>
                </a:moveTo>
                <a:lnTo>
                  <a:pt x="83938" y="49693"/>
                </a:lnTo>
                <a:lnTo>
                  <a:pt x="84767" y="49724"/>
                </a:lnTo>
                <a:lnTo>
                  <a:pt x="85597" y="49820"/>
                </a:lnTo>
                <a:lnTo>
                  <a:pt x="86361" y="49915"/>
                </a:lnTo>
                <a:lnTo>
                  <a:pt x="87127" y="50105"/>
                </a:lnTo>
                <a:lnTo>
                  <a:pt x="87861" y="50264"/>
                </a:lnTo>
                <a:lnTo>
                  <a:pt x="88562" y="50455"/>
                </a:lnTo>
                <a:lnTo>
                  <a:pt x="89231" y="50709"/>
                </a:lnTo>
                <a:lnTo>
                  <a:pt x="89902" y="50932"/>
                </a:lnTo>
                <a:lnTo>
                  <a:pt x="90476" y="51218"/>
                </a:lnTo>
                <a:lnTo>
                  <a:pt x="91050" y="51472"/>
                </a:lnTo>
                <a:lnTo>
                  <a:pt x="91592" y="51758"/>
                </a:lnTo>
                <a:lnTo>
                  <a:pt x="92517" y="52266"/>
                </a:lnTo>
                <a:lnTo>
                  <a:pt x="93346" y="52807"/>
                </a:lnTo>
                <a:lnTo>
                  <a:pt x="93984" y="53219"/>
                </a:lnTo>
                <a:lnTo>
                  <a:pt x="94463" y="53600"/>
                </a:lnTo>
                <a:lnTo>
                  <a:pt x="94877" y="53918"/>
                </a:lnTo>
                <a:lnTo>
                  <a:pt x="94877" y="54140"/>
                </a:lnTo>
                <a:lnTo>
                  <a:pt x="94877" y="54776"/>
                </a:lnTo>
                <a:lnTo>
                  <a:pt x="94813" y="55157"/>
                </a:lnTo>
                <a:lnTo>
                  <a:pt x="94718" y="55602"/>
                </a:lnTo>
                <a:lnTo>
                  <a:pt x="94590" y="56046"/>
                </a:lnTo>
                <a:lnTo>
                  <a:pt x="94431" y="56429"/>
                </a:lnTo>
                <a:lnTo>
                  <a:pt x="94334" y="56651"/>
                </a:lnTo>
                <a:lnTo>
                  <a:pt x="94176" y="56841"/>
                </a:lnTo>
                <a:lnTo>
                  <a:pt x="94047" y="57000"/>
                </a:lnTo>
                <a:lnTo>
                  <a:pt x="93889" y="57159"/>
                </a:lnTo>
                <a:lnTo>
                  <a:pt x="93665" y="57318"/>
                </a:lnTo>
                <a:lnTo>
                  <a:pt x="93473" y="57413"/>
                </a:lnTo>
                <a:lnTo>
                  <a:pt x="93251" y="57508"/>
                </a:lnTo>
                <a:lnTo>
                  <a:pt x="92964" y="57572"/>
                </a:lnTo>
                <a:lnTo>
                  <a:pt x="92709" y="57603"/>
                </a:lnTo>
                <a:lnTo>
                  <a:pt x="92390" y="57603"/>
                </a:lnTo>
                <a:lnTo>
                  <a:pt x="92070" y="57572"/>
                </a:lnTo>
                <a:lnTo>
                  <a:pt x="91688" y="57508"/>
                </a:lnTo>
                <a:lnTo>
                  <a:pt x="91274" y="57413"/>
                </a:lnTo>
                <a:lnTo>
                  <a:pt x="90827" y="57286"/>
                </a:lnTo>
                <a:lnTo>
                  <a:pt x="90348" y="57064"/>
                </a:lnTo>
                <a:lnTo>
                  <a:pt x="89902" y="56841"/>
                </a:lnTo>
                <a:lnTo>
                  <a:pt x="89615" y="56746"/>
                </a:lnTo>
                <a:lnTo>
                  <a:pt x="89136" y="56651"/>
                </a:lnTo>
                <a:lnTo>
                  <a:pt x="87925" y="56429"/>
                </a:lnTo>
                <a:lnTo>
                  <a:pt x="86681" y="56206"/>
                </a:lnTo>
                <a:lnTo>
                  <a:pt x="86203" y="56111"/>
                </a:lnTo>
                <a:lnTo>
                  <a:pt x="85916" y="56046"/>
                </a:lnTo>
                <a:lnTo>
                  <a:pt x="88370" y="57222"/>
                </a:lnTo>
                <a:lnTo>
                  <a:pt x="89518" y="57730"/>
                </a:lnTo>
                <a:lnTo>
                  <a:pt x="90061" y="57922"/>
                </a:lnTo>
                <a:lnTo>
                  <a:pt x="90603" y="58113"/>
                </a:lnTo>
                <a:lnTo>
                  <a:pt x="91114" y="58303"/>
                </a:lnTo>
                <a:lnTo>
                  <a:pt x="91592" y="58398"/>
                </a:lnTo>
                <a:lnTo>
                  <a:pt x="92070" y="58494"/>
                </a:lnTo>
                <a:lnTo>
                  <a:pt x="92485" y="58525"/>
                </a:lnTo>
                <a:lnTo>
                  <a:pt x="92899" y="58494"/>
                </a:lnTo>
                <a:lnTo>
                  <a:pt x="93283" y="58398"/>
                </a:lnTo>
                <a:lnTo>
                  <a:pt x="93633" y="58271"/>
                </a:lnTo>
                <a:lnTo>
                  <a:pt x="93952" y="58049"/>
                </a:lnTo>
                <a:lnTo>
                  <a:pt x="94047" y="58875"/>
                </a:lnTo>
                <a:lnTo>
                  <a:pt x="94079" y="59637"/>
                </a:lnTo>
                <a:lnTo>
                  <a:pt x="94047" y="60336"/>
                </a:lnTo>
                <a:lnTo>
                  <a:pt x="94016" y="61035"/>
                </a:lnTo>
                <a:lnTo>
                  <a:pt x="94144" y="60940"/>
                </a:lnTo>
                <a:lnTo>
                  <a:pt x="94207" y="60876"/>
                </a:lnTo>
                <a:lnTo>
                  <a:pt x="94303" y="60844"/>
                </a:lnTo>
                <a:lnTo>
                  <a:pt x="94334" y="60876"/>
                </a:lnTo>
                <a:lnTo>
                  <a:pt x="94366" y="60940"/>
                </a:lnTo>
                <a:lnTo>
                  <a:pt x="94399" y="61162"/>
                </a:lnTo>
                <a:lnTo>
                  <a:pt x="94431" y="61481"/>
                </a:lnTo>
                <a:lnTo>
                  <a:pt x="94431" y="61893"/>
                </a:lnTo>
                <a:lnTo>
                  <a:pt x="94334" y="62909"/>
                </a:lnTo>
                <a:lnTo>
                  <a:pt x="94207" y="64085"/>
                </a:lnTo>
                <a:lnTo>
                  <a:pt x="94047" y="65198"/>
                </a:lnTo>
                <a:lnTo>
                  <a:pt x="93889" y="66150"/>
                </a:lnTo>
                <a:lnTo>
                  <a:pt x="93760" y="66722"/>
                </a:lnTo>
                <a:lnTo>
                  <a:pt x="93665" y="66819"/>
                </a:lnTo>
                <a:lnTo>
                  <a:pt x="93633" y="66787"/>
                </a:lnTo>
                <a:lnTo>
                  <a:pt x="93570" y="67422"/>
                </a:lnTo>
                <a:lnTo>
                  <a:pt x="93473" y="68025"/>
                </a:lnTo>
                <a:lnTo>
                  <a:pt x="93346" y="68598"/>
                </a:lnTo>
                <a:lnTo>
                  <a:pt x="93218" y="69169"/>
                </a:lnTo>
                <a:lnTo>
                  <a:pt x="93028" y="69709"/>
                </a:lnTo>
                <a:lnTo>
                  <a:pt x="92836" y="70249"/>
                </a:lnTo>
                <a:lnTo>
                  <a:pt x="92644" y="70758"/>
                </a:lnTo>
                <a:lnTo>
                  <a:pt x="92390" y="71266"/>
                </a:lnTo>
                <a:lnTo>
                  <a:pt x="92166" y="71774"/>
                </a:lnTo>
                <a:lnTo>
                  <a:pt x="91911" y="72220"/>
                </a:lnTo>
                <a:lnTo>
                  <a:pt x="91656" y="72664"/>
                </a:lnTo>
                <a:lnTo>
                  <a:pt x="91337" y="73109"/>
                </a:lnTo>
                <a:lnTo>
                  <a:pt x="91050" y="73522"/>
                </a:lnTo>
                <a:lnTo>
                  <a:pt x="90731" y="73936"/>
                </a:lnTo>
                <a:lnTo>
                  <a:pt x="90093" y="74634"/>
                </a:lnTo>
                <a:lnTo>
                  <a:pt x="89423" y="75301"/>
                </a:lnTo>
                <a:lnTo>
                  <a:pt x="88690" y="75874"/>
                </a:lnTo>
                <a:lnTo>
                  <a:pt x="87988" y="76382"/>
                </a:lnTo>
                <a:lnTo>
                  <a:pt x="87255" y="76794"/>
                </a:lnTo>
                <a:lnTo>
                  <a:pt x="86490" y="77112"/>
                </a:lnTo>
                <a:lnTo>
                  <a:pt x="86171" y="77239"/>
                </a:lnTo>
                <a:lnTo>
                  <a:pt x="85787" y="77366"/>
                </a:lnTo>
                <a:lnTo>
                  <a:pt x="85405" y="77429"/>
                </a:lnTo>
                <a:lnTo>
                  <a:pt x="85086" y="77494"/>
                </a:lnTo>
                <a:lnTo>
                  <a:pt x="84736" y="77526"/>
                </a:lnTo>
                <a:lnTo>
                  <a:pt x="84385" y="77526"/>
                </a:lnTo>
                <a:lnTo>
                  <a:pt x="84130" y="77526"/>
                </a:lnTo>
                <a:lnTo>
                  <a:pt x="83810" y="77494"/>
                </a:lnTo>
                <a:lnTo>
                  <a:pt x="83524" y="77429"/>
                </a:lnTo>
                <a:lnTo>
                  <a:pt x="83204" y="77334"/>
                </a:lnTo>
                <a:lnTo>
                  <a:pt x="82567" y="77080"/>
                </a:lnTo>
                <a:lnTo>
                  <a:pt x="81897" y="76763"/>
                </a:lnTo>
                <a:lnTo>
                  <a:pt x="81195" y="76318"/>
                </a:lnTo>
                <a:lnTo>
                  <a:pt x="80494" y="75842"/>
                </a:lnTo>
                <a:lnTo>
                  <a:pt x="79792" y="75237"/>
                </a:lnTo>
                <a:lnTo>
                  <a:pt x="79091" y="74602"/>
                </a:lnTo>
                <a:lnTo>
                  <a:pt x="78389" y="73839"/>
                </a:lnTo>
                <a:lnTo>
                  <a:pt x="77751" y="73077"/>
                </a:lnTo>
                <a:lnTo>
                  <a:pt x="77113" y="72220"/>
                </a:lnTo>
                <a:lnTo>
                  <a:pt x="76539" y="71330"/>
                </a:lnTo>
                <a:lnTo>
                  <a:pt x="75997" y="70345"/>
                </a:lnTo>
                <a:lnTo>
                  <a:pt x="75518" y="69328"/>
                </a:lnTo>
                <a:lnTo>
                  <a:pt x="75328" y="68820"/>
                </a:lnTo>
                <a:lnTo>
                  <a:pt x="75104" y="68279"/>
                </a:lnTo>
                <a:lnTo>
                  <a:pt x="74944" y="67739"/>
                </a:lnTo>
                <a:lnTo>
                  <a:pt x="74785" y="67200"/>
                </a:lnTo>
                <a:lnTo>
                  <a:pt x="74690" y="67549"/>
                </a:lnTo>
                <a:lnTo>
                  <a:pt x="74530" y="67835"/>
                </a:lnTo>
                <a:lnTo>
                  <a:pt x="74370" y="68025"/>
                </a:lnTo>
                <a:lnTo>
                  <a:pt x="74306" y="68057"/>
                </a:lnTo>
                <a:lnTo>
                  <a:pt x="74243" y="68089"/>
                </a:lnTo>
                <a:lnTo>
                  <a:pt x="74148" y="68057"/>
                </a:lnTo>
                <a:lnTo>
                  <a:pt x="74051" y="68025"/>
                </a:lnTo>
                <a:lnTo>
                  <a:pt x="73956" y="67898"/>
                </a:lnTo>
                <a:lnTo>
                  <a:pt x="73892" y="67771"/>
                </a:lnTo>
                <a:lnTo>
                  <a:pt x="73732" y="67485"/>
                </a:lnTo>
                <a:lnTo>
                  <a:pt x="73637" y="67041"/>
                </a:lnTo>
                <a:lnTo>
                  <a:pt x="73509" y="66531"/>
                </a:lnTo>
                <a:lnTo>
                  <a:pt x="73414" y="65928"/>
                </a:lnTo>
                <a:lnTo>
                  <a:pt x="73382" y="65261"/>
                </a:lnTo>
                <a:lnTo>
                  <a:pt x="73350" y="64530"/>
                </a:lnTo>
                <a:lnTo>
                  <a:pt x="73382" y="63895"/>
                </a:lnTo>
                <a:lnTo>
                  <a:pt x="73414" y="63292"/>
                </a:lnTo>
                <a:lnTo>
                  <a:pt x="73477" y="62751"/>
                </a:lnTo>
                <a:lnTo>
                  <a:pt x="73605" y="62243"/>
                </a:lnTo>
                <a:lnTo>
                  <a:pt x="73701" y="61830"/>
                </a:lnTo>
                <a:lnTo>
                  <a:pt x="73796" y="61481"/>
                </a:lnTo>
                <a:lnTo>
                  <a:pt x="73956" y="61225"/>
                </a:lnTo>
                <a:lnTo>
                  <a:pt x="74019" y="61130"/>
                </a:lnTo>
                <a:lnTo>
                  <a:pt x="74116" y="61098"/>
                </a:lnTo>
                <a:lnTo>
                  <a:pt x="73861" y="60813"/>
                </a:lnTo>
                <a:lnTo>
                  <a:pt x="73669" y="60559"/>
                </a:lnTo>
                <a:lnTo>
                  <a:pt x="73477" y="60241"/>
                </a:lnTo>
                <a:lnTo>
                  <a:pt x="73350" y="59924"/>
                </a:lnTo>
                <a:lnTo>
                  <a:pt x="73222" y="59605"/>
                </a:lnTo>
                <a:lnTo>
                  <a:pt x="73158" y="59224"/>
                </a:lnTo>
                <a:lnTo>
                  <a:pt x="73095" y="58906"/>
                </a:lnTo>
                <a:lnTo>
                  <a:pt x="73063" y="58525"/>
                </a:lnTo>
                <a:lnTo>
                  <a:pt x="73031" y="58208"/>
                </a:lnTo>
                <a:lnTo>
                  <a:pt x="73031" y="57794"/>
                </a:lnTo>
                <a:lnTo>
                  <a:pt x="73095" y="57032"/>
                </a:lnTo>
                <a:lnTo>
                  <a:pt x="73222" y="56302"/>
                </a:lnTo>
                <a:lnTo>
                  <a:pt x="73382" y="55570"/>
                </a:lnTo>
                <a:lnTo>
                  <a:pt x="73637" y="54840"/>
                </a:lnTo>
                <a:lnTo>
                  <a:pt x="73892" y="54172"/>
                </a:lnTo>
                <a:lnTo>
                  <a:pt x="74179" y="53537"/>
                </a:lnTo>
                <a:lnTo>
                  <a:pt x="74466" y="52997"/>
                </a:lnTo>
                <a:lnTo>
                  <a:pt x="74753" y="52521"/>
                </a:lnTo>
                <a:lnTo>
                  <a:pt x="75009" y="52139"/>
                </a:lnTo>
                <a:lnTo>
                  <a:pt x="75264" y="51853"/>
                </a:lnTo>
                <a:lnTo>
                  <a:pt x="75455" y="51726"/>
                </a:lnTo>
                <a:lnTo>
                  <a:pt x="76476" y="51218"/>
                </a:lnTo>
                <a:lnTo>
                  <a:pt x="77464" y="50805"/>
                </a:lnTo>
                <a:lnTo>
                  <a:pt x="78421" y="50455"/>
                </a:lnTo>
                <a:lnTo>
                  <a:pt x="79409" y="50201"/>
                </a:lnTo>
                <a:lnTo>
                  <a:pt x="80366" y="49978"/>
                </a:lnTo>
                <a:lnTo>
                  <a:pt x="81291" y="49820"/>
                </a:lnTo>
                <a:lnTo>
                  <a:pt x="82184" y="49724"/>
                </a:lnTo>
                <a:lnTo>
                  <a:pt x="83077" y="49693"/>
                </a:lnTo>
                <a:close/>
                <a:moveTo>
                  <a:pt x="83462" y="41276"/>
                </a:moveTo>
                <a:lnTo>
                  <a:pt x="81841" y="41308"/>
                </a:lnTo>
                <a:lnTo>
                  <a:pt x="80221" y="41372"/>
                </a:lnTo>
                <a:lnTo>
                  <a:pt x="78633" y="41499"/>
                </a:lnTo>
                <a:lnTo>
                  <a:pt x="77045" y="41626"/>
                </a:lnTo>
                <a:lnTo>
                  <a:pt x="75488" y="41784"/>
                </a:lnTo>
                <a:lnTo>
                  <a:pt x="73931" y="42040"/>
                </a:lnTo>
                <a:lnTo>
                  <a:pt x="72373" y="42262"/>
                </a:lnTo>
                <a:lnTo>
                  <a:pt x="70818" y="42579"/>
                </a:lnTo>
                <a:lnTo>
                  <a:pt x="69324" y="42897"/>
                </a:lnTo>
                <a:lnTo>
                  <a:pt x="67831" y="43278"/>
                </a:lnTo>
                <a:lnTo>
                  <a:pt x="66337" y="43692"/>
                </a:lnTo>
                <a:lnTo>
                  <a:pt x="64844" y="44105"/>
                </a:lnTo>
                <a:lnTo>
                  <a:pt x="63383" y="44581"/>
                </a:lnTo>
                <a:lnTo>
                  <a:pt x="61953" y="45090"/>
                </a:lnTo>
                <a:lnTo>
                  <a:pt x="60491" y="45630"/>
                </a:lnTo>
                <a:lnTo>
                  <a:pt x="59093" y="46201"/>
                </a:lnTo>
                <a:lnTo>
                  <a:pt x="57696" y="46869"/>
                </a:lnTo>
                <a:lnTo>
                  <a:pt x="56330" y="47504"/>
                </a:lnTo>
                <a:lnTo>
                  <a:pt x="54963" y="48172"/>
                </a:lnTo>
                <a:lnTo>
                  <a:pt x="53630" y="48871"/>
                </a:lnTo>
                <a:lnTo>
                  <a:pt x="52295" y="49602"/>
                </a:lnTo>
                <a:lnTo>
                  <a:pt x="51024" y="50364"/>
                </a:lnTo>
                <a:lnTo>
                  <a:pt x="49754" y="51159"/>
                </a:lnTo>
                <a:lnTo>
                  <a:pt x="48482" y="52018"/>
                </a:lnTo>
                <a:lnTo>
                  <a:pt x="47243" y="52875"/>
                </a:lnTo>
                <a:lnTo>
                  <a:pt x="46036" y="53734"/>
                </a:lnTo>
                <a:lnTo>
                  <a:pt x="44797" y="54656"/>
                </a:lnTo>
                <a:lnTo>
                  <a:pt x="43652" y="55608"/>
                </a:lnTo>
                <a:lnTo>
                  <a:pt x="42509" y="56562"/>
                </a:lnTo>
                <a:lnTo>
                  <a:pt x="41365" y="57579"/>
                </a:lnTo>
                <a:lnTo>
                  <a:pt x="40286" y="58595"/>
                </a:lnTo>
                <a:lnTo>
                  <a:pt x="39205" y="59644"/>
                </a:lnTo>
                <a:lnTo>
                  <a:pt x="38157" y="60725"/>
                </a:lnTo>
                <a:lnTo>
                  <a:pt x="37140" y="61838"/>
                </a:lnTo>
                <a:lnTo>
                  <a:pt x="36124" y="62949"/>
                </a:lnTo>
                <a:lnTo>
                  <a:pt x="35170" y="64093"/>
                </a:lnTo>
                <a:lnTo>
                  <a:pt x="34218" y="65301"/>
                </a:lnTo>
                <a:lnTo>
                  <a:pt x="33296" y="66477"/>
                </a:lnTo>
                <a:lnTo>
                  <a:pt x="32438" y="67685"/>
                </a:lnTo>
                <a:lnTo>
                  <a:pt x="31548" y="68924"/>
                </a:lnTo>
                <a:lnTo>
                  <a:pt x="30723" y="70195"/>
                </a:lnTo>
                <a:lnTo>
                  <a:pt x="29928" y="71465"/>
                </a:lnTo>
                <a:lnTo>
                  <a:pt x="29166" y="72768"/>
                </a:lnTo>
                <a:lnTo>
                  <a:pt x="28404" y="74103"/>
                </a:lnTo>
                <a:lnTo>
                  <a:pt x="27704" y="75406"/>
                </a:lnTo>
                <a:lnTo>
                  <a:pt x="27037" y="76805"/>
                </a:lnTo>
                <a:lnTo>
                  <a:pt x="26370" y="78139"/>
                </a:lnTo>
                <a:lnTo>
                  <a:pt x="25766" y="79569"/>
                </a:lnTo>
                <a:lnTo>
                  <a:pt x="25194" y="80968"/>
                </a:lnTo>
                <a:lnTo>
                  <a:pt x="24655" y="82398"/>
                </a:lnTo>
                <a:lnTo>
                  <a:pt x="24145" y="83859"/>
                </a:lnTo>
                <a:lnTo>
                  <a:pt x="23669" y="85289"/>
                </a:lnTo>
                <a:lnTo>
                  <a:pt x="23256" y="86783"/>
                </a:lnTo>
                <a:lnTo>
                  <a:pt x="22843" y="88276"/>
                </a:lnTo>
                <a:lnTo>
                  <a:pt x="22462" y="89802"/>
                </a:lnTo>
                <a:lnTo>
                  <a:pt x="22144" y="91328"/>
                </a:lnTo>
                <a:lnTo>
                  <a:pt x="21826" y="92822"/>
                </a:lnTo>
                <a:lnTo>
                  <a:pt x="21604" y="94379"/>
                </a:lnTo>
                <a:lnTo>
                  <a:pt x="21350" y="95936"/>
                </a:lnTo>
                <a:lnTo>
                  <a:pt x="21191" y="97525"/>
                </a:lnTo>
                <a:lnTo>
                  <a:pt x="21064" y="99082"/>
                </a:lnTo>
                <a:lnTo>
                  <a:pt x="20937" y="100702"/>
                </a:lnTo>
                <a:lnTo>
                  <a:pt x="20874" y="102291"/>
                </a:lnTo>
                <a:lnTo>
                  <a:pt x="20842" y="103913"/>
                </a:lnTo>
                <a:lnTo>
                  <a:pt x="20874" y="105533"/>
                </a:lnTo>
                <a:lnTo>
                  <a:pt x="20937" y="107122"/>
                </a:lnTo>
                <a:lnTo>
                  <a:pt x="21064" y="108711"/>
                </a:lnTo>
                <a:lnTo>
                  <a:pt x="21191" y="110300"/>
                </a:lnTo>
                <a:lnTo>
                  <a:pt x="21350" y="111857"/>
                </a:lnTo>
                <a:lnTo>
                  <a:pt x="21604" y="113414"/>
                </a:lnTo>
                <a:lnTo>
                  <a:pt x="21826" y="114971"/>
                </a:lnTo>
                <a:lnTo>
                  <a:pt x="22144" y="116496"/>
                </a:lnTo>
                <a:lnTo>
                  <a:pt x="22462" y="118022"/>
                </a:lnTo>
                <a:lnTo>
                  <a:pt x="22843" y="119548"/>
                </a:lnTo>
                <a:lnTo>
                  <a:pt x="23256" y="121009"/>
                </a:lnTo>
                <a:lnTo>
                  <a:pt x="23669" y="122503"/>
                </a:lnTo>
                <a:lnTo>
                  <a:pt x="24145" y="123965"/>
                </a:lnTo>
                <a:lnTo>
                  <a:pt x="24655" y="125395"/>
                </a:lnTo>
                <a:lnTo>
                  <a:pt x="25194" y="126825"/>
                </a:lnTo>
                <a:lnTo>
                  <a:pt x="25766" y="128255"/>
                </a:lnTo>
                <a:lnTo>
                  <a:pt x="26370" y="129621"/>
                </a:lnTo>
                <a:lnTo>
                  <a:pt x="27037" y="131020"/>
                </a:lnTo>
                <a:lnTo>
                  <a:pt x="27704" y="132354"/>
                </a:lnTo>
                <a:lnTo>
                  <a:pt x="28404" y="133721"/>
                </a:lnTo>
                <a:lnTo>
                  <a:pt x="29166" y="135024"/>
                </a:lnTo>
                <a:lnTo>
                  <a:pt x="29928" y="136359"/>
                </a:lnTo>
                <a:lnTo>
                  <a:pt x="30723" y="137629"/>
                </a:lnTo>
                <a:lnTo>
                  <a:pt x="31548" y="138868"/>
                </a:lnTo>
                <a:lnTo>
                  <a:pt x="32438" y="140139"/>
                </a:lnTo>
                <a:lnTo>
                  <a:pt x="33296" y="141347"/>
                </a:lnTo>
                <a:lnTo>
                  <a:pt x="34218" y="142523"/>
                </a:lnTo>
                <a:lnTo>
                  <a:pt x="35170" y="143699"/>
                </a:lnTo>
                <a:lnTo>
                  <a:pt x="36124" y="144844"/>
                </a:lnTo>
                <a:lnTo>
                  <a:pt x="37140" y="145955"/>
                </a:lnTo>
                <a:lnTo>
                  <a:pt x="38157" y="147067"/>
                </a:lnTo>
                <a:lnTo>
                  <a:pt x="39205" y="148148"/>
                </a:lnTo>
                <a:lnTo>
                  <a:pt x="40286" y="149197"/>
                </a:lnTo>
                <a:lnTo>
                  <a:pt x="41365" y="150213"/>
                </a:lnTo>
                <a:lnTo>
                  <a:pt x="42509" y="151230"/>
                </a:lnTo>
                <a:lnTo>
                  <a:pt x="43652" y="152184"/>
                </a:lnTo>
                <a:lnTo>
                  <a:pt x="44797" y="153138"/>
                </a:lnTo>
                <a:lnTo>
                  <a:pt x="46036" y="154027"/>
                </a:lnTo>
                <a:lnTo>
                  <a:pt x="47243" y="154949"/>
                </a:lnTo>
                <a:lnTo>
                  <a:pt x="48482" y="155774"/>
                </a:lnTo>
                <a:lnTo>
                  <a:pt x="49754" y="156633"/>
                </a:lnTo>
                <a:lnTo>
                  <a:pt x="51024" y="157396"/>
                </a:lnTo>
                <a:lnTo>
                  <a:pt x="52295" y="158190"/>
                </a:lnTo>
                <a:lnTo>
                  <a:pt x="53630" y="158921"/>
                </a:lnTo>
                <a:lnTo>
                  <a:pt x="54963" y="159652"/>
                </a:lnTo>
                <a:lnTo>
                  <a:pt x="56330" y="160320"/>
                </a:lnTo>
                <a:lnTo>
                  <a:pt x="57696" y="160955"/>
                </a:lnTo>
                <a:lnTo>
                  <a:pt x="59093" y="161559"/>
                </a:lnTo>
                <a:lnTo>
                  <a:pt x="60491" y="162131"/>
                </a:lnTo>
                <a:lnTo>
                  <a:pt x="61953" y="162702"/>
                </a:lnTo>
                <a:lnTo>
                  <a:pt x="63383" y="163212"/>
                </a:lnTo>
                <a:lnTo>
                  <a:pt x="64844" y="163688"/>
                </a:lnTo>
                <a:lnTo>
                  <a:pt x="66337" y="164132"/>
                </a:lnTo>
                <a:lnTo>
                  <a:pt x="67831" y="164546"/>
                </a:lnTo>
                <a:lnTo>
                  <a:pt x="69324" y="164896"/>
                </a:lnTo>
                <a:lnTo>
                  <a:pt x="70818" y="165245"/>
                </a:lnTo>
                <a:lnTo>
                  <a:pt x="72373" y="165499"/>
                </a:lnTo>
                <a:lnTo>
                  <a:pt x="73931" y="165786"/>
                </a:lnTo>
                <a:lnTo>
                  <a:pt x="75488" y="165976"/>
                </a:lnTo>
                <a:lnTo>
                  <a:pt x="77045" y="166199"/>
                </a:lnTo>
                <a:lnTo>
                  <a:pt x="78633" y="166326"/>
                </a:lnTo>
                <a:lnTo>
                  <a:pt x="80221" y="166421"/>
                </a:lnTo>
                <a:lnTo>
                  <a:pt x="81841" y="166484"/>
                </a:lnTo>
                <a:lnTo>
                  <a:pt x="83462" y="166484"/>
                </a:lnTo>
                <a:lnTo>
                  <a:pt x="85051" y="166484"/>
                </a:lnTo>
                <a:lnTo>
                  <a:pt x="86671" y="166421"/>
                </a:lnTo>
                <a:lnTo>
                  <a:pt x="88259" y="166326"/>
                </a:lnTo>
                <a:lnTo>
                  <a:pt x="89816" y="166199"/>
                </a:lnTo>
                <a:lnTo>
                  <a:pt x="91373" y="165976"/>
                </a:lnTo>
                <a:lnTo>
                  <a:pt x="92961" y="165786"/>
                </a:lnTo>
                <a:lnTo>
                  <a:pt x="94487" y="165499"/>
                </a:lnTo>
                <a:lnTo>
                  <a:pt x="96042" y="165245"/>
                </a:lnTo>
                <a:lnTo>
                  <a:pt x="97568" y="164896"/>
                </a:lnTo>
                <a:lnTo>
                  <a:pt x="99030" y="164546"/>
                </a:lnTo>
                <a:lnTo>
                  <a:pt x="100555" y="164132"/>
                </a:lnTo>
                <a:lnTo>
                  <a:pt x="102017" y="163688"/>
                </a:lnTo>
                <a:lnTo>
                  <a:pt x="103509" y="163212"/>
                </a:lnTo>
                <a:lnTo>
                  <a:pt x="104939" y="162702"/>
                </a:lnTo>
                <a:lnTo>
                  <a:pt x="106369" y="162131"/>
                </a:lnTo>
                <a:lnTo>
                  <a:pt x="107799" y="161559"/>
                </a:lnTo>
                <a:lnTo>
                  <a:pt x="109164" y="160955"/>
                </a:lnTo>
                <a:lnTo>
                  <a:pt x="110562" y="160320"/>
                </a:lnTo>
                <a:lnTo>
                  <a:pt x="111897" y="159652"/>
                </a:lnTo>
                <a:lnTo>
                  <a:pt x="113262" y="158921"/>
                </a:lnTo>
                <a:lnTo>
                  <a:pt x="114565" y="158190"/>
                </a:lnTo>
                <a:lnTo>
                  <a:pt x="115837" y="157396"/>
                </a:lnTo>
                <a:lnTo>
                  <a:pt x="117138" y="156633"/>
                </a:lnTo>
                <a:lnTo>
                  <a:pt x="118410" y="155774"/>
                </a:lnTo>
                <a:lnTo>
                  <a:pt x="119617" y="154949"/>
                </a:lnTo>
                <a:lnTo>
                  <a:pt x="120856" y="154027"/>
                </a:lnTo>
                <a:lnTo>
                  <a:pt x="122064" y="153138"/>
                </a:lnTo>
                <a:lnTo>
                  <a:pt x="123207" y="152184"/>
                </a:lnTo>
                <a:lnTo>
                  <a:pt x="124351" y="151230"/>
                </a:lnTo>
                <a:lnTo>
                  <a:pt x="125495" y="150213"/>
                </a:lnTo>
                <a:lnTo>
                  <a:pt x="126575" y="149197"/>
                </a:lnTo>
                <a:lnTo>
                  <a:pt x="127655" y="148148"/>
                </a:lnTo>
                <a:lnTo>
                  <a:pt x="128703" y="147067"/>
                </a:lnTo>
                <a:lnTo>
                  <a:pt x="129752" y="145955"/>
                </a:lnTo>
                <a:lnTo>
                  <a:pt x="130736" y="144844"/>
                </a:lnTo>
                <a:lnTo>
                  <a:pt x="131722" y="143699"/>
                </a:lnTo>
                <a:lnTo>
                  <a:pt x="132643" y="142523"/>
                </a:lnTo>
                <a:lnTo>
                  <a:pt x="133565" y="141347"/>
                </a:lnTo>
                <a:lnTo>
                  <a:pt x="134454" y="140139"/>
                </a:lnTo>
                <a:lnTo>
                  <a:pt x="135312" y="138868"/>
                </a:lnTo>
                <a:lnTo>
                  <a:pt x="136138" y="137629"/>
                </a:lnTo>
                <a:lnTo>
                  <a:pt x="136933" y="136359"/>
                </a:lnTo>
                <a:lnTo>
                  <a:pt x="137726" y="135024"/>
                </a:lnTo>
                <a:lnTo>
                  <a:pt x="138457" y="133721"/>
                </a:lnTo>
                <a:lnTo>
                  <a:pt x="139156" y="132354"/>
                </a:lnTo>
                <a:lnTo>
                  <a:pt x="139855" y="131020"/>
                </a:lnTo>
                <a:lnTo>
                  <a:pt x="140490" y="129621"/>
                </a:lnTo>
                <a:lnTo>
                  <a:pt x="141094" y="128255"/>
                </a:lnTo>
                <a:lnTo>
                  <a:pt x="141666" y="126825"/>
                </a:lnTo>
                <a:lnTo>
                  <a:pt x="142206" y="125395"/>
                </a:lnTo>
                <a:lnTo>
                  <a:pt x="142715" y="123965"/>
                </a:lnTo>
                <a:lnTo>
                  <a:pt x="143191" y="122503"/>
                </a:lnTo>
                <a:lnTo>
                  <a:pt x="143667" y="121009"/>
                </a:lnTo>
                <a:lnTo>
                  <a:pt x="144048" y="119548"/>
                </a:lnTo>
                <a:lnTo>
                  <a:pt x="144398" y="118022"/>
                </a:lnTo>
                <a:lnTo>
                  <a:pt x="144748" y="116496"/>
                </a:lnTo>
                <a:lnTo>
                  <a:pt x="145034" y="114971"/>
                </a:lnTo>
                <a:lnTo>
                  <a:pt x="145320" y="113414"/>
                </a:lnTo>
                <a:lnTo>
                  <a:pt x="145510" y="111857"/>
                </a:lnTo>
                <a:lnTo>
                  <a:pt x="145669" y="110300"/>
                </a:lnTo>
                <a:lnTo>
                  <a:pt x="145860" y="108711"/>
                </a:lnTo>
                <a:lnTo>
                  <a:pt x="145955" y="107122"/>
                </a:lnTo>
                <a:lnTo>
                  <a:pt x="145986" y="105533"/>
                </a:lnTo>
                <a:lnTo>
                  <a:pt x="146018" y="103913"/>
                </a:lnTo>
                <a:lnTo>
                  <a:pt x="145986" y="102291"/>
                </a:lnTo>
                <a:lnTo>
                  <a:pt x="145955" y="100702"/>
                </a:lnTo>
                <a:lnTo>
                  <a:pt x="145860" y="99082"/>
                </a:lnTo>
                <a:lnTo>
                  <a:pt x="145669" y="97525"/>
                </a:lnTo>
                <a:lnTo>
                  <a:pt x="145510" y="95936"/>
                </a:lnTo>
                <a:lnTo>
                  <a:pt x="145320" y="94379"/>
                </a:lnTo>
                <a:lnTo>
                  <a:pt x="145034" y="92822"/>
                </a:lnTo>
                <a:lnTo>
                  <a:pt x="144748" y="91328"/>
                </a:lnTo>
                <a:lnTo>
                  <a:pt x="144398" y="89802"/>
                </a:lnTo>
                <a:lnTo>
                  <a:pt x="144048" y="88276"/>
                </a:lnTo>
                <a:lnTo>
                  <a:pt x="143667" y="86783"/>
                </a:lnTo>
                <a:lnTo>
                  <a:pt x="143191" y="85289"/>
                </a:lnTo>
                <a:lnTo>
                  <a:pt x="142715" y="83859"/>
                </a:lnTo>
                <a:lnTo>
                  <a:pt x="142206" y="82398"/>
                </a:lnTo>
                <a:lnTo>
                  <a:pt x="141666" y="80968"/>
                </a:lnTo>
                <a:lnTo>
                  <a:pt x="141094" y="79569"/>
                </a:lnTo>
                <a:lnTo>
                  <a:pt x="140490" y="78139"/>
                </a:lnTo>
                <a:lnTo>
                  <a:pt x="139855" y="76805"/>
                </a:lnTo>
                <a:lnTo>
                  <a:pt x="139156" y="75406"/>
                </a:lnTo>
                <a:lnTo>
                  <a:pt x="138457" y="74103"/>
                </a:lnTo>
                <a:lnTo>
                  <a:pt x="137726" y="72768"/>
                </a:lnTo>
                <a:lnTo>
                  <a:pt x="136933" y="71465"/>
                </a:lnTo>
                <a:lnTo>
                  <a:pt x="136138" y="70195"/>
                </a:lnTo>
                <a:lnTo>
                  <a:pt x="135312" y="68924"/>
                </a:lnTo>
                <a:lnTo>
                  <a:pt x="134454" y="67685"/>
                </a:lnTo>
                <a:lnTo>
                  <a:pt x="133565" y="66477"/>
                </a:lnTo>
                <a:lnTo>
                  <a:pt x="132643" y="65301"/>
                </a:lnTo>
                <a:lnTo>
                  <a:pt x="131722" y="64093"/>
                </a:lnTo>
                <a:lnTo>
                  <a:pt x="130736" y="62949"/>
                </a:lnTo>
                <a:lnTo>
                  <a:pt x="129752" y="61838"/>
                </a:lnTo>
                <a:lnTo>
                  <a:pt x="128703" y="60725"/>
                </a:lnTo>
                <a:lnTo>
                  <a:pt x="127655" y="59644"/>
                </a:lnTo>
                <a:lnTo>
                  <a:pt x="126575" y="58595"/>
                </a:lnTo>
                <a:lnTo>
                  <a:pt x="125495" y="57579"/>
                </a:lnTo>
                <a:lnTo>
                  <a:pt x="124351" y="56562"/>
                </a:lnTo>
                <a:lnTo>
                  <a:pt x="123207" y="55608"/>
                </a:lnTo>
                <a:lnTo>
                  <a:pt x="122064" y="54656"/>
                </a:lnTo>
                <a:lnTo>
                  <a:pt x="120856" y="53734"/>
                </a:lnTo>
                <a:lnTo>
                  <a:pt x="119617" y="52875"/>
                </a:lnTo>
                <a:lnTo>
                  <a:pt x="118410" y="52018"/>
                </a:lnTo>
                <a:lnTo>
                  <a:pt x="117138" y="51159"/>
                </a:lnTo>
                <a:lnTo>
                  <a:pt x="115837" y="50364"/>
                </a:lnTo>
                <a:lnTo>
                  <a:pt x="114565" y="49602"/>
                </a:lnTo>
                <a:lnTo>
                  <a:pt x="113262" y="48871"/>
                </a:lnTo>
                <a:lnTo>
                  <a:pt x="111897" y="48172"/>
                </a:lnTo>
                <a:lnTo>
                  <a:pt x="110562" y="47504"/>
                </a:lnTo>
                <a:lnTo>
                  <a:pt x="109164" y="46869"/>
                </a:lnTo>
                <a:lnTo>
                  <a:pt x="107799" y="46201"/>
                </a:lnTo>
                <a:lnTo>
                  <a:pt x="106369" y="45630"/>
                </a:lnTo>
                <a:lnTo>
                  <a:pt x="104939" y="45090"/>
                </a:lnTo>
                <a:lnTo>
                  <a:pt x="103509" y="44581"/>
                </a:lnTo>
                <a:lnTo>
                  <a:pt x="102017" y="44105"/>
                </a:lnTo>
                <a:lnTo>
                  <a:pt x="100555" y="43692"/>
                </a:lnTo>
                <a:lnTo>
                  <a:pt x="99030" y="43278"/>
                </a:lnTo>
                <a:lnTo>
                  <a:pt x="97568" y="42897"/>
                </a:lnTo>
                <a:lnTo>
                  <a:pt x="96042" y="42579"/>
                </a:lnTo>
                <a:lnTo>
                  <a:pt x="94487" y="42262"/>
                </a:lnTo>
                <a:lnTo>
                  <a:pt x="92961" y="42040"/>
                </a:lnTo>
                <a:lnTo>
                  <a:pt x="91373" y="41784"/>
                </a:lnTo>
                <a:lnTo>
                  <a:pt x="89816" y="41626"/>
                </a:lnTo>
                <a:lnTo>
                  <a:pt x="88259" y="41499"/>
                </a:lnTo>
                <a:lnTo>
                  <a:pt x="86671" y="41372"/>
                </a:lnTo>
                <a:lnTo>
                  <a:pt x="85051" y="41308"/>
                </a:lnTo>
                <a:lnTo>
                  <a:pt x="83462" y="41276"/>
                </a:lnTo>
                <a:close/>
                <a:moveTo>
                  <a:pt x="64304" y="22496"/>
                </a:moveTo>
                <a:lnTo>
                  <a:pt x="69038" y="31330"/>
                </a:lnTo>
                <a:lnTo>
                  <a:pt x="70786" y="31012"/>
                </a:lnTo>
                <a:lnTo>
                  <a:pt x="72564" y="30725"/>
                </a:lnTo>
                <a:lnTo>
                  <a:pt x="74343" y="30471"/>
                </a:lnTo>
                <a:lnTo>
                  <a:pt x="76123" y="30281"/>
                </a:lnTo>
                <a:lnTo>
                  <a:pt x="77965" y="30122"/>
                </a:lnTo>
                <a:lnTo>
                  <a:pt x="79776" y="29995"/>
                </a:lnTo>
                <a:lnTo>
                  <a:pt x="81587" y="29931"/>
                </a:lnTo>
                <a:lnTo>
                  <a:pt x="83462" y="29900"/>
                </a:lnTo>
                <a:lnTo>
                  <a:pt x="84797" y="29931"/>
                </a:lnTo>
                <a:lnTo>
                  <a:pt x="86162" y="29963"/>
                </a:lnTo>
                <a:lnTo>
                  <a:pt x="87497" y="30058"/>
                </a:lnTo>
                <a:lnTo>
                  <a:pt x="88863" y="30122"/>
                </a:lnTo>
                <a:lnTo>
                  <a:pt x="90197" y="30249"/>
                </a:lnTo>
                <a:lnTo>
                  <a:pt x="91531" y="30376"/>
                </a:lnTo>
                <a:lnTo>
                  <a:pt x="92834" y="30503"/>
                </a:lnTo>
                <a:lnTo>
                  <a:pt x="94136" y="30725"/>
                </a:lnTo>
                <a:lnTo>
                  <a:pt x="95471" y="30917"/>
                </a:lnTo>
                <a:lnTo>
                  <a:pt x="96774" y="31139"/>
                </a:lnTo>
                <a:lnTo>
                  <a:pt x="98077" y="31393"/>
                </a:lnTo>
                <a:lnTo>
                  <a:pt x="99347" y="31647"/>
                </a:lnTo>
                <a:lnTo>
                  <a:pt x="100618" y="31965"/>
                </a:lnTo>
                <a:lnTo>
                  <a:pt x="101888" y="32283"/>
                </a:lnTo>
                <a:lnTo>
                  <a:pt x="103160" y="32601"/>
                </a:lnTo>
                <a:lnTo>
                  <a:pt x="104399" y="32982"/>
                </a:lnTo>
                <a:lnTo>
                  <a:pt x="109642" y="24402"/>
                </a:lnTo>
                <a:lnTo>
                  <a:pt x="128925" y="33395"/>
                </a:lnTo>
                <a:lnTo>
                  <a:pt x="125622" y="43214"/>
                </a:lnTo>
                <a:lnTo>
                  <a:pt x="127433" y="44486"/>
                </a:lnTo>
                <a:lnTo>
                  <a:pt x="129181" y="45852"/>
                </a:lnTo>
                <a:lnTo>
                  <a:pt x="130895" y="47219"/>
                </a:lnTo>
                <a:lnTo>
                  <a:pt x="132547" y="48680"/>
                </a:lnTo>
                <a:lnTo>
                  <a:pt x="134168" y="50174"/>
                </a:lnTo>
                <a:lnTo>
                  <a:pt x="135757" y="51667"/>
                </a:lnTo>
                <a:lnTo>
                  <a:pt x="137282" y="53257"/>
                </a:lnTo>
                <a:lnTo>
                  <a:pt x="138775" y="54878"/>
                </a:lnTo>
                <a:lnTo>
                  <a:pt x="140204" y="56562"/>
                </a:lnTo>
                <a:lnTo>
                  <a:pt x="141602" y="58310"/>
                </a:lnTo>
                <a:lnTo>
                  <a:pt x="142937" y="60057"/>
                </a:lnTo>
                <a:lnTo>
                  <a:pt x="144239" y="61838"/>
                </a:lnTo>
                <a:lnTo>
                  <a:pt x="145478" y="63680"/>
                </a:lnTo>
                <a:lnTo>
                  <a:pt x="146623" y="65555"/>
                </a:lnTo>
                <a:lnTo>
                  <a:pt x="147766" y="67462"/>
                </a:lnTo>
                <a:lnTo>
                  <a:pt x="148815" y="69400"/>
                </a:lnTo>
                <a:lnTo>
                  <a:pt x="159584" y="66794"/>
                </a:lnTo>
                <a:lnTo>
                  <a:pt x="166892" y="86783"/>
                </a:lnTo>
                <a:lnTo>
                  <a:pt x="156408" y="92027"/>
                </a:lnTo>
                <a:lnTo>
                  <a:pt x="156662" y="93489"/>
                </a:lnTo>
                <a:lnTo>
                  <a:pt x="156853" y="94919"/>
                </a:lnTo>
                <a:lnTo>
                  <a:pt x="157011" y="96412"/>
                </a:lnTo>
                <a:lnTo>
                  <a:pt x="157170" y="97906"/>
                </a:lnTo>
                <a:lnTo>
                  <a:pt x="157265" y="99367"/>
                </a:lnTo>
                <a:lnTo>
                  <a:pt x="157329" y="100861"/>
                </a:lnTo>
                <a:lnTo>
                  <a:pt x="157392" y="102386"/>
                </a:lnTo>
                <a:lnTo>
                  <a:pt x="157392" y="103913"/>
                </a:lnTo>
                <a:lnTo>
                  <a:pt x="157392" y="105311"/>
                </a:lnTo>
                <a:lnTo>
                  <a:pt x="157361" y="106709"/>
                </a:lnTo>
                <a:lnTo>
                  <a:pt x="157297" y="108074"/>
                </a:lnTo>
                <a:lnTo>
                  <a:pt x="157202" y="109506"/>
                </a:lnTo>
                <a:lnTo>
                  <a:pt x="157043" y="110904"/>
                </a:lnTo>
                <a:lnTo>
                  <a:pt x="156916" y="112238"/>
                </a:lnTo>
                <a:lnTo>
                  <a:pt x="156757" y="113636"/>
                </a:lnTo>
                <a:lnTo>
                  <a:pt x="156599" y="114971"/>
                </a:lnTo>
                <a:lnTo>
                  <a:pt x="156345" y="116337"/>
                </a:lnTo>
                <a:lnTo>
                  <a:pt x="156121" y="117672"/>
                </a:lnTo>
                <a:lnTo>
                  <a:pt x="155835" y="119007"/>
                </a:lnTo>
                <a:lnTo>
                  <a:pt x="155550" y="120341"/>
                </a:lnTo>
                <a:lnTo>
                  <a:pt x="155232" y="121676"/>
                </a:lnTo>
                <a:lnTo>
                  <a:pt x="154883" y="122947"/>
                </a:lnTo>
                <a:lnTo>
                  <a:pt x="154565" y="124250"/>
                </a:lnTo>
                <a:lnTo>
                  <a:pt x="154151" y="125553"/>
                </a:lnTo>
                <a:lnTo>
                  <a:pt x="164922" y="132132"/>
                </a:lnTo>
                <a:lnTo>
                  <a:pt x="155962" y="151389"/>
                </a:lnTo>
                <a:lnTo>
                  <a:pt x="143350" y="147194"/>
                </a:lnTo>
                <a:lnTo>
                  <a:pt x="142142" y="148847"/>
                </a:lnTo>
                <a:lnTo>
                  <a:pt x="140904" y="150437"/>
                </a:lnTo>
                <a:lnTo>
                  <a:pt x="139569" y="151962"/>
                </a:lnTo>
                <a:lnTo>
                  <a:pt x="138266" y="153487"/>
                </a:lnTo>
                <a:lnTo>
                  <a:pt x="136869" y="154981"/>
                </a:lnTo>
                <a:lnTo>
                  <a:pt x="135471" y="156442"/>
                </a:lnTo>
                <a:lnTo>
                  <a:pt x="134009" y="157809"/>
                </a:lnTo>
                <a:lnTo>
                  <a:pt x="132484" y="159207"/>
                </a:lnTo>
                <a:lnTo>
                  <a:pt x="130959" y="160510"/>
                </a:lnTo>
                <a:lnTo>
                  <a:pt x="129371" y="161813"/>
                </a:lnTo>
                <a:lnTo>
                  <a:pt x="127782" y="163053"/>
                </a:lnTo>
                <a:lnTo>
                  <a:pt x="126130" y="164228"/>
                </a:lnTo>
                <a:lnTo>
                  <a:pt x="124478" y="165404"/>
                </a:lnTo>
                <a:lnTo>
                  <a:pt x="122762" y="166484"/>
                </a:lnTo>
                <a:lnTo>
                  <a:pt x="121046" y="167565"/>
                </a:lnTo>
                <a:lnTo>
                  <a:pt x="119299" y="168582"/>
                </a:lnTo>
                <a:lnTo>
                  <a:pt x="122540" y="182088"/>
                </a:lnTo>
                <a:lnTo>
                  <a:pt x="102556" y="189365"/>
                </a:lnTo>
                <a:lnTo>
                  <a:pt x="96234" y="176748"/>
                </a:lnTo>
                <a:lnTo>
                  <a:pt x="94677" y="177002"/>
                </a:lnTo>
                <a:lnTo>
                  <a:pt x="93088" y="177226"/>
                </a:lnTo>
                <a:lnTo>
                  <a:pt x="91531" y="177416"/>
                </a:lnTo>
                <a:lnTo>
                  <a:pt x="89943" y="177607"/>
                </a:lnTo>
                <a:lnTo>
                  <a:pt x="88323" y="177702"/>
                </a:lnTo>
                <a:lnTo>
                  <a:pt x="86703" y="177797"/>
                </a:lnTo>
                <a:lnTo>
                  <a:pt x="85082" y="177861"/>
                </a:lnTo>
                <a:lnTo>
                  <a:pt x="83462" y="177861"/>
                </a:lnTo>
                <a:lnTo>
                  <a:pt x="81048" y="177829"/>
                </a:lnTo>
                <a:lnTo>
                  <a:pt x="78665" y="177734"/>
                </a:lnTo>
                <a:lnTo>
                  <a:pt x="76345" y="177543"/>
                </a:lnTo>
                <a:lnTo>
                  <a:pt x="73994" y="177289"/>
                </a:lnTo>
                <a:lnTo>
                  <a:pt x="71675" y="176971"/>
                </a:lnTo>
                <a:lnTo>
                  <a:pt x="69388" y="176558"/>
                </a:lnTo>
                <a:lnTo>
                  <a:pt x="67132" y="176082"/>
                </a:lnTo>
                <a:lnTo>
                  <a:pt x="64875" y="175542"/>
                </a:lnTo>
                <a:lnTo>
                  <a:pt x="57219" y="187427"/>
                </a:lnTo>
                <a:lnTo>
                  <a:pt x="37967" y="178465"/>
                </a:lnTo>
                <a:lnTo>
                  <a:pt x="42001" y="165150"/>
                </a:lnTo>
                <a:lnTo>
                  <a:pt x="40381" y="164037"/>
                </a:lnTo>
                <a:lnTo>
                  <a:pt x="38760" y="162797"/>
                </a:lnTo>
                <a:lnTo>
                  <a:pt x="37203" y="161591"/>
                </a:lnTo>
                <a:lnTo>
                  <a:pt x="35678" y="160351"/>
                </a:lnTo>
                <a:lnTo>
                  <a:pt x="34186" y="159017"/>
                </a:lnTo>
                <a:lnTo>
                  <a:pt x="32692" y="157682"/>
                </a:lnTo>
                <a:lnTo>
                  <a:pt x="31262" y="156284"/>
                </a:lnTo>
                <a:lnTo>
                  <a:pt x="29896" y="154885"/>
                </a:lnTo>
                <a:lnTo>
                  <a:pt x="28531" y="153392"/>
                </a:lnTo>
                <a:lnTo>
                  <a:pt x="27228" y="151898"/>
                </a:lnTo>
                <a:lnTo>
                  <a:pt x="25956" y="150405"/>
                </a:lnTo>
                <a:lnTo>
                  <a:pt x="24686" y="148815"/>
                </a:lnTo>
                <a:lnTo>
                  <a:pt x="23510" y="147226"/>
                </a:lnTo>
                <a:lnTo>
                  <a:pt x="22366" y="145606"/>
                </a:lnTo>
                <a:lnTo>
                  <a:pt x="21255" y="143921"/>
                </a:lnTo>
                <a:lnTo>
                  <a:pt x="20206" y="142206"/>
                </a:lnTo>
                <a:lnTo>
                  <a:pt x="7308" y="145034"/>
                </a:lnTo>
                <a:lnTo>
                  <a:pt x="0" y="125077"/>
                </a:lnTo>
                <a:lnTo>
                  <a:pt x="11057" y="119165"/>
                </a:lnTo>
                <a:lnTo>
                  <a:pt x="10674" y="117291"/>
                </a:lnTo>
                <a:lnTo>
                  <a:pt x="10389" y="115416"/>
                </a:lnTo>
                <a:lnTo>
                  <a:pt x="10103" y="113541"/>
                </a:lnTo>
                <a:lnTo>
                  <a:pt x="9881" y="111634"/>
                </a:lnTo>
                <a:lnTo>
                  <a:pt x="9722" y="109696"/>
                </a:lnTo>
                <a:lnTo>
                  <a:pt x="9563" y="107789"/>
                </a:lnTo>
                <a:lnTo>
                  <a:pt x="9500" y="105851"/>
                </a:lnTo>
                <a:lnTo>
                  <a:pt x="9468" y="103913"/>
                </a:lnTo>
                <a:lnTo>
                  <a:pt x="9500" y="101624"/>
                </a:lnTo>
                <a:lnTo>
                  <a:pt x="9595" y="99304"/>
                </a:lnTo>
                <a:lnTo>
                  <a:pt x="9817" y="97017"/>
                </a:lnTo>
                <a:lnTo>
                  <a:pt x="10039" y="94792"/>
                </a:lnTo>
                <a:lnTo>
                  <a:pt x="10357" y="92535"/>
                </a:lnTo>
                <a:lnTo>
                  <a:pt x="10739" y="90343"/>
                </a:lnTo>
                <a:lnTo>
                  <a:pt x="11184" y="88149"/>
                </a:lnTo>
                <a:lnTo>
                  <a:pt x="11692" y="85989"/>
                </a:lnTo>
                <a:lnTo>
                  <a:pt x="1938" y="79728"/>
                </a:lnTo>
                <a:lnTo>
                  <a:pt x="10930" y="60471"/>
                </a:lnTo>
                <a:lnTo>
                  <a:pt x="21445" y="63617"/>
                </a:lnTo>
                <a:lnTo>
                  <a:pt x="22685" y="61806"/>
                </a:lnTo>
                <a:lnTo>
                  <a:pt x="23923" y="60057"/>
                </a:lnTo>
                <a:lnTo>
                  <a:pt x="25258" y="58310"/>
                </a:lnTo>
                <a:lnTo>
                  <a:pt x="26624" y="56625"/>
                </a:lnTo>
                <a:lnTo>
                  <a:pt x="28021" y="54941"/>
                </a:lnTo>
                <a:lnTo>
                  <a:pt x="29515" y="53384"/>
                </a:lnTo>
                <a:lnTo>
                  <a:pt x="31008" y="51794"/>
                </a:lnTo>
                <a:lnTo>
                  <a:pt x="32597" y="50269"/>
                </a:lnTo>
                <a:lnTo>
                  <a:pt x="34186" y="48776"/>
                </a:lnTo>
                <a:lnTo>
                  <a:pt x="35837" y="47346"/>
                </a:lnTo>
                <a:lnTo>
                  <a:pt x="37521" y="45979"/>
                </a:lnTo>
                <a:lnTo>
                  <a:pt x="39237" y="44644"/>
                </a:lnTo>
                <a:lnTo>
                  <a:pt x="40984" y="43373"/>
                </a:lnTo>
                <a:lnTo>
                  <a:pt x="42827" y="42135"/>
                </a:lnTo>
                <a:lnTo>
                  <a:pt x="44638" y="40959"/>
                </a:lnTo>
                <a:lnTo>
                  <a:pt x="46544" y="39846"/>
                </a:lnTo>
                <a:lnTo>
                  <a:pt x="44352" y="29773"/>
                </a:lnTo>
                <a:lnTo>
                  <a:pt x="64304" y="22496"/>
                </a:lnTo>
                <a:close/>
                <a:moveTo>
                  <a:pt x="161113" y="14933"/>
                </a:moveTo>
                <a:lnTo>
                  <a:pt x="160164" y="14964"/>
                </a:lnTo>
                <a:lnTo>
                  <a:pt x="159181" y="15060"/>
                </a:lnTo>
                <a:lnTo>
                  <a:pt x="158262" y="15220"/>
                </a:lnTo>
                <a:lnTo>
                  <a:pt x="157343" y="15442"/>
                </a:lnTo>
                <a:lnTo>
                  <a:pt x="156425" y="15728"/>
                </a:lnTo>
                <a:lnTo>
                  <a:pt x="155537" y="16077"/>
                </a:lnTo>
                <a:lnTo>
                  <a:pt x="154650" y="16490"/>
                </a:lnTo>
                <a:lnTo>
                  <a:pt x="153794" y="16934"/>
                </a:lnTo>
                <a:lnTo>
                  <a:pt x="153161" y="17316"/>
                </a:lnTo>
                <a:lnTo>
                  <a:pt x="152559" y="17761"/>
                </a:lnTo>
                <a:lnTo>
                  <a:pt x="151989" y="18205"/>
                </a:lnTo>
                <a:lnTo>
                  <a:pt x="151450" y="18683"/>
                </a:lnTo>
                <a:lnTo>
                  <a:pt x="150912" y="19191"/>
                </a:lnTo>
                <a:lnTo>
                  <a:pt x="150435" y="19699"/>
                </a:lnTo>
                <a:lnTo>
                  <a:pt x="149960" y="20239"/>
                </a:lnTo>
                <a:lnTo>
                  <a:pt x="149549" y="20811"/>
                </a:lnTo>
                <a:lnTo>
                  <a:pt x="149136" y="21383"/>
                </a:lnTo>
                <a:lnTo>
                  <a:pt x="148756" y="21954"/>
                </a:lnTo>
                <a:lnTo>
                  <a:pt x="148440" y="22559"/>
                </a:lnTo>
                <a:lnTo>
                  <a:pt x="148091" y="23194"/>
                </a:lnTo>
                <a:lnTo>
                  <a:pt x="147806" y="23829"/>
                </a:lnTo>
                <a:lnTo>
                  <a:pt x="147584" y="24465"/>
                </a:lnTo>
                <a:lnTo>
                  <a:pt x="147362" y="25132"/>
                </a:lnTo>
                <a:lnTo>
                  <a:pt x="147141" y="25800"/>
                </a:lnTo>
                <a:lnTo>
                  <a:pt x="147014" y="26467"/>
                </a:lnTo>
                <a:lnTo>
                  <a:pt x="146887" y="27165"/>
                </a:lnTo>
                <a:lnTo>
                  <a:pt x="146760" y="27865"/>
                </a:lnTo>
                <a:lnTo>
                  <a:pt x="146696" y="28564"/>
                </a:lnTo>
                <a:lnTo>
                  <a:pt x="146696" y="29230"/>
                </a:lnTo>
                <a:lnTo>
                  <a:pt x="146696" y="29930"/>
                </a:lnTo>
                <a:lnTo>
                  <a:pt x="146728" y="30660"/>
                </a:lnTo>
                <a:lnTo>
                  <a:pt x="146823" y="31360"/>
                </a:lnTo>
                <a:lnTo>
                  <a:pt x="146950" y="32027"/>
                </a:lnTo>
                <a:lnTo>
                  <a:pt x="147077" y="32757"/>
                </a:lnTo>
                <a:lnTo>
                  <a:pt x="147235" y="33425"/>
                </a:lnTo>
                <a:lnTo>
                  <a:pt x="147489" y="34124"/>
                </a:lnTo>
                <a:lnTo>
                  <a:pt x="147711" y="34792"/>
                </a:lnTo>
                <a:lnTo>
                  <a:pt x="148027" y="35490"/>
                </a:lnTo>
                <a:lnTo>
                  <a:pt x="148313" y="36125"/>
                </a:lnTo>
                <a:lnTo>
                  <a:pt x="148693" y="36793"/>
                </a:lnTo>
                <a:lnTo>
                  <a:pt x="149200" y="37587"/>
                </a:lnTo>
                <a:lnTo>
                  <a:pt x="149770" y="38350"/>
                </a:lnTo>
                <a:lnTo>
                  <a:pt x="150372" y="39080"/>
                </a:lnTo>
                <a:lnTo>
                  <a:pt x="151006" y="39779"/>
                </a:lnTo>
                <a:lnTo>
                  <a:pt x="151735" y="40383"/>
                </a:lnTo>
                <a:lnTo>
                  <a:pt x="152432" y="40987"/>
                </a:lnTo>
                <a:lnTo>
                  <a:pt x="153192" y="41526"/>
                </a:lnTo>
                <a:lnTo>
                  <a:pt x="153985" y="42004"/>
                </a:lnTo>
                <a:lnTo>
                  <a:pt x="154808" y="42417"/>
                </a:lnTo>
                <a:lnTo>
                  <a:pt x="155664" y="42829"/>
                </a:lnTo>
                <a:lnTo>
                  <a:pt x="156550" y="43147"/>
                </a:lnTo>
                <a:lnTo>
                  <a:pt x="157438" y="43401"/>
                </a:lnTo>
                <a:lnTo>
                  <a:pt x="158358" y="43655"/>
                </a:lnTo>
                <a:lnTo>
                  <a:pt x="159276" y="43783"/>
                </a:lnTo>
                <a:lnTo>
                  <a:pt x="160195" y="43878"/>
                </a:lnTo>
                <a:lnTo>
                  <a:pt x="161177" y="43910"/>
                </a:lnTo>
                <a:lnTo>
                  <a:pt x="162127" y="43878"/>
                </a:lnTo>
                <a:lnTo>
                  <a:pt x="163078" y="43783"/>
                </a:lnTo>
                <a:lnTo>
                  <a:pt x="163996" y="43624"/>
                </a:lnTo>
                <a:lnTo>
                  <a:pt x="164948" y="43401"/>
                </a:lnTo>
                <a:lnTo>
                  <a:pt x="165866" y="43115"/>
                </a:lnTo>
                <a:lnTo>
                  <a:pt x="166754" y="42766"/>
                </a:lnTo>
                <a:lnTo>
                  <a:pt x="167641" y="42353"/>
                </a:lnTo>
                <a:lnTo>
                  <a:pt x="168496" y="41876"/>
                </a:lnTo>
                <a:lnTo>
                  <a:pt x="169098" y="41526"/>
                </a:lnTo>
                <a:lnTo>
                  <a:pt x="169700" y="41114"/>
                </a:lnTo>
                <a:lnTo>
                  <a:pt x="170270" y="40669"/>
                </a:lnTo>
                <a:lnTo>
                  <a:pt x="170810" y="40193"/>
                </a:lnTo>
                <a:lnTo>
                  <a:pt x="171317" y="39747"/>
                </a:lnTo>
                <a:lnTo>
                  <a:pt x="171792" y="39239"/>
                </a:lnTo>
                <a:lnTo>
                  <a:pt x="172267" y="38699"/>
                </a:lnTo>
                <a:lnTo>
                  <a:pt x="172679" y="38158"/>
                </a:lnTo>
                <a:lnTo>
                  <a:pt x="173091" y="37587"/>
                </a:lnTo>
                <a:lnTo>
                  <a:pt x="173502" y="36952"/>
                </a:lnTo>
                <a:lnTo>
                  <a:pt x="173852" y="36347"/>
                </a:lnTo>
                <a:lnTo>
                  <a:pt x="174168" y="35744"/>
                </a:lnTo>
                <a:lnTo>
                  <a:pt x="174454" y="35077"/>
                </a:lnTo>
                <a:lnTo>
                  <a:pt x="174706" y="34441"/>
                </a:lnTo>
                <a:lnTo>
                  <a:pt x="174960" y="33743"/>
                </a:lnTo>
                <a:lnTo>
                  <a:pt x="175151" y="33044"/>
                </a:lnTo>
                <a:lnTo>
                  <a:pt x="175308" y="32344"/>
                </a:lnTo>
                <a:lnTo>
                  <a:pt x="175404" y="31646"/>
                </a:lnTo>
                <a:lnTo>
                  <a:pt x="175531" y="30914"/>
                </a:lnTo>
                <a:lnTo>
                  <a:pt x="175594" y="30216"/>
                </a:lnTo>
                <a:lnTo>
                  <a:pt x="175594" y="29517"/>
                </a:lnTo>
                <a:lnTo>
                  <a:pt x="175594" y="28786"/>
                </a:lnTo>
                <a:lnTo>
                  <a:pt x="175562" y="28119"/>
                </a:lnTo>
                <a:lnTo>
                  <a:pt x="175435" y="27419"/>
                </a:lnTo>
                <a:lnTo>
                  <a:pt x="175340" y="26689"/>
                </a:lnTo>
                <a:lnTo>
                  <a:pt x="175183" y="26022"/>
                </a:lnTo>
                <a:lnTo>
                  <a:pt x="175024" y="25354"/>
                </a:lnTo>
                <a:lnTo>
                  <a:pt x="174802" y="24688"/>
                </a:lnTo>
                <a:lnTo>
                  <a:pt x="174549" y="23988"/>
                </a:lnTo>
                <a:lnTo>
                  <a:pt x="174263" y="23353"/>
                </a:lnTo>
                <a:lnTo>
                  <a:pt x="173946" y="22718"/>
                </a:lnTo>
                <a:lnTo>
                  <a:pt x="173598" y="22081"/>
                </a:lnTo>
                <a:lnTo>
                  <a:pt x="173091" y="21256"/>
                </a:lnTo>
                <a:lnTo>
                  <a:pt x="172521" y="20493"/>
                </a:lnTo>
                <a:lnTo>
                  <a:pt x="171919" y="19794"/>
                </a:lnTo>
                <a:lnTo>
                  <a:pt x="171285" y="19096"/>
                </a:lnTo>
                <a:lnTo>
                  <a:pt x="170556" y="18459"/>
                </a:lnTo>
                <a:lnTo>
                  <a:pt x="169859" y="17888"/>
                </a:lnTo>
                <a:lnTo>
                  <a:pt x="169098" y="17348"/>
                </a:lnTo>
                <a:lnTo>
                  <a:pt x="168275" y="16839"/>
                </a:lnTo>
                <a:lnTo>
                  <a:pt x="167483" y="16394"/>
                </a:lnTo>
                <a:lnTo>
                  <a:pt x="166627" y="16045"/>
                </a:lnTo>
                <a:lnTo>
                  <a:pt x="165772" y="15696"/>
                </a:lnTo>
                <a:lnTo>
                  <a:pt x="164852" y="15442"/>
                </a:lnTo>
                <a:lnTo>
                  <a:pt x="163934" y="15220"/>
                </a:lnTo>
                <a:lnTo>
                  <a:pt x="162983" y="15060"/>
                </a:lnTo>
                <a:lnTo>
                  <a:pt x="162065" y="14964"/>
                </a:lnTo>
                <a:lnTo>
                  <a:pt x="161113" y="14933"/>
                </a:lnTo>
                <a:close/>
                <a:moveTo>
                  <a:pt x="165296" y="0"/>
                </a:moveTo>
                <a:lnTo>
                  <a:pt x="172521" y="1906"/>
                </a:lnTo>
                <a:lnTo>
                  <a:pt x="171696" y="8007"/>
                </a:lnTo>
                <a:lnTo>
                  <a:pt x="171287" y="9489"/>
                </a:lnTo>
                <a:lnTo>
                  <a:pt x="170778" y="9214"/>
                </a:lnTo>
                <a:lnTo>
                  <a:pt x="170628" y="9155"/>
                </a:lnTo>
                <a:lnTo>
                  <a:pt x="170619" y="9150"/>
                </a:lnTo>
                <a:lnTo>
                  <a:pt x="169890" y="8865"/>
                </a:lnTo>
                <a:lnTo>
                  <a:pt x="170628" y="9155"/>
                </a:lnTo>
                <a:lnTo>
                  <a:pt x="171285" y="9500"/>
                </a:lnTo>
                <a:lnTo>
                  <a:pt x="171287" y="9489"/>
                </a:lnTo>
                <a:lnTo>
                  <a:pt x="171601" y="9658"/>
                </a:lnTo>
                <a:lnTo>
                  <a:pt x="172298" y="10041"/>
                </a:lnTo>
                <a:lnTo>
                  <a:pt x="173407" y="10707"/>
                </a:lnTo>
                <a:lnTo>
                  <a:pt x="173946" y="11057"/>
                </a:lnTo>
                <a:lnTo>
                  <a:pt x="174485" y="11438"/>
                </a:lnTo>
                <a:lnTo>
                  <a:pt x="174517" y="11469"/>
                </a:lnTo>
                <a:lnTo>
                  <a:pt x="175024" y="11852"/>
                </a:lnTo>
                <a:lnTo>
                  <a:pt x="175531" y="12264"/>
                </a:lnTo>
                <a:lnTo>
                  <a:pt x="176449" y="13122"/>
                </a:lnTo>
                <a:lnTo>
                  <a:pt x="177020" y="13663"/>
                </a:lnTo>
                <a:lnTo>
                  <a:pt x="177716" y="14425"/>
                </a:lnTo>
                <a:lnTo>
                  <a:pt x="178129" y="14901"/>
                </a:lnTo>
                <a:lnTo>
                  <a:pt x="178129" y="14901"/>
                </a:lnTo>
                <a:lnTo>
                  <a:pt x="178350" y="15155"/>
                </a:lnTo>
                <a:lnTo>
                  <a:pt x="178129" y="14901"/>
                </a:lnTo>
                <a:lnTo>
                  <a:pt x="179586" y="14044"/>
                </a:lnTo>
                <a:lnTo>
                  <a:pt x="185289" y="11501"/>
                </a:lnTo>
                <a:lnTo>
                  <a:pt x="189060" y="17951"/>
                </a:lnTo>
                <a:lnTo>
                  <a:pt x="184180" y="21669"/>
                </a:lnTo>
                <a:lnTo>
                  <a:pt x="182438" y="22686"/>
                </a:lnTo>
                <a:lnTo>
                  <a:pt x="182754" y="23734"/>
                </a:lnTo>
                <a:lnTo>
                  <a:pt x="182977" y="24751"/>
                </a:lnTo>
                <a:lnTo>
                  <a:pt x="183199" y="25800"/>
                </a:lnTo>
                <a:lnTo>
                  <a:pt x="183324" y="26848"/>
                </a:lnTo>
                <a:lnTo>
                  <a:pt x="183420" y="27897"/>
                </a:lnTo>
                <a:lnTo>
                  <a:pt x="183483" y="28945"/>
                </a:lnTo>
                <a:lnTo>
                  <a:pt x="183483" y="29994"/>
                </a:lnTo>
                <a:lnTo>
                  <a:pt x="183420" y="31010"/>
                </a:lnTo>
                <a:lnTo>
                  <a:pt x="185480" y="31551"/>
                </a:lnTo>
                <a:lnTo>
                  <a:pt x="191279" y="33806"/>
                </a:lnTo>
                <a:lnTo>
                  <a:pt x="189409" y="41050"/>
                </a:lnTo>
                <a:lnTo>
                  <a:pt x="183324" y="40193"/>
                </a:lnTo>
                <a:lnTo>
                  <a:pt x="181044" y="39588"/>
                </a:lnTo>
                <a:lnTo>
                  <a:pt x="180569" y="40510"/>
                </a:lnTo>
                <a:lnTo>
                  <a:pt x="180030" y="41399"/>
                </a:lnTo>
                <a:lnTo>
                  <a:pt x="179492" y="42226"/>
                </a:lnTo>
                <a:lnTo>
                  <a:pt x="178890" y="43052"/>
                </a:lnTo>
                <a:lnTo>
                  <a:pt x="178256" y="43847"/>
                </a:lnTo>
                <a:lnTo>
                  <a:pt x="177559" y="44640"/>
                </a:lnTo>
                <a:lnTo>
                  <a:pt x="176861" y="45371"/>
                </a:lnTo>
                <a:lnTo>
                  <a:pt x="176101" y="46071"/>
                </a:lnTo>
                <a:lnTo>
                  <a:pt x="177305" y="48136"/>
                </a:lnTo>
                <a:lnTo>
                  <a:pt x="179840" y="53791"/>
                </a:lnTo>
                <a:lnTo>
                  <a:pt x="173407" y="57635"/>
                </a:lnTo>
                <a:lnTo>
                  <a:pt x="169700" y="52711"/>
                </a:lnTo>
                <a:lnTo>
                  <a:pt x="168464" y="50613"/>
                </a:lnTo>
                <a:lnTo>
                  <a:pt x="168877" y="50423"/>
                </a:lnTo>
                <a:lnTo>
                  <a:pt x="169288" y="50264"/>
                </a:lnTo>
                <a:lnTo>
                  <a:pt x="168338" y="50613"/>
                </a:lnTo>
                <a:lnTo>
                  <a:pt x="167419" y="50900"/>
                </a:lnTo>
                <a:lnTo>
                  <a:pt x="166658" y="51154"/>
                </a:lnTo>
                <a:lnTo>
                  <a:pt x="165391" y="51440"/>
                </a:lnTo>
                <a:lnTo>
                  <a:pt x="164757" y="51535"/>
                </a:lnTo>
                <a:lnTo>
                  <a:pt x="164060" y="51631"/>
                </a:lnTo>
                <a:lnTo>
                  <a:pt x="163934" y="51631"/>
                </a:lnTo>
                <a:lnTo>
                  <a:pt x="162698" y="51789"/>
                </a:lnTo>
                <a:lnTo>
                  <a:pt x="161494" y="51821"/>
                </a:lnTo>
                <a:lnTo>
                  <a:pt x="161177" y="51853"/>
                </a:lnTo>
                <a:lnTo>
                  <a:pt x="160670" y="51821"/>
                </a:lnTo>
                <a:lnTo>
                  <a:pt x="160223" y="51806"/>
                </a:lnTo>
                <a:lnTo>
                  <a:pt x="159593" y="51758"/>
                </a:lnTo>
                <a:lnTo>
                  <a:pt x="158801" y="51694"/>
                </a:lnTo>
                <a:lnTo>
                  <a:pt x="159719" y="51789"/>
                </a:lnTo>
                <a:lnTo>
                  <a:pt x="160223" y="51806"/>
                </a:lnTo>
                <a:lnTo>
                  <a:pt x="160416" y="51821"/>
                </a:lnTo>
                <a:lnTo>
                  <a:pt x="159562" y="55062"/>
                </a:lnTo>
                <a:lnTo>
                  <a:pt x="157629" y="59860"/>
                </a:lnTo>
                <a:lnTo>
                  <a:pt x="150372" y="57986"/>
                </a:lnTo>
                <a:lnTo>
                  <a:pt x="150912" y="53029"/>
                </a:lnTo>
                <a:lnTo>
                  <a:pt x="151766" y="49756"/>
                </a:lnTo>
                <a:lnTo>
                  <a:pt x="152368" y="50042"/>
                </a:lnTo>
                <a:lnTo>
                  <a:pt x="151514" y="49629"/>
                </a:lnTo>
                <a:lnTo>
                  <a:pt x="150658" y="49185"/>
                </a:lnTo>
                <a:lnTo>
                  <a:pt x="149992" y="48834"/>
                </a:lnTo>
                <a:lnTo>
                  <a:pt x="148883" y="48167"/>
                </a:lnTo>
                <a:lnTo>
                  <a:pt x="148345" y="47786"/>
                </a:lnTo>
                <a:lnTo>
                  <a:pt x="147806" y="47437"/>
                </a:lnTo>
                <a:lnTo>
                  <a:pt x="147743" y="47405"/>
                </a:lnTo>
                <a:lnTo>
                  <a:pt x="147235" y="46991"/>
                </a:lnTo>
                <a:lnTo>
                  <a:pt x="146760" y="46579"/>
                </a:lnTo>
                <a:lnTo>
                  <a:pt x="145810" y="45721"/>
                </a:lnTo>
                <a:lnTo>
                  <a:pt x="145271" y="45180"/>
                </a:lnTo>
                <a:lnTo>
                  <a:pt x="144774" y="44660"/>
                </a:lnTo>
                <a:lnTo>
                  <a:pt x="144447" y="44291"/>
                </a:lnTo>
                <a:lnTo>
                  <a:pt x="143941" y="43688"/>
                </a:lnTo>
                <a:lnTo>
                  <a:pt x="144574" y="44450"/>
                </a:lnTo>
                <a:lnTo>
                  <a:pt x="144774" y="44660"/>
                </a:lnTo>
                <a:lnTo>
                  <a:pt x="144954" y="44863"/>
                </a:lnTo>
                <a:lnTo>
                  <a:pt x="142387" y="46388"/>
                </a:lnTo>
                <a:lnTo>
                  <a:pt x="137635" y="48358"/>
                </a:lnTo>
                <a:lnTo>
                  <a:pt x="133864" y="41940"/>
                </a:lnTo>
                <a:lnTo>
                  <a:pt x="137730" y="38795"/>
                </a:lnTo>
                <a:lnTo>
                  <a:pt x="140233" y="37301"/>
                </a:lnTo>
                <a:lnTo>
                  <a:pt x="139884" y="36252"/>
                </a:lnTo>
                <a:lnTo>
                  <a:pt x="139568" y="35173"/>
                </a:lnTo>
                <a:lnTo>
                  <a:pt x="139314" y="34092"/>
                </a:lnTo>
                <a:lnTo>
                  <a:pt x="139093" y="33012"/>
                </a:lnTo>
                <a:lnTo>
                  <a:pt x="138934" y="31932"/>
                </a:lnTo>
                <a:lnTo>
                  <a:pt x="138871" y="30851"/>
                </a:lnTo>
                <a:lnTo>
                  <a:pt x="138807" y="29740"/>
                </a:lnTo>
                <a:lnTo>
                  <a:pt x="138839" y="28659"/>
                </a:lnTo>
                <a:lnTo>
                  <a:pt x="136368" y="28056"/>
                </a:lnTo>
                <a:lnTo>
                  <a:pt x="131583" y="26054"/>
                </a:lnTo>
                <a:lnTo>
                  <a:pt x="133485" y="18842"/>
                </a:lnTo>
                <a:lnTo>
                  <a:pt x="138427" y="19381"/>
                </a:lnTo>
                <a:lnTo>
                  <a:pt x="140867" y="20016"/>
                </a:lnTo>
                <a:lnTo>
                  <a:pt x="141342" y="19000"/>
                </a:lnTo>
                <a:lnTo>
                  <a:pt x="141881" y="18015"/>
                </a:lnTo>
                <a:lnTo>
                  <a:pt x="142514" y="17094"/>
                </a:lnTo>
                <a:lnTo>
                  <a:pt x="143148" y="16148"/>
                </a:lnTo>
                <a:lnTo>
                  <a:pt x="143845" y="15251"/>
                </a:lnTo>
                <a:lnTo>
                  <a:pt x="144574" y="14393"/>
                </a:lnTo>
                <a:lnTo>
                  <a:pt x="145365" y="13536"/>
                </a:lnTo>
                <a:lnTo>
                  <a:pt x="146190" y="12772"/>
                </a:lnTo>
                <a:lnTo>
                  <a:pt x="145049" y="10834"/>
                </a:lnTo>
                <a:lnTo>
                  <a:pt x="143085" y="6036"/>
                </a:lnTo>
                <a:lnTo>
                  <a:pt x="149517" y="2224"/>
                </a:lnTo>
                <a:lnTo>
                  <a:pt x="152590" y="6163"/>
                </a:lnTo>
                <a:lnTo>
                  <a:pt x="153858" y="8230"/>
                </a:lnTo>
                <a:lnTo>
                  <a:pt x="153415" y="8420"/>
                </a:lnTo>
                <a:lnTo>
                  <a:pt x="153002" y="8579"/>
                </a:lnTo>
                <a:lnTo>
                  <a:pt x="153953" y="8230"/>
                </a:lnTo>
                <a:lnTo>
                  <a:pt x="154871" y="7943"/>
                </a:lnTo>
                <a:lnTo>
                  <a:pt x="155632" y="7689"/>
                </a:lnTo>
                <a:lnTo>
                  <a:pt x="156900" y="7435"/>
                </a:lnTo>
                <a:lnTo>
                  <a:pt x="157533" y="7308"/>
                </a:lnTo>
                <a:lnTo>
                  <a:pt x="158199" y="7181"/>
                </a:lnTo>
                <a:lnTo>
                  <a:pt x="158358" y="7181"/>
                </a:lnTo>
                <a:lnTo>
                  <a:pt x="159562" y="7054"/>
                </a:lnTo>
                <a:lnTo>
                  <a:pt x="160797" y="7022"/>
                </a:lnTo>
                <a:lnTo>
                  <a:pt x="161113" y="7022"/>
                </a:lnTo>
                <a:lnTo>
                  <a:pt x="161588" y="7022"/>
                </a:lnTo>
                <a:lnTo>
                  <a:pt x="162571" y="7085"/>
                </a:lnTo>
                <a:lnTo>
                  <a:pt x="163490" y="7149"/>
                </a:lnTo>
                <a:lnTo>
                  <a:pt x="162761" y="7085"/>
                </a:lnTo>
                <a:lnTo>
                  <a:pt x="163078" y="5814"/>
                </a:lnTo>
                <a:lnTo>
                  <a:pt x="165296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25" name="Freeform 25"/>
          <p:cNvSpPr/>
          <p:nvPr/>
        </p:nvSpPr>
        <p:spPr>
          <a:xfrm>
            <a:off x="2374900" y="254000"/>
            <a:ext cx="343734" cy="309916"/>
          </a:xfrm>
          <a:custGeom>
            <a:avLst/>
            <a:gdLst/>
            <a:ahLst/>
            <a:cxnLst/>
            <a:rect l="l" t="t" r="r" b="b"/>
            <a:pathLst>
              <a:path w="343734" h="309916">
                <a:moveTo>
                  <a:pt x="269845" y="293318"/>
                </a:moveTo>
                <a:cubicBezTo>
                  <a:pt x="266959" y="298132"/>
                  <a:pt x="262945" y="302313"/>
                  <a:pt x="257801" y="305355"/>
                </a:cubicBezTo>
                <a:cubicBezTo>
                  <a:pt x="252407" y="308522"/>
                  <a:pt x="246511" y="309916"/>
                  <a:pt x="240614" y="309790"/>
                </a:cubicBezTo>
                <a:lnTo>
                  <a:pt x="102368" y="309790"/>
                </a:lnTo>
                <a:cubicBezTo>
                  <a:pt x="96848" y="309790"/>
                  <a:pt x="91077" y="308395"/>
                  <a:pt x="85933" y="305355"/>
                </a:cubicBezTo>
                <a:cubicBezTo>
                  <a:pt x="80790" y="302313"/>
                  <a:pt x="76651" y="298132"/>
                  <a:pt x="73890" y="293191"/>
                </a:cubicBezTo>
                <a:lnTo>
                  <a:pt x="4516" y="171809"/>
                </a:lnTo>
                <a:cubicBezTo>
                  <a:pt x="1631" y="166868"/>
                  <a:pt x="0" y="161167"/>
                  <a:pt x="0" y="154958"/>
                </a:cubicBezTo>
                <a:cubicBezTo>
                  <a:pt x="0" y="148750"/>
                  <a:pt x="1631" y="143048"/>
                  <a:pt x="4516" y="137979"/>
                </a:cubicBezTo>
                <a:lnTo>
                  <a:pt x="73640" y="17104"/>
                </a:lnTo>
                <a:cubicBezTo>
                  <a:pt x="76525" y="12164"/>
                  <a:pt x="80665" y="7729"/>
                  <a:pt x="85933" y="4688"/>
                </a:cubicBezTo>
                <a:cubicBezTo>
                  <a:pt x="90827" y="1774"/>
                  <a:pt x="96220" y="254"/>
                  <a:pt x="101615" y="127"/>
                </a:cubicBezTo>
                <a:lnTo>
                  <a:pt x="240364" y="127"/>
                </a:lnTo>
                <a:cubicBezTo>
                  <a:pt x="246259" y="0"/>
                  <a:pt x="252282" y="1393"/>
                  <a:pt x="257801" y="4688"/>
                </a:cubicBezTo>
                <a:cubicBezTo>
                  <a:pt x="262945" y="7602"/>
                  <a:pt x="267085" y="11783"/>
                  <a:pt x="269845" y="16725"/>
                </a:cubicBezTo>
                <a:lnTo>
                  <a:pt x="338968" y="137599"/>
                </a:lnTo>
                <a:cubicBezTo>
                  <a:pt x="341979" y="142668"/>
                  <a:pt x="343734" y="148623"/>
                  <a:pt x="343734" y="154958"/>
                </a:cubicBezTo>
                <a:cubicBezTo>
                  <a:pt x="343734" y="161420"/>
                  <a:pt x="341979" y="167375"/>
                  <a:pt x="338842" y="172443"/>
                </a:cubicBezTo>
                <a:lnTo>
                  <a:pt x="269845" y="293318"/>
                </a:lnTo>
                <a:close/>
              </a:path>
            </a:pathLst>
          </a:custGeom>
          <a:solidFill>
            <a:srgbClr val="054559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26" name="Freeform 26"/>
          <p:cNvSpPr/>
          <p:nvPr/>
        </p:nvSpPr>
        <p:spPr>
          <a:xfrm>
            <a:off x="2451100" y="317500"/>
            <a:ext cx="186243" cy="158306"/>
          </a:xfrm>
          <a:custGeom>
            <a:avLst/>
            <a:gdLst/>
            <a:ahLst/>
            <a:cxnLst/>
            <a:rect l="l" t="t" r="r" b="b"/>
            <a:pathLst>
              <a:path w="186243" h="158306">
                <a:moveTo>
                  <a:pt x="71356" y="127164"/>
                </a:moveTo>
                <a:lnTo>
                  <a:pt x="71928" y="127164"/>
                </a:lnTo>
                <a:lnTo>
                  <a:pt x="114315" y="127164"/>
                </a:lnTo>
                <a:lnTo>
                  <a:pt x="114887" y="127164"/>
                </a:lnTo>
                <a:lnTo>
                  <a:pt x="115432" y="127268"/>
                </a:lnTo>
                <a:lnTo>
                  <a:pt x="115978" y="127345"/>
                </a:lnTo>
                <a:lnTo>
                  <a:pt x="116472" y="127528"/>
                </a:lnTo>
                <a:lnTo>
                  <a:pt x="116991" y="127710"/>
                </a:lnTo>
                <a:lnTo>
                  <a:pt x="117433" y="127945"/>
                </a:lnTo>
                <a:lnTo>
                  <a:pt x="117848" y="128179"/>
                </a:lnTo>
                <a:lnTo>
                  <a:pt x="118265" y="128491"/>
                </a:lnTo>
                <a:lnTo>
                  <a:pt x="118628" y="128829"/>
                </a:lnTo>
                <a:lnTo>
                  <a:pt x="118914" y="129168"/>
                </a:lnTo>
                <a:lnTo>
                  <a:pt x="119226" y="129532"/>
                </a:lnTo>
                <a:lnTo>
                  <a:pt x="119460" y="129922"/>
                </a:lnTo>
                <a:lnTo>
                  <a:pt x="119642" y="130366"/>
                </a:lnTo>
                <a:lnTo>
                  <a:pt x="119746" y="130781"/>
                </a:lnTo>
                <a:lnTo>
                  <a:pt x="119850" y="131249"/>
                </a:lnTo>
                <a:lnTo>
                  <a:pt x="119877" y="131718"/>
                </a:lnTo>
                <a:lnTo>
                  <a:pt x="119850" y="132187"/>
                </a:lnTo>
                <a:lnTo>
                  <a:pt x="119746" y="132655"/>
                </a:lnTo>
                <a:lnTo>
                  <a:pt x="119642" y="133072"/>
                </a:lnTo>
                <a:lnTo>
                  <a:pt x="119460" y="133488"/>
                </a:lnTo>
                <a:lnTo>
                  <a:pt x="119226" y="133905"/>
                </a:lnTo>
                <a:lnTo>
                  <a:pt x="118914" y="134243"/>
                </a:lnTo>
                <a:lnTo>
                  <a:pt x="118628" y="134607"/>
                </a:lnTo>
                <a:lnTo>
                  <a:pt x="118265" y="134945"/>
                </a:lnTo>
                <a:lnTo>
                  <a:pt x="117848" y="135232"/>
                </a:lnTo>
                <a:lnTo>
                  <a:pt x="117433" y="135492"/>
                </a:lnTo>
                <a:lnTo>
                  <a:pt x="116991" y="135726"/>
                </a:lnTo>
                <a:lnTo>
                  <a:pt x="116472" y="135909"/>
                </a:lnTo>
                <a:lnTo>
                  <a:pt x="115978" y="136039"/>
                </a:lnTo>
                <a:lnTo>
                  <a:pt x="115432" y="136169"/>
                </a:lnTo>
                <a:lnTo>
                  <a:pt x="114887" y="136247"/>
                </a:lnTo>
                <a:lnTo>
                  <a:pt x="114315" y="136247"/>
                </a:lnTo>
                <a:lnTo>
                  <a:pt x="71928" y="136247"/>
                </a:lnTo>
                <a:lnTo>
                  <a:pt x="71356" y="136247"/>
                </a:lnTo>
                <a:lnTo>
                  <a:pt x="70811" y="136169"/>
                </a:lnTo>
                <a:lnTo>
                  <a:pt x="70265" y="136039"/>
                </a:lnTo>
                <a:lnTo>
                  <a:pt x="69746" y="135909"/>
                </a:lnTo>
                <a:lnTo>
                  <a:pt x="69277" y="135726"/>
                </a:lnTo>
                <a:lnTo>
                  <a:pt x="68835" y="135492"/>
                </a:lnTo>
                <a:lnTo>
                  <a:pt x="68393" y="135205"/>
                </a:lnTo>
                <a:lnTo>
                  <a:pt x="68005" y="134945"/>
                </a:lnTo>
                <a:lnTo>
                  <a:pt x="67640" y="134607"/>
                </a:lnTo>
                <a:lnTo>
                  <a:pt x="67302" y="134243"/>
                </a:lnTo>
                <a:lnTo>
                  <a:pt x="67042" y="133878"/>
                </a:lnTo>
                <a:lnTo>
                  <a:pt x="66808" y="133488"/>
                </a:lnTo>
                <a:lnTo>
                  <a:pt x="66627" y="133072"/>
                </a:lnTo>
                <a:lnTo>
                  <a:pt x="66471" y="132655"/>
                </a:lnTo>
                <a:lnTo>
                  <a:pt x="66393" y="132187"/>
                </a:lnTo>
                <a:lnTo>
                  <a:pt x="66366" y="131718"/>
                </a:lnTo>
                <a:lnTo>
                  <a:pt x="66393" y="131249"/>
                </a:lnTo>
                <a:lnTo>
                  <a:pt x="66471" y="130781"/>
                </a:lnTo>
                <a:lnTo>
                  <a:pt x="66627" y="130366"/>
                </a:lnTo>
                <a:lnTo>
                  <a:pt x="66808" y="129949"/>
                </a:lnTo>
                <a:lnTo>
                  <a:pt x="67042" y="129532"/>
                </a:lnTo>
                <a:lnTo>
                  <a:pt x="67302" y="129168"/>
                </a:lnTo>
                <a:lnTo>
                  <a:pt x="67640" y="128829"/>
                </a:lnTo>
                <a:lnTo>
                  <a:pt x="68005" y="128491"/>
                </a:lnTo>
                <a:lnTo>
                  <a:pt x="68393" y="128179"/>
                </a:lnTo>
                <a:lnTo>
                  <a:pt x="68835" y="127945"/>
                </a:lnTo>
                <a:lnTo>
                  <a:pt x="69277" y="127710"/>
                </a:lnTo>
                <a:lnTo>
                  <a:pt x="69746" y="127528"/>
                </a:lnTo>
                <a:lnTo>
                  <a:pt x="70265" y="127372"/>
                </a:lnTo>
                <a:lnTo>
                  <a:pt x="70811" y="127268"/>
                </a:lnTo>
                <a:lnTo>
                  <a:pt x="71356" y="127164"/>
                </a:lnTo>
                <a:close/>
                <a:moveTo>
                  <a:pt x="80521" y="108349"/>
                </a:moveTo>
                <a:lnTo>
                  <a:pt x="105722" y="108349"/>
                </a:lnTo>
                <a:lnTo>
                  <a:pt x="106138" y="108374"/>
                </a:lnTo>
                <a:lnTo>
                  <a:pt x="106553" y="108426"/>
                </a:lnTo>
                <a:lnTo>
                  <a:pt x="106943" y="108530"/>
                </a:lnTo>
                <a:lnTo>
                  <a:pt x="107306" y="108659"/>
                </a:lnTo>
                <a:lnTo>
                  <a:pt x="107644" y="108815"/>
                </a:lnTo>
                <a:lnTo>
                  <a:pt x="107980" y="109022"/>
                </a:lnTo>
                <a:lnTo>
                  <a:pt x="108292" y="109254"/>
                </a:lnTo>
                <a:lnTo>
                  <a:pt x="108577" y="109539"/>
                </a:lnTo>
                <a:lnTo>
                  <a:pt x="108838" y="109798"/>
                </a:lnTo>
                <a:lnTo>
                  <a:pt x="109045" y="110133"/>
                </a:lnTo>
                <a:lnTo>
                  <a:pt x="109253" y="110444"/>
                </a:lnTo>
                <a:lnTo>
                  <a:pt x="109435" y="110806"/>
                </a:lnTo>
                <a:lnTo>
                  <a:pt x="109564" y="111168"/>
                </a:lnTo>
                <a:lnTo>
                  <a:pt x="109668" y="111557"/>
                </a:lnTo>
                <a:lnTo>
                  <a:pt x="109746" y="111971"/>
                </a:lnTo>
                <a:lnTo>
                  <a:pt x="109746" y="112385"/>
                </a:lnTo>
                <a:lnTo>
                  <a:pt x="109746" y="112772"/>
                </a:lnTo>
                <a:lnTo>
                  <a:pt x="109668" y="113186"/>
                </a:lnTo>
                <a:lnTo>
                  <a:pt x="109564" y="113574"/>
                </a:lnTo>
                <a:lnTo>
                  <a:pt x="109435" y="113937"/>
                </a:lnTo>
                <a:lnTo>
                  <a:pt x="109253" y="114272"/>
                </a:lnTo>
                <a:lnTo>
                  <a:pt x="109045" y="114609"/>
                </a:lnTo>
                <a:lnTo>
                  <a:pt x="108811" y="114893"/>
                </a:lnTo>
                <a:lnTo>
                  <a:pt x="108577" y="115204"/>
                </a:lnTo>
                <a:lnTo>
                  <a:pt x="108292" y="115462"/>
                </a:lnTo>
                <a:lnTo>
                  <a:pt x="107980" y="115696"/>
                </a:lnTo>
                <a:lnTo>
                  <a:pt x="107644" y="115876"/>
                </a:lnTo>
                <a:lnTo>
                  <a:pt x="107306" y="116058"/>
                </a:lnTo>
                <a:lnTo>
                  <a:pt x="106916" y="116213"/>
                </a:lnTo>
                <a:lnTo>
                  <a:pt x="106553" y="116290"/>
                </a:lnTo>
                <a:lnTo>
                  <a:pt x="106138" y="116368"/>
                </a:lnTo>
                <a:lnTo>
                  <a:pt x="105722" y="116394"/>
                </a:lnTo>
                <a:lnTo>
                  <a:pt x="80521" y="116394"/>
                </a:lnTo>
                <a:lnTo>
                  <a:pt x="80131" y="116368"/>
                </a:lnTo>
                <a:lnTo>
                  <a:pt x="79715" y="116290"/>
                </a:lnTo>
                <a:lnTo>
                  <a:pt x="79327" y="116213"/>
                </a:lnTo>
                <a:lnTo>
                  <a:pt x="78964" y="116058"/>
                </a:lnTo>
                <a:lnTo>
                  <a:pt x="78599" y="115876"/>
                </a:lnTo>
                <a:lnTo>
                  <a:pt x="78288" y="115696"/>
                </a:lnTo>
                <a:lnTo>
                  <a:pt x="77951" y="115462"/>
                </a:lnTo>
                <a:lnTo>
                  <a:pt x="77691" y="115204"/>
                </a:lnTo>
                <a:lnTo>
                  <a:pt x="77405" y="114893"/>
                </a:lnTo>
                <a:lnTo>
                  <a:pt x="77172" y="114609"/>
                </a:lnTo>
                <a:lnTo>
                  <a:pt x="76990" y="114272"/>
                </a:lnTo>
                <a:lnTo>
                  <a:pt x="76808" y="113937"/>
                </a:lnTo>
                <a:lnTo>
                  <a:pt x="76679" y="113574"/>
                </a:lnTo>
                <a:lnTo>
                  <a:pt x="76575" y="113186"/>
                </a:lnTo>
                <a:lnTo>
                  <a:pt x="76524" y="112772"/>
                </a:lnTo>
                <a:lnTo>
                  <a:pt x="76497" y="112385"/>
                </a:lnTo>
                <a:lnTo>
                  <a:pt x="76524" y="111971"/>
                </a:lnTo>
                <a:lnTo>
                  <a:pt x="76575" y="111557"/>
                </a:lnTo>
                <a:lnTo>
                  <a:pt x="76679" y="111168"/>
                </a:lnTo>
                <a:lnTo>
                  <a:pt x="76808" y="110806"/>
                </a:lnTo>
                <a:lnTo>
                  <a:pt x="76965" y="110444"/>
                </a:lnTo>
                <a:lnTo>
                  <a:pt x="77172" y="110133"/>
                </a:lnTo>
                <a:lnTo>
                  <a:pt x="77405" y="109798"/>
                </a:lnTo>
                <a:lnTo>
                  <a:pt x="77691" y="109539"/>
                </a:lnTo>
                <a:lnTo>
                  <a:pt x="77951" y="109254"/>
                </a:lnTo>
                <a:lnTo>
                  <a:pt x="78288" y="109022"/>
                </a:lnTo>
                <a:lnTo>
                  <a:pt x="78599" y="108815"/>
                </a:lnTo>
                <a:lnTo>
                  <a:pt x="78964" y="108659"/>
                </a:lnTo>
                <a:lnTo>
                  <a:pt x="79327" y="108530"/>
                </a:lnTo>
                <a:lnTo>
                  <a:pt x="79715" y="108426"/>
                </a:lnTo>
                <a:lnTo>
                  <a:pt x="80131" y="108374"/>
                </a:lnTo>
                <a:lnTo>
                  <a:pt x="80521" y="108349"/>
                </a:lnTo>
                <a:close/>
                <a:moveTo>
                  <a:pt x="30212" y="87847"/>
                </a:moveTo>
                <a:lnTo>
                  <a:pt x="72624" y="87847"/>
                </a:lnTo>
                <a:lnTo>
                  <a:pt x="73170" y="87873"/>
                </a:lnTo>
                <a:lnTo>
                  <a:pt x="73741" y="87950"/>
                </a:lnTo>
                <a:lnTo>
                  <a:pt x="74287" y="88054"/>
                </a:lnTo>
                <a:lnTo>
                  <a:pt x="74781" y="88210"/>
                </a:lnTo>
                <a:lnTo>
                  <a:pt x="75275" y="88392"/>
                </a:lnTo>
                <a:lnTo>
                  <a:pt x="75743" y="88626"/>
                </a:lnTo>
                <a:lnTo>
                  <a:pt x="76158" y="88885"/>
                </a:lnTo>
                <a:lnTo>
                  <a:pt x="76548" y="89171"/>
                </a:lnTo>
                <a:lnTo>
                  <a:pt x="76912" y="89482"/>
                </a:lnTo>
                <a:lnTo>
                  <a:pt x="77250" y="89845"/>
                </a:lnTo>
                <a:lnTo>
                  <a:pt x="77511" y="90235"/>
                </a:lnTo>
                <a:lnTo>
                  <a:pt x="77744" y="90623"/>
                </a:lnTo>
                <a:lnTo>
                  <a:pt x="77926" y="91039"/>
                </a:lnTo>
                <a:lnTo>
                  <a:pt x="78082" y="91454"/>
                </a:lnTo>
                <a:lnTo>
                  <a:pt x="78160" y="91947"/>
                </a:lnTo>
                <a:lnTo>
                  <a:pt x="78186" y="92389"/>
                </a:lnTo>
                <a:lnTo>
                  <a:pt x="78160" y="92856"/>
                </a:lnTo>
                <a:lnTo>
                  <a:pt x="78082" y="93297"/>
                </a:lnTo>
                <a:lnTo>
                  <a:pt x="77926" y="93764"/>
                </a:lnTo>
                <a:lnTo>
                  <a:pt x="77744" y="94179"/>
                </a:lnTo>
                <a:lnTo>
                  <a:pt x="77511" y="94568"/>
                </a:lnTo>
                <a:lnTo>
                  <a:pt x="77250" y="94906"/>
                </a:lnTo>
                <a:lnTo>
                  <a:pt x="76912" y="95269"/>
                </a:lnTo>
                <a:lnTo>
                  <a:pt x="76548" y="95607"/>
                </a:lnTo>
                <a:lnTo>
                  <a:pt x="76158" y="95891"/>
                </a:lnTo>
                <a:lnTo>
                  <a:pt x="75743" y="96177"/>
                </a:lnTo>
                <a:lnTo>
                  <a:pt x="75275" y="96385"/>
                </a:lnTo>
                <a:lnTo>
                  <a:pt x="74781" y="96592"/>
                </a:lnTo>
                <a:lnTo>
                  <a:pt x="74287" y="96722"/>
                </a:lnTo>
                <a:lnTo>
                  <a:pt x="73741" y="96826"/>
                </a:lnTo>
                <a:lnTo>
                  <a:pt x="73170" y="96904"/>
                </a:lnTo>
                <a:lnTo>
                  <a:pt x="72624" y="96930"/>
                </a:lnTo>
                <a:lnTo>
                  <a:pt x="30212" y="96930"/>
                </a:lnTo>
                <a:lnTo>
                  <a:pt x="29666" y="96904"/>
                </a:lnTo>
                <a:lnTo>
                  <a:pt x="29121" y="96826"/>
                </a:lnTo>
                <a:lnTo>
                  <a:pt x="28575" y="96722"/>
                </a:lnTo>
                <a:lnTo>
                  <a:pt x="28081" y="96592"/>
                </a:lnTo>
                <a:lnTo>
                  <a:pt x="27587" y="96385"/>
                </a:lnTo>
                <a:lnTo>
                  <a:pt x="27120" y="96177"/>
                </a:lnTo>
                <a:lnTo>
                  <a:pt x="26703" y="95891"/>
                </a:lnTo>
                <a:lnTo>
                  <a:pt x="26314" y="95607"/>
                </a:lnTo>
                <a:lnTo>
                  <a:pt x="25950" y="95269"/>
                </a:lnTo>
                <a:lnTo>
                  <a:pt x="25637" y="94906"/>
                </a:lnTo>
                <a:lnTo>
                  <a:pt x="25352" y="94568"/>
                </a:lnTo>
                <a:lnTo>
                  <a:pt x="25118" y="94179"/>
                </a:lnTo>
                <a:lnTo>
                  <a:pt x="24936" y="93764"/>
                </a:lnTo>
                <a:lnTo>
                  <a:pt x="24780" y="93297"/>
                </a:lnTo>
                <a:lnTo>
                  <a:pt x="24703" y="92856"/>
                </a:lnTo>
                <a:lnTo>
                  <a:pt x="24676" y="92389"/>
                </a:lnTo>
                <a:lnTo>
                  <a:pt x="24703" y="91947"/>
                </a:lnTo>
                <a:lnTo>
                  <a:pt x="24780" y="91481"/>
                </a:lnTo>
                <a:lnTo>
                  <a:pt x="24936" y="91039"/>
                </a:lnTo>
                <a:lnTo>
                  <a:pt x="25118" y="90623"/>
                </a:lnTo>
                <a:lnTo>
                  <a:pt x="25352" y="90235"/>
                </a:lnTo>
                <a:lnTo>
                  <a:pt x="25637" y="89845"/>
                </a:lnTo>
                <a:lnTo>
                  <a:pt x="25950" y="89482"/>
                </a:lnTo>
                <a:lnTo>
                  <a:pt x="26314" y="89196"/>
                </a:lnTo>
                <a:lnTo>
                  <a:pt x="26703" y="88885"/>
                </a:lnTo>
                <a:lnTo>
                  <a:pt x="27120" y="88626"/>
                </a:lnTo>
                <a:lnTo>
                  <a:pt x="27587" y="88392"/>
                </a:lnTo>
                <a:lnTo>
                  <a:pt x="28081" y="88210"/>
                </a:lnTo>
                <a:lnTo>
                  <a:pt x="28575" y="88054"/>
                </a:lnTo>
                <a:lnTo>
                  <a:pt x="29121" y="87950"/>
                </a:lnTo>
                <a:lnTo>
                  <a:pt x="29666" y="87873"/>
                </a:lnTo>
                <a:lnTo>
                  <a:pt x="30212" y="87847"/>
                </a:lnTo>
                <a:close/>
                <a:moveTo>
                  <a:pt x="103200" y="78894"/>
                </a:moveTo>
                <a:lnTo>
                  <a:pt x="103462" y="78894"/>
                </a:lnTo>
                <a:lnTo>
                  <a:pt x="103722" y="78894"/>
                </a:lnTo>
                <a:lnTo>
                  <a:pt x="104009" y="78946"/>
                </a:lnTo>
                <a:lnTo>
                  <a:pt x="104323" y="79050"/>
                </a:lnTo>
                <a:lnTo>
                  <a:pt x="104635" y="79154"/>
                </a:lnTo>
                <a:lnTo>
                  <a:pt x="104949" y="79285"/>
                </a:lnTo>
                <a:lnTo>
                  <a:pt x="105600" y="79597"/>
                </a:lnTo>
                <a:lnTo>
                  <a:pt x="106201" y="79962"/>
                </a:lnTo>
                <a:lnTo>
                  <a:pt x="106723" y="80328"/>
                </a:lnTo>
                <a:lnTo>
                  <a:pt x="107062" y="80615"/>
                </a:lnTo>
                <a:lnTo>
                  <a:pt x="107401" y="80979"/>
                </a:lnTo>
                <a:lnTo>
                  <a:pt x="107767" y="81501"/>
                </a:lnTo>
                <a:lnTo>
                  <a:pt x="108106" y="82100"/>
                </a:lnTo>
                <a:lnTo>
                  <a:pt x="108419" y="82752"/>
                </a:lnTo>
                <a:lnTo>
                  <a:pt x="108549" y="83091"/>
                </a:lnTo>
                <a:lnTo>
                  <a:pt x="108654" y="83377"/>
                </a:lnTo>
                <a:lnTo>
                  <a:pt x="108758" y="83716"/>
                </a:lnTo>
                <a:lnTo>
                  <a:pt x="108811" y="84003"/>
                </a:lnTo>
                <a:lnTo>
                  <a:pt x="108836" y="84263"/>
                </a:lnTo>
                <a:lnTo>
                  <a:pt x="108811" y="84525"/>
                </a:lnTo>
                <a:lnTo>
                  <a:pt x="108758" y="84681"/>
                </a:lnTo>
                <a:lnTo>
                  <a:pt x="108628" y="84863"/>
                </a:lnTo>
                <a:lnTo>
                  <a:pt x="100540" y="89869"/>
                </a:lnTo>
                <a:lnTo>
                  <a:pt x="100382" y="89999"/>
                </a:lnTo>
                <a:lnTo>
                  <a:pt x="100253" y="90103"/>
                </a:lnTo>
                <a:lnTo>
                  <a:pt x="100070" y="90207"/>
                </a:lnTo>
                <a:lnTo>
                  <a:pt x="99887" y="90286"/>
                </a:lnTo>
                <a:lnTo>
                  <a:pt x="99731" y="90338"/>
                </a:lnTo>
                <a:lnTo>
                  <a:pt x="99548" y="90390"/>
                </a:lnTo>
                <a:lnTo>
                  <a:pt x="99157" y="90442"/>
                </a:lnTo>
                <a:lnTo>
                  <a:pt x="98817" y="90390"/>
                </a:lnTo>
                <a:lnTo>
                  <a:pt x="98635" y="90338"/>
                </a:lnTo>
                <a:lnTo>
                  <a:pt x="98452" y="90286"/>
                </a:lnTo>
                <a:lnTo>
                  <a:pt x="98295" y="90207"/>
                </a:lnTo>
                <a:lnTo>
                  <a:pt x="98113" y="90103"/>
                </a:lnTo>
                <a:lnTo>
                  <a:pt x="97956" y="89999"/>
                </a:lnTo>
                <a:lnTo>
                  <a:pt x="97826" y="89869"/>
                </a:lnTo>
                <a:lnTo>
                  <a:pt x="97695" y="89712"/>
                </a:lnTo>
                <a:lnTo>
                  <a:pt x="97591" y="89582"/>
                </a:lnTo>
                <a:lnTo>
                  <a:pt x="97486" y="89399"/>
                </a:lnTo>
                <a:lnTo>
                  <a:pt x="97408" y="89243"/>
                </a:lnTo>
                <a:lnTo>
                  <a:pt x="97304" y="88878"/>
                </a:lnTo>
                <a:lnTo>
                  <a:pt x="97277" y="88513"/>
                </a:lnTo>
                <a:lnTo>
                  <a:pt x="97304" y="88174"/>
                </a:lnTo>
                <a:lnTo>
                  <a:pt x="97408" y="87809"/>
                </a:lnTo>
                <a:lnTo>
                  <a:pt x="97486" y="87626"/>
                </a:lnTo>
                <a:lnTo>
                  <a:pt x="97591" y="87470"/>
                </a:lnTo>
                <a:lnTo>
                  <a:pt x="97695" y="87340"/>
                </a:lnTo>
                <a:lnTo>
                  <a:pt x="97826" y="87183"/>
                </a:lnTo>
                <a:lnTo>
                  <a:pt x="102861" y="79077"/>
                </a:lnTo>
                <a:lnTo>
                  <a:pt x="102992" y="78946"/>
                </a:lnTo>
                <a:lnTo>
                  <a:pt x="103200" y="78894"/>
                </a:lnTo>
                <a:close/>
                <a:moveTo>
                  <a:pt x="28311" y="69032"/>
                </a:moveTo>
                <a:lnTo>
                  <a:pt x="28699" y="69032"/>
                </a:lnTo>
                <a:lnTo>
                  <a:pt x="53901" y="69032"/>
                </a:lnTo>
                <a:lnTo>
                  <a:pt x="54317" y="69032"/>
                </a:lnTo>
                <a:lnTo>
                  <a:pt x="54732" y="69084"/>
                </a:lnTo>
                <a:lnTo>
                  <a:pt x="55122" y="69214"/>
                </a:lnTo>
                <a:lnTo>
                  <a:pt x="55485" y="69318"/>
                </a:lnTo>
                <a:lnTo>
                  <a:pt x="55848" y="69499"/>
                </a:lnTo>
                <a:lnTo>
                  <a:pt x="56159" y="69706"/>
                </a:lnTo>
                <a:lnTo>
                  <a:pt x="56472" y="69914"/>
                </a:lnTo>
                <a:lnTo>
                  <a:pt x="56758" y="70199"/>
                </a:lnTo>
                <a:lnTo>
                  <a:pt x="57042" y="70485"/>
                </a:lnTo>
                <a:lnTo>
                  <a:pt x="57250" y="70771"/>
                </a:lnTo>
                <a:lnTo>
                  <a:pt x="57457" y="71107"/>
                </a:lnTo>
                <a:lnTo>
                  <a:pt x="57614" y="71472"/>
                </a:lnTo>
                <a:lnTo>
                  <a:pt x="57743" y="71860"/>
                </a:lnTo>
                <a:lnTo>
                  <a:pt x="57873" y="72250"/>
                </a:lnTo>
                <a:lnTo>
                  <a:pt x="57925" y="72639"/>
                </a:lnTo>
                <a:lnTo>
                  <a:pt x="57925" y="73054"/>
                </a:lnTo>
                <a:lnTo>
                  <a:pt x="57925" y="73470"/>
                </a:lnTo>
                <a:lnTo>
                  <a:pt x="57873" y="73859"/>
                </a:lnTo>
                <a:lnTo>
                  <a:pt x="57743" y="74248"/>
                </a:lnTo>
                <a:lnTo>
                  <a:pt x="57614" y="74586"/>
                </a:lnTo>
                <a:lnTo>
                  <a:pt x="57457" y="74949"/>
                </a:lnTo>
                <a:lnTo>
                  <a:pt x="57250" y="75286"/>
                </a:lnTo>
                <a:lnTo>
                  <a:pt x="57042" y="75598"/>
                </a:lnTo>
                <a:lnTo>
                  <a:pt x="56758" y="75882"/>
                </a:lnTo>
                <a:lnTo>
                  <a:pt x="56472" y="76143"/>
                </a:lnTo>
                <a:lnTo>
                  <a:pt x="56159" y="76377"/>
                </a:lnTo>
                <a:lnTo>
                  <a:pt x="55848" y="76584"/>
                </a:lnTo>
                <a:lnTo>
                  <a:pt x="55485" y="76740"/>
                </a:lnTo>
                <a:lnTo>
                  <a:pt x="55122" y="76895"/>
                </a:lnTo>
                <a:lnTo>
                  <a:pt x="54732" y="76973"/>
                </a:lnTo>
                <a:lnTo>
                  <a:pt x="54317" y="77051"/>
                </a:lnTo>
                <a:lnTo>
                  <a:pt x="53901" y="77076"/>
                </a:lnTo>
                <a:lnTo>
                  <a:pt x="28699" y="77076"/>
                </a:lnTo>
                <a:lnTo>
                  <a:pt x="28311" y="77051"/>
                </a:lnTo>
                <a:lnTo>
                  <a:pt x="27896" y="76973"/>
                </a:lnTo>
                <a:lnTo>
                  <a:pt x="27506" y="76895"/>
                </a:lnTo>
                <a:lnTo>
                  <a:pt x="27142" y="76740"/>
                </a:lnTo>
                <a:lnTo>
                  <a:pt x="26779" y="76584"/>
                </a:lnTo>
                <a:lnTo>
                  <a:pt x="26468" y="76377"/>
                </a:lnTo>
                <a:lnTo>
                  <a:pt x="26130" y="76143"/>
                </a:lnTo>
                <a:lnTo>
                  <a:pt x="25870" y="75882"/>
                </a:lnTo>
                <a:lnTo>
                  <a:pt x="25585" y="75598"/>
                </a:lnTo>
                <a:lnTo>
                  <a:pt x="25352" y="75286"/>
                </a:lnTo>
                <a:lnTo>
                  <a:pt x="25170" y="74949"/>
                </a:lnTo>
                <a:lnTo>
                  <a:pt x="24989" y="74586"/>
                </a:lnTo>
                <a:lnTo>
                  <a:pt x="24858" y="74248"/>
                </a:lnTo>
                <a:lnTo>
                  <a:pt x="24755" y="73859"/>
                </a:lnTo>
                <a:lnTo>
                  <a:pt x="24703" y="73470"/>
                </a:lnTo>
                <a:lnTo>
                  <a:pt x="24676" y="73054"/>
                </a:lnTo>
                <a:lnTo>
                  <a:pt x="24703" y="72639"/>
                </a:lnTo>
                <a:lnTo>
                  <a:pt x="24755" y="72250"/>
                </a:lnTo>
                <a:lnTo>
                  <a:pt x="24858" y="71860"/>
                </a:lnTo>
                <a:lnTo>
                  <a:pt x="24989" y="71472"/>
                </a:lnTo>
                <a:lnTo>
                  <a:pt x="25143" y="71107"/>
                </a:lnTo>
                <a:lnTo>
                  <a:pt x="25352" y="70771"/>
                </a:lnTo>
                <a:lnTo>
                  <a:pt x="25585" y="70485"/>
                </a:lnTo>
                <a:lnTo>
                  <a:pt x="25870" y="70199"/>
                </a:lnTo>
                <a:lnTo>
                  <a:pt x="26130" y="69914"/>
                </a:lnTo>
                <a:lnTo>
                  <a:pt x="26468" y="69706"/>
                </a:lnTo>
                <a:lnTo>
                  <a:pt x="26779" y="69499"/>
                </a:lnTo>
                <a:lnTo>
                  <a:pt x="27142" y="69318"/>
                </a:lnTo>
                <a:lnTo>
                  <a:pt x="27506" y="69214"/>
                </a:lnTo>
                <a:lnTo>
                  <a:pt x="27896" y="69084"/>
                </a:lnTo>
                <a:lnTo>
                  <a:pt x="28311" y="69032"/>
                </a:lnTo>
                <a:close/>
                <a:moveTo>
                  <a:pt x="28155" y="48270"/>
                </a:moveTo>
                <a:lnTo>
                  <a:pt x="78604" y="48270"/>
                </a:lnTo>
                <a:lnTo>
                  <a:pt x="79097" y="48322"/>
                </a:lnTo>
                <a:lnTo>
                  <a:pt x="79616" y="48400"/>
                </a:lnTo>
                <a:lnTo>
                  <a:pt x="80084" y="48529"/>
                </a:lnTo>
                <a:lnTo>
                  <a:pt x="80551" y="48685"/>
                </a:lnTo>
                <a:lnTo>
                  <a:pt x="81018" y="48919"/>
                </a:lnTo>
                <a:lnTo>
                  <a:pt x="81434" y="49153"/>
                </a:lnTo>
                <a:lnTo>
                  <a:pt x="81824" y="49439"/>
                </a:lnTo>
                <a:lnTo>
                  <a:pt x="82160" y="49775"/>
                </a:lnTo>
                <a:lnTo>
                  <a:pt x="82498" y="50138"/>
                </a:lnTo>
                <a:lnTo>
                  <a:pt x="82758" y="50502"/>
                </a:lnTo>
                <a:lnTo>
                  <a:pt x="83043" y="50944"/>
                </a:lnTo>
                <a:lnTo>
                  <a:pt x="83251" y="51384"/>
                </a:lnTo>
                <a:lnTo>
                  <a:pt x="83433" y="51826"/>
                </a:lnTo>
                <a:lnTo>
                  <a:pt x="83537" y="52294"/>
                </a:lnTo>
                <a:lnTo>
                  <a:pt x="83589" y="52812"/>
                </a:lnTo>
                <a:lnTo>
                  <a:pt x="83641" y="53304"/>
                </a:lnTo>
                <a:lnTo>
                  <a:pt x="83589" y="53851"/>
                </a:lnTo>
                <a:lnTo>
                  <a:pt x="83537" y="54317"/>
                </a:lnTo>
                <a:lnTo>
                  <a:pt x="83433" y="54836"/>
                </a:lnTo>
                <a:lnTo>
                  <a:pt x="83251" y="55277"/>
                </a:lnTo>
                <a:lnTo>
                  <a:pt x="83043" y="55719"/>
                </a:lnTo>
                <a:lnTo>
                  <a:pt x="82758" y="56134"/>
                </a:lnTo>
                <a:lnTo>
                  <a:pt x="82498" y="56523"/>
                </a:lnTo>
                <a:lnTo>
                  <a:pt x="82160" y="56886"/>
                </a:lnTo>
                <a:lnTo>
                  <a:pt x="81824" y="57224"/>
                </a:lnTo>
                <a:lnTo>
                  <a:pt x="81434" y="57509"/>
                </a:lnTo>
                <a:lnTo>
                  <a:pt x="81018" y="57743"/>
                </a:lnTo>
                <a:lnTo>
                  <a:pt x="80551" y="57950"/>
                </a:lnTo>
                <a:lnTo>
                  <a:pt x="80084" y="58132"/>
                </a:lnTo>
                <a:lnTo>
                  <a:pt x="79616" y="58261"/>
                </a:lnTo>
                <a:lnTo>
                  <a:pt x="79097" y="58340"/>
                </a:lnTo>
                <a:lnTo>
                  <a:pt x="78604" y="58392"/>
                </a:lnTo>
                <a:lnTo>
                  <a:pt x="28155" y="58392"/>
                </a:lnTo>
                <a:lnTo>
                  <a:pt x="27662" y="58340"/>
                </a:lnTo>
                <a:lnTo>
                  <a:pt x="27142" y="58261"/>
                </a:lnTo>
                <a:lnTo>
                  <a:pt x="26675" y="58132"/>
                </a:lnTo>
                <a:lnTo>
                  <a:pt x="26208" y="57950"/>
                </a:lnTo>
                <a:lnTo>
                  <a:pt x="25766" y="57743"/>
                </a:lnTo>
                <a:lnTo>
                  <a:pt x="25350" y="57509"/>
                </a:lnTo>
                <a:lnTo>
                  <a:pt x="24962" y="57224"/>
                </a:lnTo>
                <a:lnTo>
                  <a:pt x="24624" y="56886"/>
                </a:lnTo>
                <a:lnTo>
                  <a:pt x="24286" y="56523"/>
                </a:lnTo>
                <a:lnTo>
                  <a:pt x="24000" y="56134"/>
                </a:lnTo>
                <a:lnTo>
                  <a:pt x="23741" y="55719"/>
                </a:lnTo>
                <a:lnTo>
                  <a:pt x="23533" y="55277"/>
                </a:lnTo>
                <a:lnTo>
                  <a:pt x="23351" y="54836"/>
                </a:lnTo>
                <a:lnTo>
                  <a:pt x="23247" y="54317"/>
                </a:lnTo>
                <a:lnTo>
                  <a:pt x="23144" y="53851"/>
                </a:lnTo>
                <a:lnTo>
                  <a:pt x="23118" y="53304"/>
                </a:lnTo>
                <a:lnTo>
                  <a:pt x="23144" y="52812"/>
                </a:lnTo>
                <a:lnTo>
                  <a:pt x="23247" y="52294"/>
                </a:lnTo>
                <a:lnTo>
                  <a:pt x="23351" y="51826"/>
                </a:lnTo>
                <a:lnTo>
                  <a:pt x="23533" y="51384"/>
                </a:lnTo>
                <a:lnTo>
                  <a:pt x="23741" y="50944"/>
                </a:lnTo>
                <a:lnTo>
                  <a:pt x="24000" y="50502"/>
                </a:lnTo>
                <a:lnTo>
                  <a:pt x="24286" y="50138"/>
                </a:lnTo>
                <a:lnTo>
                  <a:pt x="24624" y="49775"/>
                </a:lnTo>
                <a:lnTo>
                  <a:pt x="24962" y="49439"/>
                </a:lnTo>
                <a:lnTo>
                  <a:pt x="25350" y="49153"/>
                </a:lnTo>
                <a:lnTo>
                  <a:pt x="25766" y="48919"/>
                </a:lnTo>
                <a:lnTo>
                  <a:pt x="26208" y="48685"/>
                </a:lnTo>
                <a:lnTo>
                  <a:pt x="26675" y="48529"/>
                </a:lnTo>
                <a:lnTo>
                  <a:pt x="27142" y="48400"/>
                </a:lnTo>
                <a:lnTo>
                  <a:pt x="27662" y="48322"/>
                </a:lnTo>
                <a:lnTo>
                  <a:pt x="28155" y="48270"/>
                </a:lnTo>
                <a:close/>
                <a:moveTo>
                  <a:pt x="143242" y="33608"/>
                </a:moveTo>
                <a:lnTo>
                  <a:pt x="143502" y="33633"/>
                </a:lnTo>
                <a:lnTo>
                  <a:pt x="143788" y="33660"/>
                </a:lnTo>
                <a:lnTo>
                  <a:pt x="144048" y="33763"/>
                </a:lnTo>
                <a:lnTo>
                  <a:pt x="144334" y="33842"/>
                </a:lnTo>
                <a:lnTo>
                  <a:pt x="144620" y="33919"/>
                </a:lnTo>
                <a:lnTo>
                  <a:pt x="144880" y="34075"/>
                </a:lnTo>
                <a:lnTo>
                  <a:pt x="145426" y="34412"/>
                </a:lnTo>
                <a:lnTo>
                  <a:pt x="145998" y="34802"/>
                </a:lnTo>
                <a:lnTo>
                  <a:pt x="146519" y="35242"/>
                </a:lnTo>
                <a:lnTo>
                  <a:pt x="147090" y="35735"/>
                </a:lnTo>
                <a:lnTo>
                  <a:pt x="148260" y="36904"/>
                </a:lnTo>
                <a:lnTo>
                  <a:pt x="149483" y="38123"/>
                </a:lnTo>
                <a:lnTo>
                  <a:pt x="150263" y="38928"/>
                </a:lnTo>
                <a:lnTo>
                  <a:pt x="151511" y="40147"/>
                </a:lnTo>
                <a:lnTo>
                  <a:pt x="152655" y="41316"/>
                </a:lnTo>
                <a:lnTo>
                  <a:pt x="153175" y="41886"/>
                </a:lnTo>
                <a:lnTo>
                  <a:pt x="153617" y="42457"/>
                </a:lnTo>
                <a:lnTo>
                  <a:pt x="154007" y="42977"/>
                </a:lnTo>
                <a:lnTo>
                  <a:pt x="154344" y="43547"/>
                </a:lnTo>
                <a:lnTo>
                  <a:pt x="154501" y="43833"/>
                </a:lnTo>
                <a:lnTo>
                  <a:pt x="154579" y="44092"/>
                </a:lnTo>
                <a:lnTo>
                  <a:pt x="154709" y="44352"/>
                </a:lnTo>
                <a:lnTo>
                  <a:pt x="154761" y="44637"/>
                </a:lnTo>
                <a:lnTo>
                  <a:pt x="154786" y="44922"/>
                </a:lnTo>
                <a:lnTo>
                  <a:pt x="154813" y="45182"/>
                </a:lnTo>
                <a:lnTo>
                  <a:pt x="154813" y="45467"/>
                </a:lnTo>
                <a:lnTo>
                  <a:pt x="154761" y="45753"/>
                </a:lnTo>
                <a:lnTo>
                  <a:pt x="154709" y="46012"/>
                </a:lnTo>
                <a:lnTo>
                  <a:pt x="154605" y="46325"/>
                </a:lnTo>
                <a:lnTo>
                  <a:pt x="154501" y="46609"/>
                </a:lnTo>
                <a:lnTo>
                  <a:pt x="154319" y="46921"/>
                </a:lnTo>
                <a:lnTo>
                  <a:pt x="154137" y="47206"/>
                </a:lnTo>
                <a:lnTo>
                  <a:pt x="153902" y="47518"/>
                </a:lnTo>
                <a:lnTo>
                  <a:pt x="153617" y="47829"/>
                </a:lnTo>
                <a:lnTo>
                  <a:pt x="153331" y="48141"/>
                </a:lnTo>
                <a:lnTo>
                  <a:pt x="120828" y="80580"/>
                </a:lnTo>
                <a:lnTo>
                  <a:pt x="120490" y="80918"/>
                </a:lnTo>
                <a:lnTo>
                  <a:pt x="120125" y="81204"/>
                </a:lnTo>
                <a:lnTo>
                  <a:pt x="119788" y="81463"/>
                </a:lnTo>
                <a:lnTo>
                  <a:pt x="119423" y="81722"/>
                </a:lnTo>
                <a:lnTo>
                  <a:pt x="119060" y="81930"/>
                </a:lnTo>
                <a:lnTo>
                  <a:pt x="118670" y="82137"/>
                </a:lnTo>
                <a:lnTo>
                  <a:pt x="118306" y="82319"/>
                </a:lnTo>
                <a:lnTo>
                  <a:pt x="117889" y="82475"/>
                </a:lnTo>
                <a:lnTo>
                  <a:pt x="117499" y="82630"/>
                </a:lnTo>
                <a:lnTo>
                  <a:pt x="117109" y="82786"/>
                </a:lnTo>
                <a:lnTo>
                  <a:pt x="116694" y="82864"/>
                </a:lnTo>
                <a:lnTo>
                  <a:pt x="116277" y="82994"/>
                </a:lnTo>
                <a:lnTo>
                  <a:pt x="115888" y="83045"/>
                </a:lnTo>
                <a:lnTo>
                  <a:pt x="115471" y="83124"/>
                </a:lnTo>
                <a:lnTo>
                  <a:pt x="115056" y="83149"/>
                </a:lnTo>
                <a:lnTo>
                  <a:pt x="114666" y="83176"/>
                </a:lnTo>
                <a:lnTo>
                  <a:pt x="114249" y="83176"/>
                </a:lnTo>
                <a:lnTo>
                  <a:pt x="113859" y="83149"/>
                </a:lnTo>
                <a:lnTo>
                  <a:pt x="113469" y="83124"/>
                </a:lnTo>
                <a:lnTo>
                  <a:pt x="113105" y="83020"/>
                </a:lnTo>
                <a:lnTo>
                  <a:pt x="112715" y="82968"/>
                </a:lnTo>
                <a:lnTo>
                  <a:pt x="112351" y="82838"/>
                </a:lnTo>
                <a:lnTo>
                  <a:pt x="111987" y="82734"/>
                </a:lnTo>
                <a:lnTo>
                  <a:pt x="111648" y="82579"/>
                </a:lnTo>
                <a:lnTo>
                  <a:pt x="111337" y="82398"/>
                </a:lnTo>
                <a:lnTo>
                  <a:pt x="111025" y="82189"/>
                </a:lnTo>
                <a:lnTo>
                  <a:pt x="110739" y="81982"/>
                </a:lnTo>
                <a:lnTo>
                  <a:pt x="110453" y="81749"/>
                </a:lnTo>
                <a:lnTo>
                  <a:pt x="110218" y="81463"/>
                </a:lnTo>
                <a:lnTo>
                  <a:pt x="109985" y="81204"/>
                </a:lnTo>
                <a:lnTo>
                  <a:pt x="109776" y="80866"/>
                </a:lnTo>
                <a:lnTo>
                  <a:pt x="109569" y="80555"/>
                </a:lnTo>
                <a:lnTo>
                  <a:pt x="109413" y="80192"/>
                </a:lnTo>
                <a:lnTo>
                  <a:pt x="109282" y="79802"/>
                </a:lnTo>
                <a:lnTo>
                  <a:pt x="108529" y="79049"/>
                </a:lnTo>
                <a:lnTo>
                  <a:pt x="108165" y="78919"/>
                </a:lnTo>
                <a:lnTo>
                  <a:pt x="107827" y="78737"/>
                </a:lnTo>
                <a:lnTo>
                  <a:pt x="107514" y="78556"/>
                </a:lnTo>
                <a:lnTo>
                  <a:pt x="107202" y="78374"/>
                </a:lnTo>
                <a:lnTo>
                  <a:pt x="106943" y="78167"/>
                </a:lnTo>
                <a:lnTo>
                  <a:pt x="106683" y="77934"/>
                </a:lnTo>
                <a:lnTo>
                  <a:pt x="106449" y="77725"/>
                </a:lnTo>
                <a:lnTo>
                  <a:pt x="106214" y="77492"/>
                </a:lnTo>
                <a:lnTo>
                  <a:pt x="106007" y="77207"/>
                </a:lnTo>
                <a:lnTo>
                  <a:pt x="105851" y="76973"/>
                </a:lnTo>
                <a:lnTo>
                  <a:pt x="105668" y="76713"/>
                </a:lnTo>
                <a:lnTo>
                  <a:pt x="105513" y="76429"/>
                </a:lnTo>
                <a:lnTo>
                  <a:pt x="105382" y="76143"/>
                </a:lnTo>
                <a:lnTo>
                  <a:pt x="105278" y="75882"/>
                </a:lnTo>
                <a:lnTo>
                  <a:pt x="105096" y="75286"/>
                </a:lnTo>
                <a:lnTo>
                  <a:pt x="104992" y="74663"/>
                </a:lnTo>
                <a:lnTo>
                  <a:pt x="104940" y="74014"/>
                </a:lnTo>
                <a:lnTo>
                  <a:pt x="104967" y="73365"/>
                </a:lnTo>
                <a:lnTo>
                  <a:pt x="105044" y="72743"/>
                </a:lnTo>
                <a:lnTo>
                  <a:pt x="105174" y="72094"/>
                </a:lnTo>
                <a:lnTo>
                  <a:pt x="105357" y="71445"/>
                </a:lnTo>
                <a:lnTo>
                  <a:pt x="105590" y="70796"/>
                </a:lnTo>
                <a:lnTo>
                  <a:pt x="105876" y="70174"/>
                </a:lnTo>
                <a:lnTo>
                  <a:pt x="106266" y="69473"/>
                </a:lnTo>
                <a:lnTo>
                  <a:pt x="106708" y="68772"/>
                </a:lnTo>
                <a:lnTo>
                  <a:pt x="107202" y="68149"/>
                </a:lnTo>
                <a:lnTo>
                  <a:pt x="107748" y="67527"/>
                </a:lnTo>
                <a:lnTo>
                  <a:pt x="140251" y="35086"/>
                </a:lnTo>
                <a:lnTo>
                  <a:pt x="140589" y="34802"/>
                </a:lnTo>
                <a:lnTo>
                  <a:pt x="140876" y="34516"/>
                </a:lnTo>
                <a:lnTo>
                  <a:pt x="141214" y="34308"/>
                </a:lnTo>
                <a:lnTo>
                  <a:pt x="141500" y="34101"/>
                </a:lnTo>
                <a:lnTo>
                  <a:pt x="141812" y="33971"/>
                </a:lnTo>
                <a:lnTo>
                  <a:pt x="142098" y="33842"/>
                </a:lnTo>
                <a:lnTo>
                  <a:pt x="142384" y="33711"/>
                </a:lnTo>
                <a:lnTo>
                  <a:pt x="142669" y="33660"/>
                </a:lnTo>
                <a:lnTo>
                  <a:pt x="142930" y="33633"/>
                </a:lnTo>
                <a:lnTo>
                  <a:pt x="143242" y="33608"/>
                </a:lnTo>
                <a:close/>
                <a:moveTo>
                  <a:pt x="16229" y="26082"/>
                </a:moveTo>
                <a:lnTo>
                  <a:pt x="127446" y="26082"/>
                </a:lnTo>
                <a:lnTo>
                  <a:pt x="118876" y="34642"/>
                </a:lnTo>
                <a:lnTo>
                  <a:pt x="25811" y="34642"/>
                </a:lnTo>
                <a:lnTo>
                  <a:pt x="24980" y="34668"/>
                </a:lnTo>
                <a:lnTo>
                  <a:pt x="24149" y="34721"/>
                </a:lnTo>
                <a:lnTo>
                  <a:pt x="23344" y="34850"/>
                </a:lnTo>
                <a:lnTo>
                  <a:pt x="22539" y="34954"/>
                </a:lnTo>
                <a:lnTo>
                  <a:pt x="21760" y="35136"/>
                </a:lnTo>
                <a:lnTo>
                  <a:pt x="20982" y="35395"/>
                </a:lnTo>
                <a:lnTo>
                  <a:pt x="20254" y="35629"/>
                </a:lnTo>
                <a:lnTo>
                  <a:pt x="19501" y="35913"/>
                </a:lnTo>
                <a:lnTo>
                  <a:pt x="18774" y="36251"/>
                </a:lnTo>
                <a:lnTo>
                  <a:pt x="18099" y="36614"/>
                </a:lnTo>
                <a:lnTo>
                  <a:pt x="17423" y="37003"/>
                </a:lnTo>
                <a:lnTo>
                  <a:pt x="16749" y="37418"/>
                </a:lnTo>
                <a:lnTo>
                  <a:pt x="16100" y="37885"/>
                </a:lnTo>
                <a:lnTo>
                  <a:pt x="15502" y="38351"/>
                </a:lnTo>
                <a:lnTo>
                  <a:pt x="14905" y="38871"/>
                </a:lnTo>
                <a:lnTo>
                  <a:pt x="14333" y="39389"/>
                </a:lnTo>
                <a:lnTo>
                  <a:pt x="13814" y="39961"/>
                </a:lnTo>
                <a:lnTo>
                  <a:pt x="13296" y="40557"/>
                </a:lnTo>
                <a:lnTo>
                  <a:pt x="12827" y="41153"/>
                </a:lnTo>
                <a:lnTo>
                  <a:pt x="12386" y="41777"/>
                </a:lnTo>
                <a:lnTo>
                  <a:pt x="11919" y="42476"/>
                </a:lnTo>
                <a:lnTo>
                  <a:pt x="11529" y="43125"/>
                </a:lnTo>
                <a:lnTo>
                  <a:pt x="11191" y="43852"/>
                </a:lnTo>
                <a:lnTo>
                  <a:pt x="10855" y="44552"/>
                </a:lnTo>
                <a:lnTo>
                  <a:pt x="10594" y="45305"/>
                </a:lnTo>
                <a:lnTo>
                  <a:pt x="10309" y="46031"/>
                </a:lnTo>
                <a:lnTo>
                  <a:pt x="10102" y="46808"/>
                </a:lnTo>
                <a:lnTo>
                  <a:pt x="9920" y="47587"/>
                </a:lnTo>
                <a:lnTo>
                  <a:pt x="9789" y="48391"/>
                </a:lnTo>
                <a:lnTo>
                  <a:pt x="9660" y="49196"/>
                </a:lnTo>
                <a:lnTo>
                  <a:pt x="9608" y="50025"/>
                </a:lnTo>
                <a:lnTo>
                  <a:pt x="9608" y="50856"/>
                </a:lnTo>
                <a:lnTo>
                  <a:pt x="9608" y="133532"/>
                </a:lnTo>
                <a:lnTo>
                  <a:pt x="9608" y="134362"/>
                </a:lnTo>
                <a:lnTo>
                  <a:pt x="9660" y="135191"/>
                </a:lnTo>
                <a:lnTo>
                  <a:pt x="9789" y="135997"/>
                </a:lnTo>
                <a:lnTo>
                  <a:pt x="9920" y="136801"/>
                </a:lnTo>
                <a:lnTo>
                  <a:pt x="10102" y="137579"/>
                </a:lnTo>
                <a:lnTo>
                  <a:pt x="10309" y="138356"/>
                </a:lnTo>
                <a:lnTo>
                  <a:pt x="10594" y="139083"/>
                </a:lnTo>
                <a:lnTo>
                  <a:pt x="10855" y="139836"/>
                </a:lnTo>
                <a:lnTo>
                  <a:pt x="11191" y="140562"/>
                </a:lnTo>
                <a:lnTo>
                  <a:pt x="11529" y="141262"/>
                </a:lnTo>
                <a:lnTo>
                  <a:pt x="11919" y="141911"/>
                </a:lnTo>
                <a:lnTo>
                  <a:pt x="12386" y="142611"/>
                </a:lnTo>
                <a:lnTo>
                  <a:pt x="12827" y="143234"/>
                </a:lnTo>
                <a:lnTo>
                  <a:pt x="13296" y="143830"/>
                </a:lnTo>
                <a:lnTo>
                  <a:pt x="13814" y="144427"/>
                </a:lnTo>
                <a:lnTo>
                  <a:pt x="14333" y="144998"/>
                </a:lnTo>
                <a:lnTo>
                  <a:pt x="14905" y="145517"/>
                </a:lnTo>
                <a:lnTo>
                  <a:pt x="15502" y="146036"/>
                </a:lnTo>
                <a:lnTo>
                  <a:pt x="16100" y="146502"/>
                </a:lnTo>
                <a:lnTo>
                  <a:pt x="16749" y="146995"/>
                </a:lnTo>
                <a:lnTo>
                  <a:pt x="17423" y="147410"/>
                </a:lnTo>
                <a:lnTo>
                  <a:pt x="18099" y="147800"/>
                </a:lnTo>
                <a:lnTo>
                  <a:pt x="18774" y="148137"/>
                </a:lnTo>
                <a:lnTo>
                  <a:pt x="19501" y="148474"/>
                </a:lnTo>
                <a:lnTo>
                  <a:pt x="20254" y="148734"/>
                </a:lnTo>
                <a:lnTo>
                  <a:pt x="20982" y="149019"/>
                </a:lnTo>
                <a:lnTo>
                  <a:pt x="21760" y="149226"/>
                </a:lnTo>
                <a:lnTo>
                  <a:pt x="22539" y="149408"/>
                </a:lnTo>
                <a:lnTo>
                  <a:pt x="23344" y="149537"/>
                </a:lnTo>
                <a:lnTo>
                  <a:pt x="24149" y="149667"/>
                </a:lnTo>
                <a:lnTo>
                  <a:pt x="24980" y="149719"/>
                </a:lnTo>
                <a:lnTo>
                  <a:pt x="25811" y="149719"/>
                </a:lnTo>
                <a:lnTo>
                  <a:pt x="133548" y="149719"/>
                </a:lnTo>
                <a:lnTo>
                  <a:pt x="134379" y="149719"/>
                </a:lnTo>
                <a:lnTo>
                  <a:pt x="135184" y="149667"/>
                </a:lnTo>
                <a:lnTo>
                  <a:pt x="136014" y="149537"/>
                </a:lnTo>
                <a:lnTo>
                  <a:pt x="136793" y="149408"/>
                </a:lnTo>
                <a:lnTo>
                  <a:pt x="137598" y="149226"/>
                </a:lnTo>
                <a:lnTo>
                  <a:pt x="138351" y="149019"/>
                </a:lnTo>
                <a:lnTo>
                  <a:pt x="139131" y="148734"/>
                </a:lnTo>
                <a:lnTo>
                  <a:pt x="139832" y="148474"/>
                </a:lnTo>
                <a:lnTo>
                  <a:pt x="140584" y="148137"/>
                </a:lnTo>
                <a:lnTo>
                  <a:pt x="141260" y="147800"/>
                </a:lnTo>
                <a:lnTo>
                  <a:pt x="141961" y="147410"/>
                </a:lnTo>
                <a:lnTo>
                  <a:pt x="142610" y="146995"/>
                </a:lnTo>
                <a:lnTo>
                  <a:pt x="143233" y="146502"/>
                </a:lnTo>
                <a:lnTo>
                  <a:pt x="143857" y="146036"/>
                </a:lnTo>
                <a:lnTo>
                  <a:pt x="144454" y="145517"/>
                </a:lnTo>
                <a:lnTo>
                  <a:pt x="145025" y="144998"/>
                </a:lnTo>
                <a:lnTo>
                  <a:pt x="145570" y="144427"/>
                </a:lnTo>
                <a:lnTo>
                  <a:pt x="146064" y="143857"/>
                </a:lnTo>
                <a:lnTo>
                  <a:pt x="146531" y="143234"/>
                </a:lnTo>
                <a:lnTo>
                  <a:pt x="146999" y="142611"/>
                </a:lnTo>
                <a:lnTo>
                  <a:pt x="147414" y="141963"/>
                </a:lnTo>
                <a:lnTo>
                  <a:pt x="147804" y="141262"/>
                </a:lnTo>
                <a:lnTo>
                  <a:pt x="148140" y="140562"/>
                </a:lnTo>
                <a:lnTo>
                  <a:pt x="148478" y="139836"/>
                </a:lnTo>
                <a:lnTo>
                  <a:pt x="148791" y="139135"/>
                </a:lnTo>
                <a:lnTo>
                  <a:pt x="149050" y="138356"/>
                </a:lnTo>
                <a:lnTo>
                  <a:pt x="149258" y="137579"/>
                </a:lnTo>
                <a:lnTo>
                  <a:pt x="149440" y="136801"/>
                </a:lnTo>
                <a:lnTo>
                  <a:pt x="149595" y="135997"/>
                </a:lnTo>
                <a:lnTo>
                  <a:pt x="149673" y="135191"/>
                </a:lnTo>
                <a:lnTo>
                  <a:pt x="149725" y="134362"/>
                </a:lnTo>
                <a:lnTo>
                  <a:pt x="149751" y="133532"/>
                </a:lnTo>
                <a:lnTo>
                  <a:pt x="149751" y="90988"/>
                </a:lnTo>
                <a:lnTo>
                  <a:pt x="149751" y="63229"/>
                </a:lnTo>
                <a:lnTo>
                  <a:pt x="159358" y="53658"/>
                </a:lnTo>
                <a:lnTo>
                  <a:pt x="159358" y="142093"/>
                </a:lnTo>
                <a:lnTo>
                  <a:pt x="159333" y="142949"/>
                </a:lnTo>
                <a:lnTo>
                  <a:pt x="159281" y="143753"/>
                </a:lnTo>
                <a:lnTo>
                  <a:pt x="159151" y="144583"/>
                </a:lnTo>
                <a:lnTo>
                  <a:pt x="158995" y="145335"/>
                </a:lnTo>
                <a:lnTo>
                  <a:pt x="158814" y="146139"/>
                </a:lnTo>
                <a:lnTo>
                  <a:pt x="158605" y="146917"/>
                </a:lnTo>
                <a:lnTo>
                  <a:pt x="158372" y="147671"/>
                </a:lnTo>
                <a:lnTo>
                  <a:pt x="158086" y="148422"/>
                </a:lnTo>
                <a:lnTo>
                  <a:pt x="157749" y="149122"/>
                </a:lnTo>
                <a:lnTo>
                  <a:pt x="157385" y="149823"/>
                </a:lnTo>
                <a:lnTo>
                  <a:pt x="156996" y="150498"/>
                </a:lnTo>
                <a:lnTo>
                  <a:pt x="156580" y="151147"/>
                </a:lnTo>
                <a:lnTo>
                  <a:pt x="156112" y="151769"/>
                </a:lnTo>
                <a:lnTo>
                  <a:pt x="155645" y="152418"/>
                </a:lnTo>
                <a:lnTo>
                  <a:pt x="155125" y="152988"/>
                </a:lnTo>
                <a:lnTo>
                  <a:pt x="154581" y="153558"/>
                </a:lnTo>
                <a:lnTo>
                  <a:pt x="154036" y="154103"/>
                </a:lnTo>
                <a:lnTo>
                  <a:pt x="153438" y="154596"/>
                </a:lnTo>
                <a:lnTo>
                  <a:pt x="152841" y="155090"/>
                </a:lnTo>
                <a:lnTo>
                  <a:pt x="152217" y="155531"/>
                </a:lnTo>
                <a:lnTo>
                  <a:pt x="151543" y="155946"/>
                </a:lnTo>
                <a:lnTo>
                  <a:pt x="150867" y="156334"/>
                </a:lnTo>
                <a:lnTo>
                  <a:pt x="150141" y="156698"/>
                </a:lnTo>
                <a:lnTo>
                  <a:pt x="149440" y="157009"/>
                </a:lnTo>
                <a:lnTo>
                  <a:pt x="148687" y="157320"/>
                </a:lnTo>
                <a:lnTo>
                  <a:pt x="147933" y="157579"/>
                </a:lnTo>
                <a:lnTo>
                  <a:pt x="147180" y="157787"/>
                </a:lnTo>
                <a:lnTo>
                  <a:pt x="146401" y="157969"/>
                </a:lnTo>
                <a:lnTo>
                  <a:pt x="145597" y="158124"/>
                </a:lnTo>
                <a:lnTo>
                  <a:pt x="144791" y="158203"/>
                </a:lnTo>
                <a:lnTo>
                  <a:pt x="143961" y="158280"/>
                </a:lnTo>
                <a:lnTo>
                  <a:pt x="143104" y="158306"/>
                </a:lnTo>
                <a:lnTo>
                  <a:pt x="16229" y="158306"/>
                </a:lnTo>
                <a:lnTo>
                  <a:pt x="15399" y="158280"/>
                </a:lnTo>
                <a:lnTo>
                  <a:pt x="14594" y="158203"/>
                </a:lnTo>
                <a:lnTo>
                  <a:pt x="13788" y="158124"/>
                </a:lnTo>
                <a:lnTo>
                  <a:pt x="12983" y="157969"/>
                </a:lnTo>
                <a:lnTo>
                  <a:pt x="12178" y="157787"/>
                </a:lnTo>
                <a:lnTo>
                  <a:pt x="11425" y="157579"/>
                </a:lnTo>
                <a:lnTo>
                  <a:pt x="10646" y="157320"/>
                </a:lnTo>
                <a:lnTo>
                  <a:pt x="9920" y="157009"/>
                </a:lnTo>
                <a:lnTo>
                  <a:pt x="9192" y="156698"/>
                </a:lnTo>
                <a:lnTo>
                  <a:pt x="8491" y="156334"/>
                </a:lnTo>
                <a:lnTo>
                  <a:pt x="7816" y="155946"/>
                </a:lnTo>
                <a:lnTo>
                  <a:pt x="7167" y="155531"/>
                </a:lnTo>
                <a:lnTo>
                  <a:pt x="6543" y="155090"/>
                </a:lnTo>
                <a:lnTo>
                  <a:pt x="5894" y="154596"/>
                </a:lnTo>
                <a:lnTo>
                  <a:pt x="5324" y="154103"/>
                </a:lnTo>
                <a:lnTo>
                  <a:pt x="4752" y="153558"/>
                </a:lnTo>
                <a:lnTo>
                  <a:pt x="4206" y="152988"/>
                </a:lnTo>
                <a:lnTo>
                  <a:pt x="3713" y="152418"/>
                </a:lnTo>
                <a:lnTo>
                  <a:pt x="3219" y="151769"/>
                </a:lnTo>
                <a:lnTo>
                  <a:pt x="2779" y="151147"/>
                </a:lnTo>
                <a:lnTo>
                  <a:pt x="2363" y="150498"/>
                </a:lnTo>
                <a:lnTo>
                  <a:pt x="1974" y="149823"/>
                </a:lnTo>
                <a:lnTo>
                  <a:pt x="1610" y="149122"/>
                </a:lnTo>
                <a:lnTo>
                  <a:pt x="1298" y="148422"/>
                </a:lnTo>
                <a:lnTo>
                  <a:pt x="987" y="147671"/>
                </a:lnTo>
                <a:lnTo>
                  <a:pt x="726" y="146917"/>
                </a:lnTo>
                <a:lnTo>
                  <a:pt x="519" y="146139"/>
                </a:lnTo>
                <a:lnTo>
                  <a:pt x="338" y="145335"/>
                </a:lnTo>
                <a:lnTo>
                  <a:pt x="182" y="144583"/>
                </a:lnTo>
                <a:lnTo>
                  <a:pt x="104" y="143753"/>
                </a:lnTo>
                <a:lnTo>
                  <a:pt x="25" y="142949"/>
                </a:lnTo>
                <a:lnTo>
                  <a:pt x="0" y="142093"/>
                </a:lnTo>
                <a:lnTo>
                  <a:pt x="0" y="42295"/>
                </a:lnTo>
                <a:lnTo>
                  <a:pt x="25" y="41466"/>
                </a:lnTo>
                <a:lnTo>
                  <a:pt x="104" y="40660"/>
                </a:lnTo>
                <a:lnTo>
                  <a:pt x="182" y="39831"/>
                </a:lnTo>
                <a:lnTo>
                  <a:pt x="338" y="39052"/>
                </a:lnTo>
                <a:lnTo>
                  <a:pt x="519" y="38249"/>
                </a:lnTo>
                <a:lnTo>
                  <a:pt x="726" y="37470"/>
                </a:lnTo>
                <a:lnTo>
                  <a:pt x="987" y="36718"/>
                </a:lnTo>
                <a:lnTo>
                  <a:pt x="1298" y="35965"/>
                </a:lnTo>
                <a:lnTo>
                  <a:pt x="1610" y="35265"/>
                </a:lnTo>
                <a:lnTo>
                  <a:pt x="1974" y="34591"/>
                </a:lnTo>
                <a:lnTo>
                  <a:pt x="2363" y="33890"/>
                </a:lnTo>
                <a:lnTo>
                  <a:pt x="2779" y="33241"/>
                </a:lnTo>
                <a:lnTo>
                  <a:pt x="3219" y="32619"/>
                </a:lnTo>
                <a:lnTo>
                  <a:pt x="3713" y="31996"/>
                </a:lnTo>
                <a:lnTo>
                  <a:pt x="4206" y="31399"/>
                </a:lnTo>
                <a:lnTo>
                  <a:pt x="4752" y="30829"/>
                </a:lnTo>
                <a:lnTo>
                  <a:pt x="5324" y="30284"/>
                </a:lnTo>
                <a:lnTo>
                  <a:pt x="5894" y="29792"/>
                </a:lnTo>
                <a:lnTo>
                  <a:pt x="6543" y="29299"/>
                </a:lnTo>
                <a:lnTo>
                  <a:pt x="7167" y="28857"/>
                </a:lnTo>
                <a:lnTo>
                  <a:pt x="7816" y="28442"/>
                </a:lnTo>
                <a:lnTo>
                  <a:pt x="8491" y="28053"/>
                </a:lnTo>
                <a:lnTo>
                  <a:pt x="9192" y="27690"/>
                </a:lnTo>
                <a:lnTo>
                  <a:pt x="9920" y="27379"/>
                </a:lnTo>
                <a:lnTo>
                  <a:pt x="10646" y="27068"/>
                </a:lnTo>
                <a:lnTo>
                  <a:pt x="11425" y="26834"/>
                </a:lnTo>
                <a:lnTo>
                  <a:pt x="12178" y="26600"/>
                </a:lnTo>
                <a:lnTo>
                  <a:pt x="12983" y="26419"/>
                </a:lnTo>
                <a:lnTo>
                  <a:pt x="13788" y="26264"/>
                </a:lnTo>
                <a:lnTo>
                  <a:pt x="14594" y="26185"/>
                </a:lnTo>
                <a:lnTo>
                  <a:pt x="15399" y="26134"/>
                </a:lnTo>
                <a:lnTo>
                  <a:pt x="16229" y="26082"/>
                </a:lnTo>
                <a:close/>
                <a:moveTo>
                  <a:pt x="169894" y="8694"/>
                </a:moveTo>
                <a:lnTo>
                  <a:pt x="170335" y="8694"/>
                </a:lnTo>
                <a:lnTo>
                  <a:pt x="170750" y="8694"/>
                </a:lnTo>
                <a:lnTo>
                  <a:pt x="171166" y="8720"/>
                </a:lnTo>
                <a:lnTo>
                  <a:pt x="171580" y="8772"/>
                </a:lnTo>
                <a:lnTo>
                  <a:pt x="171995" y="8849"/>
                </a:lnTo>
                <a:lnTo>
                  <a:pt x="172410" y="8927"/>
                </a:lnTo>
                <a:lnTo>
                  <a:pt x="172799" y="9056"/>
                </a:lnTo>
                <a:lnTo>
                  <a:pt x="173214" y="9161"/>
                </a:lnTo>
                <a:lnTo>
                  <a:pt x="173603" y="9315"/>
                </a:lnTo>
                <a:lnTo>
                  <a:pt x="173991" y="9497"/>
                </a:lnTo>
                <a:lnTo>
                  <a:pt x="174381" y="9677"/>
                </a:lnTo>
                <a:lnTo>
                  <a:pt x="174770" y="9884"/>
                </a:lnTo>
                <a:lnTo>
                  <a:pt x="175108" y="10118"/>
                </a:lnTo>
                <a:lnTo>
                  <a:pt x="175470" y="10350"/>
                </a:lnTo>
                <a:lnTo>
                  <a:pt x="175807" y="10636"/>
                </a:lnTo>
                <a:lnTo>
                  <a:pt x="176171" y="10921"/>
                </a:lnTo>
                <a:lnTo>
                  <a:pt x="176482" y="11205"/>
                </a:lnTo>
                <a:lnTo>
                  <a:pt x="177234" y="11982"/>
                </a:lnTo>
                <a:lnTo>
                  <a:pt x="177519" y="12319"/>
                </a:lnTo>
                <a:lnTo>
                  <a:pt x="177830" y="12656"/>
                </a:lnTo>
                <a:lnTo>
                  <a:pt x="178090" y="12965"/>
                </a:lnTo>
                <a:lnTo>
                  <a:pt x="178323" y="13329"/>
                </a:lnTo>
                <a:lnTo>
                  <a:pt x="178582" y="13716"/>
                </a:lnTo>
                <a:lnTo>
                  <a:pt x="178789" y="14079"/>
                </a:lnTo>
                <a:lnTo>
                  <a:pt x="178946" y="14468"/>
                </a:lnTo>
                <a:lnTo>
                  <a:pt x="179127" y="14855"/>
                </a:lnTo>
                <a:lnTo>
                  <a:pt x="179282" y="15218"/>
                </a:lnTo>
                <a:lnTo>
                  <a:pt x="179412" y="15658"/>
                </a:lnTo>
                <a:lnTo>
                  <a:pt x="179516" y="16021"/>
                </a:lnTo>
                <a:lnTo>
                  <a:pt x="179620" y="16460"/>
                </a:lnTo>
                <a:lnTo>
                  <a:pt x="179672" y="16874"/>
                </a:lnTo>
                <a:lnTo>
                  <a:pt x="179723" y="17290"/>
                </a:lnTo>
                <a:lnTo>
                  <a:pt x="179749" y="17704"/>
                </a:lnTo>
                <a:lnTo>
                  <a:pt x="179749" y="18118"/>
                </a:lnTo>
                <a:lnTo>
                  <a:pt x="179749" y="18532"/>
                </a:lnTo>
                <a:lnTo>
                  <a:pt x="179723" y="18946"/>
                </a:lnTo>
                <a:lnTo>
                  <a:pt x="179672" y="19361"/>
                </a:lnTo>
                <a:lnTo>
                  <a:pt x="179620" y="19748"/>
                </a:lnTo>
                <a:lnTo>
                  <a:pt x="179516" y="20164"/>
                </a:lnTo>
                <a:lnTo>
                  <a:pt x="179412" y="20578"/>
                </a:lnTo>
                <a:lnTo>
                  <a:pt x="179282" y="20965"/>
                </a:lnTo>
                <a:lnTo>
                  <a:pt x="179127" y="21354"/>
                </a:lnTo>
                <a:lnTo>
                  <a:pt x="178946" y="21768"/>
                </a:lnTo>
                <a:lnTo>
                  <a:pt x="178789" y="22131"/>
                </a:lnTo>
                <a:lnTo>
                  <a:pt x="178582" y="22520"/>
                </a:lnTo>
                <a:lnTo>
                  <a:pt x="178323" y="22856"/>
                </a:lnTo>
                <a:lnTo>
                  <a:pt x="178090" y="23218"/>
                </a:lnTo>
                <a:lnTo>
                  <a:pt x="177830" y="23581"/>
                </a:lnTo>
                <a:lnTo>
                  <a:pt x="177519" y="23917"/>
                </a:lnTo>
                <a:lnTo>
                  <a:pt x="177234" y="24228"/>
                </a:lnTo>
                <a:lnTo>
                  <a:pt x="161232" y="40202"/>
                </a:lnTo>
                <a:lnTo>
                  <a:pt x="160947" y="40461"/>
                </a:lnTo>
                <a:lnTo>
                  <a:pt x="160636" y="40720"/>
                </a:lnTo>
                <a:lnTo>
                  <a:pt x="160350" y="40927"/>
                </a:lnTo>
                <a:lnTo>
                  <a:pt x="160091" y="41082"/>
                </a:lnTo>
                <a:lnTo>
                  <a:pt x="159805" y="41238"/>
                </a:lnTo>
                <a:lnTo>
                  <a:pt x="159573" y="41316"/>
                </a:lnTo>
                <a:lnTo>
                  <a:pt x="159339" y="41341"/>
                </a:lnTo>
                <a:lnTo>
                  <a:pt x="159106" y="41393"/>
                </a:lnTo>
                <a:lnTo>
                  <a:pt x="158872" y="41341"/>
                </a:lnTo>
                <a:lnTo>
                  <a:pt x="158665" y="41316"/>
                </a:lnTo>
                <a:lnTo>
                  <a:pt x="158458" y="41238"/>
                </a:lnTo>
                <a:lnTo>
                  <a:pt x="158224" y="41109"/>
                </a:lnTo>
                <a:lnTo>
                  <a:pt x="158016" y="41004"/>
                </a:lnTo>
                <a:lnTo>
                  <a:pt x="157809" y="40824"/>
                </a:lnTo>
                <a:lnTo>
                  <a:pt x="157420" y="40436"/>
                </a:lnTo>
                <a:lnTo>
                  <a:pt x="157005" y="39995"/>
                </a:lnTo>
                <a:lnTo>
                  <a:pt x="156590" y="39451"/>
                </a:lnTo>
                <a:lnTo>
                  <a:pt x="155734" y="38235"/>
                </a:lnTo>
                <a:lnTo>
                  <a:pt x="155268" y="37587"/>
                </a:lnTo>
                <a:lnTo>
                  <a:pt x="154748" y="36914"/>
                </a:lnTo>
                <a:lnTo>
                  <a:pt x="154178" y="36267"/>
                </a:lnTo>
                <a:lnTo>
                  <a:pt x="153581" y="35620"/>
                </a:lnTo>
                <a:lnTo>
                  <a:pt x="152829" y="34842"/>
                </a:lnTo>
                <a:lnTo>
                  <a:pt x="152155" y="34247"/>
                </a:lnTo>
                <a:lnTo>
                  <a:pt x="151507" y="33678"/>
                </a:lnTo>
                <a:lnTo>
                  <a:pt x="150858" y="33186"/>
                </a:lnTo>
                <a:lnTo>
                  <a:pt x="150211" y="32694"/>
                </a:lnTo>
                <a:lnTo>
                  <a:pt x="148966" y="31814"/>
                </a:lnTo>
                <a:lnTo>
                  <a:pt x="148446" y="31425"/>
                </a:lnTo>
                <a:lnTo>
                  <a:pt x="147954" y="31011"/>
                </a:lnTo>
                <a:lnTo>
                  <a:pt x="147591" y="30622"/>
                </a:lnTo>
                <a:lnTo>
                  <a:pt x="147436" y="30415"/>
                </a:lnTo>
                <a:lnTo>
                  <a:pt x="147279" y="30208"/>
                </a:lnTo>
                <a:lnTo>
                  <a:pt x="147150" y="30001"/>
                </a:lnTo>
                <a:lnTo>
                  <a:pt x="147098" y="29794"/>
                </a:lnTo>
                <a:lnTo>
                  <a:pt x="147046" y="29562"/>
                </a:lnTo>
                <a:lnTo>
                  <a:pt x="147020" y="29355"/>
                </a:lnTo>
                <a:lnTo>
                  <a:pt x="147046" y="29096"/>
                </a:lnTo>
                <a:lnTo>
                  <a:pt x="147072" y="28862"/>
                </a:lnTo>
                <a:lnTo>
                  <a:pt x="147150" y="28603"/>
                </a:lnTo>
                <a:lnTo>
                  <a:pt x="147279" y="28345"/>
                </a:lnTo>
                <a:lnTo>
                  <a:pt x="147461" y="28059"/>
                </a:lnTo>
                <a:lnTo>
                  <a:pt x="147669" y="27800"/>
                </a:lnTo>
                <a:lnTo>
                  <a:pt x="147902" y="27516"/>
                </a:lnTo>
                <a:lnTo>
                  <a:pt x="148213" y="27179"/>
                </a:lnTo>
                <a:lnTo>
                  <a:pt x="164188" y="11205"/>
                </a:lnTo>
                <a:lnTo>
                  <a:pt x="164526" y="10921"/>
                </a:lnTo>
                <a:lnTo>
                  <a:pt x="164837" y="10636"/>
                </a:lnTo>
                <a:lnTo>
                  <a:pt x="165200" y="10350"/>
                </a:lnTo>
                <a:lnTo>
                  <a:pt x="165564" y="10118"/>
                </a:lnTo>
                <a:lnTo>
                  <a:pt x="165927" y="9884"/>
                </a:lnTo>
                <a:lnTo>
                  <a:pt x="166315" y="9677"/>
                </a:lnTo>
                <a:lnTo>
                  <a:pt x="166652" y="9497"/>
                </a:lnTo>
                <a:lnTo>
                  <a:pt x="167042" y="9315"/>
                </a:lnTo>
                <a:lnTo>
                  <a:pt x="167456" y="9161"/>
                </a:lnTo>
                <a:lnTo>
                  <a:pt x="167846" y="9056"/>
                </a:lnTo>
                <a:lnTo>
                  <a:pt x="168260" y="8927"/>
                </a:lnTo>
                <a:lnTo>
                  <a:pt x="168650" y="8849"/>
                </a:lnTo>
                <a:lnTo>
                  <a:pt x="169064" y="8772"/>
                </a:lnTo>
                <a:lnTo>
                  <a:pt x="169479" y="8720"/>
                </a:lnTo>
                <a:lnTo>
                  <a:pt x="169894" y="8694"/>
                </a:lnTo>
                <a:close/>
                <a:moveTo>
                  <a:pt x="181101" y="1557"/>
                </a:moveTo>
                <a:lnTo>
                  <a:pt x="181571" y="1584"/>
                </a:lnTo>
                <a:lnTo>
                  <a:pt x="182093" y="1636"/>
                </a:lnTo>
                <a:lnTo>
                  <a:pt x="182562" y="1765"/>
                </a:lnTo>
                <a:lnTo>
                  <a:pt x="183032" y="1923"/>
                </a:lnTo>
                <a:lnTo>
                  <a:pt x="183502" y="2156"/>
                </a:lnTo>
                <a:lnTo>
                  <a:pt x="183947" y="2391"/>
                </a:lnTo>
                <a:lnTo>
                  <a:pt x="184363" y="2704"/>
                </a:lnTo>
                <a:lnTo>
                  <a:pt x="184756" y="3043"/>
                </a:lnTo>
                <a:lnTo>
                  <a:pt x="185120" y="3434"/>
                </a:lnTo>
                <a:lnTo>
                  <a:pt x="185407" y="3852"/>
                </a:lnTo>
                <a:lnTo>
                  <a:pt x="185669" y="4295"/>
                </a:lnTo>
                <a:lnTo>
                  <a:pt x="185877" y="4790"/>
                </a:lnTo>
                <a:lnTo>
                  <a:pt x="186035" y="5260"/>
                </a:lnTo>
                <a:lnTo>
                  <a:pt x="186164" y="5756"/>
                </a:lnTo>
                <a:lnTo>
                  <a:pt x="186243" y="6224"/>
                </a:lnTo>
                <a:lnTo>
                  <a:pt x="186243" y="6720"/>
                </a:lnTo>
                <a:lnTo>
                  <a:pt x="186243" y="7216"/>
                </a:lnTo>
                <a:lnTo>
                  <a:pt x="186164" y="7711"/>
                </a:lnTo>
                <a:lnTo>
                  <a:pt x="186035" y="8207"/>
                </a:lnTo>
                <a:lnTo>
                  <a:pt x="185877" y="8675"/>
                </a:lnTo>
                <a:lnTo>
                  <a:pt x="185669" y="9119"/>
                </a:lnTo>
                <a:lnTo>
                  <a:pt x="185407" y="9588"/>
                </a:lnTo>
                <a:lnTo>
                  <a:pt x="185120" y="10006"/>
                </a:lnTo>
                <a:lnTo>
                  <a:pt x="184756" y="10371"/>
                </a:lnTo>
                <a:lnTo>
                  <a:pt x="183346" y="11779"/>
                </a:lnTo>
                <a:lnTo>
                  <a:pt x="182980" y="12118"/>
                </a:lnTo>
                <a:lnTo>
                  <a:pt x="182668" y="12327"/>
                </a:lnTo>
                <a:lnTo>
                  <a:pt x="182510" y="12379"/>
                </a:lnTo>
                <a:lnTo>
                  <a:pt x="182354" y="12457"/>
                </a:lnTo>
                <a:lnTo>
                  <a:pt x="182223" y="12457"/>
                </a:lnTo>
                <a:lnTo>
                  <a:pt x="182093" y="12457"/>
                </a:lnTo>
                <a:lnTo>
                  <a:pt x="181963" y="12431"/>
                </a:lnTo>
                <a:lnTo>
                  <a:pt x="181859" y="12379"/>
                </a:lnTo>
                <a:lnTo>
                  <a:pt x="181624" y="12248"/>
                </a:lnTo>
                <a:lnTo>
                  <a:pt x="181414" y="12040"/>
                </a:lnTo>
                <a:lnTo>
                  <a:pt x="181206" y="11753"/>
                </a:lnTo>
                <a:lnTo>
                  <a:pt x="180997" y="11466"/>
                </a:lnTo>
                <a:lnTo>
                  <a:pt x="180788" y="11101"/>
                </a:lnTo>
                <a:lnTo>
                  <a:pt x="180318" y="10319"/>
                </a:lnTo>
                <a:lnTo>
                  <a:pt x="180083" y="9928"/>
                </a:lnTo>
                <a:lnTo>
                  <a:pt x="179770" y="9510"/>
                </a:lnTo>
                <a:lnTo>
                  <a:pt x="179457" y="9093"/>
                </a:lnTo>
                <a:lnTo>
                  <a:pt x="179092" y="8702"/>
                </a:lnTo>
                <a:lnTo>
                  <a:pt x="178700" y="8336"/>
                </a:lnTo>
                <a:lnTo>
                  <a:pt x="178309" y="8024"/>
                </a:lnTo>
                <a:lnTo>
                  <a:pt x="177891" y="7737"/>
                </a:lnTo>
                <a:lnTo>
                  <a:pt x="177474" y="7476"/>
                </a:lnTo>
                <a:lnTo>
                  <a:pt x="176690" y="7007"/>
                </a:lnTo>
                <a:lnTo>
                  <a:pt x="176326" y="6798"/>
                </a:lnTo>
                <a:lnTo>
                  <a:pt x="176039" y="6590"/>
                </a:lnTo>
                <a:lnTo>
                  <a:pt x="175751" y="6382"/>
                </a:lnTo>
                <a:lnTo>
                  <a:pt x="175542" y="6172"/>
                </a:lnTo>
                <a:lnTo>
                  <a:pt x="175411" y="5964"/>
                </a:lnTo>
                <a:lnTo>
                  <a:pt x="175386" y="5833"/>
                </a:lnTo>
                <a:lnTo>
                  <a:pt x="175334" y="5704"/>
                </a:lnTo>
                <a:lnTo>
                  <a:pt x="175334" y="5573"/>
                </a:lnTo>
                <a:lnTo>
                  <a:pt x="175386" y="5442"/>
                </a:lnTo>
                <a:lnTo>
                  <a:pt x="175411" y="5286"/>
                </a:lnTo>
                <a:lnTo>
                  <a:pt x="175464" y="5155"/>
                </a:lnTo>
                <a:lnTo>
                  <a:pt x="175698" y="4843"/>
                </a:lnTo>
                <a:lnTo>
                  <a:pt x="176012" y="4478"/>
                </a:lnTo>
                <a:lnTo>
                  <a:pt x="177422" y="3043"/>
                </a:lnTo>
                <a:lnTo>
                  <a:pt x="177839" y="2704"/>
                </a:lnTo>
                <a:lnTo>
                  <a:pt x="178256" y="2391"/>
                </a:lnTo>
                <a:lnTo>
                  <a:pt x="178674" y="2156"/>
                </a:lnTo>
                <a:lnTo>
                  <a:pt x="179144" y="1923"/>
                </a:lnTo>
                <a:lnTo>
                  <a:pt x="179588" y="1765"/>
                </a:lnTo>
                <a:lnTo>
                  <a:pt x="180125" y="1636"/>
                </a:lnTo>
                <a:lnTo>
                  <a:pt x="180580" y="1584"/>
                </a:lnTo>
                <a:lnTo>
                  <a:pt x="181101" y="1557"/>
                </a:lnTo>
                <a:close/>
                <a:moveTo>
                  <a:pt x="162442" y="0"/>
                </a:moveTo>
                <a:lnTo>
                  <a:pt x="162780" y="0"/>
                </a:lnTo>
                <a:lnTo>
                  <a:pt x="163119" y="0"/>
                </a:lnTo>
                <a:lnTo>
                  <a:pt x="163431" y="52"/>
                </a:lnTo>
                <a:lnTo>
                  <a:pt x="163769" y="155"/>
                </a:lnTo>
                <a:lnTo>
                  <a:pt x="164081" y="234"/>
                </a:lnTo>
                <a:lnTo>
                  <a:pt x="164394" y="389"/>
                </a:lnTo>
                <a:lnTo>
                  <a:pt x="164681" y="570"/>
                </a:lnTo>
                <a:lnTo>
                  <a:pt x="165048" y="779"/>
                </a:lnTo>
                <a:lnTo>
                  <a:pt x="165227" y="1011"/>
                </a:lnTo>
                <a:lnTo>
                  <a:pt x="165461" y="1245"/>
                </a:lnTo>
                <a:lnTo>
                  <a:pt x="165669" y="1556"/>
                </a:lnTo>
                <a:lnTo>
                  <a:pt x="165825" y="1815"/>
                </a:lnTo>
                <a:lnTo>
                  <a:pt x="165981" y="2153"/>
                </a:lnTo>
                <a:lnTo>
                  <a:pt x="166086" y="2437"/>
                </a:lnTo>
                <a:lnTo>
                  <a:pt x="166190" y="2775"/>
                </a:lnTo>
                <a:lnTo>
                  <a:pt x="166216" y="3086"/>
                </a:lnTo>
                <a:lnTo>
                  <a:pt x="166242" y="3423"/>
                </a:lnTo>
                <a:lnTo>
                  <a:pt x="166216" y="3760"/>
                </a:lnTo>
                <a:lnTo>
                  <a:pt x="166164" y="4072"/>
                </a:lnTo>
                <a:lnTo>
                  <a:pt x="166086" y="4408"/>
                </a:lnTo>
                <a:lnTo>
                  <a:pt x="165981" y="4721"/>
                </a:lnTo>
                <a:lnTo>
                  <a:pt x="165825" y="5032"/>
                </a:lnTo>
                <a:lnTo>
                  <a:pt x="165669" y="5316"/>
                </a:lnTo>
                <a:lnTo>
                  <a:pt x="165461" y="5602"/>
                </a:lnTo>
                <a:lnTo>
                  <a:pt x="165227" y="5861"/>
                </a:lnTo>
                <a:lnTo>
                  <a:pt x="133941" y="37034"/>
                </a:lnTo>
                <a:lnTo>
                  <a:pt x="133680" y="37267"/>
                </a:lnTo>
                <a:lnTo>
                  <a:pt x="133420" y="37448"/>
                </a:lnTo>
                <a:lnTo>
                  <a:pt x="133107" y="37630"/>
                </a:lnTo>
                <a:lnTo>
                  <a:pt x="132822" y="37786"/>
                </a:lnTo>
                <a:lnTo>
                  <a:pt x="132483" y="37889"/>
                </a:lnTo>
                <a:lnTo>
                  <a:pt x="132145" y="37941"/>
                </a:lnTo>
                <a:lnTo>
                  <a:pt x="131832" y="38020"/>
                </a:lnTo>
                <a:lnTo>
                  <a:pt x="131495" y="38020"/>
                </a:lnTo>
                <a:lnTo>
                  <a:pt x="131155" y="38020"/>
                </a:lnTo>
                <a:lnTo>
                  <a:pt x="130843" y="37941"/>
                </a:lnTo>
                <a:lnTo>
                  <a:pt x="130505" y="37889"/>
                </a:lnTo>
                <a:lnTo>
                  <a:pt x="130218" y="37786"/>
                </a:lnTo>
                <a:lnTo>
                  <a:pt x="129906" y="37630"/>
                </a:lnTo>
                <a:lnTo>
                  <a:pt x="129620" y="37448"/>
                </a:lnTo>
                <a:lnTo>
                  <a:pt x="129334" y="37267"/>
                </a:lnTo>
                <a:lnTo>
                  <a:pt x="129074" y="37034"/>
                </a:lnTo>
                <a:lnTo>
                  <a:pt x="128839" y="36749"/>
                </a:lnTo>
                <a:lnTo>
                  <a:pt x="128631" y="36490"/>
                </a:lnTo>
                <a:lnTo>
                  <a:pt x="128449" y="36204"/>
                </a:lnTo>
                <a:lnTo>
                  <a:pt x="128293" y="35893"/>
                </a:lnTo>
                <a:lnTo>
                  <a:pt x="128214" y="35582"/>
                </a:lnTo>
                <a:lnTo>
                  <a:pt x="128110" y="35245"/>
                </a:lnTo>
                <a:lnTo>
                  <a:pt x="128058" y="34933"/>
                </a:lnTo>
                <a:lnTo>
                  <a:pt x="128058" y="34596"/>
                </a:lnTo>
                <a:lnTo>
                  <a:pt x="128058" y="34260"/>
                </a:lnTo>
                <a:lnTo>
                  <a:pt x="128110" y="33922"/>
                </a:lnTo>
                <a:lnTo>
                  <a:pt x="128214" y="33636"/>
                </a:lnTo>
                <a:lnTo>
                  <a:pt x="128293" y="33299"/>
                </a:lnTo>
                <a:lnTo>
                  <a:pt x="128449" y="33014"/>
                </a:lnTo>
                <a:lnTo>
                  <a:pt x="128631" y="32702"/>
                </a:lnTo>
                <a:lnTo>
                  <a:pt x="128839" y="32443"/>
                </a:lnTo>
                <a:lnTo>
                  <a:pt x="129074" y="32184"/>
                </a:lnTo>
                <a:lnTo>
                  <a:pt x="160359" y="1011"/>
                </a:lnTo>
                <a:lnTo>
                  <a:pt x="160594" y="779"/>
                </a:lnTo>
                <a:lnTo>
                  <a:pt x="160906" y="570"/>
                </a:lnTo>
                <a:lnTo>
                  <a:pt x="161192" y="389"/>
                </a:lnTo>
                <a:lnTo>
                  <a:pt x="161505" y="234"/>
                </a:lnTo>
                <a:lnTo>
                  <a:pt x="161792" y="155"/>
                </a:lnTo>
                <a:lnTo>
                  <a:pt x="162129" y="52"/>
                </a:lnTo>
                <a:lnTo>
                  <a:pt x="162442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87400" y="165100"/>
            <a:ext cx="546100" cy="4318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22300" y="2692400"/>
            <a:ext cx="2095500" cy="20955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31" name="文本框 30"/>
          <p:cNvSpPr txBox="1"/>
          <p:nvPr/>
        </p:nvSpPr>
        <p:spPr>
          <a:xfrm>
            <a:off x="781830" y="732118"/>
            <a:ext cx="8068401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2026</a:t>
            </a:r>
            <a:r>
              <a:rPr lang="zh-CN" alt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年安徽省</a:t>
            </a:r>
            <a:r>
              <a:rPr lang="zh-CN" altLang="en-US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小学</a:t>
            </a:r>
            <a:r>
              <a:rPr lang="zh-CN" alt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人工智能通识教育暨</a:t>
            </a:r>
            <a:r>
              <a:rPr lang="zh-CN" altLang="en-US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小学</a:t>
            </a:r>
            <a:r>
              <a:rPr lang="zh-CN" alt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信息科技教学指南培训活动</a:t>
            </a:r>
            <a:endParaRPr lang="zh-CN" alt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4433816" y="5729359"/>
            <a:ext cx="612321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solidFill>
                  <a:srgbClr val="1E437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安徽省教育科学研究院</a:t>
            </a:r>
            <a:endParaRPr lang="en-US" altLang="zh-CN" sz="2800" dirty="0">
              <a:solidFill>
                <a:srgbClr val="1E437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en-US" altLang="zh-CN" sz="2800" dirty="0">
                <a:solidFill>
                  <a:srgbClr val="1E4370"/>
                </a:solidFill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2026</a:t>
            </a:r>
            <a:r>
              <a:rPr lang="zh-CN" altLang="en-US" sz="2800" dirty="0">
                <a:solidFill>
                  <a:srgbClr val="1E4370"/>
                </a:solidFill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年</a:t>
            </a:r>
            <a:r>
              <a:rPr lang="en-US" altLang="zh-CN" sz="2800" dirty="0">
                <a:solidFill>
                  <a:srgbClr val="1E4370"/>
                </a:solidFill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3</a:t>
            </a:r>
            <a:r>
              <a:rPr lang="zh-CN" altLang="en-US" sz="2800" dirty="0">
                <a:solidFill>
                  <a:srgbClr val="1E4370"/>
                </a:solidFill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月</a:t>
            </a:r>
            <a:r>
              <a:rPr lang="en-US" altLang="zh-CN" sz="2800" dirty="0">
                <a:solidFill>
                  <a:srgbClr val="1E4370"/>
                </a:solidFill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19</a:t>
            </a:r>
            <a:r>
              <a:rPr lang="zh-CN" altLang="en-US" sz="2800" dirty="0">
                <a:solidFill>
                  <a:srgbClr val="1E4370"/>
                </a:solidFill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日</a:t>
            </a:r>
            <a:endParaRPr lang="zh-CN" altLang="en-US" sz="2800" dirty="0">
              <a:solidFill>
                <a:srgbClr val="1E4370"/>
              </a:solidFill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3644900" y="520700"/>
            <a:ext cx="60325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800" b="1" i="0" u="none" strike="noStrike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（一）减少课时总数</a:t>
            </a:r>
            <a:endParaRPr lang="en-US" sz="1100"/>
          </a:p>
        </p:txBody>
      </p:sp>
      <p:sp>
        <p:nvSpPr>
          <p:cNvPr id="22" name="AutoShape 13"/>
          <p:cNvSpPr/>
          <p:nvPr/>
        </p:nvSpPr>
        <p:spPr>
          <a:xfrm>
            <a:off x="602615" y="1278255"/>
            <a:ext cx="3241675" cy="4843145"/>
          </a:xfrm>
          <a:prstGeom prst="roundRect">
            <a:avLst>
              <a:gd name="adj" fmla="val 9444"/>
            </a:avLst>
          </a:prstGeom>
          <a:solidFill>
            <a:srgbClr val="EBF5FB">
              <a:alpha val="100000"/>
            </a:srgbClr>
          </a:solidFill>
          <a:ln w="12700" cap="flat" cmpd="sng">
            <a:solidFill>
              <a:srgbClr val="0989B1">
                <a:alpha val="30000"/>
              </a:srgbClr>
            </a:solidFill>
            <a:prstDash val="dash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graphicFrame>
        <p:nvGraphicFramePr>
          <p:cNvPr id="8" name="表格 7"/>
          <p:cNvGraphicFramePr/>
          <p:nvPr/>
        </p:nvGraphicFramePr>
        <p:xfrm>
          <a:off x="4075430" y="1079500"/>
          <a:ext cx="7353935" cy="5180330"/>
        </p:xfrm>
        <a:graphic>
          <a:graphicData uri="http://schemas.openxmlformats.org/drawingml/2006/table">
            <a:tbl>
              <a:tblPr/>
              <a:tblGrid>
                <a:gridCol w="800735"/>
                <a:gridCol w="2011680"/>
                <a:gridCol w="3139440"/>
                <a:gridCol w="1402080"/>
              </a:tblGrid>
              <a:tr h="419100">
                <a:tc>
                  <a:txBody>
                    <a:bodyPr/>
                    <a:p>
                      <a:pPr algn="ctr" fontAlgn="ctr"/>
                      <a:r>
                        <a:rPr lang="zh-CN" altLang="en-US" sz="13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年级</a:t>
                      </a:r>
                      <a:endParaRPr lang="zh-CN" altLang="en-US" sz="13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3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单元名称</a:t>
                      </a:r>
                      <a:endParaRPr lang="zh-CN" altLang="en-US" sz="13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3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课名称</a:t>
                      </a:r>
                      <a:endParaRPr lang="zh-CN" altLang="en-US" sz="13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3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修订说明</a:t>
                      </a:r>
                      <a:endParaRPr lang="zh-CN" altLang="en-US" sz="13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</a:tr>
              <a:tr h="315595">
                <a:tc rowSpan="15"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三年级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下册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单元 创新假期学习生活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在线学习平台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了解熊猫的生活习性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平台在线直播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559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利用网上资源学做菜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平台资源学习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559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分享花样跳绳小经验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平台在线交流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559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记录假期的精彩瞬间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平台成果发布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559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3"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单元 介绍校园植物朋友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数字学习工具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5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制作校园植物标签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拍照识图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559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6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在线写植物观察笔记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在线笔记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学会文件清理和分类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559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7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协作绘制植物“自画像”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思维导图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559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4"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单元 参与多彩读书活动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网络学习资源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8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摘记寓言精彩文本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文字资源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建立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“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保存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”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和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“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命名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”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意识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559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9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制作成语推荐卡片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图片资源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识别文件类型，按类型存放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559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10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创作有声故事绘本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音视频资源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559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11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管理云盘故事资源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云盘资源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删除</a:t>
                      </a:r>
                      <a:r>
                        <a:rPr lang="en-US" altLang="zh-CN" sz="1100" b="0" i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100" b="0" i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</a:t>
                      </a:r>
                      <a:endParaRPr lang="zh-CN" altLang="en-US" sz="1100" b="0" i="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1559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4"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单元 宣传中华传统节日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在线协作学习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12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规划节日宣传作品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协同规划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559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13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准备节日作品素材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在线收集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559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14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制作节日宣传作品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共同创作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合成</a:t>
                      </a:r>
                      <a:r>
                        <a:rPr lang="en-US" altLang="zh-CN" sz="1100" b="0" i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100" b="0" i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</a:t>
                      </a:r>
                      <a:endParaRPr lang="zh-CN" altLang="en-US" sz="1100" b="0" i="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1559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15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完善节日宣传作品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在线共享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AutoShape 14"/>
          <p:cNvSpPr/>
          <p:nvPr/>
        </p:nvSpPr>
        <p:spPr>
          <a:xfrm>
            <a:off x="633730" y="1306830"/>
            <a:ext cx="3186430" cy="474662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17000"/>
              </a:lnSpc>
              <a:defRPr/>
            </a:pPr>
            <a:r>
              <a:rPr lang="zh-CN" altLang="en-US" sz="1800" b="1" i="0" u="none" strike="noStrike">
                <a:solidFill>
                  <a:srgbClr val="005A9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删减、调整说明</a:t>
            </a:r>
            <a:endParaRPr lang="en-US" altLang="en-US" sz="1800" b="1" i="0" u="none" strike="noStrike">
              <a:solidFill>
                <a:srgbClr val="005A9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indent="0" algn="l">
              <a:lnSpc>
                <a:spcPct val="117000"/>
              </a:lnSpc>
              <a:defRPr/>
            </a:pPr>
            <a:endParaRPr lang="en-US" sz="1600" b="0" i="0" u="none" strike="noStrike">
              <a:solidFill>
                <a:srgbClr val="404040"/>
              </a:solidFill>
              <a:latin typeface="Kaiti SC"/>
              <a:ea typeface="Kaiti SC"/>
              <a:cs typeface="Kaiti SC"/>
              <a:sym typeface="Kaiti SC"/>
            </a:endParaRPr>
          </a:p>
          <a:p>
            <a:pPr indent="0" algn="just">
              <a:lnSpc>
                <a:spcPct val="117000"/>
              </a:lnSpc>
              <a:defRPr/>
            </a:pPr>
            <a:r>
              <a:rPr lang="en-US" altLang="zh-CN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    </a:t>
            </a: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第</a:t>
            </a:r>
            <a:r>
              <a:rPr lang="en-US" altLang="zh-CN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3</a:t>
            </a: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单元：将第</a:t>
            </a:r>
            <a:r>
              <a:rPr lang="en-US" altLang="zh-CN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11</a:t>
            </a: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课</a:t>
            </a:r>
            <a:r>
              <a:rPr lang="en-US" altLang="zh-CN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“</a:t>
            </a: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文件分类与管理</a:t>
            </a:r>
            <a:r>
              <a:rPr lang="en-US" altLang="zh-CN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”</a:t>
            </a: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的核心素养化整为零，融入第</a:t>
            </a:r>
            <a:r>
              <a:rPr lang="en-US" altLang="zh-CN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8</a:t>
            </a: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课、第</a:t>
            </a:r>
            <a:r>
              <a:rPr lang="en-US" altLang="zh-CN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6</a:t>
            </a: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课、第</a:t>
            </a:r>
            <a:r>
              <a:rPr lang="en-US" altLang="zh-CN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9</a:t>
            </a: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课等真实任务中</a:t>
            </a: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。</a:t>
            </a:r>
            <a:r>
              <a:rPr lang="zh-CN" altLang="en-US" sz="1600" b="0" i="0" u="none" strike="noStrike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删掉</a:t>
            </a:r>
            <a:endParaRPr lang="zh-CN" altLang="en-US" sz="1600" b="0" i="0" u="none" strike="noStrike">
              <a:solidFill>
                <a:srgbClr val="40404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Kaiti SC"/>
            </a:endParaRPr>
          </a:p>
          <a:p>
            <a:pPr indent="0" algn="just">
              <a:lnSpc>
                <a:spcPct val="117000"/>
              </a:lnSpc>
              <a:defRPr/>
            </a:pPr>
            <a:r>
              <a:rPr lang="en-US" altLang="zh-CN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    </a:t>
            </a: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第</a:t>
            </a:r>
            <a:r>
              <a:rPr lang="en-US" altLang="zh-CN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4</a:t>
            </a: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单元：将</a:t>
            </a:r>
            <a:r>
              <a:rPr lang="en-US" altLang="zh-CN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14</a:t>
            </a: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、</a:t>
            </a:r>
            <a:r>
              <a:rPr lang="en-US" altLang="zh-CN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15</a:t>
            </a: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两课整合为一课，保留原第</a:t>
            </a:r>
            <a:r>
              <a:rPr lang="en-US" altLang="zh-CN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14</a:t>
            </a: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课作品创作的核心内容，在最后环节引导学生用已学技能进行分享，形成完整的</a:t>
            </a:r>
            <a:r>
              <a:rPr lang="en-US" altLang="zh-CN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“</a:t>
            </a: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创作</a:t>
            </a:r>
            <a:r>
              <a:rPr lang="en-US" altLang="zh-CN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—</a:t>
            </a: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展示</a:t>
            </a:r>
            <a:r>
              <a:rPr lang="en-US" altLang="zh-CN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”</a:t>
            </a: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闭环。</a:t>
            </a:r>
            <a:r>
              <a:rPr lang="zh-CN" altLang="en-US" sz="1600" b="0" i="0" u="none" strike="noStrike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合并</a:t>
            </a:r>
            <a:endParaRPr lang="zh-CN" altLang="en-US" sz="1600" b="0" i="0" u="none" strike="noStrike">
              <a:solidFill>
                <a:srgbClr val="40404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Kaiti SC"/>
            </a:endParaRPr>
          </a:p>
          <a:p>
            <a:pPr indent="0" algn="just">
              <a:lnSpc>
                <a:spcPct val="117000"/>
              </a:lnSpc>
              <a:defRPr/>
            </a:pPr>
            <a:r>
              <a:rPr lang="en-US" altLang="zh-CN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endParaRPr lang="zh-CN" altLang="en-US" sz="16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6" name="AutoShape 26"/>
          <p:cNvSpPr/>
          <p:nvPr/>
        </p:nvSpPr>
        <p:spPr>
          <a:xfrm>
            <a:off x="915035" y="491490"/>
            <a:ext cx="2348865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zh-CN" altLang="en-US" sz="2400" b="1" i="0" u="none" strike="noStrike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修订了什么</a:t>
            </a:r>
            <a:endParaRPr lang="zh-CN" altLang="en-US" sz="2400" b="1" i="0" u="none" strike="noStrike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3644900" y="520700"/>
            <a:ext cx="60325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800" b="1" i="0" u="none" strike="noStrike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（一）减少课时总数</a:t>
            </a:r>
            <a:endParaRPr lang="en-US" sz="1100"/>
          </a:p>
        </p:txBody>
      </p:sp>
      <p:sp>
        <p:nvSpPr>
          <p:cNvPr id="22" name="AutoShape 13"/>
          <p:cNvSpPr/>
          <p:nvPr/>
        </p:nvSpPr>
        <p:spPr>
          <a:xfrm>
            <a:off x="602615" y="1278255"/>
            <a:ext cx="3241675" cy="4843145"/>
          </a:xfrm>
          <a:prstGeom prst="roundRect">
            <a:avLst>
              <a:gd name="adj" fmla="val 9444"/>
            </a:avLst>
          </a:prstGeom>
          <a:solidFill>
            <a:srgbClr val="EBF5FB">
              <a:alpha val="100000"/>
            </a:srgbClr>
          </a:solidFill>
          <a:ln w="12700" cap="flat" cmpd="sng">
            <a:solidFill>
              <a:srgbClr val="0989B1">
                <a:alpha val="30000"/>
              </a:srgbClr>
            </a:solidFill>
            <a:prstDash val="dash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23" name="AutoShape 14"/>
          <p:cNvSpPr/>
          <p:nvPr/>
        </p:nvSpPr>
        <p:spPr>
          <a:xfrm>
            <a:off x="626110" y="1327150"/>
            <a:ext cx="3186430" cy="415544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17000"/>
              </a:lnSpc>
              <a:defRPr/>
            </a:pPr>
            <a:r>
              <a:rPr lang="zh-CN" altLang="en-US" sz="1800" b="1">
                <a:solidFill>
                  <a:srgbClr val="005A9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删减、调整说明</a:t>
            </a:r>
            <a:endParaRPr lang="en-US" altLang="en-US" sz="1800" b="1" i="0" u="none" strike="noStrike">
              <a:solidFill>
                <a:srgbClr val="005A9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indent="0" algn="l">
              <a:lnSpc>
                <a:spcPct val="117000"/>
              </a:lnSpc>
              <a:defRPr/>
            </a:pPr>
            <a:endParaRPr lang="en-US" sz="1800" b="0" i="0" u="none" strike="noStrike">
              <a:solidFill>
                <a:srgbClr val="404040"/>
              </a:solidFill>
              <a:latin typeface="Kaiti SC"/>
              <a:ea typeface="Kaiti SC"/>
              <a:cs typeface="Kaiti SC"/>
              <a:sym typeface="Kaiti SC"/>
            </a:endParaRPr>
          </a:p>
          <a:p>
            <a:pPr indent="0" algn="just">
              <a:lnSpc>
                <a:spcPct val="117000"/>
              </a:lnSpc>
              <a:defRPr/>
            </a:pPr>
            <a:r>
              <a:rPr lang="en-US" altLang="zh-CN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    </a:t>
            </a:r>
            <a:r>
              <a:rPr lang="zh-CN" altLang="en-US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第</a:t>
            </a:r>
            <a:r>
              <a:rPr lang="en-US" altLang="zh-CN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2</a:t>
            </a:r>
            <a:r>
              <a:rPr lang="zh-CN" altLang="en-US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单元：将</a:t>
            </a:r>
            <a:r>
              <a:rPr lang="en-US" altLang="zh-CN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“</a:t>
            </a:r>
            <a:r>
              <a:rPr lang="zh-CN" altLang="en-US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操作层面</a:t>
            </a:r>
            <a:r>
              <a:rPr lang="en-US" altLang="zh-CN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”</a:t>
            </a:r>
            <a:r>
              <a:rPr lang="zh-CN" altLang="en-US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（收集）与</a:t>
            </a:r>
            <a:r>
              <a:rPr lang="en-US" altLang="zh-CN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“</a:t>
            </a:r>
            <a:r>
              <a:rPr lang="zh-CN" altLang="en-US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决策层面</a:t>
            </a:r>
            <a:r>
              <a:rPr lang="en-US" altLang="zh-CN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”</a:t>
            </a:r>
            <a:r>
              <a:rPr lang="zh-CN" altLang="en-US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（选择）相结合。培养学习者</a:t>
            </a:r>
            <a:r>
              <a:rPr lang="en-US" altLang="zh-CN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“</a:t>
            </a:r>
            <a:r>
              <a:rPr lang="zh-CN" altLang="en-US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带着目的去收集，带着标准去筛选</a:t>
            </a:r>
            <a:r>
              <a:rPr lang="en-US" altLang="zh-CN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”</a:t>
            </a:r>
            <a:r>
              <a:rPr lang="zh-CN" altLang="en-US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的数据处理素养，避免陷入盲目囤积数据的误区。</a:t>
            </a:r>
            <a:r>
              <a:rPr lang="zh-CN" altLang="en-US" sz="16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合并</a:t>
            </a:r>
            <a:endParaRPr lang="zh-CN" altLang="en-US" sz="16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Kaiti SC"/>
            </a:endParaRPr>
          </a:p>
          <a:p>
            <a:pPr indent="0" algn="just">
              <a:lnSpc>
                <a:spcPct val="117000"/>
              </a:lnSpc>
              <a:defRPr/>
            </a:pPr>
            <a:r>
              <a:rPr lang="zh-CN" altLang="en-US" sz="16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 </a:t>
            </a:r>
            <a:r>
              <a:rPr lang="en-US" altLang="zh-CN" sz="16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   </a:t>
            </a:r>
            <a:r>
              <a:rPr lang="zh-CN" altLang="en-US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第</a:t>
            </a:r>
            <a:r>
              <a:rPr lang="en-US" altLang="zh-CN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3</a:t>
            </a:r>
            <a:r>
              <a:rPr lang="zh-CN" altLang="en-US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单元：核心目标是让学生掌握数据汇总、提取、计算等基础技能，第</a:t>
            </a:r>
            <a:r>
              <a:rPr lang="en-US" altLang="zh-CN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8—10</a:t>
            </a:r>
            <a:r>
              <a:rPr lang="zh-CN" altLang="en-US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课可以覆盖核心知识。</a:t>
            </a:r>
            <a:r>
              <a:rPr lang="zh-CN" altLang="en-US" sz="16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删掉</a:t>
            </a:r>
            <a:endParaRPr lang="zh-CN" altLang="en-US" sz="16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4156075" y="1079500"/>
          <a:ext cx="7341870" cy="4923155"/>
        </p:xfrm>
        <a:graphic>
          <a:graphicData uri="http://schemas.openxmlformats.org/drawingml/2006/table">
            <a:tbl>
              <a:tblPr/>
              <a:tblGrid>
                <a:gridCol w="799465"/>
                <a:gridCol w="2169795"/>
                <a:gridCol w="3312160"/>
                <a:gridCol w="1060450"/>
              </a:tblGrid>
              <a:tr h="400685">
                <a:tc>
                  <a:txBody>
                    <a:bodyPr/>
                    <a:p>
                      <a:pPr algn="ctr" fontAlgn="ctr"/>
                      <a:r>
                        <a:rPr lang="zh-CN" altLang="en-US" sz="13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年级</a:t>
                      </a:r>
                      <a:endParaRPr lang="zh-CN" altLang="en-US" sz="13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3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单元名称</a:t>
                      </a:r>
                      <a:endParaRPr lang="zh-CN" altLang="en-US" sz="13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3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课名称</a:t>
                      </a:r>
                      <a:endParaRPr lang="zh-CN" altLang="en-US" sz="13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3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修订说明</a:t>
                      </a:r>
                      <a:endParaRPr lang="zh-CN" altLang="en-US" sz="13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</a:tr>
              <a:tr h="301625">
                <a:tc rowSpan="15"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四年级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上册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单元 合理安排日常生活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数据认识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制作个人学习卡片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数据及其形式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162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设计三餐营养食谱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数据与信息关联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162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模拟车流显示路况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数据影响生活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162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4"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单元 争做家乡推广大使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数据收集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制订家乡推介方案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数据收集计划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099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5</a:t>
                      </a:r>
                      <a:r>
                        <a:rPr lang="zh-CN" altLang="en-US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了解家乡美丽风景</a:t>
                      </a:r>
                      <a:r>
                        <a:rPr lang="en-US" altLang="zh-CN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数据收集工具</a:t>
                      </a:r>
                      <a:endParaRPr lang="zh-CN" altLang="en-US" sz="1100" b="0" i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合成</a:t>
                      </a:r>
                      <a:r>
                        <a:rPr lang="en-US" altLang="zh-CN" sz="1100" b="0" i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100" b="0" i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</a:t>
                      </a:r>
                      <a:endParaRPr lang="zh-CN" altLang="en-US" sz="1100" b="0" i="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0162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6</a:t>
                      </a:r>
                      <a:r>
                        <a:rPr lang="zh-CN" altLang="en-US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遴选家乡特色美食</a:t>
                      </a:r>
                      <a:r>
                        <a:rPr lang="en-US" altLang="zh-CN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数据合理选择</a:t>
                      </a:r>
                      <a:endParaRPr lang="zh-CN" altLang="en-US" sz="1100" b="0" i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0162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7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在线推介家乡名人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数据存储与安全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162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4"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单元 协助班级活动开展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数据组织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8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记录课外劳动情况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数据汇总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099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9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统计社团人员名单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数据提取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162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10</a:t>
                      </a:r>
                      <a:r>
                        <a:rPr lang="zh-CN" altLang="en-US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调查经典诵读文章</a:t>
                      </a:r>
                      <a:r>
                        <a:rPr lang="en-US" altLang="zh-CN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数据计算</a:t>
                      </a:r>
                      <a:endParaRPr lang="zh-CN" altLang="en-US" sz="1100" b="0" i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162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11</a:t>
                      </a:r>
                      <a:r>
                        <a:rPr lang="zh-CN" altLang="en-US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计算身边节电数据</a:t>
                      </a:r>
                      <a:r>
                        <a:rPr lang="en-US" altLang="zh-CN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数据处理</a:t>
                      </a:r>
                      <a:endParaRPr lang="zh-CN" altLang="en-US" sz="1100" b="0" i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sz="1100" b="0" i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删除</a:t>
                      </a:r>
                      <a:r>
                        <a:rPr lang="en-US" altLang="zh-CN" sz="1100" b="0" i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r>
                        <a:rPr lang="zh-CN" altLang="en-US" sz="1100" b="0" i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课</a:t>
                      </a:r>
                      <a:endParaRPr lang="zh-CN" altLang="en-US" sz="1100" b="0" i="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0162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4"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单元  制订体质提升方案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数据呈现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12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了解班级体质状况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数据可视化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099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13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规划合理作息时间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图表化数据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162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14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用数字设备助提升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用数据表达想法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162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15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编写体质分析报告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数据证明观点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6" name="AutoShape 26"/>
          <p:cNvSpPr/>
          <p:nvPr/>
        </p:nvSpPr>
        <p:spPr>
          <a:xfrm>
            <a:off x="915035" y="491490"/>
            <a:ext cx="2348865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zh-CN" altLang="en-US" sz="2400" b="1" i="0" u="none" strike="noStrike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修订了什么</a:t>
            </a:r>
            <a:endParaRPr lang="zh-CN" altLang="en-US" sz="2400" b="1" i="0" u="none" strike="noStrike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3644900" y="520700"/>
            <a:ext cx="60325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800" b="1" i="0" u="none" strike="noStrike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（一）减少课时总数</a:t>
            </a:r>
            <a:endParaRPr lang="en-US" sz="1100"/>
          </a:p>
        </p:txBody>
      </p:sp>
      <p:sp>
        <p:nvSpPr>
          <p:cNvPr id="22" name="AutoShape 13"/>
          <p:cNvSpPr/>
          <p:nvPr/>
        </p:nvSpPr>
        <p:spPr>
          <a:xfrm>
            <a:off x="602615" y="1278255"/>
            <a:ext cx="3241675" cy="4843145"/>
          </a:xfrm>
          <a:prstGeom prst="roundRect">
            <a:avLst>
              <a:gd name="adj" fmla="val 9444"/>
            </a:avLst>
          </a:prstGeom>
          <a:solidFill>
            <a:srgbClr val="EBF5FB">
              <a:alpha val="100000"/>
            </a:srgbClr>
          </a:solidFill>
          <a:ln w="12700" cap="flat" cmpd="sng">
            <a:solidFill>
              <a:srgbClr val="0989B1">
                <a:alpha val="30000"/>
              </a:srgbClr>
            </a:solidFill>
            <a:prstDash val="dash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4156075" y="1165860"/>
          <a:ext cx="7285355" cy="4954270"/>
        </p:xfrm>
        <a:graphic>
          <a:graphicData uri="http://schemas.openxmlformats.org/drawingml/2006/table">
            <a:tbl>
              <a:tblPr/>
              <a:tblGrid>
                <a:gridCol w="793115"/>
                <a:gridCol w="1905635"/>
                <a:gridCol w="3435350"/>
                <a:gridCol w="1151255"/>
              </a:tblGrid>
              <a:tr h="415290">
                <a:tc>
                  <a:txBody>
                    <a:bodyPr/>
                    <a:p>
                      <a:pPr algn="ctr" fontAlgn="ctr"/>
                      <a:r>
                        <a:rPr lang="zh-CN" altLang="en-US" sz="13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年级</a:t>
                      </a:r>
                      <a:endParaRPr lang="zh-CN" altLang="en-US" sz="13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3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单元名称</a:t>
                      </a:r>
                      <a:endParaRPr lang="zh-CN" altLang="en-US" sz="13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3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课名称</a:t>
                      </a:r>
                      <a:endParaRPr lang="zh-CN" altLang="en-US" sz="13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3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修订说明</a:t>
                      </a:r>
                      <a:endParaRPr lang="zh-CN" altLang="en-US" sz="13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</a:tr>
              <a:tr h="299720">
                <a:tc rowSpan="15">
                  <a:txBody>
                    <a:bodyPr/>
                    <a:p>
                      <a:pPr algn="ctr" fontAlgn="ctr"/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四年级</a:t>
                      </a:r>
                      <a:br>
                        <a:rPr lang="zh-CN" altLang="en-US" sz="10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0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下册</a:t>
                      </a:r>
                      <a:endParaRPr lang="zh-CN" altLang="en-US" sz="10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单元 积极参与班级管理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编码的认识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编写班级的座位号</a:t>
                      </a:r>
                      <a:r>
                        <a:rPr lang="en-US" altLang="zh-CN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编码的概念</a:t>
                      </a:r>
                      <a:endParaRPr lang="zh-CN" altLang="en-US" sz="1100" b="0" i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sz="1100" b="0" i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融入第</a:t>
                      </a:r>
                      <a:r>
                        <a:rPr lang="en-US" altLang="zh-CN" sz="1100" b="0" i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5</a:t>
                      </a:r>
                      <a:r>
                        <a:rPr lang="zh-CN" altLang="en-US" sz="1100" b="0" i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课知识点</a:t>
                      </a:r>
                      <a:endParaRPr lang="zh-CN" altLang="en-US" sz="1100" b="0" i="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972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</a:t>
                      </a:r>
                      <a:r>
                        <a:rPr lang="zh-CN" altLang="en-US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制作家庭住址汇总表</a:t>
                      </a:r>
                      <a:r>
                        <a:rPr lang="en-US" altLang="zh-CN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编码的组成</a:t>
                      </a:r>
                      <a:endParaRPr lang="zh-CN" altLang="en-US" sz="1100" b="0" i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9972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制作个性化评价图标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图形化编码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972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制作个人的手写签名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计算机编码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972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4"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单元 助力开展校运动会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编码的理解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5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完善运动会报名表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编码的唯一性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sz="1100" b="0" i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删除</a:t>
                      </a:r>
                      <a:r>
                        <a:rPr lang="en-US" altLang="zh-CN" sz="1100" b="0" i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r>
                        <a:rPr lang="zh-CN" altLang="en-US" sz="1100" b="0" i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课，知识点融入到第</a:t>
                      </a:r>
                      <a:r>
                        <a:rPr lang="en-US" altLang="zh-CN" sz="1100" b="0" i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r>
                        <a:rPr lang="zh-CN" altLang="en-US" sz="1100" b="0" i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课</a:t>
                      </a:r>
                      <a:endParaRPr lang="zh-CN" altLang="en-US" sz="1100" b="0" i="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9972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6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制作运动员号码牌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编码的信息量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972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7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确定班级接力队员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编码建立数据间的联系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972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8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编排团体操造型图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编码维持社会秩序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972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4"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单元 准备爱心义卖活动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编码制作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9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制订义卖品编码方案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编码方案制订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972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10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用字符型编码管理物品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字符型编码制作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972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11</a:t>
                      </a:r>
                      <a:r>
                        <a:rPr lang="zh-CN" altLang="en-US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用条形码助便捷销售</a:t>
                      </a:r>
                      <a:r>
                        <a:rPr lang="en-US" altLang="zh-CN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条形码制作</a:t>
                      </a:r>
                      <a:endParaRPr lang="zh-CN" altLang="en-US" sz="1100" b="0" i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合成</a:t>
                      </a:r>
                      <a:r>
                        <a:rPr lang="en-US" altLang="zh-CN" sz="1100" b="0" i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100" b="0" i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</a:t>
                      </a:r>
                      <a:endParaRPr lang="zh-CN" altLang="en-US" sz="1100" b="0" i="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9972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12</a:t>
                      </a:r>
                      <a:r>
                        <a:rPr lang="zh-CN" altLang="en-US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用二维码介绍商品</a:t>
                      </a:r>
                      <a:r>
                        <a:rPr lang="en-US" altLang="zh-CN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二维码制作</a:t>
                      </a:r>
                      <a:endParaRPr lang="zh-CN" altLang="en-US" sz="1100" b="0" i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9972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3"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单元 倡导健康数字生活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编码的使用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13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制作塑料餐具健康提示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人工解码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972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14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了解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AI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垃圾桶的分类过程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智能解码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972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15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防范生活中的扫码危机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数据安全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" name="AutoShape 14"/>
          <p:cNvSpPr/>
          <p:nvPr/>
        </p:nvSpPr>
        <p:spPr>
          <a:xfrm>
            <a:off x="610870" y="1355090"/>
            <a:ext cx="3186430" cy="415544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17000"/>
              </a:lnSpc>
              <a:defRPr/>
            </a:pPr>
            <a:r>
              <a:rPr lang="zh-CN" altLang="en-US" sz="1800" b="1">
                <a:solidFill>
                  <a:srgbClr val="005A9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删减、调整说明</a:t>
            </a:r>
            <a:endParaRPr lang="en-US" altLang="en-US" sz="1800" b="1" i="0" u="none" strike="noStrike">
              <a:solidFill>
                <a:srgbClr val="005A9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indent="0" algn="l">
              <a:lnSpc>
                <a:spcPct val="117000"/>
              </a:lnSpc>
              <a:defRPr/>
            </a:pPr>
            <a:endParaRPr lang="en-US" sz="1800" b="0" i="0" u="none" strike="noStrike">
              <a:solidFill>
                <a:srgbClr val="404040"/>
              </a:solidFill>
              <a:latin typeface="Kaiti SC"/>
              <a:ea typeface="Kaiti SC"/>
              <a:cs typeface="Kaiti SC"/>
              <a:sym typeface="Kaiti SC"/>
            </a:endParaRPr>
          </a:p>
          <a:p>
            <a:pPr indent="0" algn="just">
              <a:lnSpc>
                <a:spcPct val="117000"/>
              </a:lnSpc>
              <a:defRPr/>
            </a:pPr>
            <a:r>
              <a:rPr lang="en-US" altLang="zh-CN" sz="18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    </a:t>
            </a:r>
            <a:r>
              <a:rPr lang="zh-CN" altLang="en-US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第</a:t>
            </a:r>
            <a:r>
              <a:rPr lang="en-US" altLang="zh-CN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1</a:t>
            </a:r>
            <a:r>
              <a:rPr lang="zh-CN" altLang="en-US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单元：第</a:t>
            </a:r>
            <a:r>
              <a:rPr lang="en-US" altLang="zh-CN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1</a:t>
            </a:r>
            <a:r>
              <a:rPr lang="zh-CN" altLang="en-US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课学习编码概念时，了解编码唯一性特点。</a:t>
            </a:r>
            <a:endParaRPr lang="zh-CN" altLang="en-US" sz="1600" b="0" i="0" u="none" strike="noStrike">
              <a:solidFill>
                <a:srgbClr val="40404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Kaiti SC"/>
            </a:endParaRPr>
          </a:p>
          <a:p>
            <a:pPr indent="0" algn="just">
              <a:lnSpc>
                <a:spcPct val="117000"/>
              </a:lnSpc>
              <a:defRPr/>
            </a:pPr>
            <a:r>
              <a:rPr lang="en-US" altLang="zh-CN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    </a:t>
            </a:r>
            <a:r>
              <a:rPr lang="zh-CN" altLang="en-US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第</a:t>
            </a:r>
            <a:r>
              <a:rPr lang="en-US" altLang="zh-CN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2</a:t>
            </a:r>
            <a:r>
              <a:rPr lang="zh-CN" altLang="en-US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单元：删除第</a:t>
            </a:r>
            <a:r>
              <a:rPr lang="en-US" altLang="zh-CN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5</a:t>
            </a:r>
            <a:r>
              <a:rPr lang="zh-CN" altLang="en-US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课。</a:t>
            </a:r>
            <a:r>
              <a:rPr lang="zh-CN" altLang="en-US" sz="16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删除</a:t>
            </a:r>
            <a:endParaRPr lang="zh-CN" altLang="en-US" sz="1600" b="0" i="0" u="none" strike="noStrike">
              <a:solidFill>
                <a:srgbClr val="40404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Kaiti SC"/>
            </a:endParaRPr>
          </a:p>
          <a:p>
            <a:pPr indent="0" algn="just">
              <a:lnSpc>
                <a:spcPct val="117000"/>
              </a:lnSpc>
              <a:defRPr/>
            </a:pPr>
            <a:r>
              <a:rPr lang="en-US" altLang="zh-CN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    </a:t>
            </a:r>
            <a:r>
              <a:rPr lang="zh-CN" altLang="en-US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第</a:t>
            </a:r>
            <a:r>
              <a:rPr lang="en-US" altLang="zh-CN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3</a:t>
            </a:r>
            <a:r>
              <a:rPr lang="zh-CN" altLang="en-US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单元：将第</a:t>
            </a:r>
            <a:r>
              <a:rPr lang="en-US" altLang="zh-CN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10</a:t>
            </a:r>
            <a:r>
              <a:rPr lang="zh-CN" altLang="en-US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课</a:t>
            </a:r>
            <a:r>
              <a:rPr lang="en-US" altLang="zh-CN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“</a:t>
            </a:r>
            <a:r>
              <a:rPr lang="zh-CN" altLang="en-US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字符型编码制作</a:t>
            </a:r>
            <a:r>
              <a:rPr lang="en-US" altLang="zh-CN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”</a:t>
            </a:r>
            <a:r>
              <a:rPr lang="zh-CN" altLang="en-US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融入第</a:t>
            </a:r>
            <a:r>
              <a:rPr lang="en-US" altLang="zh-CN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11</a:t>
            </a:r>
            <a:r>
              <a:rPr lang="zh-CN" altLang="en-US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课，让学生在学习条形码时，先经历字符型编码的设计过程，再将其转换为条形码，形成完整的</a:t>
            </a:r>
            <a:r>
              <a:rPr lang="en-US" altLang="zh-CN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“</a:t>
            </a:r>
            <a:r>
              <a:rPr lang="zh-CN" altLang="en-US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需求分析</a:t>
            </a:r>
            <a:r>
              <a:rPr lang="en-US" altLang="zh-CN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—</a:t>
            </a:r>
            <a:r>
              <a:rPr lang="zh-CN" altLang="en-US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编码设计</a:t>
            </a:r>
            <a:r>
              <a:rPr lang="en-US" altLang="zh-CN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—</a:t>
            </a:r>
            <a:r>
              <a:rPr lang="zh-CN" altLang="en-US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编码转换</a:t>
            </a:r>
            <a:r>
              <a:rPr lang="en-US" altLang="zh-CN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—</a:t>
            </a:r>
            <a:r>
              <a:rPr lang="zh-CN" altLang="en-US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应用验证</a:t>
            </a:r>
            <a:r>
              <a:rPr lang="en-US" altLang="zh-CN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”</a:t>
            </a:r>
            <a:r>
              <a:rPr lang="zh-CN" altLang="en-US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学习链条，符合技术实现的自然流程。</a:t>
            </a:r>
            <a:r>
              <a:rPr lang="zh-CN" altLang="en-US" sz="16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合并</a:t>
            </a:r>
            <a:r>
              <a:rPr lang="en-US" altLang="zh-CN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</a:t>
            </a:r>
            <a:endParaRPr lang="zh-CN" altLang="en-US" sz="16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6" name="AutoShape 26"/>
          <p:cNvSpPr/>
          <p:nvPr/>
        </p:nvSpPr>
        <p:spPr>
          <a:xfrm>
            <a:off x="915035" y="491490"/>
            <a:ext cx="2348865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zh-CN" altLang="en-US" sz="2400" b="1" i="0" u="none" strike="noStrike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修订了什么</a:t>
            </a:r>
            <a:endParaRPr lang="zh-CN" altLang="en-US" sz="2400" b="1" i="0" u="none" strike="noStrike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3644900" y="520700"/>
            <a:ext cx="60325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800" b="1" i="0" u="none" strike="noStrike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（一）减少课时总数</a:t>
            </a:r>
            <a:endParaRPr lang="en-US" sz="1100"/>
          </a:p>
        </p:txBody>
      </p:sp>
      <p:sp>
        <p:nvSpPr>
          <p:cNvPr id="22" name="AutoShape 13"/>
          <p:cNvSpPr/>
          <p:nvPr/>
        </p:nvSpPr>
        <p:spPr>
          <a:xfrm>
            <a:off x="602615" y="1278255"/>
            <a:ext cx="3241675" cy="4843145"/>
          </a:xfrm>
          <a:prstGeom prst="roundRect">
            <a:avLst>
              <a:gd name="adj" fmla="val 9444"/>
            </a:avLst>
          </a:prstGeom>
          <a:solidFill>
            <a:srgbClr val="EBF5FB">
              <a:alpha val="100000"/>
            </a:srgbClr>
          </a:solidFill>
          <a:ln w="12700" cap="flat" cmpd="sng">
            <a:solidFill>
              <a:srgbClr val="0989B1">
                <a:alpha val="30000"/>
              </a:srgbClr>
            </a:solidFill>
            <a:prstDash val="dash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4191000" y="1278255"/>
          <a:ext cx="7122795" cy="4940935"/>
        </p:xfrm>
        <a:graphic>
          <a:graphicData uri="http://schemas.openxmlformats.org/drawingml/2006/table">
            <a:tbl>
              <a:tblPr/>
              <a:tblGrid>
                <a:gridCol w="775335"/>
                <a:gridCol w="2105660"/>
                <a:gridCol w="3213100"/>
                <a:gridCol w="1028700"/>
              </a:tblGrid>
              <a:tr h="415925">
                <a:tc>
                  <a:txBody>
                    <a:bodyPr/>
                    <a:p>
                      <a:pPr algn="ctr" fontAlgn="ctr"/>
                      <a:r>
                        <a:rPr lang="zh-CN" altLang="en-US" sz="13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年级</a:t>
                      </a:r>
                      <a:endParaRPr lang="zh-CN" altLang="en-US" sz="13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3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单元名称</a:t>
                      </a:r>
                      <a:endParaRPr lang="zh-CN" altLang="en-US" sz="13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3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课名称</a:t>
                      </a:r>
                      <a:endParaRPr lang="zh-CN" altLang="en-US" sz="13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3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修订说明</a:t>
                      </a:r>
                      <a:endParaRPr lang="zh-CN" altLang="en-US" sz="13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</a:tr>
              <a:tr h="323215">
                <a:tc rowSpan="14"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五年级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上册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单元 我的一天有算法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算法认识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整理书包有办法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算法含义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321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跳绳锻炼有计划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算法特征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321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晚餐烙饼有技巧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算法作用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321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3"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单元 孝敬老人我出力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算法描述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准备晚餐拟菜谱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自然语言描述算法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321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5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养护花草记流程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流程图描述算法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321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6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粉刷房间算面积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程序语言描述算法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321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4"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</a:t>
                      </a:r>
                      <a:r>
                        <a:rPr lang="zh-CN" altLang="en-US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单元 评选班级速算王</a:t>
                      </a:r>
                      <a:br>
                        <a:rPr lang="zh-CN" altLang="en-US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算法控制结构</a:t>
                      </a:r>
                      <a:endParaRPr lang="zh-CN" altLang="en-US" sz="1100" b="0" i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7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测试题目随机出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顺序结构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321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8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计算答案判对错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分支结构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321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9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累加得分算成绩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循环结构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321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10</a:t>
                      </a:r>
                      <a:r>
                        <a:rPr lang="zh-CN" altLang="en-US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找出口算速算王</a:t>
                      </a:r>
                      <a:r>
                        <a:rPr lang="en-US" altLang="zh-CN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控制结构综合应用</a:t>
                      </a:r>
                      <a:endParaRPr lang="zh-CN" altLang="en-US" sz="1100" b="0" i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删除</a:t>
                      </a:r>
                      <a:endParaRPr lang="zh-CN" altLang="en-US" sz="1100" b="0" i="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2321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4"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单元 巧助校园运动会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算法执行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11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制定运动员编号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执行准备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321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12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短跑赛道随机排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执行方式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321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13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查询比赛前三甲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执行过程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321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14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评选最优班集体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执行结果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" name="AutoShape 14"/>
          <p:cNvSpPr/>
          <p:nvPr/>
        </p:nvSpPr>
        <p:spPr>
          <a:xfrm>
            <a:off x="633730" y="1369060"/>
            <a:ext cx="3186430" cy="415544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17000"/>
              </a:lnSpc>
              <a:defRPr/>
            </a:pPr>
            <a:r>
              <a:rPr lang="zh-CN" altLang="en-US" sz="1800" b="1">
                <a:solidFill>
                  <a:srgbClr val="005A9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删减、调整说明</a:t>
            </a:r>
            <a:endParaRPr lang="en-US" altLang="en-US" sz="1800" b="1" i="0" u="none" strike="noStrike">
              <a:solidFill>
                <a:srgbClr val="005A9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indent="0" algn="l">
              <a:lnSpc>
                <a:spcPct val="117000"/>
              </a:lnSpc>
              <a:defRPr/>
            </a:pPr>
            <a:endParaRPr lang="en-US" sz="1800" b="0" i="0" u="none" strike="noStrike">
              <a:solidFill>
                <a:srgbClr val="404040"/>
              </a:solidFill>
              <a:latin typeface="Kaiti SC"/>
              <a:ea typeface="Kaiti SC"/>
              <a:cs typeface="Kaiti SC"/>
              <a:sym typeface="Kaiti SC"/>
            </a:endParaRPr>
          </a:p>
          <a:p>
            <a:pPr indent="0" algn="just">
              <a:lnSpc>
                <a:spcPct val="117000"/>
              </a:lnSpc>
              <a:defRPr/>
            </a:pPr>
            <a:r>
              <a:rPr lang="en-US" altLang="zh-CN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    </a:t>
            </a:r>
            <a:r>
              <a:rPr lang="zh-CN" altLang="en-US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第</a:t>
            </a:r>
            <a:r>
              <a:rPr lang="en-US" altLang="zh-CN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3</a:t>
            </a:r>
            <a:r>
              <a:rPr lang="zh-CN" altLang="en-US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单元：控制结构综合应用是对</a:t>
            </a:r>
            <a:r>
              <a:rPr lang="en-US" altLang="zh-CN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3</a:t>
            </a:r>
            <a:r>
              <a:rPr lang="zh-CN" altLang="en-US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种结构的综合应用，素养点重叠，删除第</a:t>
            </a:r>
            <a:r>
              <a:rPr lang="en-US" altLang="zh-CN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11</a:t>
            </a:r>
            <a:r>
              <a:rPr lang="zh-CN" altLang="en-US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课。</a:t>
            </a:r>
            <a:r>
              <a:rPr lang="zh-CN" altLang="en-US" sz="16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删掉</a:t>
            </a:r>
            <a:r>
              <a:rPr lang="en-US" altLang="zh-CN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</a:t>
            </a:r>
            <a:endParaRPr lang="zh-CN" altLang="en-US" sz="16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6" name="AutoShape 26"/>
          <p:cNvSpPr/>
          <p:nvPr/>
        </p:nvSpPr>
        <p:spPr>
          <a:xfrm>
            <a:off x="915035" y="491490"/>
            <a:ext cx="2348865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zh-CN" altLang="en-US" sz="2400" b="1" i="0" u="none" strike="noStrike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修订了什么</a:t>
            </a:r>
            <a:endParaRPr lang="zh-CN" altLang="en-US" sz="2400" b="1" i="0" u="none" strike="noStrike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3644900" y="520700"/>
            <a:ext cx="60325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800" b="1" i="0" u="none" strike="noStrike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（一）减少课时总数</a:t>
            </a:r>
            <a:endParaRPr lang="en-US" sz="1100"/>
          </a:p>
        </p:txBody>
      </p:sp>
      <p:sp>
        <p:nvSpPr>
          <p:cNvPr id="22" name="AutoShape 13"/>
          <p:cNvSpPr/>
          <p:nvPr/>
        </p:nvSpPr>
        <p:spPr>
          <a:xfrm>
            <a:off x="602615" y="1278255"/>
            <a:ext cx="3241675" cy="4843145"/>
          </a:xfrm>
          <a:prstGeom prst="roundRect">
            <a:avLst>
              <a:gd name="adj" fmla="val 9444"/>
            </a:avLst>
          </a:prstGeom>
          <a:solidFill>
            <a:srgbClr val="EBF5FB">
              <a:alpha val="100000"/>
            </a:srgbClr>
          </a:solidFill>
          <a:ln w="12700" cap="flat" cmpd="sng">
            <a:solidFill>
              <a:srgbClr val="0989B1">
                <a:alpha val="30000"/>
              </a:srgbClr>
            </a:solidFill>
            <a:prstDash val="dash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4052570" y="1278255"/>
          <a:ext cx="7307580" cy="4912995"/>
        </p:xfrm>
        <a:graphic>
          <a:graphicData uri="http://schemas.openxmlformats.org/drawingml/2006/table">
            <a:tbl>
              <a:tblPr/>
              <a:tblGrid>
                <a:gridCol w="795655"/>
                <a:gridCol w="2159635"/>
                <a:gridCol w="3296920"/>
                <a:gridCol w="1055370"/>
              </a:tblGrid>
              <a:tr h="467995">
                <a:tc>
                  <a:txBody>
                    <a:bodyPr/>
                    <a:p>
                      <a:pPr algn="ctr" fontAlgn="ctr"/>
                      <a:r>
                        <a:rPr lang="zh-CN" altLang="en-US" sz="13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年级</a:t>
                      </a:r>
                      <a:endParaRPr lang="zh-CN" altLang="en-US" sz="13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3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单元名称</a:t>
                      </a:r>
                      <a:endParaRPr lang="zh-CN" altLang="en-US" sz="13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3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课名称</a:t>
                      </a:r>
                      <a:endParaRPr lang="zh-CN" altLang="en-US" sz="13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3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修订说明</a:t>
                      </a:r>
                      <a:endParaRPr lang="zh-CN" altLang="en-US" sz="13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</a:tr>
              <a:tr h="317500">
                <a:tc rowSpan="14"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五年级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下册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单元 美丽花园巧绘制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算法设计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分析花朵找花瓣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问题分解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750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画正多边形花瓣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问题抽象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750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旋转花瓣成花朵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模型建构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750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千变万化绘花园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算法实现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750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3"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单元 社团活动解趣题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算法应用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5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折出最大的纸盒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解决计算类问题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750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6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巧猜老师的年龄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解决查找类问题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750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7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估算树叶的面积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解决估算类问题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750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3"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单元 志愿服务提效率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算法效率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8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垃圾投放算积分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认识算法效率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750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9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准备礼品送温暖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缩小范围提效率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750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10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挑选鲜花敬老人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减少算次提效率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750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4"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单元 数字生活话安全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算法与数字社会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11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保障我的密码安全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算法与个人隐私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750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12</a:t>
                      </a:r>
                      <a:r>
                        <a:rPr lang="zh-CN" altLang="en-US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探寻刷脸开门奥秘</a:t>
                      </a:r>
                      <a:r>
                        <a:rPr lang="en-US" altLang="zh-CN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算法与数字生活</a:t>
                      </a:r>
                      <a:endParaRPr lang="zh-CN" altLang="en-US" sz="1100" b="0" i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删除</a:t>
                      </a:r>
                      <a:r>
                        <a:rPr lang="en-US" altLang="zh-CN" sz="1100" b="0" i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r>
                        <a:rPr lang="zh-CN" altLang="en-US" sz="1100" b="0" i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课</a:t>
                      </a:r>
                      <a:endParaRPr lang="zh-CN" altLang="en-US" sz="1100" b="0" i="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1750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13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设计图书防伪编码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算法与知识产权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750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14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规划路线高效出行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算法与交通出行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" name="AutoShape 14"/>
          <p:cNvSpPr/>
          <p:nvPr/>
        </p:nvSpPr>
        <p:spPr>
          <a:xfrm>
            <a:off x="610870" y="1397000"/>
            <a:ext cx="3186430" cy="415544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17000"/>
              </a:lnSpc>
              <a:defRPr/>
            </a:pPr>
            <a:r>
              <a:rPr lang="zh-CN" altLang="en-US" sz="1800" b="1">
                <a:solidFill>
                  <a:srgbClr val="005A9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删减、调整说明</a:t>
            </a:r>
            <a:endParaRPr lang="en-US" altLang="en-US" sz="1800" b="1" i="0" u="none" strike="noStrike">
              <a:solidFill>
                <a:srgbClr val="005A9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indent="0" algn="l">
              <a:lnSpc>
                <a:spcPct val="117000"/>
              </a:lnSpc>
              <a:defRPr/>
            </a:pPr>
            <a:endParaRPr lang="en-US" sz="1800" b="0" i="0" u="none" strike="noStrike">
              <a:solidFill>
                <a:srgbClr val="404040"/>
              </a:solidFill>
              <a:latin typeface="Kaiti SC"/>
              <a:ea typeface="Kaiti SC"/>
              <a:cs typeface="Kaiti SC"/>
              <a:sym typeface="Kaiti SC"/>
            </a:endParaRPr>
          </a:p>
          <a:p>
            <a:pPr indent="0" algn="just">
              <a:lnSpc>
                <a:spcPct val="117000"/>
              </a:lnSpc>
              <a:defRPr/>
            </a:pPr>
            <a:r>
              <a:rPr lang="en-US" altLang="zh-CN" sz="18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    </a:t>
            </a:r>
            <a:r>
              <a:rPr lang="zh-CN" altLang="en-US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第</a:t>
            </a:r>
            <a:r>
              <a:rPr lang="en-US" altLang="zh-CN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4</a:t>
            </a:r>
            <a:r>
              <a:rPr lang="zh-CN" altLang="en-US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单元：第</a:t>
            </a:r>
            <a:r>
              <a:rPr lang="en-US" altLang="zh-CN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12</a:t>
            </a:r>
            <a:r>
              <a:rPr lang="zh-CN" altLang="en-US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课内容关于人脸识别，与人工智能通识教育内容重叠。</a:t>
            </a:r>
            <a:r>
              <a:rPr lang="zh-CN" altLang="en-US" sz="16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删掉</a:t>
            </a:r>
            <a:r>
              <a:rPr lang="en-US" altLang="zh-CN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</a:t>
            </a:r>
            <a:endParaRPr lang="zh-CN" altLang="en-US" sz="16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6" name="AutoShape 26"/>
          <p:cNvSpPr/>
          <p:nvPr/>
        </p:nvSpPr>
        <p:spPr>
          <a:xfrm>
            <a:off x="915035" y="491490"/>
            <a:ext cx="2348865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zh-CN" altLang="en-US" sz="2400" b="1" i="0" u="none" strike="noStrike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修订了什么</a:t>
            </a:r>
            <a:endParaRPr lang="zh-CN" altLang="en-US" sz="2400" b="1" i="0" u="none" strike="noStrike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3644900" y="520700"/>
            <a:ext cx="60325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800" b="1" i="0" u="none" strike="noStrike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（一）减少课时总数</a:t>
            </a:r>
            <a:endParaRPr lang="en-US" sz="1100"/>
          </a:p>
        </p:txBody>
      </p:sp>
      <p:sp>
        <p:nvSpPr>
          <p:cNvPr id="22" name="AutoShape 13"/>
          <p:cNvSpPr/>
          <p:nvPr/>
        </p:nvSpPr>
        <p:spPr>
          <a:xfrm>
            <a:off x="602615" y="1278255"/>
            <a:ext cx="3241675" cy="4843145"/>
          </a:xfrm>
          <a:prstGeom prst="roundRect">
            <a:avLst>
              <a:gd name="adj" fmla="val 9444"/>
            </a:avLst>
          </a:prstGeom>
          <a:solidFill>
            <a:srgbClr val="EBF5FB">
              <a:alpha val="100000"/>
            </a:srgbClr>
          </a:solidFill>
          <a:ln w="12700" cap="flat" cmpd="sng">
            <a:solidFill>
              <a:srgbClr val="0989B1">
                <a:alpha val="30000"/>
              </a:srgbClr>
            </a:solidFill>
            <a:prstDash val="dash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4179570" y="1278255"/>
          <a:ext cx="7158355" cy="4705985"/>
        </p:xfrm>
        <a:graphic>
          <a:graphicData uri="http://schemas.openxmlformats.org/drawingml/2006/table">
            <a:tbl>
              <a:tblPr/>
              <a:tblGrid>
                <a:gridCol w="779780"/>
                <a:gridCol w="2115185"/>
                <a:gridCol w="3229610"/>
                <a:gridCol w="1033780"/>
              </a:tblGrid>
              <a:tr h="367665">
                <a:tc>
                  <a:txBody>
                    <a:bodyPr/>
                    <a:p>
                      <a:pPr algn="ctr" fontAlgn="ctr"/>
                      <a:r>
                        <a:rPr lang="zh-CN" altLang="en-US" sz="13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年级</a:t>
                      </a:r>
                      <a:endParaRPr lang="zh-CN" altLang="en-US" sz="13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3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单元名称</a:t>
                      </a:r>
                      <a:endParaRPr lang="zh-CN" altLang="en-US" sz="13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3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课名称</a:t>
                      </a:r>
                      <a:endParaRPr lang="zh-CN" altLang="en-US" sz="13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3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修订说明</a:t>
                      </a:r>
                      <a:endParaRPr lang="zh-CN" altLang="en-US" sz="13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</a:tr>
              <a:tr h="309880">
                <a:tc rowSpan="14"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六年级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上册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单元 探索共享电单车之谜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系统认识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探究共享电单车运行过程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系统的特征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988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揭秘共享电单车检修方法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系统的构成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988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提高共享电单车安全性能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系统的优化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988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4"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单元 探究家用设备的控制奥秘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过程与控制系统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我家设备我会用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控制分类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988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5</a:t>
                      </a:r>
                      <a:r>
                        <a:rPr lang="zh-CN" altLang="en-US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快速烹饪小能手</a:t>
                      </a:r>
                      <a:r>
                        <a:rPr lang="en-US" altLang="zh-CN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控制环节</a:t>
                      </a:r>
                      <a:endParaRPr lang="zh-CN" altLang="en-US" sz="1100" b="0" i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合并</a:t>
                      </a:r>
                      <a:r>
                        <a:rPr lang="en-US" altLang="zh-CN" sz="1100" b="0" i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100" b="0" i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课，闭环概念调到下册</a:t>
                      </a:r>
                      <a:endParaRPr lang="zh-CN" altLang="en-US" sz="1100" b="0" i="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0988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6</a:t>
                      </a:r>
                      <a:r>
                        <a:rPr lang="zh-CN" altLang="en-US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智能控温更舒适</a:t>
                      </a:r>
                      <a:r>
                        <a:rPr lang="en-US" altLang="zh-CN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控制方式</a:t>
                      </a:r>
                      <a:endParaRPr lang="zh-CN" altLang="en-US" sz="1100" b="0" i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0988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7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安全使用要牢记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控制安全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988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4"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单元 探秘小区自动控制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系统控制过程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8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检测噪音大小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连续量的输入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988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9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点亮噪音警示灯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连续量的输出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988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10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探秘车位计数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控制中的计算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988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11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控制道闸升降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控制系统的应用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988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3"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单元  制作智能垃圾桶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小型控制系统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12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设计智能垃圾桶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设计小型系统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988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13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硬件搭建垃圾桶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搭建小型系统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988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14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编程控制倒垃圾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控制小型系统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" name="AutoShape 14"/>
          <p:cNvSpPr/>
          <p:nvPr/>
        </p:nvSpPr>
        <p:spPr>
          <a:xfrm>
            <a:off x="626110" y="1403985"/>
            <a:ext cx="3186430" cy="415544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17000"/>
              </a:lnSpc>
              <a:defRPr/>
            </a:pPr>
            <a:r>
              <a:rPr lang="zh-CN" altLang="en-US" sz="1800" b="1">
                <a:solidFill>
                  <a:srgbClr val="005A9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删减、调整说明</a:t>
            </a:r>
            <a:endParaRPr lang="en-US" altLang="en-US" sz="1800" b="1" i="0" u="none" strike="noStrike">
              <a:solidFill>
                <a:srgbClr val="005A9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indent="0" algn="l">
              <a:lnSpc>
                <a:spcPct val="117000"/>
              </a:lnSpc>
              <a:defRPr/>
            </a:pPr>
            <a:endParaRPr lang="en-US" sz="1800" b="0" i="0" u="none" strike="noStrike">
              <a:solidFill>
                <a:srgbClr val="404040"/>
              </a:solidFill>
              <a:latin typeface="Kaiti SC"/>
              <a:ea typeface="Kaiti SC"/>
              <a:cs typeface="Kaiti SC"/>
              <a:sym typeface="Kaiti SC"/>
            </a:endParaRPr>
          </a:p>
          <a:p>
            <a:pPr indent="0" algn="just">
              <a:lnSpc>
                <a:spcPct val="117000"/>
              </a:lnSpc>
              <a:defRPr/>
            </a:pPr>
            <a:r>
              <a:rPr lang="en-US" altLang="zh-CN" sz="18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    </a:t>
            </a:r>
            <a:r>
              <a:rPr lang="zh-CN" altLang="en-US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第</a:t>
            </a:r>
            <a:r>
              <a:rPr lang="en-US" altLang="zh-CN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2</a:t>
            </a:r>
            <a:r>
              <a:rPr lang="zh-CN" altLang="en-US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单元：原第</a:t>
            </a:r>
            <a:r>
              <a:rPr lang="en-US" altLang="zh-CN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6</a:t>
            </a:r>
            <a:r>
              <a:rPr lang="zh-CN" altLang="en-US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课内容关于开关控制、闭环控制，刚了解过程与控制系统，对闭环控制理解不了，把闭环控制调整到下册第</a:t>
            </a:r>
            <a:r>
              <a:rPr lang="en-US" altLang="zh-CN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5</a:t>
            </a:r>
            <a:r>
              <a:rPr lang="zh-CN" altLang="en-US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课，其他内容合并到第</a:t>
            </a:r>
            <a:r>
              <a:rPr lang="en-US" altLang="zh-CN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5</a:t>
            </a:r>
            <a:r>
              <a:rPr lang="zh-CN" altLang="en-US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课。</a:t>
            </a:r>
            <a:r>
              <a:rPr lang="zh-CN" altLang="en-US" sz="16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合并</a:t>
            </a:r>
            <a:r>
              <a:rPr lang="en-US" altLang="zh-CN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</a:t>
            </a:r>
            <a:endParaRPr lang="zh-CN" altLang="en-US" sz="16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6" name="AutoShape 26"/>
          <p:cNvSpPr/>
          <p:nvPr/>
        </p:nvSpPr>
        <p:spPr>
          <a:xfrm>
            <a:off x="915035" y="491490"/>
            <a:ext cx="2348865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zh-CN" altLang="en-US" sz="2400" b="1" i="0" u="none" strike="noStrike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修订了什么</a:t>
            </a:r>
            <a:endParaRPr lang="zh-CN" altLang="en-US" sz="2400" b="1" i="0" u="none" strike="noStrike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3644900" y="520700"/>
            <a:ext cx="60325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800" b="1" i="0" u="none" strike="noStrike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（一）减少课时总数</a:t>
            </a:r>
            <a:endParaRPr lang="en-US" sz="1100"/>
          </a:p>
        </p:txBody>
      </p:sp>
      <p:sp>
        <p:nvSpPr>
          <p:cNvPr id="22" name="AutoShape 13"/>
          <p:cNvSpPr/>
          <p:nvPr/>
        </p:nvSpPr>
        <p:spPr>
          <a:xfrm>
            <a:off x="602615" y="1278255"/>
            <a:ext cx="3241675" cy="4843145"/>
          </a:xfrm>
          <a:prstGeom prst="roundRect">
            <a:avLst>
              <a:gd name="adj" fmla="val 9444"/>
            </a:avLst>
          </a:prstGeom>
          <a:solidFill>
            <a:srgbClr val="EBF5FB">
              <a:alpha val="100000"/>
            </a:srgbClr>
          </a:solidFill>
          <a:ln w="12700" cap="flat" cmpd="sng">
            <a:solidFill>
              <a:srgbClr val="0989B1">
                <a:alpha val="30000"/>
              </a:srgbClr>
            </a:solidFill>
            <a:prstDash val="dash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4098925" y="1203325"/>
          <a:ext cx="7285355" cy="4975225"/>
        </p:xfrm>
        <a:graphic>
          <a:graphicData uri="http://schemas.openxmlformats.org/drawingml/2006/table">
            <a:tbl>
              <a:tblPr/>
              <a:tblGrid>
                <a:gridCol w="793115"/>
                <a:gridCol w="2153285"/>
                <a:gridCol w="3286760"/>
                <a:gridCol w="1052195"/>
              </a:tblGrid>
              <a:tr h="450215">
                <a:tc>
                  <a:txBody>
                    <a:bodyPr/>
                    <a:p>
                      <a:pPr algn="ctr" fontAlgn="ctr"/>
                      <a:r>
                        <a:rPr lang="zh-CN" altLang="en-US" sz="13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年级</a:t>
                      </a:r>
                      <a:endParaRPr lang="zh-CN" altLang="en-US" sz="13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3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单元名称</a:t>
                      </a:r>
                      <a:endParaRPr lang="zh-CN" altLang="en-US" sz="13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3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课名称</a:t>
                      </a:r>
                      <a:endParaRPr lang="zh-CN" altLang="en-US" sz="13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300" b="1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修订说明</a:t>
                      </a:r>
                      <a:endParaRPr lang="zh-CN" altLang="en-US" sz="1300" b="1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</a:tr>
              <a:tr h="323215">
                <a:tc rowSpan="14"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六年级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下册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单元 汽车安全我探秘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系统逻辑运算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探究安全带报警原理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——“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与”运算应用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321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揭秘汽车的碰撞预警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——“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或”运算应用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321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探索车门锁控制过程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——“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非”运算应用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321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</a:t>
                      </a:r>
                      <a:r>
                        <a:rPr lang="zh-CN" altLang="en-US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设计倒车雷达报警器</a:t>
                      </a:r>
                      <a:r>
                        <a:rPr lang="en-US" altLang="zh-CN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逻辑运算综合应用</a:t>
                      </a:r>
                      <a:endParaRPr lang="zh-CN" altLang="en-US" sz="1100" b="0" i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删除</a:t>
                      </a:r>
                      <a:r>
                        <a:rPr lang="en-US" altLang="zh-CN" sz="1100" b="0" i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100" b="0" i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</a:t>
                      </a:r>
                      <a:endParaRPr lang="zh-CN" altLang="en-US" sz="1100" b="0" i="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2321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3"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单元 改造自动浇花器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系统反馈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5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提出自动浇花器的改造设想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反馈作用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增加闭环概念</a:t>
                      </a:r>
                      <a:endParaRPr lang="zh-CN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321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6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设计自动浇花器的改造方案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反馈实现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321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7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实施自动浇花器的改造行动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反馈应用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321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4"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单元 制作智能小台灯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反馈控制系统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8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规划设计智能小台灯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反馈系统设计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321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9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感应光线调节亮度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反馈控制添加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321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10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添加自动开关功能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功能模块添加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321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11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优化完善智能小台灯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控制系统优化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321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3">
                  <a:txBody>
                    <a:bodyPr/>
                    <a:p>
                      <a:pPr algn="ctr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单元 探秘智能机器人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人工智能系统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12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合成语音助交流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语音合成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321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13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翻译快捷更方便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机器翻译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321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14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识别面容添趣事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表情识别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937" marR="7937" marT="793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" name="AutoShape 14"/>
          <p:cNvSpPr/>
          <p:nvPr/>
        </p:nvSpPr>
        <p:spPr>
          <a:xfrm>
            <a:off x="633730" y="1369060"/>
            <a:ext cx="3186430" cy="415544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17000"/>
              </a:lnSpc>
              <a:defRPr/>
            </a:pPr>
            <a:r>
              <a:rPr lang="zh-CN" altLang="en-US" sz="1800" b="1">
                <a:solidFill>
                  <a:srgbClr val="005A9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删减、调整说明</a:t>
            </a:r>
            <a:endParaRPr lang="en-US" altLang="en-US" sz="1800" b="1" i="0" u="none" strike="noStrike">
              <a:solidFill>
                <a:srgbClr val="005A9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indent="0" algn="l">
              <a:lnSpc>
                <a:spcPct val="117000"/>
              </a:lnSpc>
              <a:defRPr/>
            </a:pPr>
            <a:endParaRPr lang="en-US" sz="1800" b="0" i="0" u="none" strike="noStrike">
              <a:solidFill>
                <a:srgbClr val="404040"/>
              </a:solidFill>
              <a:latin typeface="Kaiti SC"/>
              <a:ea typeface="Kaiti SC"/>
              <a:cs typeface="Kaiti SC"/>
              <a:sym typeface="Kaiti SC"/>
            </a:endParaRPr>
          </a:p>
          <a:p>
            <a:pPr indent="0" algn="just">
              <a:lnSpc>
                <a:spcPct val="117000"/>
              </a:lnSpc>
              <a:defRPr/>
            </a:pPr>
            <a:r>
              <a:rPr lang="en-US" altLang="zh-CN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    </a:t>
            </a:r>
            <a:r>
              <a:rPr lang="zh-CN" altLang="en-US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第</a:t>
            </a:r>
            <a:r>
              <a:rPr lang="en-US" altLang="zh-CN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1</a:t>
            </a:r>
            <a:r>
              <a:rPr lang="zh-CN" altLang="en-US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单元：第</a:t>
            </a:r>
            <a:r>
              <a:rPr lang="en-US" altLang="zh-CN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4</a:t>
            </a:r>
            <a:r>
              <a:rPr lang="zh-CN" altLang="en-US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课内容是对与、或、非</a:t>
            </a:r>
            <a:r>
              <a:rPr lang="en-US" altLang="zh-CN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3</a:t>
            </a:r>
            <a:r>
              <a:rPr lang="zh-CN" altLang="en-US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种逻辑运算的综合应用，不涉及新知识。</a:t>
            </a:r>
            <a:r>
              <a:rPr lang="zh-CN" altLang="en-US" sz="16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删掉</a:t>
            </a:r>
            <a:r>
              <a:rPr lang="en-US" altLang="zh-CN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endParaRPr lang="en-US" altLang="zh-CN" sz="1600">
              <a:solidFill>
                <a:srgbClr val="40404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indent="0" algn="just">
              <a:lnSpc>
                <a:spcPct val="117000"/>
              </a:lnSpc>
              <a:defRPr/>
            </a:pPr>
            <a:r>
              <a:rPr lang="en-US" altLang="zh-CN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    </a:t>
            </a:r>
            <a:r>
              <a:rPr lang="zh-CN" altLang="en-US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第</a:t>
            </a:r>
            <a:r>
              <a:rPr lang="en-US" altLang="zh-CN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2</a:t>
            </a:r>
            <a:r>
              <a:rPr lang="zh-CN" altLang="en-US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单元：</a:t>
            </a:r>
            <a:r>
              <a:rPr lang="zh-CN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将上册第</a:t>
            </a:r>
            <a:r>
              <a:rPr lang="en-US" altLang="zh-CN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6</a:t>
            </a:r>
            <a:r>
              <a:rPr lang="zh-CN" altLang="en-US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课中</a:t>
            </a:r>
            <a:r>
              <a:rPr lang="zh-CN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删掉的闭环控制调整到下册第</a:t>
            </a:r>
            <a:r>
              <a:rPr lang="en-US" altLang="zh-CN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5</a:t>
            </a:r>
            <a:r>
              <a:rPr lang="zh-CN" altLang="en-US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课，</a:t>
            </a:r>
            <a:r>
              <a:rPr lang="zh-CN" altLang="en-US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闭环控制系统就是</a:t>
            </a:r>
            <a:r>
              <a:rPr lang="zh-CN" altLang="en-US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带有反馈的系统，这样调整逻辑更顺，也利于学生理解。</a:t>
            </a:r>
            <a:endParaRPr lang="en-US" altLang="zh-CN" sz="1600">
              <a:solidFill>
                <a:srgbClr val="40404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indent="0" algn="just">
              <a:lnSpc>
                <a:spcPct val="117000"/>
              </a:lnSpc>
              <a:defRPr/>
            </a:pPr>
            <a:endParaRPr lang="zh-CN" altLang="en-US" sz="16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6" name="AutoShape 26"/>
          <p:cNvSpPr/>
          <p:nvPr/>
        </p:nvSpPr>
        <p:spPr>
          <a:xfrm>
            <a:off x="915035" y="491490"/>
            <a:ext cx="2348865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zh-CN" altLang="en-US" sz="2400" b="1" i="0" u="none" strike="noStrike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修订了什么</a:t>
            </a:r>
            <a:endParaRPr lang="zh-CN" altLang="en-US" sz="2400" b="1" i="0" u="none" strike="noStrike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3644900" y="520700"/>
            <a:ext cx="60325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800" b="1" i="0" u="none" strike="noStrike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（二）降低项目难度</a:t>
            </a:r>
            <a:endParaRPr lang="en-US" sz="1100"/>
          </a:p>
        </p:txBody>
      </p:sp>
      <p:sp>
        <p:nvSpPr>
          <p:cNvPr id="16" name="AutoShape 7"/>
          <p:cNvSpPr/>
          <p:nvPr/>
        </p:nvSpPr>
        <p:spPr>
          <a:xfrm>
            <a:off x="1079500" y="1346200"/>
            <a:ext cx="36703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algn="l">
              <a:lnSpc>
                <a:spcPct val="100000"/>
              </a:lnSpc>
              <a:buSzTx/>
              <a:defRPr/>
            </a:pPr>
            <a:r>
              <a:rPr lang="en-US" sz="2000" b="1" i="0" u="none" strike="noStrike">
                <a:solidFill>
                  <a:srgbClr val="005A9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核心策略与目标</a:t>
            </a:r>
            <a:endParaRPr lang="en-US" sz="2000" b="1">
              <a:solidFill>
                <a:srgbClr val="005A9E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8" name="AutoShape 8"/>
          <p:cNvSpPr/>
          <p:nvPr/>
        </p:nvSpPr>
        <p:spPr>
          <a:xfrm>
            <a:off x="1066800" y="2019300"/>
            <a:ext cx="4216400" cy="101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just">
              <a:lnSpc>
                <a:spcPct val="117000"/>
              </a:lnSpc>
              <a:defRPr/>
            </a:pPr>
            <a:r>
              <a:rPr lang="en-US" sz="1800" b="1" i="0" u="none" strike="noStrike">
                <a:solidFill>
                  <a:srgbClr val="005A9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Kaiti SC"/>
              </a:rPr>
              <a:t>核心原则：</a:t>
            </a:r>
            <a:r>
              <a:rPr lang="en-US" sz="1800" b="0" i="0" u="none" strike="noStrike">
                <a:solidFill>
                  <a:srgbClr val="1F2329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按照“</a:t>
            </a:r>
            <a:r>
              <a:rPr lang="en-US" sz="1800" b="1" i="0" u="none" strike="noStrike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降广度、减深度</a:t>
            </a:r>
            <a:r>
              <a:rPr lang="en-US" sz="1800" b="0" i="0" u="none" strike="noStrike">
                <a:solidFill>
                  <a:srgbClr val="1F2329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”原则，将“精简内容”作为降低难度的核心手段。</a:t>
            </a:r>
            <a:endParaRPr lang="en-US" sz="1800" b="0" i="0" u="none" strike="noStrike">
              <a:solidFill>
                <a:srgbClr val="1F2329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Kaiti SC"/>
            </a:endParaRPr>
          </a:p>
        </p:txBody>
      </p:sp>
      <p:sp>
        <p:nvSpPr>
          <p:cNvPr id="19" name="AutoShape 9"/>
          <p:cNvSpPr/>
          <p:nvPr/>
        </p:nvSpPr>
        <p:spPr>
          <a:xfrm>
            <a:off x="1066800" y="3111500"/>
            <a:ext cx="4217035" cy="101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just">
              <a:lnSpc>
                <a:spcPct val="117000"/>
              </a:lnSpc>
              <a:defRPr/>
            </a:pPr>
            <a:r>
              <a:rPr lang="en-US" sz="1800" b="1" i="0" u="none" strike="noStrike">
                <a:solidFill>
                  <a:srgbClr val="005A9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Kaiti SC"/>
              </a:rPr>
              <a:t>最终目的：</a:t>
            </a:r>
            <a:r>
              <a:rPr lang="en-US" sz="1800">
                <a:solidFill>
                  <a:srgbClr val="1F2329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让学生有充足时间完成实操并预留出思考素养内涵的空间。</a:t>
            </a:r>
            <a:endParaRPr lang="en-US" sz="11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Freeform 10"/>
          <p:cNvSpPr/>
          <p:nvPr/>
        </p:nvSpPr>
        <p:spPr>
          <a:xfrm>
            <a:off x="520700" y="1226532"/>
            <a:ext cx="11181715" cy="4521655"/>
          </a:xfrm>
          <a:custGeom>
            <a:avLst/>
            <a:gdLst/>
            <a:ahLst/>
            <a:cxnLst/>
            <a:rect l="l" t="t" r="r" b="b"/>
            <a:pathLst>
              <a:path w="11181715" h="4521655">
                <a:moveTo>
                  <a:pt x="0" y="3621979"/>
                </a:moveTo>
                <a:cubicBezTo>
                  <a:pt x="304930" y="3692394"/>
                  <a:pt x="2240416" y="4521654"/>
                  <a:pt x="5523645" y="2260827"/>
                </a:cubicBezTo>
                <a:cubicBezTo>
                  <a:pt x="8806873" y="0"/>
                  <a:pt x="11101409" y="1955309"/>
                  <a:pt x="11181715" y="2024560"/>
                </a:cubicBezTo>
              </a:path>
            </a:pathLst>
          </a:custGeom>
          <a:noFill/>
          <a:ln w="12700" cap="flat" cmpd="sng">
            <a:solidFill>
              <a:srgbClr val="BFBFBF">
                <a:alpha val="100000"/>
              </a:srgbClr>
            </a:solidFill>
            <a:prstDash val="solid"/>
            <a:miter lim="10000000"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 lang="en-US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defRPr/>
            </a:pPr>
            <a:endParaRPr 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1" name="AutoShape 11"/>
          <p:cNvSpPr/>
          <p:nvPr/>
        </p:nvSpPr>
        <p:spPr>
          <a:xfrm>
            <a:off x="2552700" y="4902200"/>
            <a:ext cx="177800" cy="177800"/>
          </a:xfrm>
          <a:prstGeom prst="ellipse">
            <a:avLst/>
          </a:prstGeom>
          <a:gradFill rotWithShape="0">
            <a:gsLst>
              <a:gs pos="0">
                <a:srgbClr val="DDCA57">
                  <a:alpha val="100000"/>
                </a:srgbClr>
              </a:gs>
              <a:gs pos="99000">
                <a:srgbClr val="F03752">
                  <a:alpha val="100000"/>
                </a:srgbClr>
              </a:gs>
            </a:gsLst>
            <a:lin ang="270000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22" name="AutoShape 12"/>
          <p:cNvSpPr/>
          <p:nvPr/>
        </p:nvSpPr>
        <p:spPr>
          <a:xfrm>
            <a:off x="4572000" y="4216400"/>
            <a:ext cx="177800" cy="177800"/>
          </a:xfrm>
          <a:prstGeom prst="ellipse">
            <a:avLst/>
          </a:prstGeom>
          <a:gradFill rotWithShape="0">
            <a:gsLst>
              <a:gs pos="0">
                <a:srgbClr val="DDCA57">
                  <a:alpha val="100000"/>
                </a:srgbClr>
              </a:gs>
              <a:gs pos="99000">
                <a:srgbClr val="F03752">
                  <a:alpha val="100000"/>
                </a:srgbClr>
              </a:gs>
            </a:gsLst>
            <a:lin ang="270000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23" name="AutoShape 13"/>
          <p:cNvSpPr/>
          <p:nvPr/>
        </p:nvSpPr>
        <p:spPr>
          <a:xfrm>
            <a:off x="9118600" y="2324100"/>
            <a:ext cx="177800" cy="177800"/>
          </a:xfrm>
          <a:prstGeom prst="ellipse">
            <a:avLst/>
          </a:prstGeom>
          <a:gradFill rotWithShape="0">
            <a:gsLst>
              <a:gs pos="0">
                <a:srgbClr val="DDCA57">
                  <a:alpha val="100000"/>
                </a:srgbClr>
              </a:gs>
              <a:gs pos="99000">
                <a:srgbClr val="F03752">
                  <a:alpha val="100000"/>
                </a:srgbClr>
              </a:gs>
            </a:gsLst>
            <a:lin ang="270000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24" name="AutoShape 14"/>
          <p:cNvSpPr/>
          <p:nvPr/>
        </p:nvSpPr>
        <p:spPr>
          <a:xfrm>
            <a:off x="6477000" y="3073400"/>
            <a:ext cx="177800" cy="177800"/>
          </a:xfrm>
          <a:prstGeom prst="ellipse">
            <a:avLst/>
          </a:prstGeom>
          <a:gradFill rotWithShape="0">
            <a:gsLst>
              <a:gs pos="0">
                <a:srgbClr val="FFDA32">
                  <a:alpha val="100000"/>
                </a:srgbClr>
              </a:gs>
              <a:gs pos="100000">
                <a:srgbClr val="EA2768">
                  <a:alpha val="10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29" name="AutoShape 19"/>
          <p:cNvSpPr/>
          <p:nvPr/>
        </p:nvSpPr>
        <p:spPr>
          <a:xfrm>
            <a:off x="4330065" y="4427220"/>
            <a:ext cx="2230755" cy="685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algn="l">
              <a:lnSpc>
                <a:spcPct val="100000"/>
              </a:lnSpc>
              <a:buSzTx/>
              <a:defRPr/>
            </a:pPr>
            <a:r>
              <a:rPr lang="en-US" sz="1600" b="0" i="0" u="none" strike="noStrike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Kaiti SC"/>
                <a:sym typeface="Kaiti SC"/>
              </a:rPr>
              <a:t>避免盲目追求进度</a:t>
            </a:r>
            <a:endParaRPr lang="en-US" sz="1600" b="0" i="0" u="none" strike="noStrike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Kaiti SC"/>
              <a:sym typeface="Kaiti SC"/>
            </a:endParaRPr>
          </a:p>
          <a:p>
            <a:pPr algn="l">
              <a:lnSpc>
                <a:spcPct val="100000"/>
              </a:lnSpc>
              <a:buSzTx/>
              <a:defRPr/>
            </a:pPr>
            <a:r>
              <a:rPr lang="en-US" sz="1600" b="0" i="0" u="none" strike="noStrike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Kaiti SC"/>
                <a:sym typeface="Kaiti SC"/>
              </a:rPr>
              <a:t>注重深度思考与实践</a:t>
            </a:r>
            <a:endParaRPr lang="en-US" sz="1600" b="0" i="0" u="none" strike="noStrike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Kaiti SC"/>
              <a:sym typeface="Kaiti SC"/>
            </a:endParaRPr>
          </a:p>
        </p:txBody>
      </p:sp>
      <p:sp>
        <p:nvSpPr>
          <p:cNvPr id="30" name="AutoShape 20"/>
          <p:cNvSpPr/>
          <p:nvPr/>
        </p:nvSpPr>
        <p:spPr>
          <a:xfrm>
            <a:off x="1674495" y="5080000"/>
            <a:ext cx="1981200" cy="533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en-US" sz="1600" b="0" i="0" u="none" strike="noStrike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Kaiti SC"/>
                <a:sym typeface="Kaiti SC"/>
              </a:rPr>
              <a:t>精简冗余知识点</a:t>
            </a:r>
            <a:endParaRPr lang="en-US" sz="11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" name="AutoShape 21"/>
          <p:cNvSpPr/>
          <p:nvPr/>
        </p:nvSpPr>
        <p:spPr>
          <a:xfrm>
            <a:off x="8300720" y="2553970"/>
            <a:ext cx="1892300" cy="533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en-US" sz="1600" b="0" i="0" u="none" strike="noStrike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Kaiti SC"/>
                <a:sym typeface="Kaiti SC"/>
              </a:rPr>
              <a:t>聚焦核心素养</a:t>
            </a:r>
            <a:endParaRPr lang="en-US" sz="1600" b="0" i="0" u="none" strike="noStrike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Kaiti SC"/>
              <a:sym typeface="Kaiti SC"/>
            </a:endParaRPr>
          </a:p>
        </p:txBody>
      </p:sp>
      <p:sp>
        <p:nvSpPr>
          <p:cNvPr id="32" name="AutoShape 22"/>
          <p:cNvSpPr/>
          <p:nvPr/>
        </p:nvSpPr>
        <p:spPr>
          <a:xfrm>
            <a:off x="6135370" y="3251200"/>
            <a:ext cx="1816100" cy="6731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algn="ctr">
              <a:lnSpc>
                <a:spcPct val="100000"/>
              </a:lnSpc>
              <a:buSzTx/>
              <a:defRPr/>
            </a:pPr>
            <a:r>
              <a:rPr lang="en-US" sz="1600" b="0" i="0" u="none" strike="noStrike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Kaiti SC"/>
                <a:sym typeface="Kaiti SC"/>
              </a:rPr>
              <a:t>提升实操体验</a:t>
            </a:r>
            <a:endParaRPr lang="en-US" sz="1600">
              <a:latin typeface="楷体" panose="02010609060101010101" pitchFamily="49" charset="-122"/>
              <a:ea typeface="楷体" panose="02010609060101010101" pitchFamily="49" charset="-122"/>
              <a:cs typeface="Kaiti SC"/>
            </a:endParaRPr>
          </a:p>
          <a:p>
            <a:pPr algn="ctr">
              <a:lnSpc>
                <a:spcPct val="100000"/>
              </a:lnSpc>
              <a:buSzTx/>
              <a:defRPr/>
            </a:pPr>
            <a:r>
              <a:rPr lang="en-US" sz="1600" b="0" i="0" u="none" strike="noStrike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Kaiti SC"/>
                <a:sym typeface="Kaiti SC"/>
              </a:rPr>
              <a:t>深化内涵理解</a:t>
            </a:r>
            <a:endParaRPr lang="en-US" sz="1600" b="0" i="0" u="none" strike="noStrike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Kaiti SC"/>
              <a:sym typeface="Kaiti SC"/>
            </a:endParaRPr>
          </a:p>
        </p:txBody>
      </p:sp>
      <p:pic>
        <p:nvPicPr>
          <p:cNvPr id="33" name="Picture 2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766300" y="4432300"/>
            <a:ext cx="1930400" cy="19304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8" name="AutoShape 26"/>
          <p:cNvSpPr/>
          <p:nvPr/>
        </p:nvSpPr>
        <p:spPr>
          <a:xfrm>
            <a:off x="915035" y="491490"/>
            <a:ext cx="2348865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zh-CN" altLang="en-US" sz="2400" b="1" i="0" u="none" strike="noStrike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修订了什么</a:t>
            </a:r>
            <a:endParaRPr lang="zh-CN" altLang="en-US" sz="2400" b="1" i="0" u="none" strike="noStrike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3644900" y="520700"/>
            <a:ext cx="60325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800" b="1" i="0" u="none" strike="noStrike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（二）降低项目难度</a:t>
            </a:r>
            <a:endParaRPr lang="en-US" sz="1100"/>
          </a:p>
        </p:txBody>
      </p:sp>
      <p:sp>
        <p:nvSpPr>
          <p:cNvPr id="7" name="AutoShape 7"/>
          <p:cNvSpPr/>
          <p:nvPr/>
        </p:nvSpPr>
        <p:spPr>
          <a:xfrm>
            <a:off x="1398270" y="1511300"/>
            <a:ext cx="3075305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algn="l">
              <a:lnSpc>
                <a:spcPct val="100000"/>
              </a:lnSpc>
              <a:buSzTx/>
              <a:defRPr/>
            </a:pPr>
            <a:r>
              <a:rPr lang="en-US" sz="2000" b="1" i="0" u="none" strike="noStrike">
                <a:solidFill>
                  <a:srgbClr val="005A9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教学策略优化方案</a:t>
            </a:r>
            <a:endParaRPr lang="en-US" sz="2000" b="1">
              <a:solidFill>
                <a:srgbClr val="005A9E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1370330" y="2019300"/>
            <a:ext cx="3677920" cy="889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marL="0" indent="0" algn="just" eaLnBrk="1" fontAlgn="auto" latinLnBrk="0" hangingPunct="1">
              <a:lnSpc>
                <a:spcPct val="133000"/>
              </a:lnSpc>
              <a:defRPr/>
            </a:pPr>
            <a:r>
              <a:rPr lang="en-US" sz="1800" i="0" u="none" strike="noStrike">
                <a:latin typeface="楷体" panose="02010609060101010101" pitchFamily="49" charset="-122"/>
                <a:ea typeface="楷体" panose="02010609060101010101" pitchFamily="49" charset="-122"/>
                <a:cs typeface="Kaiti SC"/>
                <a:sym typeface="Kaiti SC"/>
              </a:rPr>
              <a:t>通过优化学习支架与任务拆解，降低学习门槛，提升学习体验。</a:t>
            </a:r>
            <a:endParaRPr lang="en-US" sz="18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AutoShape 9"/>
          <p:cNvSpPr/>
          <p:nvPr>
            <p:custDataLst>
              <p:tags r:id="rId1"/>
            </p:custDataLst>
          </p:nvPr>
        </p:nvSpPr>
        <p:spPr>
          <a:xfrm>
            <a:off x="5459730" y="1651000"/>
            <a:ext cx="4826000" cy="1778000"/>
          </a:xfrm>
          <a:prstGeom prst="roundRect">
            <a:avLst>
              <a:gd name="adj" fmla="val 8571"/>
            </a:avLst>
          </a:prstGeom>
          <a:solidFill>
            <a:srgbClr val="F2F2F2">
              <a:alpha val="100000"/>
            </a:srgbClr>
          </a:solidFill>
          <a:ln w="12700" cap="flat" cmpd="sng">
            <a:solidFill>
              <a:srgbClr val="005A9E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" name="AutoShape 10"/>
          <p:cNvSpPr/>
          <p:nvPr>
            <p:custDataLst>
              <p:tags r:id="rId2"/>
            </p:custDataLst>
          </p:nvPr>
        </p:nvSpPr>
        <p:spPr>
          <a:xfrm>
            <a:off x="5586730" y="1778000"/>
            <a:ext cx="4572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algn="l">
              <a:lnSpc>
                <a:spcPct val="100000"/>
              </a:lnSpc>
              <a:buSzTx/>
              <a:defRPr/>
            </a:pPr>
            <a:r>
              <a:rPr lang="en-US" sz="2000" b="1" i="0" u="none" strike="noStrike">
                <a:solidFill>
                  <a:srgbClr val="005A9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Noto Sans SC"/>
              </a:rPr>
              <a:t>1.学习支架更友好</a:t>
            </a:r>
            <a:endParaRPr lang="en-US" sz="2000" b="1">
              <a:solidFill>
                <a:srgbClr val="005A9E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1" name="AutoShape 11"/>
          <p:cNvSpPr/>
          <p:nvPr>
            <p:custDataLst>
              <p:tags r:id="rId3"/>
            </p:custDataLst>
          </p:nvPr>
        </p:nvSpPr>
        <p:spPr>
          <a:xfrm>
            <a:off x="5586730" y="2173605"/>
            <a:ext cx="4572000" cy="101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just">
              <a:lnSpc>
                <a:spcPct val="125000"/>
              </a:lnSpc>
              <a:defRPr/>
            </a:pPr>
            <a:r>
              <a:rPr lang="en-US" sz="1600" b="0" i="0" u="none" strike="noStrike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Noto Sans SC"/>
                <a:sym typeface="Noto Sans SC"/>
              </a:rPr>
              <a:t>将复杂填空题调整为选择题、连线题、排序题等更直观的形式，降低认知负荷，帮助学生快速上手。</a:t>
            </a:r>
            <a:endParaRPr lang="en-US" sz="1600" b="0" i="0" u="none" strike="noStrike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Noto Sans SC"/>
              <a:sym typeface="Noto Sans SC"/>
            </a:endParaRPr>
          </a:p>
        </p:txBody>
      </p:sp>
      <p:sp>
        <p:nvSpPr>
          <p:cNvPr id="12" name="AutoShape 12"/>
          <p:cNvSpPr/>
          <p:nvPr>
            <p:custDataLst>
              <p:tags r:id="rId4"/>
            </p:custDataLst>
          </p:nvPr>
        </p:nvSpPr>
        <p:spPr>
          <a:xfrm>
            <a:off x="5459730" y="3683000"/>
            <a:ext cx="4826000" cy="1778000"/>
          </a:xfrm>
          <a:prstGeom prst="roundRect">
            <a:avLst>
              <a:gd name="adj" fmla="val 8571"/>
            </a:avLst>
          </a:prstGeom>
          <a:solidFill>
            <a:srgbClr val="F2F2F2">
              <a:alpha val="100000"/>
            </a:srgbClr>
          </a:solidFill>
          <a:ln w="12700" cap="flat" cmpd="sng">
            <a:solidFill>
              <a:srgbClr val="005A9E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3" name="AutoShape 13"/>
          <p:cNvSpPr/>
          <p:nvPr>
            <p:custDataLst>
              <p:tags r:id="rId5"/>
            </p:custDataLst>
          </p:nvPr>
        </p:nvSpPr>
        <p:spPr>
          <a:xfrm>
            <a:off x="5586730" y="3810000"/>
            <a:ext cx="4572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algn="l">
              <a:lnSpc>
                <a:spcPct val="100000"/>
              </a:lnSpc>
              <a:buSzTx/>
              <a:defRPr/>
            </a:pPr>
            <a:r>
              <a:rPr lang="en-US" sz="2000" b="1" i="0" u="none" strike="noStrike">
                <a:solidFill>
                  <a:srgbClr val="005A9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Noto Sans SC"/>
              </a:rPr>
              <a:t>2.任务分解更细致</a:t>
            </a:r>
            <a:endParaRPr lang="en-US" sz="2000" b="1">
              <a:solidFill>
                <a:srgbClr val="005A9E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4" name="AutoShape 14"/>
          <p:cNvSpPr/>
          <p:nvPr>
            <p:custDataLst>
              <p:tags r:id="rId6"/>
            </p:custDataLst>
          </p:nvPr>
        </p:nvSpPr>
        <p:spPr>
          <a:xfrm>
            <a:off x="5586730" y="4128770"/>
            <a:ext cx="4572000" cy="101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just">
              <a:lnSpc>
                <a:spcPct val="125000"/>
              </a:lnSpc>
              <a:defRPr/>
            </a:pPr>
            <a:r>
              <a:rPr lang="en-US" sz="1600" b="0" i="0" u="none" strike="noStrike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Noto Sans SC"/>
              </a:rPr>
              <a:t>将综合性任务拆解为3-4个逻辑递进的核心实操步骤，化繁为简，引导学生循序渐进地完成项目。</a:t>
            </a:r>
            <a:endParaRPr lang="en-US" sz="1600" b="0" i="0" u="none" strike="noStrike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Noto Sans SC"/>
            </a:endParaRPr>
          </a:p>
        </p:txBody>
      </p:sp>
      <p:pic>
        <p:nvPicPr>
          <p:cNvPr id="21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88620" y="4432300"/>
            <a:ext cx="1930400" cy="19304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26" name="AutoShape 26"/>
          <p:cNvSpPr/>
          <p:nvPr/>
        </p:nvSpPr>
        <p:spPr>
          <a:xfrm>
            <a:off x="915035" y="491490"/>
            <a:ext cx="2348865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zh-CN" altLang="en-US" sz="2400" b="1" i="0" u="none" strike="noStrike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修订了什么</a:t>
            </a:r>
            <a:endParaRPr lang="zh-CN" altLang="en-US" sz="2400" b="1" i="0" u="none" strike="noStrike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3644900" y="520700"/>
            <a:ext cx="60325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800" b="1" i="0" u="none" strike="noStrike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（二）降低项目难度</a:t>
            </a:r>
            <a:endParaRPr lang="en-US" sz="1100"/>
          </a:p>
        </p:txBody>
      </p:sp>
      <p:sp>
        <p:nvSpPr>
          <p:cNvPr id="8" name="AutoShape 8"/>
          <p:cNvSpPr/>
          <p:nvPr>
            <p:custDataLst>
              <p:tags r:id="rId1"/>
            </p:custDataLst>
          </p:nvPr>
        </p:nvSpPr>
        <p:spPr>
          <a:xfrm>
            <a:off x="1605280" y="2038985"/>
            <a:ext cx="177800" cy="177800"/>
          </a:xfrm>
          <a:prstGeom prst="ellipse">
            <a:avLst/>
          </a:prstGeom>
          <a:gradFill rotWithShape="0">
            <a:gsLst>
              <a:gs pos="0">
                <a:srgbClr val="DDCA57">
                  <a:alpha val="100000"/>
                </a:srgbClr>
              </a:gs>
              <a:gs pos="99000">
                <a:srgbClr val="F03752">
                  <a:alpha val="100000"/>
                </a:srgbClr>
              </a:gs>
            </a:gsLst>
            <a:lin ang="270000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" name="AutoShape 10"/>
          <p:cNvSpPr/>
          <p:nvPr>
            <p:custDataLst>
              <p:tags r:id="rId2"/>
            </p:custDataLst>
          </p:nvPr>
        </p:nvSpPr>
        <p:spPr>
          <a:xfrm>
            <a:off x="1811020" y="1938020"/>
            <a:ext cx="2740025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2000" b="1" i="0" u="none" strike="noStrike">
                <a:solidFill>
                  <a:srgbClr val="005A9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资源支持更具体</a:t>
            </a:r>
            <a:endParaRPr lang="en-US" sz="1100"/>
          </a:p>
        </p:txBody>
      </p:sp>
      <p:sp>
        <p:nvSpPr>
          <p:cNvPr id="11" name="AutoShape 11"/>
          <p:cNvSpPr/>
          <p:nvPr>
            <p:custDataLst>
              <p:tags r:id="rId3"/>
            </p:custDataLst>
          </p:nvPr>
        </p:nvSpPr>
        <p:spPr>
          <a:xfrm>
            <a:off x="1811020" y="2501265"/>
            <a:ext cx="4572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l">
              <a:lnSpc>
                <a:spcPct val="108000"/>
              </a:lnSpc>
              <a:defRPr/>
            </a:pP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提供半成品作品、源程序等</a:t>
            </a:r>
            <a:r>
              <a:rPr lang="en-US" altLang="zh-CN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“</a:t>
            </a: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脚手架</a:t>
            </a:r>
            <a:r>
              <a:rPr lang="en-US" altLang="zh-CN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”</a:t>
            </a: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，让学生在模仿和调整中学习，避免从零开始</a:t>
            </a:r>
            <a:r>
              <a:rPr lang="en-US" altLang="zh-CN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“</a:t>
            </a: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造轮子</a:t>
            </a:r>
            <a:r>
              <a:rPr lang="en-US" altLang="zh-CN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”</a:t>
            </a: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，节省的时间用于素养归纳</a:t>
            </a:r>
            <a:r>
              <a:rPr 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。</a:t>
            </a:r>
            <a:endParaRPr lang="en-US" sz="11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2" name="AutoShape 12"/>
          <p:cNvSpPr/>
          <p:nvPr>
            <p:custDataLst>
              <p:tags r:id="rId4"/>
            </p:custDataLst>
          </p:nvPr>
        </p:nvSpPr>
        <p:spPr>
          <a:xfrm>
            <a:off x="6611620" y="2038985"/>
            <a:ext cx="177800" cy="177800"/>
          </a:xfrm>
          <a:prstGeom prst="ellipse">
            <a:avLst/>
          </a:prstGeom>
          <a:gradFill rotWithShape="0">
            <a:gsLst>
              <a:gs pos="0">
                <a:srgbClr val="DDCA57">
                  <a:alpha val="100000"/>
                </a:srgbClr>
              </a:gs>
              <a:gs pos="99000">
                <a:srgbClr val="F03752">
                  <a:alpha val="100000"/>
                </a:srgbClr>
              </a:gs>
            </a:gsLst>
            <a:lin ang="270000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4" name="AutoShape 14"/>
          <p:cNvSpPr/>
          <p:nvPr>
            <p:custDataLst>
              <p:tags r:id="rId5"/>
            </p:custDataLst>
          </p:nvPr>
        </p:nvSpPr>
        <p:spPr>
          <a:xfrm>
            <a:off x="6809740" y="1938020"/>
            <a:ext cx="2486025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2000" b="1" i="0" u="none" strike="noStrike">
                <a:solidFill>
                  <a:srgbClr val="005A9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内容精简聚焦</a:t>
            </a:r>
            <a:endParaRPr lang="en-US" sz="1100"/>
          </a:p>
        </p:txBody>
      </p:sp>
      <p:sp>
        <p:nvSpPr>
          <p:cNvPr id="15" name="AutoShape 15"/>
          <p:cNvSpPr/>
          <p:nvPr>
            <p:custDataLst>
              <p:tags r:id="rId6"/>
            </p:custDataLst>
          </p:nvPr>
        </p:nvSpPr>
        <p:spPr>
          <a:xfrm>
            <a:off x="6809740" y="2424430"/>
            <a:ext cx="3778885" cy="64325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l">
              <a:lnSpc>
                <a:spcPct val="108000"/>
              </a:lnSpc>
              <a:defRPr/>
            </a:pPr>
            <a:r>
              <a:rPr 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删减装饰性内容，每个项目仅围绕1个具体主题展开，避免信息过载。</a:t>
            </a:r>
            <a:endParaRPr lang="en-US" sz="11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6" name="AutoShape 16"/>
          <p:cNvSpPr/>
          <p:nvPr/>
        </p:nvSpPr>
        <p:spPr>
          <a:xfrm>
            <a:off x="1473200" y="3794125"/>
            <a:ext cx="9034780" cy="1016000"/>
          </a:xfrm>
          <a:prstGeom prst="roundRect">
            <a:avLst>
              <a:gd name="adj" fmla="val 15000"/>
            </a:avLst>
          </a:prstGeom>
          <a:solidFill>
            <a:srgbClr val="FFFAF0">
              <a:alpha val="100000"/>
            </a:srgbClr>
          </a:solidFill>
          <a:ln w="12700" cap="flat" cmpd="sng">
            <a:solidFill>
              <a:srgbClr val="DDCA57">
                <a:alpha val="10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" name="AutoShape 17"/>
          <p:cNvSpPr/>
          <p:nvPr/>
        </p:nvSpPr>
        <p:spPr>
          <a:xfrm>
            <a:off x="1727200" y="3921125"/>
            <a:ext cx="846836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l">
              <a:lnSpc>
                <a:spcPct val="117000"/>
              </a:lnSpc>
              <a:defRPr/>
            </a:pPr>
            <a:r>
              <a:rPr lang="en-US" sz="1800" b="1" i="0" u="none" strike="noStrike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核心目标：</a:t>
            </a:r>
            <a:r>
              <a:rPr lang="en-US" sz="18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通过“脚手架”降低难度，通过“聚焦”提升效率，确保学生能够在有限时间内掌握核心知识与技能。</a:t>
            </a:r>
            <a:endParaRPr lang="en-US" sz="1800" b="0" i="0" u="none" strike="noStrike">
              <a:solidFill>
                <a:srgbClr val="40404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Kaiti SC"/>
            </a:endParaRPr>
          </a:p>
        </p:txBody>
      </p:sp>
      <p:sp>
        <p:nvSpPr>
          <p:cNvPr id="26" name="AutoShape 26"/>
          <p:cNvSpPr/>
          <p:nvPr/>
        </p:nvSpPr>
        <p:spPr>
          <a:xfrm>
            <a:off x="915035" y="491490"/>
            <a:ext cx="2348865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zh-CN" altLang="en-US" sz="2400" b="1" i="0" u="none" strike="noStrike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修订了什么</a:t>
            </a:r>
            <a:endParaRPr lang="zh-CN" altLang="en-US" sz="2400" b="1" i="0" u="none" strike="noStrike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23900" y="609600"/>
            <a:ext cx="10769600" cy="5588000"/>
          </a:xfrm>
          <a:prstGeom prst="roundRect">
            <a:avLst>
              <a:gd name="adj" fmla="val 0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203200" dist="114300" dir="5400000" algn="t" rotWithShape="0">
              <a:srgbClr val="000000">
                <a:alpha val="4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3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5740400" y="965200"/>
            <a:ext cx="5232400" cy="49530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4" name="AutoShape 4"/>
          <p:cNvSpPr/>
          <p:nvPr>
            <p:custDataLst>
              <p:tags r:id="rId3"/>
            </p:custDataLst>
          </p:nvPr>
        </p:nvSpPr>
        <p:spPr>
          <a:xfrm>
            <a:off x="6070600" y="1219200"/>
            <a:ext cx="4660900" cy="4419600"/>
          </a:xfrm>
          <a:prstGeom prst="roundRect">
            <a:avLst>
              <a:gd name="adj" fmla="val 3735"/>
            </a:avLst>
          </a:prstGeom>
          <a:noFill/>
          <a:ln w="12700" cap="flat" cmpd="sng">
            <a:solidFill>
              <a:srgbClr val="549E39">
                <a:alpha val="50000"/>
              </a:srgbClr>
            </a:solidFill>
            <a:prstDash val="solid"/>
            <a:miter lim="10000000"/>
          </a:ln>
          <a:effectLst>
            <a:outerShdw blurRad="330200" dist="203200" dir="5400000" sx="98000" sy="98000" algn="t" rotWithShape="0">
              <a:srgbClr val="549E39">
                <a:alpha val="22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5" name="AutoShape 5"/>
          <p:cNvSpPr/>
          <p:nvPr/>
        </p:nvSpPr>
        <p:spPr>
          <a:xfrm>
            <a:off x="1189355" y="965200"/>
            <a:ext cx="4127500" cy="6477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dist">
              <a:lnSpc>
                <a:spcPct val="100000"/>
              </a:lnSpc>
              <a:defRPr/>
            </a:pPr>
            <a:r>
              <a:rPr lang="zh-CN" altLang="en-US" sz="1800" b="1">
                <a:solidFill>
                  <a:srgbClr val="0989B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2026年安徽省小学</a:t>
            </a:r>
            <a:r>
              <a:rPr lang="zh-CN" altLang="en-US" sz="1800" b="1" i="0" u="none" strike="noStrike">
                <a:solidFill>
                  <a:srgbClr val="0989B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人工智能通识教育</a:t>
            </a:r>
            <a:endParaRPr lang="zh-CN" altLang="en-US" sz="1800" b="1" i="0" u="none" strike="noStrike">
              <a:solidFill>
                <a:srgbClr val="0989B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indent="0" algn="dist">
              <a:lnSpc>
                <a:spcPct val="100000"/>
              </a:lnSpc>
              <a:defRPr/>
            </a:pPr>
            <a:r>
              <a:rPr lang="zh-CN" altLang="en-US" sz="1800" b="1" i="0" u="none" strike="noStrike">
                <a:solidFill>
                  <a:srgbClr val="0989B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暨小学信息科技教学指南培训活动</a:t>
            </a:r>
            <a:endParaRPr lang="zh-CN" altLang="en-US" sz="1800" b="1" i="0" u="none" strike="noStrike">
              <a:solidFill>
                <a:srgbClr val="0989B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2260600" y="2642235"/>
            <a:ext cx="2006600" cy="1219200"/>
          </a:xfrm>
          <a:prstGeom prst="roundRect">
            <a:avLst>
              <a:gd name="adj" fmla="val 0"/>
            </a:avLst>
          </a:prstGeom>
          <a:noFill/>
          <a:ln w="254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17000"/>
              </a:lnSpc>
              <a:defRPr/>
            </a:pPr>
            <a:r>
              <a:rPr lang="en-US" sz="6000" b="0" i="0" u="none" strike="noStrike">
                <a:solidFill>
                  <a:srgbClr val="262626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方正粗黑宋简体" panose="02000000000000000000" charset="-122"/>
              </a:rPr>
              <a:t>目录</a:t>
            </a:r>
            <a:endParaRPr lang="en-US" sz="1100"/>
          </a:p>
        </p:txBody>
      </p:sp>
      <p:sp>
        <p:nvSpPr>
          <p:cNvPr id="7" name="AutoShape 7"/>
          <p:cNvSpPr/>
          <p:nvPr>
            <p:custDataLst>
              <p:tags r:id="rId4"/>
            </p:custDataLst>
          </p:nvPr>
        </p:nvSpPr>
        <p:spPr>
          <a:xfrm>
            <a:off x="6642100" y="1570355"/>
            <a:ext cx="635000" cy="444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none" lIns="88900" tIns="50800" rIns="88900" bIns="50800" rtlCol="0" anchor="b" anchorCtr="0"/>
          <a:lstStyle/>
          <a:p>
            <a:pPr indent="0" algn="l">
              <a:lnSpc>
                <a:spcPct val="108000"/>
              </a:lnSpc>
              <a:defRPr/>
            </a:pPr>
            <a:r>
              <a:rPr lang="en-US" sz="2800" b="1" i="0" u="none" strike="noStrike">
                <a:ln w="9525">
                  <a:solidFill>
                    <a:srgbClr val="FFFFFF">
                      <a:alpha val="100000"/>
                    </a:srgbClr>
                  </a:solidFill>
                </a:ln>
                <a:solidFill>
                  <a:srgbClr val="4AB5C4"/>
                </a:solidFill>
                <a:effectLst>
                  <a:outerShdw blurRad="12700" dist="38100" dir="2700000" algn="tl" rotWithShape="0">
                    <a:srgbClr val="92D3DC">
                      <a:alpha val="100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1.</a:t>
            </a:r>
            <a:endParaRPr lang="en-US" sz="1100"/>
          </a:p>
        </p:txBody>
      </p:sp>
      <p:sp>
        <p:nvSpPr>
          <p:cNvPr id="8" name="AutoShape 8" descr="7b0a2020202022776f7264617274223a2022220a7d0a"/>
          <p:cNvSpPr/>
          <p:nvPr>
            <p:custDataLst>
              <p:tags r:id="rId5"/>
            </p:custDataLst>
          </p:nvPr>
        </p:nvSpPr>
        <p:spPr>
          <a:xfrm>
            <a:off x="7150100" y="1468755"/>
            <a:ext cx="3327400" cy="533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b" anchorCtr="0"/>
          <a:lstStyle/>
          <a:p>
            <a:pPr indent="0" algn="l">
              <a:lnSpc>
                <a:spcPct val="108000"/>
              </a:lnSpc>
              <a:defRPr/>
            </a:pPr>
            <a:r>
              <a:rPr lang="zh-CN" altLang="en-US" sz="2000" b="1" i="0" u="none" strike="noStrike" dirty="0">
                <a:ln>
                  <a:noFill/>
                </a:ln>
                <a:gradFill>
                  <a:gsLst>
                    <a:gs pos="51300">
                      <a:srgbClr val="4888CF"/>
                    </a:gs>
                    <a:gs pos="0">
                      <a:srgbClr val="95D2FF"/>
                    </a:gs>
                    <a:gs pos="95000">
                      <a:srgbClr val="3965A3"/>
                    </a:gs>
                  </a:gsLst>
                  <a:lin ang="5400000" scaled="1"/>
                </a:gra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rPr>
              <a:t>为什么修订</a:t>
            </a:r>
            <a:endParaRPr lang="zh-CN" altLang="en-US" sz="2000" b="1" i="0" u="none" strike="noStrike" dirty="0">
              <a:ln>
                <a:noFill/>
              </a:ln>
              <a:gradFill>
                <a:gsLst>
                  <a:gs pos="51300">
                    <a:srgbClr val="4888CF"/>
                  </a:gs>
                  <a:gs pos="0">
                    <a:srgbClr val="95D2FF"/>
                  </a:gs>
                  <a:gs pos="95000">
                    <a:srgbClr val="3965A3"/>
                  </a:gs>
                </a:gsLst>
                <a:lin ang="5400000" scaled="1"/>
              </a:gradFill>
              <a:effectLst/>
              <a:uLnTx/>
              <a:uFillTx/>
              <a:latin typeface="黑体" panose="02010609060101010101" charset="-122"/>
              <a:ea typeface="黑体" panose="02010609060101010101" charset="-122"/>
              <a:sym typeface="黑体" panose="02010609060101010101" charset="-122"/>
            </a:endParaRPr>
          </a:p>
        </p:txBody>
      </p:sp>
      <p:sp>
        <p:nvSpPr>
          <p:cNvPr id="9" name="AutoShape 9"/>
          <p:cNvSpPr/>
          <p:nvPr>
            <p:custDataLst>
              <p:tags r:id="rId6"/>
            </p:custDataLst>
          </p:nvPr>
        </p:nvSpPr>
        <p:spPr>
          <a:xfrm>
            <a:off x="7162800" y="1951355"/>
            <a:ext cx="3523615" cy="584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l">
              <a:lnSpc>
                <a:spcPct val="108000"/>
              </a:lnSpc>
              <a:defRPr/>
            </a:pPr>
            <a:r>
              <a:rPr lang="en-US" sz="1400" b="0" i="0" u="none" strike="noStrike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Kaiti SC"/>
              </a:rPr>
              <a:t>课标日常修订 / “双课”体系衔接</a:t>
            </a:r>
            <a:endParaRPr lang="en-US" sz="11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algn="l">
              <a:lnSpc>
                <a:spcPct val="108000"/>
              </a:lnSpc>
            </a:pPr>
            <a:r>
              <a:rPr lang="en-US" sz="1400" b="0" i="0" u="none" strike="noStrike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Kaiti SC"/>
              </a:rPr>
              <a:t>一线教师反馈</a:t>
            </a:r>
            <a:endParaRPr lang="en-US" sz="1400" b="0" i="0" u="none" strike="noStrike">
              <a:solidFill>
                <a:srgbClr val="40404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Kaiti SC"/>
            </a:endParaRPr>
          </a:p>
        </p:txBody>
      </p:sp>
      <p:cxnSp>
        <p:nvCxnSpPr>
          <p:cNvPr id="10" name="Connector 10"/>
          <p:cNvCxnSpPr/>
          <p:nvPr>
            <p:custDataLst>
              <p:tags r:id="rId7"/>
            </p:custDataLst>
          </p:nvPr>
        </p:nvCxnSpPr>
        <p:spPr>
          <a:xfrm>
            <a:off x="6223000" y="2642235"/>
            <a:ext cx="4546618" cy="12700"/>
          </a:xfrm>
          <a:prstGeom prst="line">
            <a:avLst/>
          </a:prstGeom>
          <a:solidFill>
            <a:srgbClr val="DEE0E3">
              <a:alpha val="100000"/>
            </a:srgbClr>
          </a:solidFill>
          <a:ln w="12700" cap="flat" cmpd="sng">
            <a:gradFill rotWithShape="0">
              <a:gsLst>
                <a:gs pos="15000">
                  <a:srgbClr val="549E39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  <a:prstDash val="solid"/>
            <a:miter lim="10000000"/>
            <a:headEnd type="none" w="med" len="med"/>
            <a:tailEnd type="none" w="med" len="med"/>
          </a:ln>
        </p:spPr>
      </p:cxnSp>
      <p:sp>
        <p:nvSpPr>
          <p:cNvPr id="11" name="AutoShape 11"/>
          <p:cNvSpPr/>
          <p:nvPr>
            <p:custDataLst>
              <p:tags r:id="rId8"/>
            </p:custDataLst>
          </p:nvPr>
        </p:nvSpPr>
        <p:spPr>
          <a:xfrm>
            <a:off x="6654800" y="2943860"/>
            <a:ext cx="635000" cy="444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none" lIns="88900" tIns="50800" rIns="88900" bIns="50800" rtlCol="0" anchor="b" anchorCtr="0"/>
          <a:lstStyle/>
          <a:p>
            <a:pPr indent="0" algn="l">
              <a:lnSpc>
                <a:spcPct val="108000"/>
              </a:lnSpc>
              <a:defRPr/>
            </a:pPr>
            <a:r>
              <a:rPr lang="en-US" sz="2800" b="1" i="0" u="none" strike="noStrike">
                <a:ln w="9525">
                  <a:solidFill>
                    <a:srgbClr val="FFFFFF">
                      <a:alpha val="100000"/>
                    </a:srgbClr>
                  </a:solidFill>
                </a:ln>
                <a:solidFill>
                  <a:srgbClr val="4AB5C4"/>
                </a:solidFill>
                <a:effectLst>
                  <a:outerShdw blurRad="12700" dist="38100" dir="2700000" algn="tl" rotWithShape="0">
                    <a:srgbClr val="92D3DC">
                      <a:alpha val="100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2.</a:t>
            </a:r>
            <a:endParaRPr lang="en-US" sz="1100"/>
          </a:p>
        </p:txBody>
      </p:sp>
      <p:sp>
        <p:nvSpPr>
          <p:cNvPr id="12" name="AutoShape 12"/>
          <p:cNvSpPr/>
          <p:nvPr>
            <p:custDataLst>
              <p:tags r:id="rId9"/>
            </p:custDataLst>
          </p:nvPr>
        </p:nvSpPr>
        <p:spPr>
          <a:xfrm>
            <a:off x="7150100" y="2842260"/>
            <a:ext cx="3327400" cy="533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b" anchorCtr="0"/>
          <a:lstStyle/>
          <a:p>
            <a:pPr indent="0" algn="l">
              <a:lnSpc>
                <a:spcPct val="108000"/>
              </a:lnSpc>
              <a:defRPr/>
            </a:pPr>
            <a:r>
              <a:rPr lang="zh-CN" altLang="en-US" sz="2000" b="1" i="0" u="none" strike="noStrike" dirty="0">
                <a:ln>
                  <a:noFill/>
                </a:ln>
                <a:gradFill>
                  <a:gsLst>
                    <a:gs pos="51300">
                      <a:srgbClr val="4888CF"/>
                    </a:gs>
                    <a:gs pos="0">
                      <a:srgbClr val="95D2FF"/>
                    </a:gs>
                    <a:gs pos="95000">
                      <a:srgbClr val="3965A3"/>
                    </a:gs>
                  </a:gsLst>
                  <a:lin ang="5400000" scaled="1"/>
                </a:gra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rPr>
              <a:t>修订了什么</a:t>
            </a:r>
            <a:endParaRPr lang="zh-CN" altLang="en-US" sz="2000" b="1" dirty="0">
              <a:ln>
                <a:noFill/>
              </a:ln>
              <a:gradFill>
                <a:gsLst>
                  <a:gs pos="51300">
                    <a:srgbClr val="4888CF"/>
                  </a:gs>
                  <a:gs pos="0">
                    <a:srgbClr val="95D2FF"/>
                  </a:gs>
                  <a:gs pos="95000">
                    <a:srgbClr val="3965A3"/>
                  </a:gs>
                </a:gsLst>
                <a:lin ang="5400000" scaled="1"/>
              </a:gra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" name="AutoShape 13"/>
          <p:cNvSpPr/>
          <p:nvPr>
            <p:custDataLst>
              <p:tags r:id="rId10"/>
            </p:custDataLst>
          </p:nvPr>
        </p:nvSpPr>
        <p:spPr>
          <a:xfrm>
            <a:off x="7150100" y="3324860"/>
            <a:ext cx="3340100" cy="584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l">
              <a:lnSpc>
                <a:spcPct val="108000"/>
              </a:lnSpc>
              <a:defRPr/>
            </a:pPr>
            <a:r>
              <a:rPr lang="en-US" sz="1400" b="0" i="0" u="none" strike="noStrike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Kaiti SC"/>
              </a:rPr>
              <a:t>减少课时 / 降低难度 / 强化素养</a:t>
            </a:r>
            <a:endParaRPr lang="en-US" sz="11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algn="l">
              <a:lnSpc>
                <a:spcPct val="108000"/>
              </a:lnSpc>
            </a:pPr>
            <a:r>
              <a:rPr lang="en-US" sz="1400" b="0" i="0" u="none" strike="noStrike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Kaiti SC"/>
              </a:rPr>
              <a:t>融入AI工具应用</a:t>
            </a:r>
            <a:endParaRPr lang="en-US" sz="1400" b="0" i="0" u="none" strike="noStrike">
              <a:solidFill>
                <a:srgbClr val="40404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Kaiti SC"/>
            </a:endParaRPr>
          </a:p>
        </p:txBody>
      </p:sp>
      <p:cxnSp>
        <p:nvCxnSpPr>
          <p:cNvPr id="14" name="Connector 14"/>
          <p:cNvCxnSpPr/>
          <p:nvPr>
            <p:custDataLst>
              <p:tags r:id="rId11"/>
            </p:custDataLst>
          </p:nvPr>
        </p:nvCxnSpPr>
        <p:spPr>
          <a:xfrm>
            <a:off x="6223000" y="4085590"/>
            <a:ext cx="4546618" cy="12700"/>
          </a:xfrm>
          <a:prstGeom prst="line">
            <a:avLst/>
          </a:prstGeom>
          <a:solidFill>
            <a:srgbClr val="DEE0E3">
              <a:alpha val="100000"/>
            </a:srgbClr>
          </a:solidFill>
          <a:ln w="12700" cap="flat" cmpd="sng">
            <a:gradFill rotWithShape="0">
              <a:gsLst>
                <a:gs pos="15000">
                  <a:srgbClr val="549E39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  <a:prstDash val="solid"/>
            <a:miter lim="10000000"/>
            <a:headEnd type="none" w="med" len="med"/>
            <a:tailEnd type="none" w="med" len="med"/>
          </a:ln>
        </p:spPr>
      </p:cxnSp>
      <p:sp>
        <p:nvSpPr>
          <p:cNvPr id="15" name="AutoShape 15"/>
          <p:cNvSpPr/>
          <p:nvPr>
            <p:custDataLst>
              <p:tags r:id="rId12"/>
            </p:custDataLst>
          </p:nvPr>
        </p:nvSpPr>
        <p:spPr>
          <a:xfrm>
            <a:off x="6667500" y="4387215"/>
            <a:ext cx="635000" cy="444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none" lIns="88900" tIns="50800" rIns="88900" bIns="50800" rtlCol="0" anchor="b" anchorCtr="0"/>
          <a:lstStyle/>
          <a:p>
            <a:pPr indent="0" algn="l">
              <a:lnSpc>
                <a:spcPct val="108000"/>
              </a:lnSpc>
              <a:defRPr/>
            </a:pPr>
            <a:r>
              <a:rPr lang="en-US" sz="2800" b="1" i="0" u="none" strike="noStrike">
                <a:ln w="9525">
                  <a:solidFill>
                    <a:srgbClr val="FFFFFF">
                      <a:alpha val="100000"/>
                    </a:srgbClr>
                  </a:solidFill>
                </a:ln>
                <a:solidFill>
                  <a:srgbClr val="4AB5C4"/>
                </a:solidFill>
                <a:effectLst>
                  <a:outerShdw blurRad="12700" dist="38100" dir="2700000" algn="tl" rotWithShape="0">
                    <a:srgbClr val="92D3DC">
                      <a:alpha val="100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3.</a:t>
            </a:r>
            <a:endParaRPr lang="en-US" sz="1100"/>
          </a:p>
        </p:txBody>
      </p:sp>
      <p:sp>
        <p:nvSpPr>
          <p:cNvPr id="16" name="AutoShape 16"/>
          <p:cNvSpPr/>
          <p:nvPr>
            <p:custDataLst>
              <p:tags r:id="rId13"/>
            </p:custDataLst>
          </p:nvPr>
        </p:nvSpPr>
        <p:spPr>
          <a:xfrm>
            <a:off x="7150100" y="4285615"/>
            <a:ext cx="3327400" cy="533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b" anchorCtr="0"/>
          <a:lstStyle/>
          <a:p>
            <a:pPr indent="0" algn="l">
              <a:lnSpc>
                <a:spcPct val="108000"/>
              </a:lnSpc>
              <a:defRPr/>
            </a:pPr>
            <a:r>
              <a:rPr lang="zh-CN" altLang="en-US" sz="2000" b="1" i="0" u="none" strike="noStrike" dirty="0">
                <a:ln>
                  <a:noFill/>
                </a:ln>
                <a:gradFill>
                  <a:gsLst>
                    <a:gs pos="51300">
                      <a:srgbClr val="4888CF"/>
                    </a:gs>
                    <a:gs pos="0">
                      <a:srgbClr val="95D2FF"/>
                    </a:gs>
                    <a:gs pos="95000">
                      <a:srgbClr val="3965A3"/>
                    </a:gs>
                  </a:gsLst>
                  <a:lin ang="5400000" scaled="1"/>
                </a:gra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rPr>
              <a:t>课要怎么上</a:t>
            </a:r>
            <a:endParaRPr lang="zh-CN" altLang="en-US" sz="2000" b="1" dirty="0">
              <a:ln>
                <a:noFill/>
              </a:ln>
              <a:gradFill>
                <a:gsLst>
                  <a:gs pos="51300">
                    <a:srgbClr val="4888CF"/>
                  </a:gs>
                  <a:gs pos="0">
                    <a:srgbClr val="95D2FF"/>
                  </a:gs>
                  <a:gs pos="95000">
                    <a:srgbClr val="3965A3"/>
                  </a:gs>
                </a:gsLst>
                <a:lin ang="5400000" scaled="1"/>
              </a:gra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7" name="AutoShape 17"/>
          <p:cNvSpPr/>
          <p:nvPr>
            <p:custDataLst>
              <p:tags r:id="rId14"/>
            </p:custDataLst>
          </p:nvPr>
        </p:nvSpPr>
        <p:spPr>
          <a:xfrm>
            <a:off x="7150100" y="4768215"/>
            <a:ext cx="3340100" cy="584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l">
              <a:lnSpc>
                <a:spcPct val="108000"/>
              </a:lnSpc>
              <a:defRPr/>
            </a:pPr>
            <a:r>
              <a:rPr lang="en-US" sz="1400" b="0" i="0" u="none" strike="noStrike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Kaiti SC"/>
              </a:rPr>
              <a:t>教学理念更新 / 教学方式变革</a:t>
            </a:r>
            <a:endParaRPr lang="en-US" sz="11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algn="l">
              <a:lnSpc>
                <a:spcPct val="108000"/>
              </a:lnSpc>
            </a:pPr>
            <a:r>
              <a:rPr lang="zh-CN" altLang="en-US" sz="1400" b="0" i="0" u="none" strike="noStrike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Kaiti SC"/>
              </a:rPr>
              <a:t>教学</a:t>
            </a:r>
            <a:r>
              <a:rPr lang="en-US" altLang="zh-CN" sz="1400" b="0" i="0" u="none" strike="noStrike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Kaiti SC"/>
              </a:rPr>
              <a:t>·</a:t>
            </a:r>
            <a:r>
              <a:rPr lang="en-US" sz="1400" b="0" i="0" u="none" strike="noStrike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Kaiti SC"/>
              </a:rPr>
              <a:t>器材配备</a:t>
            </a:r>
            <a:endParaRPr lang="en-US" sz="1400" b="0" i="0" u="none" strike="noStrike">
              <a:solidFill>
                <a:srgbClr val="40404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Kaiti SC"/>
            </a:endParaRP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393565" y="5080000"/>
            <a:ext cx="850900" cy="8382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2785110" y="5080000"/>
            <a:ext cx="863600" cy="8382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189355" y="5080000"/>
            <a:ext cx="850900" cy="8509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3644900" y="520700"/>
            <a:ext cx="60325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800" b="1" i="0" u="none" strike="noStrike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（二）降低项目难度</a:t>
            </a:r>
            <a:endParaRPr lang="en-US" sz="1100"/>
          </a:p>
        </p:txBody>
      </p:sp>
      <p:sp>
        <p:nvSpPr>
          <p:cNvPr id="11" name="AutoShape 11"/>
          <p:cNvSpPr/>
          <p:nvPr>
            <p:custDataLst>
              <p:tags r:id="rId1"/>
            </p:custDataLst>
          </p:nvPr>
        </p:nvSpPr>
        <p:spPr>
          <a:xfrm>
            <a:off x="874395" y="1139825"/>
            <a:ext cx="5594350" cy="51689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just">
              <a:lnSpc>
                <a:spcPct val="125000"/>
              </a:lnSpc>
              <a:defRPr/>
            </a:pPr>
            <a:r>
              <a:rPr lang="zh-CN" altLang="en-US" sz="1800" b="0" i="0" u="none" strike="noStrike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/>
              </a:rPr>
              <a:t>三年级第</a:t>
            </a:r>
            <a:r>
              <a:rPr lang="en-US" altLang="zh-CN" sz="1800" b="0" i="0" u="none" strike="noStrike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/>
              </a:rPr>
              <a:t>1</a:t>
            </a:r>
            <a:r>
              <a:rPr lang="zh-CN" altLang="en-US" sz="1800" b="0" i="0" u="none" strike="noStrike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/>
              </a:rPr>
              <a:t>单元第</a:t>
            </a:r>
            <a:r>
              <a:rPr lang="en-US" altLang="zh-CN" sz="1800" b="0" i="0" u="none" strike="noStrike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/>
              </a:rPr>
              <a:t>4</a:t>
            </a:r>
            <a:r>
              <a:rPr lang="zh-CN" altLang="en-US" sz="1800" b="0" i="0" u="none" strike="noStrike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/>
              </a:rPr>
              <a:t>课《制订数字设备使用规则》</a:t>
            </a:r>
            <a:endParaRPr lang="zh-CN" altLang="en-US" sz="1800" b="0" i="0" u="none" strike="noStrike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Noto Sans SC"/>
            </a:endParaRPr>
          </a:p>
        </p:txBody>
      </p:sp>
      <p:sp>
        <p:nvSpPr>
          <p:cNvPr id="26" name="AutoShape 26"/>
          <p:cNvSpPr/>
          <p:nvPr/>
        </p:nvSpPr>
        <p:spPr>
          <a:xfrm>
            <a:off x="915035" y="491490"/>
            <a:ext cx="2348865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zh-CN" altLang="en-US" sz="2400" b="1" i="0" u="none" strike="noStrike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修订了什么</a:t>
            </a:r>
            <a:endParaRPr lang="zh-CN" altLang="en-US" sz="2400" b="1" i="0" u="none" strike="noStrike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5035" y="1691640"/>
            <a:ext cx="1314450" cy="368300"/>
          </a:xfrm>
          <a:prstGeom prst="rect">
            <a:avLst/>
          </a:prstGeom>
        </p:spPr>
        <p:txBody>
          <a:bodyPr wrap="square">
            <a:spAutoFit/>
          </a:bodyPr>
          <a:p>
            <a:pPr defTabSz="266700"/>
            <a:r>
              <a:rPr lang="zh-CN" altLang="en-US" sz="18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修订前</a:t>
            </a:r>
            <a:endParaRPr lang="zh-CN" altLang="en-US" sz="18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695" y="2143760"/>
            <a:ext cx="3240000" cy="397235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130" y="2157730"/>
            <a:ext cx="3395345" cy="398653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5140" y="2157730"/>
            <a:ext cx="3284220" cy="402463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1984375" y="1705610"/>
            <a:ext cx="3373755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 defTabSz="266700"/>
            <a:r>
              <a:rPr lang="zh-CN" altLang="en-US" sz="1800" b="1">
                <a:latin typeface="楷体" panose="02010609060101010101" pitchFamily="49" charset="-122"/>
                <a:ea typeface="楷体" panose="02010609060101010101" pitchFamily="49" charset="-122"/>
              </a:rPr>
              <a:t>抽象、宽泛、成人化</a:t>
            </a:r>
            <a:endParaRPr lang="zh-CN" altLang="en-US" sz="1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3644900" y="520700"/>
            <a:ext cx="60325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800" b="1" i="0" u="none" strike="noStrike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（二）降低项目难度</a:t>
            </a:r>
            <a:endParaRPr lang="en-US" sz="1100"/>
          </a:p>
        </p:txBody>
      </p:sp>
      <p:sp>
        <p:nvSpPr>
          <p:cNvPr id="11" name="AutoShape 11"/>
          <p:cNvSpPr/>
          <p:nvPr>
            <p:custDataLst>
              <p:tags r:id="rId1"/>
            </p:custDataLst>
          </p:nvPr>
        </p:nvSpPr>
        <p:spPr>
          <a:xfrm>
            <a:off x="874395" y="1195705"/>
            <a:ext cx="5594350" cy="51689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just">
              <a:lnSpc>
                <a:spcPct val="125000"/>
              </a:lnSpc>
              <a:defRPr/>
            </a:pPr>
            <a:r>
              <a:rPr lang="zh-CN" altLang="en-US" sz="1800" b="0" i="0" u="none" strike="noStrike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/>
              </a:rPr>
              <a:t>三年级第</a:t>
            </a:r>
            <a:r>
              <a:rPr lang="en-US" altLang="zh-CN" sz="1800" b="0" i="0" u="none" strike="noStrike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/>
              </a:rPr>
              <a:t>1</a:t>
            </a:r>
            <a:r>
              <a:rPr lang="zh-CN" altLang="en-US" sz="1800" b="0" i="0" u="none" strike="noStrike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/>
              </a:rPr>
              <a:t>单元第</a:t>
            </a:r>
            <a:r>
              <a:rPr lang="en-US" altLang="zh-CN" sz="1800" b="0" i="0" u="none" strike="noStrike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/>
              </a:rPr>
              <a:t>4</a:t>
            </a:r>
            <a:r>
              <a:rPr lang="zh-CN" altLang="en-US" sz="1800" b="0" i="0" u="none" strike="noStrike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/>
              </a:rPr>
              <a:t>课《制订数字设备使用规则》</a:t>
            </a:r>
            <a:endParaRPr lang="zh-CN" altLang="en-US" sz="1800" b="0" i="0" u="none" strike="noStrike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Noto Sans SC"/>
            </a:endParaRPr>
          </a:p>
        </p:txBody>
      </p:sp>
      <p:sp>
        <p:nvSpPr>
          <p:cNvPr id="26" name="AutoShape 26"/>
          <p:cNvSpPr/>
          <p:nvPr/>
        </p:nvSpPr>
        <p:spPr>
          <a:xfrm>
            <a:off x="915035" y="491490"/>
            <a:ext cx="2348865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zh-CN" altLang="en-US" sz="2400" b="1" i="0" u="none" strike="noStrike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修订了什么</a:t>
            </a:r>
            <a:endParaRPr lang="zh-CN" altLang="en-US" sz="2400" b="1" i="0" u="none" strike="noStrike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5035" y="1775460"/>
            <a:ext cx="1314450" cy="368300"/>
          </a:xfrm>
          <a:prstGeom prst="rect">
            <a:avLst/>
          </a:prstGeom>
        </p:spPr>
        <p:txBody>
          <a:bodyPr wrap="square">
            <a:spAutoFit/>
          </a:bodyPr>
          <a:p>
            <a:pPr defTabSz="266700"/>
            <a:r>
              <a:rPr lang="zh-CN" altLang="en-US" sz="18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修订后</a:t>
            </a:r>
            <a:endParaRPr lang="zh-CN" altLang="en-US" sz="18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948815" y="1803400"/>
            <a:ext cx="3373755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 defTabSz="266700"/>
            <a:r>
              <a:rPr lang="zh-CN" altLang="en-US" sz="1800" b="1">
                <a:latin typeface="楷体" panose="02010609060101010101" pitchFamily="49" charset="-122"/>
                <a:ea typeface="楷体" panose="02010609060101010101" pitchFamily="49" charset="-122"/>
              </a:rPr>
              <a:t>情景化、可选择、阶梯化</a:t>
            </a:r>
            <a:endParaRPr lang="zh-CN" altLang="en-US" sz="1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4"/>
          <p:cNvPicPr>
            <a:picLocks noChangeAspect="1"/>
          </p:cNvPicPr>
          <p:nvPr/>
        </p:nvPicPr>
        <p:blipFill>
          <a:blip r:embed="rId2"/>
          <a:srcRect l="7414" t="3625" r="3344"/>
          <a:stretch>
            <a:fillRect/>
          </a:stretch>
        </p:blipFill>
        <p:spPr>
          <a:xfrm>
            <a:off x="915035" y="2206625"/>
            <a:ext cx="2831465" cy="260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图片 4"/>
          <p:cNvPicPr>
            <a:picLocks noChangeAspect="1"/>
          </p:cNvPicPr>
          <p:nvPr/>
        </p:nvPicPr>
        <p:blipFill>
          <a:blip r:embed="rId3"/>
          <a:srcRect l="4596" r="10164"/>
          <a:stretch>
            <a:fillRect/>
          </a:stretch>
        </p:blipFill>
        <p:spPr>
          <a:xfrm>
            <a:off x="3907790" y="2235200"/>
            <a:ext cx="3604260" cy="2467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0815" y="2235200"/>
            <a:ext cx="3168650" cy="246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文本框 16"/>
          <p:cNvSpPr txBox="1"/>
          <p:nvPr/>
        </p:nvSpPr>
        <p:spPr>
          <a:xfrm>
            <a:off x="973455" y="4980305"/>
            <a:ext cx="7117715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可看见：</a:t>
            </a:r>
            <a:r>
              <a:rPr lang="zh-CN" altLang="en-US" sz="1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问题通过插图可视化，学生“看”到问题，而不是“想”问题。</a:t>
            </a:r>
            <a:endParaRPr lang="zh-CN" altLang="en-US" sz="16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可选择：</a:t>
            </a:r>
            <a:r>
              <a:rPr lang="zh-CN" altLang="en-US" sz="1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答案通过选项提供，学生只需判断和选择，降低认知负荷。</a:t>
            </a:r>
            <a:endParaRPr lang="zh-CN" altLang="en-US" sz="16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可操作：</a:t>
            </a:r>
            <a:r>
              <a:rPr lang="zh-CN" altLang="en-US" sz="1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最终任务是填写一张表格，学生回家后能真正执行。</a:t>
            </a:r>
            <a:endParaRPr lang="zh-CN" altLang="en-US" sz="16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17" grpId="0"/>
      <p:bldP spid="1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3644900" y="520700"/>
            <a:ext cx="60325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800" b="1" i="0" u="none" strike="noStrike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（二）降低项目难度</a:t>
            </a:r>
            <a:endParaRPr lang="en-US" sz="1100"/>
          </a:p>
        </p:txBody>
      </p:sp>
      <p:sp>
        <p:nvSpPr>
          <p:cNvPr id="11" name="AutoShape 11"/>
          <p:cNvSpPr/>
          <p:nvPr>
            <p:custDataLst>
              <p:tags r:id="rId1"/>
            </p:custDataLst>
          </p:nvPr>
        </p:nvSpPr>
        <p:spPr>
          <a:xfrm>
            <a:off x="874395" y="1195705"/>
            <a:ext cx="5594350" cy="77406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just">
              <a:lnSpc>
                <a:spcPct val="125000"/>
              </a:lnSpc>
              <a:defRPr/>
            </a:pPr>
            <a:r>
              <a:rPr lang="zh-CN" altLang="en-US" sz="1800" b="0" i="0" u="none" strike="noStrike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/>
              </a:rPr>
              <a:t>三年级第</a:t>
            </a:r>
            <a:r>
              <a:rPr lang="en-US" altLang="zh-CN" sz="1800" b="0" i="0" u="none" strike="noStrike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/>
              </a:rPr>
              <a:t>1</a:t>
            </a:r>
            <a:r>
              <a:rPr lang="zh-CN" altLang="en-US" sz="1800" b="0" i="0" u="none" strike="noStrike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/>
              </a:rPr>
              <a:t>单元第</a:t>
            </a:r>
            <a:r>
              <a:rPr lang="en-US" altLang="zh-CN" sz="1800" b="0" i="0" u="none" strike="noStrike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/>
              </a:rPr>
              <a:t>4</a:t>
            </a:r>
            <a:r>
              <a:rPr lang="zh-CN" altLang="en-US" sz="1800" b="0" i="0" u="none" strike="noStrike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Noto Sans SC"/>
              </a:rPr>
              <a:t>课《制订数字设备使用规则》</a:t>
            </a:r>
            <a:endParaRPr lang="zh-CN" altLang="en-US" sz="1800" b="0" i="0" u="none" strike="noStrike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Noto Sans SC"/>
            </a:endParaRPr>
          </a:p>
          <a:p>
            <a:pPr indent="0" algn="just">
              <a:lnSpc>
                <a:spcPct val="125000"/>
              </a:lnSpc>
              <a:defRPr/>
            </a:pPr>
            <a:endParaRPr lang="zh-CN" altLang="en-US" sz="1800" b="0" i="0" u="none" strike="noStrike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Noto Sans SC"/>
            </a:endParaRPr>
          </a:p>
        </p:txBody>
      </p:sp>
      <p:pic>
        <p:nvPicPr>
          <p:cNvPr id="21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83470" y="4432300"/>
            <a:ext cx="1930400" cy="19304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26" name="AutoShape 26"/>
          <p:cNvSpPr/>
          <p:nvPr/>
        </p:nvSpPr>
        <p:spPr>
          <a:xfrm>
            <a:off x="915035" y="491490"/>
            <a:ext cx="2348865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zh-CN" altLang="en-US" sz="2400" b="1" i="0" u="none" strike="noStrike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修订了什么</a:t>
            </a:r>
            <a:endParaRPr lang="zh-CN" altLang="en-US" sz="2400" b="1" i="0" u="none" strike="noStrike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856220" y="2244725"/>
            <a:ext cx="2917190" cy="156845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公共场合规则：行为与品质连线</a:t>
            </a:r>
            <a:r>
              <a:rPr lang="en-US" altLang="zh-CN" sz="1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lang="zh-CN" altLang="en-US" sz="1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内化价值观</a:t>
            </a:r>
            <a:endParaRPr lang="zh-CN" altLang="en-US" sz="16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规范使用的重要性：选择题（保护视力、提高效率、家庭和谐等）</a:t>
            </a:r>
            <a:r>
              <a:rPr lang="en-US" altLang="zh-CN" sz="1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lang="zh-CN" altLang="en-US" sz="1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巩固认知</a:t>
            </a:r>
            <a:endParaRPr lang="zh-CN" altLang="en-US" sz="16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rcRect b="7903"/>
          <a:stretch>
            <a:fillRect/>
          </a:stretch>
        </p:blipFill>
        <p:spPr>
          <a:xfrm>
            <a:off x="874395" y="2216785"/>
            <a:ext cx="3239770" cy="3485515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7680" y="2216785"/>
            <a:ext cx="3323590" cy="223647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966470" y="1704340"/>
            <a:ext cx="127762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8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pitchFamily="49" charset="-122"/>
                <a:sym typeface="+mn-ea"/>
              </a:rPr>
              <a:t>收获园</a:t>
            </a:r>
            <a:endParaRPr lang="zh-CN" altLang="en-US" sz="180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95170" y="1735455"/>
            <a:ext cx="234632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从</a:t>
            </a:r>
            <a:r>
              <a:rPr lang="zh-CN" altLang="en-US" sz="16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知识罗列</a:t>
            </a:r>
            <a:r>
              <a:rPr lang="zh-CN" altLang="en-US" sz="1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到</a:t>
            </a:r>
            <a:r>
              <a:rPr lang="zh-CN" altLang="en-US" sz="16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素养内化</a:t>
            </a:r>
            <a:endParaRPr lang="zh-CN" altLang="en-US" sz="1600" b="1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15035" y="5702300"/>
            <a:ext cx="313880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</a:t>
            </a:r>
            <a:r>
              <a:rPr lang="zh-CN" altLang="en-US" sz="1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规范使用数字设备还有哪些影响？</a:t>
            </a:r>
            <a:r>
              <a:rPr lang="en-US" altLang="zh-CN" sz="1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”——</a:t>
            </a:r>
            <a:r>
              <a:rPr lang="zh-CN" altLang="en-US" sz="1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开放、空泛</a:t>
            </a:r>
            <a:endParaRPr lang="zh-CN" altLang="en-US" sz="16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graphicFrame>
        <p:nvGraphicFramePr>
          <p:cNvPr id="2" name="对象 -2147482613"/>
          <p:cNvGraphicFramePr/>
          <p:nvPr/>
        </p:nvGraphicFramePr>
        <p:xfrm>
          <a:off x="4341495" y="4474210"/>
          <a:ext cx="3279775" cy="1811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5" imgW="3248025" imgH="1876425" progId="Word.Document.8">
                  <p:embed/>
                </p:oleObj>
              </mc:Choice>
              <mc:Fallback>
                <p:oleObj name="" r:id="rId5" imgW="3248025" imgH="1876425" progId="Word.Document.8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41495" y="4474210"/>
                        <a:ext cx="3279775" cy="181165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3644900" y="520700"/>
            <a:ext cx="55372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800" b="1" i="0" u="none" strike="noStrike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（三）强化素养学习</a:t>
            </a:r>
            <a:endParaRPr lang="en-US" sz="1100"/>
          </a:p>
        </p:txBody>
      </p:sp>
      <p:sp>
        <p:nvSpPr>
          <p:cNvPr id="18" name="AutoShape 8"/>
          <p:cNvSpPr/>
          <p:nvPr/>
        </p:nvSpPr>
        <p:spPr>
          <a:xfrm>
            <a:off x="1016000" y="1524000"/>
            <a:ext cx="10160000" cy="1524000"/>
          </a:xfrm>
          <a:prstGeom prst="roundRect">
            <a:avLst>
              <a:gd name="adj" fmla="val 8333"/>
            </a:avLst>
          </a:prstGeom>
          <a:solidFill>
            <a:srgbClr val="F0F8FF">
              <a:alpha val="100000"/>
            </a:srgbClr>
          </a:solidFill>
          <a:ln w="12700" cap="flat" cmpd="sng">
            <a:solidFill>
              <a:srgbClr val="005A9E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9" name="AutoShape 9"/>
          <p:cNvSpPr/>
          <p:nvPr/>
        </p:nvSpPr>
        <p:spPr>
          <a:xfrm>
            <a:off x="1270000" y="1651000"/>
            <a:ext cx="9652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2000" b="1" i="0" u="none" strike="noStrike">
                <a:solidFill>
                  <a:srgbClr val="005A9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核心目标</a:t>
            </a:r>
            <a:endParaRPr lang="en-US" sz="1100"/>
          </a:p>
        </p:txBody>
      </p:sp>
      <p:sp>
        <p:nvSpPr>
          <p:cNvPr id="20" name="AutoShape 10"/>
          <p:cNvSpPr/>
          <p:nvPr/>
        </p:nvSpPr>
        <p:spPr>
          <a:xfrm>
            <a:off x="1270000" y="2032000"/>
            <a:ext cx="9652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just">
              <a:lnSpc>
                <a:spcPct val="117000"/>
              </a:lnSpc>
              <a:defRPr/>
            </a:pPr>
            <a:r>
              <a:rPr lang="en-US" sz="1600" b="0" i="0" u="none" strike="noStrike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  <a:cs typeface="Noto Sans SC"/>
                <a:sym typeface="Noto Sans SC"/>
              </a:rPr>
              <a:t>将素养培养作为项目设计的最终指向，确保每一个教学环节都服务于学生核心素养的提升。</a:t>
            </a:r>
            <a:endParaRPr lang="en-US" sz="11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1" name="AutoShape 11"/>
          <p:cNvSpPr/>
          <p:nvPr/>
        </p:nvSpPr>
        <p:spPr>
          <a:xfrm>
            <a:off x="1016000" y="3302000"/>
            <a:ext cx="10160000" cy="1524000"/>
          </a:xfrm>
          <a:prstGeom prst="roundRect">
            <a:avLst>
              <a:gd name="adj" fmla="val 8333"/>
            </a:avLst>
          </a:prstGeom>
          <a:solidFill>
            <a:srgbClr val="F0F8FF">
              <a:alpha val="100000"/>
            </a:srgbClr>
          </a:solidFill>
          <a:ln w="12700" cap="flat" cmpd="sng">
            <a:solidFill>
              <a:srgbClr val="005A9E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22" name="AutoShape 12"/>
          <p:cNvSpPr/>
          <p:nvPr/>
        </p:nvSpPr>
        <p:spPr>
          <a:xfrm>
            <a:off x="1270000" y="3429000"/>
            <a:ext cx="9652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2000" b="1" i="0" u="none" strike="noStrike">
                <a:solidFill>
                  <a:srgbClr val="005A9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设计要求</a:t>
            </a:r>
            <a:endParaRPr lang="en-US" sz="1100"/>
          </a:p>
        </p:txBody>
      </p:sp>
      <p:sp>
        <p:nvSpPr>
          <p:cNvPr id="23" name="AutoShape 13"/>
          <p:cNvSpPr/>
          <p:nvPr/>
        </p:nvSpPr>
        <p:spPr>
          <a:xfrm>
            <a:off x="1270000" y="3810000"/>
            <a:ext cx="9652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just">
              <a:lnSpc>
                <a:spcPct val="117000"/>
              </a:lnSpc>
              <a:defRPr/>
            </a:pPr>
            <a:r>
              <a:rPr lang="en-US" sz="1600" b="0" i="0" u="none" strike="noStrike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Noto Sans SC"/>
              </a:rPr>
              <a:t>紧扣“项目目标+素养目标</a:t>
            </a:r>
            <a:r>
              <a:rPr lang="en-US" sz="160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Noto Sans SC"/>
              </a:rPr>
              <a:t>”</a:t>
            </a:r>
            <a:r>
              <a:rPr lang="en-US" sz="1600" b="0" i="0" u="none" strike="noStrike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Noto Sans SC"/>
              </a:rPr>
              <a:t>双维度设定，重构教学逻辑，让素养学习从传统的“附加环节”转变为课程实施的“核心主线”。</a:t>
            </a:r>
            <a:endParaRPr lang="en-US" sz="11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4" name="AutoShape 14"/>
          <p:cNvSpPr/>
          <p:nvPr/>
        </p:nvSpPr>
        <p:spPr>
          <a:xfrm>
            <a:off x="1016000" y="5334000"/>
            <a:ext cx="10160000" cy="25400"/>
          </a:xfrm>
          <a:prstGeom prst="roundRect">
            <a:avLst>
              <a:gd name="adj" fmla="val 0"/>
            </a:avLst>
          </a:prstGeom>
          <a:solidFill>
            <a:srgbClr val="005A9E">
              <a:alpha val="2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25" name="AutoShape 15"/>
          <p:cNvSpPr/>
          <p:nvPr/>
        </p:nvSpPr>
        <p:spPr>
          <a:xfrm>
            <a:off x="1016000" y="5461000"/>
            <a:ext cx="10160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en-US" sz="1400" b="0" i="1" u="none" strike="noStrike">
                <a:solidFill>
                  <a:srgbClr val="666666"/>
                </a:solidFill>
                <a:latin typeface="Kaiti SC"/>
                <a:ea typeface="Kaiti SC"/>
                <a:cs typeface="Kaiti SC"/>
                <a:sym typeface="Kaiti SC"/>
              </a:rPr>
              <a:t>素养导向的项目式学习，是落实立德树人根本任务的关键路径</a:t>
            </a:r>
            <a:endParaRPr lang="en-US" sz="1100"/>
          </a:p>
        </p:txBody>
      </p:sp>
      <p:sp>
        <p:nvSpPr>
          <p:cNvPr id="26" name="AutoShape 26"/>
          <p:cNvSpPr/>
          <p:nvPr/>
        </p:nvSpPr>
        <p:spPr>
          <a:xfrm>
            <a:off x="915035" y="491490"/>
            <a:ext cx="2348865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zh-CN" altLang="en-US" sz="2400" b="1" i="0" u="none" strike="noStrike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修订了什么</a:t>
            </a:r>
            <a:endParaRPr lang="zh-CN" altLang="en-US" sz="2400" b="1" i="0" u="none" strike="noStrike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3644900" y="520700"/>
            <a:ext cx="55372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800" b="1" i="0" u="none" strike="noStrike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（三）强化素养学习</a:t>
            </a:r>
            <a:endParaRPr lang="en-US" sz="1100"/>
          </a:p>
        </p:txBody>
      </p:sp>
      <p:sp>
        <p:nvSpPr>
          <p:cNvPr id="8" name="AutoShape 8"/>
          <p:cNvSpPr/>
          <p:nvPr>
            <p:custDataLst>
              <p:tags r:id="rId1"/>
            </p:custDataLst>
          </p:nvPr>
        </p:nvSpPr>
        <p:spPr>
          <a:xfrm>
            <a:off x="1016000" y="1778000"/>
            <a:ext cx="4826000" cy="2540000"/>
          </a:xfrm>
          <a:prstGeom prst="roundRect">
            <a:avLst>
              <a:gd name="adj" fmla="val 6000"/>
            </a:avLst>
          </a:prstGeom>
          <a:solidFill>
            <a:srgbClr val="F2F2F2">
              <a:alpha val="100000"/>
            </a:srgbClr>
          </a:solidFill>
          <a:ln w="12700" cap="flat" cmpd="sng">
            <a:solidFill>
              <a:srgbClr val="BFBFBF">
                <a:alpha val="10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9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24200" y="1968500"/>
            <a:ext cx="609600" cy="609600"/>
          </a:xfrm>
          <a:prstGeom prst="rect">
            <a:avLst/>
          </a:prstGeom>
        </p:spPr>
      </p:pic>
      <p:sp>
        <p:nvSpPr>
          <p:cNvPr id="10" name="AutoShape 10"/>
          <p:cNvSpPr/>
          <p:nvPr>
            <p:custDataLst>
              <p:tags r:id="rId5"/>
            </p:custDataLst>
          </p:nvPr>
        </p:nvSpPr>
        <p:spPr>
          <a:xfrm>
            <a:off x="1270000" y="2667000"/>
            <a:ext cx="4318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en-US" sz="2000" b="1" i="0" u="none" strike="noStrike">
                <a:solidFill>
                  <a:srgbClr val="005A9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项目目标（具象实操）</a:t>
            </a:r>
            <a:endParaRPr lang="en-US" sz="1100"/>
          </a:p>
        </p:txBody>
      </p:sp>
      <p:sp>
        <p:nvSpPr>
          <p:cNvPr id="11" name="AutoShape 11"/>
          <p:cNvSpPr/>
          <p:nvPr>
            <p:custDataLst>
              <p:tags r:id="rId6"/>
            </p:custDataLst>
          </p:nvPr>
        </p:nvSpPr>
        <p:spPr>
          <a:xfrm>
            <a:off x="1270000" y="3175000"/>
            <a:ext cx="4318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ctr">
              <a:lnSpc>
                <a:spcPct val="117000"/>
              </a:lnSpc>
              <a:defRPr/>
            </a:pPr>
            <a:r>
              <a:rPr lang="en-US" sz="1600" b="0" i="0" u="none" strike="noStrike">
                <a:solidFill>
                  <a:srgbClr val="50505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Noto Sans SC"/>
              </a:rPr>
              <a:t>聚焦“做什么、做成什么”</a:t>
            </a:r>
            <a:endParaRPr lang="en-US" sz="11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 algn="ctr">
              <a:lnSpc>
                <a:spcPct val="117000"/>
              </a:lnSpc>
            </a:pPr>
            <a:r>
              <a:rPr lang="en-US" sz="1400" b="0" i="0" u="none" strike="noStrike">
                <a:solidFill>
                  <a:srgbClr val="80808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Noto Sans SC"/>
              </a:rPr>
              <a:t>具体的产出物与执行步骤</a:t>
            </a:r>
            <a:endParaRPr lang="en-US" sz="1400" b="0" i="0" u="none" strike="noStrike">
              <a:solidFill>
                <a:srgbClr val="80808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Noto Sans SC"/>
            </a:endParaRPr>
          </a:p>
        </p:txBody>
      </p:sp>
      <p:sp>
        <p:nvSpPr>
          <p:cNvPr id="12" name="AutoShape 12"/>
          <p:cNvSpPr/>
          <p:nvPr>
            <p:custDataLst>
              <p:tags r:id="rId7"/>
            </p:custDataLst>
          </p:nvPr>
        </p:nvSpPr>
        <p:spPr>
          <a:xfrm>
            <a:off x="6350000" y="1778000"/>
            <a:ext cx="4826000" cy="2540000"/>
          </a:xfrm>
          <a:prstGeom prst="roundRect">
            <a:avLst>
              <a:gd name="adj" fmla="val 6000"/>
            </a:avLst>
          </a:prstGeom>
          <a:solidFill>
            <a:srgbClr val="F2F2F2">
              <a:alpha val="100000"/>
            </a:srgbClr>
          </a:solidFill>
          <a:ln w="12700" cap="flat" cmpd="sng">
            <a:solidFill>
              <a:srgbClr val="BFBFBF">
                <a:alpha val="10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3" name="Picture 1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458200" y="1968500"/>
            <a:ext cx="609600" cy="609600"/>
          </a:xfrm>
          <a:prstGeom prst="rect">
            <a:avLst/>
          </a:prstGeom>
        </p:spPr>
      </p:pic>
      <p:sp>
        <p:nvSpPr>
          <p:cNvPr id="14" name="AutoShape 14"/>
          <p:cNvSpPr/>
          <p:nvPr>
            <p:custDataLst>
              <p:tags r:id="rId11"/>
            </p:custDataLst>
          </p:nvPr>
        </p:nvSpPr>
        <p:spPr>
          <a:xfrm>
            <a:off x="6604000" y="2667000"/>
            <a:ext cx="4318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en-US" sz="2000" b="1" i="0" u="none" strike="noStrike">
                <a:solidFill>
                  <a:srgbClr val="F03752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素养目标（抽象能力）</a:t>
            </a:r>
            <a:endParaRPr lang="en-US" sz="1100"/>
          </a:p>
        </p:txBody>
      </p:sp>
      <p:sp>
        <p:nvSpPr>
          <p:cNvPr id="15" name="AutoShape 15"/>
          <p:cNvSpPr/>
          <p:nvPr>
            <p:custDataLst>
              <p:tags r:id="rId12"/>
            </p:custDataLst>
          </p:nvPr>
        </p:nvSpPr>
        <p:spPr>
          <a:xfrm>
            <a:off x="6604000" y="3175000"/>
            <a:ext cx="4318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ctr">
              <a:lnSpc>
                <a:spcPct val="117000"/>
              </a:lnSpc>
              <a:defRPr/>
            </a:pPr>
            <a:r>
              <a:rPr lang="en-US" sz="1600" b="0" i="0" u="none" strike="noStrike">
                <a:solidFill>
                  <a:srgbClr val="50505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Noto Sans SC"/>
              </a:rPr>
              <a:t>聚焦“掌握什么规律、形成什么能力”</a:t>
            </a:r>
            <a:endParaRPr lang="en-US" sz="11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 algn="ctr">
              <a:lnSpc>
                <a:spcPct val="117000"/>
              </a:lnSpc>
            </a:pPr>
            <a:r>
              <a:rPr lang="en-US" sz="1400" b="0" i="0" u="none" strike="noStrike">
                <a:solidFill>
                  <a:srgbClr val="80808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Noto Sans SC"/>
              </a:rPr>
              <a:t>底层逻辑与思维方式的构建</a:t>
            </a:r>
            <a:endParaRPr lang="en-US" sz="1400" b="0" i="0" u="none" strike="noStrike">
              <a:solidFill>
                <a:srgbClr val="80808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Noto Sans SC"/>
            </a:endParaRPr>
          </a:p>
        </p:txBody>
      </p:sp>
      <p:sp>
        <p:nvSpPr>
          <p:cNvPr id="16" name="AutoShape 16"/>
          <p:cNvSpPr/>
          <p:nvPr/>
        </p:nvSpPr>
        <p:spPr>
          <a:xfrm>
            <a:off x="1016000" y="4572000"/>
            <a:ext cx="10160000" cy="762000"/>
          </a:xfrm>
          <a:prstGeom prst="roundRect">
            <a:avLst>
              <a:gd name="adj" fmla="val 16666"/>
            </a:avLst>
          </a:prstGeom>
          <a:solidFill>
            <a:srgbClr val="EBF5FB">
              <a:alpha val="100000"/>
            </a:srgbClr>
          </a:solidFill>
          <a:ln w="12700" cap="flat" cmpd="sng">
            <a:solidFill>
              <a:srgbClr val="005A9E">
                <a:alpha val="30000"/>
              </a:srgbClr>
            </a:solidFill>
            <a:prstDash val="dash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" name="AutoShape 17"/>
          <p:cNvSpPr/>
          <p:nvPr/>
        </p:nvSpPr>
        <p:spPr>
          <a:xfrm>
            <a:off x="1270000" y="4699000"/>
            <a:ext cx="9652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en-US" sz="1800" b="1" i="0" u="none" strike="noStrike">
                <a:solidFill>
                  <a:srgbClr val="005A9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两者一一对应，清晰明了，确保知识与能力同步提升</a:t>
            </a:r>
            <a:endParaRPr lang="en-US" sz="1100"/>
          </a:p>
        </p:txBody>
      </p:sp>
      <p:sp>
        <p:nvSpPr>
          <p:cNvPr id="26" name="AutoShape 26"/>
          <p:cNvSpPr/>
          <p:nvPr/>
        </p:nvSpPr>
        <p:spPr>
          <a:xfrm>
            <a:off x="915035" y="491490"/>
            <a:ext cx="2348865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zh-CN" altLang="en-US" sz="2400" b="1" i="0" u="none" strike="noStrike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修订了什么</a:t>
            </a:r>
            <a:endParaRPr lang="zh-CN" altLang="en-US" sz="2400" b="1" i="0" u="none" strike="noStrike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3644900" y="520700"/>
            <a:ext cx="55372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800" b="1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（三）强化素养学习</a:t>
            </a:r>
            <a:endParaRPr lang="en-US" sz="1100"/>
          </a:p>
        </p:txBody>
      </p:sp>
      <p:sp>
        <p:nvSpPr>
          <p:cNvPr id="18" name="AutoShape 9"/>
          <p:cNvSpPr/>
          <p:nvPr>
            <p:custDataLst>
              <p:tags r:id="rId1"/>
            </p:custDataLst>
          </p:nvPr>
        </p:nvSpPr>
        <p:spPr>
          <a:xfrm>
            <a:off x="5612130" y="1961515"/>
            <a:ext cx="177800" cy="177800"/>
          </a:xfrm>
          <a:prstGeom prst="ellipse">
            <a:avLst/>
          </a:prstGeom>
          <a:gradFill rotWithShape="0">
            <a:gsLst>
              <a:gs pos="0">
                <a:srgbClr val="DDCA57">
                  <a:alpha val="100000"/>
                </a:srgbClr>
              </a:gs>
              <a:gs pos="99000">
                <a:srgbClr val="F03752">
                  <a:alpha val="100000"/>
                </a:srgbClr>
              </a:gs>
            </a:gsLst>
            <a:lin ang="270000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9" name="AutoShape 10"/>
          <p:cNvSpPr/>
          <p:nvPr>
            <p:custDataLst>
              <p:tags r:id="rId2"/>
            </p:custDataLst>
          </p:nvPr>
        </p:nvSpPr>
        <p:spPr>
          <a:xfrm>
            <a:off x="5866130" y="1859915"/>
            <a:ext cx="279019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algn="l">
              <a:lnSpc>
                <a:spcPct val="100000"/>
              </a:lnSpc>
              <a:buSzTx/>
              <a:defRPr/>
            </a:pPr>
            <a:r>
              <a:rPr lang="en-US" sz="2000" b="1" i="0" u="none" strike="noStrike">
                <a:solidFill>
                  <a:srgbClr val="005A9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2.</a:t>
            </a:r>
            <a:r>
              <a:rPr lang="en-US" sz="2000" b="1">
                <a:solidFill>
                  <a:srgbClr val="005A9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设计素养问题闭环</a:t>
            </a:r>
            <a:endParaRPr lang="en-US" sz="2000" b="1">
              <a:solidFill>
                <a:srgbClr val="005A9E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1" name="AutoShape 12"/>
          <p:cNvSpPr/>
          <p:nvPr>
            <p:custDataLst>
              <p:tags r:id="rId3"/>
            </p:custDataLst>
          </p:nvPr>
        </p:nvSpPr>
        <p:spPr>
          <a:xfrm>
            <a:off x="5739130" y="2469515"/>
            <a:ext cx="3293745" cy="112268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algn="just">
              <a:lnSpc>
                <a:spcPct val="108000"/>
              </a:lnSpc>
              <a:buSzTx/>
              <a:defRPr/>
            </a:pP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形成</a:t>
            </a:r>
            <a:r>
              <a:rPr lang="en-US" altLang="zh-CN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“</a:t>
            </a: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是什么</a:t>
            </a:r>
            <a:r>
              <a:rPr lang="en-US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→</a:t>
            </a: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怎么做</a:t>
            </a:r>
            <a:r>
              <a:rPr lang="en-US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→</a:t>
            </a: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背后原理</a:t>
            </a:r>
            <a:r>
              <a:rPr lang="en-US" altLang="zh-CN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”</a:t>
            </a: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的递进逻辑链，引导学生深入思考，实现素养落地。</a:t>
            </a:r>
            <a:endParaRPr lang="en-US" sz="1600" b="0" i="0" u="none" strike="noStrike">
              <a:solidFill>
                <a:srgbClr val="40404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Kaiti SC"/>
            </a:endParaRPr>
          </a:p>
        </p:txBody>
      </p:sp>
      <p:sp>
        <p:nvSpPr>
          <p:cNvPr id="26" name="AutoShape 17"/>
          <p:cNvSpPr/>
          <p:nvPr>
            <p:custDataLst>
              <p:tags r:id="rId4"/>
            </p:custDataLst>
          </p:nvPr>
        </p:nvSpPr>
        <p:spPr>
          <a:xfrm>
            <a:off x="2097405" y="1957070"/>
            <a:ext cx="177800" cy="177800"/>
          </a:xfrm>
          <a:prstGeom prst="ellipse">
            <a:avLst/>
          </a:prstGeom>
          <a:gradFill rotWithShape="0">
            <a:gsLst>
              <a:gs pos="0">
                <a:srgbClr val="DDCA57">
                  <a:alpha val="100000"/>
                </a:srgbClr>
              </a:gs>
              <a:gs pos="99000">
                <a:srgbClr val="F03752">
                  <a:alpha val="100000"/>
                </a:srgbClr>
              </a:gs>
            </a:gsLst>
            <a:lin ang="270000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27" name="AutoShape 18"/>
          <p:cNvSpPr/>
          <p:nvPr>
            <p:custDataLst>
              <p:tags r:id="rId5"/>
            </p:custDataLst>
          </p:nvPr>
        </p:nvSpPr>
        <p:spPr>
          <a:xfrm>
            <a:off x="2351405" y="1859915"/>
            <a:ext cx="3048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algn="l">
              <a:lnSpc>
                <a:spcPct val="100000"/>
              </a:lnSpc>
              <a:buSzTx/>
              <a:defRPr/>
            </a:pPr>
            <a:r>
              <a:rPr lang="en-US" sz="2000" b="1" i="0" u="none" strike="noStrike">
                <a:solidFill>
                  <a:srgbClr val="005A9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1.情境贴合学生认知</a:t>
            </a:r>
            <a:endParaRPr lang="en-US" sz="2000" b="1">
              <a:solidFill>
                <a:srgbClr val="005A9E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9" name="AutoShape 20"/>
          <p:cNvSpPr/>
          <p:nvPr>
            <p:custDataLst>
              <p:tags r:id="rId6"/>
            </p:custDataLst>
          </p:nvPr>
        </p:nvSpPr>
        <p:spPr>
          <a:xfrm>
            <a:off x="2224405" y="2469515"/>
            <a:ext cx="2794000" cy="87947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algn="just">
              <a:lnSpc>
                <a:spcPct val="108000"/>
              </a:lnSpc>
              <a:buSzTx/>
              <a:defRPr/>
            </a:pPr>
            <a:r>
              <a:rPr 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依托学生生活经验设计项目情境，激发学习兴趣与探究意愿。</a:t>
            </a:r>
            <a:endParaRPr lang="en-US" sz="1600" b="0" i="0" u="none" strike="noStrike">
              <a:solidFill>
                <a:srgbClr val="40404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Kaiti SC"/>
            </a:endParaRPr>
          </a:p>
        </p:txBody>
      </p:sp>
      <p:sp>
        <p:nvSpPr>
          <p:cNvPr id="30" name="AutoShape 21"/>
          <p:cNvSpPr/>
          <p:nvPr/>
        </p:nvSpPr>
        <p:spPr>
          <a:xfrm>
            <a:off x="2010410" y="3801745"/>
            <a:ext cx="7171690" cy="762000"/>
          </a:xfrm>
          <a:prstGeom prst="roundRect">
            <a:avLst>
              <a:gd name="adj" fmla="val 20000"/>
            </a:avLst>
          </a:prstGeom>
          <a:solidFill>
            <a:srgbClr val="EBF5FB">
              <a:alpha val="100000"/>
            </a:srgbClr>
          </a:solidFill>
          <a:ln w="12700" cap="flat" cmpd="sng">
            <a:solidFill>
              <a:srgbClr val="2E9FD1">
                <a:alpha val="5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31" name="AutoShape 22"/>
          <p:cNvSpPr/>
          <p:nvPr/>
        </p:nvSpPr>
        <p:spPr>
          <a:xfrm>
            <a:off x="2188210" y="3872865"/>
            <a:ext cx="687324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800" b="1" i="0" u="none" strike="noStrike">
                <a:solidFill>
                  <a:srgbClr val="005A9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核心目标：</a:t>
            </a:r>
            <a:endParaRPr lang="en-US" sz="1800" b="1" i="0" u="none" strike="noStrike">
              <a:solidFill>
                <a:srgbClr val="005A9E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黑体" panose="02010609060101010101" charset="-122"/>
            </a:endParaRPr>
          </a:p>
          <a:p>
            <a:pPr indent="0" algn="l">
              <a:lnSpc>
                <a:spcPct val="100000"/>
              </a:lnSpc>
              <a:defRPr/>
            </a:pPr>
            <a:r>
              <a:rPr lang="en-US" sz="1600" b="0" i="0" u="none" strike="noStrike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Kaiti SC"/>
                <a:sym typeface="Kaiti SC"/>
              </a:rPr>
              <a:t>通过聚焦问题解决，培养学生利用信息</a:t>
            </a:r>
            <a:r>
              <a:rPr lang="zh-CN" altLang="en-US" sz="1600" b="0" i="0" u="none" strike="noStrike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Kaiti SC"/>
                <a:sym typeface="Kaiti SC"/>
              </a:rPr>
              <a:t>科技</a:t>
            </a:r>
            <a:r>
              <a:rPr lang="en-US" sz="1600" b="0" i="0" u="none" strike="noStrike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Kaiti SC"/>
                <a:sym typeface="Kaiti SC"/>
              </a:rPr>
              <a:t>解决实际问题的核心素养。</a:t>
            </a:r>
            <a:endParaRPr lang="en-US" sz="11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7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872980" y="4432300"/>
            <a:ext cx="1930400" cy="19304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2" name="AutoShape 26"/>
          <p:cNvSpPr/>
          <p:nvPr/>
        </p:nvSpPr>
        <p:spPr>
          <a:xfrm>
            <a:off x="915035" y="491490"/>
            <a:ext cx="2348865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zh-CN" altLang="en-US" sz="2400" b="1" i="0" u="none" strike="noStrike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修订了什么</a:t>
            </a:r>
            <a:endParaRPr lang="zh-CN" altLang="en-US" sz="2400" b="1" i="0" u="none" strike="noStrike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3644900" y="520700"/>
            <a:ext cx="55372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800" b="1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（三）强化素养学习</a:t>
            </a:r>
            <a:endParaRPr lang="en-US" sz="1100"/>
          </a:p>
        </p:txBody>
      </p:sp>
      <p:sp>
        <p:nvSpPr>
          <p:cNvPr id="2" name="文本框 1"/>
          <p:cNvSpPr txBox="1"/>
          <p:nvPr/>
        </p:nvSpPr>
        <p:spPr>
          <a:xfrm>
            <a:off x="914400" y="1204595"/>
            <a:ext cx="7369175" cy="437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>
              <a:lnSpc>
                <a:spcPct val="125000"/>
              </a:lnSpc>
              <a:buSzTx/>
              <a:defRPr/>
            </a:pPr>
            <a:r>
              <a:rPr lang="zh-CN" altLang="en-US" sz="1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Kaiti SC"/>
              </a:rPr>
              <a:t>六年级第1</a:t>
            </a:r>
            <a:r>
              <a:rPr lang="zh-CN" altLang="en-US" sz="1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Kaiti SC"/>
              </a:rPr>
              <a:t>单元第3课《提高共享电单车安全性能——系统优化》</a:t>
            </a:r>
            <a:endParaRPr lang="zh-CN" altLang="en-US" sz="1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Kaiti SC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48660" y="2369820"/>
            <a:ext cx="2844165" cy="36836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1720" y="2369820"/>
            <a:ext cx="2754630" cy="36772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l="797" r="4461"/>
          <a:stretch>
            <a:fillRect/>
          </a:stretch>
        </p:blipFill>
        <p:spPr>
          <a:xfrm>
            <a:off x="8945245" y="2369820"/>
            <a:ext cx="2791460" cy="368363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15035" y="1775460"/>
            <a:ext cx="1314450" cy="368300"/>
          </a:xfrm>
          <a:prstGeom prst="rect">
            <a:avLst/>
          </a:prstGeom>
        </p:spPr>
        <p:txBody>
          <a:bodyPr wrap="square">
            <a:spAutoFit/>
          </a:bodyPr>
          <a:p>
            <a:pPr defTabSz="266700"/>
            <a:r>
              <a:rPr lang="zh-CN" altLang="en-US" sz="18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修订前</a:t>
            </a:r>
            <a:endParaRPr lang="zh-CN" altLang="en-US" sz="18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948815" y="1803400"/>
            <a:ext cx="4194810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 defTabSz="266700"/>
            <a:r>
              <a:rPr lang="zh-CN" altLang="en-US" sz="1800" b="1">
                <a:latin typeface="楷体" panose="02010609060101010101" pitchFamily="49" charset="-122"/>
                <a:ea typeface="楷体" panose="02010609060101010101" pitchFamily="49" charset="-122"/>
              </a:rPr>
              <a:t>项目宽泛，与素养目标联系不紧密</a:t>
            </a:r>
            <a:endParaRPr lang="zh-CN" altLang="en-US" sz="1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AutoShape 26"/>
          <p:cNvSpPr/>
          <p:nvPr/>
        </p:nvSpPr>
        <p:spPr>
          <a:xfrm>
            <a:off x="915035" y="491490"/>
            <a:ext cx="2348865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zh-CN" altLang="en-US" sz="2400" b="1" i="0" u="none" strike="noStrike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修订了什么</a:t>
            </a:r>
            <a:endParaRPr lang="zh-CN" altLang="en-US" sz="2400" b="1" i="0" u="none" strike="noStrike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795" y="2369820"/>
            <a:ext cx="2658110" cy="3688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3644900" y="520700"/>
            <a:ext cx="55372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800" b="1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（三）强化素养学习</a:t>
            </a:r>
            <a:endParaRPr lang="en-US" sz="1100"/>
          </a:p>
        </p:txBody>
      </p:sp>
      <p:sp>
        <p:nvSpPr>
          <p:cNvPr id="2" name="文本框 1"/>
          <p:cNvSpPr txBox="1"/>
          <p:nvPr/>
        </p:nvSpPr>
        <p:spPr>
          <a:xfrm>
            <a:off x="914400" y="1204595"/>
            <a:ext cx="7369175" cy="437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>
              <a:lnSpc>
                <a:spcPct val="125000"/>
              </a:lnSpc>
              <a:buSzTx/>
              <a:defRPr/>
            </a:pPr>
            <a:r>
              <a:rPr lang="zh-CN" altLang="en-US" sz="1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Kaiti SC"/>
              </a:rPr>
              <a:t>六年级第1</a:t>
            </a:r>
            <a:r>
              <a:rPr lang="zh-CN" altLang="en-US" sz="1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Kaiti SC"/>
              </a:rPr>
              <a:t>单元第3课《提高共享电单车安全性能——系统优化》</a:t>
            </a:r>
            <a:endParaRPr lang="zh-CN" altLang="en-US" sz="1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Kaiti SC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15035" y="1775460"/>
            <a:ext cx="1314450" cy="368300"/>
          </a:xfrm>
          <a:prstGeom prst="rect">
            <a:avLst/>
          </a:prstGeom>
        </p:spPr>
        <p:txBody>
          <a:bodyPr wrap="square">
            <a:spAutoFit/>
          </a:bodyPr>
          <a:p>
            <a:pPr defTabSz="266700"/>
            <a:r>
              <a:rPr lang="zh-CN" altLang="en-US" sz="18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修订后</a:t>
            </a:r>
            <a:endParaRPr lang="zh-CN" altLang="en-US" sz="18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0285" y="2251710"/>
            <a:ext cx="3420000" cy="391583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3445" y="2251710"/>
            <a:ext cx="2931160" cy="39084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7655" y="2251710"/>
            <a:ext cx="3150870" cy="3907155"/>
          </a:xfrm>
          <a:prstGeom prst="rect">
            <a:avLst/>
          </a:prstGeom>
        </p:spPr>
      </p:pic>
      <p:sp>
        <p:nvSpPr>
          <p:cNvPr id="10" name="AutoShape 26"/>
          <p:cNvSpPr/>
          <p:nvPr/>
        </p:nvSpPr>
        <p:spPr>
          <a:xfrm>
            <a:off x="915035" y="491490"/>
            <a:ext cx="2348865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zh-CN" altLang="en-US" sz="2400" b="1" i="0" u="none" strike="noStrike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修订了什么</a:t>
            </a:r>
            <a:endParaRPr lang="zh-CN" altLang="en-US" sz="2400" b="1" i="0" u="none" strike="noStrike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3644900" y="520700"/>
            <a:ext cx="55372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800" b="1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（三）强化素养学习</a:t>
            </a:r>
            <a:endParaRPr lang="en-US" sz="1100"/>
          </a:p>
        </p:txBody>
      </p:sp>
      <p:sp>
        <p:nvSpPr>
          <p:cNvPr id="21" name="AutoShape 12"/>
          <p:cNvSpPr/>
          <p:nvPr>
            <p:custDataLst>
              <p:tags r:id="rId1"/>
            </p:custDataLst>
          </p:nvPr>
        </p:nvSpPr>
        <p:spPr>
          <a:xfrm>
            <a:off x="6477000" y="1914525"/>
            <a:ext cx="3900170" cy="405892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algn="just">
              <a:lnSpc>
                <a:spcPct val="108000"/>
              </a:lnSpc>
              <a:buSzTx/>
              <a:defRPr/>
            </a:pP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聚焦副标题</a:t>
            </a:r>
            <a:r>
              <a:rPr lang="zh-CN" altLang="en-US" sz="1600" b="1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系统优化</a:t>
            </a: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拆解</a:t>
            </a:r>
            <a:r>
              <a:rPr lang="en-US" altLang="zh-CN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3</a:t>
            </a: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个素养问题，形成</a:t>
            </a:r>
            <a:r>
              <a:rPr lang="zh-CN" altLang="en-US" sz="1600" b="1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逻辑问题链</a:t>
            </a:r>
            <a:endParaRPr lang="zh-CN" altLang="en-US" sz="1600" b="0" i="0" u="none" strike="noStrike">
              <a:solidFill>
                <a:srgbClr val="40404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Kaiti SC"/>
            </a:endParaRPr>
          </a:p>
          <a:p>
            <a:pPr algn="just">
              <a:lnSpc>
                <a:spcPct val="108000"/>
              </a:lnSpc>
              <a:buSzTx/>
              <a:defRPr/>
            </a:pPr>
            <a:r>
              <a:rPr lang="en-US" altLang="zh-CN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1.</a:t>
            </a: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系统优化的一般流程是什么？</a:t>
            </a:r>
            <a:endParaRPr lang="zh-CN" altLang="en-US" sz="1600" b="0" i="0" u="none" strike="noStrike">
              <a:solidFill>
                <a:srgbClr val="40404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Kaiti SC"/>
            </a:endParaRPr>
          </a:p>
          <a:p>
            <a:pPr algn="just">
              <a:lnSpc>
                <a:spcPct val="108000"/>
              </a:lnSpc>
              <a:buSzTx/>
              <a:defRPr/>
            </a:pPr>
            <a:r>
              <a:rPr lang="en-US" altLang="zh-CN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2.</a:t>
            </a: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如何梳理系统有待优化的地方？</a:t>
            </a:r>
            <a:endParaRPr lang="zh-CN" altLang="en-US" sz="1600" b="0" i="0" u="none" strike="noStrike">
              <a:solidFill>
                <a:srgbClr val="40404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Kaiti SC"/>
            </a:endParaRPr>
          </a:p>
          <a:p>
            <a:pPr algn="just">
              <a:lnSpc>
                <a:spcPct val="108000"/>
              </a:lnSpc>
              <a:buSzTx/>
              <a:defRPr/>
            </a:pPr>
            <a:r>
              <a:rPr lang="en-US" altLang="zh-CN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3.</a:t>
            </a: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系统优化的基本方法有哪些？</a:t>
            </a:r>
            <a:endParaRPr lang="zh-CN" altLang="en-US" sz="1600" b="0" i="0" u="none" strike="noStrike">
              <a:solidFill>
                <a:srgbClr val="40404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Kaiti SC"/>
            </a:endParaRPr>
          </a:p>
          <a:p>
            <a:pPr algn="just">
              <a:lnSpc>
                <a:spcPct val="108000"/>
              </a:lnSpc>
              <a:buSzTx/>
              <a:defRPr/>
            </a:pPr>
            <a:endParaRPr lang="zh-CN" altLang="en-US" sz="1600" b="0" i="0" u="none" strike="noStrike">
              <a:solidFill>
                <a:srgbClr val="40404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Kaiti SC"/>
            </a:endParaRPr>
          </a:p>
          <a:p>
            <a:pPr algn="just">
              <a:lnSpc>
                <a:spcPct val="108000"/>
              </a:lnSpc>
              <a:buSzTx/>
              <a:defRPr/>
            </a:pPr>
            <a:r>
              <a:rPr lang="en-US" altLang="zh-CN" sz="1600" b="1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1.</a:t>
            </a:r>
            <a:r>
              <a:rPr lang="zh-CN" altLang="en-US" sz="1600" b="1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准备间：</a:t>
            </a: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了解系统优化的一般步骤，并梳理系统存在的问题</a:t>
            </a:r>
            <a:endParaRPr lang="zh-CN" altLang="en-US" sz="1600" b="0" i="0" u="none" strike="noStrike">
              <a:solidFill>
                <a:srgbClr val="40404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Kaiti SC"/>
            </a:endParaRPr>
          </a:p>
          <a:p>
            <a:pPr algn="just">
              <a:lnSpc>
                <a:spcPct val="108000"/>
              </a:lnSpc>
              <a:buSzTx/>
              <a:defRPr/>
            </a:pPr>
            <a:r>
              <a:rPr lang="en-US" altLang="zh-CN" sz="1600" b="1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2.</a:t>
            </a:r>
            <a:r>
              <a:rPr lang="zh-CN" altLang="en-US" sz="1600" b="1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活动室：</a:t>
            </a: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运用系统优化的基本方法去解决问题</a:t>
            </a:r>
            <a:endParaRPr lang="zh-CN" altLang="en-US" sz="1600" b="0" i="0" u="none" strike="noStrike">
              <a:solidFill>
                <a:srgbClr val="40404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Kaiti SC"/>
            </a:endParaRPr>
          </a:p>
          <a:p>
            <a:pPr algn="just">
              <a:lnSpc>
                <a:spcPct val="108000"/>
              </a:lnSpc>
              <a:buSzTx/>
              <a:defRPr/>
            </a:pPr>
            <a:r>
              <a:rPr lang="en-US" altLang="zh-CN" sz="1600" b="1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3.</a:t>
            </a:r>
            <a:r>
              <a:rPr lang="zh-CN" altLang="en-US" sz="1600" b="1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收获园：</a:t>
            </a: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系统优化的一般步骤，系统优化的基本方法</a:t>
            </a:r>
            <a:endParaRPr lang="zh-CN" altLang="en-US" sz="1600" b="0" i="0" u="none" strike="noStrike">
              <a:solidFill>
                <a:srgbClr val="40404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Kaiti SC"/>
            </a:endParaRPr>
          </a:p>
          <a:p>
            <a:pPr algn="just">
              <a:lnSpc>
                <a:spcPct val="108000"/>
              </a:lnSpc>
              <a:buSzTx/>
              <a:defRPr/>
            </a:pPr>
            <a:r>
              <a:rPr lang="en-US" altLang="zh-CN" sz="1600" b="1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4.</a:t>
            </a:r>
            <a:r>
              <a:rPr lang="zh-CN" altLang="en-US" sz="1600" b="1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挑战台：</a:t>
            </a: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迁移到生活情境，运用系统优化的方法解决实际问题</a:t>
            </a:r>
            <a:endParaRPr lang="zh-CN" altLang="en-US" sz="1600" b="0" i="0" u="none" strike="noStrike">
              <a:solidFill>
                <a:srgbClr val="40404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Kaiti SC"/>
            </a:endParaRPr>
          </a:p>
        </p:txBody>
      </p:sp>
      <p:pic>
        <p:nvPicPr>
          <p:cNvPr id="7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128250" y="4427855"/>
            <a:ext cx="1930400" cy="19304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2" name="文本框 1"/>
          <p:cNvSpPr txBox="1"/>
          <p:nvPr/>
        </p:nvSpPr>
        <p:spPr>
          <a:xfrm>
            <a:off x="914400" y="1204595"/>
            <a:ext cx="7369175" cy="437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>
              <a:lnSpc>
                <a:spcPct val="125000"/>
              </a:lnSpc>
              <a:buSzTx/>
              <a:defRPr/>
            </a:pPr>
            <a:r>
              <a:rPr lang="zh-CN" altLang="en-US" sz="1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Kaiti SC"/>
              </a:rPr>
              <a:t>六年级第1</a:t>
            </a:r>
            <a:r>
              <a:rPr lang="zh-CN" altLang="en-US" sz="1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Kaiti SC"/>
              </a:rPr>
              <a:t>单元第3课《提高共享电单车安全性能——系统优化》</a:t>
            </a:r>
            <a:endParaRPr lang="zh-CN" altLang="en-US" sz="1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Kaiti SC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15035" y="1775460"/>
            <a:ext cx="1314450" cy="368300"/>
          </a:xfrm>
          <a:prstGeom prst="rect">
            <a:avLst/>
          </a:prstGeom>
        </p:spPr>
        <p:txBody>
          <a:bodyPr wrap="square">
            <a:spAutoFit/>
          </a:bodyPr>
          <a:p>
            <a:pPr defTabSz="266700"/>
            <a:r>
              <a:rPr lang="zh-CN" altLang="en-US" sz="18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修订后</a:t>
            </a:r>
            <a:endParaRPr lang="zh-CN" altLang="en-US" sz="18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465" y="2309495"/>
            <a:ext cx="3060000" cy="33989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1895" y="2315845"/>
            <a:ext cx="2709545" cy="3420110"/>
          </a:xfrm>
          <a:prstGeom prst="rect">
            <a:avLst/>
          </a:prstGeom>
        </p:spPr>
      </p:pic>
      <p:sp>
        <p:nvSpPr>
          <p:cNvPr id="4" name="AutoShape 26"/>
          <p:cNvSpPr/>
          <p:nvPr/>
        </p:nvSpPr>
        <p:spPr>
          <a:xfrm>
            <a:off x="915035" y="491490"/>
            <a:ext cx="2348865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zh-CN" altLang="en-US" sz="2400" b="1" i="0" u="none" strike="noStrike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修订了什么</a:t>
            </a:r>
            <a:endParaRPr lang="zh-CN" altLang="en-US" sz="2400" b="1" i="0" u="none" strike="noStrike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3644900" y="520700"/>
            <a:ext cx="55372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800" b="1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（三）强化素养学习</a:t>
            </a:r>
            <a:endParaRPr lang="en-US" sz="1100"/>
          </a:p>
        </p:txBody>
      </p:sp>
      <p:sp>
        <p:nvSpPr>
          <p:cNvPr id="21" name="AutoShape 12"/>
          <p:cNvSpPr/>
          <p:nvPr>
            <p:custDataLst>
              <p:tags r:id="rId1"/>
            </p:custDataLst>
          </p:nvPr>
        </p:nvSpPr>
        <p:spPr>
          <a:xfrm>
            <a:off x="972820" y="1938020"/>
            <a:ext cx="6816725" cy="330327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algn="just">
              <a:lnSpc>
                <a:spcPct val="108000"/>
              </a:lnSpc>
              <a:buSzTx/>
              <a:defRPr/>
            </a:pPr>
            <a:r>
              <a:rPr lang="en-US" altLang="zh-CN" sz="1600" b="1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1.</a:t>
            </a:r>
            <a:r>
              <a:rPr lang="zh-CN" altLang="en-US" sz="1600" b="1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准备间：</a:t>
            </a: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从数据中提取信息，建立关联意识</a:t>
            </a:r>
            <a:endParaRPr lang="zh-CN" altLang="en-US" sz="1600" b="0" i="0" u="none" strike="noStrike">
              <a:solidFill>
                <a:srgbClr val="40404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Kaiti SC"/>
            </a:endParaRPr>
          </a:p>
          <a:p>
            <a:pPr algn="just">
              <a:lnSpc>
                <a:spcPct val="108000"/>
              </a:lnSpc>
              <a:buSzTx/>
              <a:defRPr/>
            </a:pP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通过三个问题，学生学会从原始数据（表格、图形、食谱）中提炼出有用信息，并初步形成</a:t>
            </a:r>
            <a:r>
              <a:rPr lang="en-US" altLang="zh-CN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“</a:t>
            </a: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数据</a:t>
            </a:r>
            <a:r>
              <a:rPr lang="en-US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→</a:t>
            </a: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信息</a:t>
            </a:r>
            <a:r>
              <a:rPr lang="en-US" altLang="zh-CN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”</a:t>
            </a: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的思维路径。</a:t>
            </a:r>
            <a:endParaRPr lang="zh-CN" altLang="en-US" sz="1600" b="0" i="0" u="none" strike="noStrike">
              <a:solidFill>
                <a:srgbClr val="40404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Kaiti SC"/>
            </a:endParaRPr>
          </a:p>
          <a:p>
            <a:pPr algn="just">
              <a:lnSpc>
                <a:spcPct val="108000"/>
              </a:lnSpc>
              <a:buSzTx/>
              <a:defRPr/>
            </a:pPr>
            <a:endParaRPr lang="zh-CN" altLang="en-US" sz="1600" b="0" i="0" u="none" strike="noStrike">
              <a:solidFill>
                <a:srgbClr val="40404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Kaiti SC"/>
            </a:endParaRPr>
          </a:p>
          <a:p>
            <a:pPr algn="just">
              <a:lnSpc>
                <a:spcPct val="108000"/>
              </a:lnSpc>
              <a:buSzTx/>
              <a:defRPr/>
            </a:pPr>
            <a:r>
              <a:rPr lang="en-US" altLang="zh-CN" sz="1600" b="1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2.</a:t>
            </a:r>
            <a:r>
              <a:rPr lang="zh-CN" altLang="en-US" sz="1600" b="1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活动室：</a:t>
            </a: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应用信息设计食谱，用数据检验</a:t>
            </a:r>
            <a:endParaRPr lang="zh-CN" altLang="en-US" sz="1600" b="0" i="0" u="none" strike="noStrike">
              <a:solidFill>
                <a:srgbClr val="40404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Kaiti SC"/>
            </a:endParaRPr>
          </a:p>
          <a:p>
            <a:pPr algn="just">
              <a:lnSpc>
                <a:spcPct val="108000"/>
              </a:lnSpc>
              <a:buSzTx/>
              <a:defRPr/>
            </a:pP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将信息应用于真实任务，并借助数据实现自我评估与修正，加深对数据与信息相互作用的体验。</a:t>
            </a:r>
            <a:endParaRPr lang="zh-CN" altLang="en-US" sz="1600" b="0" i="0" u="none" strike="noStrike">
              <a:solidFill>
                <a:srgbClr val="40404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Kaiti SC"/>
            </a:endParaRPr>
          </a:p>
          <a:p>
            <a:pPr algn="just">
              <a:lnSpc>
                <a:spcPct val="108000"/>
              </a:lnSpc>
              <a:buSzTx/>
              <a:defRPr/>
            </a:pPr>
            <a:endParaRPr lang="zh-CN" altLang="en-US" sz="1600" b="0" i="0" u="none" strike="noStrike">
              <a:solidFill>
                <a:srgbClr val="40404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Kaiti SC"/>
            </a:endParaRPr>
          </a:p>
          <a:p>
            <a:pPr algn="just">
              <a:lnSpc>
                <a:spcPct val="108000"/>
              </a:lnSpc>
              <a:buSzTx/>
              <a:defRPr/>
            </a:pPr>
            <a:r>
              <a:rPr lang="en-US" altLang="zh-CN" sz="1600" b="1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3.</a:t>
            </a:r>
            <a:r>
              <a:rPr lang="zh-CN" altLang="en-US" sz="1600" b="1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收获园：</a:t>
            </a: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明确概念，提炼本质</a:t>
            </a:r>
            <a:endParaRPr lang="zh-CN" altLang="en-US" sz="1600" b="0" i="0" u="none" strike="noStrike">
              <a:solidFill>
                <a:srgbClr val="40404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Kaiti SC"/>
            </a:endParaRPr>
          </a:p>
          <a:p>
            <a:pPr algn="just">
              <a:lnSpc>
                <a:spcPct val="108000"/>
              </a:lnSpc>
              <a:buSzTx/>
              <a:defRPr/>
            </a:pPr>
            <a:endParaRPr lang="zh-CN" altLang="en-US" sz="1600" b="0" i="0" u="none" strike="noStrike">
              <a:solidFill>
                <a:srgbClr val="40404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Kaiti SC"/>
            </a:endParaRPr>
          </a:p>
          <a:p>
            <a:pPr algn="just">
              <a:lnSpc>
                <a:spcPct val="108000"/>
              </a:lnSpc>
              <a:buSzTx/>
              <a:defRPr/>
            </a:pPr>
            <a:r>
              <a:rPr lang="en-US" altLang="zh-CN" sz="1600" b="1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4.</a:t>
            </a:r>
            <a:r>
              <a:rPr lang="zh-CN" altLang="en-US" sz="1600" b="1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挑战台：</a:t>
            </a: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迁移到生活情境，解决实际问题</a:t>
            </a:r>
            <a:endParaRPr lang="zh-CN" altLang="en-US" sz="1600" b="0" i="0" u="none" strike="noStrike">
              <a:solidFill>
                <a:srgbClr val="40404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Kaiti SC"/>
            </a:endParaRPr>
          </a:p>
        </p:txBody>
      </p:sp>
      <p:pic>
        <p:nvPicPr>
          <p:cNvPr id="7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872980" y="4432300"/>
            <a:ext cx="1930400" cy="19304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2" name="文本框 1"/>
          <p:cNvSpPr txBox="1"/>
          <p:nvPr/>
        </p:nvSpPr>
        <p:spPr>
          <a:xfrm>
            <a:off x="914400" y="1242695"/>
            <a:ext cx="6802755" cy="437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>
              <a:lnSpc>
                <a:spcPct val="125000"/>
              </a:lnSpc>
              <a:buSzTx/>
              <a:defRPr/>
            </a:pPr>
            <a:r>
              <a:rPr lang="zh-CN" altLang="en-US" sz="1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Kaiti SC"/>
              </a:rPr>
              <a:t>四年级第2单元第2</a:t>
            </a:r>
            <a:r>
              <a:rPr lang="zh-CN" altLang="en-US" sz="1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Kaiti SC"/>
              </a:rPr>
              <a:t>课《设计三餐营养食谱——数据与信息关联》</a:t>
            </a:r>
            <a:endParaRPr lang="zh-CN" altLang="en-US" sz="1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Kaiti SC"/>
            </a:endParaRPr>
          </a:p>
        </p:txBody>
      </p:sp>
      <p:sp>
        <p:nvSpPr>
          <p:cNvPr id="3" name="AutoShape 26"/>
          <p:cNvSpPr/>
          <p:nvPr/>
        </p:nvSpPr>
        <p:spPr>
          <a:xfrm>
            <a:off x="915035" y="491490"/>
            <a:ext cx="2348865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zh-CN" altLang="en-US" sz="2400" b="1" i="0" u="none" strike="noStrike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修订了什么</a:t>
            </a:r>
            <a:endParaRPr lang="zh-CN" altLang="en-US" sz="2400" b="1" i="0" u="none" strike="noStrike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10800000">
            <a:off x="2197100" y="3937000"/>
            <a:ext cx="8699500" cy="977900"/>
          </a:xfrm>
          <a:prstGeom prst="parallelogram">
            <a:avLst>
              <a:gd name="adj" fmla="val 25000"/>
            </a:avLst>
          </a:prstGeom>
          <a:gradFill rotWithShape="1">
            <a:gsLst>
              <a:gs pos="0">
                <a:srgbClr val="00B0F0">
                  <a:alpha val="0"/>
                </a:srgbClr>
              </a:gs>
              <a:gs pos="43000">
                <a:srgbClr val="00B0F0">
                  <a:alpha val="24000"/>
                </a:srgbClr>
              </a:gs>
              <a:gs pos="100000">
                <a:srgbClr val="0070C0">
                  <a:alpha val="38000"/>
                </a:srgbClr>
              </a:gs>
            </a:gsLst>
            <a:lin ang="270000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3" name="AutoShape 3"/>
          <p:cNvSpPr/>
          <p:nvPr/>
        </p:nvSpPr>
        <p:spPr>
          <a:xfrm rot="10800000">
            <a:off x="1028700" y="2844800"/>
            <a:ext cx="5168900" cy="1104900"/>
          </a:xfrm>
          <a:prstGeom prst="parallelogram">
            <a:avLst>
              <a:gd name="adj" fmla="val 25000"/>
            </a:avLst>
          </a:prstGeom>
          <a:gradFill rotWithShape="1">
            <a:gsLst>
              <a:gs pos="0">
                <a:srgbClr val="00B0F0">
                  <a:alpha val="0"/>
                </a:srgbClr>
              </a:gs>
              <a:gs pos="43000">
                <a:srgbClr val="00B0F0">
                  <a:alpha val="24000"/>
                </a:srgbClr>
              </a:gs>
              <a:gs pos="100000">
                <a:srgbClr val="0070C0">
                  <a:alpha val="38000"/>
                </a:srgbClr>
              </a:gs>
            </a:gsLst>
            <a:lin ang="270000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6300" y="723900"/>
            <a:ext cx="673100" cy="5969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45200" y="-584200"/>
            <a:ext cx="5600700" cy="51308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5100" y="2374900"/>
            <a:ext cx="2806700" cy="36322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39285" t="24334" r="39464" b="30418"/>
          <a:stretch>
            <a:fillRect/>
          </a:stretch>
        </p:blipFill>
        <p:spPr>
          <a:xfrm>
            <a:off x="850900" y="3175000"/>
            <a:ext cx="1511300" cy="1511300"/>
          </a:xfrm>
          <a:prstGeom prst="ellipse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8" name="AutoShape 8"/>
          <p:cNvSpPr/>
          <p:nvPr/>
        </p:nvSpPr>
        <p:spPr>
          <a:xfrm>
            <a:off x="1651000" y="723900"/>
            <a:ext cx="4013200" cy="6477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dist">
              <a:lnSpc>
                <a:spcPct val="100000"/>
              </a:lnSpc>
              <a:defRPr/>
            </a:pPr>
            <a:r>
              <a:rPr lang="en-US" sz="1800" b="1" i="0" u="none" strike="noStrike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2026年安徽省</a:t>
            </a:r>
            <a:r>
              <a:rPr lang="en-US" sz="1800" b="1" i="0" u="none" strike="noStrike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小学</a:t>
            </a:r>
            <a:r>
              <a:rPr lang="en-US" sz="1800" b="1" i="0" u="none" strike="noStrike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人工智能通识教育</a:t>
            </a:r>
            <a:endParaRPr lang="en-US" sz="1100"/>
          </a:p>
          <a:p>
            <a:pPr indent="0" algn="dist">
              <a:lnSpc>
                <a:spcPct val="100000"/>
              </a:lnSpc>
            </a:pPr>
            <a:r>
              <a:rPr lang="en-US" sz="1800" b="1" i="0" u="none" strike="noStrike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暨</a:t>
            </a:r>
            <a:r>
              <a:rPr lang="en-US" sz="1800" b="1" i="0" u="none" strike="noStrike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小学</a:t>
            </a:r>
            <a:r>
              <a:rPr lang="en-US" sz="1800" b="1" i="0" u="none" strike="noStrike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信息科技教学指南培训活动</a:t>
            </a:r>
            <a:endParaRPr lang="en-US" sz="1800" b="1" i="0" u="none" strike="noStrike">
              <a:solidFill>
                <a:srgbClr val="FFFFFF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9" name="AutoShape 9"/>
          <p:cNvSpPr/>
          <p:nvPr/>
        </p:nvSpPr>
        <p:spPr>
          <a:xfrm>
            <a:off x="863600" y="3517900"/>
            <a:ext cx="1460500" cy="7747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en-US" sz="4400" b="1" i="0" u="none" strike="noStrike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一</a:t>
            </a:r>
            <a:endParaRPr lang="en-US" sz="1100"/>
          </a:p>
        </p:txBody>
      </p:sp>
      <p:sp>
        <p:nvSpPr>
          <p:cNvPr id="10" name="AutoShape 10"/>
          <p:cNvSpPr/>
          <p:nvPr/>
        </p:nvSpPr>
        <p:spPr>
          <a:xfrm>
            <a:off x="2959100" y="3001010"/>
            <a:ext cx="4318000" cy="7747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4400" b="1" i="0" u="none" strike="noStrike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为什么修订</a:t>
            </a:r>
            <a:endParaRPr lang="en-US" sz="1100"/>
          </a:p>
        </p:txBody>
      </p:sp>
      <p:sp>
        <p:nvSpPr>
          <p:cNvPr id="11" name="AutoShape 11"/>
          <p:cNvSpPr/>
          <p:nvPr/>
        </p:nvSpPr>
        <p:spPr>
          <a:xfrm>
            <a:off x="2743200" y="4089400"/>
            <a:ext cx="8280400" cy="6477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3200" b="1" i="0" u="none" strike="noStrike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课标</a:t>
            </a:r>
            <a:r>
              <a:rPr lang="zh-CN" altLang="en-US" sz="3200" b="1" i="0" u="none" strike="noStrike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日常修订</a:t>
            </a:r>
            <a:r>
              <a:rPr lang="en-US" sz="3200" b="1" i="0" u="none" strike="noStrike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、双课衔接</a:t>
            </a:r>
            <a:r>
              <a:rPr lang="zh-CN" altLang="en-US" sz="3200" b="1" i="0" u="none" strike="noStrike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、</a:t>
            </a:r>
            <a:r>
              <a:rPr lang="en-US" sz="3200" b="1" i="0" u="none" strike="noStrike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一线</a:t>
            </a:r>
            <a:r>
              <a:rPr lang="zh-CN" altLang="en-US" sz="3200" b="1" i="0" u="none" strike="noStrike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教师</a:t>
            </a:r>
            <a:r>
              <a:rPr lang="en-US" sz="3200" b="1" i="0" u="none" strike="noStrike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反馈</a:t>
            </a:r>
            <a:endParaRPr lang="en-US" sz="3200" b="1" i="0" u="none" strike="noStrike">
              <a:solidFill>
                <a:srgbClr val="FFFFFF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utoShape 15"/>
          <p:cNvSpPr/>
          <p:nvPr>
            <p:custDataLst>
              <p:tags r:id="rId1"/>
            </p:custDataLst>
          </p:nvPr>
        </p:nvSpPr>
        <p:spPr>
          <a:xfrm>
            <a:off x="6350000" y="4191000"/>
            <a:ext cx="4826000" cy="1016000"/>
          </a:xfrm>
          <a:prstGeom prst="roundRect">
            <a:avLst>
              <a:gd name="adj" fmla="val 15000"/>
            </a:avLst>
          </a:prstGeom>
          <a:solidFill>
            <a:srgbClr val="F2F2F2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20" name="AutoShape 11"/>
          <p:cNvSpPr/>
          <p:nvPr>
            <p:custDataLst>
              <p:tags r:id="rId2"/>
            </p:custDataLst>
          </p:nvPr>
        </p:nvSpPr>
        <p:spPr>
          <a:xfrm>
            <a:off x="6350000" y="2857500"/>
            <a:ext cx="4826000" cy="1016000"/>
          </a:xfrm>
          <a:prstGeom prst="roundRect">
            <a:avLst>
              <a:gd name="adj" fmla="val 15000"/>
            </a:avLst>
          </a:prstGeom>
          <a:solidFill>
            <a:srgbClr val="F2F2F2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6" name="AutoShape 6"/>
          <p:cNvSpPr/>
          <p:nvPr/>
        </p:nvSpPr>
        <p:spPr>
          <a:xfrm>
            <a:off x="3644900" y="520700"/>
            <a:ext cx="52705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800" b="1" i="0" u="none" strike="noStrike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（</a:t>
            </a:r>
            <a:r>
              <a:rPr lang="zh-CN" altLang="en-US" sz="1800" b="1" i="0" u="none" strike="noStrike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四</a:t>
            </a:r>
            <a:r>
              <a:rPr lang="en-US" sz="1800" b="1" i="0" u="none" strike="noStrike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）融入AI工具应用</a:t>
            </a:r>
            <a:endParaRPr lang="en-US" sz="1100"/>
          </a:p>
        </p:txBody>
      </p:sp>
      <p:sp>
        <p:nvSpPr>
          <p:cNvPr id="8" name="Freeform 8"/>
          <p:cNvSpPr/>
          <p:nvPr/>
        </p:nvSpPr>
        <p:spPr>
          <a:xfrm>
            <a:off x="520700" y="464532"/>
            <a:ext cx="11181715" cy="4521655"/>
          </a:xfrm>
          <a:custGeom>
            <a:avLst/>
            <a:gdLst/>
            <a:ahLst/>
            <a:cxnLst/>
            <a:rect l="l" t="t" r="r" b="b"/>
            <a:pathLst>
              <a:path w="11181715" h="4521655">
                <a:moveTo>
                  <a:pt x="0" y="3621979"/>
                </a:moveTo>
                <a:cubicBezTo>
                  <a:pt x="304930" y="3692394"/>
                  <a:pt x="2240416" y="4521654"/>
                  <a:pt x="5523645" y="2260827"/>
                </a:cubicBezTo>
                <a:cubicBezTo>
                  <a:pt x="8806873" y="0"/>
                  <a:pt x="11101409" y="1955309"/>
                  <a:pt x="11181715" y="2024560"/>
                </a:cubicBezTo>
              </a:path>
            </a:pathLst>
          </a:custGeom>
          <a:noFill/>
          <a:ln w="12700" cap="flat" cmpd="sng">
            <a:solidFill>
              <a:srgbClr val="BFBFBF">
                <a:alpha val="100000"/>
              </a:srgbClr>
            </a:solidFill>
            <a:prstDash val="solid"/>
            <a:miter lim="10000000"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8620" y="4432300"/>
            <a:ext cx="1930400" cy="19304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17" name="AutoShape 7"/>
          <p:cNvSpPr/>
          <p:nvPr>
            <p:custDataLst>
              <p:tags r:id="rId4"/>
            </p:custDataLst>
          </p:nvPr>
        </p:nvSpPr>
        <p:spPr>
          <a:xfrm>
            <a:off x="1583055" y="1608455"/>
            <a:ext cx="42164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algn="l">
              <a:lnSpc>
                <a:spcPct val="100000"/>
              </a:lnSpc>
              <a:buSzTx/>
              <a:defRPr/>
            </a:pPr>
            <a:r>
              <a:rPr lang="en-US" sz="2000" b="1" i="0" u="none" strike="noStrike">
                <a:solidFill>
                  <a:srgbClr val="005A9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AI赋能教学实践</a:t>
            </a:r>
            <a:endParaRPr lang="en-US" sz="2000" b="1" i="0" u="none" strike="noStrike">
              <a:solidFill>
                <a:srgbClr val="005A9E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黑体" panose="02010609060101010101" charset="-122"/>
            </a:endParaRPr>
          </a:p>
        </p:txBody>
      </p:sp>
      <p:sp>
        <p:nvSpPr>
          <p:cNvPr id="18" name="AutoShape 8"/>
          <p:cNvSpPr/>
          <p:nvPr>
            <p:custDataLst>
              <p:tags r:id="rId5"/>
            </p:custDataLst>
          </p:nvPr>
        </p:nvSpPr>
        <p:spPr>
          <a:xfrm>
            <a:off x="1541145" y="2005330"/>
            <a:ext cx="4386580" cy="122237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algn="just">
              <a:lnSpc>
                <a:spcPct val="108000"/>
              </a:lnSpc>
              <a:buSzTx/>
              <a:defRPr/>
            </a:pPr>
            <a:r>
              <a:rPr 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在教学指南中，我们积极探索AI工具的合理应用，旨在提升教学效率与学生能力，同时明确工具使用的边界。</a:t>
            </a:r>
            <a:endParaRPr lang="en-US" sz="1600">
              <a:solidFill>
                <a:srgbClr val="40404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9" name="AutoShape 10"/>
          <p:cNvSpPr/>
          <p:nvPr>
            <p:custDataLst>
              <p:tags r:id="rId6"/>
            </p:custDataLst>
          </p:nvPr>
        </p:nvSpPr>
        <p:spPr>
          <a:xfrm>
            <a:off x="6370320" y="2910840"/>
            <a:ext cx="177800" cy="177800"/>
          </a:xfrm>
          <a:prstGeom prst="ellipse">
            <a:avLst/>
          </a:prstGeom>
          <a:gradFill rotWithShape="0">
            <a:gsLst>
              <a:gs pos="0">
                <a:srgbClr val="DDCA57">
                  <a:alpha val="100000"/>
                </a:srgbClr>
              </a:gs>
              <a:gs pos="99000">
                <a:srgbClr val="F03752">
                  <a:alpha val="100000"/>
                </a:srgbClr>
              </a:gs>
            </a:gsLst>
            <a:lin ang="270000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21" name="AutoShape 12"/>
          <p:cNvSpPr/>
          <p:nvPr>
            <p:custDataLst>
              <p:tags r:id="rId7"/>
            </p:custDataLst>
          </p:nvPr>
        </p:nvSpPr>
        <p:spPr>
          <a:xfrm>
            <a:off x="6791960" y="2819400"/>
            <a:ext cx="4572000" cy="317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25400" rIns="88900" bIns="25400" rtlCol="0" anchor="ctr" anchorCtr="0"/>
          <a:lstStyle/>
          <a:p>
            <a:pPr algn="l">
              <a:lnSpc>
                <a:spcPct val="100000"/>
              </a:lnSpc>
              <a:buSzTx/>
              <a:defRPr/>
            </a:pPr>
            <a:r>
              <a:rPr lang="en-US" sz="2000" b="1" i="0" u="none" strike="noStrike">
                <a:solidFill>
                  <a:srgbClr val="005A9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应用场景：简化重复步骤</a:t>
            </a:r>
            <a:endParaRPr lang="en-US" sz="2000" b="1">
              <a:solidFill>
                <a:srgbClr val="005A9E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2" name="AutoShape 13"/>
          <p:cNvSpPr/>
          <p:nvPr>
            <p:custDataLst>
              <p:tags r:id="rId8"/>
            </p:custDataLst>
          </p:nvPr>
        </p:nvSpPr>
        <p:spPr>
          <a:xfrm>
            <a:off x="6791960" y="3175000"/>
            <a:ext cx="4295775" cy="80962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25400" rIns="88900" bIns="25400" rtlCol="0" anchor="ctr" anchorCtr="0"/>
          <a:lstStyle/>
          <a:p>
            <a:pPr algn="just">
              <a:lnSpc>
                <a:spcPct val="108000"/>
              </a:lnSpc>
              <a:buSzTx/>
              <a:defRPr/>
            </a:pPr>
            <a:r>
              <a:rPr 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鼓励</a:t>
            </a: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学生在教师引导下尝试使用</a:t>
            </a:r>
            <a:r>
              <a:rPr 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AI工具，如</a:t>
            </a: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与</a:t>
            </a:r>
            <a:r>
              <a:rPr lang="en-US" altLang="zh-CN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AI</a:t>
            </a: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大模型对话，查阅了解相关知识，或者规划设计时提供设计灵感等</a:t>
            </a:r>
            <a:r>
              <a:rPr 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。</a:t>
            </a:r>
            <a:endParaRPr lang="en-US" sz="1600" b="0" i="0" u="none" strike="noStrike">
              <a:solidFill>
                <a:srgbClr val="40404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Kaiti SC"/>
            </a:endParaRPr>
          </a:p>
        </p:txBody>
      </p:sp>
      <p:sp>
        <p:nvSpPr>
          <p:cNvPr id="23" name="AutoShape 14"/>
          <p:cNvSpPr/>
          <p:nvPr>
            <p:custDataLst>
              <p:tags r:id="rId9"/>
            </p:custDataLst>
          </p:nvPr>
        </p:nvSpPr>
        <p:spPr>
          <a:xfrm>
            <a:off x="6370320" y="4244340"/>
            <a:ext cx="177800" cy="177800"/>
          </a:xfrm>
          <a:prstGeom prst="ellipse">
            <a:avLst/>
          </a:prstGeom>
          <a:gradFill rotWithShape="0">
            <a:gsLst>
              <a:gs pos="0">
                <a:srgbClr val="DDCA57">
                  <a:alpha val="100000"/>
                </a:srgbClr>
              </a:gs>
              <a:gs pos="99000">
                <a:srgbClr val="F03752">
                  <a:alpha val="100000"/>
                </a:srgbClr>
              </a:gs>
            </a:gsLst>
            <a:lin ang="270000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25" name="AutoShape 16"/>
          <p:cNvSpPr/>
          <p:nvPr>
            <p:custDataLst>
              <p:tags r:id="rId10"/>
            </p:custDataLst>
          </p:nvPr>
        </p:nvSpPr>
        <p:spPr>
          <a:xfrm>
            <a:off x="6791960" y="4152900"/>
            <a:ext cx="4572000" cy="317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25400" rIns="88900" bIns="25400" rtlCol="0" anchor="ctr" anchorCtr="0"/>
          <a:lstStyle/>
          <a:p>
            <a:pPr algn="l">
              <a:lnSpc>
                <a:spcPct val="100000"/>
              </a:lnSpc>
              <a:buSzTx/>
              <a:defRPr/>
            </a:pPr>
            <a:r>
              <a:rPr lang="en-US" sz="2000" b="1" i="0" u="none" strike="noStrike">
                <a:solidFill>
                  <a:srgbClr val="005A9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应用边界：强调自主思考</a:t>
            </a:r>
            <a:endParaRPr lang="en-US" sz="2000" b="1">
              <a:solidFill>
                <a:srgbClr val="005A9E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6" name="AutoShape 17"/>
          <p:cNvSpPr/>
          <p:nvPr>
            <p:custDataLst>
              <p:tags r:id="rId11"/>
            </p:custDataLst>
          </p:nvPr>
        </p:nvSpPr>
        <p:spPr>
          <a:xfrm>
            <a:off x="6791960" y="4508500"/>
            <a:ext cx="4295775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25400" rIns="88900" bIns="25400" rtlCol="0" anchor="ctr" anchorCtr="0"/>
          <a:lstStyle/>
          <a:p>
            <a:pPr algn="just">
              <a:lnSpc>
                <a:spcPct val="108000"/>
              </a:lnSpc>
              <a:buSzTx/>
              <a:defRPr/>
            </a:pPr>
            <a:r>
              <a:rPr 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AI仅作为实操工具，素养归纳、规律总结等核心环节必须确保学生自主完成，杜绝依赖。</a:t>
            </a:r>
            <a:endParaRPr lang="en-US" sz="1600" b="0" i="0" u="none" strike="noStrike">
              <a:solidFill>
                <a:srgbClr val="40404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Kaiti SC"/>
            </a:endParaRPr>
          </a:p>
        </p:txBody>
      </p:sp>
      <p:sp>
        <p:nvSpPr>
          <p:cNvPr id="7" name="AutoShape 26"/>
          <p:cNvSpPr/>
          <p:nvPr/>
        </p:nvSpPr>
        <p:spPr>
          <a:xfrm>
            <a:off x="915035" y="491490"/>
            <a:ext cx="2348865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zh-CN" altLang="en-US" sz="2400" b="1" i="0" u="none" strike="noStrike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修订了什么</a:t>
            </a:r>
            <a:endParaRPr lang="zh-CN" altLang="en-US" sz="2400" b="1" i="0" u="none" strike="noStrike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10800000">
            <a:off x="2197100" y="3937000"/>
            <a:ext cx="8699500" cy="977900"/>
          </a:xfrm>
          <a:prstGeom prst="parallelogram">
            <a:avLst>
              <a:gd name="adj" fmla="val 25000"/>
            </a:avLst>
          </a:prstGeom>
          <a:gradFill rotWithShape="1">
            <a:gsLst>
              <a:gs pos="0">
                <a:srgbClr val="00B0F0">
                  <a:alpha val="0"/>
                </a:srgbClr>
              </a:gs>
              <a:gs pos="43000">
                <a:srgbClr val="00B0F0">
                  <a:alpha val="24000"/>
                </a:srgbClr>
              </a:gs>
              <a:gs pos="100000">
                <a:srgbClr val="0070C0">
                  <a:alpha val="38000"/>
                </a:srgbClr>
              </a:gs>
            </a:gsLst>
            <a:lin ang="270000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3" name="AutoShape 3"/>
          <p:cNvSpPr/>
          <p:nvPr/>
        </p:nvSpPr>
        <p:spPr>
          <a:xfrm rot="10800000">
            <a:off x="1028700" y="2844800"/>
            <a:ext cx="5168900" cy="1104900"/>
          </a:xfrm>
          <a:prstGeom prst="parallelogram">
            <a:avLst>
              <a:gd name="adj" fmla="val 25000"/>
            </a:avLst>
          </a:prstGeom>
          <a:gradFill rotWithShape="1">
            <a:gsLst>
              <a:gs pos="0">
                <a:srgbClr val="00B0F0">
                  <a:alpha val="0"/>
                </a:srgbClr>
              </a:gs>
              <a:gs pos="43000">
                <a:srgbClr val="00B0F0">
                  <a:alpha val="24000"/>
                </a:srgbClr>
              </a:gs>
              <a:gs pos="100000">
                <a:srgbClr val="0070C0">
                  <a:alpha val="38000"/>
                </a:srgbClr>
              </a:gs>
            </a:gsLst>
            <a:lin ang="270000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6300" y="723900"/>
            <a:ext cx="673100" cy="5969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45200" y="-584200"/>
            <a:ext cx="5600700" cy="51308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5100" y="2374900"/>
            <a:ext cx="2806700" cy="36322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39285" t="24334" r="39464" b="30418"/>
          <a:stretch>
            <a:fillRect/>
          </a:stretch>
        </p:blipFill>
        <p:spPr>
          <a:xfrm>
            <a:off x="850900" y="3175000"/>
            <a:ext cx="1511300" cy="1511300"/>
          </a:xfrm>
          <a:prstGeom prst="ellipse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8" name="AutoShape 8"/>
          <p:cNvSpPr/>
          <p:nvPr/>
        </p:nvSpPr>
        <p:spPr>
          <a:xfrm>
            <a:off x="1651000" y="723900"/>
            <a:ext cx="4013200" cy="6477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dist">
              <a:lnSpc>
                <a:spcPct val="100000"/>
              </a:lnSpc>
              <a:defRPr/>
            </a:pPr>
            <a:r>
              <a:rPr lang="en-US" sz="1800" b="1" i="0" u="none" strike="noStrike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2026年安徽省</a:t>
            </a:r>
            <a:r>
              <a:rPr lang="en-US" sz="1800" b="1" i="0" u="none" strike="noStrike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小学</a:t>
            </a:r>
            <a:r>
              <a:rPr lang="en-US" sz="1800" b="1" i="0" u="none" strike="noStrike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人工智能通识教育</a:t>
            </a:r>
            <a:endParaRPr lang="en-US" sz="1100"/>
          </a:p>
          <a:p>
            <a:pPr indent="0" algn="dist">
              <a:lnSpc>
                <a:spcPct val="100000"/>
              </a:lnSpc>
            </a:pPr>
            <a:r>
              <a:rPr lang="en-US" sz="1800" b="1" i="0" u="none" strike="noStrike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暨</a:t>
            </a:r>
            <a:r>
              <a:rPr lang="en-US" sz="1800" b="1" i="0" u="none" strike="noStrike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小学</a:t>
            </a:r>
            <a:r>
              <a:rPr lang="en-US" sz="1800" b="1" i="0" u="none" strike="noStrike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信息科技教学指南培训活动</a:t>
            </a:r>
            <a:endParaRPr lang="en-US" sz="1800" b="1" i="0" u="none" strike="noStrike">
              <a:solidFill>
                <a:srgbClr val="FFFFFF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9" name="AutoShape 9"/>
          <p:cNvSpPr/>
          <p:nvPr/>
        </p:nvSpPr>
        <p:spPr>
          <a:xfrm>
            <a:off x="863600" y="3517900"/>
            <a:ext cx="1460500" cy="7747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en-US" sz="4400" b="1" i="0" u="none" strike="noStrike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三</a:t>
            </a:r>
            <a:endParaRPr lang="en-US" sz="1100"/>
          </a:p>
        </p:txBody>
      </p:sp>
      <p:sp>
        <p:nvSpPr>
          <p:cNvPr id="10" name="AutoShape 10"/>
          <p:cNvSpPr/>
          <p:nvPr/>
        </p:nvSpPr>
        <p:spPr>
          <a:xfrm>
            <a:off x="2959100" y="3035300"/>
            <a:ext cx="3238500" cy="7747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4400" b="1" i="0" u="none" strike="noStrike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课</a:t>
            </a:r>
            <a:r>
              <a:rPr lang="zh-CN" sz="4400" b="1" i="0" u="none" strike="noStrike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要</a:t>
            </a:r>
            <a:r>
              <a:rPr lang="en-US" sz="4400" b="1" i="0" u="none" strike="noStrike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怎么上</a:t>
            </a:r>
            <a:endParaRPr lang="en-US" sz="1100"/>
          </a:p>
        </p:txBody>
      </p:sp>
      <p:sp>
        <p:nvSpPr>
          <p:cNvPr id="11" name="AutoShape 11"/>
          <p:cNvSpPr/>
          <p:nvPr/>
        </p:nvSpPr>
        <p:spPr>
          <a:xfrm>
            <a:off x="2743200" y="4089400"/>
            <a:ext cx="8280400" cy="6477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3200" b="1" i="0" u="none" strike="noStrike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理念更新、方式变革、</a:t>
            </a:r>
            <a:r>
              <a:rPr lang="en-US" sz="3200" b="1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器材保障</a:t>
            </a:r>
            <a:endParaRPr lang="en-US" sz="3200" b="1" i="0" u="none" strike="noStrike">
              <a:solidFill>
                <a:srgbClr val="FFFFFF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3644900" y="520700"/>
            <a:ext cx="52705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800" b="1" i="0" u="none" strike="noStrike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（一）教学理念的更新</a:t>
            </a:r>
            <a:endParaRPr lang="en-US" sz="1100"/>
          </a:p>
        </p:txBody>
      </p:sp>
      <p:sp>
        <p:nvSpPr>
          <p:cNvPr id="7" name="AutoShape 7"/>
          <p:cNvSpPr/>
          <p:nvPr/>
        </p:nvSpPr>
        <p:spPr>
          <a:xfrm>
            <a:off x="2501900" y="1270000"/>
            <a:ext cx="6821595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482600" algn="just">
              <a:lnSpc>
                <a:spcPct val="133000"/>
              </a:lnSpc>
              <a:defRPr/>
            </a:pPr>
            <a:r>
              <a:rPr lang="en-US" sz="2000" i="0" u="none" strike="noStrike">
                <a:latin typeface="微软雅黑" panose="020B0503020204020204" charset="-122"/>
                <a:ea typeface="微软雅黑" panose="020B0503020204020204" charset="-122"/>
                <a:cs typeface="Kaiti SC"/>
                <a:sym typeface="Kaiti SC"/>
              </a:rPr>
              <a:t>从传统讲授向素养导向转变，构建新型师生关系。</a:t>
            </a:r>
            <a:endParaRPr lang="en-US" sz="2000" i="0" u="none" strike="noStrike">
              <a:latin typeface="微软雅黑" panose="020B0503020204020204" charset="-122"/>
              <a:ea typeface="微软雅黑" panose="020B0503020204020204" charset="-122"/>
              <a:cs typeface="Kaiti SC"/>
              <a:sym typeface="Kaiti SC"/>
            </a:endParaRPr>
          </a:p>
        </p:txBody>
      </p:sp>
      <p:sp>
        <p:nvSpPr>
          <p:cNvPr id="9" name="AutoShape 9"/>
          <p:cNvSpPr/>
          <p:nvPr>
            <p:custDataLst>
              <p:tags r:id="rId1"/>
            </p:custDataLst>
          </p:nvPr>
        </p:nvSpPr>
        <p:spPr>
          <a:xfrm>
            <a:off x="1524000" y="2486660"/>
            <a:ext cx="177800" cy="177800"/>
          </a:xfrm>
          <a:prstGeom prst="ellipse">
            <a:avLst/>
          </a:prstGeom>
          <a:gradFill rotWithShape="0">
            <a:gsLst>
              <a:gs pos="0">
                <a:srgbClr val="DDCA57">
                  <a:alpha val="100000"/>
                </a:srgbClr>
              </a:gs>
              <a:gs pos="99000">
                <a:srgbClr val="F03752">
                  <a:alpha val="100000"/>
                </a:srgbClr>
              </a:gs>
            </a:gsLst>
            <a:lin ang="270000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" name="AutoShape 10"/>
          <p:cNvSpPr/>
          <p:nvPr>
            <p:custDataLst>
              <p:tags r:id="rId2"/>
            </p:custDataLst>
          </p:nvPr>
        </p:nvSpPr>
        <p:spPr>
          <a:xfrm>
            <a:off x="1778000" y="2334260"/>
            <a:ext cx="3048000" cy="1143000"/>
          </a:xfrm>
          <a:prstGeom prst="roundRect">
            <a:avLst>
              <a:gd name="adj" fmla="val 12222"/>
            </a:avLst>
          </a:prstGeom>
          <a:solidFill>
            <a:srgbClr val="F2F2F2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1" name="AutoShape 11"/>
          <p:cNvSpPr/>
          <p:nvPr>
            <p:custDataLst>
              <p:tags r:id="rId3"/>
            </p:custDataLst>
          </p:nvPr>
        </p:nvSpPr>
        <p:spPr>
          <a:xfrm>
            <a:off x="1905000" y="2374900"/>
            <a:ext cx="2921000" cy="110172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algn="l">
              <a:lnSpc>
                <a:spcPct val="92000"/>
              </a:lnSpc>
              <a:buSzTx/>
              <a:defRPr/>
            </a:pPr>
            <a:r>
              <a:rPr lang="en-US" sz="1800" b="1" i="0" u="none" strike="noStrike">
                <a:solidFill>
                  <a:srgbClr val="005A9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教师角色转变：</a:t>
            </a:r>
            <a:endParaRPr lang="en-US" sz="1800" b="1">
              <a:solidFill>
                <a:srgbClr val="005A9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l" eaLnBrk="1" fontAlgn="auto" latinLnBrk="0" hangingPunct="1">
              <a:lnSpc>
                <a:spcPct val="100000"/>
              </a:lnSpc>
              <a:spcBef>
                <a:spcPts val="600"/>
              </a:spcBef>
            </a:pPr>
            <a:r>
              <a:rPr lang="en-US" sz="1600" b="0" i="0" u="none" strike="noStrike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微软雅黑" panose="020B0503020204020204" charset="-122"/>
              </a:rPr>
              <a:t>从讲授者 → 情境设计者、过程引导者、素养启发者、资源支持者。</a:t>
            </a:r>
            <a:endParaRPr lang="en-US" sz="1600" b="0" i="0" u="none" strike="noStrike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微软雅黑" panose="020B0503020204020204" charset="-122"/>
            </a:endParaRPr>
          </a:p>
        </p:txBody>
      </p:sp>
      <p:sp>
        <p:nvSpPr>
          <p:cNvPr id="12" name="AutoShape 12"/>
          <p:cNvSpPr/>
          <p:nvPr>
            <p:custDataLst>
              <p:tags r:id="rId4"/>
            </p:custDataLst>
          </p:nvPr>
        </p:nvSpPr>
        <p:spPr>
          <a:xfrm>
            <a:off x="5204460" y="2486660"/>
            <a:ext cx="177800" cy="177800"/>
          </a:xfrm>
          <a:prstGeom prst="ellipse">
            <a:avLst/>
          </a:prstGeom>
          <a:gradFill rotWithShape="0">
            <a:gsLst>
              <a:gs pos="0">
                <a:srgbClr val="DDCA57">
                  <a:alpha val="100000"/>
                </a:srgbClr>
              </a:gs>
              <a:gs pos="99000">
                <a:srgbClr val="F03752">
                  <a:alpha val="100000"/>
                </a:srgbClr>
              </a:gs>
            </a:gsLst>
            <a:lin ang="270000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3" name="AutoShape 13"/>
          <p:cNvSpPr/>
          <p:nvPr>
            <p:custDataLst>
              <p:tags r:id="rId5"/>
            </p:custDataLst>
          </p:nvPr>
        </p:nvSpPr>
        <p:spPr>
          <a:xfrm>
            <a:off x="5458460" y="2334260"/>
            <a:ext cx="3048000" cy="1143000"/>
          </a:xfrm>
          <a:prstGeom prst="roundRect">
            <a:avLst>
              <a:gd name="adj" fmla="val 12222"/>
            </a:avLst>
          </a:prstGeom>
          <a:solidFill>
            <a:srgbClr val="F2F2F2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4" name="AutoShape 14"/>
          <p:cNvSpPr/>
          <p:nvPr>
            <p:custDataLst>
              <p:tags r:id="rId6"/>
            </p:custDataLst>
          </p:nvPr>
        </p:nvSpPr>
        <p:spPr>
          <a:xfrm>
            <a:off x="5585460" y="2433320"/>
            <a:ext cx="3076575" cy="101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algn="l">
              <a:lnSpc>
                <a:spcPct val="92000"/>
              </a:lnSpc>
              <a:buSzTx/>
              <a:defRPr/>
            </a:pPr>
            <a:r>
              <a:rPr lang="en-US" sz="1800" b="1" i="0" u="none" strike="noStrike">
                <a:solidFill>
                  <a:srgbClr val="005A9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学生角色转变：</a:t>
            </a:r>
            <a:endParaRPr lang="en-US" sz="1800" b="1">
              <a:solidFill>
                <a:srgbClr val="005A9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l" eaLnBrk="1" fontAlgn="auto" latinLnBrk="0" hangingPunct="1">
              <a:lnSpc>
                <a:spcPct val="100000"/>
              </a:lnSpc>
              <a:spcBef>
                <a:spcPts val="600"/>
              </a:spcBef>
              <a:buSzTx/>
            </a:pPr>
            <a:r>
              <a:rPr lang="en-US" sz="1600" b="0" i="0" u="none" strike="noStrike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微软雅黑" panose="020B0503020204020204" charset="-122"/>
              </a:rPr>
              <a:t>从被动接收 → 问题发现者、方案探索者、项目实施者、素养归纳者。</a:t>
            </a:r>
            <a:endParaRPr lang="en-US" sz="1600" b="0" i="0" u="none" strike="noStrike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微软雅黑" panose="020B0503020204020204" charset="-122"/>
            </a:endParaRPr>
          </a:p>
        </p:txBody>
      </p:sp>
      <p:sp>
        <p:nvSpPr>
          <p:cNvPr id="15" name="AutoShape 15"/>
          <p:cNvSpPr/>
          <p:nvPr/>
        </p:nvSpPr>
        <p:spPr>
          <a:xfrm>
            <a:off x="1524000" y="3981450"/>
            <a:ext cx="177800" cy="177800"/>
          </a:xfrm>
          <a:prstGeom prst="ellipse">
            <a:avLst/>
          </a:prstGeom>
          <a:gradFill rotWithShape="0">
            <a:gsLst>
              <a:gs pos="0">
                <a:srgbClr val="DDCA57">
                  <a:alpha val="100000"/>
                </a:srgbClr>
              </a:gs>
              <a:gs pos="99000">
                <a:srgbClr val="F03752">
                  <a:alpha val="100000"/>
                </a:srgbClr>
              </a:gs>
            </a:gsLst>
            <a:lin ang="270000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6" name="AutoShape 16"/>
          <p:cNvSpPr/>
          <p:nvPr/>
        </p:nvSpPr>
        <p:spPr>
          <a:xfrm>
            <a:off x="1778000" y="3829050"/>
            <a:ext cx="6477000" cy="1143000"/>
          </a:xfrm>
          <a:prstGeom prst="roundRect">
            <a:avLst>
              <a:gd name="adj" fmla="val 12222"/>
            </a:avLst>
          </a:prstGeom>
          <a:solidFill>
            <a:srgbClr val="F2F2F2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7" name="AutoShape 17"/>
          <p:cNvSpPr/>
          <p:nvPr/>
        </p:nvSpPr>
        <p:spPr>
          <a:xfrm>
            <a:off x="1905000" y="3956050"/>
            <a:ext cx="6659245" cy="889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algn="l">
              <a:lnSpc>
                <a:spcPct val="92000"/>
              </a:lnSpc>
              <a:buSzTx/>
              <a:defRPr/>
            </a:pPr>
            <a:r>
              <a:rPr lang="en-US" sz="1800" b="1" i="0" u="none" strike="noStrike">
                <a:solidFill>
                  <a:srgbClr val="005A9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课堂重心转变：</a:t>
            </a:r>
            <a:endParaRPr lang="en-US" sz="1800" b="1">
              <a:solidFill>
                <a:srgbClr val="005A9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l" eaLnBrk="1" fontAlgn="auto" latinLnBrk="0" hangingPunct="1">
              <a:lnSpc>
                <a:spcPct val="100000"/>
              </a:lnSpc>
              <a:spcBef>
                <a:spcPts val="600"/>
              </a:spcBef>
              <a:buSzTx/>
            </a:pPr>
            <a:r>
              <a:rPr lang="en-US" sz="1600" b="0" i="0" u="none" strike="noStrike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微软雅黑" panose="020B0503020204020204" charset="-122"/>
              </a:rPr>
              <a:t>从“教师讲多少”转向“学生经历什么、思考什么、解决什么”，关注深度学习过程。</a:t>
            </a:r>
            <a:endParaRPr lang="en-US" sz="1600" b="0" i="0" u="none" strike="noStrike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微软雅黑" panose="020B0503020204020204" charset="-122"/>
            </a:endParaRPr>
          </a:p>
        </p:txBody>
      </p:sp>
      <p:sp>
        <p:nvSpPr>
          <p:cNvPr id="26" name="AutoShape 26"/>
          <p:cNvSpPr/>
          <p:nvPr/>
        </p:nvSpPr>
        <p:spPr>
          <a:xfrm>
            <a:off x="915035" y="491490"/>
            <a:ext cx="2348865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zh-CN" altLang="en-US" sz="2400" b="1" i="0" u="none" strike="noStrike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课要怎么上</a:t>
            </a:r>
            <a:endParaRPr lang="zh-CN" altLang="en-US" sz="2400" b="1" i="0" u="none" strike="noStrike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8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872980" y="4432300"/>
            <a:ext cx="1930400" cy="19304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3644900" y="520700"/>
            <a:ext cx="52705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800" b="1" i="0" u="none" strike="noStrike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（二）教学方式的变革</a:t>
            </a:r>
            <a:endParaRPr lang="en-US" sz="1100"/>
          </a:p>
        </p:txBody>
      </p:sp>
      <p:sp>
        <p:nvSpPr>
          <p:cNvPr id="8" name="AutoShape 8"/>
          <p:cNvSpPr/>
          <p:nvPr>
            <p:custDataLst>
              <p:tags r:id="rId1"/>
            </p:custDataLst>
          </p:nvPr>
        </p:nvSpPr>
        <p:spPr>
          <a:xfrm>
            <a:off x="1066800" y="1924685"/>
            <a:ext cx="177800" cy="177800"/>
          </a:xfrm>
          <a:prstGeom prst="ellipse">
            <a:avLst/>
          </a:prstGeom>
          <a:gradFill rotWithShape="0">
            <a:gsLst>
              <a:gs pos="0">
                <a:srgbClr val="DDCA57">
                  <a:alpha val="100000"/>
                </a:srgbClr>
              </a:gs>
              <a:gs pos="99000">
                <a:srgbClr val="F03752">
                  <a:alpha val="100000"/>
                </a:srgbClr>
              </a:gs>
            </a:gsLst>
            <a:lin ang="270000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" name="AutoShape 10"/>
          <p:cNvSpPr/>
          <p:nvPr>
            <p:custDataLst>
              <p:tags r:id="rId2"/>
            </p:custDataLst>
          </p:nvPr>
        </p:nvSpPr>
        <p:spPr>
          <a:xfrm>
            <a:off x="1356360" y="1830705"/>
            <a:ext cx="22098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l">
              <a:lnSpc>
                <a:spcPct val="92000"/>
              </a:lnSpc>
              <a:defRPr/>
            </a:pPr>
            <a:r>
              <a:rPr lang="en-US" sz="1800" b="1" i="0" u="none" strike="noStrike">
                <a:solidFill>
                  <a:srgbClr val="005A9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时间分配</a:t>
            </a:r>
            <a:endParaRPr lang="en-US" sz="1100"/>
          </a:p>
        </p:txBody>
      </p:sp>
      <p:sp>
        <p:nvSpPr>
          <p:cNvPr id="11" name="AutoShape 11"/>
          <p:cNvSpPr/>
          <p:nvPr>
            <p:custDataLst>
              <p:tags r:id="rId3"/>
            </p:custDataLst>
          </p:nvPr>
        </p:nvSpPr>
        <p:spPr>
          <a:xfrm>
            <a:off x="1356360" y="2218690"/>
            <a:ext cx="3048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Kaiti SC"/>
                <a:sym typeface="Kaiti SC"/>
              </a:rPr>
              <a:t>精讲多练、先试后导，压缩讲授</a:t>
            </a: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Kaiti SC"/>
                <a:sym typeface="Kaiti SC"/>
              </a:rPr>
              <a:t>时间</a:t>
            </a:r>
            <a:r>
              <a:rPr 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Kaiti SC"/>
                <a:sym typeface="Kaiti SC"/>
              </a:rPr>
              <a:t>，留足实操与思考。</a:t>
            </a:r>
            <a:endParaRPr lang="en-US" sz="1600" b="0" i="0" u="none" strike="noStrike">
              <a:solidFill>
                <a:srgbClr val="404040"/>
              </a:solidFill>
              <a:latin typeface="楷体" panose="02010609060101010101" pitchFamily="49" charset="-122"/>
              <a:ea typeface="楷体" panose="02010609060101010101" pitchFamily="49" charset="-122"/>
              <a:cs typeface="Kaiti SC"/>
              <a:sym typeface="Kaiti SC"/>
            </a:endParaRPr>
          </a:p>
        </p:txBody>
      </p:sp>
      <p:sp>
        <p:nvSpPr>
          <p:cNvPr id="12" name="AutoShape 12"/>
          <p:cNvSpPr/>
          <p:nvPr>
            <p:custDataLst>
              <p:tags r:id="rId4"/>
            </p:custDataLst>
          </p:nvPr>
        </p:nvSpPr>
        <p:spPr>
          <a:xfrm>
            <a:off x="4622800" y="1924685"/>
            <a:ext cx="177800" cy="177800"/>
          </a:xfrm>
          <a:prstGeom prst="ellipse">
            <a:avLst/>
          </a:prstGeom>
          <a:gradFill rotWithShape="0">
            <a:gsLst>
              <a:gs pos="0">
                <a:srgbClr val="DDCA57">
                  <a:alpha val="100000"/>
                </a:srgbClr>
              </a:gs>
              <a:gs pos="99000">
                <a:srgbClr val="F03752">
                  <a:alpha val="100000"/>
                </a:srgbClr>
              </a:gs>
            </a:gsLst>
            <a:lin ang="270000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4" name="AutoShape 14"/>
          <p:cNvSpPr/>
          <p:nvPr>
            <p:custDataLst>
              <p:tags r:id="rId5"/>
            </p:custDataLst>
          </p:nvPr>
        </p:nvSpPr>
        <p:spPr>
          <a:xfrm>
            <a:off x="4912360" y="1830705"/>
            <a:ext cx="19177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l">
              <a:lnSpc>
                <a:spcPct val="92000"/>
              </a:lnSpc>
              <a:defRPr/>
            </a:pPr>
            <a:r>
              <a:rPr lang="en-US" sz="1800" b="1" i="0" u="none" strike="noStrike">
                <a:solidFill>
                  <a:srgbClr val="005A9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活动组织</a:t>
            </a:r>
            <a:endParaRPr lang="en-US" sz="1100"/>
          </a:p>
        </p:txBody>
      </p:sp>
      <p:sp>
        <p:nvSpPr>
          <p:cNvPr id="15" name="AutoShape 15"/>
          <p:cNvSpPr/>
          <p:nvPr>
            <p:custDataLst>
              <p:tags r:id="rId6"/>
            </p:custDataLst>
          </p:nvPr>
        </p:nvSpPr>
        <p:spPr>
          <a:xfrm>
            <a:off x="4912360" y="2211705"/>
            <a:ext cx="2922905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Kaiti SC"/>
                <a:sym typeface="Kaiti SC"/>
              </a:rPr>
              <a:t>问题链驱动，做中学、用中学、创中学，鼓励试错与迭代。</a:t>
            </a:r>
            <a:endParaRPr lang="en-US" sz="1600" b="0" i="0" u="none" strike="noStrike">
              <a:solidFill>
                <a:srgbClr val="404040"/>
              </a:solidFill>
              <a:latin typeface="楷体" panose="02010609060101010101" pitchFamily="49" charset="-122"/>
              <a:ea typeface="楷体" panose="02010609060101010101" pitchFamily="49" charset="-122"/>
              <a:cs typeface="Kaiti SC"/>
              <a:sym typeface="Kaiti SC"/>
            </a:endParaRPr>
          </a:p>
        </p:txBody>
      </p:sp>
      <p:sp>
        <p:nvSpPr>
          <p:cNvPr id="16" name="AutoShape 16"/>
          <p:cNvSpPr/>
          <p:nvPr>
            <p:custDataLst>
              <p:tags r:id="rId7"/>
            </p:custDataLst>
          </p:nvPr>
        </p:nvSpPr>
        <p:spPr>
          <a:xfrm>
            <a:off x="8178800" y="1924685"/>
            <a:ext cx="177800" cy="177800"/>
          </a:xfrm>
          <a:prstGeom prst="ellipse">
            <a:avLst/>
          </a:prstGeom>
          <a:gradFill rotWithShape="0">
            <a:gsLst>
              <a:gs pos="0">
                <a:srgbClr val="DDCA57">
                  <a:alpha val="100000"/>
                </a:srgbClr>
              </a:gs>
              <a:gs pos="99000">
                <a:srgbClr val="F03752">
                  <a:alpha val="100000"/>
                </a:srgbClr>
              </a:gs>
            </a:gsLst>
            <a:lin ang="270000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8" name="AutoShape 18"/>
          <p:cNvSpPr/>
          <p:nvPr>
            <p:custDataLst>
              <p:tags r:id="rId8"/>
            </p:custDataLst>
          </p:nvPr>
        </p:nvSpPr>
        <p:spPr>
          <a:xfrm>
            <a:off x="8496300" y="1830705"/>
            <a:ext cx="203454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l">
              <a:lnSpc>
                <a:spcPct val="92000"/>
              </a:lnSpc>
              <a:defRPr/>
            </a:pPr>
            <a:r>
              <a:rPr lang="en-US" sz="1800" b="1" i="0" u="none" strike="noStrike">
                <a:solidFill>
                  <a:srgbClr val="005A9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互动模式</a:t>
            </a:r>
            <a:endParaRPr lang="en-US" sz="1100"/>
          </a:p>
        </p:txBody>
      </p:sp>
      <p:sp>
        <p:nvSpPr>
          <p:cNvPr id="19" name="AutoShape 19"/>
          <p:cNvSpPr/>
          <p:nvPr>
            <p:custDataLst>
              <p:tags r:id="rId9"/>
            </p:custDataLst>
          </p:nvPr>
        </p:nvSpPr>
        <p:spPr>
          <a:xfrm>
            <a:off x="8496300" y="2218690"/>
            <a:ext cx="2417445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Kaiti SC"/>
                <a:sym typeface="Kaiti SC"/>
              </a:rPr>
              <a:t>生生协作、师生共研，常态化展示与互评。</a:t>
            </a:r>
            <a:endParaRPr lang="en-US" sz="1600" b="0" i="0" u="none" strike="noStrike">
              <a:solidFill>
                <a:srgbClr val="404040"/>
              </a:solidFill>
              <a:latin typeface="楷体" panose="02010609060101010101" pitchFamily="49" charset="-122"/>
              <a:ea typeface="楷体" panose="02010609060101010101" pitchFamily="49" charset="-122"/>
              <a:cs typeface="Kaiti SC"/>
              <a:sym typeface="Kaiti SC"/>
            </a:endParaRPr>
          </a:p>
        </p:txBody>
      </p:sp>
      <p:sp>
        <p:nvSpPr>
          <p:cNvPr id="20" name="AutoShape 20"/>
          <p:cNvSpPr/>
          <p:nvPr/>
        </p:nvSpPr>
        <p:spPr>
          <a:xfrm>
            <a:off x="508000" y="3844925"/>
            <a:ext cx="11176000" cy="12700"/>
          </a:xfrm>
          <a:prstGeom prst="roundRect">
            <a:avLst>
              <a:gd name="adj" fmla="val 0"/>
            </a:avLst>
          </a:prstGeom>
          <a:solidFill>
            <a:srgbClr val="BFBFBF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21" name="AutoShape 21"/>
          <p:cNvSpPr/>
          <p:nvPr/>
        </p:nvSpPr>
        <p:spPr>
          <a:xfrm>
            <a:off x="1016000" y="4168775"/>
            <a:ext cx="10160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005A9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核心理念：从“以教为中心”转向“以学为中心”，强调实践与创新。</a:t>
            </a:r>
            <a:endParaRPr lang="en-US" sz="2000" b="1" i="0" u="none" strike="noStrike">
              <a:solidFill>
                <a:srgbClr val="005A9E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黑体" panose="02010609060101010101" charset="-122"/>
            </a:endParaRPr>
          </a:p>
        </p:txBody>
      </p:sp>
      <p:sp>
        <p:nvSpPr>
          <p:cNvPr id="22" name="AutoShape 26"/>
          <p:cNvSpPr/>
          <p:nvPr/>
        </p:nvSpPr>
        <p:spPr>
          <a:xfrm>
            <a:off x="915035" y="491490"/>
            <a:ext cx="2348865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zh-CN" altLang="en-US" sz="2400" b="1" i="0" u="none" strike="noStrike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课要怎么上</a:t>
            </a:r>
            <a:endParaRPr lang="zh-CN" altLang="en-US" sz="2400" b="1" i="0" u="none" strike="noStrike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23" name="Picture 1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872980" y="4432300"/>
            <a:ext cx="1930400" cy="19304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3644900" y="520700"/>
            <a:ext cx="226314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800" b="1" i="0" u="none" strike="noStrike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（三）给教师的建议</a:t>
            </a:r>
            <a:endParaRPr lang="en-US" sz="1100"/>
          </a:p>
        </p:txBody>
      </p:sp>
      <p:sp>
        <p:nvSpPr>
          <p:cNvPr id="7" name="AutoShape 7"/>
          <p:cNvSpPr/>
          <p:nvPr/>
        </p:nvSpPr>
        <p:spPr>
          <a:xfrm>
            <a:off x="1016000" y="1270000"/>
            <a:ext cx="10160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33000"/>
              </a:lnSpc>
              <a:defRPr/>
            </a:pPr>
            <a:r>
              <a:rPr lang="en-US" sz="2400" i="0" u="none" strike="noStrike">
                <a:latin typeface="微软雅黑" panose="020B0503020204020204" charset="-122"/>
                <a:ea typeface="微软雅黑" panose="020B0503020204020204" charset="-122"/>
                <a:cs typeface="Kaiti SC"/>
                <a:sym typeface="Kaiti SC"/>
              </a:rPr>
              <a:t>赋能教学创新，提升育人质量，实现教育数字化转型</a:t>
            </a:r>
            <a:endParaRPr lang="en-US" sz="2400" i="0" u="none" strike="noStrike">
              <a:latin typeface="微软雅黑" panose="020B0503020204020204" charset="-122"/>
              <a:ea typeface="微软雅黑" panose="020B0503020204020204" charset="-122"/>
              <a:cs typeface="Kaiti SC"/>
              <a:sym typeface="Kaiti SC"/>
            </a:endParaRPr>
          </a:p>
        </p:txBody>
      </p:sp>
      <p:sp>
        <p:nvSpPr>
          <p:cNvPr id="8" name="AutoShape 8"/>
          <p:cNvSpPr/>
          <p:nvPr>
            <p:custDataLst>
              <p:tags r:id="rId1"/>
            </p:custDataLst>
          </p:nvPr>
        </p:nvSpPr>
        <p:spPr>
          <a:xfrm>
            <a:off x="2032000" y="2413000"/>
            <a:ext cx="177800" cy="177800"/>
          </a:xfrm>
          <a:prstGeom prst="ellipse">
            <a:avLst/>
          </a:prstGeom>
          <a:gradFill rotWithShape="0">
            <a:gsLst>
              <a:gs pos="0">
                <a:srgbClr val="DDCA57">
                  <a:alpha val="100000"/>
                </a:srgbClr>
              </a:gs>
              <a:gs pos="99000">
                <a:srgbClr val="F03752">
                  <a:alpha val="100000"/>
                </a:srgbClr>
              </a:gs>
            </a:gsLst>
            <a:lin ang="270000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" name="AutoShape 10"/>
          <p:cNvSpPr/>
          <p:nvPr>
            <p:custDataLst>
              <p:tags r:id="rId2"/>
            </p:custDataLst>
          </p:nvPr>
        </p:nvSpPr>
        <p:spPr>
          <a:xfrm>
            <a:off x="1976120" y="2329180"/>
            <a:ext cx="166624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ctr">
              <a:lnSpc>
                <a:spcPct val="92000"/>
              </a:lnSpc>
              <a:defRPr/>
            </a:pPr>
            <a:r>
              <a:rPr lang="en-US" sz="1800" b="1" i="0" u="none" strike="noStrike">
                <a:solidFill>
                  <a:srgbClr val="005A9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大胆放手</a:t>
            </a:r>
            <a:endParaRPr lang="en-US" sz="1100"/>
          </a:p>
        </p:txBody>
      </p:sp>
      <p:sp>
        <p:nvSpPr>
          <p:cNvPr id="11" name="AutoShape 11"/>
          <p:cNvSpPr/>
          <p:nvPr>
            <p:custDataLst>
              <p:tags r:id="rId3"/>
            </p:custDataLst>
          </p:nvPr>
        </p:nvSpPr>
        <p:spPr>
          <a:xfrm>
            <a:off x="1438275" y="2984500"/>
            <a:ext cx="2794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600" b="0" i="0" u="none" strike="noStrike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Kaiti SC"/>
                <a:sym typeface="Kaiti SC"/>
              </a:rPr>
              <a:t>依托支架与步骤，让学生自主探究，激发内在潜能。</a:t>
            </a:r>
            <a:endParaRPr lang="en-US" sz="1600" b="0" i="0" u="none" strike="noStrike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Kaiti SC"/>
              <a:sym typeface="Kaiti SC"/>
            </a:endParaRPr>
          </a:p>
        </p:txBody>
      </p:sp>
      <p:sp>
        <p:nvSpPr>
          <p:cNvPr id="12" name="AutoShape 12"/>
          <p:cNvSpPr/>
          <p:nvPr>
            <p:custDataLst>
              <p:tags r:id="rId4"/>
            </p:custDataLst>
          </p:nvPr>
        </p:nvSpPr>
        <p:spPr>
          <a:xfrm>
            <a:off x="5497195" y="2413000"/>
            <a:ext cx="177800" cy="177800"/>
          </a:xfrm>
          <a:prstGeom prst="ellipse">
            <a:avLst/>
          </a:prstGeom>
          <a:gradFill rotWithShape="0">
            <a:gsLst>
              <a:gs pos="0">
                <a:srgbClr val="DDCA57">
                  <a:alpha val="100000"/>
                </a:srgbClr>
              </a:gs>
              <a:gs pos="99000">
                <a:srgbClr val="F03752">
                  <a:alpha val="100000"/>
                </a:srgbClr>
              </a:gs>
            </a:gsLst>
            <a:lin ang="270000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4" name="AutoShape 14"/>
          <p:cNvSpPr/>
          <p:nvPr>
            <p:custDataLst>
              <p:tags r:id="rId5"/>
            </p:custDataLst>
          </p:nvPr>
        </p:nvSpPr>
        <p:spPr>
          <a:xfrm>
            <a:off x="4862195" y="2339340"/>
            <a:ext cx="2794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ctr">
              <a:lnSpc>
                <a:spcPct val="92000"/>
              </a:lnSpc>
              <a:defRPr/>
            </a:pPr>
            <a:r>
              <a:rPr lang="en-US" sz="1800" b="1" i="0" u="none" strike="noStrike">
                <a:solidFill>
                  <a:srgbClr val="005A9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调整评价</a:t>
            </a:r>
            <a:endParaRPr lang="en-US" sz="1100"/>
          </a:p>
        </p:txBody>
      </p:sp>
      <p:sp>
        <p:nvSpPr>
          <p:cNvPr id="15" name="AutoShape 15"/>
          <p:cNvSpPr/>
          <p:nvPr>
            <p:custDataLst>
              <p:tags r:id="rId6"/>
            </p:custDataLst>
          </p:nvPr>
        </p:nvSpPr>
        <p:spPr>
          <a:xfrm>
            <a:off x="4765040" y="2984500"/>
            <a:ext cx="2794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600" b="0" i="0" u="none" strike="noStrike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Kaiti SC"/>
                <a:sym typeface="Kaiti SC"/>
              </a:rPr>
              <a:t>关注参与度、思维深度与问题解决过程，促进全面发展。</a:t>
            </a:r>
            <a:endParaRPr lang="en-US" sz="1600" b="0" i="0" u="none" strike="noStrike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Kaiti SC"/>
              <a:sym typeface="Kaiti SC"/>
            </a:endParaRPr>
          </a:p>
        </p:txBody>
      </p:sp>
      <p:sp>
        <p:nvSpPr>
          <p:cNvPr id="16" name="AutoShape 16"/>
          <p:cNvSpPr/>
          <p:nvPr>
            <p:custDataLst>
              <p:tags r:id="rId7"/>
            </p:custDataLst>
          </p:nvPr>
        </p:nvSpPr>
        <p:spPr>
          <a:xfrm>
            <a:off x="8630920" y="2413000"/>
            <a:ext cx="177800" cy="177800"/>
          </a:xfrm>
          <a:prstGeom prst="ellipse">
            <a:avLst/>
          </a:prstGeom>
          <a:gradFill rotWithShape="0">
            <a:gsLst>
              <a:gs pos="0">
                <a:srgbClr val="DDCA57">
                  <a:alpha val="100000"/>
                </a:srgbClr>
              </a:gs>
              <a:gs pos="99000">
                <a:srgbClr val="F03752">
                  <a:alpha val="100000"/>
                </a:srgbClr>
              </a:gs>
            </a:gsLst>
            <a:lin ang="270000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8" name="AutoShape 18"/>
          <p:cNvSpPr/>
          <p:nvPr>
            <p:custDataLst>
              <p:tags r:id="rId8"/>
            </p:custDataLst>
          </p:nvPr>
        </p:nvSpPr>
        <p:spPr>
          <a:xfrm>
            <a:off x="8519160" y="2329180"/>
            <a:ext cx="1616075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ctr">
              <a:lnSpc>
                <a:spcPct val="92000"/>
              </a:lnSpc>
              <a:defRPr/>
            </a:pPr>
            <a:r>
              <a:rPr lang="en-US" sz="1800" b="1" i="0" u="none" strike="noStrike">
                <a:solidFill>
                  <a:srgbClr val="005A9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善用AI</a:t>
            </a:r>
            <a:endParaRPr lang="en-US" sz="1100"/>
          </a:p>
        </p:txBody>
      </p:sp>
      <p:sp>
        <p:nvSpPr>
          <p:cNvPr id="19" name="AutoShape 19"/>
          <p:cNvSpPr/>
          <p:nvPr>
            <p:custDataLst>
              <p:tags r:id="rId9"/>
            </p:custDataLst>
          </p:nvPr>
        </p:nvSpPr>
        <p:spPr>
          <a:xfrm>
            <a:off x="8052435" y="2984500"/>
            <a:ext cx="2794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600" b="0" i="0" u="none" strike="noStrike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教师先掌握基础AI工具，合理设计应用环节，提升效率。</a:t>
            </a:r>
            <a:endParaRPr lang="en-US" sz="1600" b="0" i="0" u="none" strike="noStrike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Kaiti SC"/>
            </a:endParaRPr>
          </a:p>
        </p:txBody>
      </p:sp>
      <p:sp>
        <p:nvSpPr>
          <p:cNvPr id="20" name="AutoShape 20"/>
          <p:cNvSpPr/>
          <p:nvPr/>
        </p:nvSpPr>
        <p:spPr>
          <a:xfrm>
            <a:off x="1438275" y="4140200"/>
            <a:ext cx="7498715" cy="762000"/>
          </a:xfrm>
          <a:prstGeom prst="roundRect">
            <a:avLst>
              <a:gd name="adj" fmla="val 26666"/>
            </a:avLst>
          </a:prstGeom>
          <a:solidFill>
            <a:srgbClr val="EBF5FB">
              <a:alpha val="100000"/>
            </a:srgbClr>
          </a:solidFill>
          <a:ln w="12700" cap="flat" cmpd="sng">
            <a:solidFill>
              <a:srgbClr val="2E9FD1">
                <a:alpha val="5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21" name="AutoShape 21"/>
          <p:cNvSpPr/>
          <p:nvPr/>
        </p:nvSpPr>
        <p:spPr>
          <a:xfrm>
            <a:off x="1556385" y="4267200"/>
            <a:ext cx="716407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en-US" sz="2000" b="1" i="0" u="none" strike="noStrike">
                <a:solidFill>
                  <a:srgbClr val="005A9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总结：</a:t>
            </a:r>
            <a:r>
              <a:rPr lang="en-US" sz="18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Kaiti SC"/>
                <a:sym typeface="Kaiti SC"/>
              </a:rPr>
              <a:t>通过教学方式的变革与技术的融合，打造智慧高效课堂。</a:t>
            </a:r>
            <a:endParaRPr lang="en-US" sz="1800" b="0" i="0" u="none" strike="noStrike">
              <a:solidFill>
                <a:srgbClr val="404040"/>
              </a:solidFill>
              <a:latin typeface="楷体" panose="02010609060101010101" pitchFamily="49" charset="-122"/>
              <a:ea typeface="楷体" panose="02010609060101010101" pitchFamily="49" charset="-122"/>
              <a:cs typeface="Kaiti SC"/>
              <a:sym typeface="Kaiti SC"/>
            </a:endParaRPr>
          </a:p>
        </p:txBody>
      </p:sp>
      <p:sp>
        <p:nvSpPr>
          <p:cNvPr id="26" name="AutoShape 26"/>
          <p:cNvSpPr/>
          <p:nvPr/>
        </p:nvSpPr>
        <p:spPr>
          <a:xfrm>
            <a:off x="915035" y="491490"/>
            <a:ext cx="2348865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zh-CN" altLang="en-US" sz="2400" b="1" i="0" u="none" strike="noStrike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课要怎么上</a:t>
            </a:r>
            <a:endParaRPr lang="zh-CN" altLang="en-US" sz="2400" b="1" i="0" u="none" strike="noStrike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9" name="Picture 1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872980" y="4432300"/>
            <a:ext cx="1930400" cy="19304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3644900" y="520700"/>
            <a:ext cx="52705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800" b="1" i="0" u="none" strike="noStrike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（四）实验器材配备</a:t>
            </a:r>
            <a:endParaRPr lang="en-US" sz="1100"/>
          </a:p>
        </p:txBody>
      </p:sp>
      <p:sp>
        <p:nvSpPr>
          <p:cNvPr id="20" name="AutoShape 20"/>
          <p:cNvSpPr/>
          <p:nvPr/>
        </p:nvSpPr>
        <p:spPr>
          <a:xfrm>
            <a:off x="1409700" y="5575300"/>
            <a:ext cx="8864600" cy="558800"/>
          </a:xfrm>
          <a:prstGeom prst="roundRect">
            <a:avLst>
              <a:gd name="adj" fmla="val 0"/>
            </a:avLst>
          </a:prstGeom>
          <a:solidFill>
            <a:srgbClr val="F0F0F0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646464"/>
                </a:solidFill>
                <a:latin typeface="Noto Sans SC"/>
                <a:ea typeface="Noto Sans SC"/>
                <a:cs typeface="Noto Sans SC"/>
                <a:sym typeface="Noto Sans SC"/>
              </a:rPr>
              <a:t>教学保障：软硬件协同支撑，确保实验顺利开展</a:t>
            </a:r>
            <a:endParaRPr lang="en-US" sz="1100"/>
          </a:p>
        </p:txBody>
      </p:sp>
      <p:sp>
        <p:nvSpPr>
          <p:cNvPr id="26" name="AutoShape 26"/>
          <p:cNvSpPr/>
          <p:nvPr/>
        </p:nvSpPr>
        <p:spPr>
          <a:xfrm>
            <a:off x="915035" y="491490"/>
            <a:ext cx="2348865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zh-CN" altLang="en-US" sz="2400" b="1" i="0" u="none" strike="noStrike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课要怎么上</a:t>
            </a:r>
            <a:endParaRPr lang="zh-CN" altLang="en-US" sz="2400" b="1" i="0" u="none" strike="noStrike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graphicFrame>
        <p:nvGraphicFramePr>
          <p:cNvPr id="15" name="表格 14"/>
          <p:cNvGraphicFramePr/>
          <p:nvPr>
            <p:custDataLst>
              <p:tags r:id="rId1"/>
            </p:custDataLst>
          </p:nvPr>
        </p:nvGraphicFramePr>
        <p:xfrm>
          <a:off x="1461770" y="1788795"/>
          <a:ext cx="9110345" cy="2577465"/>
        </p:xfrm>
        <a:graphic>
          <a:graphicData uri="http://schemas.openxmlformats.org/drawingml/2006/table">
            <a:tbl>
              <a:tblPr firstRow="1" bandRow="1">
                <a:tableStyleId>{426748B9-A1DD-4838-BB4A-CCD0EC1560D4}</a:tableStyleId>
              </a:tblPr>
              <a:tblGrid>
                <a:gridCol w="1506855"/>
                <a:gridCol w="7603490"/>
              </a:tblGrid>
              <a:tr h="667385">
                <a:tc>
                  <a:txBody>
                    <a:bodyPr/>
                    <a:p>
                      <a:pPr marL="0" indent="0" algn="ctr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spc="130"/>
                        <a:t>硬件配备</a:t>
                      </a:r>
                      <a:endParaRPr lang="zh-CN" sz="1600" spc="130"/>
                    </a:p>
                  </a:txBody>
                  <a:tcPr marL="254000" marR="254000" marT="177800" marB="177800" anchor="ctr" anchorCtr="0"/>
                </a:tc>
                <a:tc>
                  <a:txBody>
                    <a:bodyPr/>
                    <a:p>
                      <a:pPr marL="0" indent="0" algn="ctr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spc="130"/>
                        <a:t>设备名称</a:t>
                      </a:r>
                      <a:endParaRPr lang="zh-CN" sz="1600" spc="130"/>
                    </a:p>
                  </a:txBody>
                  <a:tcPr marL="254000" marR="254000" marT="177800" marB="177800" anchor="ctr" anchorCtr="0"/>
                </a:tc>
              </a:tr>
              <a:tr h="946150">
                <a:tc>
                  <a:txBody>
                    <a:bodyPr/>
                    <a:p>
                      <a:pPr marL="0" indent="0" algn="ctr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/>
                        <a:t>标配</a:t>
                      </a:r>
                      <a:endParaRPr lang="zh-CN" sz="1400"/>
                    </a:p>
                  </a:txBody>
                  <a:tcPr marL="254000" marR="254000" marT="177800" marB="1778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/>
                        <a:t>教学电脑、摄像头、麦克风、耳机、智能音箱、人工智能主控板、教学机器人、打印机、扫描仪、智能手环、智能插座、传感模块、执行模块、辅助材料</a:t>
                      </a:r>
                      <a:endParaRPr lang="zh-CN" sz="1400"/>
                    </a:p>
                  </a:txBody>
                  <a:tcPr marL="254000" marR="254000" marT="177800" marB="177800" anchor="ctr" anchorCtr="0"/>
                </a:tc>
              </a:tr>
              <a:tr h="946785">
                <a:tc>
                  <a:txBody>
                    <a:bodyPr/>
                    <a:p>
                      <a:pPr marL="0" indent="0" algn="ctr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/>
                        <a:t>选配</a:t>
                      </a:r>
                      <a:endParaRPr lang="zh-CN" sz="1400"/>
                    </a:p>
                  </a:txBody>
                  <a:tcPr marL="254000" marR="254000" marT="177800" marB="1778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/>
                        <a:t>射频标签及读写器、通信模块、组网实验设备、教学平板、教学平板、充电柜、算力服务器、无人机套件、人工智能视觉套件</a:t>
                      </a:r>
                      <a:endParaRPr lang="zh-CN" sz="1400"/>
                    </a:p>
                  </a:txBody>
                  <a:tcPr marL="254000" marR="254000" marT="177800" marB="177800" anchor="ctr" anchorCtr="0"/>
                </a:tc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3644900" y="520700"/>
            <a:ext cx="52705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800" b="1" i="0" u="none" strike="noStrike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（四）实验器材配备</a:t>
            </a:r>
            <a:endParaRPr lang="en-US" sz="1100"/>
          </a:p>
        </p:txBody>
      </p:sp>
      <p:sp>
        <p:nvSpPr>
          <p:cNvPr id="20" name="AutoShape 20"/>
          <p:cNvSpPr/>
          <p:nvPr/>
        </p:nvSpPr>
        <p:spPr>
          <a:xfrm>
            <a:off x="1409700" y="5575300"/>
            <a:ext cx="8864600" cy="558800"/>
          </a:xfrm>
          <a:prstGeom prst="roundRect">
            <a:avLst>
              <a:gd name="adj" fmla="val 0"/>
            </a:avLst>
          </a:prstGeom>
          <a:solidFill>
            <a:srgbClr val="F0F0F0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646464"/>
                </a:solidFill>
                <a:latin typeface="Noto Sans SC"/>
                <a:ea typeface="Noto Sans SC"/>
                <a:cs typeface="Noto Sans SC"/>
                <a:sym typeface="Noto Sans SC"/>
              </a:rPr>
              <a:t>教学保障：软硬件协同支撑，确保实验顺利开展</a:t>
            </a:r>
            <a:endParaRPr lang="en-US" sz="1100"/>
          </a:p>
        </p:txBody>
      </p:sp>
      <p:sp>
        <p:nvSpPr>
          <p:cNvPr id="26" name="AutoShape 26"/>
          <p:cNvSpPr/>
          <p:nvPr/>
        </p:nvSpPr>
        <p:spPr>
          <a:xfrm>
            <a:off x="915035" y="491490"/>
            <a:ext cx="2348865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zh-CN" altLang="en-US" sz="2400" b="1" i="0" u="none" strike="noStrike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课要怎么上</a:t>
            </a:r>
            <a:endParaRPr lang="zh-CN" altLang="en-US" sz="2400" b="1" i="0" u="none" strike="noStrike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1348740" y="1256665"/>
          <a:ext cx="8985885" cy="4011295"/>
        </p:xfrm>
        <a:graphic>
          <a:graphicData uri="http://schemas.openxmlformats.org/drawingml/2006/table">
            <a:tbl>
              <a:tblPr firstRow="1" bandRow="1">
                <a:tableStyleId>{6EB7D755-8434-4F5B-9CCD-0BEF8568B235}</a:tableStyleId>
              </a:tblPr>
              <a:tblGrid>
                <a:gridCol w="1517650"/>
                <a:gridCol w="7468235"/>
              </a:tblGrid>
              <a:tr h="611505">
                <a:tc>
                  <a:txBody>
                    <a:bodyPr/>
                    <a:p>
                      <a:pPr marL="0" indent="0" algn="ctr">
                        <a:lnSpc>
                          <a:spcPct val="120000"/>
                        </a:lnSpc>
                      </a:pPr>
                      <a:r>
                        <a:rPr lang="zh-CN" sz="1600" spc="130"/>
                        <a:t>软件类别</a:t>
                      </a:r>
                      <a:endParaRPr lang="zh-CN" sz="1600" spc="130"/>
                    </a:p>
                  </a:txBody>
                  <a:tcPr marL="254000" marR="254000" marT="177800" marB="177800" anchor="ctr" anchorCtr="0"/>
                </a:tc>
                <a:tc>
                  <a:txBody>
                    <a:bodyPr/>
                    <a:p>
                      <a:pPr marL="0" indent="0" algn="ctr">
                        <a:lnSpc>
                          <a:spcPct val="120000"/>
                        </a:lnSpc>
                      </a:pPr>
                      <a:r>
                        <a:rPr lang="zh-CN" sz="1600" spc="130"/>
                        <a:t>功能要求</a:t>
                      </a:r>
                      <a:endParaRPr lang="zh-CN" sz="1600" spc="130"/>
                    </a:p>
                  </a:txBody>
                  <a:tcPr marL="254000" marR="254000" marT="177800" marB="177800" anchor="ctr" anchorCtr="0"/>
                </a:tc>
              </a:tr>
              <a:tr h="654685">
                <a:tc rowSpan="3">
                  <a:txBody>
                    <a:bodyPr/>
                    <a:p>
                      <a:pPr marL="0" indent="0" algn="ctr">
                        <a:lnSpc>
                          <a:spcPct val="120000"/>
                        </a:lnSpc>
                      </a:pPr>
                      <a:r>
                        <a:rPr lang="zh-CN" sz="1400"/>
                        <a:t>基础支持类</a:t>
                      </a:r>
                      <a:endParaRPr lang="zh-CN" sz="1400"/>
                    </a:p>
                  </a:txBody>
                  <a:tcPr marL="254000" marR="254000" marT="177800" marB="1778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/>
                        <a:t>操作系统及基础应用软件，支持系统运行及日常办公、杀毒防护、网络安全等功能。</a:t>
                      </a:r>
                      <a:endParaRPr lang="zh-CN" sz="1400"/>
                    </a:p>
                  </a:txBody>
                  <a:tcPr marL="254000" marR="254000" marT="177800" marB="177800" anchor="ctr" anchorCtr="0"/>
                </a:tc>
              </a:tr>
              <a:tr h="611505">
                <a:tc vMerge="1">
                  <a:tcPr/>
                </a:tc>
                <a:tc>
                  <a:txBody>
                    <a:bodyPr/>
                    <a:p>
                      <a:pPr marL="0" indent="0" algn="l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/>
                        <a:t>网络机房系统管理软件，支持软件部署、网络同传、数据保护与还原等功能。</a:t>
                      </a:r>
                      <a:endParaRPr lang="zh-CN" sz="1400"/>
                    </a:p>
                  </a:txBody>
                  <a:tcPr marL="254000" marR="254000" marT="177800" marB="177800" anchor="ctr" anchorCtr="0"/>
                </a:tc>
              </a:tr>
              <a:tr h="654685">
                <a:tc vMerge="1">
                  <a:tcPr/>
                </a:tc>
                <a:tc>
                  <a:txBody>
                    <a:bodyPr/>
                    <a:p>
                      <a:pPr marL="0" indent="0" algn="l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/>
                        <a:t>网络教学管理软件，支持屏幕广播、课堂互动、文件收发、联网控制、学生管理等功能。</a:t>
                      </a:r>
                      <a:endParaRPr lang="zh-CN" sz="1400"/>
                    </a:p>
                  </a:txBody>
                  <a:tcPr marL="254000" marR="254000" marT="177800" marB="177800" anchor="ctr" anchorCtr="0"/>
                </a:tc>
              </a:tr>
              <a:tr h="867410">
                <a:tc rowSpan="2">
                  <a:txBody>
                    <a:bodyPr/>
                    <a:p>
                      <a:pPr marL="0" indent="0" algn="ctr">
                        <a:lnSpc>
                          <a:spcPct val="120000"/>
                        </a:lnSpc>
                      </a:pPr>
                      <a:r>
                        <a:rPr lang="zh-CN" sz="1400"/>
                        <a:t>平台工具类</a:t>
                      </a:r>
                      <a:endParaRPr lang="zh-CN" sz="1400"/>
                    </a:p>
                  </a:txBody>
                  <a:tcPr marL="254000" marR="254000" marT="177800" marB="177800" anchor="ctr" anchorCtr="0"/>
                </a:tc>
                <a:tc>
                  <a:txBody>
                    <a:bodyPr/>
                    <a:p>
                      <a:pPr marL="0" indent="0" algn="l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/>
                        <a:t>图形化编程软件、代码编程软件、人工智能开发平台，支持在线编程、数据标注、模型训练等功能。按需配置常见的数据集、算法模块、开发框架等软件资源。</a:t>
                      </a:r>
                      <a:endParaRPr lang="zh-CN" sz="1400"/>
                    </a:p>
                  </a:txBody>
                  <a:tcPr marL="254000" marR="254000" marT="177800" marB="177800" anchor="ctr" anchorCtr="0"/>
                </a:tc>
              </a:tr>
              <a:tr h="611505">
                <a:tc vMerge="1">
                  <a:tcPr/>
                </a:tc>
                <a:tc>
                  <a:txBody>
                    <a:bodyPr/>
                    <a:p>
                      <a:pPr marL="0" indent="0" algn="l">
                        <a:lnSpc>
                          <a:spcPct val="120000"/>
                        </a:lnSpc>
                      </a:pPr>
                      <a:r>
                        <a:rPr lang="zh-CN" sz="1400"/>
                        <a:t>常用工具软件，支持思维导图绘制、图像处理、音视频处理、网页设计等功能。</a:t>
                      </a:r>
                      <a:endParaRPr lang="zh-CN" sz="1400"/>
                    </a:p>
                  </a:txBody>
                  <a:tcPr marL="254000" marR="254000" marT="177800" marB="177800" anchor="ctr" anchorCtr="0"/>
                </a:tc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3705860" y="520700"/>
            <a:ext cx="4726305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800" b="1" i="0" u="none" strike="noStrike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修订背景、内容与实施路径</a:t>
            </a:r>
            <a:endParaRPr lang="en-US" sz="1100"/>
          </a:p>
        </p:txBody>
      </p:sp>
      <p:sp>
        <p:nvSpPr>
          <p:cNvPr id="7" name="AutoShape 7"/>
          <p:cNvSpPr/>
          <p:nvPr/>
        </p:nvSpPr>
        <p:spPr>
          <a:xfrm>
            <a:off x="914400" y="469900"/>
            <a:ext cx="2578100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en-US" sz="2400" b="1" i="0" u="none" strike="noStrike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要点回顾</a:t>
            </a:r>
            <a:endParaRPr lang="en-US" sz="1100"/>
          </a:p>
        </p:txBody>
      </p:sp>
      <p:sp>
        <p:nvSpPr>
          <p:cNvPr id="8" name="Freeform 8"/>
          <p:cNvSpPr/>
          <p:nvPr/>
        </p:nvSpPr>
        <p:spPr>
          <a:xfrm>
            <a:off x="520700" y="1226532"/>
            <a:ext cx="11181715" cy="4521655"/>
          </a:xfrm>
          <a:custGeom>
            <a:avLst/>
            <a:gdLst/>
            <a:ahLst/>
            <a:cxnLst/>
            <a:rect l="l" t="t" r="r" b="b"/>
            <a:pathLst>
              <a:path w="11181715" h="4521655">
                <a:moveTo>
                  <a:pt x="0" y="3621979"/>
                </a:moveTo>
                <a:cubicBezTo>
                  <a:pt x="304930" y="3692394"/>
                  <a:pt x="2240416" y="4521654"/>
                  <a:pt x="5523645" y="2260827"/>
                </a:cubicBezTo>
                <a:cubicBezTo>
                  <a:pt x="8806873" y="0"/>
                  <a:pt x="11101409" y="1955309"/>
                  <a:pt x="11181715" y="2024560"/>
                </a:cubicBezTo>
              </a:path>
            </a:pathLst>
          </a:custGeom>
          <a:noFill/>
          <a:ln w="12700" cap="flat" cmpd="sng">
            <a:solidFill>
              <a:srgbClr val="BFBFBF">
                <a:alpha val="100000"/>
              </a:srgbClr>
            </a:solidFill>
            <a:prstDash val="solid"/>
            <a:miter lim="10000000"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" name="AutoShape 9"/>
          <p:cNvSpPr/>
          <p:nvPr/>
        </p:nvSpPr>
        <p:spPr>
          <a:xfrm>
            <a:off x="2552700" y="4902200"/>
            <a:ext cx="177800" cy="177800"/>
          </a:xfrm>
          <a:prstGeom prst="ellipse">
            <a:avLst/>
          </a:prstGeom>
          <a:gradFill rotWithShape="0">
            <a:gsLst>
              <a:gs pos="0">
                <a:srgbClr val="DDCA57">
                  <a:alpha val="100000"/>
                </a:srgbClr>
              </a:gs>
              <a:gs pos="99000">
                <a:srgbClr val="F03752">
                  <a:alpha val="100000"/>
                </a:srgbClr>
              </a:gs>
            </a:gsLst>
            <a:lin ang="270000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1" name="AutoShape 11"/>
          <p:cNvSpPr/>
          <p:nvPr/>
        </p:nvSpPr>
        <p:spPr>
          <a:xfrm>
            <a:off x="2461260" y="5214620"/>
            <a:ext cx="1981200" cy="533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600" b="1" i="0" u="none" strike="noStrike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Kaiti SC"/>
                <a:sym typeface="Kaiti SC"/>
              </a:rPr>
              <a:t>对接课标、衔接双课、优化实践</a:t>
            </a:r>
            <a:endParaRPr lang="en-US" sz="11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AutoShape 12"/>
          <p:cNvSpPr/>
          <p:nvPr/>
        </p:nvSpPr>
        <p:spPr>
          <a:xfrm>
            <a:off x="2055495" y="4432300"/>
            <a:ext cx="1244600" cy="495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0" rtlCol="0" anchor="ctr" anchorCtr="0"/>
          <a:lstStyle/>
          <a:p>
            <a:pPr indent="0" algn="ctr">
              <a:lnSpc>
                <a:spcPct val="92000"/>
              </a:lnSpc>
              <a:defRPr/>
            </a:pPr>
            <a:r>
              <a:rPr lang="en-US" sz="1400" b="1" i="0" u="none" strike="noStrik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为什么修订</a:t>
            </a:r>
            <a:endParaRPr lang="en-US" sz="1100"/>
          </a:p>
        </p:txBody>
      </p:sp>
      <p:sp>
        <p:nvSpPr>
          <p:cNvPr id="13" name="AutoShape 13"/>
          <p:cNvSpPr/>
          <p:nvPr/>
        </p:nvSpPr>
        <p:spPr>
          <a:xfrm>
            <a:off x="5447665" y="3740150"/>
            <a:ext cx="177800" cy="177800"/>
          </a:xfrm>
          <a:prstGeom prst="ellipse">
            <a:avLst/>
          </a:prstGeom>
          <a:gradFill rotWithShape="0">
            <a:gsLst>
              <a:gs pos="0">
                <a:srgbClr val="DDCA57">
                  <a:alpha val="100000"/>
                </a:srgbClr>
              </a:gs>
              <a:gs pos="99000">
                <a:srgbClr val="F03752">
                  <a:alpha val="100000"/>
                </a:srgbClr>
              </a:gs>
            </a:gsLst>
            <a:lin ang="270000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5" name="AutoShape 15"/>
          <p:cNvSpPr/>
          <p:nvPr/>
        </p:nvSpPr>
        <p:spPr>
          <a:xfrm>
            <a:off x="5311140" y="4015740"/>
            <a:ext cx="2576195" cy="685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algn="l">
              <a:lnSpc>
                <a:spcPct val="100000"/>
              </a:lnSpc>
              <a:buSzTx/>
              <a:defRPr/>
            </a:pPr>
            <a:r>
              <a:rPr lang="en-US" sz="1600" b="1" i="0" u="none" strike="noStrike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Kaiti SC"/>
                <a:sym typeface="Kaiti SC"/>
              </a:rPr>
              <a:t>减课时、降难度、强素养、聚焦问题、融入AI与器材</a:t>
            </a:r>
            <a:endParaRPr lang="en-US" sz="1600" b="1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Kaiti SC"/>
            </a:endParaRPr>
          </a:p>
        </p:txBody>
      </p:sp>
      <p:sp>
        <p:nvSpPr>
          <p:cNvPr id="16" name="AutoShape 16"/>
          <p:cNvSpPr/>
          <p:nvPr/>
        </p:nvSpPr>
        <p:spPr>
          <a:xfrm>
            <a:off x="4865370" y="3197860"/>
            <a:ext cx="1387475" cy="444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0" rtlCol="0" anchor="ctr" anchorCtr="0"/>
          <a:lstStyle/>
          <a:p>
            <a:pPr indent="0" algn="ctr">
              <a:lnSpc>
                <a:spcPct val="92000"/>
              </a:lnSpc>
              <a:defRPr/>
            </a:pPr>
            <a:r>
              <a:rPr lang="en-US" sz="1400" b="1" i="0" u="none" strike="noStrike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修订了什么</a:t>
            </a:r>
            <a:endParaRPr lang="en-US" sz="1100"/>
          </a:p>
        </p:txBody>
      </p:sp>
      <p:sp>
        <p:nvSpPr>
          <p:cNvPr id="17" name="AutoShape 17"/>
          <p:cNvSpPr/>
          <p:nvPr/>
        </p:nvSpPr>
        <p:spPr>
          <a:xfrm>
            <a:off x="8432800" y="2342515"/>
            <a:ext cx="177800" cy="177800"/>
          </a:xfrm>
          <a:prstGeom prst="ellipse">
            <a:avLst/>
          </a:prstGeom>
          <a:gradFill rotWithShape="0">
            <a:gsLst>
              <a:gs pos="0">
                <a:srgbClr val="DDCA57">
                  <a:alpha val="100000"/>
                </a:srgbClr>
              </a:gs>
              <a:gs pos="99000">
                <a:srgbClr val="F03752">
                  <a:alpha val="100000"/>
                </a:srgbClr>
              </a:gs>
            </a:gsLst>
            <a:lin ang="270000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9" name="AutoShape 19"/>
          <p:cNvSpPr/>
          <p:nvPr/>
        </p:nvSpPr>
        <p:spPr>
          <a:xfrm>
            <a:off x="8368665" y="2664460"/>
            <a:ext cx="2266950" cy="533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algn="l">
              <a:lnSpc>
                <a:spcPct val="100000"/>
              </a:lnSpc>
              <a:buSzTx/>
              <a:defRPr/>
            </a:pPr>
            <a:r>
              <a:rPr lang="en-US" sz="1600" b="1" i="0" u="none" strike="noStrike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Kaiti SC"/>
                <a:sym typeface="Kaiti SC"/>
              </a:rPr>
              <a:t>理念更新、方式变革、大胆放手、用好器材</a:t>
            </a:r>
            <a:endParaRPr lang="en-US" sz="1600" b="1" i="0" u="none" strike="noStrike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Kaiti SC"/>
              <a:sym typeface="Kaiti SC"/>
            </a:endParaRPr>
          </a:p>
        </p:txBody>
      </p:sp>
      <p:sp>
        <p:nvSpPr>
          <p:cNvPr id="20" name="AutoShape 20"/>
          <p:cNvSpPr/>
          <p:nvPr/>
        </p:nvSpPr>
        <p:spPr>
          <a:xfrm>
            <a:off x="7837170" y="1866265"/>
            <a:ext cx="1395730" cy="533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0" rtlCol="0" anchor="ctr" anchorCtr="0"/>
          <a:lstStyle/>
          <a:p>
            <a:pPr indent="0" algn="ctr">
              <a:lnSpc>
                <a:spcPct val="92000"/>
              </a:lnSpc>
              <a:defRPr/>
            </a:pPr>
            <a:r>
              <a:rPr lang="en-US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课</a:t>
            </a:r>
            <a:r>
              <a:rPr lang="zh-CN" altLang="en-US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要</a:t>
            </a:r>
            <a:r>
              <a:rPr lang="en-US" sz="1400" b="1" i="0" u="none" strike="noStrike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怎么上</a:t>
            </a:r>
            <a:endParaRPr lang="en-US" sz="1100"/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766300" y="4432300"/>
            <a:ext cx="1930400" cy="19304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914400" y="469900"/>
            <a:ext cx="2578100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zh-CN" altLang="en-US" sz="2400" b="1" i="0" u="none" strike="noStrike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问题答疑</a:t>
            </a:r>
            <a:endParaRPr lang="zh-CN" altLang="en-US" sz="2400" b="1" i="0" u="none" strike="noStrike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4400" y="1581785"/>
            <a:ext cx="9672320" cy="464312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just" fontAlgn="base">
              <a:spcBef>
                <a:spcPct val="0"/>
              </a:spcBef>
              <a:spcAft>
                <a:spcPts val="800"/>
              </a:spcAft>
            </a:pPr>
            <a:r>
              <a:rPr lang="en-US" altLang="zh-CN" sz="1800" b="0" i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</a:t>
            </a:r>
            <a:r>
              <a:rPr lang="zh-CN" altLang="en-US" sz="1800" b="0" i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．学校智慧课堂，比如畅言系统没有任何关于信息科技的可用资源，电子课本都没有。</a:t>
            </a:r>
            <a:endParaRPr lang="zh-CN" altLang="en-US" sz="1800" b="0" i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 algn="just" fontAlgn="base">
              <a:spcBef>
                <a:spcPct val="0"/>
              </a:spcBef>
              <a:spcAft>
                <a:spcPts val="800"/>
              </a:spcAft>
            </a:pPr>
            <a:r>
              <a:rPr lang="en-US" altLang="zh-CN" sz="1800" b="0" i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</a:t>
            </a:r>
            <a:r>
              <a:rPr lang="zh-CN" altLang="en-US" sz="1800" b="0" i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．理论高度是不错的，符合日常教学的需要，让学生学习日常能见到的很多人工智能知识。但是上课的时候，老师大部分都没有教学教具，急需解决课堂空口讲的现实。</a:t>
            </a:r>
            <a:endParaRPr lang="zh-CN" altLang="en-US" sz="1800" b="0" i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 algn="just" fontAlgn="base">
              <a:spcBef>
                <a:spcPct val="0"/>
              </a:spcBef>
              <a:spcAft>
                <a:spcPts val="800"/>
              </a:spcAft>
            </a:pPr>
            <a:r>
              <a:rPr lang="en-US" altLang="zh-CN" sz="1800" b="0" i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</a:t>
            </a:r>
            <a:r>
              <a:rPr lang="zh-CN" altLang="en-US" sz="1800" b="0" i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．还有很多软件，比如</a:t>
            </a:r>
            <a:r>
              <a:rPr lang="en-US" altLang="zh-CN" sz="1800" b="0" i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WPS</a:t>
            </a:r>
            <a:r>
              <a:rPr lang="zh-CN" altLang="en-US" sz="1800" b="0" i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课堂教学学生练习的时候，居然还要扫码，学生又没有手机，只能老师讲一遍完事，无法在课堂上让学生练习，我们还在用微软的</a:t>
            </a:r>
            <a:r>
              <a:rPr lang="en-US" altLang="zh-CN" sz="1800" b="0" i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WORD</a:t>
            </a:r>
            <a:r>
              <a:rPr lang="zh-CN" altLang="en-US" sz="1800" b="0" i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，国人的软件自己不能用，需要解决。</a:t>
            </a:r>
            <a:endParaRPr lang="zh-CN" altLang="en-US" sz="1800" b="0" i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 algn="just" fontAlgn="base">
              <a:spcBef>
                <a:spcPct val="0"/>
              </a:spcBef>
              <a:spcAft>
                <a:spcPts val="800"/>
              </a:spcAft>
            </a:pPr>
            <a:r>
              <a:rPr lang="en-US" altLang="zh-CN" sz="1800" b="0" i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4</a:t>
            </a:r>
            <a:r>
              <a:rPr lang="zh-CN" altLang="en-US" sz="1800" b="0" i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．农村小学普遍缺少专（兼）职信息科技教师，即使开展业务培训也不能保障课程正常开设。</a:t>
            </a:r>
            <a:endParaRPr lang="zh-CN" altLang="en-US" sz="1800" b="0" i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 algn="just" fontAlgn="base">
              <a:spcBef>
                <a:spcPct val="0"/>
              </a:spcBef>
              <a:spcAft>
                <a:spcPts val="800"/>
              </a:spcAft>
            </a:pPr>
            <a:r>
              <a:rPr lang="en-US" altLang="zh-CN" sz="1800" b="0" i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5</a:t>
            </a:r>
            <a:r>
              <a:rPr lang="zh-CN" altLang="en-US" sz="1800" b="0" i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．没有配套教师用书，信息科技课的教学工具少，好多实验课需要关联手机号登录，例如体验文本生成，图片生成的豆包。</a:t>
            </a:r>
            <a:endParaRPr lang="zh-CN" altLang="en-US" sz="1800" b="0" i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 algn="just" fontAlgn="base">
              <a:spcBef>
                <a:spcPct val="0"/>
              </a:spcBef>
              <a:spcAft>
                <a:spcPts val="800"/>
              </a:spcAft>
            </a:pPr>
            <a:r>
              <a:rPr lang="en-US" altLang="zh-CN" sz="1800" b="0" i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6</a:t>
            </a:r>
            <a:r>
              <a:rPr lang="zh-CN" altLang="en-US" sz="1800" b="0" i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．六下的课程基本都要用到开源硬件，没有硬件支持，很难开展课程，请问是否可以为学校配备。</a:t>
            </a:r>
            <a:endParaRPr lang="zh-CN" altLang="en-US" sz="1800" b="0" i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 algn="just" fontAlgn="base">
              <a:spcBef>
                <a:spcPct val="0"/>
              </a:spcBef>
              <a:spcAft>
                <a:spcPts val="800"/>
              </a:spcAft>
            </a:pPr>
            <a:r>
              <a:rPr lang="en-US" altLang="zh-CN" sz="1800" b="0" i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7</a:t>
            </a:r>
            <a:r>
              <a:rPr lang="zh-CN" altLang="en-US" sz="1800" b="0" i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．缺软件，更缺硬件，电脑年龄太大，上课都不敢启动图形化编程软件。</a:t>
            </a:r>
            <a:endParaRPr lang="zh-CN" altLang="en-US" sz="1800" b="0" i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 algn="just" fontAlgn="base">
              <a:spcBef>
                <a:spcPct val="0"/>
              </a:spcBef>
              <a:spcAft>
                <a:spcPts val="800"/>
              </a:spcAft>
            </a:pPr>
            <a:endParaRPr lang="zh-CN" altLang="en-US" sz="1800" b="0" i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92100" y="304800"/>
            <a:ext cx="11607800" cy="5918200"/>
          </a:xfrm>
          <a:prstGeom prst="roundRect">
            <a:avLst>
              <a:gd name="adj" fmla="val 0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3" name="Freeform 3"/>
          <p:cNvSpPr/>
          <p:nvPr/>
        </p:nvSpPr>
        <p:spPr>
          <a:xfrm>
            <a:off x="1778000" y="304800"/>
            <a:ext cx="9053830" cy="488950"/>
          </a:xfrm>
          <a:custGeom>
            <a:avLst/>
            <a:gdLst/>
            <a:ahLst/>
            <a:cxnLst/>
            <a:rect l="l" t="t" r="r" b="b"/>
            <a:pathLst>
              <a:path w="9053830" h="488950">
                <a:moveTo>
                  <a:pt x="0" y="0"/>
                </a:moveTo>
                <a:lnTo>
                  <a:pt x="7511393" y="0"/>
                </a:lnTo>
                <a:lnTo>
                  <a:pt x="9053830" y="488950"/>
                </a:lnTo>
                <a:lnTo>
                  <a:pt x="0" y="4889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4" name="Freeform 4"/>
          <p:cNvSpPr/>
          <p:nvPr/>
        </p:nvSpPr>
        <p:spPr>
          <a:xfrm>
            <a:off x="546100" y="304800"/>
            <a:ext cx="3000375" cy="647700"/>
          </a:xfrm>
          <a:custGeom>
            <a:avLst/>
            <a:gdLst/>
            <a:ahLst/>
            <a:cxnLst/>
            <a:rect l="l" t="t" r="r" b="b"/>
            <a:pathLst>
              <a:path w="3000375" h="647700">
                <a:moveTo>
                  <a:pt x="104244" y="0"/>
                </a:moveTo>
                <a:lnTo>
                  <a:pt x="3000375" y="0"/>
                </a:lnTo>
                <a:lnTo>
                  <a:pt x="2342708" y="647700"/>
                </a:lnTo>
                <a:lnTo>
                  <a:pt x="0" y="640326"/>
                </a:lnTo>
                <a:lnTo>
                  <a:pt x="104244" y="0"/>
                </a:lnTo>
                <a:close/>
              </a:path>
            </a:pathLst>
          </a:custGeom>
          <a:solidFill>
            <a:srgbClr val="005A9E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63500" dist="63500" algn="ctr" rotWithShape="0">
              <a:srgbClr val="000000">
                <a:alpha val="67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25400" y="-12700"/>
            <a:ext cx="12242800" cy="43053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6" name="AutoShape 6"/>
          <p:cNvSpPr/>
          <p:nvPr/>
        </p:nvSpPr>
        <p:spPr>
          <a:xfrm>
            <a:off x="-25400" y="4381500"/>
            <a:ext cx="12242800" cy="2476500"/>
          </a:xfrm>
          <a:prstGeom prst="roundRect">
            <a:avLst>
              <a:gd name="adj" fmla="val 0"/>
            </a:avLst>
          </a:prstGeom>
          <a:blipFill rotWithShape="1">
            <a:blip r:embed="rId2"/>
            <a:stretch>
              <a:fillRect t="-100000" b="-100000"/>
            </a:stretch>
          </a:blip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" name="AutoShape 7"/>
          <p:cNvSpPr/>
          <p:nvPr/>
        </p:nvSpPr>
        <p:spPr>
          <a:xfrm>
            <a:off x="-25400" y="4368800"/>
            <a:ext cx="12242800" cy="2489200"/>
          </a:xfrm>
          <a:prstGeom prst="roundRect">
            <a:avLst>
              <a:gd name="adj" fmla="val 0"/>
            </a:avLst>
          </a:prstGeom>
          <a:solidFill>
            <a:srgbClr val="C1EEFC">
              <a:alpha val="50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8" name="AutoShape 8"/>
          <p:cNvSpPr/>
          <p:nvPr/>
        </p:nvSpPr>
        <p:spPr>
          <a:xfrm rot="2700000">
            <a:off x="1104900" y="6565900"/>
            <a:ext cx="571500" cy="571500"/>
          </a:xfrm>
          <a:prstGeom prst="roundRect">
            <a:avLst>
              <a:gd name="adj" fmla="val 0"/>
            </a:avLst>
          </a:prstGeom>
          <a:solidFill>
            <a:srgbClr val="076785">
              <a:alpha val="412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" name="AutoShape 9"/>
          <p:cNvSpPr/>
          <p:nvPr/>
        </p:nvSpPr>
        <p:spPr>
          <a:xfrm rot="2700000">
            <a:off x="1917700" y="6565900"/>
            <a:ext cx="571500" cy="571500"/>
          </a:xfrm>
          <a:prstGeom prst="roundRect">
            <a:avLst>
              <a:gd name="adj" fmla="val 0"/>
            </a:avLst>
          </a:prstGeom>
          <a:solidFill>
            <a:srgbClr val="054559">
              <a:alpha val="631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" name="AutoShape 10"/>
          <p:cNvSpPr/>
          <p:nvPr/>
        </p:nvSpPr>
        <p:spPr>
          <a:xfrm rot="2700000">
            <a:off x="2730500" y="6578600"/>
            <a:ext cx="571500" cy="571500"/>
          </a:xfrm>
          <a:prstGeom prst="roundRect">
            <a:avLst>
              <a:gd name="adj" fmla="val 0"/>
            </a:avLst>
          </a:prstGeom>
          <a:solidFill>
            <a:srgbClr val="076785">
              <a:alpha val="561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1" name="AutoShape 11"/>
          <p:cNvSpPr/>
          <p:nvPr/>
        </p:nvSpPr>
        <p:spPr>
          <a:xfrm rot="2700000">
            <a:off x="2324100" y="6172200"/>
            <a:ext cx="571500" cy="571500"/>
          </a:xfrm>
          <a:prstGeom prst="roundRect">
            <a:avLst>
              <a:gd name="adj" fmla="val 0"/>
            </a:avLst>
          </a:prstGeom>
          <a:solidFill>
            <a:srgbClr val="076785">
              <a:alpha val="188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2" name="AutoShape 12"/>
          <p:cNvSpPr/>
          <p:nvPr/>
        </p:nvSpPr>
        <p:spPr>
          <a:xfrm rot="2700000">
            <a:off x="3136900" y="6172200"/>
            <a:ext cx="571500" cy="571500"/>
          </a:xfrm>
          <a:prstGeom prst="roundRect">
            <a:avLst>
              <a:gd name="adj" fmla="val 0"/>
            </a:avLst>
          </a:prstGeom>
          <a:solidFill>
            <a:srgbClr val="076785">
              <a:alpha val="188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3" name="AutoShape 13"/>
          <p:cNvSpPr/>
          <p:nvPr/>
        </p:nvSpPr>
        <p:spPr>
          <a:xfrm>
            <a:off x="-25400" y="4292600"/>
            <a:ext cx="7277100" cy="76200"/>
          </a:xfrm>
          <a:prstGeom prst="roundRect">
            <a:avLst>
              <a:gd name="adj" fmla="val 0"/>
            </a:avLst>
          </a:prstGeom>
          <a:solidFill>
            <a:srgbClr val="054559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4" name="AutoShape 14"/>
          <p:cNvSpPr/>
          <p:nvPr/>
        </p:nvSpPr>
        <p:spPr>
          <a:xfrm>
            <a:off x="8420100" y="4292600"/>
            <a:ext cx="1270000" cy="76200"/>
          </a:xfrm>
          <a:prstGeom prst="roundRect">
            <a:avLst>
              <a:gd name="adj" fmla="val 0"/>
            </a:avLst>
          </a:prstGeom>
          <a:solidFill>
            <a:srgbClr val="054559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5" name="AutoShape 15"/>
          <p:cNvSpPr/>
          <p:nvPr/>
        </p:nvSpPr>
        <p:spPr>
          <a:xfrm>
            <a:off x="9690100" y="4292600"/>
            <a:ext cx="1270000" cy="76200"/>
          </a:xfrm>
          <a:prstGeom prst="roundRect">
            <a:avLst>
              <a:gd name="adj" fmla="val 0"/>
            </a:avLst>
          </a:prstGeom>
          <a:solidFill>
            <a:srgbClr val="076785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6" name="AutoShape 16"/>
          <p:cNvSpPr/>
          <p:nvPr/>
        </p:nvSpPr>
        <p:spPr>
          <a:xfrm>
            <a:off x="10947400" y="4292600"/>
            <a:ext cx="1270000" cy="76200"/>
          </a:xfrm>
          <a:prstGeom prst="roundRect">
            <a:avLst>
              <a:gd name="adj" fmla="val 0"/>
            </a:avLst>
          </a:prstGeom>
          <a:solidFill>
            <a:srgbClr val="46CCF6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7" name="AutoShape 17"/>
          <p:cNvSpPr/>
          <p:nvPr/>
        </p:nvSpPr>
        <p:spPr>
          <a:xfrm>
            <a:off x="7200900" y="4292600"/>
            <a:ext cx="1270000" cy="76200"/>
          </a:xfrm>
          <a:prstGeom prst="roundRect">
            <a:avLst>
              <a:gd name="adj" fmla="val 0"/>
            </a:avLst>
          </a:prstGeom>
          <a:solidFill>
            <a:srgbClr val="076785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8" name="AutoShape 18"/>
          <p:cNvSpPr/>
          <p:nvPr/>
        </p:nvSpPr>
        <p:spPr>
          <a:xfrm>
            <a:off x="0" y="0"/>
            <a:ext cx="12242800" cy="4292600"/>
          </a:xfrm>
          <a:prstGeom prst="roundRect">
            <a:avLst>
              <a:gd name="adj" fmla="val 0"/>
            </a:avLst>
          </a:prstGeom>
          <a:solidFill>
            <a:srgbClr val="0D0D0D">
              <a:alpha val="65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6600" y="228600"/>
            <a:ext cx="546100" cy="4318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8100" y="3225800"/>
            <a:ext cx="2095500" cy="20955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23" name="AutoShape 23"/>
          <p:cNvSpPr/>
          <p:nvPr/>
        </p:nvSpPr>
        <p:spPr>
          <a:xfrm>
            <a:off x="1384300" y="304800"/>
            <a:ext cx="80645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800" b="1" i="0" u="none" strike="noStrike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2026年安徽省</a:t>
            </a:r>
            <a:r>
              <a:rPr lang="en-US" sz="1800" b="1" i="0" u="none" strike="noStrike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小学</a:t>
            </a:r>
            <a:r>
              <a:rPr lang="en-US" sz="1800" b="1" i="0" u="none" strike="noStrike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人工智能通识教育暨</a:t>
            </a:r>
            <a:r>
              <a:rPr lang="en-US" sz="1800" b="1" i="0" u="none" strike="noStrike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小学</a:t>
            </a:r>
            <a:r>
              <a:rPr lang="en-US" sz="1800" b="1" i="0" u="none" strike="noStrike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信息科技教学指南培训活动</a:t>
            </a:r>
            <a:endParaRPr lang="en-US" sz="1100"/>
          </a:p>
        </p:txBody>
      </p:sp>
      <p:sp>
        <p:nvSpPr>
          <p:cNvPr id="25" name="AutoShape 25"/>
          <p:cNvSpPr/>
          <p:nvPr/>
        </p:nvSpPr>
        <p:spPr>
          <a:xfrm>
            <a:off x="4241800" y="4787900"/>
            <a:ext cx="6426200" cy="7747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4400" b="1" i="0" u="none" strike="noStrike" spc="300">
                <a:solidFill>
                  <a:srgbClr val="0070C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携手共筑AI教育</a:t>
            </a:r>
            <a:r>
              <a:rPr lang="en-US" sz="4400" b="1" i="0" u="none" strike="noStrike" spc="300">
                <a:solidFill>
                  <a:srgbClr val="00B0F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新未来</a:t>
            </a:r>
            <a:endParaRPr lang="en-US" sz="1100"/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08200" y="4851400"/>
            <a:ext cx="1739900" cy="17399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29" name="文本框 28"/>
          <p:cNvSpPr txBox="1"/>
          <p:nvPr/>
        </p:nvSpPr>
        <p:spPr>
          <a:xfrm>
            <a:off x="6068939" y="5976111"/>
            <a:ext cx="61232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solidFill>
                  <a:srgbClr val="1E437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安徽省教育科学研究院</a:t>
            </a:r>
            <a:endParaRPr lang="zh-CN" altLang="en-US" sz="2800" dirty="0">
              <a:solidFill>
                <a:srgbClr val="1E4370"/>
              </a:solidFill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4238515" y="5944130"/>
            <a:ext cx="304320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/>
              <a:t>电话：</a:t>
            </a:r>
            <a:r>
              <a:rPr lang="en-US" altLang="zh-CN" sz="1800" dirty="0"/>
              <a:t>0551-62649670</a:t>
            </a:r>
            <a:endParaRPr lang="en-US" altLang="zh-CN" sz="1800" dirty="0"/>
          </a:p>
          <a:p>
            <a:r>
              <a:rPr lang="zh-CN" altLang="en-US" sz="1800" dirty="0"/>
              <a:t>网址：</a:t>
            </a:r>
            <a:r>
              <a:rPr lang="en-US" altLang="zh-CN" sz="1800" dirty="0"/>
              <a:t>http://www.ahjks.cn</a:t>
            </a:r>
            <a:endParaRPr lang="en-US" altLang="zh-CN" sz="1800" dirty="0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4910" y="1515110"/>
            <a:ext cx="8376920" cy="20243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3644900" y="520700"/>
            <a:ext cx="52705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800" b="1" i="0" u="none" strike="noStrike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（一）国家课标的日常修订</a:t>
            </a:r>
            <a:endParaRPr lang="en-US" sz="1100"/>
          </a:p>
        </p:txBody>
      </p:sp>
      <p:sp>
        <p:nvSpPr>
          <p:cNvPr id="7" name="AutoShape 7"/>
          <p:cNvSpPr/>
          <p:nvPr/>
        </p:nvSpPr>
        <p:spPr>
          <a:xfrm>
            <a:off x="849630" y="2019300"/>
            <a:ext cx="4483100" cy="13081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482600" algn="just">
              <a:lnSpc>
                <a:spcPct val="133000"/>
              </a:lnSpc>
              <a:defRPr/>
            </a:pPr>
            <a:r>
              <a:rPr lang="en-US" sz="2000" b="1" i="0" u="none" strike="noStrike">
                <a:latin typeface="楷体" panose="02010609060101010101" pitchFamily="49" charset="-122"/>
                <a:ea typeface="楷体" panose="02010609060101010101" pitchFamily="49" charset="-122"/>
                <a:cs typeface="Kaiti SC"/>
                <a:sym typeface="Kaiti SC"/>
              </a:rPr>
              <a:t>紧跟国家教育发展步伐，确保教学内容与新课标要求保持高度一致。</a:t>
            </a:r>
            <a:endParaRPr lang="en-US" sz="11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520700" y="1226532"/>
            <a:ext cx="11181715" cy="4521655"/>
          </a:xfrm>
          <a:custGeom>
            <a:avLst/>
            <a:gdLst/>
            <a:ahLst/>
            <a:cxnLst/>
            <a:rect l="l" t="t" r="r" b="b"/>
            <a:pathLst>
              <a:path w="11181715" h="4521655">
                <a:moveTo>
                  <a:pt x="0" y="3621979"/>
                </a:moveTo>
                <a:cubicBezTo>
                  <a:pt x="304930" y="3692394"/>
                  <a:pt x="2240416" y="4521654"/>
                  <a:pt x="5523645" y="2260827"/>
                </a:cubicBezTo>
                <a:cubicBezTo>
                  <a:pt x="8806873" y="0"/>
                  <a:pt x="11101409" y="1955309"/>
                  <a:pt x="11181715" y="2024560"/>
                </a:cubicBezTo>
              </a:path>
            </a:pathLst>
          </a:custGeom>
          <a:noFill/>
          <a:ln w="12700" cap="flat" cmpd="sng">
            <a:solidFill>
              <a:srgbClr val="BFBFBF">
                <a:alpha val="100000"/>
              </a:srgbClr>
            </a:solidFill>
            <a:prstDash val="solid"/>
            <a:miter lim="10000000"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" name="AutoShape 9"/>
          <p:cNvSpPr/>
          <p:nvPr/>
        </p:nvSpPr>
        <p:spPr>
          <a:xfrm>
            <a:off x="2552700" y="4902200"/>
            <a:ext cx="177800" cy="177800"/>
          </a:xfrm>
          <a:prstGeom prst="ellipse">
            <a:avLst/>
          </a:prstGeom>
          <a:gradFill rotWithShape="0">
            <a:gsLst>
              <a:gs pos="0">
                <a:srgbClr val="DDCA57">
                  <a:alpha val="100000"/>
                </a:srgbClr>
              </a:gs>
              <a:gs pos="99000">
                <a:srgbClr val="F03752">
                  <a:alpha val="100000"/>
                </a:srgbClr>
              </a:gs>
            </a:gsLst>
            <a:lin ang="270000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" name="AutoShape 10"/>
          <p:cNvSpPr/>
          <p:nvPr/>
        </p:nvSpPr>
        <p:spPr>
          <a:xfrm>
            <a:off x="4572000" y="4216400"/>
            <a:ext cx="177800" cy="177800"/>
          </a:xfrm>
          <a:prstGeom prst="ellipse">
            <a:avLst/>
          </a:prstGeom>
          <a:gradFill rotWithShape="0">
            <a:gsLst>
              <a:gs pos="0">
                <a:srgbClr val="DDCA57">
                  <a:alpha val="100000"/>
                </a:srgbClr>
              </a:gs>
              <a:gs pos="99000">
                <a:srgbClr val="F03752">
                  <a:alpha val="100000"/>
                </a:srgbClr>
              </a:gs>
            </a:gsLst>
            <a:lin ang="270000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1" name="AutoShape 11"/>
          <p:cNvSpPr/>
          <p:nvPr/>
        </p:nvSpPr>
        <p:spPr>
          <a:xfrm>
            <a:off x="8915400" y="2324100"/>
            <a:ext cx="177800" cy="177800"/>
          </a:xfrm>
          <a:prstGeom prst="ellipse">
            <a:avLst/>
          </a:prstGeom>
          <a:gradFill rotWithShape="0">
            <a:gsLst>
              <a:gs pos="0">
                <a:srgbClr val="DDCA57">
                  <a:alpha val="100000"/>
                </a:srgbClr>
              </a:gs>
              <a:gs pos="99000">
                <a:srgbClr val="F03752">
                  <a:alpha val="100000"/>
                </a:srgbClr>
              </a:gs>
            </a:gsLst>
            <a:lin ang="270000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2" name="AutoShape 12"/>
          <p:cNvSpPr/>
          <p:nvPr/>
        </p:nvSpPr>
        <p:spPr>
          <a:xfrm>
            <a:off x="6477000" y="3073400"/>
            <a:ext cx="177800" cy="177800"/>
          </a:xfrm>
          <a:prstGeom prst="ellipse">
            <a:avLst/>
          </a:prstGeom>
          <a:gradFill rotWithShape="0">
            <a:gsLst>
              <a:gs pos="0">
                <a:srgbClr val="FFDA32">
                  <a:alpha val="100000"/>
                </a:srgbClr>
              </a:gs>
              <a:gs pos="100000">
                <a:srgbClr val="EA2768">
                  <a:alpha val="10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5" name="AutoShape 15"/>
          <p:cNvSpPr/>
          <p:nvPr/>
        </p:nvSpPr>
        <p:spPr>
          <a:xfrm>
            <a:off x="6184900" y="3467100"/>
            <a:ext cx="2082800" cy="914400"/>
          </a:xfrm>
          <a:prstGeom prst="roundRect">
            <a:avLst>
              <a:gd name="adj" fmla="val 16666"/>
            </a:avLst>
          </a:prstGeom>
          <a:solidFill>
            <a:srgbClr val="F2F2F2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7" name="AutoShape 17"/>
          <p:cNvSpPr/>
          <p:nvPr/>
        </p:nvSpPr>
        <p:spPr>
          <a:xfrm>
            <a:off x="2019300" y="4425950"/>
            <a:ext cx="1244600" cy="54102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0" rtlCol="0" anchor="ctr" anchorCtr="0"/>
          <a:lstStyle/>
          <a:p>
            <a:pPr indent="0" algn="ctr">
              <a:lnSpc>
                <a:spcPct val="92000"/>
              </a:lnSpc>
              <a:defRPr/>
            </a:pPr>
            <a:r>
              <a:rPr lang="en-US" sz="1600" b="1" i="0" u="none" strike="noStrik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修订目的</a:t>
            </a:r>
            <a:endParaRPr lang="en-US" sz="1600" b="1" i="0" u="none" strike="noStrik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8" name="AutoShape 18"/>
          <p:cNvSpPr/>
          <p:nvPr/>
        </p:nvSpPr>
        <p:spPr>
          <a:xfrm>
            <a:off x="3943985" y="3727450"/>
            <a:ext cx="1482725" cy="444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0" rtlCol="0" anchor="ctr" anchorCtr="0"/>
          <a:lstStyle/>
          <a:p>
            <a:pPr indent="0" algn="ctr">
              <a:lnSpc>
                <a:spcPct val="92000"/>
              </a:lnSpc>
              <a:defRPr/>
            </a:pPr>
            <a:r>
              <a:rPr lang="en-US" sz="1600" b="1" i="0" u="none" strike="noStrike" spc="3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关键强化点</a:t>
            </a:r>
            <a:endParaRPr lang="en-US" sz="1600" b="1" i="0" u="none" strike="noStrike" spc="300">
              <a:solidFill>
                <a:srgbClr val="40404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9" name="AutoShape 19"/>
          <p:cNvSpPr/>
          <p:nvPr/>
        </p:nvSpPr>
        <p:spPr>
          <a:xfrm>
            <a:off x="5852795" y="2593975"/>
            <a:ext cx="1483360" cy="304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0" rtlCol="0" anchor="ctr" anchorCtr="0"/>
          <a:lstStyle/>
          <a:p>
            <a:pPr indent="0" algn="ctr">
              <a:lnSpc>
                <a:spcPct val="92000"/>
              </a:lnSpc>
              <a:defRPr/>
            </a:pPr>
            <a:r>
              <a:rPr lang="en-US" sz="1600" b="1" i="0" u="none" strike="noStrike" spc="3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修订概况</a:t>
            </a:r>
            <a:endParaRPr lang="en-US" sz="1600" b="1" i="0" u="none" strike="noStrike" spc="300">
              <a:solidFill>
                <a:srgbClr val="40404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0" name="AutoShape 20"/>
          <p:cNvSpPr/>
          <p:nvPr/>
        </p:nvSpPr>
        <p:spPr>
          <a:xfrm>
            <a:off x="8139430" y="1854200"/>
            <a:ext cx="1729740" cy="533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0" rtlCol="0" anchor="ctr" anchorCtr="0"/>
          <a:lstStyle/>
          <a:p>
            <a:pPr indent="0" algn="ctr">
              <a:lnSpc>
                <a:spcPct val="92000"/>
              </a:lnSpc>
              <a:defRPr/>
            </a:pPr>
            <a:r>
              <a:rPr lang="en-US" sz="1600" b="1" i="0" u="none" strike="noStrike" spc="3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核心导向</a:t>
            </a:r>
            <a:endParaRPr lang="en-US" sz="1600" b="1" i="0" u="none" strike="noStrike" spc="300">
              <a:solidFill>
                <a:srgbClr val="40404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1" name="AutoShape 21"/>
          <p:cNvSpPr/>
          <p:nvPr/>
        </p:nvSpPr>
        <p:spPr>
          <a:xfrm>
            <a:off x="4221480" y="4473575"/>
            <a:ext cx="2731770" cy="685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600" b="0" i="0" u="none" strike="noStrike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突出真实性学习与问题解决；强化AI与社会发展结合。</a:t>
            </a:r>
            <a:endParaRPr lang="en-US" sz="1600" b="0" i="0" u="none" strike="noStrike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Kaiti SC"/>
            </a:endParaRPr>
          </a:p>
        </p:txBody>
      </p:sp>
      <p:sp>
        <p:nvSpPr>
          <p:cNvPr id="22" name="AutoShape 22"/>
          <p:cNvSpPr/>
          <p:nvPr/>
        </p:nvSpPr>
        <p:spPr>
          <a:xfrm>
            <a:off x="1612265" y="5159375"/>
            <a:ext cx="2120900" cy="533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600" b="0" i="0" u="none" strike="noStrike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Kaiti SC"/>
                <a:sym typeface="Kaiti SC"/>
              </a:rPr>
              <a:t>与课标精神精准对接，确保教学不跑偏。</a:t>
            </a:r>
            <a:endParaRPr lang="en-US" sz="1600" b="0" i="0" u="none" strike="noStrike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Kaiti SC"/>
              <a:sym typeface="Kaiti SC"/>
            </a:endParaRPr>
          </a:p>
        </p:txBody>
      </p:sp>
      <p:sp>
        <p:nvSpPr>
          <p:cNvPr id="23" name="AutoShape 23"/>
          <p:cNvSpPr/>
          <p:nvPr/>
        </p:nvSpPr>
        <p:spPr>
          <a:xfrm>
            <a:off x="6087745" y="3327400"/>
            <a:ext cx="2105025" cy="6731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600" b="0" i="0" u="none" strike="noStrike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2025年日常修订，实施路径更清晰。</a:t>
            </a:r>
            <a:endParaRPr lang="en-US" sz="1600" b="0" i="0" u="none" strike="noStrike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Kaiti SC"/>
            </a:endParaRPr>
          </a:p>
        </p:txBody>
      </p:sp>
      <p:sp>
        <p:nvSpPr>
          <p:cNvPr id="24" name="AutoShape 24"/>
          <p:cNvSpPr/>
          <p:nvPr/>
        </p:nvSpPr>
        <p:spPr>
          <a:xfrm>
            <a:off x="8093710" y="2625090"/>
            <a:ext cx="1892300" cy="533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600" b="0" i="0" u="none" strike="noStrike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Kaiti SC"/>
                <a:sym typeface="Kaiti SC"/>
              </a:rPr>
              <a:t>核心导向保持不变，明确科学原理指导。</a:t>
            </a:r>
            <a:endParaRPr lang="en-US" sz="1600" b="0" i="0" u="none" strike="noStrike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Kaiti SC"/>
              <a:sym typeface="Kaiti SC"/>
            </a:endParaRPr>
          </a:p>
        </p:txBody>
      </p:sp>
      <p:sp>
        <p:nvSpPr>
          <p:cNvPr id="25" name="AutoShape 25"/>
          <p:cNvSpPr/>
          <p:nvPr/>
        </p:nvSpPr>
        <p:spPr>
          <a:xfrm>
            <a:off x="1409700" y="1459230"/>
            <a:ext cx="42164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algn="l">
              <a:lnSpc>
                <a:spcPct val="108000"/>
              </a:lnSpc>
              <a:buSzTx/>
              <a:defRPr/>
            </a:pPr>
            <a:r>
              <a:rPr lang="en-US" sz="2000" b="1" i="0" u="none" strike="noStrike">
                <a:solidFill>
                  <a:srgbClr val="005A9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黑体" panose="02010609060101010101" charset="-122"/>
              </a:rPr>
              <a:t>课程标准日常修订要点</a:t>
            </a:r>
            <a:endParaRPr lang="en-US" sz="2000" b="1">
              <a:solidFill>
                <a:srgbClr val="005A9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6" name="AutoShape 26"/>
          <p:cNvSpPr/>
          <p:nvPr/>
        </p:nvSpPr>
        <p:spPr>
          <a:xfrm>
            <a:off x="915035" y="491490"/>
            <a:ext cx="2348865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zh-CN" altLang="en-US" sz="2400" b="1" i="0" u="none" strike="noStrike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为什么修订</a:t>
            </a:r>
            <a:endParaRPr lang="zh-CN" altLang="en-US" sz="2400" b="1" i="0" u="none" strike="noStrike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3644900" y="520700"/>
            <a:ext cx="40259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800" b="1" i="0" u="none" strike="noStrike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（二）“双课”体系的衔接需求</a:t>
            </a:r>
            <a:endParaRPr lang="en-US" sz="1100"/>
          </a:p>
        </p:txBody>
      </p:sp>
      <p:sp>
        <p:nvSpPr>
          <p:cNvPr id="8" name="AutoShape 8"/>
          <p:cNvSpPr/>
          <p:nvPr/>
        </p:nvSpPr>
        <p:spPr>
          <a:xfrm>
            <a:off x="1066800" y="1651000"/>
            <a:ext cx="8890000" cy="1016000"/>
          </a:xfrm>
          <a:prstGeom prst="roundRect">
            <a:avLst>
              <a:gd name="adj" fmla="val 12500"/>
            </a:avLst>
          </a:prstGeom>
          <a:solidFill>
            <a:srgbClr val="F2F2F2">
              <a:alpha val="100000"/>
            </a:srgbClr>
          </a:solidFill>
          <a:ln w="12700" cap="flat" cmpd="sng">
            <a:solidFill>
              <a:srgbClr val="BFBFBF">
                <a:alpha val="10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" name="AutoShape 9"/>
          <p:cNvSpPr/>
          <p:nvPr/>
        </p:nvSpPr>
        <p:spPr>
          <a:xfrm>
            <a:off x="1193800" y="1778000"/>
            <a:ext cx="8636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2000" b="1" i="0" u="none" strike="noStrike">
                <a:solidFill>
                  <a:srgbClr val="005A9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内容衔接：</a:t>
            </a:r>
            <a:r>
              <a:rPr lang="en-US" sz="1800" b="0" i="0" u="none" strike="noStrike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数据、算法、编码为AI通识教育打基础。</a:t>
            </a:r>
            <a:endParaRPr lang="en-US" sz="1800" b="0" i="0" u="none" strike="noStrike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Kaiti SC"/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1066800" y="2794000"/>
            <a:ext cx="8890000" cy="1016000"/>
          </a:xfrm>
          <a:prstGeom prst="roundRect">
            <a:avLst>
              <a:gd name="adj" fmla="val 12500"/>
            </a:avLst>
          </a:prstGeom>
          <a:solidFill>
            <a:srgbClr val="F2F2F2">
              <a:alpha val="100000"/>
            </a:srgbClr>
          </a:solidFill>
          <a:ln w="12700" cap="flat" cmpd="sng">
            <a:solidFill>
              <a:srgbClr val="BFBFBF">
                <a:alpha val="10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1" name="AutoShape 11"/>
          <p:cNvSpPr/>
          <p:nvPr/>
        </p:nvSpPr>
        <p:spPr>
          <a:xfrm>
            <a:off x="1193800" y="2921000"/>
            <a:ext cx="8636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2000" b="1" i="0" u="none" strike="noStrike">
                <a:solidFill>
                  <a:srgbClr val="005A9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教学法统一：</a:t>
            </a:r>
            <a:r>
              <a:rPr lang="en-US" sz="1800" b="0" i="0" u="none" strike="noStrike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Kaiti SC"/>
                <a:sym typeface="Kaiti SC"/>
              </a:rPr>
              <a:t>强化项目式学习，降低师生适应成本。</a:t>
            </a:r>
            <a:endParaRPr lang="en-US" sz="11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AutoShape 12"/>
          <p:cNvSpPr/>
          <p:nvPr/>
        </p:nvSpPr>
        <p:spPr>
          <a:xfrm>
            <a:off x="1066800" y="3937000"/>
            <a:ext cx="8890000" cy="1016000"/>
          </a:xfrm>
          <a:prstGeom prst="roundRect">
            <a:avLst>
              <a:gd name="adj" fmla="val 12500"/>
            </a:avLst>
          </a:prstGeom>
          <a:solidFill>
            <a:srgbClr val="F2F2F2">
              <a:alpha val="100000"/>
            </a:srgbClr>
          </a:solidFill>
          <a:ln w="12700" cap="flat" cmpd="sng">
            <a:solidFill>
              <a:srgbClr val="BFBFBF">
                <a:alpha val="10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3" name="AutoShape 13"/>
          <p:cNvSpPr/>
          <p:nvPr/>
        </p:nvSpPr>
        <p:spPr>
          <a:xfrm>
            <a:off x="1193800" y="4064000"/>
            <a:ext cx="8636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2000" b="1" i="0" u="none" strike="noStrike">
                <a:solidFill>
                  <a:srgbClr val="005A9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课时保障：</a:t>
            </a:r>
            <a:r>
              <a:rPr lang="en-US" sz="1800" b="0" i="0" u="none" strike="noStrike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每学期为人工智能课程安排4课时。</a:t>
            </a:r>
            <a:endParaRPr lang="en-US" sz="1800" b="0" i="0" u="none" strike="noStrike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Kaiti SC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766300" y="4432300"/>
            <a:ext cx="1930400" cy="19304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26" name="AutoShape 26"/>
          <p:cNvSpPr/>
          <p:nvPr/>
        </p:nvSpPr>
        <p:spPr>
          <a:xfrm>
            <a:off x="915035" y="491490"/>
            <a:ext cx="2348865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zh-CN" altLang="en-US" sz="2400" b="1" i="0" u="none" strike="noStrike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为什么修订</a:t>
            </a:r>
            <a:endParaRPr lang="zh-CN" altLang="en-US" sz="2400" b="1" i="0" u="none" strike="noStrike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3644900" y="520700"/>
            <a:ext cx="52705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800" b="1" i="0" u="none" strike="noStrike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（三）一线教师教学实践反馈</a:t>
            </a:r>
            <a:endParaRPr lang="en-US" sz="1100"/>
          </a:p>
        </p:txBody>
      </p:sp>
      <p:sp>
        <p:nvSpPr>
          <p:cNvPr id="7" name="AutoShape 7"/>
          <p:cNvSpPr/>
          <p:nvPr/>
        </p:nvSpPr>
        <p:spPr>
          <a:xfrm>
            <a:off x="814070" y="1993265"/>
            <a:ext cx="4216400" cy="889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482600" algn="just">
              <a:lnSpc>
                <a:spcPct val="133000"/>
              </a:lnSpc>
              <a:defRPr/>
            </a:pPr>
            <a:r>
              <a:rPr lang="en-US" sz="2000" b="1" i="0" u="none" strike="noStrike">
                <a:latin typeface="楷体" panose="02010609060101010101" pitchFamily="49" charset="-122"/>
                <a:ea typeface="楷体" panose="02010609060101010101" pitchFamily="49" charset="-122"/>
                <a:cs typeface="Kaiti SC"/>
                <a:sym typeface="Kaiti SC"/>
              </a:rPr>
              <a:t>聚焦教学实践中的真实痛点，着力解决项目落地难等问题。</a:t>
            </a:r>
            <a:endParaRPr lang="en-US" sz="11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520700" y="1226532"/>
            <a:ext cx="11181715" cy="4521655"/>
          </a:xfrm>
          <a:custGeom>
            <a:avLst/>
            <a:gdLst/>
            <a:ahLst/>
            <a:cxnLst/>
            <a:rect l="l" t="t" r="r" b="b"/>
            <a:pathLst>
              <a:path w="11181715" h="4521655">
                <a:moveTo>
                  <a:pt x="0" y="3621979"/>
                </a:moveTo>
                <a:cubicBezTo>
                  <a:pt x="304930" y="3692394"/>
                  <a:pt x="2240416" y="4521654"/>
                  <a:pt x="5523645" y="2260827"/>
                </a:cubicBezTo>
                <a:cubicBezTo>
                  <a:pt x="8806873" y="0"/>
                  <a:pt x="11101409" y="1955309"/>
                  <a:pt x="11181715" y="2024560"/>
                </a:cubicBezTo>
              </a:path>
            </a:pathLst>
          </a:custGeom>
          <a:noFill/>
          <a:ln w="12700" cap="flat" cmpd="sng">
            <a:solidFill>
              <a:srgbClr val="BFBFBF">
                <a:alpha val="100000"/>
              </a:srgbClr>
            </a:solidFill>
            <a:prstDash val="solid"/>
            <a:miter lim="10000000"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" name="AutoShape 9"/>
          <p:cNvSpPr/>
          <p:nvPr>
            <p:custDataLst>
              <p:tags r:id="rId1"/>
            </p:custDataLst>
          </p:nvPr>
        </p:nvSpPr>
        <p:spPr>
          <a:xfrm>
            <a:off x="8624570" y="2324100"/>
            <a:ext cx="177800" cy="177800"/>
          </a:xfrm>
          <a:prstGeom prst="ellipse">
            <a:avLst/>
          </a:prstGeom>
          <a:gradFill rotWithShape="0">
            <a:gsLst>
              <a:gs pos="0">
                <a:srgbClr val="DDCA57">
                  <a:alpha val="100000"/>
                </a:srgbClr>
              </a:gs>
              <a:gs pos="99000">
                <a:srgbClr val="F03752">
                  <a:alpha val="100000"/>
                </a:srgbClr>
              </a:gs>
            </a:gsLst>
            <a:lin ang="270000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1" name="AutoShape 11"/>
          <p:cNvSpPr/>
          <p:nvPr>
            <p:custDataLst>
              <p:tags r:id="rId2"/>
            </p:custDataLst>
          </p:nvPr>
        </p:nvSpPr>
        <p:spPr>
          <a:xfrm>
            <a:off x="7833995" y="1786255"/>
            <a:ext cx="1759585" cy="47434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0" rtlCol="0" anchor="ctr" anchorCtr="0"/>
          <a:lstStyle/>
          <a:p>
            <a:pPr indent="0" algn="ctr">
              <a:lnSpc>
                <a:spcPct val="92000"/>
              </a:lnSpc>
              <a:defRPr/>
            </a:pPr>
            <a:r>
              <a:rPr lang="en-US" sz="1600" b="1" i="0" u="none" strike="noStrike" spc="3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项目难落地</a:t>
            </a:r>
            <a:endParaRPr lang="en-US" sz="1600" b="1" i="0" u="none" strike="noStrike" spc="300">
              <a:solidFill>
                <a:srgbClr val="40404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2" name="AutoShape 12"/>
          <p:cNvSpPr/>
          <p:nvPr>
            <p:custDataLst>
              <p:tags r:id="rId3"/>
            </p:custDataLst>
          </p:nvPr>
        </p:nvSpPr>
        <p:spPr>
          <a:xfrm>
            <a:off x="7875270" y="2655570"/>
            <a:ext cx="2582545" cy="533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algn="l">
              <a:lnSpc>
                <a:spcPct val="100000"/>
              </a:lnSpc>
              <a:buSzTx/>
              <a:defRPr/>
            </a:pPr>
            <a:r>
              <a:rPr lang="zh-CN" altLang="en-US" sz="1600" b="0" i="0" u="none" strike="noStrike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Kaiti SC"/>
                <a:sym typeface="Kaiti SC"/>
              </a:rPr>
              <a:t>有些项目</a:t>
            </a:r>
            <a:r>
              <a:rPr lang="en-US" sz="1600" b="0" i="0" u="none" strike="noStrike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Kaiti SC"/>
                <a:sym typeface="Kaiti SC"/>
              </a:rPr>
              <a:t>设计偏难、环节冗余，</a:t>
            </a:r>
            <a:r>
              <a:rPr lang="zh-CN" altLang="en-US" sz="1600" b="0" i="0" u="none" strike="noStrike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Kaiti SC"/>
                <a:sym typeface="Kaiti SC"/>
              </a:rPr>
              <a:t>一节课</a:t>
            </a:r>
            <a:r>
              <a:rPr lang="en-US" sz="1600" b="0" i="0" u="none" strike="noStrike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Kaiti SC"/>
                <a:sym typeface="Kaiti SC"/>
              </a:rPr>
              <a:t>完不成。</a:t>
            </a:r>
            <a:endParaRPr lang="en-US" sz="1600">
              <a:latin typeface="楷体" panose="02010609060101010101" pitchFamily="49" charset="-122"/>
              <a:ea typeface="楷体" panose="02010609060101010101" pitchFamily="49" charset="-122"/>
              <a:cs typeface="Kaiti SC"/>
            </a:endParaRPr>
          </a:p>
        </p:txBody>
      </p:sp>
      <p:sp>
        <p:nvSpPr>
          <p:cNvPr id="13" name="AutoShape 13"/>
          <p:cNvSpPr/>
          <p:nvPr>
            <p:custDataLst>
              <p:tags r:id="rId4"/>
            </p:custDataLst>
          </p:nvPr>
        </p:nvSpPr>
        <p:spPr>
          <a:xfrm>
            <a:off x="5830570" y="3479800"/>
            <a:ext cx="177800" cy="177800"/>
          </a:xfrm>
          <a:prstGeom prst="ellipse">
            <a:avLst/>
          </a:prstGeom>
          <a:gradFill rotWithShape="0">
            <a:gsLst>
              <a:gs pos="0">
                <a:srgbClr val="FFDA32">
                  <a:alpha val="100000"/>
                </a:srgbClr>
              </a:gs>
              <a:gs pos="100000">
                <a:srgbClr val="EA2768">
                  <a:alpha val="10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5" name="AutoShape 15"/>
          <p:cNvSpPr/>
          <p:nvPr>
            <p:custDataLst>
              <p:tags r:id="rId5"/>
            </p:custDataLst>
          </p:nvPr>
        </p:nvSpPr>
        <p:spPr>
          <a:xfrm>
            <a:off x="4987290" y="3021330"/>
            <a:ext cx="1866900" cy="304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0" rtlCol="0" anchor="ctr" anchorCtr="0"/>
          <a:lstStyle/>
          <a:p>
            <a:pPr indent="0" algn="ctr">
              <a:lnSpc>
                <a:spcPct val="92000"/>
              </a:lnSpc>
              <a:defRPr/>
            </a:pPr>
            <a:r>
              <a:rPr lang="en-US" sz="1600" b="1" i="0" u="none" strike="noStrike" spc="3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重项目轻素养</a:t>
            </a:r>
            <a:endParaRPr lang="en-US" sz="1600" b="1" i="0" u="none" strike="noStrike" spc="300">
              <a:solidFill>
                <a:srgbClr val="40404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6" name="AutoShape 16"/>
          <p:cNvSpPr/>
          <p:nvPr>
            <p:custDataLst>
              <p:tags r:id="rId6"/>
            </p:custDataLst>
          </p:nvPr>
        </p:nvSpPr>
        <p:spPr>
          <a:xfrm>
            <a:off x="5512435" y="3737610"/>
            <a:ext cx="2044065" cy="6731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algn="l">
              <a:lnSpc>
                <a:spcPct val="100000"/>
              </a:lnSpc>
              <a:buSzTx/>
              <a:defRPr/>
            </a:pPr>
            <a:r>
              <a:rPr lang="zh-CN" altLang="en-US" sz="1600" b="0" i="0" u="none" strike="noStrike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Kaiti SC"/>
                <a:sym typeface="Kaiti SC"/>
              </a:rPr>
              <a:t>过于注重项目</a:t>
            </a:r>
            <a:r>
              <a:rPr lang="en-US" sz="1600" b="0" i="0" u="none" strike="noStrike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Kaiti SC"/>
                <a:sym typeface="Kaiti SC"/>
              </a:rPr>
              <a:t>成果，忽略素养形成过程。</a:t>
            </a:r>
            <a:endParaRPr lang="en-US" sz="1600">
              <a:latin typeface="楷体" panose="02010609060101010101" pitchFamily="49" charset="-122"/>
              <a:ea typeface="楷体" panose="02010609060101010101" pitchFamily="49" charset="-122"/>
              <a:cs typeface="Kaiti SC"/>
            </a:endParaRPr>
          </a:p>
        </p:txBody>
      </p:sp>
      <p:sp>
        <p:nvSpPr>
          <p:cNvPr id="17" name="AutoShape 17"/>
          <p:cNvSpPr/>
          <p:nvPr>
            <p:custDataLst>
              <p:tags r:id="rId7"/>
            </p:custDataLst>
          </p:nvPr>
        </p:nvSpPr>
        <p:spPr>
          <a:xfrm>
            <a:off x="3006090" y="4799330"/>
            <a:ext cx="177800" cy="177800"/>
          </a:xfrm>
          <a:prstGeom prst="ellipse">
            <a:avLst/>
          </a:prstGeom>
          <a:gradFill rotWithShape="0">
            <a:gsLst>
              <a:gs pos="0">
                <a:srgbClr val="DDCA57">
                  <a:alpha val="100000"/>
                </a:srgbClr>
              </a:gs>
              <a:gs pos="99000">
                <a:srgbClr val="F03752">
                  <a:alpha val="100000"/>
                </a:srgbClr>
              </a:gs>
            </a:gsLst>
            <a:lin ang="270000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9" name="AutoShape 19"/>
          <p:cNvSpPr/>
          <p:nvPr>
            <p:custDataLst>
              <p:tags r:id="rId8"/>
            </p:custDataLst>
          </p:nvPr>
        </p:nvSpPr>
        <p:spPr>
          <a:xfrm>
            <a:off x="2208530" y="4189730"/>
            <a:ext cx="1803400" cy="444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0" rtlCol="0" anchor="ctr" anchorCtr="0"/>
          <a:lstStyle/>
          <a:p>
            <a:pPr indent="0" algn="ctr">
              <a:lnSpc>
                <a:spcPct val="92000"/>
              </a:lnSpc>
              <a:defRPr/>
            </a:pPr>
            <a:r>
              <a:rPr lang="en-US" sz="1600" b="1" i="0" u="none" strike="noStrike" spc="3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问题聚焦不足</a:t>
            </a:r>
            <a:endParaRPr lang="en-US" sz="1600" b="1" i="0" u="none" strike="noStrike" spc="300">
              <a:solidFill>
                <a:srgbClr val="40404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0" name="AutoShape 20"/>
          <p:cNvSpPr/>
          <p:nvPr>
            <p:custDataLst>
              <p:tags r:id="rId9"/>
            </p:custDataLst>
          </p:nvPr>
        </p:nvSpPr>
        <p:spPr>
          <a:xfrm>
            <a:off x="2352040" y="4977130"/>
            <a:ext cx="2349500" cy="685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algn="l">
              <a:lnSpc>
                <a:spcPct val="100000"/>
              </a:lnSpc>
              <a:buSzTx/>
              <a:defRPr/>
            </a:pPr>
            <a:r>
              <a:rPr lang="en-US" sz="1600" b="0" i="0" u="none" strike="noStrike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Kaiti SC"/>
                <a:sym typeface="Kaiti SC"/>
              </a:rPr>
              <a:t>缺少完整问题解决流程，情境与素养脱节。</a:t>
            </a:r>
            <a:endParaRPr lang="en-US" sz="1600">
              <a:latin typeface="楷体" panose="02010609060101010101" pitchFamily="49" charset="-122"/>
              <a:ea typeface="楷体" panose="02010609060101010101" pitchFamily="49" charset="-122"/>
              <a:cs typeface="Kaiti SC"/>
            </a:endParaRPr>
          </a:p>
        </p:txBody>
      </p:sp>
      <p:sp>
        <p:nvSpPr>
          <p:cNvPr id="23" name="AutoShape 23"/>
          <p:cNvSpPr/>
          <p:nvPr/>
        </p:nvSpPr>
        <p:spPr>
          <a:xfrm>
            <a:off x="8312785" y="4189730"/>
            <a:ext cx="2442845" cy="119126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algn="l">
              <a:lnSpc>
                <a:spcPct val="108000"/>
              </a:lnSpc>
              <a:buSzTx/>
              <a:defRPr/>
            </a:pPr>
            <a:r>
              <a:rPr lang="en-US" sz="2000" b="1" i="0" u="none" strike="noStrike">
                <a:solidFill>
                  <a:srgbClr val="005A9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Kaiti SC"/>
              </a:rPr>
              <a:t>修订重点</a:t>
            </a:r>
            <a:endParaRPr lang="en-US" sz="2000" b="1" i="0" u="none" strike="noStrike">
              <a:solidFill>
                <a:srgbClr val="005A9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Kaiti SC"/>
            </a:endParaRPr>
          </a:p>
          <a:p>
            <a:pPr algn="l">
              <a:lnSpc>
                <a:spcPct val="108000"/>
              </a:lnSpc>
              <a:buSzTx/>
              <a:defRPr/>
            </a:pPr>
            <a:endParaRPr lang="en-US" sz="2000" b="1" i="0" u="none" strike="noStrike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Kaiti SC"/>
              <a:sym typeface="Kaiti SC"/>
            </a:endParaRPr>
          </a:p>
          <a:p>
            <a:pPr algn="l">
              <a:lnSpc>
                <a:spcPct val="108000"/>
              </a:lnSpc>
              <a:buSzTx/>
              <a:defRPr/>
            </a:pPr>
            <a:r>
              <a:rPr lang="en-US" sz="2000" b="1" i="0" u="none" strike="noStrike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Kaiti SC"/>
                <a:sym typeface="Kaiti SC"/>
              </a:rPr>
              <a:t>优化流程与情境</a:t>
            </a:r>
            <a:endParaRPr lang="en-US" sz="2000" b="1">
              <a:latin typeface="楷体" panose="02010609060101010101" pitchFamily="49" charset="-122"/>
              <a:ea typeface="楷体" panose="02010609060101010101" pitchFamily="49" charset="-122"/>
              <a:cs typeface="Kaiti SC"/>
            </a:endParaRPr>
          </a:p>
        </p:txBody>
      </p:sp>
      <p:sp>
        <p:nvSpPr>
          <p:cNvPr id="24" name="AutoShape 24"/>
          <p:cNvSpPr/>
          <p:nvPr/>
        </p:nvSpPr>
        <p:spPr>
          <a:xfrm>
            <a:off x="1391285" y="1485265"/>
            <a:ext cx="316103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algn="l">
              <a:lnSpc>
                <a:spcPct val="108000"/>
              </a:lnSpc>
              <a:buSzTx/>
              <a:defRPr/>
            </a:pPr>
            <a:r>
              <a:rPr lang="en-US" sz="2000" b="1" i="0" u="none" strike="noStrike">
                <a:solidFill>
                  <a:srgbClr val="005A9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黑体" panose="02010609060101010101" charset="-122"/>
              </a:rPr>
              <a:t>教学实践反馈要点</a:t>
            </a:r>
            <a:endParaRPr lang="en-US" sz="2000" b="1">
              <a:solidFill>
                <a:srgbClr val="005A9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6" name="AutoShape 26"/>
          <p:cNvSpPr/>
          <p:nvPr/>
        </p:nvSpPr>
        <p:spPr>
          <a:xfrm>
            <a:off x="915035" y="491490"/>
            <a:ext cx="2348865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zh-CN" altLang="en-US" sz="2400" b="1" i="0" u="none" strike="noStrike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为什么修订</a:t>
            </a:r>
            <a:endParaRPr lang="zh-CN" altLang="en-US" sz="2400" b="1" i="0" u="none" strike="noStrike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10800000">
            <a:off x="2197100" y="3937000"/>
            <a:ext cx="8699500" cy="977900"/>
          </a:xfrm>
          <a:prstGeom prst="parallelogram">
            <a:avLst>
              <a:gd name="adj" fmla="val 25000"/>
            </a:avLst>
          </a:prstGeom>
          <a:gradFill rotWithShape="1">
            <a:gsLst>
              <a:gs pos="0">
                <a:srgbClr val="00B0F0">
                  <a:alpha val="0"/>
                </a:srgbClr>
              </a:gs>
              <a:gs pos="43000">
                <a:srgbClr val="00B0F0">
                  <a:alpha val="24000"/>
                </a:srgbClr>
              </a:gs>
              <a:gs pos="100000">
                <a:srgbClr val="0070C0">
                  <a:alpha val="38000"/>
                </a:srgbClr>
              </a:gs>
            </a:gsLst>
            <a:lin ang="270000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3" name="AutoShape 3"/>
          <p:cNvSpPr/>
          <p:nvPr/>
        </p:nvSpPr>
        <p:spPr>
          <a:xfrm rot="10800000">
            <a:off x="1028700" y="2844800"/>
            <a:ext cx="5168900" cy="1104900"/>
          </a:xfrm>
          <a:prstGeom prst="parallelogram">
            <a:avLst>
              <a:gd name="adj" fmla="val 25000"/>
            </a:avLst>
          </a:prstGeom>
          <a:gradFill rotWithShape="1">
            <a:gsLst>
              <a:gs pos="0">
                <a:srgbClr val="00B0F0">
                  <a:alpha val="0"/>
                </a:srgbClr>
              </a:gs>
              <a:gs pos="43000">
                <a:srgbClr val="00B0F0">
                  <a:alpha val="24000"/>
                </a:srgbClr>
              </a:gs>
              <a:gs pos="100000">
                <a:srgbClr val="0070C0">
                  <a:alpha val="38000"/>
                </a:srgbClr>
              </a:gs>
            </a:gsLst>
            <a:lin ang="270000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45200" y="-584200"/>
            <a:ext cx="5600700" cy="51308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5100" y="2374900"/>
            <a:ext cx="2806700" cy="36322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39285" t="24334" r="39464" b="30418"/>
          <a:stretch>
            <a:fillRect/>
          </a:stretch>
        </p:blipFill>
        <p:spPr>
          <a:xfrm>
            <a:off x="850900" y="3175000"/>
            <a:ext cx="1511300" cy="1511300"/>
          </a:xfrm>
          <a:prstGeom prst="ellipse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9" name="AutoShape 9"/>
          <p:cNvSpPr/>
          <p:nvPr/>
        </p:nvSpPr>
        <p:spPr>
          <a:xfrm>
            <a:off x="863600" y="3517900"/>
            <a:ext cx="1460500" cy="7747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en-US" sz="4400" b="1" i="0" u="none" strike="noStrike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二</a:t>
            </a:r>
            <a:endParaRPr lang="en-US" sz="1100"/>
          </a:p>
        </p:txBody>
      </p:sp>
      <p:sp>
        <p:nvSpPr>
          <p:cNvPr id="10" name="AutoShape 10"/>
          <p:cNvSpPr/>
          <p:nvPr/>
        </p:nvSpPr>
        <p:spPr>
          <a:xfrm>
            <a:off x="2959100" y="2978150"/>
            <a:ext cx="3302000" cy="7747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4400" b="1" i="0" u="none" strike="noStrike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修订了什么</a:t>
            </a:r>
            <a:endParaRPr lang="en-US" sz="1100"/>
          </a:p>
        </p:txBody>
      </p:sp>
      <p:sp>
        <p:nvSpPr>
          <p:cNvPr id="11" name="AutoShape 11"/>
          <p:cNvSpPr/>
          <p:nvPr/>
        </p:nvSpPr>
        <p:spPr>
          <a:xfrm>
            <a:off x="2743200" y="4089400"/>
            <a:ext cx="9854565" cy="6477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3200" b="1" i="0" u="none" strike="noStrike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减课时、降难度、强素养、融入AI</a:t>
            </a:r>
            <a:endParaRPr lang="en-US" sz="3200" b="1" i="0" u="none" strike="noStrike">
              <a:solidFill>
                <a:srgbClr val="FFFFFF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76300" y="723900"/>
            <a:ext cx="673100" cy="5969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13" name="AutoShape 8"/>
          <p:cNvSpPr/>
          <p:nvPr/>
        </p:nvSpPr>
        <p:spPr>
          <a:xfrm>
            <a:off x="1651000" y="723900"/>
            <a:ext cx="4013200" cy="6477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dist">
              <a:lnSpc>
                <a:spcPct val="100000"/>
              </a:lnSpc>
              <a:defRPr/>
            </a:pPr>
            <a:r>
              <a:rPr lang="en-US" sz="1800" b="1" i="0" u="none" strike="noStrike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2026年安徽省</a:t>
            </a:r>
            <a:r>
              <a:rPr lang="en-US" sz="1800" b="1" i="0" u="none" strike="noStrike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小学</a:t>
            </a:r>
            <a:r>
              <a:rPr lang="en-US" sz="1800" b="1" i="0" u="none" strike="noStrike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人工智能通识教育</a:t>
            </a:r>
            <a:endParaRPr lang="en-US" sz="1100"/>
          </a:p>
          <a:p>
            <a:pPr indent="0" algn="dist">
              <a:lnSpc>
                <a:spcPct val="100000"/>
              </a:lnSpc>
            </a:pPr>
            <a:r>
              <a:rPr lang="en-US" sz="1800" b="1" i="0" u="none" strike="noStrike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暨</a:t>
            </a:r>
            <a:r>
              <a:rPr lang="en-US" sz="1800" b="1" i="0" u="none" strike="noStrike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小学</a:t>
            </a:r>
            <a:r>
              <a:rPr lang="en-US" sz="1800" b="1" i="0" u="none" strike="noStrike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信息科技教学指南培训活动</a:t>
            </a:r>
            <a:endParaRPr lang="en-US" sz="1800" b="1" i="0" u="none" strike="noStrike">
              <a:solidFill>
                <a:srgbClr val="FFFFFF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3644900" y="520700"/>
            <a:ext cx="60325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800" b="1" i="0" u="none" strike="noStrike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（一）减少课时总数</a:t>
            </a:r>
            <a:endParaRPr lang="en-US" sz="1100"/>
          </a:p>
        </p:txBody>
      </p:sp>
      <p:sp>
        <p:nvSpPr>
          <p:cNvPr id="18" name="AutoShape 9"/>
          <p:cNvSpPr/>
          <p:nvPr/>
        </p:nvSpPr>
        <p:spPr>
          <a:xfrm>
            <a:off x="1079500" y="1897380"/>
            <a:ext cx="4826000" cy="1524000"/>
          </a:xfrm>
          <a:prstGeom prst="roundRect">
            <a:avLst>
              <a:gd name="adj" fmla="val 10000"/>
            </a:avLst>
          </a:prstGeom>
          <a:solidFill>
            <a:srgbClr val="F2F2F2">
              <a:alpha val="100000"/>
            </a:srgbClr>
          </a:solidFill>
          <a:ln w="12700" cap="flat" cmpd="sng">
            <a:solidFill>
              <a:srgbClr val="BFBFBF">
                <a:alpha val="10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9" name="AutoShape 10"/>
          <p:cNvSpPr/>
          <p:nvPr/>
        </p:nvSpPr>
        <p:spPr>
          <a:xfrm>
            <a:off x="1206500" y="2024380"/>
            <a:ext cx="4572000" cy="1270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l">
              <a:lnSpc>
                <a:spcPct val="108000"/>
              </a:lnSpc>
              <a:defRPr/>
            </a:pPr>
            <a:r>
              <a:rPr lang="en-US" sz="2000" b="1" i="0" u="none" strike="noStrike">
                <a:solidFill>
                  <a:srgbClr val="005A9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梳理精简</a:t>
            </a:r>
            <a:endParaRPr lang="en-US" sz="2000"/>
          </a:p>
          <a:p>
            <a:pPr indent="0" algn="l">
              <a:lnSpc>
                <a:spcPct val="108000"/>
              </a:lnSpc>
            </a:pPr>
            <a:r>
              <a:rPr lang="en-US" sz="18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Kaiti SC"/>
                <a:sym typeface="Kaiti SC"/>
              </a:rPr>
              <a:t>删除冗余、低效的教学内容，为核心素养落地腾出空间。</a:t>
            </a:r>
            <a:endParaRPr lang="en-US" sz="1800" b="0" i="0" u="none" strike="noStrike">
              <a:solidFill>
                <a:srgbClr val="404040"/>
              </a:solidFill>
              <a:latin typeface="楷体" panose="02010609060101010101" pitchFamily="49" charset="-122"/>
              <a:ea typeface="楷体" panose="02010609060101010101" pitchFamily="49" charset="-122"/>
              <a:cs typeface="Kaiti SC"/>
              <a:sym typeface="Kaiti SC"/>
            </a:endParaRPr>
          </a:p>
        </p:txBody>
      </p:sp>
      <p:sp>
        <p:nvSpPr>
          <p:cNvPr id="20" name="AutoShape 11"/>
          <p:cNvSpPr/>
          <p:nvPr/>
        </p:nvSpPr>
        <p:spPr>
          <a:xfrm>
            <a:off x="6223000" y="1897380"/>
            <a:ext cx="4826000" cy="1524000"/>
          </a:xfrm>
          <a:prstGeom prst="roundRect">
            <a:avLst>
              <a:gd name="adj" fmla="val 10000"/>
            </a:avLst>
          </a:prstGeom>
          <a:solidFill>
            <a:srgbClr val="F2F2F2">
              <a:alpha val="100000"/>
            </a:srgbClr>
          </a:solidFill>
          <a:ln w="12700" cap="flat" cmpd="sng">
            <a:solidFill>
              <a:srgbClr val="BFBFBF">
                <a:alpha val="10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21" name="AutoShape 12"/>
          <p:cNvSpPr/>
          <p:nvPr/>
        </p:nvSpPr>
        <p:spPr>
          <a:xfrm>
            <a:off x="6350000" y="2024380"/>
            <a:ext cx="4572000" cy="1270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l">
              <a:lnSpc>
                <a:spcPct val="108000"/>
              </a:lnSpc>
              <a:defRPr/>
            </a:pPr>
            <a:r>
              <a:rPr lang="en-US" sz="2000" b="1" i="0" u="none" strike="noStrike">
                <a:solidFill>
                  <a:srgbClr val="005A9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一课一得</a:t>
            </a:r>
            <a:endParaRPr lang="en-US" sz="2000"/>
          </a:p>
          <a:p>
            <a:pPr algn="l">
              <a:lnSpc>
                <a:spcPct val="108000"/>
              </a:lnSpc>
              <a:buSzTx/>
            </a:pPr>
            <a:r>
              <a:rPr lang="en-US" sz="18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每节课仅聚焦 1 个核心素养点，配套 1 个小而实的项目，确保“一课一得”。</a:t>
            </a:r>
            <a:endParaRPr lang="en-US" sz="1800" b="0" i="0" u="none" strike="noStrike">
              <a:solidFill>
                <a:srgbClr val="40404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Kaiti SC"/>
            </a:endParaRPr>
          </a:p>
        </p:txBody>
      </p:sp>
      <p:sp>
        <p:nvSpPr>
          <p:cNvPr id="22" name="AutoShape 13"/>
          <p:cNvSpPr/>
          <p:nvPr/>
        </p:nvSpPr>
        <p:spPr>
          <a:xfrm>
            <a:off x="1079500" y="3869690"/>
            <a:ext cx="9969500" cy="1154430"/>
          </a:xfrm>
          <a:prstGeom prst="roundRect">
            <a:avLst>
              <a:gd name="adj" fmla="val 15000"/>
            </a:avLst>
          </a:prstGeom>
          <a:solidFill>
            <a:srgbClr val="EBF5FB">
              <a:alpha val="100000"/>
            </a:srgbClr>
          </a:solidFill>
          <a:ln w="12700" cap="flat" cmpd="sng">
            <a:solidFill>
              <a:srgbClr val="0989B1">
                <a:alpha val="30000"/>
              </a:srgbClr>
            </a:solidFill>
            <a:prstDash val="dash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23" name="AutoShape 14"/>
          <p:cNvSpPr/>
          <p:nvPr/>
        </p:nvSpPr>
        <p:spPr>
          <a:xfrm>
            <a:off x="1135380" y="4055110"/>
            <a:ext cx="994283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algn="l">
              <a:lnSpc>
                <a:spcPct val="108000"/>
              </a:lnSpc>
              <a:buSzTx/>
            </a:pPr>
            <a:r>
              <a:rPr lang="en-US" sz="2000" b="1" i="0" u="none" strike="noStrike">
                <a:solidFill>
                  <a:srgbClr val="005A9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核心目标</a:t>
            </a:r>
            <a:endParaRPr lang="en-US" sz="2000" b="1" i="0" u="none" strike="noStrike">
              <a:solidFill>
                <a:srgbClr val="005A9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algn="l">
              <a:lnSpc>
                <a:spcPct val="108000"/>
              </a:lnSpc>
              <a:buSzTx/>
            </a:pPr>
            <a:r>
              <a:rPr lang="en-US" sz="18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通过“做减法”优化课程结构，实现从“知识灌输”向“能力培养”的转变，切实提升教学质量与效率。</a:t>
            </a:r>
            <a:endParaRPr lang="en-US" sz="1800" b="0" i="0" u="none" strike="noStrike">
              <a:solidFill>
                <a:srgbClr val="40404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Kaiti SC"/>
            </a:endParaRPr>
          </a:p>
        </p:txBody>
      </p:sp>
      <p:sp>
        <p:nvSpPr>
          <p:cNvPr id="26" name="AutoShape 26"/>
          <p:cNvSpPr/>
          <p:nvPr/>
        </p:nvSpPr>
        <p:spPr>
          <a:xfrm>
            <a:off x="915035" y="491490"/>
            <a:ext cx="2348865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zh-CN" altLang="en-US" sz="2400" b="1" i="0" u="none" strike="noStrike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修订了什么</a:t>
            </a:r>
            <a:endParaRPr lang="zh-CN" altLang="en-US" sz="2400" b="1" i="0" u="none" strike="noStrike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3644900" y="513715"/>
            <a:ext cx="6032500" cy="3683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800" b="1" i="0" u="none" strike="noStrike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（一）减少课时总数</a:t>
            </a:r>
            <a:endParaRPr lang="en-US" sz="1100"/>
          </a:p>
        </p:txBody>
      </p:sp>
      <p:sp>
        <p:nvSpPr>
          <p:cNvPr id="22" name="AutoShape 13"/>
          <p:cNvSpPr/>
          <p:nvPr/>
        </p:nvSpPr>
        <p:spPr>
          <a:xfrm>
            <a:off x="602615" y="1278255"/>
            <a:ext cx="3241675" cy="4843145"/>
          </a:xfrm>
          <a:prstGeom prst="roundRect">
            <a:avLst>
              <a:gd name="adj" fmla="val 9444"/>
            </a:avLst>
          </a:prstGeom>
          <a:solidFill>
            <a:srgbClr val="EBF5FB">
              <a:alpha val="100000"/>
            </a:srgbClr>
          </a:solidFill>
          <a:ln w="12700" cap="flat" cmpd="sng">
            <a:solidFill>
              <a:srgbClr val="0989B1">
                <a:alpha val="30000"/>
              </a:srgbClr>
            </a:solidFill>
            <a:prstDash val="dash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23" name="AutoShape 14"/>
          <p:cNvSpPr/>
          <p:nvPr/>
        </p:nvSpPr>
        <p:spPr>
          <a:xfrm>
            <a:off x="633730" y="1292860"/>
            <a:ext cx="3186430" cy="474662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17000"/>
              </a:lnSpc>
              <a:defRPr/>
            </a:pPr>
            <a:r>
              <a:rPr lang="zh-CN" altLang="en-US" sz="1800" b="1" i="0" u="none" strike="noStrike">
                <a:solidFill>
                  <a:srgbClr val="005A9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删减、调整说明</a:t>
            </a:r>
            <a:endParaRPr lang="en-US" altLang="en-US" sz="1800" b="1" i="0" u="none" strike="noStrike">
              <a:solidFill>
                <a:srgbClr val="005A9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indent="0" algn="l">
              <a:lnSpc>
                <a:spcPct val="117000"/>
              </a:lnSpc>
              <a:defRPr/>
            </a:pPr>
            <a:endParaRPr lang="en-US" sz="1600" b="0" i="0" u="none" strike="noStrike">
              <a:solidFill>
                <a:srgbClr val="404040"/>
              </a:solidFill>
              <a:latin typeface="Kaiti SC"/>
              <a:ea typeface="Kaiti SC"/>
              <a:cs typeface="Kaiti SC"/>
              <a:sym typeface="Kaiti SC"/>
            </a:endParaRPr>
          </a:p>
          <a:p>
            <a:pPr indent="0" algn="just">
              <a:lnSpc>
                <a:spcPct val="117000"/>
              </a:lnSpc>
              <a:defRPr/>
            </a:pPr>
            <a:r>
              <a:rPr lang="en-US" altLang="zh-CN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    </a:t>
            </a: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第</a:t>
            </a:r>
            <a:r>
              <a:rPr lang="en-US" altLang="zh-CN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1</a:t>
            </a: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单元：第</a:t>
            </a:r>
            <a:r>
              <a:rPr lang="en-US" altLang="zh-CN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2</a:t>
            </a: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课涉及网络结构、路由器配置、热点设置等内容，需要抽象思维、逻辑推理和一定的生活经验支撑，课堂无法实施，难度太大。</a:t>
            </a:r>
            <a:r>
              <a:rPr lang="zh-CN" altLang="en-US" sz="1600" b="0" i="0" u="none" strike="noStrike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删掉</a:t>
            </a:r>
            <a:endParaRPr lang="zh-CN" altLang="en-US" sz="1600" b="0" i="0" u="none" strike="noStrike">
              <a:solidFill>
                <a:srgbClr val="40404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Kaiti SC"/>
            </a:endParaRPr>
          </a:p>
          <a:p>
            <a:pPr indent="0" algn="just">
              <a:lnSpc>
                <a:spcPct val="117000"/>
              </a:lnSpc>
              <a:defRPr/>
            </a:pPr>
            <a:r>
              <a:rPr lang="en-US" altLang="zh-CN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    </a:t>
            </a: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第</a:t>
            </a:r>
            <a:r>
              <a:rPr lang="en-US" altLang="zh-CN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2</a:t>
            </a: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单元：第</a:t>
            </a:r>
            <a:r>
              <a:rPr lang="en-US" altLang="zh-CN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5</a:t>
            </a: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课主流浏览器（</a:t>
            </a:r>
            <a:r>
              <a:rPr lang="en-US" altLang="zh-CN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Chrome</a:t>
            </a: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、</a:t>
            </a:r>
            <a:r>
              <a:rPr lang="en-US" altLang="zh-CN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Edge</a:t>
            </a: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、</a:t>
            </a:r>
            <a:r>
              <a:rPr lang="en-US" altLang="zh-CN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Firefox</a:t>
            </a: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等）已全面禁用或淘汰</a:t>
            </a:r>
            <a:r>
              <a:rPr lang="en-US" altLang="zh-CN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ActiveX</a:t>
            </a: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控件，</a:t>
            </a:r>
            <a:r>
              <a:rPr lang="zh-CN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游戏</a:t>
            </a:r>
            <a:r>
              <a:rPr lang="zh-CN" altLang="en-US" sz="1600" b="0" i="0" u="none" strike="noStrike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无法运行。</a:t>
            </a:r>
            <a:r>
              <a:rPr lang="zh-CN" altLang="en-US" sz="1600" b="0" i="0" u="none" strike="noStrike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Kaiti SC"/>
              </a:rPr>
              <a:t>删掉</a:t>
            </a:r>
            <a:endParaRPr lang="zh-CN" altLang="en-US" sz="1600" b="0" i="0" u="none" strike="noStrike">
              <a:solidFill>
                <a:srgbClr val="40404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Kaiti SC"/>
            </a:endParaRPr>
          </a:p>
          <a:p>
            <a:pPr indent="0" algn="just">
              <a:lnSpc>
                <a:spcPct val="117000"/>
              </a:lnSpc>
              <a:defRPr/>
            </a:pPr>
            <a:r>
              <a:rPr lang="en-US" altLang="zh-CN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160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第7课自然博物馆页面关闭，换成云游故宫博物院，侧重中华优秀传统文化、历史文明、家国情怀、文化自信，是典型的文化育人载体。</a:t>
            </a:r>
            <a:r>
              <a:rPr lang="zh-CN" altLang="en-US" sz="16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调整</a:t>
            </a:r>
            <a:endParaRPr lang="zh-CN" altLang="en-US" sz="16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4000500" y="1079500"/>
          <a:ext cx="7279640" cy="5030470"/>
        </p:xfrm>
        <a:graphic>
          <a:graphicData uri="http://schemas.openxmlformats.org/drawingml/2006/table">
            <a:tbl>
              <a:tblPr/>
              <a:tblGrid>
                <a:gridCol w="839470"/>
                <a:gridCol w="2004695"/>
                <a:gridCol w="3510280"/>
                <a:gridCol w="925195"/>
              </a:tblGrid>
              <a:tr h="365760"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zh-CN" altLang="en-US" sz="1300" b="1" i="0" spc="12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年级</a:t>
                      </a:r>
                      <a:endParaRPr lang="zh-CN" altLang="en-US" sz="1300" b="1" i="0" spc="12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zh-CN" altLang="en-US" sz="1300" b="1" i="0" spc="12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单元名称</a:t>
                      </a:r>
                      <a:endParaRPr lang="zh-CN" altLang="en-US" sz="1300" b="1" i="0" spc="12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zh-CN" altLang="en-US" sz="1300" b="1" i="0" spc="12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课名称</a:t>
                      </a:r>
                      <a:endParaRPr lang="zh-CN" altLang="en-US" sz="1300" b="1" i="0" spc="12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zh-CN" altLang="en-US" sz="1300" b="1" i="0" spc="12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减少课程</a:t>
                      </a:r>
                      <a:endParaRPr lang="zh-CN" altLang="en-US" sz="1300" b="1" i="0" spc="12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</a:tr>
              <a:tr h="311150">
                <a:tc rowSpan="15"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三年级</a:t>
                      </a:r>
                      <a:br>
                        <a:rPr lang="en-US" altLang="zh-CN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上册</a:t>
                      </a:r>
                      <a:endParaRPr lang="zh-CN" altLang="en-US" sz="1100" b="0" i="0" spc="6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" marR="25400" marT="6350" marB="635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单元 走进我的数字生活</a:t>
                      </a:r>
                      <a:b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家庭数字设备</a:t>
                      </a:r>
                      <a:endParaRPr lang="zh-CN" altLang="en-US" sz="1100" b="0" i="0" spc="6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" marR="25400" marT="6350" marB="635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了解我的家庭数字设备</a:t>
                      </a:r>
                      <a:r>
                        <a:rPr lang="en-US" altLang="zh-CN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身边数字设备</a:t>
                      </a:r>
                      <a:endParaRPr lang="zh-CN" altLang="en-US" sz="1100" b="0" i="0" spc="6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" marR="25400" marT="6350" marB="635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endParaRPr sz="1100" b="0" i="0" spc="6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242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</a:t>
                      </a: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连接我的家庭无线网络</a:t>
                      </a:r>
                      <a:r>
                        <a:rPr lang="en-US" altLang="zh-CN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家庭无线网络</a:t>
                      </a:r>
                      <a:endParaRPr lang="zh-CN" altLang="en-US" sz="1100" b="0" i="0" spc="6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" marR="25400" marT="6350" marB="635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删除</a:t>
                      </a:r>
                      <a:r>
                        <a:rPr lang="en-US" altLang="zh-CN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</a:t>
                      </a:r>
                      <a:endParaRPr lang="zh-CN" altLang="en-US" sz="1100" b="0" i="0" spc="6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" marR="25400" marT="6350" marB="635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1115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</a:t>
                      </a: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使用数字设备介绍家庭</a:t>
                      </a:r>
                      <a:r>
                        <a:rPr lang="en-US" altLang="zh-CN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数字设备选用</a:t>
                      </a:r>
                      <a:endParaRPr lang="zh-CN" altLang="en-US" sz="1100" b="0" i="0" spc="6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" marR="25400" marT="6350" marB="635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endParaRPr sz="1100" b="0" i="0" spc="6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242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</a:t>
                      </a: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制订数字设备使用规则</a:t>
                      </a:r>
                      <a:r>
                        <a:rPr lang="en-US" altLang="zh-CN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数字设备使用规范</a:t>
                      </a:r>
                      <a:endParaRPr lang="zh-CN" altLang="en-US" sz="1100" b="0" i="0" spc="6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" marR="25400" marT="6350" marB="635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endParaRPr sz="1100" b="0" i="0" spc="6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115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4"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</a:t>
                      </a: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单元  体验在线课余生活</a:t>
                      </a:r>
                      <a:b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数字娱乐</a:t>
                      </a:r>
                      <a:endParaRPr lang="zh-CN" altLang="en-US" sz="1100" b="0" i="0" spc="6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" marR="25400" marT="6350" marB="635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5</a:t>
                      </a: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玩玩在线交通小游戏</a:t>
                      </a:r>
                      <a:r>
                        <a:rPr lang="en-US" altLang="zh-CN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在线游戏</a:t>
                      </a:r>
                      <a:endParaRPr lang="zh-CN" altLang="en-US" sz="1100" b="0" i="0" spc="6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" marR="25400" marT="6350" marB="635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删除</a:t>
                      </a:r>
                      <a:r>
                        <a:rPr lang="en-US" altLang="zh-CN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</a:t>
                      </a:r>
                      <a:endParaRPr lang="zh-CN" altLang="en-US" sz="1100" b="0" i="0" spc="6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" marR="25400" marT="6350" marB="635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1242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6</a:t>
                      </a: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看看在线故事连环画</a:t>
                      </a:r>
                      <a:r>
                        <a:rPr lang="en-US" altLang="zh-CN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在线阅读</a:t>
                      </a:r>
                      <a:endParaRPr lang="zh-CN" altLang="en-US" sz="1100" b="0" i="0" spc="6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" marR="25400" marT="6350" marB="635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endParaRPr sz="1100" b="0" i="0" spc="6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115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7</a:t>
                      </a: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逛逛在线</a:t>
                      </a:r>
                      <a:r>
                        <a:rPr lang="zh-CN" altLang="en-US" sz="1100" b="0" i="0" spc="6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自然博物馆</a:t>
                      </a:r>
                      <a:r>
                        <a:rPr lang="en-US" altLang="zh-CN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在线参观</a:t>
                      </a:r>
                      <a:endParaRPr lang="zh-CN" altLang="en-US" sz="1100" b="0" i="0" spc="6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" marR="25400" marT="6350" marB="635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zh-CN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改为故宫博物院</a:t>
                      </a:r>
                      <a:endParaRPr lang="zh-CN" sz="1100" b="0" i="0" spc="6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099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8</a:t>
                      </a: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学唱欢快的儿童歌曲</a:t>
                      </a:r>
                      <a:r>
                        <a:rPr lang="en-US" altLang="zh-CN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在线视听</a:t>
                      </a:r>
                      <a:endParaRPr lang="zh-CN" altLang="en-US" sz="1100" b="0" i="0" spc="6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" marR="25400" marT="6350" marB="635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endParaRPr sz="1100" b="0" i="0" spc="6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115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4"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</a:t>
                      </a: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单元  准备家庭旅游攻略</a:t>
                      </a:r>
                      <a:b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数字出行</a:t>
                      </a:r>
                      <a:endParaRPr lang="zh-CN" altLang="en-US" sz="1100" b="0" i="0" spc="6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" marR="25400" marT="6350" marB="635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9</a:t>
                      </a: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推荐家庭旅游景点</a:t>
                      </a:r>
                      <a:r>
                        <a:rPr lang="en-US" altLang="zh-CN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信息搜索</a:t>
                      </a:r>
                      <a:endParaRPr lang="zh-CN" altLang="en-US" sz="1100" b="0" i="0" spc="6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" marR="25400" marT="6350" marB="635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endParaRPr sz="1100" b="0" i="0" spc="6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242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10</a:t>
                      </a: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预订出行住宿酒店</a:t>
                      </a:r>
                      <a:r>
                        <a:rPr lang="en-US" altLang="zh-CN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信息筛选</a:t>
                      </a:r>
                      <a:endParaRPr lang="zh-CN" altLang="en-US" sz="1100" b="0" i="0" spc="6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" marR="25400" marT="6350" marB="635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endParaRPr sz="1100" b="0" i="0" spc="6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115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11</a:t>
                      </a: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规划旅游出行路线</a:t>
                      </a:r>
                      <a:r>
                        <a:rPr lang="en-US" altLang="zh-CN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信息重要性</a:t>
                      </a:r>
                      <a:endParaRPr lang="zh-CN" altLang="en-US" sz="1100" b="0" i="0" spc="6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" marR="25400" marT="6350" marB="635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endParaRPr sz="1100" b="0" i="0" spc="6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242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12</a:t>
                      </a: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拟订旅游安全锦囊</a:t>
                      </a:r>
                      <a:r>
                        <a:rPr lang="en-US" altLang="zh-CN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信息辨别</a:t>
                      </a:r>
                      <a:endParaRPr lang="zh-CN" altLang="en-US" sz="1100" b="0" i="0" spc="6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" marR="25400" marT="6350" marB="635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endParaRPr sz="1100" b="0" i="0" spc="6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115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3"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</a:t>
                      </a: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单元  线上购买科普读物</a:t>
                      </a:r>
                      <a:b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en-US" altLang="zh-CN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在线经济</a:t>
                      </a:r>
                      <a:endParaRPr lang="zh-CN" altLang="en-US" sz="1100" b="0" i="0" spc="6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" marR="25400" marT="6350" marB="635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13</a:t>
                      </a: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在线选购科普读物</a:t>
                      </a:r>
                      <a:r>
                        <a:rPr lang="en-US" altLang="zh-CN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线上选购</a:t>
                      </a:r>
                      <a:endParaRPr lang="zh-CN" altLang="en-US" sz="1100" b="0" i="0" spc="6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" marR="25400" marT="6350" marB="635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endParaRPr sz="1100" b="0" i="0" spc="6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242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14</a:t>
                      </a: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收取科普读物快递</a:t>
                      </a:r>
                      <a:r>
                        <a:rPr lang="en-US" altLang="zh-CN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在线物流</a:t>
                      </a:r>
                      <a:endParaRPr lang="zh-CN" altLang="en-US" sz="1100" b="0" i="0" spc="6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" marR="25400" marT="6350" marB="635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endParaRPr sz="1100" b="0" i="0" spc="6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115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</a:t>
                      </a:r>
                      <a:r>
                        <a:rPr lang="en-US" altLang="zh-CN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15</a:t>
                      </a: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 撰写科普读物评价</a:t>
                      </a:r>
                      <a:r>
                        <a:rPr lang="en-US" altLang="zh-CN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——</a:t>
                      </a:r>
                      <a:r>
                        <a:rPr lang="zh-CN" altLang="en-US" sz="1100" b="0" i="0" spc="6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在线评价</a:t>
                      </a:r>
                      <a:endParaRPr lang="zh-CN" altLang="en-US" sz="1100" b="0" i="0" spc="6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" marR="25400" marT="6350" marB="635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endParaRPr sz="1100" b="0" i="0" spc="6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6" name="AutoShape 26"/>
          <p:cNvSpPr/>
          <p:nvPr/>
        </p:nvSpPr>
        <p:spPr>
          <a:xfrm>
            <a:off x="915035" y="491490"/>
            <a:ext cx="2348865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indent="0" algn="ctr">
              <a:lnSpc>
                <a:spcPct val="100000"/>
              </a:lnSpc>
              <a:defRPr/>
            </a:pPr>
            <a:r>
              <a:rPr lang="zh-CN" altLang="en-US" sz="2400" b="1" i="0" u="none" strike="noStrike">
                <a:solidFill>
                  <a:srgbClr val="F5B900"/>
                </a:solidFill>
                <a:effectLst>
                  <a:outerShdw blurRad="38100" dist="38100" dir="2700000" algn="tl" rotWithShape="0">
                    <a:srgbClr val="000000">
                      <a:alpha val="431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修订了什么</a:t>
            </a:r>
            <a:endParaRPr lang="zh-CN" altLang="en-US" sz="2400" b="1" i="0" u="none" strike="noStrike">
              <a:solidFill>
                <a:srgbClr val="F5B900"/>
              </a:solidFill>
              <a:effectLst>
                <a:outerShdw blurRad="38100" dist="38100" dir="2700000" algn="tl" rotWithShape="0">
                  <a:srgbClr val="000000">
                    <a:alpha val="431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390,&quot;left&quot;:452,&quot;top&quot;:76,&quot;width&quot;:412}"/>
</p:tagLst>
</file>

<file path=ppt/tags/tag10.xml><?xml version="1.0" encoding="utf-8"?>
<p:tagLst xmlns:p="http://schemas.openxmlformats.org/presentationml/2006/main">
  <p:tag name="KSO_WM_DIAGRAM_VIRTUALLY_FRAME" val="{&quot;height&quot;:390,&quot;left&quot;:452,&quot;top&quot;:76,&quot;width&quot;:412}"/>
</p:tagLst>
</file>

<file path=ppt/tags/tag11.xml><?xml version="1.0" encoding="utf-8"?>
<p:tagLst xmlns:p="http://schemas.openxmlformats.org/presentationml/2006/main">
  <p:tag name="KSO_WM_DIAGRAM_VIRTUALLY_FRAME" val="{&quot;height&quot;:390,&quot;left&quot;:452,&quot;top&quot;:76,&quot;width&quot;:412}"/>
</p:tagLst>
</file>

<file path=ppt/tags/tag12.xml><?xml version="1.0" encoding="utf-8"?>
<p:tagLst xmlns:p="http://schemas.openxmlformats.org/presentationml/2006/main">
  <p:tag name="KSO_WM_DIAGRAM_VIRTUALLY_FRAME" val="{&quot;height&quot;:390,&quot;left&quot;:452,&quot;top&quot;:76,&quot;width&quot;:412}"/>
</p:tagLst>
</file>

<file path=ppt/tags/tag13.xml><?xml version="1.0" encoding="utf-8"?>
<p:tagLst xmlns:p="http://schemas.openxmlformats.org/presentationml/2006/main">
  <p:tag name="KSO_WM_DIAGRAM_VIRTUALLY_FRAME" val="{&quot;height&quot;:390,&quot;left&quot;:452,&quot;top&quot;:76,&quot;width&quot;:412}"/>
</p:tagLst>
</file>

<file path=ppt/tags/tag14.xml><?xml version="1.0" encoding="utf-8"?>
<p:tagLst xmlns:p="http://schemas.openxmlformats.org/presentationml/2006/main">
  <p:tag name="KSO_WM_DIAGRAM_VIRTUALLY_FRAME" val="{&quot;height&quot;:349.9,&quot;left&quot;:171.7,&quot;top&quot;:130,&quot;width&quot;:648.3}"/>
</p:tagLst>
</file>

<file path=ppt/tags/tag15.xml><?xml version="1.0" encoding="utf-8"?>
<p:tagLst xmlns:p="http://schemas.openxmlformats.org/presentationml/2006/main">
  <p:tag name="KSO_WM_DIAGRAM_VIRTUALLY_FRAME" val="{&quot;height&quot;:349.9,&quot;left&quot;:171.7,&quot;top&quot;:130,&quot;width&quot;:648.3}"/>
</p:tagLst>
</file>

<file path=ppt/tags/tag16.xml><?xml version="1.0" encoding="utf-8"?>
<p:tagLst xmlns:p="http://schemas.openxmlformats.org/presentationml/2006/main">
  <p:tag name="KSO_WM_DIAGRAM_VIRTUALLY_FRAME" val="{&quot;height&quot;:349.9,&quot;left&quot;:171.7,&quot;top&quot;:130,&quot;width&quot;:648.3}"/>
</p:tagLst>
</file>

<file path=ppt/tags/tag17.xml><?xml version="1.0" encoding="utf-8"?>
<p:tagLst xmlns:p="http://schemas.openxmlformats.org/presentationml/2006/main">
  <p:tag name="KSO_WM_DIAGRAM_VIRTUALLY_FRAME" val="{&quot;height&quot;:349.9,&quot;left&quot;:171.7,&quot;top&quot;:130,&quot;width&quot;:648.3}"/>
</p:tagLst>
</file>

<file path=ppt/tags/tag18.xml><?xml version="1.0" encoding="utf-8"?>
<p:tagLst xmlns:p="http://schemas.openxmlformats.org/presentationml/2006/main">
  <p:tag name="KSO_WM_DIAGRAM_VIRTUALLY_FRAME" val="{&quot;height&quot;:349.9,&quot;left&quot;:171.7,&quot;top&quot;:130,&quot;width&quot;:648.3}"/>
</p:tagLst>
</file>

<file path=ppt/tags/tag19.xml><?xml version="1.0" encoding="utf-8"?>
<p:tagLst xmlns:p="http://schemas.openxmlformats.org/presentationml/2006/main">
  <p:tag name="KSO_WM_DIAGRAM_VIRTUALLY_FRAME" val="{&quot;height&quot;:349.9,&quot;left&quot;:171.7,&quot;top&quot;:130,&quot;width&quot;:648.3}"/>
</p:tagLst>
</file>

<file path=ppt/tags/tag2.xml><?xml version="1.0" encoding="utf-8"?>
<p:tagLst xmlns:p="http://schemas.openxmlformats.org/presentationml/2006/main">
  <p:tag name="KSO_WM_DIAGRAM_VIRTUALLY_FRAME" val="{&quot;height&quot;:390,&quot;left&quot;:452,&quot;top&quot;:76,&quot;width&quot;:412}"/>
</p:tagLst>
</file>

<file path=ppt/tags/tag20.xml><?xml version="1.0" encoding="utf-8"?>
<p:tagLst xmlns:p="http://schemas.openxmlformats.org/presentationml/2006/main">
  <p:tag name="KSO_WM_DIAGRAM_VIRTUALLY_FRAME" val="{&quot;height&quot;:349.9,&quot;left&quot;:171.7,&quot;top&quot;:130,&quot;width&quot;:648.3}"/>
</p:tagLst>
</file>

<file path=ppt/tags/tag21.xml><?xml version="1.0" encoding="utf-8"?>
<p:tagLst xmlns:p="http://schemas.openxmlformats.org/presentationml/2006/main">
  <p:tag name="KSO_WM_DIAGRAM_VIRTUALLY_FRAME" val="{&quot;height&quot;:349.9,&quot;left&quot;:171.7,&quot;top&quot;:130,&quot;width&quot;:648.3}"/>
</p:tagLst>
</file>

<file path=ppt/tags/tag22.xml><?xml version="1.0" encoding="utf-8"?>
<p:tagLst xmlns:p="http://schemas.openxmlformats.org/presentationml/2006/main">
  <p:tag name="KSO_WM_DIAGRAM_VIRTUALLY_FRAME" val="{&quot;height&quot;:349.9,&quot;left&quot;:171.7,&quot;top&quot;:130,&quot;width&quot;:648.3}"/>
</p:tagLst>
</file>

<file path=ppt/tags/tag23.xml><?xml version="1.0" encoding="utf-8"?>
<p:tagLst xmlns:p="http://schemas.openxmlformats.org/presentationml/2006/main">
  <p:tag name="TABLE_ENDDRAG_ORIGIN_RECT" val="554*397"/>
  <p:tag name="TABLE_ENDDRAG_RECT" val="323*85*554*397"/>
  <p:tag name="TABLE_AUTOADJUST_FLAG" val="1"/>
</p:tagLst>
</file>

<file path=ppt/tags/tag24.xml><?xml version="1.0" encoding="utf-8"?>
<p:tagLst xmlns:p="http://schemas.openxmlformats.org/presentationml/2006/main">
  <p:tag name="TABLE_ENDDRAG_ORIGIN_RECT" val="578*387"/>
  <p:tag name="TABLE_ENDDRAG_RECT" val="327*85*578*387"/>
</p:tagLst>
</file>

<file path=ppt/tags/tag25.xml><?xml version="1.0" encoding="utf-8"?>
<p:tagLst xmlns:p="http://schemas.openxmlformats.org/presentationml/2006/main">
  <p:tag name="TABLE_ENDDRAG_ORIGIN_RECT" val="573*377"/>
  <p:tag name="TABLE_ENDDRAG_RECT" val="327*91*573*377"/>
</p:tagLst>
</file>

<file path=ppt/tags/tag26.xml><?xml version="1.0" encoding="utf-8"?>
<p:tagLst xmlns:p="http://schemas.openxmlformats.org/presentationml/2006/main">
  <p:tag name="TABLE_ENDDRAG_ORIGIN_RECT" val="560*381"/>
  <p:tag name="TABLE_ENDDRAG_RECT" val="330*100*560*381"/>
</p:tagLst>
</file>

<file path=ppt/tags/tag27.xml><?xml version="1.0" encoding="utf-8"?>
<p:tagLst xmlns:p="http://schemas.openxmlformats.org/presentationml/2006/main">
  <p:tag name="TABLE_ENDDRAG_ORIGIN_RECT" val="575*375"/>
  <p:tag name="TABLE_ENDDRAG_RECT" val="319*100*575*375"/>
</p:tagLst>
</file>

<file path=ppt/tags/tag28.xml><?xml version="1.0" encoding="utf-8"?>
<p:tagLst xmlns:p="http://schemas.openxmlformats.org/presentationml/2006/main">
  <p:tag name="TABLE_ENDDRAG_ORIGIN_RECT" val="563*365"/>
  <p:tag name="TABLE_ENDDRAG_RECT" val="329*100*563*365"/>
</p:tagLst>
</file>

<file path=ppt/tags/tag29.xml><?xml version="1.0" encoding="utf-8"?>
<p:tagLst xmlns:p="http://schemas.openxmlformats.org/presentationml/2006/main">
  <p:tag name="TABLE_ENDDRAG_ORIGIN_RECT" val="573*381"/>
  <p:tag name="TABLE_ENDDRAG_RECT" val="322*94*573*381"/>
</p:tagLst>
</file>

<file path=ppt/tags/tag3.xml><?xml version="1.0" encoding="utf-8"?>
<p:tagLst xmlns:p="http://schemas.openxmlformats.org/presentationml/2006/main">
  <p:tag name="KSO_WM_DIAGRAM_VIRTUALLY_FRAME" val="{&quot;height&quot;:390,&quot;left&quot;:452,&quot;top&quot;:76,&quot;width&quot;:412}"/>
</p:tagLst>
</file>

<file path=ppt/tags/tag30.xml><?xml version="1.0" encoding="utf-8"?>
<p:tagLst xmlns:p="http://schemas.openxmlformats.org/presentationml/2006/main">
  <p:tag name="KSO_WM_DIAGRAM_VIRTUALLY_FRAME" val="{&quot;height&quot;:300,&quot;left&quot;:420,&quot;top&quot;:130,&quot;width&quot;:380}"/>
</p:tagLst>
</file>

<file path=ppt/tags/tag31.xml><?xml version="1.0" encoding="utf-8"?>
<p:tagLst xmlns:p="http://schemas.openxmlformats.org/presentationml/2006/main">
  <p:tag name="KSO_WM_DIAGRAM_VIRTUALLY_FRAME" val="{&quot;height&quot;:300,&quot;left&quot;:420,&quot;top&quot;:130,&quot;width&quot;:380}"/>
</p:tagLst>
</file>

<file path=ppt/tags/tag32.xml><?xml version="1.0" encoding="utf-8"?>
<p:tagLst xmlns:p="http://schemas.openxmlformats.org/presentationml/2006/main">
  <p:tag name="KSO_WM_DIAGRAM_VIRTUALLY_FRAME" val="{&quot;height&quot;:300,&quot;left&quot;:420,&quot;top&quot;:130,&quot;width&quot;:380}"/>
</p:tagLst>
</file>

<file path=ppt/tags/tag33.xml><?xml version="1.0" encoding="utf-8"?>
<p:tagLst xmlns:p="http://schemas.openxmlformats.org/presentationml/2006/main">
  <p:tag name="KSO_WM_DIAGRAM_VIRTUALLY_FRAME" val="{&quot;height&quot;:300,&quot;left&quot;:420,&quot;top&quot;:130,&quot;width&quot;:380}"/>
</p:tagLst>
</file>

<file path=ppt/tags/tag34.xml><?xml version="1.0" encoding="utf-8"?>
<p:tagLst xmlns:p="http://schemas.openxmlformats.org/presentationml/2006/main">
  <p:tag name="KSO_WM_DIAGRAM_VIRTUALLY_FRAME" val="{&quot;height&quot;:300,&quot;left&quot;:420,&quot;top&quot;:130,&quot;width&quot;:380}"/>
</p:tagLst>
</file>

<file path=ppt/tags/tag35.xml><?xml version="1.0" encoding="utf-8"?>
<p:tagLst xmlns:p="http://schemas.openxmlformats.org/presentationml/2006/main">
  <p:tag name="KSO_WM_DIAGRAM_VIRTUALLY_FRAME" val="{&quot;height&quot;:300,&quot;left&quot;:420,&quot;top&quot;:130,&quot;width&quot;:380}"/>
</p:tagLst>
</file>

<file path=ppt/tags/tag36.xml><?xml version="1.0" encoding="utf-8"?>
<p:tagLst xmlns:p="http://schemas.openxmlformats.org/presentationml/2006/main">
  <p:tag name="KSO_WM_DIAGRAM_VIRTUALLY_FRAME" val="{&quot;height&quot;:147.95,&quot;left&quot;:100,&quot;top&quot;:152.05,&quot;width&quot;:820}"/>
</p:tagLst>
</file>

<file path=ppt/tags/tag37.xml><?xml version="1.0" encoding="utf-8"?>
<p:tagLst xmlns:p="http://schemas.openxmlformats.org/presentationml/2006/main">
  <p:tag name="KSO_WM_DIAGRAM_VIRTUALLY_FRAME" val="{&quot;height&quot;:147.95,&quot;left&quot;:100,&quot;top&quot;:152.05,&quot;width&quot;:820}"/>
</p:tagLst>
</file>

<file path=ppt/tags/tag38.xml><?xml version="1.0" encoding="utf-8"?>
<p:tagLst xmlns:p="http://schemas.openxmlformats.org/presentationml/2006/main">
  <p:tag name="KSO_WM_DIAGRAM_VIRTUALLY_FRAME" val="{&quot;height&quot;:147.95,&quot;left&quot;:100,&quot;top&quot;:152.05,&quot;width&quot;:820}"/>
</p:tagLst>
</file>

<file path=ppt/tags/tag39.xml><?xml version="1.0" encoding="utf-8"?>
<p:tagLst xmlns:p="http://schemas.openxmlformats.org/presentationml/2006/main">
  <p:tag name="KSO_WM_DIAGRAM_VIRTUALLY_FRAME" val="{&quot;height&quot;:147.95,&quot;left&quot;:100,&quot;top&quot;:152.05,&quot;width&quot;:820}"/>
</p:tagLst>
</file>

<file path=ppt/tags/tag4.xml><?xml version="1.0" encoding="utf-8"?>
<p:tagLst xmlns:p="http://schemas.openxmlformats.org/presentationml/2006/main">
  <p:tag name="KSO_WM_DIAGRAM_VIRTUALLY_FRAME" val="{&quot;height&quot;:390,&quot;left&quot;:452,&quot;top&quot;:76,&quot;width&quot;:412}"/>
</p:tagLst>
</file>

<file path=ppt/tags/tag40.xml><?xml version="1.0" encoding="utf-8"?>
<p:tagLst xmlns:p="http://schemas.openxmlformats.org/presentationml/2006/main">
  <p:tag name="KSO_WM_DIAGRAM_VIRTUALLY_FRAME" val="{&quot;height&quot;:147.95,&quot;left&quot;:100,&quot;top&quot;:152.05,&quot;width&quot;:820}"/>
</p:tagLst>
</file>

<file path=ppt/tags/tag41.xml><?xml version="1.0" encoding="utf-8"?>
<p:tagLst xmlns:p="http://schemas.openxmlformats.org/presentationml/2006/main">
  <p:tag name="KSO_WM_DIAGRAM_VIRTUALLY_FRAME" val="{&quot;height&quot;:147.95,&quot;left&quot;:100,&quot;top&quot;:152.05,&quot;width&quot;:820}"/>
</p:tagLst>
</file>

<file path=ppt/tags/tag42.xml><?xml version="1.0" encoding="utf-8"?>
<p:tagLst xmlns:p="http://schemas.openxmlformats.org/presentationml/2006/main">
  <p:tag name="KSO_WM_DIAGRAM_VIRTUALLY_FRAME" val="{&quot;height&quot;:300,&quot;left&quot;:420,&quot;top&quot;:130,&quot;width&quot;:380}"/>
</p:tagLst>
</file>

<file path=ppt/tags/tag43.xml><?xml version="1.0" encoding="utf-8"?>
<p:tagLst xmlns:p="http://schemas.openxmlformats.org/presentationml/2006/main">
  <p:tag name="KSO_WM_DIAGRAM_VIRTUALLY_FRAME" val="{&quot;height&quot;:300,&quot;left&quot;:420,&quot;top&quot;:130,&quot;width&quot;:380}"/>
</p:tagLst>
</file>

<file path=ppt/tags/tag44.xml><?xml version="1.0" encoding="utf-8"?>
<p:tagLst xmlns:p="http://schemas.openxmlformats.org/presentationml/2006/main">
  <p:tag name="KSO_WM_DIAGRAM_VIRTUALLY_FRAME" val="{&quot;height&quot;:300,&quot;left&quot;:420,&quot;top&quot;:130,&quot;width&quot;:380}"/>
</p:tagLst>
</file>

<file path=ppt/tags/tag45.xml><?xml version="1.0" encoding="utf-8"?>
<p:tagLst xmlns:p="http://schemas.openxmlformats.org/presentationml/2006/main">
  <p:tag name="KSO_WM_DIAGRAM_VIRTUALLY_FRAME" val="{&quot;height&quot;:200,&quot;left&quot;:80,&quot;top&quot;:140,&quot;width&quot;:800}"/>
</p:tagLst>
</file>

<file path=ppt/tags/tag46.xml><?xml version="1.0" encoding="utf-8"?>
<p:tagLst xmlns:p="http://schemas.openxmlformats.org/presentationml/2006/main">
  <p:tag name="KSO_WM_DIAGRAM_VIRTUALLY_FRAME" val="{&quot;height&quot;:200,&quot;left&quot;:80,&quot;top&quot;:140,&quot;width&quot;:800}"/>
</p:tagLst>
</file>

<file path=ppt/tags/tag47.xml><?xml version="1.0" encoding="utf-8"?>
<p:tagLst xmlns:p="http://schemas.openxmlformats.org/presentationml/2006/main">
  <p:tag name="KSO_WM_DIAGRAM_VIRTUALLY_FRAME" val="{&quot;height&quot;:200,&quot;left&quot;:80,&quot;top&quot;:140,&quot;width&quot;:800}"/>
</p:tagLst>
</file>

<file path=ppt/tags/tag48.xml><?xml version="1.0" encoding="utf-8"?>
<p:tagLst xmlns:p="http://schemas.openxmlformats.org/presentationml/2006/main">
  <p:tag name="KSO_WM_DIAGRAM_VIRTUALLY_FRAME" val="{&quot;height&quot;:200,&quot;left&quot;:80,&quot;top&quot;:140,&quot;width&quot;:800}"/>
</p:tagLst>
</file>

<file path=ppt/tags/tag49.xml><?xml version="1.0" encoding="utf-8"?>
<p:tagLst xmlns:p="http://schemas.openxmlformats.org/presentationml/2006/main">
  <p:tag name="KSO_WM_DIAGRAM_VIRTUALLY_FRAME" val="{&quot;height&quot;:200,&quot;left&quot;:80,&quot;top&quot;:140,&quot;width&quot;:800}"/>
</p:tagLst>
</file>

<file path=ppt/tags/tag5.xml><?xml version="1.0" encoding="utf-8"?>
<p:tagLst xmlns:p="http://schemas.openxmlformats.org/presentationml/2006/main">
  <p:tag name="KSO_WM_DIAGRAM_VIRTUALLY_FRAME" val="{&quot;height&quot;:390,&quot;left&quot;:452,&quot;top&quot;:76,&quot;width&quot;:412}"/>
</p:tagLst>
</file>

<file path=ppt/tags/tag50.xml><?xml version="1.0" encoding="utf-8"?>
<p:tagLst xmlns:p="http://schemas.openxmlformats.org/presentationml/2006/main">
  <p:tag name="KSO_WM_DIAGRAM_VIRTUALLY_FRAME" val="{&quot;height&quot;:200,&quot;left&quot;:80,&quot;top&quot;:140,&quot;width&quot;:800}"/>
</p:tagLst>
</file>

<file path=ppt/tags/tag51.xml><?xml version="1.0" encoding="utf-8"?>
<p:tagLst xmlns:p="http://schemas.openxmlformats.org/presentationml/2006/main">
  <p:tag name="KSO_WM_DIAGRAM_VIRTUALLY_FRAME" val="{&quot;height&quot;:200,&quot;left&quot;:80,&quot;top&quot;:140,&quot;width&quot;:800}"/>
</p:tagLst>
</file>

<file path=ppt/tags/tag52.xml><?xml version="1.0" encoding="utf-8"?>
<p:tagLst xmlns:p="http://schemas.openxmlformats.org/presentationml/2006/main">
  <p:tag name="KSO_WM_DIAGRAM_VIRTUALLY_FRAME" val="{&quot;height&quot;:200,&quot;left&quot;:80,&quot;top&quot;:140,&quot;width&quot;:800}"/>
</p:tagLst>
</file>

<file path=ppt/tags/tag53.xml><?xml version="1.0" encoding="utf-8"?>
<p:tagLst xmlns:p="http://schemas.openxmlformats.org/presentationml/2006/main">
  <p:tag name="KSO_WM_DIAGRAM_VIRTUALLY_FRAME" val="{&quot;height&quot;:152.65,&quot;left&quot;:104.95,&quot;top&quot;:167.35,&quot;width&quot;:795.05}"/>
</p:tagLst>
</file>

<file path=ppt/tags/tag54.xml><?xml version="1.0" encoding="utf-8"?>
<p:tagLst xmlns:p="http://schemas.openxmlformats.org/presentationml/2006/main">
  <p:tag name="KSO_WM_DIAGRAM_VIRTUALLY_FRAME" val="{&quot;height&quot;:152.65,&quot;left&quot;:104.95,&quot;top&quot;:167.35,&quot;width&quot;:795.05}"/>
</p:tagLst>
</file>

<file path=ppt/tags/tag55.xml><?xml version="1.0" encoding="utf-8"?>
<p:tagLst xmlns:p="http://schemas.openxmlformats.org/presentationml/2006/main">
  <p:tag name="KSO_WM_DIAGRAM_VIRTUALLY_FRAME" val="{&quot;height&quot;:152.65,&quot;left&quot;:104.95,&quot;top&quot;:167.35,&quot;width&quot;:795.05}"/>
</p:tagLst>
</file>

<file path=ppt/tags/tag56.xml><?xml version="1.0" encoding="utf-8"?>
<p:tagLst xmlns:p="http://schemas.openxmlformats.org/presentationml/2006/main">
  <p:tag name="KSO_WM_DIAGRAM_VIRTUALLY_FRAME" val="{&quot;height&quot;:152.65,&quot;left&quot;:104.95,&quot;top&quot;:167.35,&quot;width&quot;:795.05}"/>
</p:tagLst>
</file>

<file path=ppt/tags/tag57.xml><?xml version="1.0" encoding="utf-8"?>
<p:tagLst xmlns:p="http://schemas.openxmlformats.org/presentationml/2006/main">
  <p:tag name="KSO_WM_DIAGRAM_VIRTUALLY_FRAME" val="{&quot;height&quot;:152.65,&quot;left&quot;:104.95,&quot;top&quot;:167.35,&quot;width&quot;:795.05}"/>
</p:tagLst>
</file>

<file path=ppt/tags/tag58.xml><?xml version="1.0" encoding="utf-8"?>
<p:tagLst xmlns:p="http://schemas.openxmlformats.org/presentationml/2006/main">
  <p:tag name="KSO_WM_DIAGRAM_VIRTUALLY_FRAME" val="{&quot;height&quot;:152.65,&quot;left&quot;:104.95,&quot;top&quot;:167.35,&quot;width&quot;:795.05}"/>
</p:tagLst>
</file>

<file path=ppt/tags/tag59.xml><?xml version="1.0" encoding="utf-8"?>
<p:tagLst xmlns:p="http://schemas.openxmlformats.org/presentationml/2006/main">
  <p:tag name="KSO_WM_DIAGRAM_VIRTUALLY_FRAME" val="{&quot;height&quot;:152.65,&quot;left&quot;:104.95,&quot;top&quot;:167.35,&quot;width&quot;:795.05}"/>
</p:tagLst>
</file>

<file path=ppt/tags/tag6.xml><?xml version="1.0" encoding="utf-8"?>
<p:tagLst xmlns:p="http://schemas.openxmlformats.org/presentationml/2006/main">
  <p:tag name="KSO_WM_DIAGRAM_VIRTUALLY_FRAME" val="{&quot;height&quot;:390,&quot;left&quot;:452,&quot;top&quot;:76,&quot;width&quot;:412}"/>
</p:tagLst>
</file>

<file path=ppt/tags/tag60.xml><?xml version="1.0" encoding="utf-8"?>
<p:tagLst xmlns:p="http://schemas.openxmlformats.org/presentationml/2006/main">
  <p:tag name="KSO_WM_DIAGRAM_VIRTUALLY_FRAME" val="{&quot;height&quot;:152.65,&quot;left&quot;:104.95,&quot;top&quot;:167.35,&quot;width&quot;:795.05}"/>
</p:tagLst>
</file>

<file path=ppt/tags/tag61.xml><?xml version="1.0" encoding="utf-8"?>
<p:tagLst xmlns:p="http://schemas.openxmlformats.org/presentationml/2006/main">
  <p:tag name="KSO_WM_DIAGRAM_VIRTUALLY_FRAME" val="{&quot;height&quot;:283.35,&quot;left&quot;:121.35,&quot;top&quot;:126.65,&quot;width&quot;:773.45}"/>
</p:tagLst>
</file>

<file path=ppt/tags/tag62.xml><?xml version="1.0" encoding="utf-8"?>
<p:tagLst xmlns:p="http://schemas.openxmlformats.org/presentationml/2006/main">
  <p:tag name="KSO_WM_DIAGRAM_VIRTUALLY_FRAME" val="{&quot;height&quot;:283.35,&quot;left&quot;:121.35,&quot;top&quot;:126.65,&quot;width&quot;:773.45}"/>
</p:tagLst>
</file>

<file path=ppt/tags/tag63.xml><?xml version="1.0" encoding="utf-8"?>
<p:tagLst xmlns:p="http://schemas.openxmlformats.org/presentationml/2006/main">
  <p:tag name="KSO_WM_DIAGRAM_VIRTUALLY_FRAME" val="{&quot;height&quot;:283.35,&quot;left&quot;:121.35,&quot;top&quot;:126.65,&quot;width&quot;:773.45}"/>
</p:tagLst>
</file>

<file path=ppt/tags/tag64.xml><?xml version="1.0" encoding="utf-8"?>
<p:tagLst xmlns:p="http://schemas.openxmlformats.org/presentationml/2006/main">
  <p:tag name="KSO_WM_DIAGRAM_VIRTUALLY_FRAME" val="{&quot;height&quot;:283.35,&quot;left&quot;:121.35,&quot;top&quot;:126.65,&quot;width&quot;:773.45}"/>
</p:tagLst>
</file>

<file path=ppt/tags/tag65.xml><?xml version="1.0" encoding="utf-8"?>
<p:tagLst xmlns:p="http://schemas.openxmlformats.org/presentationml/2006/main">
  <p:tag name="KSO_WM_DIAGRAM_VIRTUALLY_FRAME" val="{&quot;height&quot;:283.35,&quot;left&quot;:121.35,&quot;top&quot;:126.65,&quot;width&quot;:773.45}"/>
</p:tagLst>
</file>

<file path=ppt/tags/tag66.xml><?xml version="1.0" encoding="utf-8"?>
<p:tagLst xmlns:p="http://schemas.openxmlformats.org/presentationml/2006/main">
  <p:tag name="KSO_WM_DIAGRAM_VIRTUALLY_FRAME" val="{&quot;height&quot;:283.35,&quot;left&quot;:121.35,&quot;top&quot;:126.65,&quot;width&quot;:773.45}"/>
</p:tagLst>
</file>

<file path=ppt/tags/tag67.xml><?xml version="1.0" encoding="utf-8"?>
<p:tagLst xmlns:p="http://schemas.openxmlformats.org/presentationml/2006/main">
  <p:tag name="KSO_WM_DIAGRAM_VIRTUALLY_FRAME" val="{&quot;height&quot;:283.35,&quot;left&quot;:121.35,&quot;top&quot;:126.65,&quot;width&quot;:773.45}"/>
</p:tagLst>
</file>

<file path=ppt/tags/tag68.xml><?xml version="1.0" encoding="utf-8"?>
<p:tagLst xmlns:p="http://schemas.openxmlformats.org/presentationml/2006/main">
  <p:tag name="KSO_WM_DIAGRAM_VIRTUALLY_FRAME" val="{&quot;height&quot;:283.35,&quot;left&quot;:121.35,&quot;top&quot;:126.65,&quot;width&quot;:773.45}"/>
</p:tagLst>
</file>

<file path=ppt/tags/tag69.xml><?xml version="1.0" encoding="utf-8"?>
<p:tagLst xmlns:p="http://schemas.openxmlformats.org/presentationml/2006/main">
  <p:tag name="KSO_WM_DIAGRAM_VIRTUALLY_FRAME" val="{&quot;height&quot;:283.35,&quot;left&quot;:121.35,&quot;top&quot;:126.65,&quot;width&quot;:773.45}"/>
</p:tagLst>
</file>

<file path=ppt/tags/tag7.xml><?xml version="1.0" encoding="utf-8"?>
<p:tagLst xmlns:p="http://schemas.openxmlformats.org/presentationml/2006/main">
  <p:tag name="KSO_WM_DIAGRAM_VIRTUALLY_FRAME" val="{&quot;height&quot;:390,&quot;left&quot;:452,&quot;top&quot;:76,&quot;width&quot;:412}"/>
</p:tagLst>
</file>

<file path=ppt/tags/tag70.xml><?xml version="1.0" encoding="utf-8"?>
<p:tagLst xmlns:p="http://schemas.openxmlformats.org/presentationml/2006/main">
  <p:tag name="KSO_WM_DIAGRAM_VIRTUALLY_FRAME" val="{&quot;height&quot;:283.35,&quot;left&quot;:121.35,&quot;top&quot;:126.65,&quot;width&quot;:773.45}"/>
</p:tagLst>
</file>

<file path=ppt/tags/tag71.xml><?xml version="1.0" encoding="utf-8"?>
<p:tagLst xmlns:p="http://schemas.openxmlformats.org/presentationml/2006/main">
  <p:tag name="KSO_WM_DIAGRAM_VIRTUALLY_FRAME" val="{&quot;height&quot;:90,&quot;left&quot;:120,&quot;top&quot;:208,&quot;width&quot;:530}"/>
</p:tagLst>
</file>

<file path=ppt/tags/tag72.xml><?xml version="1.0" encoding="utf-8"?>
<p:tagLst xmlns:p="http://schemas.openxmlformats.org/presentationml/2006/main">
  <p:tag name="KSO_WM_DIAGRAM_VIRTUALLY_FRAME" val="{&quot;height&quot;:90,&quot;left&quot;:120,&quot;top&quot;:208,&quot;width&quot;:530}"/>
</p:tagLst>
</file>

<file path=ppt/tags/tag73.xml><?xml version="1.0" encoding="utf-8"?>
<p:tagLst xmlns:p="http://schemas.openxmlformats.org/presentationml/2006/main">
  <p:tag name="KSO_WM_DIAGRAM_VIRTUALLY_FRAME" val="{&quot;height&quot;:90,&quot;left&quot;:120,&quot;top&quot;:208,&quot;width&quot;:530}"/>
</p:tagLst>
</file>

<file path=ppt/tags/tag74.xml><?xml version="1.0" encoding="utf-8"?>
<p:tagLst xmlns:p="http://schemas.openxmlformats.org/presentationml/2006/main">
  <p:tag name="KSO_WM_DIAGRAM_VIRTUALLY_FRAME" val="{&quot;height&quot;:90,&quot;left&quot;:120,&quot;top&quot;:208,&quot;width&quot;:530}"/>
</p:tagLst>
</file>

<file path=ppt/tags/tag75.xml><?xml version="1.0" encoding="utf-8"?>
<p:tagLst xmlns:p="http://schemas.openxmlformats.org/presentationml/2006/main">
  <p:tag name="KSO_WM_DIAGRAM_VIRTUALLY_FRAME" val="{&quot;height&quot;:90,&quot;left&quot;:120,&quot;top&quot;:208,&quot;width&quot;:530}"/>
</p:tagLst>
</file>

<file path=ppt/tags/tag76.xml><?xml version="1.0" encoding="utf-8"?>
<p:tagLst xmlns:p="http://schemas.openxmlformats.org/presentationml/2006/main">
  <p:tag name="KSO_WM_DIAGRAM_VIRTUALLY_FRAME" val="{&quot;height&quot;:90,&quot;left&quot;:120,&quot;top&quot;:208,&quot;width&quot;:530}"/>
</p:tagLst>
</file>

<file path=ppt/tags/tag77.xml><?xml version="1.0" encoding="utf-8"?>
<p:tagLst xmlns:p="http://schemas.openxmlformats.org/presentationml/2006/main">
  <p:tag name="KSO_WM_DIAGRAM_VIRTUALLY_FRAME" val="{&quot;height&quot;:127.4,&quot;left&quot;:84,&quot;top&quot;:132.6,&quot;width&quot;:793.25}"/>
</p:tagLst>
</file>

<file path=ppt/tags/tag78.xml><?xml version="1.0" encoding="utf-8"?>
<p:tagLst xmlns:p="http://schemas.openxmlformats.org/presentationml/2006/main">
  <p:tag name="KSO_WM_DIAGRAM_VIRTUALLY_FRAME" val="{&quot;height&quot;:127.4,&quot;left&quot;:84,&quot;top&quot;:132.6,&quot;width&quot;:793.25}"/>
</p:tagLst>
</file>

<file path=ppt/tags/tag79.xml><?xml version="1.0" encoding="utf-8"?>
<p:tagLst xmlns:p="http://schemas.openxmlformats.org/presentationml/2006/main">
  <p:tag name="KSO_WM_DIAGRAM_VIRTUALLY_FRAME" val="{&quot;height&quot;:127.4,&quot;left&quot;:84,&quot;top&quot;:132.6,&quot;width&quot;:793.25}"/>
</p:tagLst>
</file>

<file path=ppt/tags/tag8.xml><?xml version="1.0" encoding="utf-8"?>
<p:tagLst xmlns:p="http://schemas.openxmlformats.org/presentationml/2006/main">
  <p:tag name="KSO_WM_DIAGRAM_VIRTUALLY_FRAME" val="{&quot;height&quot;:390,&quot;left&quot;:452,&quot;top&quot;:76,&quot;width&quot;:412}"/>
</p:tagLst>
</file>

<file path=ppt/tags/tag80.xml><?xml version="1.0" encoding="utf-8"?>
<p:tagLst xmlns:p="http://schemas.openxmlformats.org/presentationml/2006/main">
  <p:tag name="KSO_WM_DIAGRAM_VIRTUALLY_FRAME" val="{&quot;height&quot;:127.4,&quot;left&quot;:84,&quot;top&quot;:132.6,&quot;width&quot;:793.25}"/>
</p:tagLst>
</file>

<file path=ppt/tags/tag81.xml><?xml version="1.0" encoding="utf-8"?>
<p:tagLst xmlns:p="http://schemas.openxmlformats.org/presentationml/2006/main">
  <p:tag name="KSO_WM_DIAGRAM_VIRTUALLY_FRAME" val="{&quot;height&quot;:127.4,&quot;left&quot;:84,&quot;top&quot;:132.6,&quot;width&quot;:793.25}"/>
</p:tagLst>
</file>

<file path=ppt/tags/tag82.xml><?xml version="1.0" encoding="utf-8"?>
<p:tagLst xmlns:p="http://schemas.openxmlformats.org/presentationml/2006/main">
  <p:tag name="KSO_WM_DIAGRAM_VIRTUALLY_FRAME" val="{&quot;height&quot;:127.4,&quot;left&quot;:84,&quot;top&quot;:132.6,&quot;width&quot;:793.25}"/>
</p:tagLst>
</file>

<file path=ppt/tags/tag83.xml><?xml version="1.0" encoding="utf-8"?>
<p:tagLst xmlns:p="http://schemas.openxmlformats.org/presentationml/2006/main">
  <p:tag name="KSO_WM_DIAGRAM_VIRTUALLY_FRAME" val="{&quot;height&quot;:127.4,&quot;left&quot;:84,&quot;top&quot;:132.6,&quot;width&quot;:793.25}"/>
</p:tagLst>
</file>

<file path=ppt/tags/tag84.xml><?xml version="1.0" encoding="utf-8"?>
<p:tagLst xmlns:p="http://schemas.openxmlformats.org/presentationml/2006/main">
  <p:tag name="KSO_WM_DIAGRAM_VIRTUALLY_FRAME" val="{&quot;height&quot;:127.4,&quot;left&quot;:84,&quot;top&quot;:132.6,&quot;width&quot;:793.25}"/>
</p:tagLst>
</file>

<file path=ppt/tags/tag85.xml><?xml version="1.0" encoding="utf-8"?>
<p:tagLst xmlns:p="http://schemas.openxmlformats.org/presentationml/2006/main">
  <p:tag name="KSO_WM_DIAGRAM_VIRTUALLY_FRAME" val="{&quot;height&quot;:127.4,&quot;left&quot;:84,&quot;top&quot;:132.6,&quot;width&quot;:793.25}"/>
</p:tagLst>
</file>

<file path=ppt/tags/tag86.xml><?xml version="1.0" encoding="utf-8"?>
<p:tagLst xmlns:p="http://schemas.openxmlformats.org/presentationml/2006/main">
  <p:tag name="KSO_WM_DIAGRAM_VIRTUALLY_FRAME" val="{&quot;height&quot;:147.4,&quot;left&quot;:100,&quot;top&quot;:182.6,&quot;width&quot;:866}"/>
</p:tagLst>
</file>

<file path=ppt/tags/tag87.xml><?xml version="1.0" encoding="utf-8"?>
<p:tagLst xmlns:p="http://schemas.openxmlformats.org/presentationml/2006/main">
  <p:tag name="KSO_WM_DIAGRAM_VIRTUALLY_FRAME" val="{&quot;height&quot;:147.4,&quot;left&quot;:100,&quot;top&quot;:182.6,&quot;width&quot;:866}"/>
</p:tagLst>
</file>

<file path=ppt/tags/tag88.xml><?xml version="1.0" encoding="utf-8"?>
<p:tagLst xmlns:p="http://schemas.openxmlformats.org/presentationml/2006/main">
  <p:tag name="KSO_WM_DIAGRAM_VIRTUALLY_FRAME" val="{&quot;height&quot;:147.4,&quot;left&quot;:100,&quot;top&quot;:182.6,&quot;width&quot;:866}"/>
</p:tagLst>
</file>

<file path=ppt/tags/tag89.xml><?xml version="1.0" encoding="utf-8"?>
<p:tagLst xmlns:p="http://schemas.openxmlformats.org/presentationml/2006/main">
  <p:tag name="KSO_WM_DIAGRAM_VIRTUALLY_FRAME" val="{&quot;height&quot;:147.4,&quot;left&quot;:100,&quot;top&quot;:182.6,&quot;width&quot;:866}"/>
</p:tagLst>
</file>

<file path=ppt/tags/tag9.xml><?xml version="1.0" encoding="utf-8"?>
<p:tagLst xmlns:p="http://schemas.openxmlformats.org/presentationml/2006/main">
  <p:tag name="KSO_WM_DIAGRAM_VIRTUALLY_FRAME" val="{&quot;height&quot;:390,&quot;left&quot;:452,&quot;top&quot;:76,&quot;width&quot;:412}"/>
</p:tagLst>
</file>

<file path=ppt/tags/tag90.xml><?xml version="1.0" encoding="utf-8"?>
<p:tagLst xmlns:p="http://schemas.openxmlformats.org/presentationml/2006/main">
  <p:tag name="KSO_WM_DIAGRAM_VIRTUALLY_FRAME" val="{&quot;height&quot;:147.4,&quot;left&quot;:100,&quot;top&quot;:182.6,&quot;width&quot;:866}"/>
</p:tagLst>
</file>

<file path=ppt/tags/tag91.xml><?xml version="1.0" encoding="utf-8"?>
<p:tagLst xmlns:p="http://schemas.openxmlformats.org/presentationml/2006/main">
  <p:tag name="KSO_WM_DIAGRAM_VIRTUALLY_FRAME" val="{&quot;height&quot;:147.4,&quot;left&quot;:100,&quot;top&quot;:182.6,&quot;width&quot;:866}"/>
</p:tagLst>
</file>

<file path=ppt/tags/tag92.xml><?xml version="1.0" encoding="utf-8"?>
<p:tagLst xmlns:p="http://schemas.openxmlformats.org/presentationml/2006/main">
  <p:tag name="KSO_WM_DIAGRAM_VIRTUALLY_FRAME" val="{&quot;height&quot;:147.4,&quot;left&quot;:100,&quot;top&quot;:182.6,&quot;width&quot;:866}"/>
</p:tagLst>
</file>

<file path=ppt/tags/tag93.xml><?xml version="1.0" encoding="utf-8"?>
<p:tagLst xmlns:p="http://schemas.openxmlformats.org/presentationml/2006/main">
  <p:tag name="KSO_WM_DIAGRAM_VIRTUALLY_FRAME" val="{&quot;height&quot;:147.4,&quot;left&quot;:100,&quot;top&quot;:182.6,&quot;width&quot;:866}"/>
</p:tagLst>
</file>

<file path=ppt/tags/tag94.xml><?xml version="1.0" encoding="utf-8"?>
<p:tagLst xmlns:p="http://schemas.openxmlformats.org/presentationml/2006/main">
  <p:tag name="KSO_WM_DIAGRAM_VIRTUALLY_FRAME" val="{&quot;height&quot;:147.4,&quot;left&quot;:100,&quot;top&quot;:182.6,&quot;width&quot;:866}"/>
</p:tagLst>
</file>

<file path=ppt/tags/tag95.xml><?xml version="1.0" encoding="utf-8"?>
<p:tagLst xmlns:p="http://schemas.openxmlformats.org/presentationml/2006/main">
  <p:tag name="TABLE_ENDDRAG_ORIGIN_RECT" val="717*202"/>
  <p:tag name="TABLE_ENDDRAG_RECT" val="115*140*717*202"/>
</p:tagLst>
</file>

<file path=ppt/tags/tag96.xml><?xml version="1.0" encoding="utf-8"?>
<p:tagLst xmlns:p="http://schemas.openxmlformats.org/presentationml/2006/main">
  <p:tag name="TABLE_ENDDRAG_ORIGIN_RECT" val="696*302"/>
  <p:tag name="TABLE_ENDDRAG_RECT" val="80*94*696*302"/>
</p:tagLst>
</file>

<file path=ppt/tags/tag97.xml><?xml version="1.0" encoding="utf-8"?>
<p:tagLst xmlns:p="http://schemas.openxmlformats.org/presentationml/2006/main">
  <p:tag name="resource_record_key" val="{&quot;29&quot;:[50000140,50000047]}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默认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默认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10964</Words>
  <Application>WPS 演示</Application>
  <PresentationFormat/>
  <Paragraphs>1351</Paragraphs>
  <Slides>39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4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67" baseType="lpstr">
      <vt:lpstr>Arial</vt:lpstr>
      <vt:lpstr>宋体</vt:lpstr>
      <vt:lpstr>Wingdings</vt:lpstr>
      <vt:lpstr>Arial</vt:lpstr>
      <vt:lpstr>微软雅黑</vt:lpstr>
      <vt:lpstr>楷体</vt:lpstr>
      <vt:lpstr>Times New Roman</vt:lpstr>
      <vt:lpstr>等线</vt:lpstr>
      <vt:lpstr>方正粗黑宋简体</vt:lpstr>
      <vt:lpstr>黑体</vt:lpstr>
      <vt:lpstr>Kaiti SC</vt:lpstr>
      <vt:lpstr>Segoe Print</vt:lpstr>
      <vt:lpstr>楷体_GB2312</vt:lpstr>
      <vt:lpstr>新宋体</vt:lpstr>
      <vt:lpstr>Arial Unicode MS</vt:lpstr>
      <vt:lpstr>Noto Sans SC</vt:lpstr>
      <vt:lpstr>Kaiti SC</vt:lpstr>
      <vt:lpstr>Noto Sans SC</vt:lpstr>
      <vt:lpstr>楷体_GB2312</vt:lpstr>
      <vt:lpstr>等线</vt:lpstr>
      <vt:lpstr>汉仪细等线繁</vt:lpstr>
      <vt:lpstr>方正楷体_GB2312</vt:lpstr>
      <vt:lpstr>Saturday Sans Regular</vt:lpstr>
      <vt:lpstr>Office 主题​​</vt:lpstr>
      <vt:lpstr>默认主题</vt:lpstr>
      <vt:lpstr>4_默认主题</vt:lpstr>
      <vt:lpstr>8_默认主题</vt:lpstr>
      <vt:lpstr>Word.Document.8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haply</cp:lastModifiedBy>
  <cp:revision>123</cp:revision>
  <dcterms:created xsi:type="dcterms:W3CDTF">2026-03-16T14:14:00Z</dcterms:created>
  <dcterms:modified xsi:type="dcterms:W3CDTF">2026-03-18T16:03:08Z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C10E21F0D1BD4B66AAC9ADED20418382_13</vt:lpwstr>
  </property>
  <property fmtid="{D5CDD505-2E9C-101B-9397-08002B2CF9AE}" pid="3" name="KSOProductBuildVer">
    <vt:lpwstr>2052-12.1.0.25225</vt:lpwstr>
  </property>
</Properties>
</file>