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10" embedTrueTypeFonts="1" saveSubsetFonts="1">
  <p:sldMasterIdLst>
    <p:sldMasterId id="2147483648" r:id="rId1"/>
    <p:sldMasterId id="2147483660" r:id="rId3"/>
    <p:sldMasterId id="2147483663" r:id="rId4"/>
  </p:sldMasterIdLst>
  <p:notesMasterIdLst>
    <p:notesMasterId r:id="rId6"/>
  </p:notesMasterIdLst>
  <p:handoutMasterIdLst>
    <p:handoutMasterId r:id="rId23"/>
  </p:handoutMasterIdLst>
  <p:sldIdLst>
    <p:sldId id="4900" r:id="rId5"/>
    <p:sldId id="532" r:id="rId7"/>
    <p:sldId id="4932" r:id="rId8"/>
    <p:sldId id="4896" r:id="rId9"/>
    <p:sldId id="4947" r:id="rId10"/>
    <p:sldId id="4942" r:id="rId11"/>
    <p:sldId id="4933" r:id="rId12"/>
    <p:sldId id="4941" r:id="rId13"/>
    <p:sldId id="4943" r:id="rId14"/>
    <p:sldId id="4946" r:id="rId15"/>
    <p:sldId id="4944" r:id="rId16"/>
    <p:sldId id="4948" r:id="rId17"/>
    <p:sldId id="4945" r:id="rId18"/>
    <p:sldId id="4949" r:id="rId19"/>
    <p:sldId id="4934" r:id="rId20"/>
    <p:sldId id="4936" r:id="rId21"/>
    <p:sldId id="4929" r:id="rId22"/>
  </p:sldIdLst>
  <p:sldSz cx="12192000" cy="6858000"/>
  <p:notesSz cx="6858000" cy="9144000"/>
  <p:embeddedFontLst>
    <p:embeddedFont>
      <p:font typeface="楷体" panose="02010609060101010101" pitchFamily="49" charset="-122"/>
      <p:regular r:id="rId28"/>
    </p:embeddedFont>
    <p:embeddedFont>
      <p:font typeface="微软雅黑" panose="020B0503020204020204" pitchFamily="34" charset="-122"/>
      <p:regular r:id="rId29"/>
    </p:embeddedFont>
    <p:embeddedFont>
      <p:font typeface="汉仪铸字木头人W" panose="00020600040101010101" charset="-122"/>
      <p:regular r:id="rId30"/>
    </p:embeddedFont>
    <p:embeddedFont>
      <p:font typeface="Calibri" panose="020F0502020204030204"/>
      <p:regular r:id="rId31"/>
      <p:bold r:id="rId32"/>
      <p:italic r:id="rId33"/>
      <p:boldItalic r:id="rId34"/>
    </p:embeddedFont>
    <p:embeddedFont>
      <p:font typeface="字小魂彩虹高光体" panose="00000500000000000000" charset="-122"/>
      <p:regular r:id="rId35"/>
    </p:embeddedFont>
    <p:embeddedFont>
      <p:font typeface="兰米宋体" panose="02000503000000000000" charset="-122"/>
      <p:regular r:id="rId36"/>
    </p:embeddedFont>
    <p:embeddedFont>
      <p:font typeface="方正粗黑宋简体" panose="02000000000000000000" pitchFamily="2" charset="-122"/>
      <p:regular r:id="rId37"/>
    </p:embeddedFont>
    <p:embeddedFont>
      <p:font typeface="黑体" panose="02010609060101010101" charset="-122"/>
      <p:regular r:id="rId38"/>
    </p:embeddedFont>
    <p:embeddedFont>
      <p:font typeface="华光淡古印_CNKI" panose="02000500000000000000" pitchFamily="2" charset="-122"/>
      <p:regular r:id="rId39"/>
    </p:embeddedFont>
    <p:embeddedFont>
      <p:font typeface="字魂飞驰标题体" panose="00000500000000000000" charset="-122"/>
      <p:regular r:id="rId40"/>
    </p:embeddedFont>
    <p:embeddedFont>
      <p:font typeface="字小魂趣味体" panose="00000500000000000000" charset="-122"/>
      <p:regular r:id="rId41"/>
    </p:embeddedFont>
    <p:embeddedFont>
      <p:font typeface="汉仪超粗宋简" panose="02010600000101010101" charset="-122"/>
      <p:regular r:id="rId42"/>
    </p:embeddedFont>
    <p:embeddedFont>
      <p:font typeface="华康古籍真竹W3" panose="02020309000000000000" charset="-122"/>
      <p:regular r:id="rId43"/>
    </p:embeddedFont>
    <p:embeddedFont>
      <p:font typeface="等线" panose="02010600030101010101" charset="-122"/>
      <p:regular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900"/>
    <a:srgbClr val="1E4370"/>
    <a:srgbClr val="DE58A9"/>
    <a:srgbClr val="BB313E"/>
    <a:srgbClr val="FFFFFF"/>
    <a:srgbClr val="005CAA"/>
    <a:srgbClr val="FDE11C"/>
    <a:srgbClr val="BA5DE5"/>
    <a:srgbClr val="D9E289"/>
    <a:srgbClr val="BED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E0A8722-9089-4893-A03B-E7DB73EBE43A}" styleName="表样式 1 14">
    <a:wholeTbl>
      <a:tcTxStyle>
        <a:fontRef idx="none">
          <a:schemeClr val="tx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5"/>
              </a:solidFill>
              <a:prstDash val="solid"/>
            </a:ln>
          </a:top>
          <a:bottom>
            <a:ln w="9525" cmpd="sng">
              <a:solidFill>
                <a:schemeClr val="accent5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wholeTbl>
    <a:band2H>
      <a:tcStyle>
        <a:tcBdr/>
        <a:fill>
          <a:solidFill>
            <a:schemeClr val="accent5">
              <a:alpha val="25000"/>
              <a:lumMod val="40000"/>
              <a:lumOff val="60000"/>
            </a:schemeClr>
          </a:solidFill>
        </a:fill>
      </a:tcStyle>
    </a:band2H>
    <a:band1V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5"/>
              </a:solidFill>
              <a:prstDash val="solid"/>
            </a:ln>
          </a:top>
          <a:bottom>
            <a:ln w="9525" cmpd="sng">
              <a:solidFill>
                <a:schemeClr val="accent5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alpha val="25000"/>
              <a:lumMod val="40000"/>
              <a:lumOff val="60000"/>
            </a:schemeClr>
          </a:solidFill>
        </a:fill>
      </a:tcStyle>
    </a:band1V>
    <a:lastCol>
      <a:tcTxStyle b="on">
        <a:fontRef idx="none">
          <a:schemeClr val="tx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5"/>
              </a:solidFill>
              <a:prstDash val="solid"/>
            </a:ln>
          </a:top>
          <a:bottom>
            <a:ln w="9525" cmpd="sng">
              <a:solidFill>
                <a:schemeClr val="accent5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alpha val="40000"/>
              <a:lumMod val="40000"/>
              <a:lumOff val="60000"/>
            </a:schemeClr>
          </a:solidFill>
        </a:fill>
      </a:tcStyle>
    </a:lastCol>
    <a:firstCol>
      <a:tcTxStyle b="on">
        <a:fontRef idx="none">
          <a:schemeClr val="tx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5"/>
              </a:solidFill>
              <a:prstDash val="solid"/>
            </a:ln>
          </a:top>
          <a:bottom>
            <a:ln w="9525" cmpd="sng">
              <a:solidFill>
                <a:schemeClr val="accent5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alpha val="40000"/>
              <a:lumMod val="40000"/>
              <a:lumOff val="60000"/>
            </a:schemeClr>
          </a:solidFill>
        </a:fill>
      </a:tcStyle>
    </a:firstCol>
    <a:lastRow>
      <a:tcTxStyle b="on">
        <a:fontRef idx="none">
          <a:schemeClr val="bg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5"/>
              </a:solidFill>
              <a:prstDash val="solid"/>
            </a:ln>
          </a:top>
          <a:bottom>
            <a:ln w="9525" cmpd="sng">
              <a:solidFill>
                <a:schemeClr val="accent5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lastRow>
    <a:firstRow>
      <a:tcTxStyle b="on">
        <a:fontRef idx="none">
          <a:schemeClr val="bg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3C4EE0F-84F4-44B0-90CD-480E57F90246}" styleName="表样式 1 14">
    <a:wholeTbl>
      <a:tcTxStyle>
        <a:fontRef idx="none">
          <a:schemeClr val="tx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2"/>
              </a:solidFill>
              <a:prstDash val="solid"/>
            </a:ln>
          </a:top>
          <a:bottom>
            <a:ln w="9525" cmpd="sng">
              <a:solidFill>
                <a:schemeClr val="accent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wholeTbl>
    <a:band2H>
      <a:tcStyle>
        <a:tcBdr/>
        <a:fill>
          <a:solidFill>
            <a:schemeClr val="accent2">
              <a:alpha val="25000"/>
              <a:lumMod val="40000"/>
              <a:lumOff val="60000"/>
            </a:schemeClr>
          </a:solidFill>
        </a:fill>
      </a:tcStyle>
    </a:band2H>
    <a:band1V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2"/>
              </a:solidFill>
              <a:prstDash val="solid"/>
            </a:ln>
          </a:top>
          <a:bottom>
            <a:ln w="9525" cmpd="sng">
              <a:solidFill>
                <a:schemeClr val="accent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>
              <a:alpha val="25000"/>
              <a:lumMod val="40000"/>
              <a:lumOff val="60000"/>
            </a:schemeClr>
          </a:solidFill>
        </a:fill>
      </a:tcStyle>
    </a:band1V>
    <a:lastCol>
      <a:tcTxStyle b="on">
        <a:fontRef idx="none">
          <a:schemeClr val="tx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2"/>
              </a:solidFill>
              <a:prstDash val="solid"/>
            </a:ln>
          </a:top>
          <a:bottom>
            <a:ln w="9525" cmpd="sng">
              <a:solidFill>
                <a:schemeClr val="accent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>
              <a:alpha val="40000"/>
              <a:lumMod val="40000"/>
              <a:lumOff val="60000"/>
            </a:schemeClr>
          </a:solidFill>
        </a:fill>
      </a:tcStyle>
    </a:lastCol>
    <a:firstCol>
      <a:tcTxStyle b="on">
        <a:fontRef idx="none">
          <a:schemeClr val="tx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2"/>
              </a:solidFill>
              <a:prstDash val="solid"/>
            </a:ln>
          </a:top>
          <a:bottom>
            <a:ln w="9525" cmpd="sng">
              <a:solidFill>
                <a:schemeClr val="accent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>
              <a:alpha val="40000"/>
              <a:lumMod val="40000"/>
              <a:lumOff val="60000"/>
            </a:schemeClr>
          </a:solidFill>
        </a:fill>
      </a:tcStyle>
    </a:firstCol>
    <a:lastRow>
      <a:tcTxStyle b="on">
        <a:fontRef idx="none">
          <a:schemeClr val="bg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2"/>
              </a:solidFill>
              <a:prstDash val="solid"/>
            </a:ln>
          </a:top>
          <a:bottom>
            <a:ln w="9525" cmpd="sng">
              <a:solidFill>
                <a:schemeClr val="accent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lastRow>
    <a:firstRow>
      <a:tcTxStyle b="on">
        <a:fontRef idx="none">
          <a:schemeClr val="bg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F3EB088-9955-425D-B1A9-B451AD92683D}" styleName="表样式 1 14">
    <a:wholeTbl>
      <a:tcTxStyle>
        <a:fontRef idx="none">
          <a:schemeClr val="tx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rgbClr val="46CCF6"/>
              </a:solidFill>
              <a:prstDash val="solid"/>
            </a:ln>
          </a:top>
          <a:bottom>
            <a:ln w="9525" cmpd="sng">
              <a:solidFill>
                <a:srgbClr val="46CCF6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wholeTbl>
    <a:band2H>
      <a:tcStyle>
        <a:tcBdr/>
        <a:fill>
          <a:solidFill>
            <a:srgbClr val="46CCF6">
              <a:alpha val="25000"/>
              <a:lumMod val="40000"/>
              <a:lumOff val="60000"/>
            </a:srgbClr>
          </a:solidFill>
        </a:fill>
      </a:tcStyle>
    </a:band2H>
    <a:band1V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rgbClr val="46CCF6"/>
              </a:solidFill>
              <a:prstDash val="solid"/>
            </a:ln>
          </a:top>
          <a:bottom>
            <a:ln w="9525" cmpd="sng">
              <a:solidFill>
                <a:srgbClr val="46CCF6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46CCF6">
              <a:alpha val="25000"/>
              <a:lumMod val="40000"/>
              <a:lumOff val="60000"/>
            </a:srgbClr>
          </a:solidFill>
        </a:fill>
      </a:tcStyle>
    </a:band1V>
    <a:lastCol>
      <a:tcTxStyle b="on">
        <a:fontRef idx="none">
          <a:schemeClr val="tx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rgbClr val="46CCF6"/>
              </a:solidFill>
              <a:prstDash val="solid"/>
            </a:ln>
          </a:top>
          <a:bottom>
            <a:ln w="9525" cmpd="sng">
              <a:solidFill>
                <a:srgbClr val="46CCF6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46CCF6">
              <a:alpha val="40000"/>
              <a:lumMod val="40000"/>
              <a:lumOff val="60000"/>
            </a:srgbClr>
          </a:solidFill>
        </a:fill>
      </a:tcStyle>
    </a:lastCol>
    <a:firstCol>
      <a:tcTxStyle b="on">
        <a:fontRef idx="none">
          <a:schemeClr val="tx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rgbClr val="46CCF6"/>
              </a:solidFill>
              <a:prstDash val="solid"/>
            </a:ln>
          </a:top>
          <a:bottom>
            <a:ln w="9525" cmpd="sng">
              <a:solidFill>
                <a:srgbClr val="46CCF6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46CCF6">
              <a:alpha val="40000"/>
              <a:lumMod val="40000"/>
              <a:lumOff val="60000"/>
            </a:srgbClr>
          </a:solidFill>
        </a:fill>
      </a:tcStyle>
    </a:firstCol>
    <a:lastRow>
      <a:tcTxStyle b="on">
        <a:fontRef idx="none">
          <a:schemeClr val="bg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rgbClr val="46CCF6"/>
              </a:solidFill>
              <a:prstDash val="solid"/>
            </a:ln>
          </a:top>
          <a:bottom>
            <a:ln w="9525" cmpd="sng">
              <a:solidFill>
                <a:srgbClr val="46CCF6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46CCF6"/>
          </a:solidFill>
        </a:fill>
      </a:tcStyle>
    </a:lastRow>
    <a:firstRow>
      <a:tcTxStyle b="on">
        <a:fontRef idx="none">
          <a:schemeClr val="bg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46CCF6"/>
          </a:solidFill>
        </a:fill>
      </a:tcStyle>
    </a:firstRow>
  </a:tblStyle>
  <a:tblStyle styleId="{69681350-960B-4E25-A49E-3C630E3FF10A}" styleName="表样式 1 14">
    <a:wholeTbl>
      <a:tcTxStyle>
        <a:fontRef idx="none">
          <a:schemeClr val="tx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6"/>
              </a:solidFill>
              <a:prstDash val="solid"/>
            </a:ln>
          </a:top>
          <a:bottom>
            <a:ln w="9525" cmpd="sng">
              <a:solidFill>
                <a:schemeClr val="accent6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wholeTbl>
    <a:band2H>
      <a:tcStyle>
        <a:tcBdr/>
        <a:fill>
          <a:solidFill>
            <a:schemeClr val="accent6">
              <a:alpha val="25000"/>
              <a:lumMod val="40000"/>
              <a:lumOff val="60000"/>
            </a:schemeClr>
          </a:solidFill>
        </a:fill>
      </a:tcStyle>
    </a:band2H>
    <a:band1V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6"/>
              </a:solidFill>
              <a:prstDash val="solid"/>
            </a:ln>
          </a:top>
          <a:bottom>
            <a:ln w="9525" cmpd="sng">
              <a:solidFill>
                <a:schemeClr val="accent6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>
              <a:alpha val="25000"/>
              <a:lumMod val="40000"/>
              <a:lumOff val="60000"/>
            </a:schemeClr>
          </a:solidFill>
        </a:fill>
      </a:tcStyle>
    </a:band1V>
    <a:lastCol>
      <a:tcTxStyle b="on">
        <a:fontRef idx="none">
          <a:schemeClr val="tx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6"/>
              </a:solidFill>
              <a:prstDash val="solid"/>
            </a:ln>
          </a:top>
          <a:bottom>
            <a:ln w="9525" cmpd="sng">
              <a:solidFill>
                <a:schemeClr val="accent6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>
              <a:alpha val="40000"/>
              <a:lumMod val="40000"/>
              <a:lumOff val="60000"/>
            </a:schemeClr>
          </a:solidFill>
        </a:fill>
      </a:tcStyle>
    </a:lastCol>
    <a:firstCol>
      <a:tcTxStyle b="on">
        <a:fontRef idx="none">
          <a:schemeClr val="tx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6"/>
              </a:solidFill>
              <a:prstDash val="solid"/>
            </a:ln>
          </a:top>
          <a:bottom>
            <a:ln w="9525" cmpd="sng">
              <a:solidFill>
                <a:schemeClr val="accent6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>
              <a:alpha val="40000"/>
              <a:lumMod val="40000"/>
              <a:lumOff val="60000"/>
            </a:schemeClr>
          </a:solidFill>
        </a:fill>
      </a:tcStyle>
    </a:firstCol>
    <a:lastRow>
      <a:tcTxStyle b="on">
        <a:fontRef idx="none">
          <a:schemeClr val="bg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6"/>
              </a:solidFill>
              <a:prstDash val="solid"/>
            </a:ln>
          </a:top>
          <a:bottom>
            <a:ln w="9525" cmpd="sng">
              <a:solidFill>
                <a:schemeClr val="accent6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lastRow>
    <a:firstRow>
      <a:tcTxStyle b="on">
        <a:fontRef idx="none">
          <a:schemeClr val="bg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2" autoAdjust="0"/>
    <p:restoredTop sz="85463" autoAdjust="0"/>
  </p:normalViewPr>
  <p:slideViewPr>
    <p:cSldViewPr snapToGrid="0" showGuides="1">
      <p:cViewPr varScale="1">
        <p:scale>
          <a:sx n="64" d="100"/>
          <a:sy n="64" d="100"/>
        </p:scale>
        <p:origin x="102" y="582"/>
      </p:cViewPr>
      <p:guideLst>
        <p:guide orient="horz" pos="223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5" Type="http://schemas.openxmlformats.org/officeDocument/2006/relationships/tags" Target="tags/tag62.xml"/><Relationship Id="rId44" Type="http://schemas.openxmlformats.org/officeDocument/2006/relationships/font" Target="fonts/font17.fntdata"/><Relationship Id="rId43" Type="http://schemas.openxmlformats.org/officeDocument/2006/relationships/font" Target="fonts/font16.fntdata"/><Relationship Id="rId42" Type="http://schemas.openxmlformats.org/officeDocument/2006/relationships/font" Target="fonts/font15.fntdata"/><Relationship Id="rId41" Type="http://schemas.openxmlformats.org/officeDocument/2006/relationships/font" Target="fonts/font14.fntdata"/><Relationship Id="rId40" Type="http://schemas.openxmlformats.org/officeDocument/2006/relationships/font" Target="fonts/font13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2.fntdata"/><Relationship Id="rId38" Type="http://schemas.openxmlformats.org/officeDocument/2006/relationships/font" Target="fonts/font11.fntdata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2026</a:t>
            </a:r>
            <a:r>
              <a:rPr lang="zh-CN" altLang="en-US" dirty="0"/>
              <a:t>年安徽省小学人工智能通识教育暨小学信息科技教学指南培训活动</a:t>
            </a:r>
            <a:endParaRPr lang="en-US" altLang="zh-CN" dirty="0"/>
          </a:p>
          <a:p>
            <a:r>
              <a:rPr lang="zh-CN" altLang="en-US" dirty="0"/>
              <a:t>课题：小学信息科技教学指南修订与解读</a:t>
            </a:r>
            <a:endParaRPr lang="en-US" altLang="zh-CN" dirty="0"/>
          </a:p>
          <a:p>
            <a:r>
              <a:rPr lang="zh-CN" altLang="en-US" dirty="0"/>
              <a:t>单位：安徽省教育科学研究院</a:t>
            </a:r>
            <a:endParaRPr lang="en-US" altLang="zh-CN" dirty="0"/>
          </a:p>
          <a:p>
            <a:r>
              <a:rPr lang="zh-CN" altLang="en-US" dirty="0"/>
              <a:t>时间：</a:t>
            </a:r>
            <a:r>
              <a:rPr lang="en-US" altLang="zh-CN" dirty="0"/>
              <a:t>2026</a:t>
            </a:r>
            <a:r>
              <a:rPr lang="zh-CN" altLang="en-US" dirty="0"/>
              <a:t>年</a:t>
            </a:r>
            <a:r>
              <a:rPr lang="en-US" altLang="zh-CN"/>
              <a:t>3</a:t>
            </a:r>
            <a:r>
              <a:rPr lang="zh-CN" altLang="en-US"/>
              <a:t>月</a:t>
            </a:r>
            <a:r>
              <a:rPr lang="en-US" altLang="zh-CN"/>
              <a:t>20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F1A25F2-EFCA-4C4C-A3CA-41293FEE57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兰米宋体" panose="02000503000000000000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兰米宋体" panose="02000503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携手共筑</a:t>
            </a:r>
            <a:r>
              <a:rPr lang="en-US" altLang="zh-CN" dirty="0"/>
              <a:t>AI</a:t>
            </a:r>
            <a:r>
              <a:rPr lang="zh-CN" altLang="en-US" dirty="0"/>
              <a:t>教育新未来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F1A25F2-EFCA-4C4C-A3CA-41293FEE57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兰米宋体" panose="02000503000000000000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兰米宋体" panose="02000503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image" Target="../media/image5.png"/><Relationship Id="rId12" Type="http://schemas.openxmlformats.org/officeDocument/2006/relationships/image" Target="../media/image4.png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BA38D0-7275-49D7-BC16-A67A96BCC2B3}" type="datetimeFigureOut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effectLst>
                  <a:outerShdw blurRad="38100" dist="38100" dir="2700000">
                    <a:srgbClr val="000000"/>
                  </a:outerShdw>
                </a:effectLst>
              </a:rPr>
            </a:fld>
            <a:endParaRPr lang="zh-CN" altLang="en-US" dirty="0">
              <a:effectLst>
                <a:outerShdw blurRad="38100" dist="38100" dir="2700000">
                  <a:srgbClr val="000000"/>
                </a:outerShdw>
              </a:effectLst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 userDrawn="1">
            <p:custDataLst>
              <p:tags r:id="rId2"/>
            </p:custDataLst>
          </p:nvPr>
        </p:nvSpPr>
        <p:spPr>
          <a:xfrm>
            <a:off x="635" y="0"/>
            <a:ext cx="1219136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8000"/>
                </a:schemeClr>
              </a:gs>
              <a:gs pos="76000">
                <a:schemeClr val="accent1">
                  <a:alpha val="61000"/>
                </a:schemeClr>
              </a:gs>
              <a:gs pos="34000">
                <a:schemeClr val="bg2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" name="任意多边形: 形状 23"/>
          <p:cNvSpPr/>
          <p:nvPr userDrawn="1">
            <p:custDataLst>
              <p:tags r:id="rId3"/>
            </p:custDataLst>
          </p:nvPr>
        </p:nvSpPr>
        <p:spPr>
          <a:xfrm>
            <a:off x="6684010" y="2133600"/>
            <a:ext cx="5508126" cy="4724400"/>
          </a:xfrm>
          <a:custGeom>
            <a:avLst/>
            <a:gdLst>
              <a:gd name="connsiteX0" fmla="*/ 4187372 w 6252695"/>
              <a:gd name="connsiteY0" fmla="*/ 0 h 5363028"/>
              <a:gd name="connsiteX1" fmla="*/ 6183322 w 6252695"/>
              <a:gd name="connsiteY1" fmla="*/ 505393 h 5363028"/>
              <a:gd name="connsiteX2" fmla="*/ 6252695 w 6252695"/>
              <a:gd name="connsiteY2" fmla="*/ 545282 h 5363028"/>
              <a:gd name="connsiteX3" fmla="*/ 6252695 w 6252695"/>
              <a:gd name="connsiteY3" fmla="*/ 5363028 h 5363028"/>
              <a:gd name="connsiteX4" fmla="*/ 170376 w 6252695"/>
              <a:gd name="connsiteY4" fmla="*/ 5363028 h 5363028"/>
              <a:gd name="connsiteX5" fmla="*/ 85073 w 6252695"/>
              <a:gd name="connsiteY5" fmla="*/ 5031273 h 5363028"/>
              <a:gd name="connsiteX6" fmla="*/ 0 w 6252695"/>
              <a:gd name="connsiteY6" fmla="*/ 4187371 h 5363028"/>
              <a:gd name="connsiteX7" fmla="*/ 4187372 w 6252695"/>
              <a:gd name="connsiteY7" fmla="*/ 0 h 536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2695" h="5363028">
                <a:moveTo>
                  <a:pt x="4187372" y="0"/>
                </a:moveTo>
                <a:cubicBezTo>
                  <a:pt x="4910066" y="0"/>
                  <a:pt x="5590000" y="183081"/>
                  <a:pt x="6183322" y="505393"/>
                </a:cubicBezTo>
                <a:lnTo>
                  <a:pt x="6252695" y="545282"/>
                </a:lnTo>
                <a:lnTo>
                  <a:pt x="6252695" y="5363028"/>
                </a:lnTo>
                <a:lnTo>
                  <a:pt x="170376" y="5363028"/>
                </a:lnTo>
                <a:lnTo>
                  <a:pt x="85073" y="5031273"/>
                </a:lnTo>
                <a:cubicBezTo>
                  <a:pt x="29293" y="4758685"/>
                  <a:pt x="0" y="4476449"/>
                  <a:pt x="0" y="4187371"/>
                </a:cubicBezTo>
                <a:cubicBezTo>
                  <a:pt x="0" y="1874750"/>
                  <a:pt x="1874750" y="0"/>
                  <a:pt x="4187372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19050">
            <a:noFill/>
          </a:ln>
          <a:effectLst>
            <a:outerShdw blurRad="177800" dir="8100000" algn="tr" rotWithShape="0">
              <a:schemeClr val="accent1">
                <a:alpha val="7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7" name="任意多边形: 形状 23"/>
          <p:cNvSpPr/>
          <p:nvPr userDrawn="1">
            <p:custDataLst>
              <p:tags r:id="rId4"/>
            </p:custDataLst>
          </p:nvPr>
        </p:nvSpPr>
        <p:spPr>
          <a:xfrm>
            <a:off x="6684146" y="2133600"/>
            <a:ext cx="5507990" cy="4724400"/>
          </a:xfrm>
          <a:custGeom>
            <a:avLst/>
            <a:gdLst>
              <a:gd name="connsiteX0" fmla="*/ 236 w 8674"/>
              <a:gd name="connsiteY0" fmla="*/ 7440 h 7440"/>
              <a:gd name="connsiteX1" fmla="*/ 118 w 8674"/>
              <a:gd name="connsiteY1" fmla="*/ 6980 h 7440"/>
              <a:gd name="connsiteX2" fmla="*/ 0 w 8674"/>
              <a:gd name="connsiteY2" fmla="*/ 5809 h 7440"/>
              <a:gd name="connsiteX3" fmla="*/ 5809 w 8674"/>
              <a:gd name="connsiteY3" fmla="*/ 0 h 7440"/>
              <a:gd name="connsiteX4" fmla="*/ 8578 w 8674"/>
              <a:gd name="connsiteY4" fmla="*/ 701 h 7440"/>
              <a:gd name="connsiteX5" fmla="*/ 8674 w 8674"/>
              <a:gd name="connsiteY5" fmla="*/ 756 h 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4" h="7440">
                <a:moveTo>
                  <a:pt x="236" y="7440"/>
                </a:moveTo>
                <a:lnTo>
                  <a:pt x="118" y="6980"/>
                </a:lnTo>
                <a:cubicBezTo>
                  <a:pt x="41" y="6602"/>
                  <a:pt x="0" y="6210"/>
                  <a:pt x="0" y="5809"/>
                </a:cubicBezTo>
                <a:cubicBezTo>
                  <a:pt x="0" y="2601"/>
                  <a:pt x="2601" y="0"/>
                  <a:pt x="5809" y="0"/>
                </a:cubicBezTo>
                <a:cubicBezTo>
                  <a:pt x="6812" y="0"/>
                  <a:pt x="7755" y="254"/>
                  <a:pt x="8578" y="701"/>
                </a:cubicBezTo>
                <a:lnTo>
                  <a:pt x="8674" y="756"/>
                </a:lnTo>
              </a:path>
            </a:pathLst>
          </a:custGeom>
          <a:noFill/>
          <a:ln w="19050">
            <a:solidFill>
              <a:srgbClr val="FFFFFF">
                <a:alpha val="67000"/>
              </a:srgbClr>
            </a:solidFill>
          </a:ln>
          <a:effectLst>
            <a:outerShdw blurRad="177800" dir="8100000" algn="tr" rotWithShape="0">
              <a:schemeClr val="accent1">
                <a:alpha val="7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5" name="任意多边形: 形状 24"/>
          <p:cNvSpPr/>
          <p:nvPr userDrawn="1">
            <p:custDataLst>
              <p:tags r:id="rId5"/>
            </p:custDataLst>
          </p:nvPr>
        </p:nvSpPr>
        <p:spPr>
          <a:xfrm>
            <a:off x="6997066" y="2489768"/>
            <a:ext cx="5194672" cy="4368232"/>
          </a:xfrm>
          <a:custGeom>
            <a:avLst/>
            <a:gdLst>
              <a:gd name="connsiteX0" fmla="*/ 3824288 w 5896869"/>
              <a:gd name="connsiteY0" fmla="*/ 0 h 4958715"/>
              <a:gd name="connsiteX1" fmla="*/ 5807321 w 5896869"/>
              <a:gd name="connsiteY1" fmla="*/ 553655 h 4958715"/>
              <a:gd name="connsiteX2" fmla="*/ 5896869 w 5896869"/>
              <a:gd name="connsiteY2" fmla="*/ 611064 h 4958715"/>
              <a:gd name="connsiteX3" fmla="*/ 5896869 w 5896869"/>
              <a:gd name="connsiteY3" fmla="*/ 4958715 h 4958715"/>
              <a:gd name="connsiteX4" fmla="*/ 171213 w 5896869"/>
              <a:gd name="connsiteY4" fmla="*/ 4958715 h 4958715"/>
              <a:gd name="connsiteX5" fmla="*/ 77696 w 5896869"/>
              <a:gd name="connsiteY5" fmla="*/ 4595016 h 4958715"/>
              <a:gd name="connsiteX6" fmla="*/ 0 w 5896869"/>
              <a:gd name="connsiteY6" fmla="*/ 3824288 h 4958715"/>
              <a:gd name="connsiteX7" fmla="*/ 3824288 w 5896869"/>
              <a:gd name="connsiteY7" fmla="*/ 0 h 495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6869" h="4958715">
                <a:moveTo>
                  <a:pt x="3824288" y="0"/>
                </a:moveTo>
                <a:cubicBezTo>
                  <a:pt x="4550321" y="0"/>
                  <a:pt x="5229100" y="202320"/>
                  <a:pt x="5807321" y="553655"/>
                </a:cubicBezTo>
                <a:lnTo>
                  <a:pt x="5896869" y="611064"/>
                </a:lnTo>
                <a:lnTo>
                  <a:pt x="5896869" y="4958715"/>
                </a:lnTo>
                <a:lnTo>
                  <a:pt x="171213" y="4958715"/>
                </a:lnTo>
                <a:lnTo>
                  <a:pt x="77696" y="4595016"/>
                </a:lnTo>
                <a:cubicBezTo>
                  <a:pt x="26753" y="4346064"/>
                  <a:pt x="0" y="4088300"/>
                  <a:pt x="0" y="3824288"/>
                </a:cubicBezTo>
                <a:cubicBezTo>
                  <a:pt x="0" y="1712192"/>
                  <a:pt x="1712192" y="0"/>
                  <a:pt x="3824288" y="0"/>
                </a:cubicBezTo>
                <a:close/>
              </a:path>
            </a:pathLst>
          </a:custGeom>
          <a:gradFill>
            <a:gsLst>
              <a:gs pos="30000">
                <a:schemeClr val="accent1"/>
              </a:gs>
              <a:gs pos="79000">
                <a:schemeClr val="accent2">
                  <a:lumMod val="7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6" name="椭圆 55"/>
          <p:cNvSpPr/>
          <p:nvPr userDrawn="1">
            <p:custDataLst>
              <p:tags r:id="rId6"/>
            </p:custDataLst>
          </p:nvPr>
        </p:nvSpPr>
        <p:spPr>
          <a:xfrm flipH="1">
            <a:off x="552107" y="562812"/>
            <a:ext cx="109018" cy="10901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5CAA"/>
              </a:solidFill>
            </a:endParaRPr>
          </a:p>
        </p:txBody>
      </p:sp>
      <p:sp>
        <p:nvSpPr>
          <p:cNvPr id="57" name="椭圆 56"/>
          <p:cNvSpPr/>
          <p:nvPr userDrawn="1">
            <p:custDataLst>
              <p:tags r:id="rId7"/>
            </p:custDataLst>
          </p:nvPr>
        </p:nvSpPr>
        <p:spPr>
          <a:xfrm flipH="1">
            <a:off x="755971" y="562812"/>
            <a:ext cx="109018" cy="109018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5CAA"/>
              </a:solidFill>
            </a:endParaRPr>
          </a:p>
        </p:txBody>
      </p:sp>
      <p:sp>
        <p:nvSpPr>
          <p:cNvPr id="58" name="椭圆 57"/>
          <p:cNvSpPr/>
          <p:nvPr userDrawn="1">
            <p:custDataLst>
              <p:tags r:id="rId8"/>
            </p:custDataLst>
          </p:nvPr>
        </p:nvSpPr>
        <p:spPr>
          <a:xfrm flipH="1">
            <a:off x="960924" y="562812"/>
            <a:ext cx="109018" cy="10901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5CAA"/>
              </a:solidFill>
            </a:endParaRPr>
          </a:p>
        </p:txBody>
      </p:sp>
      <p:sp>
        <p:nvSpPr>
          <p:cNvPr id="59" name="椭圆 58"/>
          <p:cNvSpPr/>
          <p:nvPr userDrawn="1">
            <p:custDataLst>
              <p:tags r:id="rId9"/>
            </p:custDataLst>
          </p:nvPr>
        </p:nvSpPr>
        <p:spPr>
          <a:xfrm flipH="1">
            <a:off x="1164788" y="562812"/>
            <a:ext cx="109018" cy="10901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5CAA"/>
              </a:solidFill>
            </a:endParaRPr>
          </a:p>
        </p:txBody>
      </p:sp>
      <p:sp>
        <p:nvSpPr>
          <p:cNvPr id="40" name="任意多边形: 形状 39"/>
          <p:cNvSpPr/>
          <p:nvPr userDrawn="1">
            <p:custDataLst>
              <p:tags r:id="rId10"/>
            </p:custDataLst>
          </p:nvPr>
        </p:nvSpPr>
        <p:spPr>
          <a:xfrm rot="5400000">
            <a:off x="10551795" y="174625"/>
            <a:ext cx="1814830" cy="1465580"/>
          </a:xfrm>
          <a:custGeom>
            <a:avLst/>
            <a:gdLst>
              <a:gd name="connsiteX0" fmla="*/ 1132267 w 1718127"/>
              <a:gd name="connsiteY0" fmla="*/ 0 h 1387843"/>
              <a:gd name="connsiteX1" fmla="*/ 1718127 w 1718127"/>
              <a:gd name="connsiteY1" fmla="*/ 0 h 1387843"/>
              <a:gd name="connsiteX2" fmla="*/ 1703342 w 1718127"/>
              <a:gd name="connsiteY2" fmla="*/ 96877 h 1387843"/>
              <a:gd name="connsiteX3" fmla="*/ 119381 w 1718127"/>
              <a:gd name="connsiteY3" fmla="*/ 1387843 h 1387843"/>
              <a:gd name="connsiteX4" fmla="*/ 0 w 1718127"/>
              <a:gd name="connsiteY4" fmla="*/ 1381815 h 1387843"/>
              <a:gd name="connsiteX5" fmla="*/ 0 w 1718127"/>
              <a:gd name="connsiteY5" fmla="*/ 802689 h 1387843"/>
              <a:gd name="connsiteX6" fmla="*/ 13147 w 1718127"/>
              <a:gd name="connsiteY6" fmla="*/ 804696 h 1387843"/>
              <a:gd name="connsiteX7" fmla="*/ 119381 w 1718127"/>
              <a:gd name="connsiteY7" fmla="*/ 810060 h 1387843"/>
              <a:gd name="connsiteX8" fmla="*/ 1111694 w 1718127"/>
              <a:gd name="connsiteY8" fmla="*/ 80008 h 138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127" h="1387843">
                <a:moveTo>
                  <a:pt x="1132267" y="0"/>
                </a:moveTo>
                <a:lnTo>
                  <a:pt x="1718127" y="0"/>
                </a:lnTo>
                <a:lnTo>
                  <a:pt x="1703342" y="96877"/>
                </a:lnTo>
                <a:cubicBezTo>
                  <a:pt x="1552581" y="833630"/>
                  <a:pt x="900703" y="1387843"/>
                  <a:pt x="119381" y="1387843"/>
                </a:cubicBezTo>
                <a:lnTo>
                  <a:pt x="0" y="1381815"/>
                </a:lnTo>
                <a:lnTo>
                  <a:pt x="0" y="802689"/>
                </a:lnTo>
                <a:lnTo>
                  <a:pt x="13147" y="804696"/>
                </a:lnTo>
                <a:cubicBezTo>
                  <a:pt x="48076" y="808243"/>
                  <a:pt x="83516" y="810060"/>
                  <a:pt x="119381" y="810060"/>
                </a:cubicBezTo>
                <a:cubicBezTo>
                  <a:pt x="585624" y="810060"/>
                  <a:pt x="980142" y="502963"/>
                  <a:pt x="1111694" y="80008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11"/>
            </p:custDataLst>
          </p:nvPr>
        </p:nvSpPr>
        <p:spPr>
          <a:xfrm rot="16200000">
            <a:off x="-162575" y="5323190"/>
            <a:ext cx="1698018" cy="1371600"/>
          </a:xfrm>
          <a:custGeom>
            <a:avLst/>
            <a:gdLst>
              <a:gd name="connsiteX0" fmla="*/ 1132267 w 1718127"/>
              <a:gd name="connsiteY0" fmla="*/ 0 h 1387843"/>
              <a:gd name="connsiteX1" fmla="*/ 1718127 w 1718127"/>
              <a:gd name="connsiteY1" fmla="*/ 0 h 1387843"/>
              <a:gd name="connsiteX2" fmla="*/ 1703342 w 1718127"/>
              <a:gd name="connsiteY2" fmla="*/ 96877 h 1387843"/>
              <a:gd name="connsiteX3" fmla="*/ 119381 w 1718127"/>
              <a:gd name="connsiteY3" fmla="*/ 1387843 h 1387843"/>
              <a:gd name="connsiteX4" fmla="*/ 0 w 1718127"/>
              <a:gd name="connsiteY4" fmla="*/ 1381815 h 1387843"/>
              <a:gd name="connsiteX5" fmla="*/ 0 w 1718127"/>
              <a:gd name="connsiteY5" fmla="*/ 802689 h 1387843"/>
              <a:gd name="connsiteX6" fmla="*/ 13147 w 1718127"/>
              <a:gd name="connsiteY6" fmla="*/ 804696 h 1387843"/>
              <a:gd name="connsiteX7" fmla="*/ 119381 w 1718127"/>
              <a:gd name="connsiteY7" fmla="*/ 810060 h 1387843"/>
              <a:gd name="connsiteX8" fmla="*/ 1111694 w 1718127"/>
              <a:gd name="connsiteY8" fmla="*/ 80008 h 138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127" h="1387843">
                <a:moveTo>
                  <a:pt x="1132267" y="0"/>
                </a:moveTo>
                <a:lnTo>
                  <a:pt x="1718127" y="0"/>
                </a:lnTo>
                <a:lnTo>
                  <a:pt x="1703342" y="96877"/>
                </a:lnTo>
                <a:cubicBezTo>
                  <a:pt x="1552581" y="833630"/>
                  <a:pt x="900703" y="1387843"/>
                  <a:pt x="119381" y="1387843"/>
                </a:cubicBezTo>
                <a:lnTo>
                  <a:pt x="0" y="1381815"/>
                </a:lnTo>
                <a:lnTo>
                  <a:pt x="0" y="802689"/>
                </a:lnTo>
                <a:lnTo>
                  <a:pt x="13147" y="804696"/>
                </a:lnTo>
                <a:cubicBezTo>
                  <a:pt x="48076" y="808243"/>
                  <a:pt x="83516" y="810060"/>
                  <a:pt x="119381" y="810060"/>
                </a:cubicBezTo>
                <a:cubicBezTo>
                  <a:pt x="585624" y="810060"/>
                  <a:pt x="980142" y="502963"/>
                  <a:pt x="1111694" y="8000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" name="图片 2" descr="千库网_智能手机屏幕上的智能人工智能聊天机器人_元素编号1472818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flipH="1">
            <a:off x="6236335" y="361950"/>
            <a:ext cx="5363845" cy="6496050"/>
          </a:xfrm>
          <a:prstGeom prst="rect">
            <a:avLst/>
          </a:prstGeom>
        </p:spPr>
      </p:pic>
      <p:sp>
        <p:nvSpPr>
          <p:cNvPr id="8" name="文本框 3"/>
          <p:cNvSpPr txBox="1"/>
          <p:nvPr userDrawn="1"/>
        </p:nvSpPr>
        <p:spPr>
          <a:xfrm>
            <a:off x="1102995" y="874395"/>
            <a:ext cx="709549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en-US" altLang="zh-CN" sz="2800" dirty="0">
                <a:solidFill>
                  <a:srgbClr val="005CAA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2025</a:t>
            </a:r>
            <a:r>
              <a:rPr lang="zh-CN" altLang="en-US" sz="2800" dirty="0">
                <a:solidFill>
                  <a:srgbClr val="005CAA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年安徽省中小学人工智能教育教师培训</a:t>
            </a:r>
            <a:endParaRPr lang="zh-CN" altLang="en-US" sz="2800" dirty="0">
              <a:solidFill>
                <a:srgbClr val="005CAA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5" y="843930"/>
            <a:ext cx="540000" cy="4369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1"/>
          <p:cNvSpPr/>
          <p:nvPr userDrawn="1"/>
        </p:nvSpPr>
        <p:spPr>
          <a:xfrm>
            <a:off x="1774825" y="306705"/>
            <a:ext cx="9053830" cy="488950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2"/>
          <p:cNvSpPr/>
          <p:nvPr userDrawn="1"/>
        </p:nvSpPr>
        <p:spPr>
          <a:xfrm>
            <a:off x="544830" y="306705"/>
            <a:ext cx="3000375" cy="647700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  <a:gd name="connsiteX0-1" fmla="*/ 47625 w 1370758"/>
              <a:gd name="connsiteY0-2" fmla="*/ 0 h 836719"/>
              <a:gd name="connsiteX1-3" fmla="*/ 1370758 w 1370758"/>
              <a:gd name="connsiteY1-4" fmla="*/ 0 h 836719"/>
              <a:gd name="connsiteX2-5" fmla="*/ 1070295 w 1370758"/>
              <a:gd name="connsiteY2-6" fmla="*/ 836719 h 836719"/>
              <a:gd name="connsiteX3-7" fmla="*/ 0 w 1370758"/>
              <a:gd name="connsiteY3-8" fmla="*/ 827194 h 836719"/>
              <a:gd name="connsiteX4-9" fmla="*/ 47625 w 1370758"/>
              <a:gd name="connsiteY4-10" fmla="*/ 0 h 8367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1070295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2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283779" y="262995"/>
            <a:ext cx="11619188" cy="6326991"/>
            <a:chOff x="283779" y="262995"/>
            <a:chExt cx="11619188" cy="6326991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283779" y="262995"/>
              <a:ext cx="11619188" cy="6326991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7" name="圆角矩形 6"/>
            <p:cNvSpPr/>
            <p:nvPr/>
          </p:nvSpPr>
          <p:spPr bwMode="auto">
            <a:xfrm>
              <a:off x="463689" y="426084"/>
              <a:ext cx="11288110" cy="5927834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EDEDF0"/>
                </a:solidFill>
              </a:endParaRPr>
            </a:p>
          </p:txBody>
        </p:sp>
      </p:grpSp>
      <p:sp>
        <p:nvSpPr>
          <p:cNvPr id="8" name="矩形 1"/>
          <p:cNvSpPr/>
          <p:nvPr userDrawn="1"/>
        </p:nvSpPr>
        <p:spPr>
          <a:xfrm>
            <a:off x="2098675" y="426720"/>
            <a:ext cx="9053830" cy="488950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2"/>
          <p:cNvSpPr/>
          <p:nvPr userDrawn="1"/>
        </p:nvSpPr>
        <p:spPr>
          <a:xfrm>
            <a:off x="868680" y="426720"/>
            <a:ext cx="3000375" cy="647700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  <a:gd name="connsiteX0-1" fmla="*/ 47625 w 1370758"/>
              <a:gd name="connsiteY0-2" fmla="*/ 0 h 836719"/>
              <a:gd name="connsiteX1-3" fmla="*/ 1370758 w 1370758"/>
              <a:gd name="connsiteY1-4" fmla="*/ 0 h 836719"/>
              <a:gd name="connsiteX2-5" fmla="*/ 1070295 w 1370758"/>
              <a:gd name="connsiteY2-6" fmla="*/ 836719 h 836719"/>
              <a:gd name="connsiteX3-7" fmla="*/ 0 w 1370758"/>
              <a:gd name="connsiteY3-8" fmla="*/ 827194 h 836719"/>
              <a:gd name="connsiteX4-9" fmla="*/ 47625 w 1370758"/>
              <a:gd name="connsiteY4-10" fmla="*/ 0 h 8367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1070295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283779" y="262995"/>
            <a:ext cx="11619188" cy="6326991"/>
            <a:chOff x="283779" y="262995"/>
            <a:chExt cx="11619188" cy="6326991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283779" y="262995"/>
              <a:ext cx="11619188" cy="6326991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7" name="圆角矩形 6"/>
            <p:cNvSpPr/>
            <p:nvPr/>
          </p:nvSpPr>
          <p:spPr bwMode="auto">
            <a:xfrm>
              <a:off x="463689" y="426084"/>
              <a:ext cx="11288110" cy="5927834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EDEDF0"/>
                </a:solidFill>
              </a:endParaRPr>
            </a:p>
          </p:txBody>
        </p:sp>
      </p:grpSp>
      <p:sp>
        <p:nvSpPr>
          <p:cNvPr id="8" name="矩形 1"/>
          <p:cNvSpPr/>
          <p:nvPr userDrawn="1"/>
        </p:nvSpPr>
        <p:spPr>
          <a:xfrm>
            <a:off x="2037669" y="245779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矩形 2"/>
          <p:cNvSpPr/>
          <p:nvPr userDrawn="1"/>
        </p:nvSpPr>
        <p:spPr>
          <a:xfrm>
            <a:off x="601861" y="183181"/>
            <a:ext cx="3621795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283779" y="262995"/>
            <a:ext cx="11619188" cy="6326991"/>
            <a:chOff x="283779" y="262995"/>
            <a:chExt cx="11619188" cy="6326991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283779" y="262995"/>
              <a:ext cx="11619188" cy="6326991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7" name="圆角矩形 6"/>
            <p:cNvSpPr/>
            <p:nvPr/>
          </p:nvSpPr>
          <p:spPr bwMode="auto">
            <a:xfrm>
              <a:off x="463689" y="426084"/>
              <a:ext cx="11288110" cy="5927834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EDEDF0"/>
                </a:solidFill>
              </a:endParaRPr>
            </a:p>
          </p:txBody>
        </p:sp>
      </p:grpSp>
      <p:sp>
        <p:nvSpPr>
          <p:cNvPr id="8" name="矩形 1"/>
          <p:cNvSpPr/>
          <p:nvPr userDrawn="1"/>
        </p:nvSpPr>
        <p:spPr>
          <a:xfrm>
            <a:off x="2098675" y="426720"/>
            <a:ext cx="9053830" cy="488950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2"/>
          <p:cNvSpPr/>
          <p:nvPr userDrawn="1"/>
        </p:nvSpPr>
        <p:spPr>
          <a:xfrm>
            <a:off x="868680" y="426720"/>
            <a:ext cx="3000375" cy="647700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  <a:gd name="connsiteX0-1" fmla="*/ 47625 w 1370758"/>
              <a:gd name="connsiteY0-2" fmla="*/ 0 h 836719"/>
              <a:gd name="connsiteX1-3" fmla="*/ 1370758 w 1370758"/>
              <a:gd name="connsiteY1-4" fmla="*/ 0 h 836719"/>
              <a:gd name="connsiteX2-5" fmla="*/ 1070295 w 1370758"/>
              <a:gd name="connsiteY2-6" fmla="*/ 836719 h 836719"/>
              <a:gd name="connsiteX3-7" fmla="*/ 0 w 1370758"/>
              <a:gd name="connsiteY3-8" fmla="*/ 827194 h 836719"/>
              <a:gd name="connsiteX4-9" fmla="*/ 47625 w 1370758"/>
              <a:gd name="connsiteY4-10" fmla="*/ 0 h 8367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1070295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60784" y="62093"/>
            <a:ext cx="12043142" cy="672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629567" y="1229428"/>
            <a:ext cx="10945216" cy="0"/>
          </a:xfrm>
          <a:prstGeom prst="line">
            <a:avLst/>
          </a:prstGeom>
          <a:ln w="412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1159" y="399266"/>
            <a:ext cx="911229" cy="73389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041408" y="377493"/>
            <a:ext cx="3892901" cy="484732"/>
          </a:xfrm>
          <a:prstGeom prst="rect">
            <a:avLst/>
          </a:prstGeom>
        </p:spPr>
        <p:txBody>
          <a:bodyPr wrap="square" lIns="68564" tIns="34282" rIns="68564" bIns="34282">
            <a:spAutoFit/>
          </a:bodyPr>
          <a:lstStyle/>
          <a:p>
            <a:pPr algn="dist">
              <a:spcBef>
                <a:spcPts val="0"/>
              </a:spcBef>
              <a:spcAft>
                <a:spcPts val="0"/>
              </a:spcAft>
            </a:pPr>
            <a:r>
              <a:rPr lang="en-US" altLang="zh-CN" sz="1500" spc="-15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1500" spc="-15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年安徽省中小学人工智能教育教师培训</a:t>
            </a:r>
            <a:endParaRPr lang="zh-CN" altLang="en-US" sz="1500" spc="-150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dist">
              <a:spcBef>
                <a:spcPts val="0"/>
              </a:spcBef>
              <a:spcAft>
                <a:spcPts val="0"/>
              </a:spcAft>
            </a:pPr>
            <a:r>
              <a:rPr lang="zh-CN" altLang="en-US" sz="1100" b="0" kern="800" spc="-300" baseline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安徽省中小学人工智能教育课程纲要及教学指南总体介绍</a:t>
            </a:r>
            <a:endParaRPr lang="zh-CN" altLang="en-US" sz="1100" b="0" kern="800" spc="-300" baseline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1041408" y="871997"/>
            <a:ext cx="3892901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背景意义</a:t>
            </a:r>
            <a:r>
              <a:rPr lang="en-US" altLang="zh-CN" sz="1600" b="1" kern="0" dirty="0">
                <a:ln w="18415" cmpd="sng">
                  <a:noFill/>
                  <a:prstDash val="solid"/>
                </a:ln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\</a:t>
            </a: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课程纲要介绍</a:t>
            </a:r>
            <a:r>
              <a:rPr lang="en-US" altLang="zh-CN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\</a:t>
            </a: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教学指南介绍</a:t>
            </a:r>
            <a:endParaRPr lang="zh-CN" altLang="en-US" sz="1800" b="1" kern="0" dirty="0">
              <a:ln w="18415" cmpd="sng">
                <a:noFill/>
                <a:prstDash val="solid"/>
              </a:ln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671094" y="29099"/>
            <a:ext cx="4831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800" b="1" cap="none" spc="0" dirty="0">
                <a:ln w="12700">
                  <a:solidFill>
                    <a:schemeClr val="bg1">
                      <a:lumMod val="95000"/>
                      <a:alpha val="32000"/>
                    </a:schemeClr>
                  </a:solidFill>
                  <a:prstDash val="solid"/>
                </a:ln>
                <a:noFill/>
                <a:effectLst/>
              </a:rPr>
              <a:t>梁祥制作</a:t>
            </a:r>
            <a:endParaRPr lang="zh-CN" altLang="en-US" sz="1800" b="1" cap="none" spc="0" dirty="0">
              <a:ln w="12700">
                <a:solidFill>
                  <a:schemeClr val="bg1">
                    <a:lumMod val="95000"/>
                    <a:alpha val="32000"/>
                  </a:schemeClr>
                </a:solidFill>
                <a:prstDash val="solid"/>
              </a:ln>
              <a:noFill/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60784" y="62093"/>
            <a:ext cx="12043142" cy="672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629567" y="1229428"/>
            <a:ext cx="10945216" cy="0"/>
          </a:xfrm>
          <a:prstGeom prst="line">
            <a:avLst/>
          </a:prstGeom>
          <a:ln w="412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1159" y="399266"/>
            <a:ext cx="911229" cy="733892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-774101" y="166047"/>
            <a:ext cx="4831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800" b="1" cap="none" spc="0" dirty="0">
                <a:ln w="12700">
                  <a:solidFill>
                    <a:schemeClr val="bg1">
                      <a:lumMod val="95000"/>
                      <a:alpha val="32000"/>
                    </a:schemeClr>
                  </a:solidFill>
                  <a:prstDash val="solid"/>
                </a:ln>
                <a:noFill/>
                <a:effectLst/>
              </a:rPr>
              <a:t>梁祥制作</a:t>
            </a:r>
            <a:endParaRPr lang="zh-CN" altLang="en-US" sz="1800" b="1" cap="none" spc="0" dirty="0">
              <a:ln w="12700">
                <a:solidFill>
                  <a:schemeClr val="bg1">
                    <a:lumMod val="95000"/>
                    <a:alpha val="32000"/>
                  </a:schemeClr>
                </a:solidFill>
                <a:prstDash val="solid"/>
              </a:ln>
              <a:noFill/>
              <a:effectLst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1041408" y="377493"/>
            <a:ext cx="3892901" cy="484732"/>
          </a:xfrm>
          <a:prstGeom prst="rect">
            <a:avLst/>
          </a:prstGeom>
        </p:spPr>
        <p:txBody>
          <a:bodyPr wrap="square" lIns="68564" tIns="34282" rIns="68564" bIns="34282">
            <a:spAutoFit/>
          </a:bodyPr>
          <a:lstStyle/>
          <a:p>
            <a:pPr algn="dist">
              <a:spcBef>
                <a:spcPts val="0"/>
              </a:spcBef>
              <a:spcAft>
                <a:spcPts val="0"/>
              </a:spcAft>
            </a:pPr>
            <a:r>
              <a:rPr lang="en-US" altLang="zh-CN" sz="1500" spc="-15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1500" spc="-15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年安徽省中小学人工智能教育教师培训</a:t>
            </a:r>
            <a:endParaRPr lang="zh-CN" altLang="en-US" sz="1500" spc="-150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dist">
              <a:spcBef>
                <a:spcPts val="0"/>
              </a:spcBef>
              <a:spcAft>
                <a:spcPts val="0"/>
              </a:spcAft>
            </a:pPr>
            <a:r>
              <a:rPr lang="zh-CN" altLang="en-US" sz="1100" b="0" kern="800" spc="-300" baseline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安徽省中小学人工智能教育课程纲要及教学指南总体介绍</a:t>
            </a:r>
            <a:endParaRPr lang="zh-CN" altLang="en-US" sz="1100" b="0" kern="800" spc="-300" baseline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041408" y="871997"/>
            <a:ext cx="3892901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背景意义</a:t>
            </a:r>
            <a:r>
              <a:rPr lang="en-US" altLang="zh-CN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\</a:t>
            </a: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课程纲要介绍</a:t>
            </a:r>
            <a:r>
              <a:rPr lang="en-US" altLang="zh-CN" sz="1600" b="1" kern="0" dirty="0">
                <a:ln w="18415" cmpd="sng">
                  <a:noFill/>
                  <a:prstDash val="solid"/>
                </a:ln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\</a:t>
            </a: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教学指南介绍</a:t>
            </a:r>
            <a:endParaRPr lang="zh-CN" altLang="en-US" sz="1800" b="1" kern="0" dirty="0">
              <a:ln w="18415" cmpd="sng">
                <a:noFill/>
                <a:prstDash val="solid"/>
              </a:ln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ea"/>
          <a:ea typeface="+mj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ea"/>
          <a:ea typeface="+mj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ea"/>
          <a:ea typeface="+mj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ea"/>
          <a:ea typeface="+mj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ea"/>
          <a:ea typeface="+mj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4158" y="6498000"/>
            <a:ext cx="12187842" cy="360000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0"/>
                </a:schemeClr>
              </a:gs>
              <a:gs pos="20000">
                <a:schemeClr val="bg2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square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200">
              <a:solidFill>
                <a:srgbClr val="102940"/>
              </a:solidFill>
            </a:endParaRPr>
          </a:p>
        </p:txBody>
      </p:sp>
      <p:sp>
        <p:nvSpPr>
          <p:cNvPr id="8" name="任意多边形: 形状 7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990600" cy="800172"/>
          </a:xfrm>
          <a:custGeom>
            <a:avLst/>
            <a:gdLst>
              <a:gd name="connsiteX0" fmla="*/ 1132267 w 1718127"/>
              <a:gd name="connsiteY0" fmla="*/ 0 h 1387843"/>
              <a:gd name="connsiteX1" fmla="*/ 1718127 w 1718127"/>
              <a:gd name="connsiteY1" fmla="*/ 0 h 1387843"/>
              <a:gd name="connsiteX2" fmla="*/ 1703342 w 1718127"/>
              <a:gd name="connsiteY2" fmla="*/ 96877 h 1387843"/>
              <a:gd name="connsiteX3" fmla="*/ 119381 w 1718127"/>
              <a:gd name="connsiteY3" fmla="*/ 1387843 h 1387843"/>
              <a:gd name="connsiteX4" fmla="*/ 0 w 1718127"/>
              <a:gd name="connsiteY4" fmla="*/ 1381815 h 1387843"/>
              <a:gd name="connsiteX5" fmla="*/ 0 w 1718127"/>
              <a:gd name="connsiteY5" fmla="*/ 802689 h 1387843"/>
              <a:gd name="connsiteX6" fmla="*/ 13147 w 1718127"/>
              <a:gd name="connsiteY6" fmla="*/ 804696 h 1387843"/>
              <a:gd name="connsiteX7" fmla="*/ 119381 w 1718127"/>
              <a:gd name="connsiteY7" fmla="*/ 810060 h 1387843"/>
              <a:gd name="connsiteX8" fmla="*/ 1111694 w 1718127"/>
              <a:gd name="connsiteY8" fmla="*/ 80008 h 138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127" h="1387843">
                <a:moveTo>
                  <a:pt x="1132267" y="0"/>
                </a:moveTo>
                <a:lnTo>
                  <a:pt x="1718127" y="0"/>
                </a:lnTo>
                <a:lnTo>
                  <a:pt x="1703342" y="96877"/>
                </a:lnTo>
                <a:cubicBezTo>
                  <a:pt x="1552581" y="833630"/>
                  <a:pt x="900703" y="1387843"/>
                  <a:pt x="119381" y="1387843"/>
                </a:cubicBezTo>
                <a:lnTo>
                  <a:pt x="0" y="1381815"/>
                </a:lnTo>
                <a:lnTo>
                  <a:pt x="0" y="802689"/>
                </a:lnTo>
                <a:lnTo>
                  <a:pt x="13147" y="804696"/>
                </a:lnTo>
                <a:cubicBezTo>
                  <a:pt x="48076" y="808243"/>
                  <a:pt x="83516" y="810060"/>
                  <a:pt x="119381" y="810060"/>
                </a:cubicBezTo>
                <a:cubicBezTo>
                  <a:pt x="585624" y="810060"/>
                  <a:pt x="980142" y="502963"/>
                  <a:pt x="1111694" y="80008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.png"/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5.png"/><Relationship Id="rId7" Type="http://schemas.openxmlformats.org/officeDocument/2006/relationships/image" Target="../media/image21.jpeg"/><Relationship Id="rId6" Type="http://schemas.openxmlformats.org/officeDocument/2006/relationships/image" Target="../media/image19.png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image" Target="../media/image20.png"/><Relationship Id="rId10" Type="http://schemas.openxmlformats.org/officeDocument/2006/relationships/notesSlide" Target="../notesSlides/notesSlide15.xml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9.png"/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7" Type="http://schemas.openxmlformats.org/officeDocument/2006/relationships/notesSlide" Target="../notesSlides/notesSlide2.xml"/><Relationship Id="rId26" Type="http://schemas.openxmlformats.org/officeDocument/2006/relationships/slideLayout" Target="../slideLayouts/slideLayout2.xml"/><Relationship Id="rId25" Type="http://schemas.openxmlformats.org/officeDocument/2006/relationships/image" Target="../media/image17.png"/><Relationship Id="rId24" Type="http://schemas.openxmlformats.org/officeDocument/2006/relationships/image" Target="../media/image16.png"/><Relationship Id="rId23" Type="http://schemas.openxmlformats.org/officeDocument/2006/relationships/image" Target="../media/image15.png"/><Relationship Id="rId22" Type="http://schemas.microsoft.com/office/2007/relationships/hdphoto" Target="../media/image14.wdp"/><Relationship Id="rId21" Type="http://schemas.openxmlformats.org/officeDocument/2006/relationships/image" Target="../media/image13.png"/><Relationship Id="rId20" Type="http://schemas.openxmlformats.org/officeDocument/2006/relationships/tags" Target="../tags/tag31.xml"/><Relationship Id="rId2" Type="http://schemas.openxmlformats.org/officeDocument/2006/relationships/tags" Target="../tags/tag15.xml"/><Relationship Id="rId19" Type="http://schemas.openxmlformats.org/officeDocument/2006/relationships/tags" Target="../tags/tag30.xml"/><Relationship Id="rId18" Type="http://schemas.openxmlformats.org/officeDocument/2006/relationships/tags" Target="../tags/tag29.xml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21.jpe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tags" Target="../tags/tag34.xml"/><Relationship Id="rId4" Type="http://schemas.openxmlformats.org/officeDocument/2006/relationships/image" Target="../media/image5.png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tags" Target="../tags/tag38.xml"/><Relationship Id="rId6" Type="http://schemas.openxmlformats.org/officeDocument/2006/relationships/image" Target="../media/image24.png"/><Relationship Id="rId5" Type="http://schemas.openxmlformats.org/officeDocument/2006/relationships/tags" Target="../tags/tag37.xml"/><Relationship Id="rId4" Type="http://schemas.openxmlformats.org/officeDocument/2006/relationships/image" Target="../media/image23.png"/><Relationship Id="rId3" Type="http://schemas.openxmlformats.org/officeDocument/2006/relationships/tags" Target="../tags/tag36.xml"/><Relationship Id="rId2" Type="http://schemas.openxmlformats.org/officeDocument/2006/relationships/image" Target="../media/image22.png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5.xml"/><Relationship Id="rId16" Type="http://schemas.openxmlformats.org/officeDocument/2006/relationships/tags" Target="../tags/tag44.xml"/><Relationship Id="rId15" Type="http://schemas.openxmlformats.org/officeDocument/2006/relationships/tags" Target="../tags/tag43.xml"/><Relationship Id="rId14" Type="http://schemas.openxmlformats.org/officeDocument/2006/relationships/tags" Target="../tags/tag42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image" Target="../media/image27.png"/><Relationship Id="rId1" Type="http://schemas.openxmlformats.org/officeDocument/2006/relationships/tags" Target="../tags/tag35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1.pn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5.png"/><Relationship Id="rId1" Type="http://schemas.openxmlformats.org/officeDocument/2006/relationships/tags" Target="../tags/tag4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5.png"/><Relationship Id="rId7" Type="http://schemas.openxmlformats.org/officeDocument/2006/relationships/image" Target="../media/image21.jpe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21" y="-1"/>
            <a:ext cx="12242405" cy="4301617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-27317" y="4384202"/>
            <a:ext cx="12242403" cy="2482737"/>
          </a:xfrm>
          <a:prstGeom prst="rect">
            <a:avLst/>
          </a:prstGeom>
          <a:blipFill>
            <a:blip r:embed="rId2"/>
            <a:srcRect/>
            <a:stretch>
              <a:fillRect t="-67119" b="-671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-27318" y="4374691"/>
            <a:ext cx="12242403" cy="2490603"/>
          </a:xfrm>
          <a:prstGeom prst="rect">
            <a:avLst/>
          </a:prstGeom>
          <a:solidFill>
            <a:schemeClr val="accent6">
              <a:lumMod val="20000"/>
              <a:lumOff val="8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4692650"/>
            <a:ext cx="122142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>
              <a:buClrTx/>
              <a:buSzTx/>
              <a:buFontTx/>
            </a:pPr>
            <a:r>
              <a:rPr lang="zh-CN" altLang="en-US" sz="3600" b="1" dirty="0">
                <a:solidFill>
                  <a:srgbClr val="1E437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字小魂彩虹高光体" panose="00000500000000000000" charset="-122"/>
              </a:rPr>
              <a:t>人工智能教学工具实操及低成本、无硬件替代方案演练</a:t>
            </a:r>
            <a:endParaRPr lang="zh-CN" altLang="en-US" sz="3600" b="1" dirty="0">
              <a:solidFill>
                <a:srgbClr val="1E437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字小魂彩虹高光体" panose="00000500000000000000" charset="-122"/>
            </a:endParaRPr>
          </a:p>
        </p:txBody>
      </p:sp>
      <p:sp>
        <p:nvSpPr>
          <p:cNvPr id="32" name="矩形 31"/>
          <p:cNvSpPr/>
          <p:nvPr/>
        </p:nvSpPr>
        <p:spPr>
          <a:xfrm rot="2700000">
            <a:off x="1104039" y="6569150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4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 rot="2700000">
            <a:off x="1918505" y="6571825"/>
            <a:ext cx="575914" cy="575914"/>
          </a:xfrm>
          <a:prstGeom prst="rect">
            <a:avLst/>
          </a:prstGeom>
          <a:solidFill>
            <a:schemeClr val="accent6">
              <a:lumMod val="50000"/>
              <a:alpha val="6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 rot="2700000">
            <a:off x="2732969" y="6573969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 rot="2700000">
            <a:off x="2325737" y="6166737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1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 rot="2700000">
            <a:off x="3140202" y="6166737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1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Rectangle 5"/>
          <p:cNvSpPr>
            <a:spLocks noChangeArrowheads="1"/>
          </p:cNvSpPr>
          <p:nvPr/>
        </p:nvSpPr>
        <p:spPr bwMode="auto">
          <a:xfrm>
            <a:off x="-27316" y="4292871"/>
            <a:ext cx="7275145" cy="814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Rectangle 7"/>
          <p:cNvSpPr>
            <a:spLocks noChangeArrowheads="1"/>
          </p:cNvSpPr>
          <p:nvPr/>
        </p:nvSpPr>
        <p:spPr bwMode="auto">
          <a:xfrm>
            <a:off x="6952226" y="4302396"/>
            <a:ext cx="1264815" cy="814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Rectangle 8"/>
          <p:cNvSpPr>
            <a:spLocks noChangeArrowheads="1"/>
          </p:cNvSpPr>
          <p:nvPr/>
        </p:nvSpPr>
        <p:spPr bwMode="auto">
          <a:xfrm>
            <a:off x="8217041" y="4302396"/>
            <a:ext cx="1266381" cy="814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Rectangle 9"/>
          <p:cNvSpPr>
            <a:spLocks noChangeArrowheads="1"/>
          </p:cNvSpPr>
          <p:nvPr/>
        </p:nvSpPr>
        <p:spPr bwMode="auto">
          <a:xfrm>
            <a:off x="9483422" y="4302396"/>
            <a:ext cx="1264815" cy="81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5738415" y="4302396"/>
            <a:ext cx="1266381" cy="814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1292136" y="258965"/>
            <a:ext cx="343735" cy="309916"/>
            <a:chOff x="4634991" y="2138335"/>
            <a:chExt cx="428348" cy="386204"/>
          </a:xfrm>
        </p:grpSpPr>
        <p:sp>
          <p:nvSpPr>
            <p:cNvPr id="77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1651281" y="258965"/>
            <a:ext cx="343735" cy="309916"/>
            <a:chOff x="5076056" y="2138335"/>
            <a:chExt cx="428348" cy="386204"/>
          </a:xfrm>
        </p:grpSpPr>
        <p:sp>
          <p:nvSpPr>
            <p:cNvPr id="80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7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7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7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7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7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2010427" y="258965"/>
            <a:ext cx="343735" cy="309916"/>
            <a:chOff x="5557128" y="2138335"/>
            <a:chExt cx="428348" cy="386204"/>
          </a:xfrm>
        </p:grpSpPr>
        <p:sp>
          <p:nvSpPr>
            <p:cNvPr id="83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7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7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2369572" y="258965"/>
            <a:ext cx="343735" cy="309916"/>
            <a:chOff x="6068610" y="2138335"/>
            <a:chExt cx="428348" cy="386204"/>
          </a:xfrm>
        </p:grpSpPr>
        <p:sp>
          <p:nvSpPr>
            <p:cNvPr id="86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7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7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7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35" y="167655"/>
            <a:ext cx="540000" cy="4369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2693035"/>
            <a:ext cx="2091055" cy="20910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81830" y="732118"/>
            <a:ext cx="8068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人工智能通识教育暨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信息科技教学指南培训活动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33816" y="5729359"/>
            <a:ext cx="6123214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安徽省教育科学研究院</a:t>
            </a:r>
            <a:endParaRPr lang="en-US" altLang="zh-CN" sz="2800" dirty="0">
              <a:solidFill>
                <a:srgbClr val="1E437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28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2026</a:t>
            </a:r>
            <a:r>
              <a:rPr lang="zh-CN" altLang="en-US" sz="28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8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8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8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</a:t>
            </a:r>
            <a:r>
              <a:rPr lang="zh-CN" altLang="en-US" sz="28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日</a:t>
            </a:r>
            <a:endParaRPr lang="zh-CN" altLang="en-US" sz="2800" dirty="0">
              <a:solidFill>
                <a:srgbClr val="1E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044950" y="484505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分析工具需求及替代方案演示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0500" y="487534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实操演练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77490" y="2757170"/>
            <a:ext cx="68154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rgbClr val="C00000"/>
                </a:solidFill>
              </a:rPr>
              <a:t>录的平板操作视频，现场操作平板，直播画面不好处理，还容易出意外</a:t>
            </a:r>
            <a:endParaRPr lang="zh-CN" altLang="en-US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044950" y="484505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分析工具需求及替代方案演示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0500" y="487534"/>
            <a:ext cx="2580128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实操演练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810260" y="1111250"/>
          <a:ext cx="10743565" cy="5233670"/>
        </p:xfrm>
        <a:graphic>
          <a:graphicData uri="http://schemas.openxmlformats.org/drawingml/2006/table">
            <a:tbl>
              <a:tblPr firstRow="1" bandCol="1">
                <a:tableStyleId>{8F3EB088-9955-425D-B1A9-B451AD92683D}</a:tableStyleId>
              </a:tblPr>
              <a:tblGrid>
                <a:gridCol w="1269365"/>
                <a:gridCol w="2397125"/>
                <a:gridCol w="2548890"/>
                <a:gridCol w="4528185"/>
              </a:tblGrid>
              <a:tr h="6235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课时名称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高门槛硬件要求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低成本替代建议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软件工具推荐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/>
                        <a:t>第1课</a:t>
                      </a:r>
                      <a:endParaRPr lang="en-US" altLang="zh-CN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高配电脑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普通机房电脑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maixhub平台</a:t>
                      </a:r>
                      <a:r>
                        <a:rPr lang="en-US" altLang="zh-CN" sz="2000">
                          <a:sym typeface="+mn-ea"/>
                        </a:rPr>
                        <a:t>/Mind+2.0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/>
                        <a:t>第2课</a:t>
                      </a:r>
                      <a:endParaRPr lang="en-US" altLang="zh-CN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外接高清摄像头组件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电脑自带/普通USB摄像头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>
                          <a:sym typeface="+mn-ea"/>
                        </a:rPr>
                        <a:t>maixhub平台</a:t>
                      </a:r>
                      <a:r>
                        <a:rPr lang="en-US" altLang="zh-CN" sz="2000">
                          <a:sym typeface="+mn-ea"/>
                        </a:rPr>
                        <a:t>/Mind+2.0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/>
                        <a:t>第3课</a:t>
                      </a:r>
                      <a:endParaRPr lang="en-US" altLang="zh-CN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本地</a:t>
                      </a:r>
                      <a:r>
                        <a:rPr lang="zh-CN" altLang="en-US" sz="2000" b="0" i="0"/>
                        <a:t>大模型部署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普通机房电脑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>
                          <a:sym typeface="+mn-ea"/>
                        </a:rPr>
                        <a:t>maixhub平台</a:t>
                      </a:r>
                      <a:r>
                        <a:rPr lang="en-US" altLang="zh-CN" sz="2000">
                          <a:sym typeface="+mn-ea"/>
                        </a:rPr>
                        <a:t>/Mind+2.0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/>
                        <a:t>第4课</a:t>
                      </a:r>
                      <a:endParaRPr lang="en-US" altLang="zh-CN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本地GPU显卡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普通机房电脑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>
                          <a:sym typeface="+mn-ea"/>
                        </a:rPr>
                        <a:t>maixhub平台</a:t>
                      </a:r>
                      <a:r>
                        <a:rPr lang="en-US" altLang="zh-CN" sz="2000">
                          <a:sym typeface="+mn-ea"/>
                        </a:rPr>
                        <a:t>/Mind+2.0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/>
                        <a:t>第5课</a:t>
                      </a:r>
                      <a:endParaRPr lang="en-US" altLang="zh-CN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开源硬件主板套装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普通机房电脑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 </a:t>
                      </a:r>
                      <a:r>
                        <a:rPr lang="en-US" altLang="zh-CN" sz="2000">
                          <a:sym typeface="+mn-ea"/>
                        </a:rPr>
                        <a:t>OpenInnoLab浦育</a:t>
                      </a:r>
                      <a:r>
                        <a:rPr lang="en-US" altLang="zh-CN" sz="2000" b="0" i="0"/>
                        <a:t>平台/Mind+2.0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/>
                        <a:t>第6课</a:t>
                      </a:r>
                      <a:endParaRPr lang="en-US" altLang="zh-CN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>
                          <a:sym typeface="+mn-ea"/>
                        </a:rPr>
                        <a:t>开源硬件主板套装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普通机房电脑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>
                          <a:sym typeface="+mn-ea"/>
                        </a:rPr>
                        <a:t> </a:t>
                      </a:r>
                      <a:r>
                        <a:rPr lang="en-US" altLang="zh-CN" sz="2000">
                          <a:sym typeface="+mn-ea"/>
                        </a:rPr>
                        <a:t>OpenInnoLab浦育</a:t>
                      </a:r>
                      <a:r>
                        <a:rPr lang="en-US" altLang="zh-CN" sz="2000">
                          <a:sym typeface="+mn-ea"/>
                        </a:rPr>
                        <a:t>平台/Mind+2.0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/>
                        <a:t>第7课</a:t>
                      </a:r>
                      <a:endParaRPr lang="en-US" altLang="zh-CN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>
                          <a:sym typeface="+mn-ea"/>
                        </a:rPr>
                        <a:t>开源硬件主板套装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普通机房电脑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>
                          <a:sym typeface="+mn-ea"/>
                        </a:rPr>
                        <a:t> </a:t>
                      </a:r>
                      <a:r>
                        <a:rPr lang="en-US" altLang="zh-CN" sz="2000">
                          <a:sym typeface="+mn-ea"/>
                        </a:rPr>
                        <a:t>OpenInnoLab浦育</a:t>
                      </a:r>
                      <a:r>
                        <a:rPr lang="en-US" altLang="zh-CN" sz="2000">
                          <a:sym typeface="+mn-ea"/>
                        </a:rPr>
                        <a:t>平台/Mind+2.0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/>
                        <a:t>第8课</a:t>
                      </a:r>
                      <a:endParaRPr lang="en-US" altLang="zh-CN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额外硬件扩展包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普通机房电脑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>
                          <a:sym typeface="+mn-ea"/>
                        </a:rPr>
                        <a:t> </a:t>
                      </a:r>
                      <a:r>
                        <a:rPr lang="en-US" altLang="zh-CN" sz="2000">
                          <a:sym typeface="+mn-ea"/>
                        </a:rPr>
                        <a:t>OpenInnoLab浦育</a:t>
                      </a:r>
                      <a:r>
                        <a:rPr lang="en-US" altLang="zh-CN" sz="2000">
                          <a:sym typeface="+mn-ea"/>
                        </a:rPr>
                        <a:t>平台/Mind+2.0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951595" y="471805"/>
            <a:ext cx="2600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五年级</a:t>
            </a:r>
            <a:endParaRPr lang="zh-CN" altLang="en-US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044950" y="484505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分析工具需求及替代方案演示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0500" y="487534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实操演练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77490" y="2757170"/>
            <a:ext cx="6815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rgbClr val="C00000"/>
                </a:solidFill>
              </a:rPr>
              <a:t>实操</a:t>
            </a:r>
            <a:endParaRPr lang="zh-CN" altLang="en-US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044950" y="484505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分析工具需求及替代方案演示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0500" y="487534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落地篇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810260" y="1111250"/>
          <a:ext cx="10743565" cy="5057775"/>
        </p:xfrm>
        <a:graphic>
          <a:graphicData uri="http://schemas.openxmlformats.org/drawingml/2006/table">
            <a:tbl>
              <a:tblPr firstRow="1" bandCol="1">
                <a:tableStyleId>{69681350-960B-4E25-A49E-3C630E3FF10A}</a:tableStyleId>
              </a:tblPr>
              <a:tblGrid>
                <a:gridCol w="1269365"/>
                <a:gridCol w="2397125"/>
                <a:gridCol w="2548890"/>
                <a:gridCol w="4528185"/>
              </a:tblGrid>
              <a:tr h="561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课时名称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高门槛硬件要求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低成本替代建议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软件工具推荐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/>
                        <a:t>第1课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传统书本查找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普通电脑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搜索引擎、大模型百科查询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/>
                        <a:t>第2课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单一体验工具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普通电脑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综合AIGC平台组合使用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/>
                        <a:t>第3课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网络安全沙盒环境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普通电脑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浏览器、安全案例分析网页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/>
                        <a:t>第4课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无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普通电脑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Word等文字处理软件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/>
                        <a:t>第5课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社会调查成本高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普通电脑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大模型辅助设计问卷与资料搜集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/>
                        <a:t>第6课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寻找专业辩手困难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普通电脑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将大模型（如豆包）设定为</a:t>
                      </a:r>
                      <a:endParaRPr lang="zh-CN" altLang="en-US" sz="2000" b="0" i="0"/>
                    </a:p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“辩手/专家”进行交互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/>
                        <a:t>第7课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撰写创新报告门槛高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普通电脑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大语言模型辅助润色报道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/>
                        <a:t>第8课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作业展示依赖大屏硬件/传统PPT太枯燥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普通电脑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 b="0" i="0"/>
                        <a:t>AIGC大语言模型（生成交互式HTML）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951595" y="471805"/>
            <a:ext cx="2600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六年级</a:t>
            </a:r>
            <a:endParaRPr lang="zh-CN" altLang="en-US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044950" y="484505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分析工具需求及替代方案演示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0500" y="487534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实操演练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77490" y="2757170"/>
            <a:ext cx="6815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rgbClr val="C00000"/>
                </a:solidFill>
              </a:rPr>
              <a:t>实操</a:t>
            </a:r>
            <a:endParaRPr lang="zh-CN" altLang="en-US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0020" y="2372360"/>
            <a:ext cx="2804795" cy="3630295"/>
          </a:xfrm>
          <a:prstGeom prst="rect">
            <a:avLst/>
          </a:prstGeom>
        </p:spPr>
      </p:pic>
      <p:sp>
        <p:nvSpPr>
          <p:cNvPr id="7" name="平行四边形 6"/>
          <p:cNvSpPr/>
          <p:nvPr>
            <p:custDataLst>
              <p:tags r:id="rId3"/>
            </p:custDataLst>
          </p:nvPr>
        </p:nvSpPr>
        <p:spPr>
          <a:xfrm rot="10800000">
            <a:off x="2194560" y="3942715"/>
            <a:ext cx="8696325" cy="97409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平行四边形 34"/>
          <p:cNvSpPr/>
          <p:nvPr>
            <p:custDataLst>
              <p:tags r:id="rId4"/>
            </p:custDataLst>
          </p:nvPr>
        </p:nvSpPr>
        <p:spPr>
          <a:xfrm rot="10800000">
            <a:off x="1032510" y="2844800"/>
            <a:ext cx="5171440" cy="110998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6043295" y="-582295"/>
            <a:ext cx="5601970" cy="5134610"/>
          </a:xfrm>
          <a:prstGeom prst="rect">
            <a:avLst/>
          </a:prstGeom>
        </p:spPr>
      </p:pic>
      <p:pic>
        <p:nvPicPr>
          <p:cNvPr id="6" name="图片 5" descr="千库网_智能科技人工智能机器人背景_背景编号5924621"/>
          <p:cNvPicPr/>
          <p:nvPr/>
        </p:nvPicPr>
        <p:blipFill>
          <a:blip r:embed="rId7"/>
          <a:srcRect l="39334" t="24266" r="39432" b="30479"/>
          <a:stretch>
            <a:fillRect/>
          </a:stretch>
        </p:blipFill>
        <p:spPr>
          <a:xfrm>
            <a:off x="845820" y="3173095"/>
            <a:ext cx="1509395" cy="1509395"/>
          </a:xfrm>
          <a:prstGeom prst="ellipse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" y="722630"/>
            <a:ext cx="670560" cy="5975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45820" y="3517719"/>
            <a:ext cx="14640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42895" y="3048999"/>
            <a:ext cx="2580128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总结升华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45007" y="4150823"/>
            <a:ext cx="8277646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沉淀实战锦囊，回归教育初心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36210" y="657768"/>
            <a:ext cx="400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人工智能通识教育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信息科技教学指南培训活动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3975735" y="487680"/>
            <a:ext cx="629793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b="1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沉淀实战锦囊，回归教育初心</a:t>
            </a:r>
            <a:endParaRPr lang="zh-CN" altLang="en-US" b="1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  <a:p>
            <a:pPr defTabSz="266700"/>
            <a:endParaRPr lang="zh-CN" altLang="en-US" b="1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350385"/>
            <a:ext cx="2155190" cy="21551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10500" y="487534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三、总结升华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33525" y="2007235"/>
            <a:ext cx="10124440" cy="2635250"/>
          </a:xfrm>
          <a:prstGeom prst="rect">
            <a:avLst/>
          </a:prstGeom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zh-CN" altLang="en-US" sz="3600" b="1">
                <a:latin typeface="汉仪超粗宋简" panose="02010600000101010101" charset="-122"/>
                <a:ea typeface="汉仪超粗宋简" panose="02010600000101010101" charset="-122"/>
                <a:cs typeface="华康古籍真竹W3" panose="02020309000000000000" charset="-122"/>
              </a:rPr>
              <a:t>三/四年级：</a:t>
            </a:r>
            <a:r>
              <a:rPr lang="zh-CN" altLang="en-US" sz="3600">
                <a:latin typeface="华康古籍真竹W3" panose="02020309000000000000" charset="-122"/>
                <a:ea typeface="华康古籍真竹W3" panose="02020309000000000000" charset="-122"/>
                <a:cs typeface="华康古籍真竹W3" panose="02020309000000000000" charset="-122"/>
              </a:rPr>
              <a:t>巧用平板，化身 </a:t>
            </a:r>
            <a:r>
              <a:rPr lang="zh-CN" altLang="en-US" sz="3600" b="1">
                <a:latin typeface="华康古籍真竹W3" panose="02020309000000000000" charset="-122"/>
                <a:ea typeface="华康古籍真竹W3" panose="02020309000000000000" charset="-122"/>
                <a:cs typeface="华康古籍真竹W3" panose="02020309000000000000" charset="-122"/>
              </a:rPr>
              <a:t>“口袋实验室”</a:t>
            </a:r>
            <a:endParaRPr lang="zh-CN" altLang="en-US" sz="3600" b="1">
              <a:latin typeface="华康古籍真竹W3" panose="02020309000000000000" charset="-122"/>
              <a:ea typeface="华康古籍真竹W3" panose="02020309000000000000" charset="-122"/>
              <a:cs typeface="华康古籍真竹W3" panose="02020309000000000000" charset="-122"/>
            </a:endParaRPr>
          </a:p>
          <a:p>
            <a:pPr indent="0" fontAlgn="auto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zh-CN" altLang="en-US" sz="3600" b="1">
                <a:latin typeface="汉仪超粗宋简" panose="02010600000101010101" charset="-122"/>
                <a:ea typeface="汉仪超粗宋简" panose="02010600000101010101" charset="-122"/>
                <a:cs typeface="华康古籍真竹W3" panose="02020309000000000000" charset="-122"/>
              </a:rPr>
              <a:t>五年级：</a:t>
            </a:r>
            <a:r>
              <a:rPr lang="zh-CN" altLang="en-US" sz="3600">
                <a:latin typeface="华康古籍真竹W3" panose="02020309000000000000" charset="-122"/>
                <a:ea typeface="华康古籍真竹W3" panose="02020309000000000000" charset="-122"/>
                <a:cs typeface="华康古籍真竹W3" panose="02020309000000000000" charset="-122"/>
              </a:rPr>
              <a:t>借助云端，</a:t>
            </a:r>
            <a:r>
              <a:rPr lang="en-US" altLang="zh-CN" sz="3600" b="1">
                <a:latin typeface="华康古籍真竹W3" panose="02020309000000000000" charset="-122"/>
                <a:ea typeface="华康古籍真竹W3" panose="02020309000000000000" charset="-122"/>
                <a:cs typeface="华康古籍真竹W3" panose="02020309000000000000" charset="-122"/>
              </a:rPr>
              <a:t>0</a:t>
            </a:r>
            <a:r>
              <a:rPr lang="zh-CN" altLang="en-US" sz="3600" b="1">
                <a:latin typeface="华康古籍真竹W3" panose="02020309000000000000" charset="-122"/>
                <a:ea typeface="华康古籍真竹W3" panose="02020309000000000000" charset="-122"/>
                <a:cs typeface="华康古籍真竹W3" panose="02020309000000000000" charset="-122"/>
              </a:rPr>
              <a:t>代码跑通</a:t>
            </a:r>
            <a:r>
              <a:rPr lang="zh-CN" altLang="en-US" sz="3600">
                <a:latin typeface="华康古籍真竹W3" panose="02020309000000000000" charset="-122"/>
                <a:ea typeface="华康古籍真竹W3" panose="02020309000000000000" charset="-122"/>
                <a:cs typeface="华康古籍真竹W3" panose="02020309000000000000" charset="-122"/>
              </a:rPr>
              <a:t> 全流程</a:t>
            </a:r>
            <a:endParaRPr lang="zh-CN" altLang="en-US" sz="3600">
              <a:latin typeface="华康古籍真竹W3" panose="02020309000000000000" charset="-122"/>
              <a:ea typeface="华康古籍真竹W3" panose="02020309000000000000" charset="-122"/>
              <a:cs typeface="华康古籍真竹W3" panose="02020309000000000000" charset="-122"/>
            </a:endParaRPr>
          </a:p>
          <a:p>
            <a:pPr indent="0" fontAlgn="auto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zh-CN" altLang="en-US" sz="3600" b="1">
                <a:latin typeface="汉仪超粗宋简" panose="02010600000101010101" charset="-122"/>
                <a:ea typeface="汉仪超粗宋简" panose="02010600000101010101" charset="-122"/>
                <a:cs typeface="华康古籍真竹W3" panose="02020309000000000000" charset="-122"/>
              </a:rPr>
              <a:t>六年级：</a:t>
            </a:r>
            <a:r>
              <a:rPr lang="zh-CN" altLang="en-US" sz="3600">
                <a:latin typeface="华康古籍真竹W3" panose="02020309000000000000" charset="-122"/>
                <a:ea typeface="华康古籍真竹W3" panose="02020309000000000000" charset="-122"/>
                <a:cs typeface="华康古籍真竹W3" panose="02020309000000000000" charset="-122"/>
              </a:rPr>
              <a:t>活用大模型，变身 </a:t>
            </a:r>
            <a:r>
              <a:rPr lang="zh-CN" altLang="en-US" sz="3600" b="1">
                <a:latin typeface="华康古籍真竹W3" panose="02020309000000000000" charset="-122"/>
                <a:ea typeface="华康古籍真竹W3" panose="02020309000000000000" charset="-122"/>
                <a:cs typeface="华康古籍真竹W3" panose="02020309000000000000" charset="-122"/>
              </a:rPr>
              <a:t>虚拟场景开发员</a:t>
            </a:r>
            <a:endParaRPr lang="zh-CN" altLang="en-US" sz="3600" b="1">
              <a:latin typeface="华康古籍真竹W3" panose="02020309000000000000" charset="-122"/>
              <a:ea typeface="华康古籍真竹W3" panose="02020309000000000000" charset="-122"/>
              <a:cs typeface="华康古籍真竹W3" panose="02020309000000000000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21" y="-1"/>
            <a:ext cx="12242405" cy="4301617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-27317" y="4384202"/>
            <a:ext cx="12242403" cy="2482737"/>
          </a:xfrm>
          <a:prstGeom prst="rect">
            <a:avLst/>
          </a:prstGeom>
          <a:blipFill>
            <a:blip r:embed="rId2"/>
            <a:srcRect/>
            <a:stretch>
              <a:fillRect t="-67119" b="-671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-27318" y="4374691"/>
            <a:ext cx="12242403" cy="2490603"/>
          </a:xfrm>
          <a:prstGeom prst="rect">
            <a:avLst/>
          </a:prstGeom>
          <a:solidFill>
            <a:schemeClr val="accent6">
              <a:lumMod val="20000"/>
              <a:lumOff val="8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 rot="2700000">
            <a:off x="1104039" y="6569150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4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 rot="2700000">
            <a:off x="1918505" y="6571825"/>
            <a:ext cx="575914" cy="575914"/>
          </a:xfrm>
          <a:prstGeom prst="rect">
            <a:avLst/>
          </a:prstGeom>
          <a:solidFill>
            <a:schemeClr val="accent6">
              <a:lumMod val="50000"/>
              <a:alpha val="6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 rot="2700000">
            <a:off x="2732969" y="6573969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 rot="2700000">
            <a:off x="2325737" y="6166737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1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 rot="2700000">
            <a:off x="3140202" y="6166737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1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Rectangle 5"/>
          <p:cNvSpPr>
            <a:spLocks noChangeArrowheads="1"/>
          </p:cNvSpPr>
          <p:nvPr/>
        </p:nvSpPr>
        <p:spPr bwMode="auto">
          <a:xfrm>
            <a:off x="-27316" y="4292871"/>
            <a:ext cx="7275145" cy="814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Rectangle 7"/>
          <p:cNvSpPr>
            <a:spLocks noChangeArrowheads="1"/>
          </p:cNvSpPr>
          <p:nvPr/>
        </p:nvSpPr>
        <p:spPr bwMode="auto">
          <a:xfrm>
            <a:off x="8419076" y="4292871"/>
            <a:ext cx="1264815" cy="814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Rectangle 8"/>
          <p:cNvSpPr>
            <a:spLocks noChangeArrowheads="1"/>
          </p:cNvSpPr>
          <p:nvPr/>
        </p:nvSpPr>
        <p:spPr bwMode="auto">
          <a:xfrm>
            <a:off x="9683891" y="4292871"/>
            <a:ext cx="1266381" cy="814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Rectangle 9"/>
          <p:cNvSpPr>
            <a:spLocks noChangeArrowheads="1"/>
          </p:cNvSpPr>
          <p:nvPr/>
        </p:nvSpPr>
        <p:spPr bwMode="auto">
          <a:xfrm>
            <a:off x="10950272" y="4292871"/>
            <a:ext cx="1264815" cy="81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7205265" y="4292871"/>
            <a:ext cx="1266381" cy="814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-5080"/>
            <a:ext cx="12239625" cy="4297045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5" y="234330"/>
            <a:ext cx="540000" cy="4369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" y="3230245"/>
            <a:ext cx="2091055" cy="20910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38515" y="5944130"/>
            <a:ext cx="304320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电话：</a:t>
            </a:r>
            <a:r>
              <a:rPr lang="en-US" altLang="zh-CN" dirty="0"/>
              <a:t>0551-62649670</a:t>
            </a:r>
            <a:endParaRPr lang="en-US" altLang="zh-CN" dirty="0"/>
          </a:p>
          <a:p>
            <a:r>
              <a:rPr lang="zh-CN" altLang="en-US" dirty="0"/>
              <a:t>网址：</a:t>
            </a:r>
            <a:r>
              <a:rPr lang="en-US" altLang="zh-CN" dirty="0"/>
              <a:t>http://www.ahjks.cn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1380269" y="304933"/>
            <a:ext cx="8068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人工智能通识教育暨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信息科技教学指南培训活动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86794" y="5976111"/>
            <a:ext cx="6123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安徽省教育科学研究院</a:t>
            </a:r>
            <a:endParaRPr lang="zh-CN" altLang="en-US" sz="2800" dirty="0">
              <a:solidFill>
                <a:srgbClr val="1E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38515" y="4790520"/>
            <a:ext cx="64225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携手共筑</a:t>
            </a:r>
            <a:r>
              <a:rPr lang="en-US" altLang="zh-CN" sz="44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44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教育</a:t>
            </a:r>
            <a:r>
              <a:rPr lang="zh-CN" altLang="en-US" sz="4400" b="1" spc="3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新未来</a:t>
            </a:r>
            <a:endParaRPr lang="zh-CN" altLang="en-US" sz="4400" b="1" spc="3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2101850" y="4855845"/>
            <a:ext cx="1733550" cy="17335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98955" y="1746250"/>
            <a:ext cx="94049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FF00"/>
                </a:solidFill>
              </a:rPr>
              <a:t>最顶级的</a:t>
            </a:r>
            <a:r>
              <a:rPr lang="en-US" altLang="zh-CN" sz="3200" b="1">
                <a:solidFill>
                  <a:srgbClr val="FFFF00"/>
                </a:solidFill>
              </a:rPr>
              <a:t>AI</a:t>
            </a:r>
            <a:r>
              <a:rPr lang="zh-CN" altLang="en-US" sz="3200" b="1">
                <a:solidFill>
                  <a:srgbClr val="FFFF00"/>
                </a:solidFill>
              </a:rPr>
              <a:t>教学装备，从来不是造价百万的实验室，而是讲台上善于启发和变通的</a:t>
            </a:r>
            <a:r>
              <a:rPr lang="en-US" altLang="zh-CN" sz="3200" b="1">
                <a:solidFill>
                  <a:srgbClr val="FFFF00"/>
                </a:solidFill>
              </a:rPr>
              <a:t>——</a:t>
            </a:r>
            <a:r>
              <a:rPr lang="zh-CN" altLang="en-US" sz="3200" b="1">
                <a:solidFill>
                  <a:srgbClr val="FFFF00"/>
                </a:solidFill>
              </a:rPr>
              <a:t>你们的大脑！</a:t>
            </a:r>
            <a:endParaRPr lang="zh-CN" altLang="en-US" sz="3200" b="1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741035" y="959485"/>
            <a:ext cx="5231765" cy="4950460"/>
            <a:chOff x="6513317" y="828249"/>
            <a:chExt cx="4459484" cy="517969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74D5F9">
                    <a:alpha val="100000"/>
                  </a:srgbClr>
                </a:clrFrom>
                <a:clrTo>
                  <a:srgbClr val="74D5F9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13317" y="828249"/>
              <a:ext cx="4459484" cy="5179695"/>
            </a:xfrm>
            <a:prstGeom prst="rect">
              <a:avLst/>
            </a:prstGeom>
          </p:spPr>
        </p:pic>
        <p:sp>
          <p:nvSpPr>
            <p:cNvPr id="6" name="矩形: 圆角 2"/>
            <p:cNvSpPr/>
            <p:nvPr>
              <p:custDataLst>
                <p:tags r:id="rId2"/>
              </p:custDataLst>
            </p:nvPr>
          </p:nvSpPr>
          <p:spPr>
            <a:xfrm>
              <a:off x="6797096" y="1104452"/>
              <a:ext cx="3973240" cy="4625401"/>
            </a:xfrm>
            <a:prstGeom prst="roundRect">
              <a:avLst>
                <a:gd name="adj" fmla="val 3640"/>
              </a:avLst>
            </a:prstGeom>
            <a:noFill/>
            <a:ln>
              <a:solidFill>
                <a:schemeClr val="accent1">
                  <a:alpha val="50000"/>
                </a:schemeClr>
              </a:solidFill>
              <a:prstDash val="solid"/>
            </a:ln>
            <a:effectLst>
              <a:outerShdw blurRad="330200" dist="203200" dir="5400000" sx="98000" sy="98000" algn="t" rotWithShape="0">
                <a:schemeClr val="accent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宋体" panose="02010600030101010101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1164091" y="2067732"/>
            <a:ext cx="739035" cy="5952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59" y="3429000"/>
            <a:ext cx="1934227" cy="1934227"/>
          </a:xfrm>
          <a:prstGeom prst="rect">
            <a:avLst/>
          </a:prstGeom>
        </p:spPr>
      </p:pic>
      <p:cxnSp>
        <p:nvCxnSpPr>
          <p:cNvPr id="10" name="直接连接符 9"/>
          <p:cNvCxnSpPr/>
          <p:nvPr>
            <p:custDataLst>
              <p:tags r:id="rId5"/>
            </p:custDataLst>
          </p:nvPr>
        </p:nvCxnSpPr>
        <p:spPr>
          <a:xfrm>
            <a:off x="6221506" y="2798654"/>
            <a:ext cx="454883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6"/>
            </p:custDataLst>
          </p:nvPr>
        </p:nvCxnSpPr>
        <p:spPr>
          <a:xfrm>
            <a:off x="6221506" y="4188880"/>
            <a:ext cx="454883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1921864" y="4119878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23" name="标题 5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1649681" y="2670819"/>
            <a:ext cx="2002790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dirty="0">
                <a:latin typeface="方正粗黑宋简体" panose="02000000000000000000" pitchFamily="2" charset="-122"/>
                <a:ea typeface="方正粗黑宋简体" panose="02000000000000000000" pitchFamily="2" charset="-122"/>
                <a:cs typeface="宋体" panose="02010600030101010101" pitchFamily="2" charset="-122"/>
              </a:rPr>
              <a:t>目录</a:t>
            </a:r>
            <a:endParaRPr lang="zh-CN" altLang="en-US" dirty="0">
              <a:latin typeface="方正粗黑宋简体" panose="02000000000000000000" pitchFamily="2" charset="-122"/>
              <a:ea typeface="方正粗黑宋简体" panose="02000000000000000000" pitchFamily="2" charset="-122"/>
              <a:cs typeface="宋体" panose="02010600030101010101" pitchFamily="2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9"/>
            </p:custDataLst>
          </p:nvPr>
        </p:nvGrpSpPr>
        <p:grpSpPr>
          <a:xfrm>
            <a:off x="6657467" y="2929255"/>
            <a:ext cx="3816147" cy="1066800"/>
            <a:chOff x="6680719" y="2888615"/>
            <a:chExt cx="3816147" cy="1066800"/>
          </a:xfrm>
        </p:grpSpPr>
        <p:sp>
          <p:nvSpPr>
            <p:cNvPr id="11" name="序号"/>
            <p:cNvSpPr txBox="1"/>
            <p:nvPr>
              <p:custDataLst>
                <p:tags r:id="rId10"/>
              </p:custDataLst>
            </p:nvPr>
          </p:nvSpPr>
          <p:spPr>
            <a:xfrm>
              <a:off x="6680719" y="2994419"/>
              <a:ext cx="637839" cy="444975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b" anchorCtr="0">
              <a:no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lvl="0">
                <a:lnSpc>
                  <a:spcPct val="110000"/>
                </a:lnSpc>
                <a:buClrTx/>
                <a:buSzTx/>
                <a:buFontTx/>
                <a:defRPr kumimoji="0" sz="32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cs typeface="宋体" panose="02010600030101010101" pitchFamily="2" charset="-122"/>
                </a:defRPr>
              </a:lvl1pPr>
            </a:lstStyle>
            <a:p>
              <a:r>
                <a:rPr lang="en-US" altLang="zh-CN" sz="28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sym typeface="+mn-ea"/>
                </a:rPr>
                <a:t>2.</a:t>
              </a:r>
              <a:endParaRPr lang="en-US" altLang="zh-CN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endParaRPr>
            </a:p>
          </p:txBody>
        </p:sp>
        <p:sp>
          <p:nvSpPr>
            <p:cNvPr id="15" name="标题"/>
            <p:cNvSpPr txBox="1"/>
            <p:nvPr>
              <p:custDataLst>
                <p:tags r:id="rId11"/>
              </p:custDataLst>
            </p:nvPr>
          </p:nvSpPr>
          <p:spPr>
            <a:xfrm>
              <a:off x="7174229" y="2888615"/>
              <a:ext cx="3322637" cy="53086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b" anchorCtr="0">
              <a:normAutofit/>
            </a:bodyPr>
            <a:lstStyle>
              <a:defPPr>
                <a:defRPr lang="zh-CN"/>
              </a:defPPr>
              <a:lvl1pPr algn="dist">
                <a:defRPr kumimoji="0" sz="5400" b="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8000">
                        <a:srgbClr val="843A24"/>
                      </a:gs>
                      <a:gs pos="100000">
                        <a:srgbClr val="F7F5B1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2000" b="1" dirty="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实操演练</a:t>
              </a:r>
              <a:endParaRPr lang="zh-CN" altLang="en-US" sz="2000" b="1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19" name="标题"/>
            <p:cNvSpPr txBox="1"/>
            <p:nvPr>
              <p:custDataLst>
                <p:tags r:id="rId12"/>
              </p:custDataLst>
            </p:nvPr>
          </p:nvSpPr>
          <p:spPr>
            <a:xfrm>
              <a:off x="6784224" y="3373120"/>
              <a:ext cx="3712210" cy="58229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 anchorCtr="0">
              <a:noAutofit/>
            </a:bodyPr>
            <a:lstStyle>
              <a:defPPr>
                <a:defRPr lang="zh-CN"/>
              </a:defPPr>
              <a:lvl1pPr algn="dist">
                <a:defRPr kumimoji="0" sz="5400" b="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8000">
                        <a:srgbClr val="843A24"/>
                      </a:gs>
                      <a:gs pos="100000">
                        <a:srgbClr val="F7F5B1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三年级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/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 四年级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/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 五年级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/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 六年级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endParaRPr>
            </a:p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工具需求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/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 </a:t>
              </a:r>
              <a:r>
                <a:rPr 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重点介绍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/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 </a:t>
              </a:r>
              <a:r>
                <a:rPr 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实操演示</a:t>
              </a:r>
              <a:endPara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3"/>
            </p:custDataLst>
          </p:nvPr>
        </p:nvGrpSpPr>
        <p:grpSpPr>
          <a:xfrm>
            <a:off x="6647942" y="1536872"/>
            <a:ext cx="3855720" cy="1076325"/>
            <a:chOff x="6671194" y="2888615"/>
            <a:chExt cx="3855720" cy="1076325"/>
          </a:xfrm>
        </p:grpSpPr>
        <p:sp>
          <p:nvSpPr>
            <p:cNvPr id="21" name="序号"/>
            <p:cNvSpPr txBox="1"/>
            <p:nvPr>
              <p:custDataLst>
                <p:tags r:id="rId14"/>
              </p:custDataLst>
            </p:nvPr>
          </p:nvSpPr>
          <p:spPr>
            <a:xfrm>
              <a:off x="6671194" y="2987111"/>
              <a:ext cx="637839" cy="444975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b" anchorCtr="0">
              <a:no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lvl="0">
                <a:lnSpc>
                  <a:spcPct val="110000"/>
                </a:lnSpc>
                <a:buClrTx/>
                <a:buSzTx/>
                <a:buFontTx/>
                <a:defRPr kumimoji="0" sz="32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cs typeface="宋体" panose="02010600030101010101" pitchFamily="2" charset="-122"/>
                </a:defRPr>
              </a:lvl1pPr>
            </a:lstStyle>
            <a:p>
              <a:r>
                <a:rPr lang="en-US" altLang="zh-CN" sz="28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sym typeface="+mn-ea"/>
                </a:rPr>
                <a:t>1.</a:t>
              </a:r>
              <a:endParaRPr lang="en-US" altLang="zh-CN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endParaRPr>
            </a:p>
          </p:txBody>
        </p:sp>
        <p:sp>
          <p:nvSpPr>
            <p:cNvPr id="24" name="标题"/>
            <p:cNvSpPr txBox="1"/>
            <p:nvPr>
              <p:custDataLst>
                <p:tags r:id="rId15"/>
              </p:custDataLst>
            </p:nvPr>
          </p:nvSpPr>
          <p:spPr>
            <a:xfrm>
              <a:off x="7174229" y="2888615"/>
              <a:ext cx="3322637" cy="53086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b" anchorCtr="0">
              <a:normAutofit/>
            </a:bodyPr>
            <a:lstStyle>
              <a:defPPr>
                <a:defRPr lang="zh-CN"/>
              </a:defPPr>
              <a:lvl1pPr algn="dist">
                <a:defRPr kumimoji="0" sz="5400" b="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8000">
                        <a:srgbClr val="843A24"/>
                      </a:gs>
                      <a:gs pos="100000">
                        <a:srgbClr val="F7F5B1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2000" b="1" dirty="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黑体" panose="02010609060101010101" charset="-122"/>
                  <a:ea typeface="黑体" panose="02010609060101010101" charset="-122"/>
                  <a:sym typeface="+mn-ea"/>
                </a:rPr>
                <a:t>痛点分析</a:t>
              </a:r>
              <a:endParaRPr lang="zh-CN" altLang="en-US" sz="2000" b="1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25" name="标题"/>
            <p:cNvSpPr txBox="1"/>
            <p:nvPr>
              <p:custDataLst>
                <p:tags r:id="rId16"/>
              </p:custDataLst>
            </p:nvPr>
          </p:nvSpPr>
          <p:spPr>
            <a:xfrm>
              <a:off x="6783589" y="3382645"/>
              <a:ext cx="3743325" cy="58229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 anchorCtr="0">
              <a:noAutofit/>
            </a:bodyPr>
            <a:lstStyle>
              <a:defPPr>
                <a:defRPr lang="zh-CN"/>
              </a:defPPr>
              <a:lvl1pPr algn="dist">
                <a:defRPr kumimoji="0" sz="5400" b="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8000">
                        <a:srgbClr val="843A24"/>
                      </a:gs>
                      <a:gs pos="100000">
                        <a:srgbClr val="F7F5B1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分析痛点</a:t>
              </a:r>
              <a:r>
                <a:rPr lang="en-US" alt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/ 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思考破局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7"/>
            </p:custDataLst>
          </p:nvPr>
        </p:nvGrpSpPr>
        <p:grpSpPr>
          <a:xfrm>
            <a:off x="6666992" y="4349092"/>
            <a:ext cx="3827145" cy="1323340"/>
            <a:chOff x="6690244" y="2888615"/>
            <a:chExt cx="3827145" cy="1323340"/>
          </a:xfrm>
        </p:grpSpPr>
        <p:sp>
          <p:nvSpPr>
            <p:cNvPr id="28" name="序号"/>
            <p:cNvSpPr txBox="1"/>
            <p:nvPr>
              <p:custDataLst>
                <p:tags r:id="rId18"/>
              </p:custDataLst>
            </p:nvPr>
          </p:nvSpPr>
          <p:spPr>
            <a:xfrm>
              <a:off x="6690244" y="2983787"/>
              <a:ext cx="637839" cy="444975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b" anchorCtr="0">
              <a:no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lvl="0">
                <a:lnSpc>
                  <a:spcPct val="110000"/>
                </a:lnSpc>
                <a:buClrTx/>
                <a:buSzTx/>
                <a:buFontTx/>
                <a:defRPr kumimoji="0" sz="32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cs typeface="宋体" panose="02010600030101010101" pitchFamily="2" charset="-122"/>
                </a:defRPr>
              </a:lvl1pPr>
            </a:lstStyle>
            <a:p>
              <a:r>
                <a:rPr lang="en-US" altLang="zh-CN" sz="28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sym typeface="+mn-ea"/>
                </a:rPr>
                <a:t>3.</a:t>
              </a:r>
              <a:endParaRPr lang="en-US" altLang="zh-CN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endParaRPr>
            </a:p>
          </p:txBody>
        </p:sp>
        <p:sp>
          <p:nvSpPr>
            <p:cNvPr id="29" name="标题"/>
            <p:cNvSpPr txBox="1"/>
            <p:nvPr>
              <p:custDataLst>
                <p:tags r:id="rId19"/>
              </p:custDataLst>
            </p:nvPr>
          </p:nvSpPr>
          <p:spPr>
            <a:xfrm>
              <a:off x="7174229" y="2888615"/>
              <a:ext cx="3322637" cy="53086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b" anchorCtr="0">
              <a:normAutofit/>
            </a:bodyPr>
            <a:lstStyle>
              <a:defPPr>
                <a:defRPr lang="zh-CN"/>
              </a:defPPr>
              <a:lvl1pPr algn="dist">
                <a:defRPr kumimoji="0" sz="5400" b="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8000">
                        <a:srgbClr val="843A24"/>
                      </a:gs>
                      <a:gs pos="100000">
                        <a:srgbClr val="F7F5B1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2000" b="1" dirty="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总结升华</a:t>
              </a:r>
              <a:endParaRPr lang="zh-CN" altLang="en-US" sz="2000" b="1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30" name="标题"/>
            <p:cNvSpPr txBox="1"/>
            <p:nvPr>
              <p:custDataLst>
                <p:tags r:id="rId20"/>
              </p:custDataLst>
            </p:nvPr>
          </p:nvSpPr>
          <p:spPr>
            <a:xfrm>
              <a:off x="6784224" y="3382645"/>
              <a:ext cx="3733165" cy="82931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 anchorCtr="0">
              <a:normAutofit/>
            </a:bodyPr>
            <a:lstStyle>
              <a:defPPr>
                <a:defRPr lang="zh-CN"/>
              </a:defPPr>
              <a:lvl1pPr algn="dist">
                <a:defRPr kumimoji="0" sz="5400" b="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8000">
                        <a:srgbClr val="843A24"/>
                      </a:gs>
                      <a:gs pos="100000">
                        <a:srgbClr val="F7F5B1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总体回顾 </a:t>
              </a:r>
              <a:r>
                <a:rPr lang="en-US" alt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/ 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行动建议 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37" name="TextBox 13"/>
          <p:cNvSpPr txBox="1"/>
          <p:nvPr/>
        </p:nvSpPr>
        <p:spPr>
          <a:xfrm>
            <a:off x="1093873" y="1107781"/>
            <a:ext cx="413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buClrTx/>
              <a:buSzTx/>
              <a:buFontTx/>
            </a:pPr>
            <a:r>
              <a:rPr lang="en-US" altLang="zh-CN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2026</a:t>
            </a:r>
            <a:r>
              <a:rPr lang="zh-CN" altLang="en-US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年安徽省小学人工智能通识教育</a:t>
            </a:r>
            <a:endParaRPr lang="en-US" altLang="zh-CN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dist">
              <a:buClrTx/>
              <a:buSzTx/>
              <a:buFontTx/>
            </a:pPr>
            <a:r>
              <a:rPr lang="zh-CN" altLang="en-US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暨小学信息科技教学指南培训活动</a:t>
            </a:r>
            <a:endParaRPr lang="zh-CN" altLang="en-US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203269" y="4906629"/>
            <a:ext cx="857370" cy="800212"/>
            <a:chOff x="8810172" y="1194529"/>
            <a:chExt cx="857370" cy="80021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10172" y="1194529"/>
              <a:ext cx="857370" cy="800212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8890047" y="1324819"/>
              <a:ext cx="697627" cy="6108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学科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实践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934327" y="5817251"/>
            <a:ext cx="857370" cy="800212"/>
            <a:chOff x="8810172" y="1194529"/>
            <a:chExt cx="857370" cy="80021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10172" y="1194529"/>
              <a:ext cx="857370" cy="800212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8890048" y="1324819"/>
              <a:ext cx="697627" cy="6108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项目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学习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-1283145" y="3996007"/>
            <a:ext cx="857370" cy="800212"/>
            <a:chOff x="8810172" y="1194529"/>
            <a:chExt cx="857370" cy="800212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10172" y="1194529"/>
              <a:ext cx="857370" cy="800212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8890048" y="1324819"/>
              <a:ext cx="697627" cy="6108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实验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教学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12142" y="5379770"/>
            <a:ext cx="853514" cy="84132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75125" y="5223500"/>
            <a:ext cx="859611" cy="84132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08013" y="4939518"/>
            <a:ext cx="853514" cy="847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>
            <p:custDataLst>
              <p:tags r:id="rId2"/>
            </p:custDataLst>
          </p:nvPr>
        </p:nvSpPr>
        <p:spPr>
          <a:xfrm rot="10800000">
            <a:off x="2194560" y="3942715"/>
            <a:ext cx="8696325" cy="97409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平行四边形 34"/>
          <p:cNvSpPr/>
          <p:nvPr>
            <p:custDataLst>
              <p:tags r:id="rId3"/>
            </p:custDataLst>
          </p:nvPr>
        </p:nvSpPr>
        <p:spPr>
          <a:xfrm rot="10800000">
            <a:off x="1032510" y="2844800"/>
            <a:ext cx="5171440" cy="110998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" y="722630"/>
            <a:ext cx="670560" cy="597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6043295" y="-582295"/>
            <a:ext cx="5601970" cy="513461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60020" y="2372360"/>
            <a:ext cx="2804795" cy="3630295"/>
          </a:xfrm>
          <a:prstGeom prst="rect">
            <a:avLst/>
          </a:prstGeom>
        </p:spPr>
      </p:pic>
      <p:pic>
        <p:nvPicPr>
          <p:cNvPr id="9" name="图片 8" descr="千库网_智能科技人工智能机器人背景_背景编号5924621"/>
          <p:cNvPicPr/>
          <p:nvPr/>
        </p:nvPicPr>
        <p:blipFill>
          <a:blip r:embed="rId8"/>
          <a:srcRect l="39334" t="24266" r="39432" b="30479"/>
          <a:stretch>
            <a:fillRect/>
          </a:stretch>
        </p:blipFill>
        <p:spPr>
          <a:xfrm>
            <a:off x="845820" y="3173095"/>
            <a:ext cx="1509395" cy="1509395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1837" y="722630"/>
            <a:ext cx="400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人工智能通识教育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信息科技教学指南培训活动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6615" y="3513635"/>
            <a:ext cx="14640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67025" y="3031897"/>
            <a:ext cx="2580128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痛点分析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18460" y="4094480"/>
            <a:ext cx="745871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打破装备焦虑，回归教育本质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28561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打破装备焦虑，回归教育本质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一、痛点分析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pic-Any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749300" y="1910715"/>
            <a:ext cx="2389505" cy="1553210"/>
          </a:xfrm>
          <a:prstGeom prst="round2DiagRect">
            <a:avLst>
              <a:gd name="adj1" fmla="val 12599"/>
              <a:gd name="adj2" fmla="val 0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pic-Any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492500" y="1910715"/>
            <a:ext cx="2389505" cy="1553210"/>
          </a:xfrm>
          <a:prstGeom prst="round2DiagRect">
            <a:avLst>
              <a:gd name="adj1" fmla="val 12599"/>
              <a:gd name="adj2" fmla="val 0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pic-Any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6235700" y="1910715"/>
            <a:ext cx="2389505" cy="1553210"/>
          </a:xfrm>
          <a:prstGeom prst="round2DiagRect">
            <a:avLst>
              <a:gd name="adj1" fmla="val 12599"/>
              <a:gd name="adj2" fmla="val 0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pic-Any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8978900" y="1910715"/>
            <a:ext cx="2389505" cy="1553210"/>
          </a:xfrm>
          <a:prstGeom prst="round2DiagRect">
            <a:avLst>
              <a:gd name="adj1" fmla="val 12599"/>
              <a:gd name="adj2" fmla="val 0"/>
            </a:avLst>
          </a:prstGeom>
          <a:blipFill dpi="0" rotWithShape="1">
            <a:blip r:embed="rId8"/>
            <a:srcRect/>
            <a:stretch>
              <a:fillRect/>
            </a:stretch>
          </a:blip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7945" y="1239520"/>
            <a:ext cx="9515475" cy="54292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925" y="3592195"/>
            <a:ext cx="10344150" cy="342900"/>
          </a:xfrm>
          <a:prstGeom prst="rect">
            <a:avLst/>
          </a:prstGeom>
        </p:spPr>
      </p:pic>
      <p:sp>
        <p:nvSpPr>
          <p:cNvPr id="4" name="文本框 3" descr="7b0a2020202022776f7264617274223a2022220a7d0a"/>
          <p:cNvSpPr txBox="1"/>
          <p:nvPr>
            <p:custDataLst>
              <p:tags r:id="rId11"/>
            </p:custDataLst>
          </p:nvPr>
        </p:nvSpPr>
        <p:spPr>
          <a:xfrm>
            <a:off x="2167255" y="5268595"/>
            <a:ext cx="3556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n w="2707"/>
                <a:solidFill>
                  <a:srgbClr val="7030A0"/>
                </a:solidFill>
                <a:effectLst>
                  <a:outerShdw dist="50800" dir="4200000" algn="ctr" rotWithShape="0">
                    <a:srgbClr val="00C6F0">
                      <a:alpha val="25000"/>
                    </a:srgbClr>
                  </a:outerShdw>
                </a:effectLst>
                <a:latin typeface="字魂飞驰标题体" panose="00000500000000000000" charset="-122"/>
                <a:ea typeface="字魂飞驰标题体" panose="00000500000000000000" charset="-122"/>
              </a:rPr>
              <a:t>探究课太抽象</a:t>
            </a:r>
            <a:endParaRPr lang="zh-CN" altLang="en-US" sz="4000">
              <a:ln w="2707"/>
              <a:solidFill>
                <a:srgbClr val="7030A0"/>
              </a:solidFill>
              <a:effectLst>
                <a:outerShdw dist="50800" dir="4200000" algn="ctr" rotWithShape="0">
                  <a:srgbClr val="00C6F0">
                    <a:alpha val="25000"/>
                  </a:srgbClr>
                </a:outerShdw>
              </a:effectLst>
              <a:latin typeface="字魂飞驰标题体" panose="00000500000000000000" charset="-122"/>
              <a:ea typeface="字魂飞驰标题体" panose="00000500000000000000" charset="-122"/>
            </a:endParaRPr>
          </a:p>
        </p:txBody>
      </p:sp>
      <p:sp>
        <p:nvSpPr>
          <p:cNvPr id="5" name="文本框 4" descr="7b0a2020202022776f7264617274223a2022220a7d0a"/>
          <p:cNvSpPr txBox="1"/>
          <p:nvPr>
            <p:custDataLst>
              <p:tags r:id="rId12"/>
            </p:custDataLst>
          </p:nvPr>
        </p:nvSpPr>
        <p:spPr>
          <a:xfrm>
            <a:off x="2167255" y="4646930"/>
            <a:ext cx="3556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n w="2707"/>
                <a:solidFill>
                  <a:srgbClr val="0070C0"/>
                </a:solidFill>
                <a:effectLst>
                  <a:outerShdw dist="50800" dir="4200000" algn="ctr" rotWithShape="0">
                    <a:srgbClr val="00C6F0">
                      <a:alpha val="25000"/>
                    </a:srgbClr>
                  </a:outerShdw>
                </a:effectLst>
                <a:latin typeface="字魂飞驰标题体" panose="00000500000000000000" charset="-122"/>
                <a:ea typeface="字魂飞驰标题体" panose="00000500000000000000" charset="-122"/>
              </a:rPr>
              <a:t>实操课门槛高</a:t>
            </a:r>
            <a:endParaRPr lang="zh-CN" altLang="en-US" sz="4000">
              <a:ln w="2707"/>
              <a:solidFill>
                <a:srgbClr val="0070C0"/>
              </a:solidFill>
              <a:effectLst>
                <a:outerShdw dist="50800" dir="4200000" algn="ctr" rotWithShape="0">
                  <a:srgbClr val="00C6F0">
                    <a:alpha val="25000"/>
                  </a:srgbClr>
                </a:outerShdw>
              </a:effectLst>
              <a:latin typeface="字魂飞驰标题体" panose="00000500000000000000" charset="-122"/>
              <a:ea typeface="字魂飞驰标题体" panose="00000500000000000000" charset="-122"/>
            </a:endParaRPr>
          </a:p>
        </p:txBody>
      </p:sp>
      <p:sp>
        <p:nvSpPr>
          <p:cNvPr id="6" name="文本框 5" descr="7b0a2020202022776f7264617274223a2022220a7d0a"/>
          <p:cNvSpPr txBox="1"/>
          <p:nvPr>
            <p:custDataLst>
              <p:tags r:id="rId13"/>
            </p:custDataLst>
          </p:nvPr>
        </p:nvSpPr>
        <p:spPr>
          <a:xfrm>
            <a:off x="2167255" y="4025265"/>
            <a:ext cx="3556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n w="2707"/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dist="50800" dir="4200000" algn="ctr" rotWithShape="0">
                    <a:srgbClr val="00C6F0">
                      <a:alpha val="25000"/>
                    </a:srgbClr>
                  </a:outerShdw>
                </a:effectLst>
                <a:latin typeface="字魂飞驰标题体" panose="00000500000000000000" charset="-122"/>
                <a:ea typeface="字魂飞驰标题体" panose="00000500000000000000" charset="-122"/>
              </a:rPr>
              <a:t>体验课设备荒</a:t>
            </a:r>
            <a:endParaRPr lang="zh-CN" altLang="en-US" sz="4000">
              <a:ln w="2707"/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effectLst>
                <a:outerShdw dist="50800" dir="4200000" algn="ctr" rotWithShape="0">
                  <a:srgbClr val="00C6F0">
                    <a:alpha val="25000"/>
                  </a:srgbClr>
                </a:outerShdw>
              </a:effectLst>
              <a:latin typeface="字魂飞驰标题体" panose="00000500000000000000" charset="-122"/>
              <a:ea typeface="字魂飞驰标题体" panose="000005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5536565" y="4184968"/>
            <a:ext cx="5080000" cy="460375"/>
          </a:xfrm>
          <a:prstGeom prst="rect">
            <a:avLst/>
          </a:prstGeom>
        </p:spPr>
        <p:txBody>
          <a:bodyPr>
            <a:spAutoFit/>
          </a:bodyPr>
          <a:p>
            <a:r>
              <a:rPr lang="zh-CN" altLang="en-US" sz="2400"/>
              <a:t>教具少、难体验、沦为看图说话</a:t>
            </a:r>
            <a:endParaRPr lang="zh-CN" altLang="en-US" sz="2400"/>
          </a:p>
        </p:txBody>
      </p:sp>
      <p:sp>
        <p:nvSpPr>
          <p:cNvPr id="8" name="文本框 7"/>
          <p:cNvSpPr txBox="1"/>
          <p:nvPr>
            <p:custDataLst>
              <p:tags r:id="rId15"/>
            </p:custDataLst>
          </p:nvPr>
        </p:nvSpPr>
        <p:spPr>
          <a:xfrm>
            <a:off x="5536565" y="4788218"/>
            <a:ext cx="5080000" cy="460375"/>
          </a:xfrm>
          <a:prstGeom prst="rect">
            <a:avLst/>
          </a:prstGeom>
        </p:spPr>
        <p:txBody>
          <a:bodyPr>
            <a:spAutoFit/>
          </a:bodyPr>
          <a:p>
            <a:pPr algn="l">
              <a:buClrTx/>
              <a:buSzTx/>
              <a:buFontTx/>
            </a:pPr>
            <a:r>
              <a:rPr lang="zh-CN" altLang="en-US" sz="2400"/>
              <a:t>机房老旧、怕敲代码、运行卡壳</a:t>
            </a:r>
            <a:endParaRPr lang="zh-CN" altLang="en-US" sz="2400"/>
          </a:p>
        </p:txBody>
      </p:sp>
      <p:sp>
        <p:nvSpPr>
          <p:cNvPr id="9" name="文本框 8"/>
          <p:cNvSpPr txBox="1"/>
          <p:nvPr>
            <p:custDataLst>
              <p:tags r:id="rId16"/>
            </p:custDataLst>
          </p:nvPr>
        </p:nvSpPr>
        <p:spPr>
          <a:xfrm>
            <a:off x="5536565" y="5391468"/>
            <a:ext cx="5080000" cy="460375"/>
          </a:xfrm>
          <a:prstGeom prst="rect">
            <a:avLst/>
          </a:prstGeom>
        </p:spPr>
        <p:txBody>
          <a:bodyPr>
            <a:spAutoFit/>
          </a:bodyPr>
          <a:p>
            <a:pPr algn="l">
              <a:buClrTx/>
              <a:buSzTx/>
              <a:buFontTx/>
            </a:pPr>
            <a:r>
              <a:rPr lang="zh-CN" altLang="en-US" sz="2400"/>
              <a:t>缺真实场景、念课文、纯属说教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5" grpId="0"/>
      <p:bldP spid="5" grpId="1"/>
      <p:bldP spid="4" grpId="0"/>
      <p:bldP spid="4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28561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打破装备焦虑，回归教育本质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一、痛点分析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 descr="7b0a2020202022776f7264617274223a2022220a7d0a"/>
          <p:cNvSpPr txBox="1"/>
          <p:nvPr/>
        </p:nvSpPr>
        <p:spPr>
          <a:xfrm>
            <a:off x="628650" y="4927600"/>
            <a:ext cx="109347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 spc="-100">
                <a:ln w="4211"/>
                <a:blipFill>
                  <a:blip r:embed="rId1"/>
                  <a:stretch>
                    <a:fillRect/>
                  </a:stretch>
                </a:blipFill>
                <a:effectLst>
                  <a:outerShdw dist="50800" dir="4200000" algn="ctr" rotWithShape="0">
                    <a:srgbClr val="00C6F0">
                      <a:alpha val="25000"/>
                    </a:srgbClr>
                  </a:outerShdw>
                </a:effectLst>
                <a:latin typeface="字魂飞驰标题体" panose="00000500000000000000" charset="-122"/>
                <a:ea typeface="字魂飞驰标题体" panose="00000500000000000000" charset="-122"/>
              </a:rPr>
              <a:t>硬件是只载体，思维才是核心</a:t>
            </a:r>
            <a:endParaRPr lang="zh-CN" altLang="en-US" sz="5400" spc="-100">
              <a:ln w="4211"/>
              <a:blipFill>
                <a:blip r:embed="rId1"/>
                <a:stretch>
                  <a:fillRect/>
                </a:stretch>
              </a:blipFill>
              <a:effectLst>
                <a:outerShdw dist="50800" dir="4200000" algn="ctr" rotWithShape="0">
                  <a:srgbClr val="00C6F0">
                    <a:alpha val="25000"/>
                  </a:srgbClr>
                </a:outerShdw>
              </a:effectLst>
              <a:latin typeface="字魂飞驰标题体" panose="00000500000000000000" charset="-122"/>
              <a:ea typeface="字魂飞驰标题体" panose="00000500000000000000" charset="-122"/>
            </a:endParaRPr>
          </a:p>
        </p:txBody>
      </p:sp>
      <p:pic>
        <p:nvPicPr>
          <p:cNvPr id="5" name="图片 4" descr="1fe2e58d1e0d28df138833de9e17bd1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740" y="1545590"/>
            <a:ext cx="2237740" cy="2237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 descr="2cf01fd6f776eca38faf468ad9e137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625" y="1707515"/>
            <a:ext cx="2623820" cy="1367155"/>
          </a:xfrm>
          <a:prstGeom prst="rect">
            <a:avLst/>
          </a:prstGeom>
        </p:spPr>
      </p:pic>
      <p:pic>
        <p:nvPicPr>
          <p:cNvPr id="12" name="图片 11" descr="5c750c1d769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995" y="1690370"/>
            <a:ext cx="2137410" cy="23533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237740" y="4171315"/>
            <a:ext cx="204787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/>
              <a:t>昂贵的实验室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369175" y="4200525"/>
            <a:ext cx="317627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buClrTx/>
              <a:buSzTx/>
              <a:buFontTx/>
            </a:pPr>
            <a:r>
              <a:rPr lang="zh-CN" altLang="en-US" sz="1800"/>
              <a:t>教师的软实力+云平台/大模型</a:t>
            </a:r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28561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打破装备焦虑，回归教育本质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一、痛点分析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 descr="7b0a2020202022776f7264617274223a2022220a7d0a"/>
          <p:cNvSpPr txBox="1"/>
          <p:nvPr>
            <p:custDataLst>
              <p:tags r:id="rId1"/>
            </p:custDataLst>
          </p:nvPr>
        </p:nvSpPr>
        <p:spPr>
          <a:xfrm>
            <a:off x="4450080" y="2225040"/>
            <a:ext cx="3600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>
                <a:solidFill>
                  <a:srgbClr val="C00000"/>
                </a:solidFill>
                <a:effectLst/>
                <a:latin typeface="字小魂趣味体" panose="00000500000000000000" charset="-122"/>
                <a:ea typeface="字小魂趣味体" panose="00000500000000000000" charset="-122"/>
                <a:sym typeface="字小魂趣味体" panose="00000500000000000000" charset="-122"/>
              </a:rPr>
              <a:t>感知体验类</a:t>
            </a:r>
            <a:endParaRPr lang="zh-CN" altLang="en-US" sz="4800">
              <a:solidFill>
                <a:srgbClr val="C00000"/>
              </a:solidFill>
              <a:effectLst/>
              <a:latin typeface="字小魂趣味体" panose="00000500000000000000" charset="-122"/>
              <a:ea typeface="字小魂趣味体" panose="00000500000000000000" charset="-122"/>
              <a:sym typeface="字小魂趣味体" panose="00000500000000000000" charset="-122"/>
            </a:endParaRPr>
          </a:p>
        </p:txBody>
      </p:sp>
      <p:sp>
        <p:nvSpPr>
          <p:cNvPr id="8" name="文本框 7" descr="7b0a2020202022776f7264617274223a2022220a7d0a"/>
          <p:cNvSpPr txBox="1"/>
          <p:nvPr>
            <p:custDataLst>
              <p:tags r:id="rId2"/>
            </p:custDataLst>
          </p:nvPr>
        </p:nvSpPr>
        <p:spPr>
          <a:xfrm>
            <a:off x="4450080" y="3132455"/>
            <a:ext cx="3600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4800">
                <a:solidFill>
                  <a:srgbClr val="C00000"/>
                </a:solidFill>
                <a:effectLst/>
                <a:latin typeface="字小魂趣味体" panose="00000500000000000000" charset="-122"/>
                <a:ea typeface="字小魂趣味体" panose="00000500000000000000" charset="-122"/>
                <a:sym typeface="字小魂趣味体" panose="00000500000000000000" charset="-122"/>
              </a:rPr>
              <a:t>模型实操类</a:t>
            </a:r>
            <a:endParaRPr lang="zh-CN" altLang="en-US" sz="4800">
              <a:solidFill>
                <a:srgbClr val="C00000"/>
              </a:solidFill>
              <a:effectLst/>
              <a:latin typeface="字小魂趣味体" panose="00000500000000000000" charset="-122"/>
              <a:ea typeface="字小魂趣味体" panose="00000500000000000000" charset="-122"/>
              <a:sym typeface="字小魂趣味体" panose="00000500000000000000" charset="-122"/>
            </a:endParaRPr>
          </a:p>
        </p:txBody>
      </p:sp>
      <p:sp>
        <p:nvSpPr>
          <p:cNvPr id="10" name="文本框 9" descr="7b0a2020202022776f7264617274223a2022220a7d0a"/>
          <p:cNvSpPr txBox="1"/>
          <p:nvPr>
            <p:custDataLst>
              <p:tags r:id="rId3"/>
            </p:custDataLst>
          </p:nvPr>
        </p:nvSpPr>
        <p:spPr>
          <a:xfrm>
            <a:off x="4450080" y="4039870"/>
            <a:ext cx="3600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4800">
                <a:solidFill>
                  <a:srgbClr val="C00000"/>
                </a:solidFill>
                <a:effectLst/>
                <a:latin typeface="字小魂趣味体" panose="00000500000000000000" charset="-122"/>
                <a:ea typeface="字小魂趣味体" panose="00000500000000000000" charset="-122"/>
                <a:sym typeface="字小魂趣味体" panose="00000500000000000000" charset="-122"/>
              </a:rPr>
              <a:t>探究理解类</a:t>
            </a:r>
            <a:endParaRPr lang="zh-CN" altLang="en-US" sz="4800">
              <a:solidFill>
                <a:srgbClr val="C00000"/>
              </a:solidFill>
              <a:effectLst/>
              <a:latin typeface="字小魂趣味体" panose="00000500000000000000" charset="-122"/>
              <a:ea typeface="字小魂趣味体" panose="00000500000000000000" charset="-122"/>
              <a:sym typeface="字小魂趣味体" panose="000005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8042910" y="2437130"/>
            <a:ext cx="2828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三、四年级</a:t>
            </a:r>
            <a:endParaRPr lang="zh-CN" altLang="en-US" sz="2800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8042910" y="3286760"/>
            <a:ext cx="2828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五年级</a:t>
            </a:r>
            <a:endParaRPr lang="zh-CN" altLang="en-US" sz="2800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8042910" y="4194175"/>
            <a:ext cx="2828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六年级</a:t>
            </a:r>
            <a:endParaRPr lang="zh-CN" altLang="en-US" sz="2800"/>
          </a:p>
        </p:txBody>
      </p:sp>
      <p:pic>
        <p:nvPicPr>
          <p:cNvPr id="23" name="图片 22" descr="1"/>
          <p:cNvPicPr/>
          <p:nvPr/>
        </p:nvPicPr>
        <p:blipFill>
          <a:blip r:embed="rId7"/>
          <a:stretch>
            <a:fillRect/>
          </a:stretch>
        </p:blipFill>
        <p:spPr>
          <a:xfrm>
            <a:off x="3128010" y="3429000"/>
            <a:ext cx="1080000" cy="1551600"/>
          </a:xfrm>
          <a:prstGeom prst="rect">
            <a:avLst/>
          </a:prstGeom>
        </p:spPr>
      </p:pic>
      <p:pic>
        <p:nvPicPr>
          <p:cNvPr id="24" name="图片 23" descr="2"/>
          <p:cNvPicPr/>
          <p:nvPr/>
        </p:nvPicPr>
        <p:blipFill>
          <a:blip r:embed="rId8"/>
          <a:stretch>
            <a:fillRect/>
          </a:stretch>
        </p:blipFill>
        <p:spPr>
          <a:xfrm>
            <a:off x="2047875" y="3429000"/>
            <a:ext cx="1080000" cy="1551600"/>
          </a:xfrm>
          <a:prstGeom prst="rect">
            <a:avLst/>
          </a:prstGeom>
        </p:spPr>
      </p:pic>
      <p:pic>
        <p:nvPicPr>
          <p:cNvPr id="25" name="图片 24" descr="3"/>
          <p:cNvPicPr/>
          <p:nvPr/>
        </p:nvPicPr>
        <p:blipFill>
          <a:blip r:embed="rId9"/>
          <a:stretch>
            <a:fillRect/>
          </a:stretch>
        </p:blipFill>
        <p:spPr>
          <a:xfrm>
            <a:off x="3128010" y="1923415"/>
            <a:ext cx="1080000" cy="1551600"/>
          </a:xfrm>
          <a:prstGeom prst="rect">
            <a:avLst/>
          </a:prstGeom>
        </p:spPr>
      </p:pic>
      <p:pic>
        <p:nvPicPr>
          <p:cNvPr id="26" name="图片 25" descr="4"/>
          <p:cNvPicPr/>
          <p:nvPr/>
        </p:nvPicPr>
        <p:blipFill>
          <a:blip r:embed="rId10"/>
          <a:stretch>
            <a:fillRect/>
          </a:stretch>
        </p:blipFill>
        <p:spPr>
          <a:xfrm>
            <a:off x="2047875" y="1923415"/>
            <a:ext cx="1080000" cy="155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>
            <p:custDataLst>
              <p:tags r:id="rId2"/>
            </p:custDataLst>
          </p:nvPr>
        </p:nvSpPr>
        <p:spPr>
          <a:xfrm rot="10800000">
            <a:off x="2194560" y="3685540"/>
            <a:ext cx="8696325" cy="97409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平行四边形 34"/>
          <p:cNvSpPr/>
          <p:nvPr>
            <p:custDataLst>
              <p:tags r:id="rId3"/>
            </p:custDataLst>
          </p:nvPr>
        </p:nvSpPr>
        <p:spPr>
          <a:xfrm rot="10800000">
            <a:off x="1032510" y="2587625"/>
            <a:ext cx="5171440" cy="110998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screen"/>
          <a:stretch>
            <a:fillRect/>
          </a:stretch>
        </p:blipFill>
        <p:spPr>
          <a:xfrm>
            <a:off x="6043295" y="-582295"/>
            <a:ext cx="5601970" cy="513461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60020" y="2115185"/>
            <a:ext cx="2804795" cy="3630295"/>
          </a:xfrm>
          <a:prstGeom prst="rect">
            <a:avLst/>
          </a:prstGeom>
        </p:spPr>
      </p:pic>
      <p:pic>
        <p:nvPicPr>
          <p:cNvPr id="6" name="图片 5" descr="千库网_智能科技人工智能机器人背景_背景编号5924621"/>
          <p:cNvPicPr/>
          <p:nvPr/>
        </p:nvPicPr>
        <p:blipFill>
          <a:blip r:embed="rId7"/>
          <a:srcRect l="39334" t="24266" r="39432" b="30479"/>
          <a:stretch>
            <a:fillRect/>
          </a:stretch>
        </p:blipFill>
        <p:spPr>
          <a:xfrm>
            <a:off x="845820" y="2915920"/>
            <a:ext cx="1509395" cy="1509395"/>
          </a:xfrm>
          <a:prstGeom prst="ellipse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" y="722630"/>
            <a:ext cx="670560" cy="5975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36210" y="657768"/>
            <a:ext cx="400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人工智能通识教育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信息科技教学指南培训活动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5820" y="3256460"/>
            <a:ext cx="14640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40660" y="2787740"/>
            <a:ext cx="2580128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实操演练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32100" y="3858895"/>
            <a:ext cx="899477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全景拆解，分析需求及替代方案演示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044950" y="484505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分析工具需求及替代方案演示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0500" y="487534"/>
            <a:ext cx="258012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实操演练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810260" y="1111250"/>
          <a:ext cx="10743565" cy="5057775"/>
        </p:xfrm>
        <a:graphic>
          <a:graphicData uri="http://schemas.openxmlformats.org/drawingml/2006/table">
            <a:tbl>
              <a:tblPr firstRow="1" bandCol="1">
                <a:tableStyleId>{5E0A8722-9089-4893-A03B-E7DB73EBE43A}</a:tableStyleId>
              </a:tblPr>
              <a:tblGrid>
                <a:gridCol w="1269365"/>
                <a:gridCol w="2397125"/>
                <a:gridCol w="2548890"/>
                <a:gridCol w="4528185"/>
              </a:tblGrid>
              <a:tr h="561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课时名称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高门槛硬件要求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低成本替代建议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软件工具推荐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第</a:t>
                      </a:r>
                      <a:r>
                        <a:rPr lang="en-US" altLang="zh-CN" sz="2000"/>
                        <a:t>1</a:t>
                      </a:r>
                      <a:r>
                        <a:rPr lang="zh-CN" altLang="en-US" sz="2000"/>
                        <a:t>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智能家居实物套装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普通电脑或大屏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浏览器（播放视频</a:t>
                      </a:r>
                      <a:r>
                        <a:rPr lang="en-US" altLang="zh-CN" sz="2000"/>
                        <a:t>/</a:t>
                      </a:r>
                      <a:r>
                        <a:rPr lang="zh-CN" altLang="en-US" sz="2000"/>
                        <a:t>图片展示）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第</a:t>
                      </a:r>
                      <a:r>
                        <a:rPr lang="en-US" altLang="zh-CN" sz="2000"/>
                        <a:t>2</a:t>
                      </a:r>
                      <a:r>
                        <a:rPr lang="zh-CN" altLang="en-US" sz="2000"/>
                        <a:t>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实体智能音箱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手机</a:t>
                      </a:r>
                      <a:r>
                        <a:rPr lang="en-US" altLang="zh-CN" sz="2000"/>
                        <a:t>/</a:t>
                      </a:r>
                      <a:r>
                        <a:rPr lang="zh-CN" altLang="en-US" sz="2000"/>
                        <a:t>带麦克风的平板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手机自带语音助手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第</a:t>
                      </a:r>
                      <a:r>
                        <a:rPr lang="en-US" altLang="zh-CN" sz="2000"/>
                        <a:t>3</a:t>
                      </a:r>
                      <a:r>
                        <a:rPr lang="zh-CN" altLang="en-US" sz="2000"/>
                        <a:t>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人脸识别闸机模型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手机</a:t>
                      </a:r>
                      <a:r>
                        <a:rPr lang="en-US" altLang="zh-CN" sz="2000"/>
                        <a:t>/</a:t>
                      </a:r>
                      <a:r>
                        <a:rPr lang="zh-CN" altLang="en-US" sz="2000"/>
                        <a:t>带摄像头的平板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手机系统自带的人脸解锁功能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第</a:t>
                      </a:r>
                      <a:r>
                        <a:rPr lang="en-US" altLang="zh-CN" sz="2000"/>
                        <a:t>4</a:t>
                      </a:r>
                      <a:r>
                        <a:rPr lang="zh-CN" altLang="en-US" sz="2000"/>
                        <a:t>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无人车教具</a:t>
                      </a:r>
                      <a:r>
                        <a:rPr lang="en-US" altLang="zh-CN" sz="2000"/>
                        <a:t>/</a:t>
                      </a:r>
                      <a:r>
                        <a:rPr lang="zh-CN" altLang="en-US" sz="2000"/>
                        <a:t>积木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无（演示为主）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网页浏览器（演示工作视频）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第</a:t>
                      </a:r>
                      <a:r>
                        <a:rPr lang="en-US" altLang="zh-CN" sz="2000"/>
                        <a:t>5</a:t>
                      </a:r>
                      <a:r>
                        <a:rPr lang="zh-CN" altLang="en-US" sz="2000"/>
                        <a:t>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高配置电脑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普通电脑</a:t>
                      </a:r>
                      <a:r>
                        <a:rPr lang="en-US" altLang="zh-CN" sz="2000"/>
                        <a:t>/</a:t>
                      </a:r>
                      <a:r>
                        <a:rPr lang="zh-CN" altLang="en-US" sz="2000"/>
                        <a:t>平板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免费大模型对话网页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第</a:t>
                      </a:r>
                      <a:r>
                        <a:rPr lang="en-US" altLang="zh-CN" sz="2000"/>
                        <a:t>6</a:t>
                      </a:r>
                      <a:r>
                        <a:rPr lang="zh-CN" altLang="en-US" sz="2000"/>
                        <a:t>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专用植物检测仪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带摄像头的手机</a:t>
                      </a:r>
                      <a:r>
                        <a:rPr lang="en-US" altLang="zh-CN" sz="2000"/>
                        <a:t>/</a:t>
                      </a:r>
                      <a:r>
                        <a:rPr lang="zh-CN" altLang="en-US" sz="2000"/>
                        <a:t>平板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拍照识花</a:t>
                      </a:r>
                      <a:r>
                        <a:rPr lang="en-US" altLang="zh-CN" sz="2000"/>
                        <a:t>APP</a:t>
                      </a:r>
                      <a:r>
                        <a:rPr lang="zh-CN" altLang="en-US" sz="2000"/>
                        <a:t>（如形色、扫一扫识物）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第</a:t>
                      </a:r>
                      <a:r>
                        <a:rPr lang="en-US" altLang="zh-CN" sz="2000"/>
                        <a:t>7</a:t>
                      </a:r>
                      <a:r>
                        <a:rPr lang="zh-CN" altLang="en-US" sz="2000"/>
                        <a:t>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智能跳绳</a:t>
                      </a:r>
                      <a:r>
                        <a:rPr lang="en-US" altLang="zh-CN" sz="2000"/>
                        <a:t>/</a:t>
                      </a:r>
                      <a:r>
                        <a:rPr lang="zh-CN" altLang="en-US" sz="2000"/>
                        <a:t>体感硬件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带摄像头的手机</a:t>
                      </a:r>
                      <a:r>
                        <a:rPr lang="en-US" altLang="zh-CN" sz="2000"/>
                        <a:t>/</a:t>
                      </a:r>
                      <a:r>
                        <a:rPr lang="zh-CN" altLang="en-US" sz="2000"/>
                        <a:t>平板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/>
                        <a:t>AI</a:t>
                      </a:r>
                      <a:r>
                        <a:rPr lang="zh-CN" altLang="en-US" sz="2000"/>
                        <a:t>运动计数</a:t>
                      </a:r>
                      <a:r>
                        <a:rPr lang="en-US" altLang="zh-CN" sz="2000"/>
                        <a:t>APP</a:t>
                      </a:r>
                      <a:r>
                        <a:rPr lang="zh-CN" altLang="en-US" sz="2000"/>
                        <a:t>（如天天跳绳）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第</a:t>
                      </a:r>
                      <a:r>
                        <a:rPr lang="en-US" altLang="zh-CN" sz="2000"/>
                        <a:t>8</a:t>
                      </a:r>
                      <a:r>
                        <a:rPr lang="zh-CN" altLang="en-US" sz="2000"/>
                        <a:t>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高性能绘图工作站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普通电脑</a:t>
                      </a:r>
                      <a:r>
                        <a:rPr lang="en-US" altLang="zh-CN" sz="2000"/>
                        <a:t>/</a:t>
                      </a:r>
                      <a:r>
                        <a:rPr lang="zh-CN" altLang="en-US" sz="2000"/>
                        <a:t>平板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/>
                        <a:t>AIGC</a:t>
                      </a:r>
                      <a:r>
                        <a:rPr lang="zh-CN" altLang="en-US" sz="2000"/>
                        <a:t>绘画工具（如文心一格、豆包）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951595" y="471805"/>
            <a:ext cx="2600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三年级</a:t>
            </a:r>
            <a:endParaRPr lang="zh-CN" altLang="en-US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044950" y="484505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分析工具需求及替代方案演示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0500" y="487534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实操演练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656590" y="1111250"/>
          <a:ext cx="10897235" cy="5114925"/>
        </p:xfrm>
        <a:graphic>
          <a:graphicData uri="http://schemas.openxmlformats.org/drawingml/2006/table">
            <a:tbl>
              <a:tblPr firstRow="1" bandCol="1">
                <a:tableStyleId>{E3C4EE0F-84F4-44B0-90CD-480E57F90246}</a:tableStyleId>
              </a:tblPr>
              <a:tblGrid>
                <a:gridCol w="1192530"/>
                <a:gridCol w="2627630"/>
                <a:gridCol w="2548890"/>
                <a:gridCol w="4528185"/>
              </a:tblGrid>
              <a:tr h="561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课时名称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高门槛硬件要求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低成本替代建议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软件工具推荐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/>
                        <a:t>第1课</a:t>
                      </a:r>
                      <a:endParaRPr lang="en-US" altLang="zh-CN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智能音箱、</a:t>
                      </a:r>
                      <a:endParaRPr lang="en-US" altLang="zh-CN" sz="2000" b="0" i="0"/>
                    </a:p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语音交互机器人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手机/</a:t>
                      </a:r>
                      <a:r>
                        <a:rPr lang="zh-CN" altLang="en-US" sz="2000" b="0" i="0"/>
                        <a:t>平板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>
                          <a:sym typeface="+mn-ea"/>
                        </a:rPr>
                        <a:t>对话大模型（豆包等）</a:t>
                      </a:r>
                      <a:r>
                        <a:rPr lang="zh-CN" altLang="en-US" sz="2000">
                          <a:sym typeface="+mn-ea"/>
                        </a:rPr>
                        <a:t>创建智能体</a:t>
                      </a:r>
                      <a:endParaRPr lang="zh-CN" altLang="en-US" sz="2000" b="0" i="0">
                        <a:sym typeface="+mn-ea"/>
                      </a:endParaRPr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第</a:t>
                      </a:r>
                      <a:r>
                        <a:rPr lang="en-US" altLang="zh-CN" sz="2000"/>
                        <a:t>2</a:t>
                      </a:r>
                      <a:r>
                        <a:rPr lang="zh-CN" altLang="en-US" sz="2000"/>
                        <a:t>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>
                          <a:sym typeface="+mn-ea"/>
                        </a:rPr>
                        <a:t>智能音箱、</a:t>
                      </a:r>
                      <a:endParaRPr lang="zh-CN" altLang="en-US" sz="2000" b="0" i="0"/>
                    </a:p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>
                          <a:sym typeface="+mn-ea"/>
                        </a:rPr>
                        <a:t>语音</a:t>
                      </a:r>
                      <a:r>
                        <a:rPr lang="en-US" altLang="zh-CN" sz="2000">
                          <a:sym typeface="+mn-ea"/>
                        </a:rPr>
                        <a:t>交互机器人</a:t>
                      </a:r>
                      <a:endParaRPr lang="zh-CN" altLang="en-US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>
                          <a:sym typeface="+mn-ea"/>
                        </a:rPr>
                        <a:t>手机/</a:t>
                      </a:r>
                      <a:r>
                        <a:rPr lang="zh-CN" altLang="en-US" sz="2000">
                          <a:sym typeface="+mn-ea"/>
                        </a:rPr>
                        <a:t>平板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>
                          <a:sym typeface="+mn-ea"/>
                        </a:rPr>
                        <a:t>对话大模型体验网页（豆包等）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第</a:t>
                      </a:r>
                      <a:r>
                        <a:rPr lang="en-US" altLang="zh-CN" sz="2000"/>
                        <a:t>3</a:t>
                      </a:r>
                      <a:r>
                        <a:rPr lang="zh-CN" altLang="en-US" sz="2000"/>
                        <a:t>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>
                          <a:sym typeface="+mn-ea"/>
                        </a:rPr>
                        <a:t>智能音箱、</a:t>
                      </a:r>
                      <a:endParaRPr lang="zh-CN" altLang="en-US" sz="2000" b="0" i="0"/>
                    </a:p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>
                          <a:sym typeface="+mn-ea"/>
                        </a:rPr>
                        <a:t>语音</a:t>
                      </a:r>
                      <a:r>
                        <a:rPr lang="en-US" altLang="zh-CN" sz="2000">
                          <a:sym typeface="+mn-ea"/>
                        </a:rPr>
                        <a:t>交互机器人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普通电脑/手机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对话大模型体验网页（豆包等）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第</a:t>
                      </a:r>
                      <a:r>
                        <a:rPr lang="en-US" altLang="zh-CN" sz="2000"/>
                        <a:t>4</a:t>
                      </a:r>
                      <a:r>
                        <a:rPr lang="zh-CN" altLang="en-US" sz="2000"/>
                        <a:t>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>
                          <a:sym typeface="+mn-ea"/>
                        </a:rPr>
                        <a:t>智能音箱、</a:t>
                      </a:r>
                      <a:endParaRPr lang="zh-CN" altLang="en-US" sz="2000" b="0" i="0"/>
                    </a:p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2000">
                          <a:sym typeface="+mn-ea"/>
                        </a:rPr>
                        <a:t>语音</a:t>
                      </a:r>
                      <a:r>
                        <a:rPr lang="en-US" altLang="zh-CN" sz="2000">
                          <a:sym typeface="+mn-ea"/>
                        </a:rPr>
                        <a:t>交互机器人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普通电脑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>
                          <a:sym typeface="+mn-ea"/>
                        </a:rPr>
                        <a:t>对话大模型体验网页（豆包等）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第</a:t>
                      </a:r>
                      <a:r>
                        <a:rPr lang="en-US" altLang="zh-CN" sz="2000"/>
                        <a:t>5</a:t>
                      </a:r>
                      <a:r>
                        <a:rPr lang="zh-CN" altLang="en-US" sz="2000"/>
                        <a:t>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实体安防摄像头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手机/电脑摄像头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手机自带相机APP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第</a:t>
                      </a:r>
                      <a:r>
                        <a:rPr lang="en-US" altLang="zh-CN" sz="2000"/>
                        <a:t>6</a:t>
                      </a:r>
                      <a:r>
                        <a:rPr lang="zh-CN" altLang="en-US" sz="2000"/>
                        <a:t>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>
                          <a:sym typeface="+mn-ea"/>
                        </a:rPr>
                        <a:t>实体安防摄像头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普通电脑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百度/腾讯AI体验网页（如目标检测体验区）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第</a:t>
                      </a:r>
                      <a:r>
                        <a:rPr lang="en-US" altLang="zh-CN" sz="2000"/>
                        <a:t>7</a:t>
                      </a:r>
                      <a:r>
                        <a:rPr lang="zh-CN" altLang="en-US" sz="2000"/>
                        <a:t>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实体扫地机器人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手机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传感器检测类APP体验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/>
                        <a:t>第</a:t>
                      </a:r>
                      <a:r>
                        <a:rPr lang="en-US" altLang="zh-CN" sz="2000"/>
                        <a:t>8</a:t>
                      </a:r>
                      <a:r>
                        <a:rPr lang="zh-CN" altLang="en-US" sz="2000"/>
                        <a:t>课</a:t>
                      </a:r>
                      <a:endParaRPr lang="zh-CN" altLang="en-US" sz="200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扫地机器人内部拆解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无（推演为主）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2000" b="0" i="0"/>
                        <a:t>网页版扫地机器人寻路算法仿真小游戏</a:t>
                      </a:r>
                      <a:endParaRPr lang="en-US" altLang="zh-CN" sz="2000" b="0" i="0"/>
                    </a:p>
                  </a:txBody>
                  <a:tcPr marL="9842" marR="9842" marT="9842" marB="0" anchor="ctr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951595" y="471805"/>
            <a:ext cx="2600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四年级</a:t>
            </a:r>
            <a:endParaRPr lang="zh-CN" altLang="en-US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tags/tag1.xml><?xml version="1.0" encoding="utf-8"?>
<p:tagLst xmlns:p="http://schemas.openxmlformats.org/presentationml/2006/main">
  <p:tag name="PA" val="v5.1.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3.0"/>
  <p:tag name="KSO_WM_BEAUTIFY_FLAG" val="#wm#"/>
  <p:tag name="KSO_WM_UNIT_TYPE" val="i"/>
  <p:tag name="KSO_WM_UNIT_INDEX" val="9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2"/>
  <p:tag name="KSO_WM_UNIT_LAYERLEVEL" val="1"/>
  <p:tag name="KSO_WM_TAG_VERSION" val="3.0"/>
  <p:tag name="KSO_WM_BEAUTIFY_FLAG" val="#wm#"/>
  <p:tag name="KSO_WM_UNIT_TYPE" val="i"/>
  <p:tag name="KSO_WM_UNIT_INDEX" val="1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4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977"/>
  <p:tag name="KSO_WM_TEMPLATE_THUMBS_INDEX" val="1、9"/>
</p:tagLst>
</file>

<file path=ppt/tags/tag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9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0.xml><?xml version="1.0" encoding="utf-8"?>
<p:tagLst xmlns:p="http://schemas.openxmlformats.org/presentationml/2006/main">
  <p:tag name="KSO_WM_DIAGRAM_VIRTUALLY_FRAME" val="{&quot;height&quot;:399.5886657714844,&quot;left&quot;:474.6750061035156,&quot;top&quot;:68.7056671142578,&quot;width&quot;:389.7249151563268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24.xml><?xml version="1.0" encoding="utf-8"?>
<p:tagLst xmlns:p="http://schemas.openxmlformats.org/presentationml/2006/main">
  <p:tag name="KSO_WM_DIAGRAM_VIRTUALLY_FRAME" val="{&quot;height&quot;:399.5886657714844,&quot;left&quot;:474.6750061035156,&quot;top&quot;:68.7056671142578,&quot;width&quot;:389.7249151563268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28.xml><?xml version="1.0" encoding="utf-8"?>
<p:tagLst xmlns:p="http://schemas.openxmlformats.org/presentationml/2006/main">
  <p:tag name="KSO_WM_DIAGRAM_VIRTUALLY_FRAME" val="{&quot;height&quot;:399.5886657714844,&quot;left&quot;:474.6750061035156,&quot;top&quot;:68.7056671142578,&quot;width&quot;:389.7249151563268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399.5886657714844,&quot;left&quot;:474.6750061035156,&quot;top&quot;:68.7056671142578,&quot;width&quot;:389.72491515632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32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33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34.xml><?xml version="1.0" encoding="utf-8"?>
<p:tagLst xmlns:p="http://schemas.openxmlformats.org/presentationml/2006/main">
  <p:tag name="KSO_WM_DIAGRAM_VIRTUALLY_FRAME" val="{&quot;height&quot;:444.66204724409454,&quot;left&quot;:37.45606299212598,&quot;top&quot;:95.3379527559055,&quot;width&quot;:922.5439370078741}"/>
</p:tagLst>
</file>

<file path=ppt/tags/tag35.xml><?xml version="1.0" encoding="utf-8"?>
<p:tagLst xmlns:p="http://schemas.openxmlformats.org/presentationml/2006/main">
  <p:tag name="KSO_WM_DIAGRAM_VIRTUALLY_FRAME" val="{&quot;height&quot;:329.54488188976376,&quot;left&quot;:109.14259842519684,&quot;top&quot;:164.46535433070866,&quot;width&quot;:745.7146456692913}"/>
</p:tagLst>
</file>

<file path=ppt/tags/tag36.xml><?xml version="1.0" encoding="utf-8"?>
<p:tagLst xmlns:p="http://schemas.openxmlformats.org/presentationml/2006/main">
  <p:tag name="KSO_WM_DIAGRAM_VIRTUALLY_FRAME" val="{&quot;height&quot;:329.54488188976376,&quot;left&quot;:109.14259842519684,&quot;top&quot;:164.46535433070866,&quot;width&quot;:745.7146456692913}"/>
</p:tagLst>
</file>

<file path=ppt/tags/tag37.xml><?xml version="1.0" encoding="utf-8"?>
<p:tagLst xmlns:p="http://schemas.openxmlformats.org/presentationml/2006/main">
  <p:tag name="KSO_WM_DIAGRAM_VIRTUALLY_FRAME" val="{&quot;height&quot;:329.54488188976376,&quot;left&quot;:109.14259842519684,&quot;top&quot;:164.46535433070866,&quot;width&quot;:745.7146456692913}"/>
</p:tagLst>
</file>

<file path=ppt/tags/tag38.xml><?xml version="1.0" encoding="utf-8"?>
<p:tagLst xmlns:p="http://schemas.openxmlformats.org/presentationml/2006/main">
  <p:tag name="KSO_WM_DIAGRAM_VIRTUALLY_FRAME" val="{&quot;height&quot;:329.54488188976376,&quot;left&quot;:109.14259842519684,&quot;top&quot;:164.46535433070866,&quot;width&quot;:745.7146456692913}"/>
</p:tagLst>
</file>

<file path=ppt/tags/tag39.xml><?xml version="1.0" encoding="utf-8"?>
<p:tagLst xmlns:p="http://schemas.openxmlformats.org/presentationml/2006/main">
  <p:tag name="KSO_WM_DIAGRAM_VIRTUALLY_FRAME" val="{&quot;height&quot;:153.55,&quot;left&quot;:170.65,&quot;top&quot;:316.95,&quot;width&quot;:665.3}"/>
</p:tagLst>
</file>

<file path=ppt/tags/tag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UNIT_TYPE" val="i"/>
  <p:tag name="KSO_WM_UNIT_INDEX" val="3"/>
</p:tagLst>
</file>

<file path=ppt/tags/tag40.xml><?xml version="1.0" encoding="utf-8"?>
<p:tagLst xmlns:p="http://schemas.openxmlformats.org/presentationml/2006/main">
  <p:tag name="KSO_WM_DIAGRAM_VIRTUALLY_FRAME" val="{&quot;height&quot;:153.55,&quot;left&quot;:170.65,&quot;top&quot;:316.95,&quot;width&quot;:665.3}"/>
</p:tagLst>
</file>

<file path=ppt/tags/tag41.xml><?xml version="1.0" encoding="utf-8"?>
<p:tagLst xmlns:p="http://schemas.openxmlformats.org/presentationml/2006/main">
  <p:tag name="KSO_WM_DIAGRAM_VIRTUALLY_FRAME" val="{&quot;height&quot;:153.55,&quot;left&quot;:170.65,&quot;top&quot;:316.95,&quot;width&quot;:665.3}"/>
</p:tagLst>
</file>

<file path=ppt/tags/tag42.xml><?xml version="1.0" encoding="utf-8"?>
<p:tagLst xmlns:p="http://schemas.openxmlformats.org/presentationml/2006/main">
  <p:tag name="KSO_WM_DIAGRAM_VIRTUALLY_FRAME" val="{&quot;height&quot;:153.55,&quot;left&quot;:170.65,&quot;top&quot;:316.95,&quot;width&quot;:665.3}"/>
</p:tagLst>
</file>

<file path=ppt/tags/tag43.xml><?xml version="1.0" encoding="utf-8"?>
<p:tagLst xmlns:p="http://schemas.openxmlformats.org/presentationml/2006/main">
  <p:tag name="KSO_WM_DIAGRAM_VIRTUALLY_FRAME" val="{&quot;height&quot;:153.55,&quot;left&quot;:170.65,&quot;top&quot;:316.95,&quot;width&quot;:665.3}"/>
</p:tagLst>
</file>

<file path=ppt/tags/tag44.xml><?xml version="1.0" encoding="utf-8"?>
<p:tagLst xmlns:p="http://schemas.openxmlformats.org/presentationml/2006/main">
  <p:tag name="KSO_WM_DIAGRAM_VIRTUALLY_FRAME" val="{&quot;height&quot;:153.55,&quot;left&quot;:170.65,&quot;top&quot;:316.95,&quot;width&quot;:665.3}"/>
</p:tagLst>
</file>

<file path=ppt/tags/tag45.xml><?xml version="1.0" encoding="utf-8"?>
<p:tagLst xmlns:p="http://schemas.openxmlformats.org/presentationml/2006/main">
  <p:tag name="KSO_WM_DIAGRAM_VIRTUALLY_FRAME" val="{&quot;height&quot;:208.3,&quot;left&quot;:195.45,&quot;top&quot;:175.15,&quot;width&quot;:660.6}"/>
</p:tagLst>
</file>

<file path=ppt/tags/tag46.xml><?xml version="1.0" encoding="utf-8"?>
<p:tagLst xmlns:p="http://schemas.openxmlformats.org/presentationml/2006/main">
  <p:tag name="KSO_WM_DIAGRAM_VIRTUALLY_FRAME" val="{&quot;height&quot;:208.3,&quot;left&quot;:195.45,&quot;top&quot;:175.15,&quot;width&quot;:660.6}"/>
</p:tagLst>
</file>

<file path=ppt/tags/tag47.xml><?xml version="1.0" encoding="utf-8"?>
<p:tagLst xmlns:p="http://schemas.openxmlformats.org/presentationml/2006/main">
  <p:tag name="KSO_WM_DIAGRAM_VIRTUALLY_FRAME" val="{&quot;height&quot;:208.3,&quot;left&quot;:195.45,&quot;top&quot;:175.15,&quot;width&quot;:660.6}"/>
</p:tagLst>
</file>

<file path=ppt/tags/tag48.xml><?xml version="1.0" encoding="utf-8"?>
<p:tagLst xmlns:p="http://schemas.openxmlformats.org/presentationml/2006/main">
  <p:tag name="KSO_WM_DIAGRAM_VIRTUALLY_FRAME" val="{&quot;height&quot;:208.3,&quot;left&quot;:195.45,&quot;top&quot;:175.15,&quot;width&quot;:660.6}"/>
</p:tagLst>
</file>

<file path=ppt/tags/tag49.xml><?xml version="1.0" encoding="utf-8"?>
<p:tagLst xmlns:p="http://schemas.openxmlformats.org/presentationml/2006/main">
  <p:tag name="KSO_WM_DIAGRAM_VIRTUALLY_FRAME" val="{&quot;height&quot;:208.3,&quot;left&quot;:195.45,&quot;top&quot;:175.15,&quot;width&quot;:660.6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50.xml><?xml version="1.0" encoding="utf-8"?>
<p:tagLst xmlns:p="http://schemas.openxmlformats.org/presentationml/2006/main">
  <p:tag name="KSO_WM_DIAGRAM_VIRTUALLY_FRAME" val="{&quot;height&quot;:208.3,&quot;left&quot;:195.45,&quot;top&quot;:175.15,&quot;width&quot;:660.6}"/>
</p:tagLst>
</file>

<file path=ppt/tags/tag51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52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53.xml><?xml version="1.0" encoding="utf-8"?>
<p:tagLst xmlns:p="http://schemas.openxmlformats.org/presentationml/2006/main">
  <p:tag name="KSO_WM_DIAGRAM_VIRTUALLY_FRAME" val="{&quot;height&quot;:444.66204724409454,&quot;left&quot;:37.45606299212598,&quot;top&quot;:95.3379527559055,&quot;width&quot;:922.5439370078741}"/>
</p:tagLst>
</file>

<file path=ppt/tags/tag54.xml><?xml version="1.0" encoding="utf-8"?>
<p:tagLst xmlns:p="http://schemas.openxmlformats.org/presentationml/2006/main">
  <p:tag name="TABLE_ENDDRAG_ORIGIN_RECT" val="845*395"/>
  <p:tag name="TABLE_ENDDRAG_RECT" val="63*90*845*395"/>
</p:tagLst>
</file>

<file path=ppt/tags/tag55.xml><?xml version="1.0" encoding="utf-8"?>
<p:tagLst xmlns:p="http://schemas.openxmlformats.org/presentationml/2006/main">
  <p:tag name="TABLE_ENDDRAG_ORIGIN_RECT" val="845*395"/>
  <p:tag name="TABLE_ENDDRAG_RECT" val="63*90*845*395"/>
</p:tagLst>
</file>

<file path=ppt/tags/tag56.xml><?xml version="1.0" encoding="utf-8"?>
<p:tagLst xmlns:p="http://schemas.openxmlformats.org/presentationml/2006/main">
  <p:tag name="TABLE_ENDDRAG_ORIGIN_RECT" val="845*395"/>
  <p:tag name="TABLE_ENDDRAG_RECT" val="63*90*845*395"/>
</p:tagLst>
</file>

<file path=ppt/tags/tag57.xml><?xml version="1.0" encoding="utf-8"?>
<p:tagLst xmlns:p="http://schemas.openxmlformats.org/presentationml/2006/main">
  <p:tag name="TABLE_ENDDRAG_ORIGIN_RECT" val="845*395"/>
  <p:tag name="TABLE_ENDDRAG_RECT" val="63*90*845*395"/>
</p:tagLst>
</file>

<file path=ppt/tags/tag58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59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60.xml><?xml version="1.0" encoding="utf-8"?>
<p:tagLst xmlns:p="http://schemas.openxmlformats.org/presentationml/2006/main">
  <p:tag name="KSO_WM_DIAGRAM_VIRTUALLY_FRAME" val="{&quot;height&quot;:444.66204724409454,&quot;left&quot;:37.45606299212598,&quot;top&quot;:95.3379527559055,&quot;width&quot;:922.5439370078741}"/>
</p:tagLst>
</file>

<file path=ppt/tags/tag61.xml><?xml version="1.0" encoding="utf-8"?>
<p:tagLst xmlns:p="http://schemas.openxmlformats.org/presentationml/2006/main">
  <p:tag name="KSO_WM_SLIDE_ID" val="diagram20231636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diagram"/>
  <p:tag name="KSO_WM_TEMPLATE_INDEX" val="20231636"/>
  <p:tag name="KSO_WM_SLIDE_TYPE" val="text"/>
  <p:tag name="KSO_WM_SLIDE_SUBTYPE" val="diag"/>
  <p:tag name="KSO_WM_SLIDE_SIZE" val="850.134*322.571"/>
  <p:tag name="KSO_WM_SLIDE_POSITION" val="55.1157*142.53"/>
  <p:tag name="KSO_WM_SLIDE_LAYOUT" val="a_n"/>
  <p:tag name="KSO_WM_SLIDE_LAYOUT_CNT" val="1_1"/>
  <p:tag name="KSO_WM_SPECIAL_SOURCE" val="bdnull"/>
  <p:tag name="KSO_WM_DIAGRAM_GROUP_CODE" val="n1-1"/>
  <p:tag name="KSO_WM_SLIDE_DIAGTYPE" val="n"/>
  <p:tag name="RESOURCE_RECORD_KEY" val="{&quot;10&quot;:[50063494],&quot;65&quot;:[20231636]}"/>
</p:tagLst>
</file>

<file path=ppt/tags/tag62.xml><?xml version="1.0" encoding="utf-8"?>
<p:tagLst xmlns:p="http://schemas.openxmlformats.org/presentationml/2006/main">
  <p:tag name="COMMONDATA" val="eyJoZGlkIjoiNmE1NzllM2JhMTIzNDVlYmZhMTA5ZjljYTUwZDUzZDgifQ=="/>
  <p:tag name="RESOURCE_RECORD_KEY" val="{&quot;10&quot;:[5606209,3655817,50019994,50063494],&quot;13&quot;:[19971666],&quot;29&quot;:[50000097,50053376,50053017],&quot;65&quot;:[20230977]}"/>
  <p:tag name="resource_record_key" val="{&quot;10&quot;:[5606209,3655817,50019994,50063494],&quot;12&quot;:[25121415],&quot;13&quot;:[19971666],&quot;29&quot;:[50000097,50053376,50053017],&quot;65&quot;:[20230977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3.0"/>
  <p:tag name="KSO_WM_BEAUTIFY_FLAG" val="#wm#"/>
  <p:tag name="KSO_WM_UNIT_TYPE" val="i"/>
  <p:tag name="KSO_WM_UNIT_INDEX" val="8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蓝紫">
      <a:dk1>
        <a:srgbClr val="000000"/>
      </a:dk1>
      <a:lt1>
        <a:srgbClr val="FFFFFF"/>
      </a:lt1>
      <a:dk2>
        <a:srgbClr val="03287B"/>
      </a:dk2>
      <a:lt2>
        <a:srgbClr val="F0F6FE"/>
      </a:lt2>
      <a:accent1>
        <a:srgbClr val="7CB8FD"/>
      </a:accent1>
      <a:accent2>
        <a:srgbClr val="2588FC"/>
      </a:accent2>
      <a:accent3>
        <a:srgbClr val="5893FE"/>
      </a:accent3>
      <a:accent4>
        <a:srgbClr val="5DC5FF"/>
      </a:accent4>
      <a:accent5>
        <a:srgbClr val="FF7500"/>
      </a:accent5>
      <a:accent6>
        <a:srgbClr val="FFC000"/>
      </a:accent6>
      <a:hlink>
        <a:srgbClr val="304FFE"/>
      </a:hlink>
      <a:folHlink>
        <a:srgbClr val="492067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方正大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2088</Words>
  <Application>WPS 演示</Application>
  <PresentationFormat>宽屏</PresentationFormat>
  <Paragraphs>467</Paragraphs>
  <Slides>17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47" baseType="lpstr">
      <vt:lpstr>Arial</vt:lpstr>
      <vt:lpstr>宋体</vt:lpstr>
      <vt:lpstr>Wingdings</vt:lpstr>
      <vt:lpstr>Times New Roman</vt:lpstr>
      <vt:lpstr>楷体</vt:lpstr>
      <vt:lpstr>微软雅黑</vt:lpstr>
      <vt:lpstr>Verdana</vt:lpstr>
      <vt:lpstr>思源黑体</vt:lpstr>
      <vt:lpstr>阿里巴巴普惠体 M</vt:lpstr>
      <vt:lpstr>汉仪铸字木头人W</vt:lpstr>
      <vt:lpstr>Arial</vt:lpstr>
      <vt:lpstr>Calibri</vt:lpstr>
      <vt:lpstr>字小魂彩虹高光体</vt:lpstr>
      <vt:lpstr>兰米宋体</vt:lpstr>
      <vt:lpstr>MiSans Normal</vt:lpstr>
      <vt:lpstr>Wingdings</vt:lpstr>
      <vt:lpstr>方正粗黑宋简体</vt:lpstr>
      <vt:lpstr>黑体</vt:lpstr>
      <vt:lpstr>华光淡古印_CNKI</vt:lpstr>
      <vt:lpstr>Times New Roman</vt:lpstr>
      <vt:lpstr>字魂飞驰标题体</vt:lpstr>
      <vt:lpstr>字小魂趣味体</vt:lpstr>
      <vt:lpstr>汉仪超粗宋简</vt:lpstr>
      <vt:lpstr>华康古籍真竹W3</vt:lpstr>
      <vt:lpstr>Arial Unicode MS</vt:lpstr>
      <vt:lpstr>等线</vt:lpstr>
      <vt:lpstr>方正大黑体_GBK</vt:lpstr>
      <vt:lpstr>Office 主题</vt:lpstr>
      <vt:lpstr>1_Office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2026年安徽省小学人工智能通识教育暨小学信息科技教学指南培训活动</dc:title>
  <dc:creator>梁祥</dc:creator>
  <cp:keywords>中学信息科技教学指南修订与解读</cp:keywords>
  <cp:category>梁祥芜湖弋江区教育局教研室</cp:category>
  <cp:lastModifiedBy>叶俊</cp:lastModifiedBy>
  <cp:revision>639</cp:revision>
  <dcterms:created xsi:type="dcterms:W3CDTF">2021-03-10T08:28:00Z</dcterms:created>
  <dcterms:modified xsi:type="dcterms:W3CDTF">2026-03-16T02:32:47Z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6E01BA6472E44D5587E6B88D2E0F70AE_13</vt:lpwstr>
  </property>
</Properties>
</file>