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5.svg" ContentType="image/svg+xml"/>
  <Override PartName="/ppt/media/image58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1.svg" ContentType="image/svg+xml"/>
  <Override PartName="/ppt/media/image78.svg" ContentType="image/svg+xml"/>
  <Override PartName="/ppt/media/image84.svg" ContentType="image/svg+xml"/>
  <Override PartName="/ppt/media/image87.svg" ContentType="image/svg+xml"/>
  <Override PartName="/ppt/media/image90.svg" ContentType="image/svg+xml"/>
  <Override PartName="/ppt/media/image91.svg" ContentType="image/svg+xml"/>
  <Override PartName="/ppt/media/image93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0" embedTrueTypeFonts="1" saveSubsetFonts="1">
  <p:sldMasterIdLst>
    <p:sldMasterId id="2147483648" r:id="rId1"/>
    <p:sldMasterId id="2147483660" r:id="rId3"/>
    <p:sldMasterId id="2147483663" r:id="rId4"/>
  </p:sldMasterIdLst>
  <p:notesMasterIdLst>
    <p:notesMasterId r:id="rId6"/>
  </p:notesMasterIdLst>
  <p:handoutMasterIdLst>
    <p:handoutMasterId r:id="rId35"/>
  </p:handoutMasterIdLst>
  <p:sldIdLst>
    <p:sldId id="4900" r:id="rId5"/>
    <p:sldId id="532" r:id="rId7"/>
    <p:sldId id="4932" r:id="rId8"/>
    <p:sldId id="4896" r:id="rId9"/>
    <p:sldId id="4944" r:id="rId10"/>
    <p:sldId id="4950" r:id="rId11"/>
    <p:sldId id="4951" r:id="rId12"/>
    <p:sldId id="4949" r:id="rId13"/>
    <p:sldId id="4943" r:id="rId14"/>
    <p:sldId id="4947" r:id="rId15"/>
    <p:sldId id="4952" r:id="rId16"/>
    <p:sldId id="4953" r:id="rId17"/>
    <p:sldId id="4954" r:id="rId18"/>
    <p:sldId id="4962" r:id="rId19"/>
    <p:sldId id="4970" r:id="rId20"/>
    <p:sldId id="4971" r:id="rId21"/>
    <p:sldId id="4963" r:id="rId22"/>
    <p:sldId id="4964" r:id="rId23"/>
    <p:sldId id="4955" r:id="rId24"/>
    <p:sldId id="4956" r:id="rId25"/>
    <p:sldId id="4957" r:id="rId26"/>
    <p:sldId id="4965" r:id="rId27"/>
    <p:sldId id="4958" r:id="rId28"/>
    <p:sldId id="4959" r:id="rId29"/>
    <p:sldId id="4966" r:id="rId30"/>
    <p:sldId id="4942" r:id="rId31"/>
    <p:sldId id="4948" r:id="rId32"/>
    <p:sldId id="4969" r:id="rId33"/>
    <p:sldId id="4929" r:id="rId34"/>
  </p:sldIdLst>
  <p:sldSz cx="12192000" cy="6858000"/>
  <p:notesSz cx="6858000" cy="9144000"/>
  <p:embeddedFontLst>
    <p:embeddedFont>
      <p:font typeface="楷体" panose="02010609060101010101" pitchFamily="49" charset="-122"/>
      <p:regular r:id="rId40"/>
    </p:embeddedFont>
    <p:embeddedFont>
      <p:font typeface="微软雅黑" panose="020B0503020204020204" pitchFamily="34" charset="-122"/>
      <p:regular r:id="rId41"/>
    </p:embeddedFont>
    <p:embeddedFont>
      <p:font typeface="黑体" panose="02010609060101010101" charset="-122"/>
      <p:regular r:id="rId42"/>
    </p:embeddedFont>
    <p:embeddedFont>
      <p:font typeface="汉仪铸字木头人W" panose="00020600040101010101" charset="-122"/>
      <p:regular r:id="rId43"/>
    </p:embeddedFont>
    <p:embeddedFont>
      <p:font typeface="Calibri" panose="020F0502020204030204"/>
      <p:regular r:id="rId44"/>
      <p:bold r:id="rId45"/>
      <p:italic r:id="rId46"/>
      <p:boldItalic r:id="rId47"/>
    </p:embeddedFont>
    <p:embeddedFont>
      <p:font typeface="Noto Sans SC" panose="020B0200000000000000" charset="-122"/>
      <p:regular r:id="rId48"/>
    </p:embeddedFont>
    <p:embeddedFont>
      <p:font typeface="方正粗黑宋简体" panose="02000000000000000000" pitchFamily="2" charset="-122"/>
      <p:regular r:id="rId49"/>
    </p:embeddedFont>
    <p:embeddedFont>
      <p:font typeface="华光淡古印_CNKI" panose="02000500000000000000" pitchFamily="2" charset="-122"/>
      <p:regular r:id="rId50"/>
    </p:embeddedFont>
    <p:embeddedFont>
      <p:font typeface="等线" panose="02010600030101010101" charset="-122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900"/>
    <a:srgbClr val="1E4370"/>
    <a:srgbClr val="DE58A9"/>
    <a:srgbClr val="BB313E"/>
    <a:srgbClr val="FFFFFF"/>
    <a:srgbClr val="005CAA"/>
    <a:srgbClr val="FDE11C"/>
    <a:srgbClr val="BA5DE5"/>
    <a:srgbClr val="D9E289"/>
    <a:srgbClr val="BED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996" y="72"/>
      </p:cViewPr>
      <p:guideLst>
        <p:guide orient="horz" pos="23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2" Type="http://schemas.openxmlformats.org/officeDocument/2006/relationships/tags" Target="tags/tag139.xml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2026</a:t>
            </a:r>
            <a:r>
              <a:rPr lang="zh-CN" altLang="en-US" dirty="0"/>
              <a:t>年安徽省小学人工智能通识教育暨小学信息科技教学指南培训活动</a:t>
            </a:r>
            <a:endParaRPr lang="en-US" altLang="zh-CN" dirty="0"/>
          </a:p>
          <a:p>
            <a:r>
              <a:rPr lang="zh-CN" altLang="en-US" dirty="0"/>
              <a:t>课题：小学信息科技教学指南修订与解读</a:t>
            </a:r>
            <a:endParaRPr lang="en-US" altLang="zh-CN" dirty="0"/>
          </a:p>
          <a:p>
            <a:r>
              <a:rPr lang="zh-CN" altLang="en-US" dirty="0"/>
              <a:t>单位：安徽省教育科学研究院</a:t>
            </a:r>
            <a:endParaRPr lang="en-US" altLang="zh-CN" dirty="0"/>
          </a:p>
          <a:p>
            <a:r>
              <a:rPr lang="zh-CN" altLang="en-US" dirty="0"/>
              <a:t>时间：</a:t>
            </a:r>
            <a:r>
              <a:rPr lang="en-US" altLang="zh-CN" dirty="0"/>
              <a:t>2026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19</a:t>
            </a:r>
            <a:r>
              <a:rPr lang="zh-CN" altLang="en-US" dirty="0"/>
              <a:t>日是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携手共筑</a:t>
            </a:r>
            <a:r>
              <a:rPr lang="en-US" altLang="zh-CN" dirty="0"/>
              <a:t>AI</a:t>
            </a:r>
            <a:r>
              <a:rPr lang="zh-CN" altLang="en-US" dirty="0"/>
              <a:t>教育新未来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1A25F2-EFCA-4C4C-A3CA-41293FEE57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宋体 CN" panose="02020400000000000000" pitchFamily="18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宋体 CN" panose="02020400000000000000" pitchFamily="18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一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image" Target="../media/image5.png"/><Relationship Id="rId12" Type="http://schemas.openxmlformats.org/officeDocument/2006/relationships/image" Target="../media/image4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BA38D0-7275-49D7-BC16-A67A96BCC2B3}" type="datetimeFigureOut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zh-CN" altLang="en-US" dirty="0">
              <a:effectLst>
                <a:outerShdw blurRad="38100" dist="38100" dir="2700000">
                  <a:srgbClr val="000000"/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 userDrawn="1">
            <p:custDataLst>
              <p:tags r:id="rId2"/>
            </p:custDataLst>
          </p:nvPr>
        </p:nvSpPr>
        <p:spPr>
          <a:xfrm>
            <a:off x="635" y="0"/>
            <a:ext cx="1219136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8000"/>
                </a:schemeClr>
              </a:gs>
              <a:gs pos="76000">
                <a:schemeClr val="accent1">
                  <a:alpha val="61000"/>
                </a:schemeClr>
              </a:gs>
              <a:gs pos="34000">
                <a:schemeClr val="bg2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23"/>
          <p:cNvSpPr/>
          <p:nvPr userDrawn="1">
            <p:custDataLst>
              <p:tags r:id="rId3"/>
            </p:custDataLst>
          </p:nvPr>
        </p:nvSpPr>
        <p:spPr>
          <a:xfrm>
            <a:off x="6684010" y="2133600"/>
            <a:ext cx="5508126" cy="4724400"/>
          </a:xfrm>
          <a:custGeom>
            <a:avLst/>
            <a:gdLst>
              <a:gd name="connsiteX0" fmla="*/ 4187372 w 6252695"/>
              <a:gd name="connsiteY0" fmla="*/ 0 h 5363028"/>
              <a:gd name="connsiteX1" fmla="*/ 6183322 w 6252695"/>
              <a:gd name="connsiteY1" fmla="*/ 505393 h 5363028"/>
              <a:gd name="connsiteX2" fmla="*/ 6252695 w 6252695"/>
              <a:gd name="connsiteY2" fmla="*/ 545282 h 5363028"/>
              <a:gd name="connsiteX3" fmla="*/ 6252695 w 6252695"/>
              <a:gd name="connsiteY3" fmla="*/ 5363028 h 5363028"/>
              <a:gd name="connsiteX4" fmla="*/ 170376 w 6252695"/>
              <a:gd name="connsiteY4" fmla="*/ 5363028 h 5363028"/>
              <a:gd name="connsiteX5" fmla="*/ 85073 w 6252695"/>
              <a:gd name="connsiteY5" fmla="*/ 5031273 h 5363028"/>
              <a:gd name="connsiteX6" fmla="*/ 0 w 6252695"/>
              <a:gd name="connsiteY6" fmla="*/ 4187371 h 5363028"/>
              <a:gd name="connsiteX7" fmla="*/ 4187372 w 6252695"/>
              <a:gd name="connsiteY7" fmla="*/ 0 h 53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2695" h="5363028">
                <a:moveTo>
                  <a:pt x="4187372" y="0"/>
                </a:moveTo>
                <a:cubicBezTo>
                  <a:pt x="4910066" y="0"/>
                  <a:pt x="5590000" y="183081"/>
                  <a:pt x="6183322" y="505393"/>
                </a:cubicBezTo>
                <a:lnTo>
                  <a:pt x="6252695" y="545282"/>
                </a:lnTo>
                <a:lnTo>
                  <a:pt x="6252695" y="5363028"/>
                </a:lnTo>
                <a:lnTo>
                  <a:pt x="170376" y="5363028"/>
                </a:lnTo>
                <a:lnTo>
                  <a:pt x="85073" y="5031273"/>
                </a:lnTo>
                <a:cubicBezTo>
                  <a:pt x="29293" y="4758685"/>
                  <a:pt x="0" y="4476449"/>
                  <a:pt x="0" y="4187371"/>
                </a:cubicBezTo>
                <a:cubicBezTo>
                  <a:pt x="0" y="1874750"/>
                  <a:pt x="1874750" y="0"/>
                  <a:pt x="4187372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19050">
            <a:noFill/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任意多边形: 形状 23"/>
          <p:cNvSpPr/>
          <p:nvPr userDrawn="1">
            <p:custDataLst>
              <p:tags r:id="rId4"/>
            </p:custDataLst>
          </p:nvPr>
        </p:nvSpPr>
        <p:spPr>
          <a:xfrm>
            <a:off x="6684146" y="2133600"/>
            <a:ext cx="5507990" cy="4724400"/>
          </a:xfrm>
          <a:custGeom>
            <a:avLst/>
            <a:gdLst>
              <a:gd name="connsiteX0" fmla="*/ 236 w 8674"/>
              <a:gd name="connsiteY0" fmla="*/ 7440 h 7440"/>
              <a:gd name="connsiteX1" fmla="*/ 118 w 8674"/>
              <a:gd name="connsiteY1" fmla="*/ 6980 h 7440"/>
              <a:gd name="connsiteX2" fmla="*/ 0 w 8674"/>
              <a:gd name="connsiteY2" fmla="*/ 5809 h 7440"/>
              <a:gd name="connsiteX3" fmla="*/ 5809 w 8674"/>
              <a:gd name="connsiteY3" fmla="*/ 0 h 7440"/>
              <a:gd name="connsiteX4" fmla="*/ 8578 w 8674"/>
              <a:gd name="connsiteY4" fmla="*/ 701 h 7440"/>
              <a:gd name="connsiteX5" fmla="*/ 8674 w 8674"/>
              <a:gd name="connsiteY5" fmla="*/ 756 h 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4" h="7440">
                <a:moveTo>
                  <a:pt x="236" y="7440"/>
                </a:moveTo>
                <a:lnTo>
                  <a:pt x="118" y="6980"/>
                </a:lnTo>
                <a:cubicBezTo>
                  <a:pt x="41" y="6602"/>
                  <a:pt x="0" y="6210"/>
                  <a:pt x="0" y="5809"/>
                </a:cubicBezTo>
                <a:cubicBezTo>
                  <a:pt x="0" y="2601"/>
                  <a:pt x="2601" y="0"/>
                  <a:pt x="5809" y="0"/>
                </a:cubicBezTo>
                <a:cubicBezTo>
                  <a:pt x="6812" y="0"/>
                  <a:pt x="7755" y="254"/>
                  <a:pt x="8578" y="701"/>
                </a:cubicBezTo>
                <a:lnTo>
                  <a:pt x="8674" y="756"/>
                </a:lnTo>
              </a:path>
            </a:pathLst>
          </a:custGeom>
          <a:noFill/>
          <a:ln w="19050">
            <a:solidFill>
              <a:srgbClr val="FFFFFF">
                <a:alpha val="67000"/>
              </a:srgbClr>
            </a:solidFill>
          </a:ln>
          <a:effectLst>
            <a:outerShdw blurRad="177800" dir="8100000" algn="tr" rotWithShape="0">
              <a:schemeClr val="accent1">
                <a:alpha val="7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5"/>
            </p:custDataLst>
          </p:nvPr>
        </p:nvSpPr>
        <p:spPr>
          <a:xfrm>
            <a:off x="6997066" y="2489768"/>
            <a:ext cx="5194672" cy="4368232"/>
          </a:xfrm>
          <a:custGeom>
            <a:avLst/>
            <a:gdLst>
              <a:gd name="connsiteX0" fmla="*/ 3824288 w 5896869"/>
              <a:gd name="connsiteY0" fmla="*/ 0 h 4958715"/>
              <a:gd name="connsiteX1" fmla="*/ 5807321 w 5896869"/>
              <a:gd name="connsiteY1" fmla="*/ 553655 h 4958715"/>
              <a:gd name="connsiteX2" fmla="*/ 5896869 w 5896869"/>
              <a:gd name="connsiteY2" fmla="*/ 611064 h 4958715"/>
              <a:gd name="connsiteX3" fmla="*/ 5896869 w 5896869"/>
              <a:gd name="connsiteY3" fmla="*/ 4958715 h 4958715"/>
              <a:gd name="connsiteX4" fmla="*/ 171213 w 5896869"/>
              <a:gd name="connsiteY4" fmla="*/ 4958715 h 4958715"/>
              <a:gd name="connsiteX5" fmla="*/ 77696 w 5896869"/>
              <a:gd name="connsiteY5" fmla="*/ 4595016 h 4958715"/>
              <a:gd name="connsiteX6" fmla="*/ 0 w 5896869"/>
              <a:gd name="connsiteY6" fmla="*/ 3824288 h 4958715"/>
              <a:gd name="connsiteX7" fmla="*/ 3824288 w 5896869"/>
              <a:gd name="connsiteY7" fmla="*/ 0 h 495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96869" h="4958715">
                <a:moveTo>
                  <a:pt x="3824288" y="0"/>
                </a:moveTo>
                <a:cubicBezTo>
                  <a:pt x="4550321" y="0"/>
                  <a:pt x="5229100" y="202320"/>
                  <a:pt x="5807321" y="553655"/>
                </a:cubicBezTo>
                <a:lnTo>
                  <a:pt x="5896869" y="611064"/>
                </a:lnTo>
                <a:lnTo>
                  <a:pt x="5896869" y="4958715"/>
                </a:lnTo>
                <a:lnTo>
                  <a:pt x="171213" y="4958715"/>
                </a:lnTo>
                <a:lnTo>
                  <a:pt x="77696" y="4595016"/>
                </a:lnTo>
                <a:cubicBezTo>
                  <a:pt x="26753" y="4346064"/>
                  <a:pt x="0" y="4088300"/>
                  <a:pt x="0" y="3824288"/>
                </a:cubicBezTo>
                <a:cubicBezTo>
                  <a:pt x="0" y="1712192"/>
                  <a:pt x="1712192" y="0"/>
                  <a:pt x="3824288" y="0"/>
                </a:cubicBezTo>
                <a:close/>
              </a:path>
            </a:pathLst>
          </a:custGeom>
          <a:gradFill>
            <a:gsLst>
              <a:gs pos="30000">
                <a:schemeClr val="accent1"/>
              </a:gs>
              <a:gs pos="79000">
                <a:schemeClr val="accent2">
                  <a:lumMod val="7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6" name="椭圆 55"/>
          <p:cNvSpPr/>
          <p:nvPr userDrawn="1">
            <p:custDataLst>
              <p:tags r:id="rId6"/>
            </p:custDataLst>
          </p:nvPr>
        </p:nvSpPr>
        <p:spPr>
          <a:xfrm flipH="1">
            <a:off x="552107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7" name="椭圆 56"/>
          <p:cNvSpPr/>
          <p:nvPr userDrawn="1">
            <p:custDataLst>
              <p:tags r:id="rId7"/>
            </p:custDataLst>
          </p:nvPr>
        </p:nvSpPr>
        <p:spPr>
          <a:xfrm flipH="1">
            <a:off x="755971" y="562812"/>
            <a:ext cx="109018" cy="109018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8" name="椭圆 57"/>
          <p:cNvSpPr/>
          <p:nvPr userDrawn="1">
            <p:custDataLst>
              <p:tags r:id="rId8"/>
            </p:custDataLst>
          </p:nvPr>
        </p:nvSpPr>
        <p:spPr>
          <a:xfrm flipH="1">
            <a:off x="960924" y="562812"/>
            <a:ext cx="109018" cy="109018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59" name="椭圆 58"/>
          <p:cNvSpPr/>
          <p:nvPr userDrawn="1">
            <p:custDataLst>
              <p:tags r:id="rId9"/>
            </p:custDataLst>
          </p:nvPr>
        </p:nvSpPr>
        <p:spPr>
          <a:xfrm flipH="1">
            <a:off x="1164788" y="562812"/>
            <a:ext cx="109018" cy="10901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005CAA"/>
              </a:solidFill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10"/>
            </p:custDataLst>
          </p:nvPr>
        </p:nvSpPr>
        <p:spPr>
          <a:xfrm rot="5400000">
            <a:off x="10551795" y="174625"/>
            <a:ext cx="1814830" cy="146558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1"/>
            </p:custDataLst>
          </p:nvPr>
        </p:nvSpPr>
        <p:spPr>
          <a:xfrm rot="16200000">
            <a:off x="-162575" y="5323190"/>
            <a:ext cx="1698018" cy="1371600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 descr="千库网_智能手机屏幕上的智能人工智能聊天机器人_元素编号1472818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6236335" y="361950"/>
            <a:ext cx="5363845" cy="6496050"/>
          </a:xfrm>
          <a:prstGeom prst="rect">
            <a:avLst/>
          </a:prstGeom>
        </p:spPr>
      </p:pic>
      <p:sp>
        <p:nvSpPr>
          <p:cNvPr id="8" name="文本框 3"/>
          <p:cNvSpPr txBox="1"/>
          <p:nvPr userDrawn="1"/>
        </p:nvSpPr>
        <p:spPr>
          <a:xfrm>
            <a:off x="1102995" y="874395"/>
            <a:ext cx="709549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2025</a:t>
            </a:r>
            <a:r>
              <a:rPr lang="zh-CN" altLang="en-US" sz="2800" dirty="0">
                <a:solidFill>
                  <a:srgbClr val="005CAA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年安徽省中小学人工智能教育教师培训</a:t>
            </a:r>
            <a:endParaRPr lang="zh-CN" altLang="en-US" sz="2800" dirty="0">
              <a:solidFill>
                <a:srgbClr val="005CAA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汉仪铸字木头人W" panose="00020600040101010101" charset="-122"/>
              <a:ea typeface="汉仪铸字木头人W" panose="00020600040101010101" charset="-122"/>
              <a:cs typeface="汉仪铸字木头人W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5" y="843930"/>
            <a:ext cx="540000" cy="4369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1"/>
          <p:cNvSpPr/>
          <p:nvPr userDrawn="1"/>
        </p:nvSpPr>
        <p:spPr>
          <a:xfrm>
            <a:off x="1774825" y="306705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544830" y="306705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2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37669" y="245779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2"/>
          <p:cNvSpPr/>
          <p:nvPr userDrawn="1"/>
        </p:nvSpPr>
        <p:spPr>
          <a:xfrm>
            <a:off x="601861" y="183181"/>
            <a:ext cx="3621795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283779" y="262995"/>
            <a:ext cx="11619188" cy="6326991"/>
            <a:chOff x="283779" y="262995"/>
            <a:chExt cx="11619188" cy="6326991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283779" y="262995"/>
              <a:ext cx="11619188" cy="632699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7" name="圆角矩形 6"/>
            <p:cNvSpPr/>
            <p:nvPr/>
          </p:nvSpPr>
          <p:spPr bwMode="auto">
            <a:xfrm>
              <a:off x="463689" y="426084"/>
              <a:ext cx="11288110" cy="5927834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EDEDF0"/>
                </a:solidFill>
              </a:endParaRPr>
            </a:p>
          </p:txBody>
        </p:sp>
      </p:grpSp>
      <p:sp>
        <p:nvSpPr>
          <p:cNvPr id="8" name="矩形 1"/>
          <p:cNvSpPr/>
          <p:nvPr userDrawn="1"/>
        </p:nvSpPr>
        <p:spPr>
          <a:xfrm>
            <a:off x="2098675" y="426720"/>
            <a:ext cx="9053830" cy="488950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矩形 2"/>
          <p:cNvSpPr/>
          <p:nvPr userDrawn="1"/>
        </p:nvSpPr>
        <p:spPr>
          <a:xfrm>
            <a:off x="868680" y="426720"/>
            <a:ext cx="3000375" cy="647700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  <a:gd name="connsiteX0-1" fmla="*/ 47625 w 1370758"/>
              <a:gd name="connsiteY0-2" fmla="*/ 0 h 836719"/>
              <a:gd name="connsiteX1-3" fmla="*/ 1370758 w 1370758"/>
              <a:gd name="connsiteY1-4" fmla="*/ 0 h 836719"/>
              <a:gd name="connsiteX2-5" fmla="*/ 1070295 w 1370758"/>
              <a:gd name="connsiteY2-6" fmla="*/ 836719 h 836719"/>
              <a:gd name="connsiteX3-7" fmla="*/ 0 w 1370758"/>
              <a:gd name="connsiteY3-8" fmla="*/ 827194 h 836719"/>
              <a:gd name="connsiteX4-9" fmla="*/ 47625 w 1370758"/>
              <a:gd name="connsiteY4-10" fmla="*/ 0 h 8367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1070295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671094" y="29099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60784" y="62093"/>
            <a:ext cx="12043142" cy="672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629567" y="1229428"/>
            <a:ext cx="10945216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1159" y="399266"/>
            <a:ext cx="911229" cy="73389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774101" y="166047"/>
            <a:ext cx="4831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1800" b="1" cap="none" spc="0" dirty="0">
                <a:ln w="12700">
                  <a:solidFill>
                    <a:schemeClr val="bg1">
                      <a:lumMod val="95000"/>
                      <a:alpha val="32000"/>
                    </a:schemeClr>
                  </a:solidFill>
                  <a:prstDash val="solid"/>
                </a:ln>
                <a:noFill/>
                <a:effectLst/>
              </a:rPr>
              <a:t>梁祥制作</a:t>
            </a:r>
            <a:endParaRPr lang="zh-CN" altLang="en-US" sz="1800" b="1" cap="none" spc="0" dirty="0">
              <a:ln w="12700">
                <a:solidFill>
                  <a:schemeClr val="bg1">
                    <a:lumMod val="95000"/>
                    <a:alpha val="32000"/>
                  </a:schemeClr>
                </a:solidFill>
                <a:prstDash val="solid"/>
              </a:ln>
              <a:noFill/>
              <a:effectLst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041408" y="377493"/>
            <a:ext cx="3892901" cy="484732"/>
          </a:xfrm>
          <a:prstGeom prst="rect">
            <a:avLst/>
          </a:prstGeom>
        </p:spPr>
        <p:txBody>
          <a:bodyPr wrap="square" lIns="68564" tIns="34282" rIns="68564" bIns="34282">
            <a:spAutoFit/>
          </a:bodyPr>
          <a:lstStyle/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en-US" altLang="zh-CN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500" spc="-15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年安徽省中小学人工智能教育教师培训</a:t>
            </a:r>
            <a:endParaRPr lang="zh-CN" altLang="en-US" sz="1500" spc="-15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dist">
              <a:spcBef>
                <a:spcPts val="0"/>
              </a:spcBef>
              <a:spcAft>
                <a:spcPts val="0"/>
              </a:spcAft>
            </a:pPr>
            <a:r>
              <a:rPr lang="zh-CN" altLang="en-US" sz="1100" b="0" kern="800" spc="-300" baseline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安徽省中小学人工智能教育课程纲要及教学指南总体介绍</a:t>
            </a:r>
            <a:endParaRPr lang="zh-CN" altLang="en-US" sz="1100" b="0" kern="800" spc="-300" baseline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041408" y="871997"/>
            <a:ext cx="389290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背景意义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课程纲要介绍</a:t>
            </a:r>
            <a:r>
              <a:rPr lang="en-US" altLang="zh-CN" sz="1600" b="1" kern="0" dirty="0">
                <a:ln w="18415" cmpd="sng">
                  <a:noFill/>
                  <a:prstDash val="solid"/>
                </a:ln>
                <a:solidFill>
                  <a:srgbClr val="0068B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\</a:t>
            </a:r>
            <a:r>
              <a:rPr lang="zh-CN" altLang="en-US" sz="1600" b="1" kern="0" dirty="0">
                <a:ln w="18415" cmpd="sng">
                  <a:noFill/>
                  <a:prstDash val="solid"/>
                </a:ln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教学指南介绍</a:t>
            </a:r>
            <a:endParaRPr lang="zh-CN" altLang="en-US" sz="1800" b="1" kern="0" dirty="0">
              <a:ln w="18415" cmpd="sng">
                <a:noFill/>
                <a:prstDash val="solid"/>
              </a:ln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4158" y="6498000"/>
            <a:ext cx="12187842" cy="360000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0"/>
                </a:schemeClr>
              </a:gs>
              <a:gs pos="20000">
                <a:schemeClr val="bg2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>
              <a:solidFill>
                <a:srgbClr val="102940"/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990600" cy="800172"/>
          </a:xfrm>
          <a:custGeom>
            <a:avLst/>
            <a:gdLst>
              <a:gd name="connsiteX0" fmla="*/ 1132267 w 1718127"/>
              <a:gd name="connsiteY0" fmla="*/ 0 h 1387843"/>
              <a:gd name="connsiteX1" fmla="*/ 1718127 w 1718127"/>
              <a:gd name="connsiteY1" fmla="*/ 0 h 1387843"/>
              <a:gd name="connsiteX2" fmla="*/ 1703342 w 1718127"/>
              <a:gd name="connsiteY2" fmla="*/ 96877 h 1387843"/>
              <a:gd name="connsiteX3" fmla="*/ 119381 w 1718127"/>
              <a:gd name="connsiteY3" fmla="*/ 1387843 h 1387843"/>
              <a:gd name="connsiteX4" fmla="*/ 0 w 1718127"/>
              <a:gd name="connsiteY4" fmla="*/ 1381815 h 1387843"/>
              <a:gd name="connsiteX5" fmla="*/ 0 w 1718127"/>
              <a:gd name="connsiteY5" fmla="*/ 802689 h 1387843"/>
              <a:gd name="connsiteX6" fmla="*/ 13147 w 1718127"/>
              <a:gd name="connsiteY6" fmla="*/ 804696 h 1387843"/>
              <a:gd name="connsiteX7" fmla="*/ 119381 w 1718127"/>
              <a:gd name="connsiteY7" fmla="*/ 810060 h 1387843"/>
              <a:gd name="connsiteX8" fmla="*/ 1111694 w 1718127"/>
              <a:gd name="connsiteY8" fmla="*/ 80008 h 138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8127" h="1387843">
                <a:moveTo>
                  <a:pt x="1132267" y="0"/>
                </a:moveTo>
                <a:lnTo>
                  <a:pt x="1718127" y="0"/>
                </a:lnTo>
                <a:lnTo>
                  <a:pt x="1703342" y="96877"/>
                </a:lnTo>
                <a:cubicBezTo>
                  <a:pt x="1552581" y="833630"/>
                  <a:pt x="900703" y="1387843"/>
                  <a:pt x="119381" y="1387843"/>
                </a:cubicBezTo>
                <a:lnTo>
                  <a:pt x="0" y="1381815"/>
                </a:lnTo>
                <a:lnTo>
                  <a:pt x="0" y="802689"/>
                </a:lnTo>
                <a:lnTo>
                  <a:pt x="13147" y="804696"/>
                </a:lnTo>
                <a:cubicBezTo>
                  <a:pt x="48076" y="808243"/>
                  <a:pt x="83516" y="810060"/>
                  <a:pt x="119381" y="810060"/>
                </a:cubicBezTo>
                <a:cubicBezTo>
                  <a:pt x="585624" y="810060"/>
                  <a:pt x="980142" y="502963"/>
                  <a:pt x="1111694" y="8000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56.png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../media/image55.svg"/><Relationship Id="rId3" Type="http://schemas.openxmlformats.org/officeDocument/2006/relationships/image" Target="../media/image54.png"/><Relationship Id="rId2" Type="http://schemas.openxmlformats.org/officeDocument/2006/relationships/tags" Target="../tags/tag47.xml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59.jpeg"/><Relationship Id="rId15" Type="http://schemas.openxmlformats.org/officeDocument/2006/relationships/tags" Target="../tags/tag54.xml"/><Relationship Id="rId14" Type="http://schemas.openxmlformats.org/officeDocument/2006/relationships/image" Target="../media/image58.svg"/><Relationship Id="rId13" Type="http://schemas.openxmlformats.org/officeDocument/2006/relationships/image" Target="../media/image57.png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svg"/><Relationship Id="rId8" Type="http://schemas.openxmlformats.org/officeDocument/2006/relationships/image" Target="../media/image63.png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62.svg"/><Relationship Id="rId3" Type="http://schemas.openxmlformats.org/officeDocument/2006/relationships/image" Target="../media/image61.png"/><Relationship Id="rId23" Type="http://schemas.openxmlformats.org/officeDocument/2006/relationships/notesSlide" Target="../notesSlides/notesSlide13.xml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69.jpeg"/><Relationship Id="rId20" Type="http://schemas.openxmlformats.org/officeDocument/2006/relationships/tags" Target="../tags/tag66.xml"/><Relationship Id="rId2" Type="http://schemas.openxmlformats.org/officeDocument/2006/relationships/tags" Target="../tags/tag56.xml"/><Relationship Id="rId19" Type="http://schemas.openxmlformats.org/officeDocument/2006/relationships/image" Target="../media/image68.svg"/><Relationship Id="rId18" Type="http://schemas.openxmlformats.org/officeDocument/2006/relationships/image" Target="../media/image67.png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image" Target="../media/image66.svg"/><Relationship Id="rId13" Type="http://schemas.openxmlformats.org/officeDocument/2006/relationships/image" Target="../media/image65.png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image" Target="../media/image71.svg"/><Relationship Id="rId3" Type="http://schemas.openxmlformats.org/officeDocument/2006/relationships/image" Target="../media/image70.png"/><Relationship Id="rId2" Type="http://schemas.openxmlformats.org/officeDocument/2006/relationships/tags" Target="../tags/tag68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74.png"/><Relationship Id="rId10" Type="http://schemas.microsoft.com/office/2007/relationships/media" Target="../media/media1.mp4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78.svg"/><Relationship Id="rId3" Type="http://schemas.openxmlformats.org/officeDocument/2006/relationships/image" Target="../media/image77.png"/><Relationship Id="rId2" Type="http://schemas.openxmlformats.org/officeDocument/2006/relationships/tags" Target="../tags/tag72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74.png"/><Relationship Id="rId10" Type="http://schemas.microsoft.com/office/2007/relationships/media" Target="../media/media1.mp4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1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69.jpeg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35.svg"/><Relationship Id="rId3" Type="http://schemas.openxmlformats.org/officeDocument/2006/relationships/image" Target="../media/image82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8.jpe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29.svg"/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9.png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29.svg"/><Relationship Id="rId3" Type="http://schemas.openxmlformats.org/officeDocument/2006/relationships/image" Target="../media/image85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image" Target="../media/image90.svg"/><Relationship Id="rId3" Type="http://schemas.openxmlformats.org/officeDocument/2006/relationships/image" Target="../media/image28.png"/><Relationship Id="rId2" Type="http://schemas.openxmlformats.org/officeDocument/2006/relationships/tags" Target="../tags/tag92.xml"/><Relationship Id="rId14" Type="http://schemas.openxmlformats.org/officeDocument/2006/relationships/notesSlide" Target="../notesSlides/notesSlide21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image" Target="../media/image91.svg"/><Relationship Id="rId1" Type="http://schemas.openxmlformats.org/officeDocument/2006/relationships/tags" Target="../tags/tag9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66.svg"/><Relationship Id="rId7" Type="http://schemas.openxmlformats.org/officeDocument/2006/relationships/image" Target="../media/image65.png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8" Type="http://schemas.openxmlformats.org/officeDocument/2006/relationships/notesSlide" Target="../notesSlides/notesSlide22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95.jpeg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image" Target="../media/image25.svg"/><Relationship Id="rId12" Type="http://schemas.openxmlformats.org/officeDocument/2006/relationships/image" Target="../media/image94.png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image" Target="../media/image37.svg"/><Relationship Id="rId3" Type="http://schemas.openxmlformats.org/officeDocument/2006/relationships/image" Target="../media/image96.png"/><Relationship Id="rId2" Type="http://schemas.openxmlformats.org/officeDocument/2006/relationships/tags" Target="../tags/tag109.xml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10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image" Target="../media/image98.svg"/><Relationship Id="rId3" Type="http://schemas.openxmlformats.org/officeDocument/2006/relationships/image" Target="../media/image36.png"/><Relationship Id="rId2" Type="http://schemas.openxmlformats.org/officeDocument/2006/relationships/tags" Target="../tags/tag113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image" Target="../media/image100.svg"/><Relationship Id="rId1" Type="http://schemas.openxmlformats.org/officeDocument/2006/relationships/tags" Target="../tags/tag11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122.xml"/><Relationship Id="rId4" Type="http://schemas.openxmlformats.org/officeDocument/2006/relationships/image" Target="../media/image5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0" Type="http://schemas.openxmlformats.org/officeDocument/2006/relationships/notesSlide" Target="../notesSlides/notesSlide25.xml"/><Relationship Id="rId1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3" Type="http://schemas.openxmlformats.org/officeDocument/2006/relationships/notesSlide" Target="../notesSlides/notesSlide26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02.svg"/><Relationship Id="rId10" Type="http://schemas.openxmlformats.org/officeDocument/2006/relationships/image" Target="../media/image101.png"/><Relationship Id="rId1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5" Type="http://schemas.openxmlformats.org/officeDocument/2006/relationships/notesSlide" Target="../notesSlides/notesSlide2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image" Target="../media/image106.svg"/><Relationship Id="rId10" Type="http://schemas.openxmlformats.org/officeDocument/2006/relationships/image" Target="../media/image105.pn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19.xml"/><Relationship Id="rId4" Type="http://schemas.openxmlformats.org/officeDocument/2006/relationships/image" Target="../media/image5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23.svg"/><Relationship Id="rId6" Type="http://schemas.openxmlformats.org/officeDocument/2006/relationships/image" Target="../media/image22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2.png"/><Relationship Id="rId10" Type="http://schemas.openxmlformats.org/officeDocument/2006/relationships/tags" Target="../tags/tag27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30.xml"/><Relationship Id="rId4" Type="http://schemas.openxmlformats.org/officeDocument/2006/relationships/image" Target="../media/image5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5" Type="http://schemas.openxmlformats.org/officeDocument/2006/relationships/notesSlide" Target="../notesSlides/notesSlide6.xml"/><Relationship Id="rId24" Type="http://schemas.openxmlformats.org/officeDocument/2006/relationships/slideLayout" Target="../slideLayouts/slideLayout5.xml"/><Relationship Id="rId23" Type="http://schemas.openxmlformats.org/officeDocument/2006/relationships/image" Target="../media/image12.png"/><Relationship Id="rId22" Type="http://schemas.openxmlformats.org/officeDocument/2006/relationships/image" Target="../media/image33.svg"/><Relationship Id="rId21" Type="http://schemas.openxmlformats.org/officeDocument/2006/relationships/image" Target="../media/image32.png"/><Relationship Id="rId20" Type="http://schemas.openxmlformats.org/officeDocument/2006/relationships/tags" Target="../tags/tag42.xml"/><Relationship Id="rId2" Type="http://schemas.openxmlformats.org/officeDocument/2006/relationships/tags" Target="../tags/tag32.xml"/><Relationship Id="rId19" Type="http://schemas.openxmlformats.org/officeDocument/2006/relationships/image" Target="../media/image31.svg"/><Relationship Id="rId18" Type="http://schemas.openxmlformats.org/officeDocument/2006/relationships/image" Target="../media/image30.png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image" Target="../media/image29.svg"/><Relationship Id="rId13" Type="http://schemas.openxmlformats.org/officeDocument/2006/relationships/image" Target="../media/image28.png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49.svg"/><Relationship Id="rId13" Type="http://schemas.openxmlformats.org/officeDocument/2006/relationships/image" Target="../media/image48.png"/><Relationship Id="rId12" Type="http://schemas.openxmlformats.org/officeDocument/2006/relationships/image" Target="../media/image47.svg"/><Relationship Id="rId11" Type="http://schemas.openxmlformats.org/officeDocument/2006/relationships/image" Target="../media/image46.png"/><Relationship Id="rId10" Type="http://schemas.openxmlformats.org/officeDocument/2006/relationships/image" Target="../media/image45.svg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tags" Target="../tags/tag45.xml"/><Relationship Id="rId4" Type="http://schemas.openxmlformats.org/officeDocument/2006/relationships/image" Target="../media/image5.png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0685" y="4687570"/>
            <a:ext cx="10623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/>
            <a:r>
              <a:rPr lang="zh-CN" altLang="en-US" sz="4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第8课 垃圾投放算积分——认识算法效率</a:t>
            </a:r>
            <a:endParaRPr lang="zh-CN" altLang="en-US" sz="44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6952226" y="4302396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8217041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9483422" y="4302396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5738415" y="4302396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292136" y="258965"/>
            <a:ext cx="343735" cy="309916"/>
            <a:chOff x="4634991" y="2138335"/>
            <a:chExt cx="428348" cy="386204"/>
          </a:xfrm>
        </p:grpSpPr>
        <p:sp>
          <p:nvSpPr>
            <p:cNvPr id="77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8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1651281" y="258965"/>
            <a:ext cx="343735" cy="309916"/>
            <a:chOff x="5076056" y="2138335"/>
            <a:chExt cx="428348" cy="386204"/>
          </a:xfrm>
        </p:grpSpPr>
        <p:sp>
          <p:nvSpPr>
            <p:cNvPr id="80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7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7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7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7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7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010427" y="258965"/>
            <a:ext cx="343735" cy="309916"/>
            <a:chOff x="5557128" y="2138335"/>
            <a:chExt cx="428348" cy="386204"/>
          </a:xfrm>
        </p:grpSpPr>
        <p:sp>
          <p:nvSpPr>
            <p:cNvPr id="83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7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7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369572" y="258965"/>
            <a:ext cx="343735" cy="309916"/>
            <a:chOff x="6068610" y="2138335"/>
            <a:chExt cx="428348" cy="386204"/>
          </a:xfrm>
        </p:grpSpPr>
        <p:sp>
          <p:nvSpPr>
            <p:cNvPr id="86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7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7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7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5" y="167655"/>
            <a:ext cx="540000" cy="4369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693035"/>
            <a:ext cx="2091055" cy="2091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1830" y="732118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33570" y="6129655"/>
            <a:ext cx="68376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r>
              <a:rPr lang="en-US" altLang="zh-CN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CN" altLang="en-US" sz="2800" dirty="0">
                <a:solidFill>
                  <a:srgbClr val="1E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36035" y="5500370"/>
            <a:ext cx="71882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/>
            <a:r>
              <a:rPr lang="zh-CN" altLang="en-US" sz="2400" b="1" dirty="0">
                <a:solidFill>
                  <a:srgbClr val="1E437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（基于编程的学科实践说课）</a:t>
            </a:r>
            <a:endParaRPr lang="zh-CN" altLang="en-US" sz="2400" b="1" dirty="0">
              <a:solidFill>
                <a:srgbClr val="1E437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14" y="447378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391285" y="2287270"/>
            <a:ext cx="383413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四大核心环节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490980" y="3470910"/>
            <a:ext cx="3826510" cy="177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50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流程环环相扣：从需求分析到问题定义，经过算法设计与规划，最终实现代码编写与验证优化。</a:t>
            </a:r>
            <a:endParaRPr lang="en-US" sz="20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273165" y="1896745"/>
            <a:ext cx="3467735" cy="3352165"/>
            <a:chOff x="8994" y="2460"/>
            <a:chExt cx="6370" cy="571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994" y="2460"/>
              <a:ext cx="6371" cy="5710"/>
            </a:xfrm>
            <a:prstGeom prst="roundRect">
              <a:avLst>
                <a:gd name="adj" fmla="val 4166"/>
              </a:avLst>
            </a:prstGeom>
            <a:noFill/>
            <a:ln w="12700" cap="flat" cmpd="sng">
              <a:solidFill>
                <a:srgbClr val="FFFFFF">
                  <a:alpha val="20000"/>
                </a:srgbClr>
              </a:solidFill>
              <a:prstDash val="solid"/>
              <a:round/>
            </a:ln>
            <a:effectLst>
              <a:outerShdw blurRad="254000" dist="127000" dir="5400000" algn="tl" rotWithShape="0">
                <a:srgbClr val="007BFF">
                  <a:alpha val="30000"/>
                </a:srgb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63" y="5405"/>
              <a:ext cx="2273" cy="201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91" y="5159"/>
              <a:ext cx="768" cy="39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rcRect l="2734"/>
            <a:stretch>
              <a:fillRect/>
            </a:stretch>
          </p:blipFill>
          <p:spPr>
            <a:xfrm>
              <a:off x="9796" y="5405"/>
              <a:ext cx="2358" cy="20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234440" y="122936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环节一：需求分析与问题定义——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从真实场景中锚定编程目标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234440" y="22301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440" y="253492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2059940" y="23571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角色代入，感知问题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站在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程序</a:t>
            </a: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用户角度思考，明确问题场景与痛点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234440" y="34366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8440" y="374142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0"/>
            </p:custDataLst>
          </p:nvPr>
        </p:nvSpPr>
        <p:spPr>
          <a:xfrm>
            <a:off x="2059940" y="35636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梳理核心编程问题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拆解复杂需求，提取关键逻辑与数据关系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11"/>
            </p:custDataLst>
          </p:nvPr>
        </p:nvSpPr>
        <p:spPr>
          <a:xfrm>
            <a:off x="1234440" y="464312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88440" y="494792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5"/>
            </p:custDataLst>
          </p:nvPr>
        </p:nvSpPr>
        <p:spPr>
          <a:xfrm>
            <a:off x="2059940" y="477012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明确编程目标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定义输入输出标准，设定清晰的验收指标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7147560" y="2230120"/>
            <a:ext cx="3302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54000" dist="127000" dir="5400000" algn="tl" rotWithShape="0">
              <a:srgbClr val="007BFF">
                <a:alpha val="4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274560" y="2357120"/>
            <a:ext cx="3048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AutoShape 16"/>
          <p:cNvSpPr/>
          <p:nvPr/>
        </p:nvSpPr>
        <p:spPr>
          <a:xfrm>
            <a:off x="7274560" y="5659120"/>
            <a:ext cx="330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需求分析流程示意图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21080" y="2008505"/>
            <a:ext cx="5080000" cy="3272155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275715" y="2209800"/>
            <a:ext cx="4368165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具体操作：角色代入与问题感知</a:t>
            </a:r>
            <a:endParaRPr lang="en-US" sz="22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75080" y="2719705"/>
            <a:ext cx="4572000" cy="241173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通过“角色代入+实物操作”，让学生扮演“社区志愿者”。</a:t>
            </a:r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感知痛点：小区积分卡计算繁琐，中断需重算，工作量巨大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，现在人工使用</a:t>
            </a:r>
            <a:r>
              <a:rPr lang="en-US" altLang="zh-CN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累加法</a:t>
            </a:r>
            <a:r>
              <a:rPr lang="en-US" altLang="zh-CN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”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，只要数据规模稍大，就算得特别慢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提炼核心问题：</a:t>
            </a: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“如何编写程序快速计算连续投放积分，提升效率？</a:t>
            </a:r>
            <a:r>
              <a:rPr lang="en-US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endParaRPr lang="en-US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52005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6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目标：让学生明白“为什么编程”与“编程解决什么”，建立问题意识与工程思维</a:t>
            </a:r>
            <a:r>
              <a:rPr lang="zh-CN" altLang="en-US" sz="2000" b="1" i="0" u="none" strike="noStrike">
                <a:solidFill>
                  <a:schemeClr val="tx1">
                    <a:alpha val="60000"/>
                  </a:schemeClr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zh-CN" altLang="en-US" sz="2000" b="1" i="0" u="none" strike="noStrike">
              <a:solidFill>
                <a:schemeClr val="tx1">
                  <a:alpha val="60000"/>
                </a:schemeClr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34440" y="122936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环节一：需求分析与问题定义——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从真实场景中锚定编程目标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8585" y="2008505"/>
            <a:ext cx="4333240" cy="3272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604010" y="19030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8010" y="2144395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2366010" y="20935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分析计算方法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剖析问题本质，确定核心计算逻辑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604010" y="29825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58010" y="3223895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0"/>
            </p:custDataLst>
          </p:nvPr>
        </p:nvSpPr>
        <p:spPr>
          <a:xfrm>
            <a:off x="2366010" y="31730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独立计算并记录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手动推演过程，记录关键数据与步骤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11"/>
            </p:custDataLst>
          </p:nvPr>
        </p:nvSpPr>
        <p:spPr>
          <a:xfrm>
            <a:off x="1604010" y="40620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58010" y="4303395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5"/>
            </p:custDataLst>
          </p:nvPr>
        </p:nvSpPr>
        <p:spPr>
          <a:xfrm>
            <a:off x="2366010" y="42525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对比方法差异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对比不同思路，评估效率与复杂度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16"/>
            </p:custDataLst>
          </p:nvPr>
        </p:nvSpPr>
        <p:spPr>
          <a:xfrm>
            <a:off x="1604010" y="5141595"/>
            <a:ext cx="508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58010" y="5382895"/>
            <a:ext cx="406400" cy="406400"/>
          </a:xfrm>
          <a:prstGeom prst="rect">
            <a:avLst/>
          </a:prstGeom>
        </p:spPr>
      </p:pic>
      <p:sp>
        <p:nvSpPr>
          <p:cNvPr id="2" name="AutoShape 16"/>
          <p:cNvSpPr/>
          <p:nvPr>
            <p:custDataLst>
              <p:tags r:id="rId20"/>
            </p:custDataLst>
          </p:nvPr>
        </p:nvSpPr>
        <p:spPr>
          <a:xfrm>
            <a:off x="2366010" y="533209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形成编程思路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zh-CN" alt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数学逻辑</a:t>
            </a: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转化为</a:t>
            </a:r>
            <a:r>
              <a:rPr lang="zh-CN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编程思路</a:t>
            </a: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，构建完整算法框架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118985" y="2039620"/>
            <a:ext cx="3556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254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254000" dir="27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245985" y="2166620"/>
            <a:ext cx="3302000" cy="3302000"/>
          </a:xfrm>
          <a:prstGeom prst="roundRect">
            <a:avLst>
              <a:gd name="adj" fmla="val 384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9" name="AutoShape 19"/>
          <p:cNvSpPr/>
          <p:nvPr/>
        </p:nvSpPr>
        <p:spPr>
          <a:xfrm>
            <a:off x="7118985" y="5722620"/>
            <a:ext cx="355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算法设计流程示意图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具体操作步骤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061720" y="2522855"/>
            <a:ext cx="4811395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1.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学生提出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首尾配对求和法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，并归纳公式（建立模型）；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2.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（机动环节，视学情而定）通过课件帮学生快速理解配对求合法的计算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思路。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核心目标：从“数学逻辑”到“编程逻辑”的平滑过渡，培养计算思维与算法意识</a:t>
            </a:r>
            <a:endParaRPr lang="en-US" sz="2000" b="1" i="0" u="none" strike="noStrike">
              <a:solidFill>
                <a:schemeClr val="tx1">
                  <a:alpha val="70196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115" y="3783330"/>
            <a:ext cx="2070735" cy="15252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0" y="3942715"/>
            <a:ext cx="2501265" cy="1285240"/>
          </a:xfrm>
          <a:prstGeom prst="rect">
            <a:avLst/>
          </a:prstGeom>
        </p:spPr>
      </p:pic>
      <p:pic>
        <p:nvPicPr>
          <p:cNvPr id="17" name="首尾配对求和法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48400" y="1911350"/>
            <a:ext cx="4753610" cy="2972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728710" y="1367790"/>
            <a:ext cx="2824480" cy="19831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05850" y="3429000"/>
            <a:ext cx="2847340" cy="22853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" y="1367790"/>
            <a:ext cx="7624445" cy="44221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具体操作步骤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061720" y="2522855"/>
            <a:ext cx="4811395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1. 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学生提出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首尾配对求和法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”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，并归纳公式（建立模型）；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2.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（机动环节，视学情而定）通过课件帮学生快速理解配对求合法的计算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思路。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核心目标：从“数学逻辑”到“编程逻辑”的平滑过渡，培养计算思维与算法意识</a:t>
            </a:r>
            <a:endParaRPr lang="en-US" sz="2000" b="1" i="0" u="none" strike="noStrike">
              <a:solidFill>
                <a:schemeClr val="tx1">
                  <a:alpha val="70196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115" y="3783330"/>
            <a:ext cx="2070735" cy="15252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200" y="3942715"/>
            <a:ext cx="2501265" cy="1285240"/>
          </a:xfrm>
          <a:prstGeom prst="rect">
            <a:avLst/>
          </a:prstGeom>
        </p:spPr>
      </p:pic>
      <p:pic>
        <p:nvPicPr>
          <p:cNvPr id="17" name="首尾配对求和法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48400" y="1911350"/>
            <a:ext cx="4753610" cy="29724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具体操作步骤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6172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50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3.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一分钟限时计算，切身体会两个算法的效率。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4.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思考：为什么它能比累加法算得快？（计算步骤少）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5. 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少多少呢？学生统计天数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n=7,n=21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时，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计算步骤分别是多少？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关联感知：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探讨数据规模扩大时，不同算法计算次数的变化规律。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  <a:defRPr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核心目标：从“数学逻辑”到“编程逻辑”的平滑过渡，培养计算思维与算法意识</a:t>
            </a:r>
            <a:endParaRPr lang="en-US" sz="2000" b="1" i="0" u="none" strike="noStrike">
              <a:solidFill>
                <a:schemeClr val="tx1">
                  <a:alpha val="70196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145" y="1911350"/>
            <a:ext cx="2868930" cy="1830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课堂照片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415" y="3150235"/>
            <a:ext cx="3519805" cy="1864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919480" y="191135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1092200" y="2054860"/>
            <a:ext cx="304800" cy="3048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1442720" y="202946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具体操作步骤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6172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50000"/>
              </a:lnSpc>
              <a:buClr>
                <a:srgbClr val="007BFF"/>
              </a:buClr>
              <a:buChar char="•"/>
              <a:defRPr/>
            </a:pPr>
            <a:r>
              <a:rPr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你还知道哪些方法可以更快地计算连续自然数相加？</a:t>
            </a:r>
            <a:endParaRPr lang="zh-CN" altLang="en-US" sz="1400" b="1" i="0" u="none" strike="noStrike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5.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思考：你会选择哪种算法来设计程序呢？</a:t>
            </a:r>
            <a:endParaRPr lang="zh-CN" alt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</a:t>
            </a:r>
            <a:r>
              <a:rPr lang="en-US" altLang="zh-CN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*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将数学逻辑转化为初步的编程思路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007BFF"/>
              </a:buClr>
              <a:buNone/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*</a:t>
            </a:r>
            <a:r>
              <a:rPr lang="zh-CN" alt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肯定每一个学生的选择，呈现多元化的学习状态，也给后面两种算法的对比，做了最好的铺垫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buClr>
                <a:srgbClr val="007BFF"/>
              </a:buClr>
              <a:buNone/>
            </a:pP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核心目标：从“数学逻辑”到“编程逻辑”的平滑过渡，培养计算思维与算法意识</a:t>
            </a:r>
            <a:endParaRPr lang="en-US" sz="2000" b="1" i="0" u="none" strike="noStrike">
              <a:solidFill>
                <a:schemeClr val="tx1">
                  <a:alpha val="70196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80160" y="116332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环节二：算法设计与流程规划——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9" name="选择算法_20260317_11362789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0" y="1911350"/>
            <a:ext cx="4648200" cy="30670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5702300" y="20066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  <a:effectLst>
            <a:outerShdw blurRad="1270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6300" y="2197100"/>
            <a:ext cx="304800" cy="3048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5"/>
            </p:custDataLst>
          </p:nvPr>
        </p:nvSpPr>
        <p:spPr>
          <a:xfrm>
            <a:off x="6337300" y="21590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6"/>
            </p:custDataLst>
          </p:nvPr>
        </p:nvSpPr>
        <p:spPr>
          <a:xfrm>
            <a:off x="5956300" y="2641600"/>
            <a:ext cx="4572000" cy="266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  <a:defRPr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避免盲从：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保证学生独立思考时间，防止后续编码阶段出现“无从下手”的困境。</a:t>
            </a:r>
            <a:endParaRPr lang="en-US" sz="1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夯实基础：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让每个学生都建立自己的编程起点，降低代码实现的心理门槛。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能力培养：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通过算法对比，强化逻辑思维能力与方案设计能力。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007BFF"/>
              </a:buClr>
              <a:buChar char="•"/>
            </a:pPr>
            <a:r>
              <a:rPr lang="en-US" sz="1400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思维进阶：</a:t>
            </a:r>
            <a:r>
              <a:rPr lang="en-US" sz="14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引导学生从“会计算”向“会设计”转变，理解算法效率的重要性。</a:t>
            </a:r>
            <a:endParaRPr lang="en-US" sz="14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919480" y="5737225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>
                    <a:alpha val="70196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核心目标：从“数学逻辑”到“编程逻辑”的平滑过渡，培养计算思维与算法意识</a:t>
            </a:r>
            <a:endParaRPr lang="en-US" sz="2000" b="1" i="0" u="none" strike="noStrike">
              <a:solidFill>
                <a:schemeClr val="tx1">
                  <a:alpha val="70196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280160" y="116395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二</a:t>
            </a: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：算法设计与流程规划——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从思考中形成编程思路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1711960" y="1990090"/>
            <a:ext cx="3556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254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254000" dir="27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38960" y="2117090"/>
            <a:ext cx="3302000" cy="3302000"/>
          </a:xfrm>
          <a:prstGeom prst="roundRect">
            <a:avLst>
              <a:gd name="adj" fmla="val 3846"/>
            </a:avLst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1035" y="959485"/>
            <a:ext cx="5231765" cy="49504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1164091" y="2067732"/>
            <a:ext cx="739035" cy="595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59" y="3429000"/>
            <a:ext cx="1934227" cy="1934227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921864" y="4119878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23" name="标题 5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649681" y="2670819"/>
            <a:ext cx="2002790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dirty="0">
                <a:latin typeface="方正粗黑宋简体" panose="02000000000000000000" pitchFamily="2" charset="-122"/>
                <a:ea typeface="方正粗黑宋简体" panose="02000000000000000000" pitchFamily="2" charset="-122"/>
                <a:cs typeface="宋体" panose="02010600030101010101" pitchFamily="2" charset="-122"/>
              </a:rPr>
              <a:t>目录</a:t>
            </a:r>
            <a:endParaRPr lang="zh-CN" altLang="en-US" dirty="0">
              <a:latin typeface="方正粗黑宋简体" panose="02000000000000000000" pitchFamily="2" charset="-122"/>
              <a:ea typeface="方正粗黑宋简体" panose="02000000000000000000" pitchFamily="2" charset="-122"/>
              <a:cs typeface="宋体" panose="02010600030101010101" pitchFamily="2" charset="-122"/>
            </a:endParaRPr>
          </a:p>
        </p:txBody>
      </p:sp>
      <p:sp>
        <p:nvSpPr>
          <p:cNvPr id="37" name="TextBox 13"/>
          <p:cNvSpPr txBox="1"/>
          <p:nvPr/>
        </p:nvSpPr>
        <p:spPr>
          <a:xfrm>
            <a:off x="1093873" y="1107781"/>
            <a:ext cx="41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2026</a:t>
            </a: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年安徽省小学人工智能通识教育</a:t>
            </a:r>
            <a:endParaRPr lang="en-US" altLang="zh-CN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dist">
              <a:buClrTx/>
              <a:buSzTx/>
              <a:buFontTx/>
            </a:pPr>
            <a:r>
              <a:rPr lang="zh-CN" altLang="en-US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暨小学信息科技教学指南培训活动</a:t>
            </a:r>
            <a:endParaRPr lang="zh-CN" altLang="en-US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203269" y="4906629"/>
            <a:ext cx="857370" cy="800212"/>
            <a:chOff x="8810172" y="1194529"/>
            <a:chExt cx="857370" cy="80021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8890047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学科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实践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34327" y="5817251"/>
            <a:ext cx="857370" cy="800212"/>
            <a:chOff x="8810172" y="1194529"/>
            <a:chExt cx="857370" cy="80021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项目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学习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-1283145" y="3996007"/>
            <a:ext cx="857370" cy="800212"/>
            <a:chOff x="8810172" y="1194529"/>
            <a:chExt cx="857370" cy="80021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10172" y="1194529"/>
              <a:ext cx="857370" cy="800212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8890048" y="1324819"/>
              <a:ext cx="697627" cy="6108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实验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华光淡古印_CNKI" panose="02000500000000000000" pitchFamily="2" charset="-122"/>
                  <a:ea typeface="华光淡古印_CNKI" panose="02000500000000000000" pitchFamily="2" charset="-122"/>
                </a:rPr>
                <a:t>教学</a:t>
              </a:r>
              <a:endParaRPr lang="en-US" altLang="zh-CN" sz="20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华光淡古印_CNKI" panose="02000500000000000000" pitchFamily="2" charset="-122"/>
                <a:ea typeface="华光淡古印_CNKI" panose="02000500000000000000" pitchFamily="2" charset="-122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142" y="5379770"/>
            <a:ext cx="853514" cy="841321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5125" y="5223500"/>
            <a:ext cx="859611" cy="84132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8013" y="4939518"/>
            <a:ext cx="853514" cy="847417"/>
          </a:xfrm>
          <a:prstGeom prst="rect">
            <a:avLst/>
          </a:prstGeom>
        </p:spPr>
      </p:pic>
      <p:sp>
        <p:nvSpPr>
          <p:cNvPr id="8" name="AutoShape 6"/>
          <p:cNvSpPr/>
          <p:nvPr/>
        </p:nvSpPr>
        <p:spPr>
          <a:xfrm>
            <a:off x="6171565" y="120523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8" name="AutoShape 8"/>
          <p:cNvSpPr/>
          <p:nvPr/>
        </p:nvSpPr>
        <p:spPr>
          <a:xfrm>
            <a:off x="6512560" y="1515745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一、核心任务——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学什么？</a:t>
            </a:r>
            <a:endParaRPr lang="zh-CN" alt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0" name="AutoShape 10"/>
          <p:cNvSpPr/>
          <p:nvPr/>
        </p:nvSpPr>
        <p:spPr>
          <a:xfrm>
            <a:off x="6171565" y="234823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2" name="AutoShape 12"/>
          <p:cNvSpPr/>
          <p:nvPr/>
        </p:nvSpPr>
        <p:spPr>
          <a:xfrm>
            <a:off x="6512560" y="2658745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二、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实践方法</a:t>
            </a: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——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为何选？</a:t>
            </a:r>
            <a:endParaRPr lang="zh-CN" alt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4" name="AutoShape 14"/>
          <p:cNvSpPr/>
          <p:nvPr/>
        </p:nvSpPr>
        <p:spPr>
          <a:xfrm>
            <a:off x="6171565" y="349123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46" name="AutoShape 16"/>
          <p:cNvSpPr/>
          <p:nvPr/>
        </p:nvSpPr>
        <p:spPr>
          <a:xfrm>
            <a:off x="6512560" y="379857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三、落地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实操</a:t>
            </a:r>
            <a:r>
              <a:rPr lang="en-US" altLang="zh-CN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——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怎么学？</a:t>
            </a:r>
            <a:endParaRPr lang="zh-CN" alt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8" name="AutoShape 18"/>
          <p:cNvSpPr/>
          <p:nvPr/>
        </p:nvSpPr>
        <p:spPr>
          <a:xfrm>
            <a:off x="6171565" y="4634230"/>
            <a:ext cx="442976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0" name="AutoShape 20"/>
          <p:cNvSpPr/>
          <p:nvPr/>
        </p:nvSpPr>
        <p:spPr>
          <a:xfrm>
            <a:off x="6512560" y="4933950"/>
            <a:ext cx="421894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四、实践效果——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学得怎么样？</a:t>
            </a:r>
            <a:endParaRPr lang="zh-CN" alt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从动手实践中完成编程落地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341120" y="208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95120" y="239268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166620" y="221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完成算法流程图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梳理逻辑结构，绘制清晰的流程步骤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341120" y="335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120" y="366268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2166620" y="348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编写程序代码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将流程图转化为可执行的代码指令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341120" y="4627880"/>
            <a:ext cx="5080000" cy="1016000"/>
          </a:xfrm>
          <a:prstGeom prst="roundRect">
            <a:avLst>
              <a:gd name="adj" fmla="val 125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5120" y="493268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2166620" y="4754880"/>
            <a:ext cx="406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小组交流调试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互助排查错误，优化代码性能与逻辑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7183120" y="2214880"/>
            <a:ext cx="3302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  <a:effectLst>
            <a:outerShdw blurRad="127000" dist="63500" dir="2700000" algn="tl" rotWithShape="0">
              <a:srgbClr val="000000">
                <a:alpha val="5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10120" y="2341880"/>
            <a:ext cx="3048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" name="AutoShape 16"/>
          <p:cNvSpPr/>
          <p:nvPr/>
        </p:nvSpPr>
        <p:spPr>
          <a:xfrm>
            <a:off x="7183120" y="5643880"/>
            <a:ext cx="330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代码实现流程示意图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066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800" y="237236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828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</a:t>
            </a:r>
            <a:endParaRPr lang="en-US" sz="22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320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</a:t>
            </a:r>
            <a:r>
              <a:rPr 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学生先完成“首尾配对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求和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法”算法流程图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（算法优化意识）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；</a:t>
            </a:r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根据流程图，尝试编写计算积分的程序；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小组内交流代码，互相帮助调试，确保程序能正确运行。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670" y="2054860"/>
            <a:ext cx="4991100" cy="3619500"/>
          </a:xfrm>
          <a:prstGeom prst="rect">
            <a:avLst/>
          </a:prstGeom>
        </p:spPr>
      </p:pic>
      <p:sp>
        <p:nvSpPr>
          <p:cNvPr id="14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从动手实践中完成编程落地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1"/>
            </p:custDataLst>
          </p:nvPr>
        </p:nvSpPr>
        <p:spPr>
          <a:xfrm>
            <a:off x="1066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0800" y="237236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828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</a:t>
            </a:r>
            <a:endParaRPr lang="en-US" sz="22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1320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学生先完成“首尾配对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求和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法”算法流程图；</a:t>
            </a:r>
            <a:endParaRPr lang="en-US">
              <a:solidFill>
                <a:schemeClr val="tx1"/>
              </a:solidFill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根据流程图，尝试编写计算积分的程序；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小组内交流代码，互相帮助调试，确保程序能正确运行。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>
            <a:off x="6527800" y="211836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10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1800" y="237236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11"/>
            </p:custDataLst>
          </p:nvPr>
        </p:nvSpPr>
        <p:spPr>
          <a:xfrm>
            <a:off x="7289800" y="2321560"/>
            <a:ext cx="4064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</a:t>
            </a:r>
            <a:endParaRPr lang="en-US" sz="22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12"/>
            </p:custDataLst>
          </p:nvPr>
        </p:nvSpPr>
        <p:spPr>
          <a:xfrm>
            <a:off x="6781800" y="288036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实现从“算法设计”到“代码编写”的思维进阶；</a:t>
            </a:r>
            <a:endParaRPr lang="en-US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让学生理解“算法是程序的灵魂”；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03200" indent="-203200" algn="l">
              <a:lnSpc>
                <a:spcPct val="150000"/>
              </a:lnSpc>
              <a:buClr>
                <a:srgbClr val="E9ECEF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培养学生的动手实践能力和代码调试能力，落实计算思维的核心素养。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4"/>
          <p:cNvSpPr/>
          <p:nvPr/>
        </p:nvSpPr>
        <p:spPr>
          <a:xfrm>
            <a:off x="1341120" y="107188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环节三：代码编写与程序实现——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从动手实践中完成编程落地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从运行反馈中提升编程能力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8940" y="237744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2186940" y="2326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1. 运行程序并记录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2186940" y="2758440"/>
            <a:ext cx="4676775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执行程序代码，详细记录运行过程中的关键数据与日志信息。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8940" y="339344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9"/>
            </p:custDataLst>
          </p:nvPr>
        </p:nvSpPr>
        <p:spPr>
          <a:xfrm>
            <a:off x="2186940" y="3342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2. 对比结果得出结论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0" name="AutoShape 10"/>
          <p:cNvSpPr/>
          <p:nvPr>
            <p:custDataLst>
              <p:tags r:id="rId10"/>
            </p:custDataLst>
          </p:nvPr>
        </p:nvSpPr>
        <p:spPr>
          <a:xfrm>
            <a:off x="2186940" y="37744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将实际运行结果与预期目标进行比对，分析偏差原因并得出验证结论。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78940" y="4409440"/>
            <a:ext cx="406400" cy="4064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14"/>
            </p:custDataLst>
          </p:nvPr>
        </p:nvSpPr>
        <p:spPr>
          <a:xfrm>
            <a:off x="2186940" y="43586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3. 思考优化空间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5"/>
            </p:custDataLst>
          </p:nvPr>
        </p:nvSpPr>
        <p:spPr>
          <a:xfrm>
            <a:off x="2186940" y="479044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基于验证结论，识别潜在问题，思考算法效率与代码结构的优化方向。</a:t>
            </a:r>
            <a:endParaRPr lang="en-US" sz="14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381240" y="2225040"/>
            <a:ext cx="3302000" cy="3302000"/>
            <a:chOff x="11624" y="3504"/>
            <a:chExt cx="5200" cy="5200"/>
          </a:xfrm>
        </p:grpSpPr>
        <p:sp>
          <p:nvSpPr>
            <p:cNvPr id="14" name="AutoShape 14"/>
            <p:cNvSpPr/>
            <p:nvPr/>
          </p:nvSpPr>
          <p:spPr>
            <a:xfrm>
              <a:off x="11624" y="3504"/>
              <a:ext cx="5200" cy="5200"/>
            </a:xfrm>
            <a:prstGeom prst="roundRect">
              <a:avLst>
                <a:gd name="adj" fmla="val 3846"/>
              </a:avLst>
            </a:prstGeom>
            <a:solidFill>
              <a:srgbClr val="FFFFFF">
                <a:alpha val="10000"/>
              </a:srgbClr>
            </a:solidFill>
            <a:ln w="12700" cap="flat" cmpd="sng">
              <a:solidFill>
                <a:srgbClr val="007BFF">
                  <a:alpha val="3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11824" y="3704"/>
              <a:ext cx="4800" cy="4800"/>
            </a:xfrm>
            <a:prstGeom prst="roundRect">
              <a:avLst>
                <a:gd name="adj" fmla="val 4166"/>
              </a:avLst>
            </a:prstGeom>
            <a:noFill/>
            <a:ln w="25400" cap="flat" cmpd="sng">
              <a:noFill/>
              <a:prstDash val="solid"/>
              <a:round/>
            </a:ln>
            <a:effectLst>
              <a:outerShdw blurRad="190500" dist="1016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" name="圆角矩形 1"/>
            <p:cNvSpPr/>
            <p:nvPr/>
          </p:nvSpPr>
          <p:spPr>
            <a:xfrm>
              <a:off x="12142" y="6156"/>
              <a:ext cx="1849" cy="548"/>
            </a:xfrm>
            <a:prstGeom prst="roundRect">
              <a:avLst/>
            </a:prstGeom>
            <a:solidFill>
              <a:srgbClr val="72B3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交流讨论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17" name="AutoShape 5"/>
          <p:cNvSpPr/>
          <p:nvPr>
            <p:custDataLst>
              <p:tags r:id="rId1"/>
            </p:custDataLst>
          </p:nvPr>
        </p:nvSpPr>
        <p:spPr>
          <a:xfrm>
            <a:off x="899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160" y="2463800"/>
            <a:ext cx="406400" cy="406400"/>
          </a:xfrm>
          <a:prstGeom prst="rect">
            <a:avLst/>
          </a:prstGeom>
        </p:spPr>
      </p:pic>
      <p:sp>
        <p:nvSpPr>
          <p:cNvPr id="19" name="AutoShape 7"/>
          <p:cNvSpPr/>
          <p:nvPr>
            <p:custDataLst>
              <p:tags r:id="rId5"/>
            </p:custDataLst>
          </p:nvPr>
        </p:nvSpPr>
        <p:spPr>
          <a:xfrm>
            <a:off x="1661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具体操作流程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8"/>
          <p:cNvSpPr/>
          <p:nvPr>
            <p:custDataLst>
              <p:tags r:id="rId6"/>
            </p:custDataLst>
          </p:nvPr>
        </p:nvSpPr>
        <p:spPr>
          <a:xfrm>
            <a:off x="1153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分组实操：同桌两人使用不同算法的程序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同时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计算积分，记录运行结果和时间。</a:t>
            </a:r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全班交流：对比数据，总结得出“执行次数越少，算法效率越高”的核心结论</a:t>
            </a:r>
            <a:r>
              <a:rPr lang="zh-CN" alt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拓展思考：引导学生思考现有程序的优化空间，鼓励进行功能扩展尝试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5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从运行反馈中提升编程能力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6" name="VID20260316170740_20260317_10261971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8265" y="2199005"/>
            <a:ext cx="4467860" cy="27901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80070" y="5091430"/>
            <a:ext cx="115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课堂片段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三、落地实操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这节课具体怎么学？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17" name="AutoShape 5"/>
          <p:cNvSpPr/>
          <p:nvPr>
            <p:custDataLst>
              <p:tags r:id="rId1"/>
            </p:custDataLst>
          </p:nvPr>
        </p:nvSpPr>
        <p:spPr>
          <a:xfrm>
            <a:off x="899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160" y="2463800"/>
            <a:ext cx="406400" cy="406400"/>
          </a:xfrm>
          <a:prstGeom prst="rect">
            <a:avLst/>
          </a:prstGeom>
        </p:spPr>
      </p:pic>
      <p:sp>
        <p:nvSpPr>
          <p:cNvPr id="19" name="AutoShape 7"/>
          <p:cNvSpPr/>
          <p:nvPr>
            <p:custDataLst>
              <p:tags r:id="rId5"/>
            </p:custDataLst>
          </p:nvPr>
        </p:nvSpPr>
        <p:spPr>
          <a:xfrm>
            <a:off x="1661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具体操作流程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8"/>
          <p:cNvSpPr/>
          <p:nvPr>
            <p:custDataLst>
              <p:tags r:id="rId6"/>
            </p:custDataLst>
          </p:nvPr>
        </p:nvSpPr>
        <p:spPr>
          <a:xfrm>
            <a:off x="1153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分组实操：同桌两人使用不同算法的程序计算积分，记录运行结果和时间。</a:t>
            </a:r>
            <a:endParaRPr lang="en-US">
              <a:solidFill>
                <a:schemeClr val="tx1"/>
              </a:solidFill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全班交流：对比数据，总结得出“执行次数越少，算法效率越高”的核心结论</a:t>
            </a:r>
            <a:r>
              <a:rPr lang="zh-CN" alt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拓展思考：引导学生思考现有程序的优化空间，鼓励进行功能扩展尝试。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1" name="AutoShape 9"/>
          <p:cNvSpPr/>
          <p:nvPr>
            <p:custDataLst>
              <p:tags r:id="rId7"/>
            </p:custDataLst>
          </p:nvPr>
        </p:nvSpPr>
        <p:spPr>
          <a:xfrm>
            <a:off x="6487160" y="22098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2" name="Picture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1160" y="2463800"/>
            <a:ext cx="406400" cy="406400"/>
          </a:xfrm>
          <a:prstGeom prst="rect">
            <a:avLst/>
          </a:prstGeom>
        </p:spPr>
      </p:pic>
      <p:sp>
        <p:nvSpPr>
          <p:cNvPr id="23" name="AutoShape 11"/>
          <p:cNvSpPr/>
          <p:nvPr>
            <p:custDataLst>
              <p:tags r:id="rId11"/>
            </p:custDataLst>
          </p:nvPr>
        </p:nvSpPr>
        <p:spPr>
          <a:xfrm>
            <a:off x="7249160" y="2438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设计意图与目标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4" name="AutoShape 12"/>
          <p:cNvSpPr/>
          <p:nvPr>
            <p:custDataLst>
              <p:tags r:id="rId12"/>
            </p:custDataLst>
          </p:nvPr>
        </p:nvSpPr>
        <p:spPr>
          <a:xfrm>
            <a:off x="6741160" y="2971800"/>
            <a:ext cx="4572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验证思路：让学生在动手实操中验证编程思路，用真实数据和结果说话，拒绝灌输。</a:t>
            </a:r>
            <a:endParaRPr lang="en-US">
              <a:solidFill>
                <a:schemeClr val="tx1"/>
              </a:solidFill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闭环教学：实现“程序验证 → 结论总结 → 算法优化”的完整闭环。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90500" indent="-190500" algn="l">
              <a:lnSpc>
                <a:spcPct val="150000"/>
              </a:lnSpc>
              <a:buClr>
                <a:srgbClr val="E5E7EB"/>
              </a:buClr>
              <a:buChar char="•"/>
            </a:pP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思维进阶：引导学生从“完成任务”转向“应用与优化”，培养计算思维。</a:t>
            </a:r>
            <a:endParaRPr lang="en-US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5" name="AutoShape 4"/>
          <p:cNvSpPr/>
          <p:nvPr/>
        </p:nvSpPr>
        <p:spPr>
          <a:xfrm>
            <a:off x="1158240" y="120904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环节四：测试调试与验证优化——</a:t>
            </a:r>
            <a:r>
              <a:rPr lang="zh-CN" alt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从运行反馈中提升编程能力</a:t>
            </a:r>
            <a:endParaRPr lang="zh-CN" alt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实践效果</a:t>
            </a:r>
            <a:endParaRPr lang="zh-CN" altLang="en-US" sz="4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这节课学得怎么样？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四、实践效果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这节课学得怎么样？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5" name="AutoShape 5"/>
          <p:cNvSpPr/>
          <p:nvPr>
            <p:custDataLst>
              <p:tags r:id="rId2"/>
            </p:custDataLst>
          </p:nvPr>
        </p:nvSpPr>
        <p:spPr>
          <a:xfrm>
            <a:off x="762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4953000" y="10668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实践效果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4"/>
            </p:custDataLst>
          </p:nvPr>
        </p:nvSpPr>
        <p:spPr>
          <a:xfrm>
            <a:off x="1016000" y="194818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算法理解从抽象到具象</a:t>
            </a:r>
            <a:endParaRPr lang="zh-CN" altLang="en-US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学生能清晰区分累加法与首尾配对求和法，准确说出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执行次数越少，算法效率越高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，并能用自己的语言解释数据规模越大，算法效率差异越明显，真正理解算法效率的核心内涵。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9" name="AutoShape 9"/>
          <p:cNvSpPr/>
          <p:nvPr>
            <p:custDataLst>
              <p:tags r:id="rId5"/>
            </p:custDataLst>
          </p:nvPr>
        </p:nvSpPr>
        <p:spPr>
          <a:xfrm>
            <a:off x="4445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3" name="AutoShape 13"/>
          <p:cNvSpPr/>
          <p:nvPr>
            <p:custDataLst>
              <p:tags r:id="rId6"/>
            </p:custDataLst>
          </p:nvPr>
        </p:nvSpPr>
        <p:spPr>
          <a:xfrm>
            <a:off x="8128000" y="1630680"/>
            <a:ext cx="3302000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62000" y="5694680"/>
            <a:ext cx="10668000" cy="25400"/>
          </a:xfrm>
          <a:prstGeom prst="roundRect">
            <a:avLst>
              <a:gd name="adj" fmla="val 0"/>
            </a:avLst>
          </a:prstGeom>
          <a:solidFill>
            <a:srgbClr val="007BFF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762000" y="582168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>
                    <a:alpha val="6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持续优化教学方法，致力于提升学生核心素养</a:t>
            </a:r>
            <a:endParaRPr lang="en-US" sz="1400" b="0" i="0" u="none" strike="noStrike">
              <a:solidFill>
                <a:schemeClr val="tx1">
                  <a:alpha val="6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8"/>
          <p:cNvSpPr/>
          <p:nvPr>
            <p:custDataLst>
              <p:tags r:id="rId7"/>
            </p:custDataLst>
          </p:nvPr>
        </p:nvSpPr>
        <p:spPr>
          <a:xfrm>
            <a:off x="4699000" y="194818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SzTx/>
              <a:buFontTx/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计算思维完整落地</a:t>
            </a:r>
            <a:endParaRPr lang="zh-CN" alt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学生完整经历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分析问题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设计算法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绘制流程图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编写代码</a:t>
            </a:r>
            <a:r>
              <a:rPr lang="en-US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→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调试优化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全过程，能独立完成简单算法设计与程序实现，逻辑表达、问题拆解、方案对比能力显著提升。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8"/>
          <p:cNvSpPr/>
          <p:nvPr>
            <p:custDataLst>
              <p:tags r:id="rId8"/>
            </p:custDataLst>
          </p:nvPr>
        </p:nvSpPr>
        <p:spPr>
          <a:xfrm>
            <a:off x="8382000" y="1874520"/>
            <a:ext cx="2794000" cy="3068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ctr">
              <a:lnSpc>
                <a:spcPct val="108000"/>
              </a:lnSpc>
              <a:buClr>
                <a:srgbClr val="DCDCDC"/>
              </a:buClr>
              <a:buNone/>
              <a:defRPr/>
            </a:pPr>
            <a:r>
              <a:rPr lang="zh-CN" altLang="en-US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学习参与度高、获得感强</a:t>
            </a:r>
            <a:endParaRPr lang="zh-CN" altLang="en-US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  <a:defRPr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以垃圾分类志愿服务真实情境驱动学习，学生代入感强、参与度高，在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做中学、用中学、创中学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”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中切实体会到算法优化与编程解决实际问题的价值。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08000"/>
              </a:lnSpc>
              <a:buClr>
                <a:srgbClr val="DCDCDC"/>
              </a:buClr>
              <a:buChar char="•"/>
              <a:defRPr/>
            </a:pP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1" name="Picture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0505" y="108077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四、实践效果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这节课学得怎么样？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9" name="AutoShape 9"/>
          <p:cNvSpPr/>
          <p:nvPr>
            <p:custDataLst>
              <p:tags r:id="rId2"/>
            </p:custDataLst>
          </p:nvPr>
        </p:nvSpPr>
        <p:spPr>
          <a:xfrm>
            <a:off x="761365" y="1630680"/>
            <a:ext cx="5075555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09470" y="176784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1645920" y="176784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存在问题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2" name="AutoShape 12"/>
          <p:cNvSpPr/>
          <p:nvPr>
            <p:custDataLst>
              <p:tags r:id="rId7"/>
            </p:custDataLst>
          </p:nvPr>
        </p:nvSpPr>
        <p:spPr>
          <a:xfrm>
            <a:off x="919480" y="2360930"/>
            <a:ext cx="4663440" cy="25190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考虑课堂时间，为把握学习方向，课堂上的提问依然更多是教师在提出，学生自主提问能力低；</a:t>
            </a:r>
            <a:endParaRPr lang="zh-CN" altLang="en-US" sz="1600"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zh-CN" altLang="en-US" sz="1600"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sz="1600"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部分学生编程基础薄弱，对语法与指令不熟悉，代码编写与调试耗时较长；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课堂时间有限，算法深度探究与代码优化迭代难以兼顾，个体差异较难全面照顾。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  <a:buClr>
                <a:srgbClr val="DCDCDC"/>
              </a:buClr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</a:t>
            </a:r>
            <a:endParaRPr lang="en-US" altLang="zh-CN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8"/>
            </p:custDataLst>
          </p:nvPr>
        </p:nvSpPr>
        <p:spPr>
          <a:xfrm>
            <a:off x="6217920" y="1630680"/>
            <a:ext cx="5211445" cy="3556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39380" y="176784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>
            <p:custDataLst>
              <p:tags r:id="rId12"/>
            </p:custDataLst>
          </p:nvPr>
        </p:nvSpPr>
        <p:spPr>
          <a:xfrm>
            <a:off x="7265670" y="176784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改进方向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" name="AutoShape 16"/>
          <p:cNvSpPr/>
          <p:nvPr>
            <p:custDataLst>
              <p:tags r:id="rId13"/>
            </p:custDataLst>
          </p:nvPr>
        </p:nvSpPr>
        <p:spPr>
          <a:xfrm>
            <a:off x="6471920" y="2360295"/>
            <a:ext cx="4793615" cy="28257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平日里要刻意去训练、培养学生自主提问的能力，学习中设计更多贴近学生生活，学生有话可说，有问题可问的话题；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加强编程基础语法教学与巩固，设计分层任务，满足不同层次需求；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algn="l">
              <a:lnSpc>
                <a:spcPct val="150000"/>
              </a:lnSpc>
              <a:buClr>
                <a:srgbClr val="DCDCDC"/>
              </a:buClr>
              <a:buSzTx/>
              <a:buNone/>
            </a:pP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     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优化教学环节，</a:t>
            </a:r>
            <a:r>
              <a:rPr lang="zh-CN" altLang="en-US" sz="1600"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让学生更多地独立思考，有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更多时间交给学生去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做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去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学</a:t>
            </a:r>
            <a:r>
              <a:rPr lang="en-US" altLang="zh-CN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”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宋体" panose="02010600030101010101" pitchFamily="2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62000" y="5694680"/>
            <a:ext cx="10668000" cy="25400"/>
          </a:xfrm>
          <a:prstGeom prst="roundRect">
            <a:avLst>
              <a:gd name="adj" fmla="val 0"/>
            </a:avLst>
          </a:prstGeom>
          <a:solidFill>
            <a:srgbClr val="007BFF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762000" y="582168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chemeClr val="tx1">
                    <a:alpha val="6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持续优化教学方法，致力于提升学生核心素养</a:t>
            </a:r>
            <a:endParaRPr lang="en-US" sz="1400" b="0" i="0" u="none" strike="noStrike">
              <a:solidFill>
                <a:schemeClr val="tx1">
                  <a:alpha val="6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21" y="-1"/>
            <a:ext cx="12242405" cy="4301617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27317" y="4384202"/>
            <a:ext cx="12242403" cy="2482737"/>
          </a:xfrm>
          <a:prstGeom prst="rect">
            <a:avLst/>
          </a:prstGeom>
          <a:blipFill>
            <a:blip r:embed="rId2"/>
            <a:srcRect/>
            <a:stretch>
              <a:fillRect t="-67119" b="-671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-27318" y="4374691"/>
            <a:ext cx="12242403" cy="2490603"/>
          </a:xfrm>
          <a:prstGeom prst="rect">
            <a:avLst/>
          </a:prstGeom>
          <a:solidFill>
            <a:schemeClr val="accent6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2700000">
            <a:off x="1104039" y="6569150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411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1918505" y="6571825"/>
            <a:ext cx="575914" cy="575914"/>
          </a:xfrm>
          <a:prstGeom prst="rect">
            <a:avLst/>
          </a:prstGeom>
          <a:solidFill>
            <a:schemeClr val="accent6">
              <a:lumMod val="50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 rot="2700000">
            <a:off x="2732969" y="6573969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2700000">
            <a:off x="2325737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 rot="2700000">
            <a:off x="3140202" y="6166737"/>
            <a:ext cx="575914" cy="575914"/>
          </a:xfrm>
          <a:prstGeom prst="rect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Rectangle 5"/>
          <p:cNvSpPr>
            <a:spLocks noChangeArrowheads="1"/>
          </p:cNvSpPr>
          <p:nvPr/>
        </p:nvSpPr>
        <p:spPr bwMode="auto">
          <a:xfrm>
            <a:off x="-27316" y="4292871"/>
            <a:ext cx="727514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8419076" y="4292871"/>
            <a:ext cx="1264815" cy="8149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9683891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10950272" y="4292871"/>
            <a:ext cx="1264815" cy="81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7205265" y="4292871"/>
            <a:ext cx="1266381" cy="814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-5080"/>
            <a:ext cx="12239625" cy="4297045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5" y="234330"/>
            <a:ext cx="540000" cy="4369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" y="3230245"/>
            <a:ext cx="2091055" cy="20910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38515" y="5944130"/>
            <a:ext cx="30432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电话：</a:t>
            </a:r>
            <a:r>
              <a:rPr lang="en-US" altLang="zh-CN" dirty="0"/>
              <a:t>0551-62649670</a:t>
            </a:r>
            <a:endParaRPr lang="en-US" altLang="zh-CN" dirty="0"/>
          </a:p>
          <a:p>
            <a:r>
              <a:rPr lang="zh-CN" altLang="en-US" dirty="0"/>
              <a:t>网址：</a:t>
            </a:r>
            <a:r>
              <a:rPr lang="en-US" altLang="zh-CN" dirty="0"/>
              <a:t>http://www.ahjks.cn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1380269" y="304933"/>
            <a:ext cx="80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人工智能通识教育暨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86794" y="5976111"/>
            <a:ext cx="6123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1E43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安徽省教育科学研究院</a:t>
            </a:r>
            <a:endParaRPr lang="zh-CN" altLang="en-US" sz="2800" dirty="0">
              <a:solidFill>
                <a:srgbClr val="1E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38515" y="4790520"/>
            <a:ext cx="6422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携手共筑</a:t>
            </a:r>
            <a:r>
              <a:rPr lang="en-US" altLang="zh-CN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4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r>
              <a:rPr lang="zh-CN" altLang="en-US" sz="44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新未来</a:t>
            </a:r>
            <a:endParaRPr lang="zh-CN" altLang="en-US" sz="4400" b="1" spc="3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2101850" y="4855845"/>
            <a:ext cx="1733550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核心任务</a:t>
            </a:r>
            <a:endParaRPr lang="zh-CN" altLang="en-US" sz="4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这节课到底要干什么？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0"/>
          <p:cNvSpPr/>
          <p:nvPr/>
        </p:nvSpPr>
        <p:spPr>
          <a:xfrm>
            <a:off x="865505" y="5233670"/>
            <a:ext cx="10668000" cy="762000"/>
          </a:xfrm>
          <a:prstGeom prst="roundRect">
            <a:avLst>
              <a:gd name="adj" fmla="val 16666"/>
            </a:avLst>
          </a:prstGeom>
          <a:gradFill rotWithShape="1">
            <a:gsLst>
              <a:gs pos="0">
                <a:srgbClr val="007BFF">
                  <a:alpha val="20000"/>
                </a:srgbClr>
              </a:gs>
              <a:gs pos="100000">
                <a:srgbClr val="007BFF">
                  <a:alpha val="5000"/>
                </a:srgbClr>
              </a:gs>
            </a:gsLst>
            <a:lin ang="0"/>
          </a:gra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9" name="AutoShape 9"/>
          <p:cNvSpPr/>
          <p:nvPr>
            <p:custDataLst>
              <p:tags r:id="rId1"/>
            </p:custDataLst>
          </p:nvPr>
        </p:nvSpPr>
        <p:spPr>
          <a:xfrm>
            <a:off x="807720" y="1524000"/>
            <a:ext cx="5080000" cy="3196590"/>
          </a:xfrm>
          <a:prstGeom prst="roundRect">
            <a:avLst>
              <a:gd name="adj" fmla="val 387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二、核心任务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这节课到底要干什么？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21" name="AutoShape 7"/>
          <p:cNvSpPr/>
          <p:nvPr>
            <p:custDataLst>
              <p:tags r:id="rId2"/>
            </p:custDataLst>
          </p:nvPr>
        </p:nvSpPr>
        <p:spPr>
          <a:xfrm>
            <a:off x="1828800" y="19050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实践任务：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思维与实操落地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1" name="AutoShape 8"/>
          <p:cNvSpPr/>
          <p:nvPr>
            <p:custDataLst>
              <p:tags r:id="rId3"/>
            </p:custDataLst>
          </p:nvPr>
        </p:nvSpPr>
        <p:spPr>
          <a:xfrm>
            <a:off x="1066800" y="2333625"/>
            <a:ext cx="4470400" cy="25234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508000" algn="l" fontAlgn="auto">
              <a:lnSpc>
                <a:spcPct val="1170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立足小区志愿服务真实场景，通过编程解决积分计算效率问题，重点引导学生在算法对比中选择更优方案，实现</a:t>
            </a:r>
            <a:r>
              <a:rPr lang="en-US" altLang="zh-CN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“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问题解决</a:t>
            </a:r>
            <a:r>
              <a:rPr lang="en-US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→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算法优化</a:t>
            </a:r>
            <a:r>
              <a:rPr lang="en-US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→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计算思维落地</a:t>
            </a:r>
            <a:r>
              <a:rPr lang="en-US" altLang="zh-CN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” 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的目标。</a:t>
            </a:r>
            <a:endParaRPr lang="zh-CN" altLang="en-US" sz="20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2" name="AutoShape 9"/>
          <p:cNvSpPr/>
          <p:nvPr>
            <p:custDataLst>
              <p:tags r:id="rId4"/>
            </p:custDataLst>
          </p:nvPr>
        </p:nvSpPr>
        <p:spPr>
          <a:xfrm>
            <a:off x="6350000" y="1524000"/>
            <a:ext cx="5080000" cy="319659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3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800" y="1828800"/>
            <a:ext cx="609600" cy="609600"/>
          </a:xfrm>
          <a:prstGeom prst="rect">
            <a:avLst/>
          </a:prstGeom>
        </p:spPr>
      </p:pic>
      <p:sp>
        <p:nvSpPr>
          <p:cNvPr id="34" name="AutoShape 11"/>
          <p:cNvSpPr/>
          <p:nvPr>
            <p:custDataLst>
              <p:tags r:id="rId8"/>
            </p:custDataLst>
          </p:nvPr>
        </p:nvSpPr>
        <p:spPr>
          <a:xfrm>
            <a:off x="7416800" y="1905000"/>
            <a:ext cx="304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素养任务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宋体" panose="02010600030101010101" pitchFamily="2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算法效率与逻辑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5" name="AutoShape 12"/>
          <p:cNvSpPr/>
          <p:nvPr>
            <p:custDataLst>
              <p:tags r:id="rId9"/>
            </p:custDataLst>
          </p:nvPr>
        </p:nvSpPr>
        <p:spPr>
          <a:xfrm>
            <a:off x="6654800" y="2322830"/>
            <a:ext cx="4470400" cy="23164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   </a:t>
            </a:r>
            <a:r>
              <a:rPr 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引导学生发现算法效率差异，理解“执行次数越少，算法效率越高”的核心逻辑。</a:t>
            </a:r>
            <a:r>
              <a:rPr lang="zh-CN" alt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了解提升算法的重要性。</a:t>
            </a:r>
            <a:endParaRPr 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2000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       </a:t>
            </a:r>
            <a:endParaRPr lang="en-US" sz="2000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6" name="AutoShape 13"/>
          <p:cNvSpPr/>
          <p:nvPr/>
        </p:nvSpPr>
        <p:spPr>
          <a:xfrm>
            <a:off x="762000" y="5078095"/>
            <a:ext cx="10668000" cy="25400"/>
          </a:xfrm>
          <a:prstGeom prst="roundRect">
            <a:avLst>
              <a:gd name="adj" fmla="val 0"/>
            </a:avLst>
          </a:prstGeom>
          <a:solidFill>
            <a:srgbClr val="6C757D">
              <a:alpha val="3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37" name="AutoShape 14"/>
          <p:cNvSpPr/>
          <p:nvPr/>
        </p:nvSpPr>
        <p:spPr>
          <a:xfrm>
            <a:off x="457200" y="539623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i="0" u="none" strike="noStrik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通过双任务驱动，培养学生的计算思维与算法优化意识，实现</a:t>
            </a:r>
            <a:r>
              <a:rPr lang="zh-CN" altLang="en-US" i="0" u="none" strike="noStrik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核心素养的整体</a:t>
            </a:r>
            <a:r>
              <a:rPr lang="en-US" i="0" u="none" strike="noStrike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提升。</a:t>
            </a:r>
            <a:endParaRPr lang="en-US" i="0" u="none" strike="noStrike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38" name="Picture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00" y="1828800"/>
            <a:ext cx="609600" cy="609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精准选法</a:t>
            </a:r>
            <a:endParaRPr lang="zh-CN" altLang="en-US" sz="4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这节课为什么选择编程学科实践？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00" y="1062990"/>
            <a:ext cx="8509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（一）素养目标定位：计算思维的落地</a:t>
            </a:r>
            <a:endParaRPr 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114425" y="1877060"/>
            <a:ext cx="5080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368425" y="2131060"/>
            <a:ext cx="45720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indent="0" algn="l">
              <a:lnSpc>
                <a:spcPct val="108000"/>
              </a:lnSpc>
              <a:spcAft>
                <a:spcPts val="1000"/>
              </a:spcAft>
              <a:defRPr/>
            </a:pPr>
            <a:r>
              <a:rPr lang="en-US" sz="18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核心目标：培养计算思维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50000"/>
              </a:lnSpc>
            </a:pPr>
            <a:r>
              <a:rPr lang="en-US" sz="20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  </a:t>
            </a:r>
            <a:r>
              <a:rPr lang="en-US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本节课通过</a:t>
            </a: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编程</a:t>
            </a:r>
            <a:r>
              <a:rPr lang="zh-CN" alt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学科实践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将抽象的计算思维外显化、工具化。学生亲历</a:t>
            </a: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“分析问题→设计算法→编写代码→测试优化”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的完整流程，将思维方法转化为可执行步骤，实现从“知识学习”到“能力培养”的跨越。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6350000" y="2078990"/>
            <a:ext cx="508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编程思维闭环流程</a:t>
            </a:r>
            <a:endParaRPr lang="en-US" sz="16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>
            <p:custDataLst>
              <p:tags r:id="rId1"/>
            </p:custDataLst>
          </p:nvPr>
        </p:nvSpPr>
        <p:spPr>
          <a:xfrm>
            <a:off x="6350000" y="258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0500" y="289179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>
            <a:off x="7048500" y="271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分析问题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拆解需求，明确目标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9017000" y="258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7500" y="289179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0"/>
            </p:custDataLst>
          </p:nvPr>
        </p:nvSpPr>
        <p:spPr>
          <a:xfrm>
            <a:off x="9715500" y="271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设计算法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规划路径，逻辑建模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>
            <p:custDataLst>
              <p:tags r:id="rId11"/>
            </p:custDataLst>
          </p:nvPr>
        </p:nvSpPr>
        <p:spPr>
          <a:xfrm>
            <a:off x="6350000" y="385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40500" y="4161790"/>
            <a:ext cx="406400" cy="406400"/>
          </a:xfrm>
          <a:prstGeom prst="rect">
            <a:avLst/>
          </a:prstGeom>
        </p:spPr>
      </p:pic>
      <p:sp>
        <p:nvSpPr>
          <p:cNvPr id="2" name="AutoShape 16"/>
          <p:cNvSpPr/>
          <p:nvPr>
            <p:custDataLst>
              <p:tags r:id="rId15"/>
            </p:custDataLst>
          </p:nvPr>
        </p:nvSpPr>
        <p:spPr>
          <a:xfrm>
            <a:off x="7048500" y="398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编写代码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语言实现，精确表达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>
            <p:custDataLst>
              <p:tags r:id="rId16"/>
            </p:custDataLst>
          </p:nvPr>
        </p:nvSpPr>
        <p:spPr>
          <a:xfrm>
            <a:off x="9017000" y="3856990"/>
            <a:ext cx="2413000" cy="1016000"/>
          </a:xfrm>
          <a:prstGeom prst="roundRect">
            <a:avLst>
              <a:gd name="adj" fmla="val 12500"/>
            </a:avLst>
          </a:prstGeom>
          <a:solidFill>
            <a:srgbClr val="007BFF">
              <a:alpha val="15000"/>
            </a:srgbClr>
          </a:solidFill>
          <a:ln w="12700" cap="flat" cmpd="sng">
            <a:solidFill>
              <a:srgbClr val="007BFF">
                <a:alpha val="5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07500" y="4161790"/>
            <a:ext cx="406400" cy="406400"/>
          </a:xfrm>
          <a:prstGeom prst="rect">
            <a:avLst/>
          </a:prstGeom>
        </p:spPr>
      </p:pic>
      <p:sp>
        <p:nvSpPr>
          <p:cNvPr id="19" name="AutoShape 19"/>
          <p:cNvSpPr/>
          <p:nvPr>
            <p:custDataLst>
              <p:tags r:id="rId20"/>
            </p:custDataLst>
          </p:nvPr>
        </p:nvSpPr>
        <p:spPr>
          <a:xfrm>
            <a:off x="9715500" y="3983990"/>
            <a:ext cx="165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测试优化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验证逻辑，迭代完善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919480" y="5406390"/>
            <a:ext cx="10668000" cy="762000"/>
          </a:xfrm>
          <a:prstGeom prst="roundRect">
            <a:avLst>
              <a:gd name="adj" fmla="val 16666"/>
            </a:avLst>
          </a:prstGeom>
          <a:gradFill rotWithShape="1">
            <a:gsLst>
              <a:gs pos="0">
                <a:srgbClr val="007BFF">
                  <a:alpha val="20000"/>
                </a:srgbClr>
              </a:gs>
              <a:gs pos="100000">
                <a:srgbClr val="007BFF">
                  <a:alpha val="5000"/>
                </a:srgbClr>
              </a:gs>
            </a:gsLst>
            <a:lin ang="0"/>
          </a:gra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16000" y="5863590"/>
            <a:ext cx="304800" cy="304800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>
            <a:off x="1460500" y="5501640"/>
            <a:ext cx="9144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核心价值：</a:t>
            </a:r>
            <a:r>
              <a:rPr lang="en-US" sz="15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通过编程实践，将抽象思维转化为具体行动，实现“计算思维”与“数字创新能力”的双重提升。</a:t>
            </a:r>
            <a:endParaRPr lang="en-US" sz="15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79" y="4430604"/>
            <a:ext cx="1934227" cy="1934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23" name="AutoShape 4"/>
          <p:cNvSpPr/>
          <p:nvPr/>
        </p:nvSpPr>
        <p:spPr>
          <a:xfrm>
            <a:off x="919480" y="125158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（二）契合学习特点，适配“思维+实操”双需求</a:t>
            </a:r>
            <a:endParaRPr 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4" name="AutoShape 5"/>
          <p:cNvSpPr/>
          <p:nvPr/>
        </p:nvSpPr>
        <p:spPr>
          <a:xfrm>
            <a:off x="919480" y="2140585"/>
            <a:ext cx="5080000" cy="3683000"/>
          </a:xfrm>
          <a:prstGeom prst="roundRect">
            <a:avLst>
              <a:gd name="adj" fmla="val 3448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5" name="AutoShape 6"/>
          <p:cNvSpPr/>
          <p:nvPr/>
        </p:nvSpPr>
        <p:spPr>
          <a:xfrm>
            <a:off x="1173480" y="2394585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学习内容：抽象与具象的结合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6" name="AutoShape 7"/>
          <p:cNvSpPr/>
          <p:nvPr/>
        </p:nvSpPr>
        <p:spPr>
          <a:xfrm>
            <a:off x="1173480" y="2902585"/>
            <a:ext cx="4572000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50000"/>
              </a:lnSpc>
              <a:defRPr/>
            </a:pP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核心矛盾：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“算法效率”本身是抽象的思维概念，但必须通过具象的载体落地。</a:t>
            </a:r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50000"/>
              </a:lnSpc>
            </a:pP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落地载体：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积分计算、流程图设计、编程验证。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  <a:p>
            <a:pPr indent="0" algn="l">
              <a:lnSpc>
                <a:spcPct val="150000"/>
              </a:lnSpc>
            </a:pPr>
            <a:r>
              <a:rPr lang="en-US" b="1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教学痛点：</a:t>
            </a:r>
            <a:r>
              <a:rPr lang="en-US" b="0" i="0" u="none" strike="noStrik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如何让抽象的算法逻辑变得可感知、可操作？</a:t>
            </a:r>
            <a:endParaRPr lang="en-US" b="0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27" name="AutoShape 8"/>
          <p:cNvSpPr/>
          <p:nvPr/>
        </p:nvSpPr>
        <p:spPr>
          <a:xfrm>
            <a:off x="6380480" y="2140585"/>
            <a:ext cx="5207000" cy="3683000"/>
          </a:xfrm>
          <a:prstGeom prst="roundRect">
            <a:avLst>
              <a:gd name="adj" fmla="val 3448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007BFF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8" name="AutoShape 9"/>
          <p:cNvSpPr/>
          <p:nvPr/>
        </p:nvSpPr>
        <p:spPr>
          <a:xfrm>
            <a:off x="6634480" y="2394585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编程：完美适配的双重路径</a:t>
            </a: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0" name="AutoShape 10"/>
          <p:cNvSpPr/>
          <p:nvPr/>
        </p:nvSpPr>
        <p:spPr>
          <a:xfrm>
            <a:off x="6634480" y="2902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007BFF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1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61480" y="3080385"/>
            <a:ext cx="406400" cy="406400"/>
          </a:xfrm>
          <a:prstGeom prst="rect">
            <a:avLst/>
          </a:prstGeom>
        </p:spPr>
      </p:pic>
      <p:sp>
        <p:nvSpPr>
          <p:cNvPr id="32" name="AutoShape 12"/>
          <p:cNvSpPr/>
          <p:nvPr/>
        </p:nvSpPr>
        <p:spPr>
          <a:xfrm>
            <a:off x="7269480" y="2966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思维探究路径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分析问题 → 设计算法逻辑（抽象层面）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3" name="AutoShape 13"/>
          <p:cNvSpPr/>
          <p:nvPr/>
        </p:nvSpPr>
        <p:spPr>
          <a:xfrm>
            <a:off x="6634480" y="3791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007BFF">
              <a:alpha val="1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1480" y="3969385"/>
            <a:ext cx="406400" cy="406400"/>
          </a:xfrm>
          <a:prstGeom prst="rect">
            <a:avLst/>
          </a:prstGeom>
        </p:spPr>
      </p:pic>
      <p:sp>
        <p:nvSpPr>
          <p:cNvPr id="35" name="AutoShape 15"/>
          <p:cNvSpPr/>
          <p:nvPr/>
        </p:nvSpPr>
        <p:spPr>
          <a:xfrm>
            <a:off x="7269480" y="3855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动手实操路径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编写代码 → 运行调试验证（具象层面）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6" name="AutoShape 16"/>
          <p:cNvSpPr/>
          <p:nvPr/>
        </p:nvSpPr>
        <p:spPr>
          <a:xfrm>
            <a:off x="6634480" y="4680585"/>
            <a:ext cx="4699000" cy="762000"/>
          </a:xfrm>
          <a:prstGeom prst="roundRect">
            <a:avLst>
              <a:gd name="adj" fmla="val 16666"/>
            </a:avLst>
          </a:prstGeom>
          <a:solidFill>
            <a:srgbClr val="28A745">
              <a:alpha val="10000"/>
            </a:srgbClr>
          </a:solidFill>
          <a:ln w="12700" cap="flat" cmpd="sng">
            <a:solidFill>
              <a:srgbClr val="28A745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3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1480" y="4858385"/>
            <a:ext cx="406400" cy="406400"/>
          </a:xfrm>
          <a:prstGeom prst="rect">
            <a:avLst/>
          </a:prstGeom>
        </p:spPr>
      </p:pic>
      <p:sp>
        <p:nvSpPr>
          <p:cNvPr id="38" name="AutoShape 18"/>
          <p:cNvSpPr/>
          <p:nvPr/>
        </p:nvSpPr>
        <p:spPr>
          <a:xfrm>
            <a:off x="7269480" y="4744085"/>
            <a:ext cx="393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教学价值升华</a:t>
            </a:r>
            <a:endParaRPr lang="en-US" sz="1100">
              <a:solidFill>
                <a:schemeClr val="tx1"/>
              </a:solidFill>
            </a:endParaRPr>
          </a:p>
          <a:p>
            <a:pPr indent="0" algn="l">
              <a:lnSpc>
                <a:spcPct val="125000"/>
              </a:lnSpc>
            </a:pPr>
            <a:r>
              <a:rPr lang="en-US" sz="12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实现“从具象计算到抽象算法”的闭环验证</a:t>
            </a:r>
            <a:endParaRPr lang="en-US" sz="12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/>
          <p:nvPr/>
        </p:nvSpPr>
        <p:spPr>
          <a:xfrm>
            <a:off x="833120" y="19856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7120" y="2303145"/>
            <a:ext cx="508000" cy="508000"/>
          </a:xfrm>
          <a:prstGeom prst="rect">
            <a:avLst/>
          </a:prstGeom>
        </p:spPr>
      </p:pic>
      <p:sp>
        <p:nvSpPr>
          <p:cNvPr id="8" name="AutoShape 7"/>
          <p:cNvSpPr/>
          <p:nvPr/>
        </p:nvSpPr>
        <p:spPr>
          <a:xfrm>
            <a:off x="1722120" y="21126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学生认知基础</a:t>
            </a:r>
            <a:endParaRPr lang="en-US" sz="1100"/>
          </a:p>
        </p:txBody>
      </p:sp>
      <p:sp>
        <p:nvSpPr>
          <p:cNvPr id="9" name="AutoShape 8"/>
          <p:cNvSpPr/>
          <p:nvPr/>
        </p:nvSpPr>
        <p:spPr>
          <a:xfrm>
            <a:off x="1722120" y="24936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五年级学生已具备一定数学基础和逻辑思维能力，对信息</a:t>
            </a:r>
            <a:r>
              <a:rPr lang="zh-CN" alt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科技</a:t>
            </a:r>
            <a:r>
              <a:rPr 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充满探索兴趣。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AutoShape 9"/>
          <p:cNvSpPr/>
          <p:nvPr/>
        </p:nvSpPr>
        <p:spPr>
          <a:xfrm>
            <a:off x="833120" y="33191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120" y="3636645"/>
            <a:ext cx="508000" cy="508000"/>
          </a:xfrm>
          <a:prstGeom prst="rect">
            <a:avLst/>
          </a:prstGeom>
        </p:spPr>
      </p:pic>
      <p:sp>
        <p:nvSpPr>
          <p:cNvPr id="12" name="AutoShape 11"/>
          <p:cNvSpPr/>
          <p:nvPr/>
        </p:nvSpPr>
        <p:spPr>
          <a:xfrm>
            <a:off x="1722120" y="34461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“做中学、用中学”实践</a:t>
            </a:r>
            <a:endParaRPr lang="en-US" sz="1100"/>
          </a:p>
        </p:txBody>
      </p:sp>
      <p:sp>
        <p:nvSpPr>
          <p:cNvPr id="13" name="AutoShape 12"/>
          <p:cNvSpPr/>
          <p:nvPr/>
        </p:nvSpPr>
        <p:spPr>
          <a:xfrm>
            <a:off x="1722120" y="38271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从“垃圾分类积分”场景入手，通过“编一编、调一调”实践，感知算法效率差异。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AutoShape 13"/>
          <p:cNvSpPr/>
          <p:nvPr/>
        </p:nvSpPr>
        <p:spPr>
          <a:xfrm>
            <a:off x="833120" y="4652645"/>
            <a:ext cx="5334000" cy="1143000"/>
          </a:xfrm>
          <a:prstGeom prst="roundRect">
            <a:avLst>
              <a:gd name="adj" fmla="val 11111"/>
            </a:avLst>
          </a:prstGeom>
          <a:solidFill>
            <a:srgbClr val="F0F8FF">
              <a:alpha val="100000"/>
            </a:srgbClr>
          </a:solidFill>
          <a:ln w="12700" cap="flat" cmpd="sng">
            <a:solidFill>
              <a:srgbClr val="007B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120" y="4970145"/>
            <a:ext cx="508000" cy="508000"/>
          </a:xfrm>
          <a:prstGeom prst="rect">
            <a:avLst/>
          </a:prstGeom>
        </p:spPr>
      </p:pic>
      <p:sp>
        <p:nvSpPr>
          <p:cNvPr id="17" name="AutoShape 15"/>
          <p:cNvSpPr/>
          <p:nvPr/>
        </p:nvSpPr>
        <p:spPr>
          <a:xfrm>
            <a:off x="1722120" y="4779645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2125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核心素养提升</a:t>
            </a:r>
            <a:endParaRPr lang="en-US" sz="1100"/>
          </a:p>
        </p:txBody>
      </p:sp>
      <p:sp>
        <p:nvSpPr>
          <p:cNvPr id="18" name="AutoShape 16"/>
          <p:cNvSpPr/>
          <p:nvPr/>
        </p:nvSpPr>
        <p:spPr>
          <a:xfrm>
            <a:off x="1722120" y="5160645"/>
            <a:ext cx="4191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编程过程中的试错与调试环节，有效培养学生的耐心、细心及解决问题的能力。</a:t>
            </a:r>
            <a:endParaRPr 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AutoShape 17"/>
          <p:cNvSpPr/>
          <p:nvPr/>
        </p:nvSpPr>
        <p:spPr>
          <a:xfrm>
            <a:off x="6675120" y="1985645"/>
            <a:ext cx="4572000" cy="2540000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007BFF">
                  <a:alpha val="100000"/>
                </a:srgbClr>
              </a:gs>
              <a:gs pos="100000">
                <a:srgbClr val="0056B3">
                  <a:alpha val="100000"/>
                </a:srgbClr>
              </a:gs>
            </a:gsLst>
            <a:lin ang="2700000"/>
          </a:gradFill>
          <a:ln w="25400" cap="flat" cmpd="sng">
            <a:noFill/>
            <a:prstDash val="solid"/>
            <a:round/>
          </a:ln>
          <a:effectLst>
            <a:outerShdw blurRad="254000" dist="127000" dir="5400000" algn="tl" rotWithShape="0">
              <a:srgbClr val="007BFF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0" name="AutoShape 18"/>
          <p:cNvSpPr/>
          <p:nvPr/>
        </p:nvSpPr>
        <p:spPr>
          <a:xfrm>
            <a:off x="6929120" y="2176145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实践认知闭环</a:t>
            </a:r>
            <a:endParaRPr lang="en-US" sz="1100"/>
          </a:p>
        </p:txBody>
      </p:sp>
      <p:pic>
        <p:nvPicPr>
          <p:cNvPr id="21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6120" y="2747645"/>
            <a:ext cx="609600" cy="609600"/>
          </a:xfrm>
          <a:prstGeom prst="rect">
            <a:avLst/>
          </a:prstGeom>
        </p:spPr>
      </p:pic>
      <p:sp>
        <p:nvSpPr>
          <p:cNvPr id="22" name="AutoShape 20"/>
          <p:cNvSpPr/>
          <p:nvPr/>
        </p:nvSpPr>
        <p:spPr>
          <a:xfrm>
            <a:off x="68529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生活场景</a:t>
            </a:r>
            <a:endParaRPr lang="en-US" sz="1100"/>
          </a:p>
        </p:txBody>
      </p:sp>
      <p:pic>
        <p:nvPicPr>
          <p:cNvPr id="23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1620" y="2900045"/>
            <a:ext cx="304800" cy="304800"/>
          </a:xfrm>
          <a:prstGeom prst="rect">
            <a:avLst/>
          </a:prstGeom>
        </p:spPr>
      </p:pic>
      <p:pic>
        <p:nvPicPr>
          <p:cNvPr id="24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02320" y="2747645"/>
            <a:ext cx="609600" cy="609600"/>
          </a:xfrm>
          <a:prstGeom prst="rect">
            <a:avLst/>
          </a:prstGeom>
        </p:spPr>
      </p:pic>
      <p:sp>
        <p:nvSpPr>
          <p:cNvPr id="25" name="AutoShape 23"/>
          <p:cNvSpPr/>
          <p:nvPr/>
        </p:nvSpPr>
        <p:spPr>
          <a:xfrm>
            <a:off x="81991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动手实践</a:t>
            </a:r>
            <a:endParaRPr lang="en-US" sz="1100"/>
          </a:p>
        </p:txBody>
      </p:sp>
      <p:pic>
        <p:nvPicPr>
          <p:cNvPr id="26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7820" y="2900045"/>
            <a:ext cx="304800" cy="304800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48520" y="2747645"/>
            <a:ext cx="609600" cy="609600"/>
          </a:xfrm>
          <a:prstGeom prst="rect">
            <a:avLst/>
          </a:prstGeom>
        </p:spPr>
      </p:pic>
      <p:sp>
        <p:nvSpPr>
          <p:cNvPr id="28" name="AutoShape 26"/>
          <p:cNvSpPr/>
          <p:nvPr/>
        </p:nvSpPr>
        <p:spPr>
          <a:xfrm>
            <a:off x="9545320" y="3446145"/>
            <a:ext cx="1016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思维内化</a:t>
            </a:r>
            <a:endParaRPr lang="en-US" sz="1100"/>
          </a:p>
        </p:txBody>
      </p:sp>
      <p:sp>
        <p:nvSpPr>
          <p:cNvPr id="30" name="AutoShape 27"/>
          <p:cNvSpPr/>
          <p:nvPr/>
        </p:nvSpPr>
        <p:spPr>
          <a:xfrm>
            <a:off x="6675120" y="4779645"/>
            <a:ext cx="4572000" cy="1016000"/>
          </a:xfrm>
          <a:prstGeom prst="roundRect">
            <a:avLst>
              <a:gd name="adj" fmla="val 12500"/>
            </a:avLst>
          </a:prstGeom>
          <a:solidFill>
            <a:srgbClr val="E9ECE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1" name="AutoShape 28"/>
          <p:cNvSpPr/>
          <p:nvPr/>
        </p:nvSpPr>
        <p:spPr>
          <a:xfrm>
            <a:off x="6802120" y="4906645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49505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核心价值：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6C75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符合小学生“从具象到抽象、从实践到思维”的认知规律，实现知识的深度内化。</a:t>
            </a:r>
            <a:endParaRPr lang="en-US" sz="1400" b="0" i="0" u="none" strike="noStrike">
              <a:solidFill>
                <a:srgbClr val="6C75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2" name="AutoShape 29"/>
          <p:cNvSpPr/>
          <p:nvPr/>
        </p:nvSpPr>
        <p:spPr>
          <a:xfrm>
            <a:off x="0" y="6807200"/>
            <a:ext cx="12192000" cy="50800"/>
          </a:xfrm>
          <a:prstGeom prst="roundRect">
            <a:avLst>
              <a:gd name="adj" fmla="val 0"/>
            </a:avLst>
          </a:prstGeom>
          <a:solidFill>
            <a:srgbClr val="007B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3" name="文本框 32"/>
          <p:cNvSpPr txBox="1"/>
          <p:nvPr/>
        </p:nvSpPr>
        <p:spPr>
          <a:xfrm>
            <a:off x="919357" y="466133"/>
            <a:ext cx="25801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二、精准选法</a:t>
            </a:r>
            <a:endParaRPr lang="zh-CN" altLang="en-US" sz="12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645535" y="515620"/>
            <a:ext cx="527240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/>
            <a:r>
              <a:rPr lang="en-US" altLang="zh-CN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    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/>
                <a:ea typeface="黑体" panose="02010609060101010101" charset="-122"/>
              </a:rPr>
              <a:t>这节课为什么选编程学科实践？</a:t>
            </a:r>
            <a:endParaRPr lang="zh-CN" altLang="en-US" b="1" dirty="0">
              <a:solidFill>
                <a:schemeClr val="bg1"/>
              </a:solidFill>
              <a:latin typeface="Times New Roman" panose="02020603050405020304"/>
              <a:ea typeface="黑体" panose="02010609060101010101" charset="-122"/>
            </a:endParaRPr>
          </a:p>
        </p:txBody>
      </p:sp>
      <p:sp>
        <p:nvSpPr>
          <p:cNvPr id="35" name="AutoShape 4"/>
          <p:cNvSpPr/>
          <p:nvPr/>
        </p:nvSpPr>
        <p:spPr>
          <a:xfrm>
            <a:off x="731520" y="1160145"/>
            <a:ext cx="9017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non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007B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（三）遵循“做中学、用中学”的认知规律</a:t>
            </a:r>
            <a:endParaRPr lang="en-US" sz="2800" b="1" i="0" u="none" strike="noStrike">
              <a:solidFill>
                <a:srgbClr val="007BFF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44000">
        <p:fade/>
      </p:transition>
    </mc:Choice>
    <mc:Fallback>
      <p:transition spd="med" advTm="444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 rot="10800000">
            <a:off x="2194560" y="3942715"/>
            <a:ext cx="8696325" cy="97409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平行四边形 34"/>
          <p:cNvSpPr/>
          <p:nvPr>
            <p:custDataLst>
              <p:tags r:id="rId3"/>
            </p:custDataLst>
          </p:nvPr>
        </p:nvSpPr>
        <p:spPr>
          <a:xfrm rot="10800000">
            <a:off x="1032510" y="2844800"/>
            <a:ext cx="5171440" cy="1109980"/>
          </a:xfrm>
          <a:prstGeom prst="parallelogram">
            <a:avLst/>
          </a:prstGeom>
          <a:gradFill flip="none" rotWithShape="1">
            <a:gsLst>
              <a:gs pos="43000">
                <a:srgbClr val="00B0F0">
                  <a:alpha val="24000"/>
                </a:srgbClr>
              </a:gs>
              <a:gs pos="100000">
                <a:srgbClr val="0070C0">
                  <a:alpha val="38000"/>
                </a:srgbClr>
              </a:gs>
              <a:gs pos="0">
                <a:srgbClr val="00B0F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" y="722630"/>
            <a:ext cx="670560" cy="597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6043295" y="-582295"/>
            <a:ext cx="5601970" cy="51346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60020" y="2372360"/>
            <a:ext cx="2804795" cy="3630295"/>
          </a:xfrm>
          <a:prstGeom prst="rect">
            <a:avLst/>
          </a:prstGeom>
        </p:spPr>
      </p:pic>
      <p:pic>
        <p:nvPicPr>
          <p:cNvPr id="9" name="图片 8" descr="千库网_智能科技人工智能机器人背景_背景编号5924621"/>
          <p:cNvPicPr/>
          <p:nvPr/>
        </p:nvPicPr>
        <p:blipFill>
          <a:blip r:embed="rId8"/>
          <a:srcRect l="39334" t="24266" r="39432" b="30479"/>
          <a:stretch>
            <a:fillRect/>
          </a:stretch>
        </p:blipFill>
        <p:spPr>
          <a:xfrm>
            <a:off x="845820" y="3173095"/>
            <a:ext cx="1509395" cy="150939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1837" y="722630"/>
            <a:ext cx="400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年安徽省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人工智能通识教育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暨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小学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信息科技教学指南培训活动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6615" y="3513635"/>
            <a:ext cx="1464037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64815" y="3031897"/>
            <a:ext cx="2580128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5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落地实操</a:t>
            </a:r>
            <a:endParaRPr lang="zh-CN" altLang="en-US" sz="4400" b="1" dirty="0">
              <a:solidFill>
                <a:srgbClr val="F5B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7940" y="4094715"/>
            <a:ext cx="8277646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这节课具体怎么学？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>
</file>

<file path=ppt/tags/tag1.xml><?xml version="1.0" encoding="utf-8"?>
<p:tagLst xmlns:p="http://schemas.openxmlformats.org/presentationml/2006/main">
  <p:tag name="PA" val="v5.1.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00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1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2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3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4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5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6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7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ags/tag108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09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3.0"/>
  <p:tag name="KSO_WM_BEAUTIFY_FLAG" val="#wm#"/>
  <p:tag name="KSO_WM_UNIT_TYPE" val="i"/>
  <p:tag name="KSO_WM_UNIT_INDEX" val="12"/>
</p:tagLst>
</file>

<file path=ppt/tags/tag110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1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2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3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4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5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6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7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8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19.xml><?xml version="1.0" encoding="utf-8"?>
<p:tagLst xmlns:p="http://schemas.openxmlformats.org/presentationml/2006/main">
  <p:tag name="KSO_WM_DIAGRAM_VIRTUALLY_FRAME" val="{&quot;height&quot;:280,&quot;left&quot;:70.8,&quot;top&quot;:174,&quot;width&quot;:840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0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21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22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123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4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5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6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7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8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29.xml><?xml version="1.0" encoding="utf-8"?>
<p:tagLst xmlns:p="http://schemas.openxmlformats.org/presentationml/2006/main">
  <p:tag name="KSO_WM_DIAGRAM_VIRTUALLY_FRAME" val="{&quot;height&quot;:324.4,&quot;left&quot;:60,&quot;top&quot;:84,&quot;width&quot;:840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30.xml><?xml version="1.0" encoding="utf-8"?>
<p:tagLst xmlns:p="http://schemas.openxmlformats.org/presentationml/2006/main">
  <p:tag name="KSO_WM_DIAGRAM_VIRTUALLY_FRAME" val="{&quot;height&quot;:280,&quot;left&quot;:60,&quot;top&quot;:128.4,&quot;width&quot;:840}"/>
</p:tagLst>
</file>

<file path=ppt/tags/tag131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2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3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4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5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6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7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8.xml><?xml version="1.0" encoding="utf-8"?>
<p:tagLst xmlns:p="http://schemas.openxmlformats.org/presentationml/2006/main">
  <p:tag name="KSO_WM_DIAGRAM_VIRTUALLY_FRAME" val="{&quot;height&quot;:280,&quot;left&quot;:59.95,&quot;top&quot;:128.4,&quot;width&quot;:840.05}"/>
</p:tagLst>
</file>

<file path=ppt/tags/tag139.xml><?xml version="1.0" encoding="utf-8"?>
<p:tagLst xmlns:p="http://schemas.openxmlformats.org/presentationml/2006/main">
  <p:tag name="RESOURCE_RECORD_KEY" val="{&quot;10&quot;:[5606209,3655817,50019994,50063494],&quot;13&quot;:[19971666],&quot;29&quot;:[50000097,50053376],&quot;65&quot;:[20230977]}"/>
  <p:tag name="COMMONDATA" val="eyJoZGlkIjoiNmE1NzllM2JhMTIzNDVlYmZhMTA5ZjljYTUwZDUzZDgifQ=="/>
</p:tagLst>
</file>

<file path=ppt/tags/tag1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977"/>
  <p:tag name="KSO_WM_TEMPLATE_THUMBS_INDEX" val="1、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6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17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8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19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0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1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2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3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4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5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6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7.xml><?xml version="1.0" encoding="utf-8"?>
<p:tagLst xmlns:p="http://schemas.openxmlformats.org/presentationml/2006/main">
  <p:tag name="KSO_WM_DIAGRAM_VIRTUALLY_FRAME" val="{&quot;height&quot;:334.85,&quot;left&quot;:-112.95,&quot;top&quot;:68.85,&quot;width&quot;:1012.95}"/>
</p:tagLst>
</file>

<file path=ppt/tags/tag28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29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0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31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2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3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4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5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6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7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8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39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41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42.xml><?xml version="1.0" encoding="utf-8"?>
<p:tagLst xmlns:p="http://schemas.openxmlformats.org/presentationml/2006/main">
  <p:tag name="KSO_WM_DIAGRAM_VIRTUALLY_FRAME" val="{&quot;height&quot;:180,&quot;left&quot;:500,&quot;top&quot;:203.7,&quot;width&quot;:400}"/>
</p:tagLst>
</file>

<file path=ppt/tags/tag43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44.xml><?xml version="1.0" encoding="utf-8"?>
<p:tagLst xmlns:p="http://schemas.openxmlformats.org/presentationml/2006/main">
  <p:tag name="KSO_WM_DIAGRAM_VIRTUALLY_FRAME" val="{&quot;height&quot;:307.89220472440945,&quot;left&quot;:64.96543307086617,&quot;top&quot;:138.12362204724408,&quot;width&quot;:823.2462992125984}"/>
</p:tagLst>
</file>

<file path=ppt/tags/tag45.xml><?xml version="1.0" encoding="utf-8"?>
<p:tagLst xmlns:p="http://schemas.openxmlformats.org/presentationml/2006/main">
  <p:tag name="KSO_WM_DIAGRAM_VIRTUALLY_FRAME" val="{&quot;height&quot;:444.66204724409454,&quot;left&quot;:37.45606299212598,&quot;top&quot;:95.3379527559055,&quot;width&quot;:922.5439370078741}"/>
</p:tagLst>
</file>

<file path=ppt/tags/tag46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47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48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49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50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1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2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3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4.xml><?xml version="1.0" encoding="utf-8"?>
<p:tagLst xmlns:p="http://schemas.openxmlformats.org/presentationml/2006/main">
  <p:tag name="KSO_WM_DIAGRAM_VIRTUALLY_FRAME" val="{&quot;height&quot;:270,&quot;left&quot;:97.2,&quot;top&quot;:175.6,&quot;width&quot;:400}"/>
</p:tagLst>
</file>

<file path=ppt/tags/tag55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56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57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58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59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0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1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2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3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4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5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6.xml><?xml version="1.0" encoding="utf-8"?>
<p:tagLst xmlns:p="http://schemas.openxmlformats.org/presentationml/2006/main">
  <p:tag name="KSO_WM_DIAGRAM_VIRTUALLY_FRAME" val="{&quot;height&quot;:325,&quot;left&quot;:126.3,&quot;top&quot;:149.85,&quot;width&quot;:400}"/>
</p:tagLst>
</file>

<file path=ppt/tags/tag67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68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69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70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1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2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3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4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5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6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7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8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79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80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1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2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3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4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5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6.xml><?xml version="1.0" encoding="utf-8"?>
<p:tagLst xmlns:p="http://schemas.openxmlformats.org/presentationml/2006/main">
  <p:tag name="KSO_WM_DIAGRAM_VIRTUALLY_FRAME" val="{&quot;height&quot;:280,&quot;left&quot;:63.6,&quot;top&quot;:158,&quot;width&quot;:840}"/>
</p:tagLst>
</file>

<file path=ppt/tags/tag87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88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89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90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1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2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3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4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5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6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7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8.xml><?xml version="1.0" encoding="utf-8"?>
<p:tagLst xmlns:p="http://schemas.openxmlformats.org/presentationml/2006/main">
  <p:tag name="KSO_WM_DIAGRAM_VIRTUALLY_FRAME" val="{&quot;height&quot;:280,&quot;left&quot;:84,&quot;top&quot;:166.8,&quot;width&quot;:830}"/>
</p:tagLst>
</file>

<file path=ppt/tags/tag99.xml><?xml version="1.0" encoding="utf-8"?>
<p:tagLst xmlns:p="http://schemas.openxmlformats.org/presentationml/2006/main">
  <p:tag name="KSO_WM_DIAGRAM_VIRTUALLY_FRAME" val="{&quot;height&quot;:236,&quot;left&quot;:91.2,&quot;top&quot;:181.2,&quot;width&quot;:449.25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蓝紫">
      <a:dk1>
        <a:srgbClr val="000000"/>
      </a:dk1>
      <a:lt1>
        <a:srgbClr val="FFFFFF"/>
      </a:lt1>
      <a:dk2>
        <a:srgbClr val="03287B"/>
      </a:dk2>
      <a:lt2>
        <a:srgbClr val="F0F6FE"/>
      </a:lt2>
      <a:accent1>
        <a:srgbClr val="7CB8FD"/>
      </a:accent1>
      <a:accent2>
        <a:srgbClr val="2588FC"/>
      </a:accent2>
      <a:accent3>
        <a:srgbClr val="5893FE"/>
      </a:accent3>
      <a:accent4>
        <a:srgbClr val="5DC5FF"/>
      </a:accent4>
      <a:accent5>
        <a:srgbClr val="FF7500"/>
      </a:accent5>
      <a:accent6>
        <a:srgbClr val="FFC000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4739</Words>
  <Application>WPS 演示</Application>
  <PresentationFormat>宽屏</PresentationFormat>
  <Paragraphs>468</Paragraphs>
  <Slides>29</Slides>
  <Notes>27</Notes>
  <HiddenSlides>0</HiddenSlides>
  <MMClips>3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61" baseType="lpstr">
      <vt:lpstr>Arial</vt:lpstr>
      <vt:lpstr>宋体</vt:lpstr>
      <vt:lpstr>Wingdings</vt:lpstr>
      <vt:lpstr>Times New Roman</vt:lpstr>
      <vt:lpstr>楷体</vt:lpstr>
      <vt:lpstr>微软雅黑</vt:lpstr>
      <vt:lpstr>Verdana</vt:lpstr>
      <vt:lpstr>思源黑体</vt:lpstr>
      <vt:lpstr>黑体</vt:lpstr>
      <vt:lpstr>阿里巴巴普惠体 M</vt:lpstr>
      <vt:lpstr>汉仪铸字木头人W</vt:lpstr>
      <vt:lpstr>Arial</vt:lpstr>
      <vt:lpstr>Calibri</vt:lpstr>
      <vt:lpstr>Noto Sans SC</vt:lpstr>
      <vt:lpstr>思源宋体 CN</vt:lpstr>
      <vt:lpstr>MiSans Normal</vt:lpstr>
      <vt:lpstr>Wingdings</vt:lpstr>
      <vt:lpstr>方正粗黑宋简体</vt:lpstr>
      <vt:lpstr>华光淡古印_CNKI</vt:lpstr>
      <vt:lpstr>Times New Roman</vt:lpstr>
      <vt:lpstr>Arial Unicode MS</vt:lpstr>
      <vt:lpstr>等线</vt:lpstr>
      <vt:lpstr>思源黑体 CN Regular</vt:lpstr>
      <vt:lpstr>Calibri</vt:lpstr>
      <vt:lpstr>思源宋体 CN</vt:lpstr>
      <vt:lpstr>兰米宋体</vt:lpstr>
      <vt:lpstr>方正大黑体_GBK</vt:lpstr>
      <vt:lpstr>仿宋</vt:lpstr>
      <vt:lpstr>方正少儿_GBK</vt:lpstr>
      <vt:lpstr>Office 主题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2026年安徽省小学人工智能通识教育暨小学信息科技教学指南培训活动</dc:title>
  <dc:creator>梁祥</dc:creator>
  <cp:keywords>中学信息科技教学指南修订与解读</cp:keywords>
  <cp:category>梁祥芜湖弋江区教育局教研室</cp:category>
  <cp:lastModifiedBy>你懂的</cp:lastModifiedBy>
  <cp:revision>637</cp:revision>
  <dcterms:created xsi:type="dcterms:W3CDTF">2021-03-10T08:28:00Z</dcterms:created>
  <dcterms:modified xsi:type="dcterms:W3CDTF">2026-03-19T00:06:40Z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4C6F5A7C69D74233A4F0E996D41FD108_13</vt:lpwstr>
  </property>
</Properties>
</file>