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4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3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14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5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16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19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20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21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22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23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24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25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10">
  <p:sldMasterIdLst>
    <p:sldMasterId id="2147483648" r:id="rId1"/>
    <p:sldMasterId id="2147483660" r:id="rId2"/>
    <p:sldMasterId id="2147483663" r:id="rId3"/>
  </p:sldMasterIdLst>
  <p:notesMasterIdLst>
    <p:notesMasterId r:id="rId31"/>
  </p:notesMasterIdLst>
  <p:handoutMasterIdLst>
    <p:handoutMasterId r:id="rId32"/>
  </p:handoutMasterIdLst>
  <p:sldIdLst>
    <p:sldId id="4900" r:id="rId4"/>
    <p:sldId id="532" r:id="rId5"/>
    <p:sldId id="4932" r:id="rId6"/>
    <p:sldId id="4896" r:id="rId7"/>
    <p:sldId id="4944" r:id="rId8"/>
    <p:sldId id="4950" r:id="rId9"/>
    <p:sldId id="4951" r:id="rId10"/>
    <p:sldId id="4949" r:id="rId11"/>
    <p:sldId id="4943" r:id="rId12"/>
    <p:sldId id="4947" r:id="rId13"/>
    <p:sldId id="4952" r:id="rId14"/>
    <p:sldId id="4953" r:id="rId15"/>
    <p:sldId id="4954" r:id="rId16"/>
    <p:sldId id="4962" r:id="rId17"/>
    <p:sldId id="4963" r:id="rId18"/>
    <p:sldId id="4964" r:id="rId19"/>
    <p:sldId id="4955" r:id="rId20"/>
    <p:sldId id="4956" r:id="rId21"/>
    <p:sldId id="4957" r:id="rId22"/>
    <p:sldId id="4965" r:id="rId23"/>
    <p:sldId id="4958" r:id="rId24"/>
    <p:sldId id="4959" r:id="rId25"/>
    <p:sldId id="4966" r:id="rId26"/>
    <p:sldId id="4942" r:id="rId27"/>
    <p:sldId id="4948" r:id="rId28"/>
    <p:sldId id="4969" r:id="rId29"/>
    <p:sldId id="4929" r:id="rId30"/>
  </p:sldIdLst>
  <p:sldSz cx="12192000" cy="6858000"/>
  <p:notesSz cx="6858000" cy="9144000"/>
  <p:embeddedFontLst>
    <p:embeddedFont>
      <p:font typeface="Noto Sans SC" panose="020B0200000000000000" pitchFamily="34" charset="-122"/>
      <p:regular r:id="rId33"/>
      <p:bold r:id="rId34"/>
    </p:embeddedFont>
    <p:embeddedFont>
      <p:font typeface="汉仪铸字木头人W" panose="02010600030101010101" charset="-122"/>
      <p:regular r:id="rId35"/>
    </p:embeddedFont>
    <p:embeddedFont>
      <p:font typeface="华光淡古印_CNKI" panose="02010600030101010101" charset="-122"/>
      <p:regular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  <p:embeddedFont>
      <p:font typeface="等线" panose="02010600030101010101" pitchFamily="2" charset="-122"/>
      <p:regular r:id="rId41"/>
      <p:bold r:id="rId42"/>
    </p:embeddedFont>
    <p:embeddedFont>
      <p:font typeface="方正粗黑宋简体" panose="02000000000000000000" pitchFamily="2" charset="-122"/>
      <p:regular r:id="rId43"/>
    </p:embeddedFont>
    <p:embeddedFont>
      <p:font typeface="楷体" panose="02010609060101010101" pitchFamily="49" charset="-122"/>
      <p:regular r:id="rId44"/>
    </p:embeddedFont>
    <p:embeddedFont>
      <p:font typeface="微软雅黑" panose="020B0503020204020204" pitchFamily="34" charset="-122"/>
      <p:regular r:id="rId45"/>
      <p:bold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7" userDrawn="1">
          <p15:clr>
            <a:srgbClr val="A4A3A4"/>
          </p15:clr>
        </p15:guide>
        <p15:guide id="2" pos="380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900"/>
    <a:srgbClr val="1E4370"/>
    <a:srgbClr val="DE58A9"/>
    <a:srgbClr val="BB313E"/>
    <a:srgbClr val="FFFFFF"/>
    <a:srgbClr val="005CAA"/>
    <a:srgbClr val="FDE11C"/>
    <a:srgbClr val="BA5DE5"/>
    <a:srgbClr val="D9E289"/>
    <a:srgbClr val="BED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2" autoAdjust="0"/>
    <p:restoredTop sz="85463" autoAdjust="0"/>
  </p:normalViewPr>
  <p:slideViewPr>
    <p:cSldViewPr snapToGrid="0" showGuides="1">
      <p:cViewPr varScale="1">
        <p:scale>
          <a:sx n="97" d="100"/>
          <a:sy n="97" d="100"/>
        </p:scale>
        <p:origin x="996" y="72"/>
      </p:cViewPr>
      <p:guideLst>
        <p:guide orient="horz" pos="2377"/>
        <p:guide pos="3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2026</a:t>
            </a:r>
            <a:r>
              <a:rPr lang="zh-CN" altLang="en-US" dirty="0"/>
              <a:t>年安徽省小学人工智能通识教育暨小学信息科技教学指南培训活动</a:t>
            </a:r>
            <a:endParaRPr lang="en-US" altLang="zh-CN" dirty="0"/>
          </a:p>
          <a:p>
            <a:r>
              <a:rPr lang="zh-CN" altLang="en-US" dirty="0"/>
              <a:t>课题：小学信息科技教学指南修订与解读</a:t>
            </a:r>
            <a:endParaRPr lang="en-US" altLang="zh-CN" dirty="0"/>
          </a:p>
          <a:p>
            <a:r>
              <a:rPr lang="zh-CN" altLang="en-US" dirty="0"/>
              <a:t>单位：安徽省教育科学研究院</a:t>
            </a:r>
            <a:endParaRPr lang="en-US" altLang="zh-CN" dirty="0"/>
          </a:p>
          <a:p>
            <a:r>
              <a:rPr lang="zh-CN" altLang="en-US" dirty="0"/>
              <a:t>时间：</a:t>
            </a:r>
            <a:r>
              <a:rPr lang="en-US" altLang="zh-CN" dirty="0"/>
              <a:t>2026</a:t>
            </a:r>
            <a:r>
              <a:rPr lang="zh-CN" altLang="en-US" dirty="0"/>
              <a:t>年</a:t>
            </a:r>
            <a:r>
              <a:rPr lang="en-US" altLang="zh-CN" dirty="0"/>
              <a:t>3</a:t>
            </a:r>
            <a:r>
              <a:rPr lang="zh-CN" altLang="en-US" dirty="0"/>
              <a:t>月</a:t>
            </a:r>
            <a:r>
              <a:rPr lang="en-US" altLang="zh-CN" dirty="0"/>
              <a:t>19</a:t>
            </a:r>
            <a:r>
              <a:rPr lang="zh-CN" altLang="en-US" dirty="0"/>
              <a:t>日是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F1A25F2-EFCA-4C4C-A3CA-41293FEE57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宋体 CN" panose="02020400000000000000" pitchFamily="18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宋体 CN" panose="02020400000000000000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人工智能通识教育暨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信息科技教学指南培训活动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一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携手共筑</a:t>
            </a:r>
            <a:r>
              <a:rPr lang="en-US" altLang="zh-CN" dirty="0"/>
              <a:t>AI</a:t>
            </a:r>
            <a:r>
              <a:rPr lang="zh-CN" altLang="en-US" dirty="0"/>
              <a:t>教育新未来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F1A25F2-EFCA-4C4C-A3CA-41293FEE57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宋体 CN" panose="02020400000000000000" pitchFamily="18" charset="-122"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宋体 CN" panose="02020400000000000000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人工智能通识教育暨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信息科技教学指南培训活动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一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人工智能通识教育暨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信息科技教学指南培训活动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一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人工智能通识教育暨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信息科技教学指南培训活动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一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5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0.xml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2E9FD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" y="310696"/>
            <a:ext cx="11220574" cy="6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BA38D0-7275-49D7-BC16-A67A96BCC2B3}" type="datetimeFigureOut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2026/3/17</a:t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zh-CN" altLang="en-US" dirty="0">
              <a:effectLst>
                <a:outerShdw blurRad="38100" dist="38100" dir="2700000">
                  <a:srgbClr val="000000"/>
                </a:outerShdw>
              </a:effectLst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 userDrawn="1">
            <p:custDataLst>
              <p:tags r:id="rId1"/>
            </p:custDataLst>
          </p:nvPr>
        </p:nvSpPr>
        <p:spPr>
          <a:xfrm>
            <a:off x="635" y="0"/>
            <a:ext cx="1219136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8000"/>
                </a:schemeClr>
              </a:gs>
              <a:gs pos="76000">
                <a:schemeClr val="accent1">
                  <a:alpha val="61000"/>
                </a:schemeClr>
              </a:gs>
              <a:gs pos="34000">
                <a:schemeClr val="bg2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" name="任意多边形: 形状 23"/>
          <p:cNvSpPr/>
          <p:nvPr userDrawn="1">
            <p:custDataLst>
              <p:tags r:id="rId2"/>
            </p:custDataLst>
          </p:nvPr>
        </p:nvSpPr>
        <p:spPr>
          <a:xfrm>
            <a:off x="6684010" y="2133600"/>
            <a:ext cx="5508126" cy="4724400"/>
          </a:xfrm>
          <a:custGeom>
            <a:avLst/>
            <a:gdLst>
              <a:gd name="connsiteX0" fmla="*/ 4187372 w 6252695"/>
              <a:gd name="connsiteY0" fmla="*/ 0 h 5363028"/>
              <a:gd name="connsiteX1" fmla="*/ 6183322 w 6252695"/>
              <a:gd name="connsiteY1" fmla="*/ 505393 h 5363028"/>
              <a:gd name="connsiteX2" fmla="*/ 6252695 w 6252695"/>
              <a:gd name="connsiteY2" fmla="*/ 545282 h 5363028"/>
              <a:gd name="connsiteX3" fmla="*/ 6252695 w 6252695"/>
              <a:gd name="connsiteY3" fmla="*/ 5363028 h 5363028"/>
              <a:gd name="connsiteX4" fmla="*/ 170376 w 6252695"/>
              <a:gd name="connsiteY4" fmla="*/ 5363028 h 5363028"/>
              <a:gd name="connsiteX5" fmla="*/ 85073 w 6252695"/>
              <a:gd name="connsiteY5" fmla="*/ 5031273 h 5363028"/>
              <a:gd name="connsiteX6" fmla="*/ 0 w 6252695"/>
              <a:gd name="connsiteY6" fmla="*/ 4187371 h 5363028"/>
              <a:gd name="connsiteX7" fmla="*/ 4187372 w 6252695"/>
              <a:gd name="connsiteY7" fmla="*/ 0 h 536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52695" h="5363028">
                <a:moveTo>
                  <a:pt x="4187372" y="0"/>
                </a:moveTo>
                <a:cubicBezTo>
                  <a:pt x="4910066" y="0"/>
                  <a:pt x="5590000" y="183081"/>
                  <a:pt x="6183322" y="505393"/>
                </a:cubicBezTo>
                <a:lnTo>
                  <a:pt x="6252695" y="545282"/>
                </a:lnTo>
                <a:lnTo>
                  <a:pt x="6252695" y="5363028"/>
                </a:lnTo>
                <a:lnTo>
                  <a:pt x="170376" y="5363028"/>
                </a:lnTo>
                <a:lnTo>
                  <a:pt x="85073" y="5031273"/>
                </a:lnTo>
                <a:cubicBezTo>
                  <a:pt x="29293" y="4758685"/>
                  <a:pt x="0" y="4476449"/>
                  <a:pt x="0" y="4187371"/>
                </a:cubicBezTo>
                <a:cubicBezTo>
                  <a:pt x="0" y="1874750"/>
                  <a:pt x="1874750" y="0"/>
                  <a:pt x="4187372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 w="19050">
            <a:noFill/>
          </a:ln>
          <a:effectLst>
            <a:outerShdw blurRad="177800" dir="8100000" algn="tr" rotWithShape="0">
              <a:schemeClr val="accent1">
                <a:alpha val="7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7" name="任意多边形: 形状 23"/>
          <p:cNvSpPr/>
          <p:nvPr userDrawn="1">
            <p:custDataLst>
              <p:tags r:id="rId3"/>
            </p:custDataLst>
          </p:nvPr>
        </p:nvSpPr>
        <p:spPr>
          <a:xfrm>
            <a:off x="6684146" y="2133600"/>
            <a:ext cx="5507990" cy="4724400"/>
          </a:xfrm>
          <a:custGeom>
            <a:avLst/>
            <a:gdLst>
              <a:gd name="connsiteX0" fmla="*/ 236 w 8674"/>
              <a:gd name="connsiteY0" fmla="*/ 7440 h 7440"/>
              <a:gd name="connsiteX1" fmla="*/ 118 w 8674"/>
              <a:gd name="connsiteY1" fmla="*/ 6980 h 7440"/>
              <a:gd name="connsiteX2" fmla="*/ 0 w 8674"/>
              <a:gd name="connsiteY2" fmla="*/ 5809 h 7440"/>
              <a:gd name="connsiteX3" fmla="*/ 5809 w 8674"/>
              <a:gd name="connsiteY3" fmla="*/ 0 h 7440"/>
              <a:gd name="connsiteX4" fmla="*/ 8578 w 8674"/>
              <a:gd name="connsiteY4" fmla="*/ 701 h 7440"/>
              <a:gd name="connsiteX5" fmla="*/ 8674 w 8674"/>
              <a:gd name="connsiteY5" fmla="*/ 756 h 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4" h="7440">
                <a:moveTo>
                  <a:pt x="236" y="7440"/>
                </a:moveTo>
                <a:lnTo>
                  <a:pt x="118" y="6980"/>
                </a:lnTo>
                <a:cubicBezTo>
                  <a:pt x="41" y="6602"/>
                  <a:pt x="0" y="6210"/>
                  <a:pt x="0" y="5809"/>
                </a:cubicBezTo>
                <a:cubicBezTo>
                  <a:pt x="0" y="2601"/>
                  <a:pt x="2601" y="0"/>
                  <a:pt x="5809" y="0"/>
                </a:cubicBezTo>
                <a:cubicBezTo>
                  <a:pt x="6812" y="0"/>
                  <a:pt x="7755" y="254"/>
                  <a:pt x="8578" y="701"/>
                </a:cubicBezTo>
                <a:lnTo>
                  <a:pt x="8674" y="756"/>
                </a:lnTo>
              </a:path>
            </a:pathLst>
          </a:custGeom>
          <a:noFill/>
          <a:ln w="19050">
            <a:solidFill>
              <a:srgbClr val="FFFFFF">
                <a:alpha val="67000"/>
              </a:srgbClr>
            </a:solidFill>
          </a:ln>
          <a:effectLst>
            <a:outerShdw blurRad="177800" dir="8100000" algn="tr" rotWithShape="0">
              <a:schemeClr val="accent1">
                <a:alpha val="7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5" name="任意多边形: 形状 24"/>
          <p:cNvSpPr/>
          <p:nvPr userDrawn="1">
            <p:custDataLst>
              <p:tags r:id="rId4"/>
            </p:custDataLst>
          </p:nvPr>
        </p:nvSpPr>
        <p:spPr>
          <a:xfrm>
            <a:off x="6997066" y="2489768"/>
            <a:ext cx="5194672" cy="4368232"/>
          </a:xfrm>
          <a:custGeom>
            <a:avLst/>
            <a:gdLst>
              <a:gd name="connsiteX0" fmla="*/ 3824288 w 5896869"/>
              <a:gd name="connsiteY0" fmla="*/ 0 h 4958715"/>
              <a:gd name="connsiteX1" fmla="*/ 5807321 w 5896869"/>
              <a:gd name="connsiteY1" fmla="*/ 553655 h 4958715"/>
              <a:gd name="connsiteX2" fmla="*/ 5896869 w 5896869"/>
              <a:gd name="connsiteY2" fmla="*/ 611064 h 4958715"/>
              <a:gd name="connsiteX3" fmla="*/ 5896869 w 5896869"/>
              <a:gd name="connsiteY3" fmla="*/ 4958715 h 4958715"/>
              <a:gd name="connsiteX4" fmla="*/ 171213 w 5896869"/>
              <a:gd name="connsiteY4" fmla="*/ 4958715 h 4958715"/>
              <a:gd name="connsiteX5" fmla="*/ 77696 w 5896869"/>
              <a:gd name="connsiteY5" fmla="*/ 4595016 h 4958715"/>
              <a:gd name="connsiteX6" fmla="*/ 0 w 5896869"/>
              <a:gd name="connsiteY6" fmla="*/ 3824288 h 4958715"/>
              <a:gd name="connsiteX7" fmla="*/ 3824288 w 5896869"/>
              <a:gd name="connsiteY7" fmla="*/ 0 h 495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96869" h="4958715">
                <a:moveTo>
                  <a:pt x="3824288" y="0"/>
                </a:moveTo>
                <a:cubicBezTo>
                  <a:pt x="4550321" y="0"/>
                  <a:pt x="5229100" y="202320"/>
                  <a:pt x="5807321" y="553655"/>
                </a:cubicBezTo>
                <a:lnTo>
                  <a:pt x="5896869" y="611064"/>
                </a:lnTo>
                <a:lnTo>
                  <a:pt x="5896869" y="4958715"/>
                </a:lnTo>
                <a:lnTo>
                  <a:pt x="171213" y="4958715"/>
                </a:lnTo>
                <a:lnTo>
                  <a:pt x="77696" y="4595016"/>
                </a:lnTo>
                <a:cubicBezTo>
                  <a:pt x="26753" y="4346064"/>
                  <a:pt x="0" y="4088300"/>
                  <a:pt x="0" y="3824288"/>
                </a:cubicBezTo>
                <a:cubicBezTo>
                  <a:pt x="0" y="1712192"/>
                  <a:pt x="1712192" y="0"/>
                  <a:pt x="3824288" y="0"/>
                </a:cubicBezTo>
                <a:close/>
              </a:path>
            </a:pathLst>
          </a:custGeom>
          <a:gradFill>
            <a:gsLst>
              <a:gs pos="30000">
                <a:schemeClr val="accent1"/>
              </a:gs>
              <a:gs pos="79000">
                <a:schemeClr val="accent2">
                  <a:lumMod val="75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6" name="椭圆 55"/>
          <p:cNvSpPr/>
          <p:nvPr userDrawn="1">
            <p:custDataLst>
              <p:tags r:id="rId5"/>
            </p:custDataLst>
          </p:nvPr>
        </p:nvSpPr>
        <p:spPr>
          <a:xfrm flipH="1">
            <a:off x="552107" y="562812"/>
            <a:ext cx="109018" cy="10901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5CAA"/>
              </a:solidFill>
            </a:endParaRPr>
          </a:p>
        </p:txBody>
      </p:sp>
      <p:sp>
        <p:nvSpPr>
          <p:cNvPr id="57" name="椭圆 56"/>
          <p:cNvSpPr/>
          <p:nvPr userDrawn="1">
            <p:custDataLst>
              <p:tags r:id="rId6"/>
            </p:custDataLst>
          </p:nvPr>
        </p:nvSpPr>
        <p:spPr>
          <a:xfrm flipH="1">
            <a:off x="755971" y="562812"/>
            <a:ext cx="109018" cy="109018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5CAA"/>
              </a:solidFill>
            </a:endParaRPr>
          </a:p>
        </p:txBody>
      </p:sp>
      <p:sp>
        <p:nvSpPr>
          <p:cNvPr id="58" name="椭圆 57"/>
          <p:cNvSpPr/>
          <p:nvPr userDrawn="1">
            <p:custDataLst>
              <p:tags r:id="rId7"/>
            </p:custDataLst>
          </p:nvPr>
        </p:nvSpPr>
        <p:spPr>
          <a:xfrm flipH="1">
            <a:off x="960924" y="562812"/>
            <a:ext cx="109018" cy="10901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5CAA"/>
              </a:solidFill>
            </a:endParaRPr>
          </a:p>
        </p:txBody>
      </p:sp>
      <p:sp>
        <p:nvSpPr>
          <p:cNvPr id="59" name="椭圆 58"/>
          <p:cNvSpPr/>
          <p:nvPr userDrawn="1">
            <p:custDataLst>
              <p:tags r:id="rId8"/>
            </p:custDataLst>
          </p:nvPr>
        </p:nvSpPr>
        <p:spPr>
          <a:xfrm flipH="1">
            <a:off x="1164788" y="562812"/>
            <a:ext cx="109018" cy="10901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5CAA"/>
              </a:solidFill>
            </a:endParaRPr>
          </a:p>
        </p:txBody>
      </p:sp>
      <p:sp>
        <p:nvSpPr>
          <p:cNvPr id="40" name="任意多边形: 形状 39"/>
          <p:cNvSpPr/>
          <p:nvPr userDrawn="1">
            <p:custDataLst>
              <p:tags r:id="rId9"/>
            </p:custDataLst>
          </p:nvPr>
        </p:nvSpPr>
        <p:spPr>
          <a:xfrm rot="5400000">
            <a:off x="10551795" y="174625"/>
            <a:ext cx="1814830" cy="1465580"/>
          </a:xfrm>
          <a:custGeom>
            <a:avLst/>
            <a:gdLst>
              <a:gd name="connsiteX0" fmla="*/ 1132267 w 1718127"/>
              <a:gd name="connsiteY0" fmla="*/ 0 h 1387843"/>
              <a:gd name="connsiteX1" fmla="*/ 1718127 w 1718127"/>
              <a:gd name="connsiteY1" fmla="*/ 0 h 1387843"/>
              <a:gd name="connsiteX2" fmla="*/ 1703342 w 1718127"/>
              <a:gd name="connsiteY2" fmla="*/ 96877 h 1387843"/>
              <a:gd name="connsiteX3" fmla="*/ 119381 w 1718127"/>
              <a:gd name="connsiteY3" fmla="*/ 1387843 h 1387843"/>
              <a:gd name="connsiteX4" fmla="*/ 0 w 1718127"/>
              <a:gd name="connsiteY4" fmla="*/ 1381815 h 1387843"/>
              <a:gd name="connsiteX5" fmla="*/ 0 w 1718127"/>
              <a:gd name="connsiteY5" fmla="*/ 802689 h 1387843"/>
              <a:gd name="connsiteX6" fmla="*/ 13147 w 1718127"/>
              <a:gd name="connsiteY6" fmla="*/ 804696 h 1387843"/>
              <a:gd name="connsiteX7" fmla="*/ 119381 w 1718127"/>
              <a:gd name="connsiteY7" fmla="*/ 810060 h 1387843"/>
              <a:gd name="connsiteX8" fmla="*/ 1111694 w 1718127"/>
              <a:gd name="connsiteY8" fmla="*/ 80008 h 138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127" h="1387843">
                <a:moveTo>
                  <a:pt x="1132267" y="0"/>
                </a:moveTo>
                <a:lnTo>
                  <a:pt x="1718127" y="0"/>
                </a:lnTo>
                <a:lnTo>
                  <a:pt x="1703342" y="96877"/>
                </a:lnTo>
                <a:cubicBezTo>
                  <a:pt x="1552581" y="833630"/>
                  <a:pt x="900703" y="1387843"/>
                  <a:pt x="119381" y="1387843"/>
                </a:cubicBezTo>
                <a:lnTo>
                  <a:pt x="0" y="1381815"/>
                </a:lnTo>
                <a:lnTo>
                  <a:pt x="0" y="802689"/>
                </a:lnTo>
                <a:lnTo>
                  <a:pt x="13147" y="804696"/>
                </a:lnTo>
                <a:cubicBezTo>
                  <a:pt x="48076" y="808243"/>
                  <a:pt x="83516" y="810060"/>
                  <a:pt x="119381" y="810060"/>
                </a:cubicBezTo>
                <a:cubicBezTo>
                  <a:pt x="585624" y="810060"/>
                  <a:pt x="980142" y="502963"/>
                  <a:pt x="1111694" y="80008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任意多边形: 形状 29"/>
          <p:cNvSpPr/>
          <p:nvPr userDrawn="1">
            <p:custDataLst>
              <p:tags r:id="rId10"/>
            </p:custDataLst>
          </p:nvPr>
        </p:nvSpPr>
        <p:spPr>
          <a:xfrm rot="16200000">
            <a:off x="-162575" y="5323190"/>
            <a:ext cx="1698018" cy="1371600"/>
          </a:xfrm>
          <a:custGeom>
            <a:avLst/>
            <a:gdLst>
              <a:gd name="connsiteX0" fmla="*/ 1132267 w 1718127"/>
              <a:gd name="connsiteY0" fmla="*/ 0 h 1387843"/>
              <a:gd name="connsiteX1" fmla="*/ 1718127 w 1718127"/>
              <a:gd name="connsiteY1" fmla="*/ 0 h 1387843"/>
              <a:gd name="connsiteX2" fmla="*/ 1703342 w 1718127"/>
              <a:gd name="connsiteY2" fmla="*/ 96877 h 1387843"/>
              <a:gd name="connsiteX3" fmla="*/ 119381 w 1718127"/>
              <a:gd name="connsiteY3" fmla="*/ 1387843 h 1387843"/>
              <a:gd name="connsiteX4" fmla="*/ 0 w 1718127"/>
              <a:gd name="connsiteY4" fmla="*/ 1381815 h 1387843"/>
              <a:gd name="connsiteX5" fmla="*/ 0 w 1718127"/>
              <a:gd name="connsiteY5" fmla="*/ 802689 h 1387843"/>
              <a:gd name="connsiteX6" fmla="*/ 13147 w 1718127"/>
              <a:gd name="connsiteY6" fmla="*/ 804696 h 1387843"/>
              <a:gd name="connsiteX7" fmla="*/ 119381 w 1718127"/>
              <a:gd name="connsiteY7" fmla="*/ 810060 h 1387843"/>
              <a:gd name="connsiteX8" fmla="*/ 1111694 w 1718127"/>
              <a:gd name="connsiteY8" fmla="*/ 80008 h 138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127" h="1387843">
                <a:moveTo>
                  <a:pt x="1132267" y="0"/>
                </a:moveTo>
                <a:lnTo>
                  <a:pt x="1718127" y="0"/>
                </a:lnTo>
                <a:lnTo>
                  <a:pt x="1703342" y="96877"/>
                </a:lnTo>
                <a:cubicBezTo>
                  <a:pt x="1552581" y="833630"/>
                  <a:pt x="900703" y="1387843"/>
                  <a:pt x="119381" y="1387843"/>
                </a:cubicBezTo>
                <a:lnTo>
                  <a:pt x="0" y="1381815"/>
                </a:lnTo>
                <a:lnTo>
                  <a:pt x="0" y="802689"/>
                </a:lnTo>
                <a:lnTo>
                  <a:pt x="13147" y="804696"/>
                </a:lnTo>
                <a:cubicBezTo>
                  <a:pt x="48076" y="808243"/>
                  <a:pt x="83516" y="810060"/>
                  <a:pt x="119381" y="810060"/>
                </a:cubicBezTo>
                <a:cubicBezTo>
                  <a:pt x="585624" y="810060"/>
                  <a:pt x="980142" y="502963"/>
                  <a:pt x="1111694" y="8000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" name="图片 2" descr="千库网_智能手机屏幕上的智能人工智能聊天机器人_元素编号1472818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flipH="1">
            <a:off x="6236335" y="361950"/>
            <a:ext cx="5363845" cy="6496050"/>
          </a:xfrm>
          <a:prstGeom prst="rect">
            <a:avLst/>
          </a:prstGeom>
        </p:spPr>
      </p:pic>
      <p:sp>
        <p:nvSpPr>
          <p:cNvPr id="8" name="文本框 3"/>
          <p:cNvSpPr txBox="1"/>
          <p:nvPr userDrawn="1"/>
        </p:nvSpPr>
        <p:spPr>
          <a:xfrm>
            <a:off x="1102995" y="874395"/>
            <a:ext cx="709549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en-US" altLang="zh-CN" sz="2800" dirty="0">
                <a:solidFill>
                  <a:srgbClr val="005CAA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2025</a:t>
            </a:r>
            <a:r>
              <a:rPr lang="zh-CN" altLang="en-US" sz="2800" dirty="0">
                <a:solidFill>
                  <a:srgbClr val="005CAA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年安徽省中小学人工智能教育教师培训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5" y="843930"/>
            <a:ext cx="540000" cy="4369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1"/>
          <p:cNvSpPr/>
          <p:nvPr userDrawn="1"/>
        </p:nvSpPr>
        <p:spPr>
          <a:xfrm>
            <a:off x="1774825" y="306705"/>
            <a:ext cx="9053830" cy="488950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2"/>
          <p:cNvSpPr/>
          <p:nvPr userDrawn="1"/>
        </p:nvSpPr>
        <p:spPr>
          <a:xfrm>
            <a:off x="544830" y="306705"/>
            <a:ext cx="3000375" cy="647700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  <a:gd name="connsiteX0-1" fmla="*/ 47625 w 1370758"/>
              <a:gd name="connsiteY0-2" fmla="*/ 0 h 836719"/>
              <a:gd name="connsiteX1-3" fmla="*/ 1370758 w 1370758"/>
              <a:gd name="connsiteY1-4" fmla="*/ 0 h 836719"/>
              <a:gd name="connsiteX2-5" fmla="*/ 1070295 w 1370758"/>
              <a:gd name="connsiteY2-6" fmla="*/ 836719 h 836719"/>
              <a:gd name="connsiteX3-7" fmla="*/ 0 w 1370758"/>
              <a:gd name="connsiteY3-8" fmla="*/ 827194 h 836719"/>
              <a:gd name="connsiteX4-9" fmla="*/ 47625 w 1370758"/>
              <a:gd name="connsiteY4-10" fmla="*/ 0 h 8367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1070295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283779" y="262995"/>
            <a:ext cx="11619188" cy="6326991"/>
            <a:chOff x="283779" y="262995"/>
            <a:chExt cx="11619188" cy="6326991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283779" y="262995"/>
              <a:ext cx="11619188" cy="6326991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7" name="圆角矩形 6"/>
            <p:cNvSpPr/>
            <p:nvPr/>
          </p:nvSpPr>
          <p:spPr bwMode="auto">
            <a:xfrm>
              <a:off x="463689" y="426084"/>
              <a:ext cx="11288110" cy="5927834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EDEDF0"/>
                </a:solidFill>
              </a:endParaRPr>
            </a:p>
          </p:txBody>
        </p:sp>
      </p:grpSp>
      <p:sp>
        <p:nvSpPr>
          <p:cNvPr id="8" name="矩形 1"/>
          <p:cNvSpPr/>
          <p:nvPr userDrawn="1"/>
        </p:nvSpPr>
        <p:spPr>
          <a:xfrm>
            <a:off x="2098675" y="426720"/>
            <a:ext cx="9053830" cy="488950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2"/>
          <p:cNvSpPr/>
          <p:nvPr userDrawn="1"/>
        </p:nvSpPr>
        <p:spPr>
          <a:xfrm>
            <a:off x="868680" y="426720"/>
            <a:ext cx="3000375" cy="647700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  <a:gd name="connsiteX0-1" fmla="*/ 47625 w 1370758"/>
              <a:gd name="connsiteY0-2" fmla="*/ 0 h 836719"/>
              <a:gd name="connsiteX1-3" fmla="*/ 1370758 w 1370758"/>
              <a:gd name="connsiteY1-4" fmla="*/ 0 h 836719"/>
              <a:gd name="connsiteX2-5" fmla="*/ 1070295 w 1370758"/>
              <a:gd name="connsiteY2-6" fmla="*/ 836719 h 836719"/>
              <a:gd name="connsiteX3-7" fmla="*/ 0 w 1370758"/>
              <a:gd name="connsiteY3-8" fmla="*/ 827194 h 836719"/>
              <a:gd name="connsiteX4-9" fmla="*/ 47625 w 1370758"/>
              <a:gd name="connsiteY4-10" fmla="*/ 0 h 8367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1070295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283779" y="262995"/>
            <a:ext cx="11619188" cy="6326991"/>
            <a:chOff x="283779" y="262995"/>
            <a:chExt cx="11619188" cy="6326991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283779" y="262995"/>
              <a:ext cx="11619188" cy="6326991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7" name="圆角矩形 6"/>
            <p:cNvSpPr/>
            <p:nvPr/>
          </p:nvSpPr>
          <p:spPr bwMode="auto">
            <a:xfrm>
              <a:off x="463689" y="426084"/>
              <a:ext cx="11288110" cy="5927834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EDEDF0"/>
                </a:solidFill>
              </a:endParaRPr>
            </a:p>
          </p:txBody>
        </p:sp>
      </p:grpSp>
      <p:sp>
        <p:nvSpPr>
          <p:cNvPr id="8" name="矩形 1"/>
          <p:cNvSpPr/>
          <p:nvPr userDrawn="1"/>
        </p:nvSpPr>
        <p:spPr>
          <a:xfrm>
            <a:off x="2037669" y="245779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矩形 2"/>
          <p:cNvSpPr/>
          <p:nvPr userDrawn="1"/>
        </p:nvSpPr>
        <p:spPr>
          <a:xfrm>
            <a:off x="601861" y="183181"/>
            <a:ext cx="3621795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283779" y="262995"/>
            <a:ext cx="11619188" cy="6326991"/>
            <a:chOff x="283779" y="262995"/>
            <a:chExt cx="11619188" cy="6326991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283779" y="262995"/>
              <a:ext cx="11619188" cy="6326991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7" name="圆角矩形 6"/>
            <p:cNvSpPr/>
            <p:nvPr/>
          </p:nvSpPr>
          <p:spPr bwMode="auto">
            <a:xfrm>
              <a:off x="463689" y="426084"/>
              <a:ext cx="11288110" cy="5927834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EDEDF0"/>
                </a:solidFill>
              </a:endParaRPr>
            </a:p>
          </p:txBody>
        </p:sp>
      </p:grpSp>
      <p:sp>
        <p:nvSpPr>
          <p:cNvPr id="8" name="矩形 1"/>
          <p:cNvSpPr/>
          <p:nvPr userDrawn="1"/>
        </p:nvSpPr>
        <p:spPr>
          <a:xfrm>
            <a:off x="2098675" y="426720"/>
            <a:ext cx="9053830" cy="488950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2"/>
          <p:cNvSpPr/>
          <p:nvPr userDrawn="1"/>
        </p:nvSpPr>
        <p:spPr>
          <a:xfrm>
            <a:off x="868680" y="426720"/>
            <a:ext cx="3000375" cy="647700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  <a:gd name="connsiteX0-1" fmla="*/ 47625 w 1370758"/>
              <a:gd name="connsiteY0-2" fmla="*/ 0 h 836719"/>
              <a:gd name="connsiteX1-3" fmla="*/ 1370758 w 1370758"/>
              <a:gd name="connsiteY1-4" fmla="*/ 0 h 836719"/>
              <a:gd name="connsiteX2-5" fmla="*/ 1070295 w 1370758"/>
              <a:gd name="connsiteY2-6" fmla="*/ 836719 h 836719"/>
              <a:gd name="connsiteX3-7" fmla="*/ 0 w 1370758"/>
              <a:gd name="connsiteY3-8" fmla="*/ 827194 h 836719"/>
              <a:gd name="connsiteX4-9" fmla="*/ 47625 w 1370758"/>
              <a:gd name="connsiteY4-10" fmla="*/ 0 h 8367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1070295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60784" y="62093"/>
            <a:ext cx="12043142" cy="672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629567" y="1229428"/>
            <a:ext cx="10945216" cy="0"/>
          </a:xfrm>
          <a:prstGeom prst="line">
            <a:avLst/>
          </a:prstGeom>
          <a:ln w="412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1159" y="399266"/>
            <a:ext cx="911229" cy="73389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041408" y="377493"/>
            <a:ext cx="3892901" cy="484732"/>
          </a:xfrm>
          <a:prstGeom prst="rect">
            <a:avLst/>
          </a:prstGeom>
        </p:spPr>
        <p:txBody>
          <a:bodyPr wrap="square" lIns="68564" tIns="34282" rIns="68564" bIns="34282">
            <a:spAutoFit/>
          </a:bodyPr>
          <a:lstStyle/>
          <a:p>
            <a:pPr algn="dist">
              <a:spcBef>
                <a:spcPts val="0"/>
              </a:spcBef>
              <a:spcAft>
                <a:spcPts val="0"/>
              </a:spcAft>
            </a:pPr>
            <a:r>
              <a:rPr lang="en-US" altLang="zh-CN" sz="1500" spc="-15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1500" spc="-15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年安徽省中小学人工智能教育教师培训</a:t>
            </a:r>
          </a:p>
          <a:p>
            <a:pPr algn="dist">
              <a:spcBef>
                <a:spcPts val="0"/>
              </a:spcBef>
              <a:spcAft>
                <a:spcPts val="0"/>
              </a:spcAft>
            </a:pPr>
            <a:r>
              <a:rPr lang="zh-CN" altLang="en-US" sz="1100" b="0" kern="800" spc="-300" baseline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安徽省中小学人工智能教育课程纲要及教学指南总体介绍</a:t>
            </a:r>
          </a:p>
        </p:txBody>
      </p:sp>
      <p:sp>
        <p:nvSpPr>
          <p:cNvPr id="9" name="文本框 8"/>
          <p:cNvSpPr txBox="1"/>
          <p:nvPr userDrawn="1"/>
        </p:nvSpPr>
        <p:spPr>
          <a:xfrm>
            <a:off x="1041408" y="871997"/>
            <a:ext cx="3892901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背景意义</a:t>
            </a:r>
            <a:r>
              <a:rPr lang="en-US" altLang="zh-CN" sz="1600" b="1" kern="0" dirty="0">
                <a:ln w="18415" cmpd="sng">
                  <a:noFill/>
                  <a:prstDash val="solid"/>
                </a:ln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\</a:t>
            </a: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课程纲要介绍</a:t>
            </a:r>
            <a:r>
              <a:rPr lang="en-US" altLang="zh-CN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\</a:t>
            </a: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教学指南介绍</a:t>
            </a:r>
            <a:endParaRPr lang="zh-CN" altLang="en-US" sz="1800" b="1" kern="0" dirty="0">
              <a:ln w="18415" cmpd="sng">
                <a:noFill/>
                <a:prstDash val="solid"/>
              </a:ln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671094" y="29099"/>
            <a:ext cx="4831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800" b="1" cap="none" spc="0" dirty="0">
                <a:ln w="12700">
                  <a:solidFill>
                    <a:schemeClr val="bg1">
                      <a:lumMod val="95000"/>
                      <a:alpha val="32000"/>
                    </a:schemeClr>
                  </a:solidFill>
                  <a:prstDash val="solid"/>
                </a:ln>
                <a:noFill/>
                <a:effectLst/>
              </a:rPr>
              <a:t>梁祥制作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60784" y="62093"/>
            <a:ext cx="12043142" cy="672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629567" y="1229428"/>
            <a:ext cx="10945216" cy="0"/>
          </a:xfrm>
          <a:prstGeom prst="line">
            <a:avLst/>
          </a:prstGeom>
          <a:ln w="412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1159" y="399266"/>
            <a:ext cx="911229" cy="733892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-774101" y="166047"/>
            <a:ext cx="4831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800" b="1" cap="none" spc="0" dirty="0">
                <a:ln w="12700">
                  <a:solidFill>
                    <a:schemeClr val="bg1">
                      <a:lumMod val="95000"/>
                      <a:alpha val="32000"/>
                    </a:schemeClr>
                  </a:solidFill>
                  <a:prstDash val="solid"/>
                </a:ln>
                <a:noFill/>
                <a:effectLst/>
              </a:rPr>
              <a:t>梁祥制作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041408" y="377493"/>
            <a:ext cx="3892901" cy="484732"/>
          </a:xfrm>
          <a:prstGeom prst="rect">
            <a:avLst/>
          </a:prstGeom>
        </p:spPr>
        <p:txBody>
          <a:bodyPr wrap="square" lIns="68564" tIns="34282" rIns="68564" bIns="34282">
            <a:spAutoFit/>
          </a:bodyPr>
          <a:lstStyle/>
          <a:p>
            <a:pPr algn="dist">
              <a:spcBef>
                <a:spcPts val="0"/>
              </a:spcBef>
              <a:spcAft>
                <a:spcPts val="0"/>
              </a:spcAft>
            </a:pPr>
            <a:r>
              <a:rPr lang="en-US" altLang="zh-CN" sz="1500" spc="-15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1500" spc="-15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年安徽省中小学人工智能教育教师培训</a:t>
            </a:r>
          </a:p>
          <a:p>
            <a:pPr algn="dist">
              <a:spcBef>
                <a:spcPts val="0"/>
              </a:spcBef>
              <a:spcAft>
                <a:spcPts val="0"/>
              </a:spcAft>
            </a:pPr>
            <a:r>
              <a:rPr lang="zh-CN" altLang="en-US" sz="1100" b="0" kern="800" spc="-300" baseline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安徽省中小学人工智能教育课程纲要及教学指南总体介绍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1041408" y="871997"/>
            <a:ext cx="3892901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背景意义</a:t>
            </a:r>
            <a:r>
              <a:rPr lang="en-US" altLang="zh-CN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\</a:t>
            </a: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课程纲要介绍</a:t>
            </a:r>
            <a:r>
              <a:rPr lang="en-US" altLang="zh-CN" sz="1600" b="1" kern="0" dirty="0">
                <a:ln w="18415" cmpd="sng">
                  <a:noFill/>
                  <a:prstDash val="solid"/>
                </a:ln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\</a:t>
            </a: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教学指南介绍</a:t>
            </a:r>
            <a:endParaRPr lang="zh-CN" altLang="en-US" sz="1800" b="1" kern="0" dirty="0">
              <a:ln w="18415" cmpd="sng">
                <a:noFill/>
                <a:prstDash val="solid"/>
              </a:ln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ea"/>
          <a:ea typeface="+mj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ea"/>
          <a:ea typeface="+mj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ea"/>
          <a:ea typeface="+mj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ea"/>
          <a:ea typeface="+mj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ea"/>
          <a:ea typeface="+mj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4"/>
            </p:custDataLst>
          </p:nvPr>
        </p:nvSpPr>
        <p:spPr>
          <a:xfrm>
            <a:off x="4158" y="6498000"/>
            <a:ext cx="12187842" cy="360000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0"/>
                </a:schemeClr>
              </a:gs>
              <a:gs pos="20000">
                <a:schemeClr val="bg2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square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200">
              <a:solidFill>
                <a:srgbClr val="102940"/>
              </a:solidFill>
            </a:endParaRPr>
          </a:p>
        </p:txBody>
      </p:sp>
      <p:sp>
        <p:nvSpPr>
          <p:cNvPr id="8" name="任意多边形: 形状 7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990600" cy="800172"/>
          </a:xfrm>
          <a:custGeom>
            <a:avLst/>
            <a:gdLst>
              <a:gd name="connsiteX0" fmla="*/ 1132267 w 1718127"/>
              <a:gd name="connsiteY0" fmla="*/ 0 h 1387843"/>
              <a:gd name="connsiteX1" fmla="*/ 1718127 w 1718127"/>
              <a:gd name="connsiteY1" fmla="*/ 0 h 1387843"/>
              <a:gd name="connsiteX2" fmla="*/ 1703342 w 1718127"/>
              <a:gd name="connsiteY2" fmla="*/ 96877 h 1387843"/>
              <a:gd name="connsiteX3" fmla="*/ 119381 w 1718127"/>
              <a:gd name="connsiteY3" fmla="*/ 1387843 h 1387843"/>
              <a:gd name="connsiteX4" fmla="*/ 0 w 1718127"/>
              <a:gd name="connsiteY4" fmla="*/ 1381815 h 1387843"/>
              <a:gd name="connsiteX5" fmla="*/ 0 w 1718127"/>
              <a:gd name="connsiteY5" fmla="*/ 802689 h 1387843"/>
              <a:gd name="connsiteX6" fmla="*/ 13147 w 1718127"/>
              <a:gd name="connsiteY6" fmla="*/ 804696 h 1387843"/>
              <a:gd name="connsiteX7" fmla="*/ 119381 w 1718127"/>
              <a:gd name="connsiteY7" fmla="*/ 810060 h 1387843"/>
              <a:gd name="connsiteX8" fmla="*/ 1111694 w 1718127"/>
              <a:gd name="connsiteY8" fmla="*/ 80008 h 138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127" h="1387843">
                <a:moveTo>
                  <a:pt x="1132267" y="0"/>
                </a:moveTo>
                <a:lnTo>
                  <a:pt x="1718127" y="0"/>
                </a:lnTo>
                <a:lnTo>
                  <a:pt x="1703342" y="96877"/>
                </a:lnTo>
                <a:cubicBezTo>
                  <a:pt x="1552581" y="833630"/>
                  <a:pt x="900703" y="1387843"/>
                  <a:pt x="119381" y="1387843"/>
                </a:cubicBezTo>
                <a:lnTo>
                  <a:pt x="0" y="1381815"/>
                </a:lnTo>
                <a:lnTo>
                  <a:pt x="0" y="802689"/>
                </a:lnTo>
                <a:lnTo>
                  <a:pt x="13147" y="804696"/>
                </a:lnTo>
                <a:cubicBezTo>
                  <a:pt x="48076" y="808243"/>
                  <a:pt x="83516" y="810060"/>
                  <a:pt x="119381" y="810060"/>
                </a:cubicBezTo>
                <a:cubicBezTo>
                  <a:pt x="585624" y="810060"/>
                  <a:pt x="980142" y="502963"/>
                  <a:pt x="1111694" y="80008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image" Target="../media/image54.svg"/><Relationship Id="rId18" Type="http://schemas.openxmlformats.org/officeDocument/2006/relationships/image" Target="../media/image57.jpeg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12" Type="http://schemas.openxmlformats.org/officeDocument/2006/relationships/image" Target="../media/image53.png"/><Relationship Id="rId17" Type="http://schemas.openxmlformats.org/officeDocument/2006/relationships/image" Target="../media/image56.svg"/><Relationship Id="rId2" Type="http://schemas.openxmlformats.org/officeDocument/2006/relationships/tags" Target="../tags/tag49.xml"/><Relationship Id="rId16" Type="http://schemas.openxmlformats.org/officeDocument/2006/relationships/image" Target="../media/image55.png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notesSlide" Target="../notesSlides/notesSlide11.xml"/><Relationship Id="rId5" Type="http://schemas.openxmlformats.org/officeDocument/2006/relationships/tags" Target="../tags/tag52.xml"/><Relationship Id="rId15" Type="http://schemas.openxmlformats.org/officeDocument/2006/relationships/image" Target="../media/image26.svg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slideLayout" Target="../slideLayouts/slideLayout5.xml"/><Relationship Id="rId18" Type="http://schemas.openxmlformats.org/officeDocument/2006/relationships/image" Target="../media/image62.svg"/><Relationship Id="rId3" Type="http://schemas.openxmlformats.org/officeDocument/2006/relationships/tags" Target="../tags/tag59.xml"/><Relationship Id="rId21" Type="http://schemas.openxmlformats.org/officeDocument/2006/relationships/image" Target="../media/image65.png"/><Relationship Id="rId7" Type="http://schemas.openxmlformats.org/officeDocument/2006/relationships/tags" Target="../tags/tag63.xml"/><Relationship Id="rId12" Type="http://schemas.openxmlformats.org/officeDocument/2006/relationships/tags" Target="../tags/tag68.xml"/><Relationship Id="rId17" Type="http://schemas.openxmlformats.org/officeDocument/2006/relationships/image" Target="../media/image61.png"/><Relationship Id="rId2" Type="http://schemas.openxmlformats.org/officeDocument/2006/relationships/tags" Target="../tags/tag58.xml"/><Relationship Id="rId16" Type="http://schemas.openxmlformats.org/officeDocument/2006/relationships/image" Target="../media/image60.svg"/><Relationship Id="rId20" Type="http://schemas.openxmlformats.org/officeDocument/2006/relationships/image" Target="../media/image64.sv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5" Type="http://schemas.openxmlformats.org/officeDocument/2006/relationships/tags" Target="../tags/tag61.xml"/><Relationship Id="rId15" Type="http://schemas.openxmlformats.org/officeDocument/2006/relationships/image" Target="../media/image59.png"/><Relationship Id="rId23" Type="http://schemas.openxmlformats.org/officeDocument/2006/relationships/image" Target="../media/image67.jpeg"/><Relationship Id="rId10" Type="http://schemas.openxmlformats.org/officeDocument/2006/relationships/tags" Target="../tags/tag66.xml"/><Relationship Id="rId19" Type="http://schemas.openxmlformats.org/officeDocument/2006/relationships/image" Target="../media/image63.png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notesSlide" Target="../notesSlides/notesSlide13.xml"/><Relationship Id="rId22" Type="http://schemas.openxmlformats.org/officeDocument/2006/relationships/image" Target="../media/image6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image" Target="../media/image72.png"/><Relationship Id="rId3" Type="http://schemas.openxmlformats.org/officeDocument/2006/relationships/tags" Target="../tags/tag71.xml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71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video" Target="../media/media1.mp4"/><Relationship Id="rId11" Type="http://schemas.openxmlformats.org/officeDocument/2006/relationships/image" Target="../media/image70.png"/><Relationship Id="rId5" Type="http://schemas.microsoft.com/office/2007/relationships/media" Target="../media/media1.mp4"/><Relationship Id="rId10" Type="http://schemas.openxmlformats.org/officeDocument/2006/relationships/image" Target="../media/image69.svg"/><Relationship Id="rId4" Type="http://schemas.openxmlformats.org/officeDocument/2006/relationships/tags" Target="../tags/tag72.xml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75.xml"/><Relationship Id="rId7" Type="http://schemas.openxmlformats.org/officeDocument/2006/relationships/image" Target="../media/image73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7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3" Type="http://schemas.openxmlformats.org/officeDocument/2006/relationships/tags" Target="../tags/tag79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video" Target="../media/media2.mp4"/><Relationship Id="rId5" Type="http://schemas.microsoft.com/office/2007/relationships/media" Target="../media/media2.mp4"/><Relationship Id="rId4" Type="http://schemas.openxmlformats.org/officeDocument/2006/relationships/tags" Target="../tags/tag80.xml"/><Relationship Id="rId9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tags" Target="../tags/tag83.xml"/><Relationship Id="rId7" Type="http://schemas.openxmlformats.org/officeDocument/2006/relationships/image" Target="../media/image33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84.xml"/><Relationship Id="rId9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77.svg"/><Relationship Id="rId9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tags" Target="../tags/tag87.xml"/><Relationship Id="rId7" Type="http://schemas.openxmlformats.org/officeDocument/2006/relationships/image" Target="../media/image27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88.xml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tags" Target="../tags/tag18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2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13" Type="http://schemas.openxmlformats.org/officeDocument/2006/relationships/image" Target="../media/image33.png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image" Target="../media/image82.sv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image" Target="../media/image27.png"/><Relationship Id="rId5" Type="http://schemas.openxmlformats.org/officeDocument/2006/relationships/tags" Target="../tags/tag93.xml"/><Relationship Id="rId10" Type="http://schemas.openxmlformats.org/officeDocument/2006/relationships/notesSlide" Target="../notesSlides/notesSlide20.xml"/><Relationship Id="rId4" Type="http://schemas.openxmlformats.org/officeDocument/2006/relationships/tags" Target="../tags/tag92.xml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8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13" Type="http://schemas.openxmlformats.org/officeDocument/2006/relationships/image" Target="../media/image85.svg"/><Relationship Id="rId18" Type="http://schemas.openxmlformats.org/officeDocument/2006/relationships/image" Target="../media/image86.jpeg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12" Type="http://schemas.openxmlformats.org/officeDocument/2006/relationships/image" Target="../media/image84.png"/><Relationship Id="rId17" Type="http://schemas.openxmlformats.org/officeDocument/2006/relationships/image" Target="../media/image24.svg"/><Relationship Id="rId2" Type="http://schemas.openxmlformats.org/officeDocument/2006/relationships/tags" Target="../tags/tag98.xml"/><Relationship Id="rId16" Type="http://schemas.openxmlformats.org/officeDocument/2006/relationships/image" Target="../media/image23.png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notesSlide" Target="../notesSlides/notesSlide21.xml"/><Relationship Id="rId5" Type="http://schemas.openxmlformats.org/officeDocument/2006/relationships/tags" Target="../tags/tag101.xml"/><Relationship Id="rId15" Type="http://schemas.openxmlformats.org/officeDocument/2006/relationships/image" Target="../media/image64.svg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100.xml"/><Relationship Id="rId9" Type="http://schemas.openxmlformats.org/officeDocument/2006/relationships/tags" Target="../tags/tag105.xml"/><Relationship Id="rId1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3" Type="http://schemas.openxmlformats.org/officeDocument/2006/relationships/tags" Target="../tags/tag108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video" Target="../media/media3.mp4"/><Relationship Id="rId11" Type="http://schemas.openxmlformats.org/officeDocument/2006/relationships/image" Target="../media/image87.png"/><Relationship Id="rId5" Type="http://schemas.microsoft.com/office/2007/relationships/media" Target="../media/media3.mp4"/><Relationship Id="rId10" Type="http://schemas.openxmlformats.org/officeDocument/2006/relationships/image" Target="../media/image36.svg"/><Relationship Id="rId4" Type="http://schemas.openxmlformats.org/officeDocument/2006/relationships/tags" Target="../tags/tag109.xml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../media/image89.png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88.sv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image" Target="../media/image35.png"/><Relationship Id="rId5" Type="http://schemas.openxmlformats.org/officeDocument/2006/relationships/tags" Target="../tags/tag114.xml"/><Relationship Id="rId10" Type="http://schemas.openxmlformats.org/officeDocument/2006/relationships/notesSlide" Target="../notesSlides/notesSlide23.xml"/><Relationship Id="rId4" Type="http://schemas.openxmlformats.org/officeDocument/2006/relationships/tags" Target="../tags/tag113.xml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9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20.xml"/><Relationship Id="rId7" Type="http://schemas.openxmlformats.org/officeDocument/2006/relationships/image" Target="../media/image5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20.jpe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28.xml"/><Relationship Id="rId13" Type="http://schemas.openxmlformats.org/officeDocument/2006/relationships/image" Target="../media/image92.svg"/><Relationship Id="rId3" Type="http://schemas.openxmlformats.org/officeDocument/2006/relationships/tags" Target="../tags/tag123.xml"/><Relationship Id="rId7" Type="http://schemas.openxmlformats.org/officeDocument/2006/relationships/tags" Target="../tags/tag127.xml"/><Relationship Id="rId12" Type="http://schemas.openxmlformats.org/officeDocument/2006/relationships/image" Target="../media/image91.pn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11" Type="http://schemas.openxmlformats.org/officeDocument/2006/relationships/image" Target="../media/image12.png"/><Relationship Id="rId5" Type="http://schemas.openxmlformats.org/officeDocument/2006/relationships/tags" Target="../tags/tag125.xml"/><Relationship Id="rId10" Type="http://schemas.openxmlformats.org/officeDocument/2006/relationships/notesSlide" Target="../notesSlides/notesSlide25.xml"/><Relationship Id="rId4" Type="http://schemas.openxmlformats.org/officeDocument/2006/relationships/tags" Target="../tags/tag124.xml"/><Relationship Id="rId9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13" Type="http://schemas.openxmlformats.org/officeDocument/2006/relationships/image" Target="../media/image94.svg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12" Type="http://schemas.openxmlformats.org/officeDocument/2006/relationships/image" Target="../media/image93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image" Target="../media/image12.png"/><Relationship Id="rId5" Type="http://schemas.openxmlformats.org/officeDocument/2006/relationships/tags" Target="../tags/tag133.xml"/><Relationship Id="rId15" Type="http://schemas.openxmlformats.org/officeDocument/2006/relationships/image" Target="../media/image96.svg"/><Relationship Id="rId10" Type="http://schemas.openxmlformats.org/officeDocument/2006/relationships/notesSlide" Target="../notesSlides/notesSlide26.xml"/><Relationship Id="rId4" Type="http://schemas.openxmlformats.org/officeDocument/2006/relationships/tags" Target="../tags/tag132.xml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21.xml"/><Relationship Id="rId7" Type="http://schemas.openxmlformats.org/officeDocument/2006/relationships/image" Target="../media/image5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0.jpe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../media/image22.sv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21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12.png"/><Relationship Id="rId5" Type="http://schemas.openxmlformats.org/officeDocument/2006/relationships/tags" Target="../tags/tag26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25.xml"/><Relationship Id="rId9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2.xml"/><Relationship Id="rId7" Type="http://schemas.openxmlformats.org/officeDocument/2006/relationships/image" Target="../media/image5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0.jpe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slideLayout" Target="../slideLayouts/slideLayout5.xml"/><Relationship Id="rId18" Type="http://schemas.openxmlformats.org/officeDocument/2006/relationships/image" Target="../media/image26.svg"/><Relationship Id="rId3" Type="http://schemas.openxmlformats.org/officeDocument/2006/relationships/tags" Target="../tags/tag35.xml"/><Relationship Id="rId21" Type="http://schemas.openxmlformats.org/officeDocument/2006/relationships/image" Target="../media/image29.png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image" Target="../media/image25.png"/><Relationship Id="rId25" Type="http://schemas.openxmlformats.org/officeDocument/2006/relationships/image" Target="../media/image12.png"/><Relationship Id="rId2" Type="http://schemas.openxmlformats.org/officeDocument/2006/relationships/tags" Target="../tags/tag34.xml"/><Relationship Id="rId16" Type="http://schemas.openxmlformats.org/officeDocument/2006/relationships/image" Target="../media/image24.svg"/><Relationship Id="rId20" Type="http://schemas.openxmlformats.org/officeDocument/2006/relationships/image" Target="../media/image28.svg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24" Type="http://schemas.openxmlformats.org/officeDocument/2006/relationships/image" Target="../media/image32.svg"/><Relationship Id="rId5" Type="http://schemas.openxmlformats.org/officeDocument/2006/relationships/tags" Target="../tags/tag37.xml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tags" Target="../tags/tag42.xml"/><Relationship Id="rId19" Type="http://schemas.openxmlformats.org/officeDocument/2006/relationships/image" Target="../media/image27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notesSlide" Target="../notesSlides/notesSlide6.xml"/><Relationship Id="rId22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svg"/><Relationship Id="rId11" Type="http://schemas.openxmlformats.org/officeDocument/2006/relationships/image" Target="../media/image43.png"/><Relationship Id="rId5" Type="http://schemas.openxmlformats.org/officeDocument/2006/relationships/image" Target="../media/image35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4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7.xml"/><Relationship Id="rId7" Type="http://schemas.openxmlformats.org/officeDocument/2006/relationships/image" Target="../media/image5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0.jpe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21" y="-1"/>
            <a:ext cx="12242405" cy="4301617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-27317" y="4384202"/>
            <a:ext cx="12242403" cy="2482737"/>
          </a:xfrm>
          <a:prstGeom prst="rect">
            <a:avLst/>
          </a:prstGeom>
          <a:blipFill>
            <a:blip r:embed="rId4"/>
            <a:srcRect/>
            <a:stretch>
              <a:fillRect t="-67119" b="-671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-27318" y="4374691"/>
            <a:ext cx="12242403" cy="2490603"/>
          </a:xfrm>
          <a:prstGeom prst="rect">
            <a:avLst/>
          </a:prstGeom>
          <a:solidFill>
            <a:schemeClr val="accent6">
              <a:lumMod val="20000"/>
              <a:lumOff val="8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00685" y="4687570"/>
            <a:ext cx="106235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/>
            <a:r>
              <a:rPr lang="zh-CN" altLang="en-US" sz="4400" b="1" dirty="0">
                <a:solidFill>
                  <a:srgbClr val="1E437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Noto Sans SC"/>
              </a:rPr>
              <a:t>第8课 垃圾投放算积分——认识算法效率</a:t>
            </a:r>
            <a:endParaRPr lang="zh-CN" altLang="en-US" sz="4400" b="1" dirty="0">
              <a:solidFill>
                <a:srgbClr val="1E437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 rot="2700000">
            <a:off x="1104039" y="6569150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4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 rot="2700000">
            <a:off x="1918505" y="6571825"/>
            <a:ext cx="575914" cy="575914"/>
          </a:xfrm>
          <a:prstGeom prst="rect">
            <a:avLst/>
          </a:prstGeom>
          <a:solidFill>
            <a:schemeClr val="accent6">
              <a:lumMod val="50000"/>
              <a:alpha val="6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 rot="2700000">
            <a:off x="2732969" y="6573969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矩形 34"/>
          <p:cNvSpPr/>
          <p:nvPr/>
        </p:nvSpPr>
        <p:spPr>
          <a:xfrm rot="2700000">
            <a:off x="2325737" y="6166737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1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矩形 35"/>
          <p:cNvSpPr/>
          <p:nvPr/>
        </p:nvSpPr>
        <p:spPr>
          <a:xfrm rot="2700000">
            <a:off x="3140202" y="6166737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1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" name="Rectangle 5"/>
          <p:cNvSpPr>
            <a:spLocks noChangeArrowheads="1"/>
          </p:cNvSpPr>
          <p:nvPr/>
        </p:nvSpPr>
        <p:spPr bwMode="auto">
          <a:xfrm>
            <a:off x="-27316" y="4292871"/>
            <a:ext cx="7275145" cy="8149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" name="Rectangle 7"/>
          <p:cNvSpPr>
            <a:spLocks noChangeArrowheads="1"/>
          </p:cNvSpPr>
          <p:nvPr/>
        </p:nvSpPr>
        <p:spPr bwMode="auto">
          <a:xfrm>
            <a:off x="6952226" y="4302396"/>
            <a:ext cx="1264815" cy="8149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" name="Rectangle 8"/>
          <p:cNvSpPr>
            <a:spLocks noChangeArrowheads="1"/>
          </p:cNvSpPr>
          <p:nvPr/>
        </p:nvSpPr>
        <p:spPr bwMode="auto">
          <a:xfrm>
            <a:off x="8217041" y="4302396"/>
            <a:ext cx="1266381" cy="814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" name="Rectangle 9"/>
          <p:cNvSpPr>
            <a:spLocks noChangeArrowheads="1"/>
          </p:cNvSpPr>
          <p:nvPr/>
        </p:nvSpPr>
        <p:spPr bwMode="auto">
          <a:xfrm>
            <a:off x="9483422" y="4302396"/>
            <a:ext cx="1264815" cy="814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5738415" y="4302396"/>
            <a:ext cx="1266381" cy="814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1292136" y="258965"/>
            <a:ext cx="343735" cy="309916"/>
            <a:chOff x="4634991" y="2138335"/>
            <a:chExt cx="428348" cy="386204"/>
          </a:xfrm>
        </p:grpSpPr>
        <p:sp>
          <p:nvSpPr>
            <p:cNvPr id="77" name="Freeform 5"/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" name="KSO_Shape"/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1651281" y="258965"/>
            <a:ext cx="343735" cy="309916"/>
            <a:chOff x="5076056" y="2138335"/>
            <a:chExt cx="428348" cy="386204"/>
          </a:xfrm>
        </p:grpSpPr>
        <p:sp>
          <p:nvSpPr>
            <p:cNvPr id="80" name="Freeform 5"/>
            <p:cNvSpPr/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KSO_Shape"/>
            <p:cNvSpPr/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7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7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7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7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7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2010427" y="258965"/>
            <a:ext cx="343735" cy="309916"/>
            <a:chOff x="5557128" y="2138335"/>
            <a:chExt cx="428348" cy="386204"/>
          </a:xfrm>
        </p:grpSpPr>
        <p:sp>
          <p:nvSpPr>
            <p:cNvPr id="83" name="Freeform 5"/>
            <p:cNvSpPr/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" name="KSO_Shape"/>
            <p:cNvSpPr/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7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7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2369572" y="258965"/>
            <a:ext cx="343735" cy="309916"/>
            <a:chOff x="6068610" y="2138335"/>
            <a:chExt cx="428348" cy="386204"/>
          </a:xfrm>
        </p:grpSpPr>
        <p:sp>
          <p:nvSpPr>
            <p:cNvPr id="86" name="Freeform 5"/>
            <p:cNvSpPr/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KSO_Shape"/>
            <p:cNvSpPr/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7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7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7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35" y="167655"/>
            <a:ext cx="540000" cy="4369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2693035"/>
            <a:ext cx="2091055" cy="20910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81830" y="732118"/>
            <a:ext cx="8068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人工智能通识教育暨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信息科技教学指南培训活动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433570" y="6129655"/>
            <a:ext cx="683768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安徽省教育科学研究院</a:t>
            </a:r>
            <a:r>
              <a:rPr lang="en-US" altLang="zh-CN" sz="2800" dirty="0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28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2026</a:t>
            </a:r>
            <a:r>
              <a:rPr lang="zh-CN" altLang="en-US" sz="28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8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8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8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19</a:t>
            </a:r>
            <a:r>
              <a:rPr lang="zh-CN" altLang="en-US" sz="28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日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153275" y="5500370"/>
            <a:ext cx="38709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r"/>
            <a:r>
              <a:rPr lang="zh-CN" altLang="en-US" sz="2400" b="1" dirty="0">
                <a:solidFill>
                  <a:srgbClr val="1E437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（编程学科实践）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014" y="4473784"/>
            <a:ext cx="1934227" cy="193422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</a:p>
        </p:txBody>
      </p:sp>
      <p:sp>
        <p:nvSpPr>
          <p:cNvPr id="4" name="AutoShape 4"/>
          <p:cNvSpPr/>
          <p:nvPr/>
        </p:nvSpPr>
        <p:spPr>
          <a:xfrm>
            <a:off x="1391285" y="2287270"/>
            <a:ext cx="383413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007BFF"/>
                </a:solidFill>
                <a:latin typeface="Noto Sans SC"/>
                <a:ea typeface="Noto Sans SC"/>
                <a:cs typeface="Noto Sans SC"/>
                <a:sym typeface="Noto Sans SC"/>
              </a:rPr>
              <a:t>四大核心环节</a:t>
            </a:r>
            <a:endParaRPr lang="en-US" sz="1100"/>
          </a:p>
        </p:txBody>
      </p:sp>
      <p:sp>
        <p:nvSpPr>
          <p:cNvPr id="6" name="AutoShape 6"/>
          <p:cNvSpPr/>
          <p:nvPr/>
        </p:nvSpPr>
        <p:spPr>
          <a:xfrm>
            <a:off x="1490980" y="3470910"/>
            <a:ext cx="3826510" cy="177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50000"/>
              </a:lnSpc>
              <a:defRPr/>
            </a:pPr>
            <a:r>
              <a:rPr lang="en-US" sz="20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流程环环相扣：从需求分析到问题定义，经过算法设计与规划，最终实现代码编写与验证优化。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6273165" y="1896745"/>
            <a:ext cx="3467735" cy="3352165"/>
            <a:chOff x="8994" y="2460"/>
            <a:chExt cx="6370" cy="571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994" y="2460"/>
              <a:ext cx="6371" cy="5710"/>
            </a:xfrm>
            <a:prstGeom prst="roundRect">
              <a:avLst>
                <a:gd name="adj" fmla="val 4166"/>
              </a:avLst>
            </a:prstGeom>
            <a:noFill/>
            <a:ln w="12700" cap="flat" cmpd="sng">
              <a:solidFill>
                <a:srgbClr val="FFFFFF">
                  <a:alpha val="20000"/>
                </a:srgbClr>
              </a:solidFill>
              <a:prstDash val="solid"/>
              <a:round/>
            </a:ln>
            <a:effectLst>
              <a:outerShdw blurRad="254000" dist="127000" dir="5400000" algn="tl" rotWithShape="0">
                <a:srgbClr val="007BFF">
                  <a:alpha val="30000"/>
                </a:srgbClr>
              </a:outerShdw>
            </a:effectLst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63" y="5405"/>
              <a:ext cx="2273" cy="201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91" y="5159"/>
              <a:ext cx="768" cy="39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rcRect l="2734"/>
            <a:stretch>
              <a:fillRect/>
            </a:stretch>
          </p:blipFill>
          <p:spPr>
            <a:xfrm>
              <a:off x="9796" y="5405"/>
              <a:ext cx="2358" cy="20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4000">
        <p:fade/>
      </p:transition>
    </mc:Choice>
    <mc:Fallback xmlns="">
      <p:transition spd="med" advTm="444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</a:p>
        </p:txBody>
      </p:sp>
      <p:sp>
        <p:nvSpPr>
          <p:cNvPr id="4" name="AutoShape 4"/>
          <p:cNvSpPr/>
          <p:nvPr/>
        </p:nvSpPr>
        <p:spPr>
          <a:xfrm>
            <a:off x="1234440" y="122936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/>
                <a:ea typeface="Noto Sans SC"/>
                <a:cs typeface="Noto Sans SC"/>
                <a:sym typeface="Noto Sans SC"/>
              </a:rPr>
              <a:t>环节一：需求分析与问题定义——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从真实场景中锚定编程目标</a:t>
            </a:r>
          </a:p>
        </p:txBody>
      </p:sp>
      <p:sp>
        <p:nvSpPr>
          <p:cNvPr id="5" name="AutoShape 5"/>
          <p:cNvSpPr/>
          <p:nvPr>
            <p:custDataLst>
              <p:tags r:id="rId1"/>
            </p:custDataLst>
          </p:nvPr>
        </p:nvSpPr>
        <p:spPr>
          <a:xfrm>
            <a:off x="1234440" y="2230120"/>
            <a:ext cx="5080000" cy="1016000"/>
          </a:xfrm>
          <a:prstGeom prst="roundRect">
            <a:avLst>
              <a:gd name="adj" fmla="val 12500"/>
            </a:avLst>
          </a:prstGeom>
          <a:solidFill>
            <a:srgbClr val="FFFFFF">
              <a:alpha val="10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88440" y="2534920"/>
            <a:ext cx="406400" cy="406400"/>
          </a:xfrm>
          <a:prstGeom prst="rect">
            <a:avLst/>
          </a:prstGeom>
        </p:spPr>
      </p:pic>
      <p:sp>
        <p:nvSpPr>
          <p:cNvPr id="7" name="AutoShape 7"/>
          <p:cNvSpPr/>
          <p:nvPr>
            <p:custDataLst>
              <p:tags r:id="rId3"/>
            </p:custDataLst>
          </p:nvPr>
        </p:nvSpPr>
        <p:spPr>
          <a:xfrm>
            <a:off x="2059940" y="2357120"/>
            <a:ext cx="406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角色代入，感知问题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站在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程序</a:t>
            </a: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用户角度思考，明确问题场景与痛点</a:t>
            </a:r>
          </a:p>
        </p:txBody>
      </p:sp>
      <p:sp>
        <p:nvSpPr>
          <p:cNvPr id="8" name="AutoShape 8"/>
          <p:cNvSpPr/>
          <p:nvPr>
            <p:custDataLst>
              <p:tags r:id="rId4"/>
            </p:custDataLst>
          </p:nvPr>
        </p:nvSpPr>
        <p:spPr>
          <a:xfrm>
            <a:off x="1234440" y="3436620"/>
            <a:ext cx="5080000" cy="1016000"/>
          </a:xfrm>
          <a:prstGeom prst="roundRect">
            <a:avLst>
              <a:gd name="adj" fmla="val 12500"/>
            </a:avLst>
          </a:prstGeom>
          <a:solidFill>
            <a:srgbClr val="FFFFFF">
              <a:alpha val="10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88440" y="3741420"/>
            <a:ext cx="406400" cy="406400"/>
          </a:xfrm>
          <a:prstGeom prst="rect">
            <a:avLst/>
          </a:prstGeom>
        </p:spPr>
      </p:pic>
      <p:sp>
        <p:nvSpPr>
          <p:cNvPr id="10" name="AutoShape 10"/>
          <p:cNvSpPr/>
          <p:nvPr>
            <p:custDataLst>
              <p:tags r:id="rId6"/>
            </p:custDataLst>
          </p:nvPr>
        </p:nvSpPr>
        <p:spPr>
          <a:xfrm>
            <a:off x="2059940" y="3563620"/>
            <a:ext cx="406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梳理核心编程问题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拆解复杂需求，提取关键逻辑与数据关系</a:t>
            </a:r>
          </a:p>
        </p:txBody>
      </p:sp>
      <p:sp>
        <p:nvSpPr>
          <p:cNvPr id="11" name="AutoShape 11"/>
          <p:cNvSpPr/>
          <p:nvPr>
            <p:custDataLst>
              <p:tags r:id="rId7"/>
            </p:custDataLst>
          </p:nvPr>
        </p:nvSpPr>
        <p:spPr>
          <a:xfrm>
            <a:off x="1234440" y="4643120"/>
            <a:ext cx="5080000" cy="1016000"/>
          </a:xfrm>
          <a:prstGeom prst="roundRect">
            <a:avLst>
              <a:gd name="adj" fmla="val 12500"/>
            </a:avLst>
          </a:prstGeom>
          <a:solidFill>
            <a:srgbClr val="FFFFFF">
              <a:alpha val="10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2" name="Picture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88440" y="4947920"/>
            <a:ext cx="406400" cy="406400"/>
          </a:xfrm>
          <a:prstGeom prst="rect">
            <a:avLst/>
          </a:prstGeom>
        </p:spPr>
      </p:pic>
      <p:sp>
        <p:nvSpPr>
          <p:cNvPr id="13" name="AutoShape 13"/>
          <p:cNvSpPr/>
          <p:nvPr>
            <p:custDataLst>
              <p:tags r:id="rId9"/>
            </p:custDataLst>
          </p:nvPr>
        </p:nvSpPr>
        <p:spPr>
          <a:xfrm>
            <a:off x="2059940" y="4770120"/>
            <a:ext cx="406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明确编程目标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定义输入输出标准，设定清晰的验收指标</a:t>
            </a:r>
          </a:p>
        </p:txBody>
      </p:sp>
      <p:sp>
        <p:nvSpPr>
          <p:cNvPr id="14" name="AutoShape 14"/>
          <p:cNvSpPr/>
          <p:nvPr/>
        </p:nvSpPr>
        <p:spPr>
          <a:xfrm>
            <a:off x="7147560" y="2230120"/>
            <a:ext cx="3302000" cy="3302000"/>
          </a:xfrm>
          <a:prstGeom prst="roundRect">
            <a:avLst>
              <a:gd name="adj" fmla="val 3846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254000" dist="127000" dir="5400000" algn="tl" rotWithShape="0">
              <a:srgbClr val="007BFF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274560" y="2357120"/>
            <a:ext cx="3048000" cy="3048000"/>
          </a:xfrm>
          <a:prstGeom prst="roundRect">
            <a:avLst>
              <a:gd name="adj" fmla="val 4166"/>
            </a:avLst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2" name="AutoShape 16"/>
          <p:cNvSpPr/>
          <p:nvPr/>
        </p:nvSpPr>
        <p:spPr>
          <a:xfrm>
            <a:off x="7274560" y="5659120"/>
            <a:ext cx="3302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需求分析流程示意图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4000">
        <p:fade/>
      </p:transition>
    </mc:Choice>
    <mc:Fallback xmlns="">
      <p:transition spd="med" advTm="444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</a:p>
        </p:txBody>
      </p:sp>
      <p:sp>
        <p:nvSpPr>
          <p:cNvPr id="5" name="AutoShape 5"/>
          <p:cNvSpPr/>
          <p:nvPr/>
        </p:nvSpPr>
        <p:spPr>
          <a:xfrm>
            <a:off x="1021080" y="2008505"/>
            <a:ext cx="5080000" cy="3272155"/>
          </a:xfrm>
          <a:prstGeom prst="roundRect">
            <a:avLst>
              <a:gd name="adj" fmla="val 357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1275715" y="2209800"/>
            <a:ext cx="4368165" cy="406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2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具体操作：角色代入与问题感知</a:t>
            </a:r>
          </a:p>
        </p:txBody>
      </p:sp>
      <p:sp>
        <p:nvSpPr>
          <p:cNvPr id="8" name="AutoShape 8"/>
          <p:cNvSpPr/>
          <p:nvPr/>
        </p:nvSpPr>
        <p:spPr>
          <a:xfrm>
            <a:off x="1275080" y="2719705"/>
            <a:ext cx="4572000" cy="241173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20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</a:t>
            </a: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通过“角色代入+实物操作”，让学生扮演“社区志愿者”。</a:t>
            </a:r>
            <a:endParaRPr lang="en-US">
              <a:solidFill>
                <a:schemeClr val="tx1"/>
              </a:solidFill>
            </a:endParaRPr>
          </a:p>
          <a:p>
            <a:pPr indent="0" algn="l">
              <a:lnSpc>
                <a:spcPct val="117000"/>
              </a:lnSpc>
            </a:pP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感知痛点：小区积分卡计算繁琐，中断需重算，工作量巨大</a:t>
            </a:r>
            <a:r>
              <a:rPr lang="zh-CN" altLang="en-US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，现在人工使用</a:t>
            </a:r>
            <a:r>
              <a:rPr lang="en-US" altLang="zh-CN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“</a:t>
            </a:r>
            <a:r>
              <a:rPr lang="zh-CN" altLang="en-US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累加法</a:t>
            </a:r>
            <a:r>
              <a:rPr lang="en-US" altLang="zh-CN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”</a:t>
            </a:r>
            <a:r>
              <a:rPr lang="zh-CN" altLang="en-US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，只要数据规模稍大，就算得特别慢</a:t>
            </a: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</a:p>
          <a:p>
            <a:pPr indent="0" algn="l">
              <a:lnSpc>
                <a:spcPct val="117000"/>
              </a:lnSpc>
            </a:pP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提炼核心问题：</a:t>
            </a:r>
            <a:r>
              <a:rPr lang="en-US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“如何编写程序快速计算连续投放积分，提升效率？”</a:t>
            </a:r>
          </a:p>
        </p:txBody>
      </p:sp>
      <p:sp>
        <p:nvSpPr>
          <p:cNvPr id="14" name="AutoShape 14"/>
          <p:cNvSpPr/>
          <p:nvPr/>
        </p:nvSpPr>
        <p:spPr>
          <a:xfrm>
            <a:off x="919480" y="5520055"/>
            <a:ext cx="1066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>
                    <a:alpha val="6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目标：让学生明白“为什么编程”与“编程解决什么”，建立问题意识与工程思维</a:t>
            </a:r>
            <a:r>
              <a:rPr lang="zh-CN" altLang="en-US" sz="2000" b="1" i="0" u="none" strike="noStrike">
                <a:solidFill>
                  <a:schemeClr val="tx1">
                    <a:alpha val="60000"/>
                  </a:schemeClr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。</a:t>
            </a:r>
          </a:p>
        </p:txBody>
      </p:sp>
      <p:sp>
        <p:nvSpPr>
          <p:cNvPr id="2" name="AutoShape 4"/>
          <p:cNvSpPr/>
          <p:nvPr/>
        </p:nvSpPr>
        <p:spPr>
          <a:xfrm>
            <a:off x="1234440" y="122936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/>
                <a:ea typeface="Noto Sans SC"/>
                <a:cs typeface="Noto Sans SC"/>
                <a:sym typeface="Noto Sans SC"/>
              </a:rPr>
              <a:t>环节一：需求分析与问题定义——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从真实场景中锚定编程目标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585" y="2008505"/>
            <a:ext cx="4333240" cy="3272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4000">
        <p:fade/>
      </p:transition>
    </mc:Choice>
    <mc:Fallback xmlns="">
      <p:transition spd="med" advTm="444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</a:p>
        </p:txBody>
      </p:sp>
      <p:sp>
        <p:nvSpPr>
          <p:cNvPr id="4" name="AutoShape 4"/>
          <p:cNvSpPr/>
          <p:nvPr/>
        </p:nvSpPr>
        <p:spPr>
          <a:xfrm>
            <a:off x="1280160" y="116332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/>
                <a:ea typeface="Noto Sans SC"/>
                <a:cs typeface="Noto Sans SC"/>
                <a:sym typeface="Noto Sans SC"/>
              </a:rPr>
              <a:t>环节二：算法设计与流程规划——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从思考中形成编程思路</a:t>
            </a:r>
          </a:p>
        </p:txBody>
      </p:sp>
      <p:sp>
        <p:nvSpPr>
          <p:cNvPr id="5" name="AutoShape 5"/>
          <p:cNvSpPr/>
          <p:nvPr>
            <p:custDataLst>
              <p:tags r:id="rId1"/>
            </p:custDataLst>
          </p:nvPr>
        </p:nvSpPr>
        <p:spPr>
          <a:xfrm>
            <a:off x="1604010" y="1903095"/>
            <a:ext cx="5080000" cy="889000"/>
          </a:xfrm>
          <a:prstGeom prst="roundRect">
            <a:avLst>
              <a:gd name="adj" fmla="val 14285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858010" y="2144395"/>
            <a:ext cx="406400" cy="406400"/>
          </a:xfrm>
          <a:prstGeom prst="rect">
            <a:avLst/>
          </a:prstGeom>
        </p:spPr>
      </p:pic>
      <p:sp>
        <p:nvSpPr>
          <p:cNvPr id="7" name="AutoShape 7"/>
          <p:cNvSpPr/>
          <p:nvPr>
            <p:custDataLst>
              <p:tags r:id="rId3"/>
            </p:custDataLst>
          </p:nvPr>
        </p:nvSpPr>
        <p:spPr>
          <a:xfrm>
            <a:off x="2366010" y="2093595"/>
            <a:ext cx="4191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分析计算方法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剖析问题本质，确定核心计算逻辑</a:t>
            </a:r>
          </a:p>
        </p:txBody>
      </p:sp>
      <p:sp>
        <p:nvSpPr>
          <p:cNvPr id="8" name="AutoShape 8"/>
          <p:cNvSpPr/>
          <p:nvPr>
            <p:custDataLst>
              <p:tags r:id="rId4"/>
            </p:custDataLst>
          </p:nvPr>
        </p:nvSpPr>
        <p:spPr>
          <a:xfrm>
            <a:off x="1604010" y="2982595"/>
            <a:ext cx="5080000" cy="889000"/>
          </a:xfrm>
          <a:prstGeom prst="roundRect">
            <a:avLst>
              <a:gd name="adj" fmla="val 14285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58010" y="3223895"/>
            <a:ext cx="406400" cy="406400"/>
          </a:xfrm>
          <a:prstGeom prst="rect">
            <a:avLst/>
          </a:prstGeom>
        </p:spPr>
      </p:pic>
      <p:sp>
        <p:nvSpPr>
          <p:cNvPr id="10" name="AutoShape 10"/>
          <p:cNvSpPr/>
          <p:nvPr>
            <p:custDataLst>
              <p:tags r:id="rId6"/>
            </p:custDataLst>
          </p:nvPr>
        </p:nvSpPr>
        <p:spPr>
          <a:xfrm>
            <a:off x="2366010" y="3173095"/>
            <a:ext cx="4191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独立计算并记录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手动推演过程，记录关键数据与步骤</a:t>
            </a:r>
          </a:p>
        </p:txBody>
      </p:sp>
      <p:sp>
        <p:nvSpPr>
          <p:cNvPr id="11" name="AutoShape 11"/>
          <p:cNvSpPr/>
          <p:nvPr>
            <p:custDataLst>
              <p:tags r:id="rId7"/>
            </p:custDataLst>
          </p:nvPr>
        </p:nvSpPr>
        <p:spPr>
          <a:xfrm>
            <a:off x="1604010" y="4062095"/>
            <a:ext cx="5080000" cy="889000"/>
          </a:xfrm>
          <a:prstGeom prst="roundRect">
            <a:avLst>
              <a:gd name="adj" fmla="val 14285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2" name="Picture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858010" y="4303395"/>
            <a:ext cx="406400" cy="406400"/>
          </a:xfrm>
          <a:prstGeom prst="rect">
            <a:avLst/>
          </a:prstGeom>
        </p:spPr>
      </p:pic>
      <p:sp>
        <p:nvSpPr>
          <p:cNvPr id="13" name="AutoShape 13"/>
          <p:cNvSpPr/>
          <p:nvPr>
            <p:custDataLst>
              <p:tags r:id="rId9"/>
            </p:custDataLst>
          </p:nvPr>
        </p:nvSpPr>
        <p:spPr>
          <a:xfrm>
            <a:off x="2366010" y="4252595"/>
            <a:ext cx="4191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对比方法差异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对比不同思路，评估效率与复杂度</a:t>
            </a:r>
          </a:p>
        </p:txBody>
      </p:sp>
      <p:sp>
        <p:nvSpPr>
          <p:cNvPr id="14" name="AutoShape 14"/>
          <p:cNvSpPr/>
          <p:nvPr>
            <p:custDataLst>
              <p:tags r:id="rId10"/>
            </p:custDataLst>
          </p:nvPr>
        </p:nvSpPr>
        <p:spPr>
          <a:xfrm>
            <a:off x="1604010" y="5141595"/>
            <a:ext cx="5080000" cy="889000"/>
          </a:xfrm>
          <a:prstGeom prst="roundRect">
            <a:avLst>
              <a:gd name="adj" fmla="val 14285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5" name="Picture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858010" y="5382895"/>
            <a:ext cx="406400" cy="406400"/>
          </a:xfrm>
          <a:prstGeom prst="rect">
            <a:avLst/>
          </a:prstGeom>
        </p:spPr>
      </p:pic>
      <p:sp>
        <p:nvSpPr>
          <p:cNvPr id="2" name="AutoShape 16"/>
          <p:cNvSpPr/>
          <p:nvPr>
            <p:custDataLst>
              <p:tags r:id="rId12"/>
            </p:custDataLst>
          </p:nvPr>
        </p:nvSpPr>
        <p:spPr>
          <a:xfrm>
            <a:off x="2366010" y="5332095"/>
            <a:ext cx="4191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形成编程思路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zh-CN" altLang="en-US" sz="12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数学逻辑</a:t>
            </a:r>
            <a:r>
              <a:rPr lang="en-US" sz="12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转化为</a:t>
            </a:r>
            <a:r>
              <a:rPr lang="zh-CN" sz="12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编程思路</a:t>
            </a:r>
            <a:r>
              <a:rPr lang="en-US" sz="12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，构建完整算法框架</a:t>
            </a:r>
          </a:p>
        </p:txBody>
      </p:sp>
      <p:sp>
        <p:nvSpPr>
          <p:cNvPr id="17" name="AutoShape 17"/>
          <p:cNvSpPr/>
          <p:nvPr/>
        </p:nvSpPr>
        <p:spPr>
          <a:xfrm>
            <a:off x="7118985" y="2039620"/>
            <a:ext cx="3556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10000"/>
            </a:srgbClr>
          </a:solidFill>
          <a:ln w="25400" cap="flat" cmpd="sng">
            <a:solidFill>
              <a:srgbClr val="007BFF">
                <a:alpha val="50000"/>
              </a:srgbClr>
            </a:solidFill>
            <a:prstDash val="solid"/>
            <a:round/>
          </a:ln>
          <a:effectLst>
            <a:outerShdw blurRad="254000" dir="2700000" algn="tl" rotWithShape="0">
              <a:srgbClr val="007BFF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245985" y="2166620"/>
            <a:ext cx="3302000" cy="3302000"/>
          </a:xfrm>
          <a:prstGeom prst="roundRect">
            <a:avLst>
              <a:gd name="adj" fmla="val 3846"/>
            </a:avLst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19" name="AutoShape 19"/>
          <p:cNvSpPr/>
          <p:nvPr/>
        </p:nvSpPr>
        <p:spPr>
          <a:xfrm>
            <a:off x="7118985" y="5722620"/>
            <a:ext cx="3556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算法设计流程示意图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4000">
        <p:fade/>
      </p:transition>
    </mc:Choice>
    <mc:Fallback xmlns="">
      <p:transition spd="med" advTm="444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</a:p>
        </p:txBody>
      </p:sp>
      <p:sp>
        <p:nvSpPr>
          <p:cNvPr id="5" name="AutoShape 5"/>
          <p:cNvSpPr/>
          <p:nvPr>
            <p:custDataLst>
              <p:tags r:id="rId1"/>
            </p:custDataLst>
          </p:nvPr>
        </p:nvSpPr>
        <p:spPr>
          <a:xfrm>
            <a:off x="919480" y="191135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  <a:effectLst>
            <a:outerShdw blurRad="127000" dist="50800" dir="5400000" algn="tl" rotWithShape="0">
              <a:srgbClr val="000000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2200" y="2054860"/>
            <a:ext cx="304800" cy="304800"/>
          </a:xfrm>
          <a:prstGeom prst="rect">
            <a:avLst/>
          </a:prstGeom>
        </p:spPr>
      </p:pic>
      <p:sp>
        <p:nvSpPr>
          <p:cNvPr id="7" name="AutoShape 7"/>
          <p:cNvSpPr/>
          <p:nvPr>
            <p:custDataLst>
              <p:tags r:id="rId3"/>
            </p:custDataLst>
          </p:nvPr>
        </p:nvSpPr>
        <p:spPr>
          <a:xfrm>
            <a:off x="1442720" y="202946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具体操作步骤</a:t>
            </a:r>
          </a:p>
        </p:txBody>
      </p:sp>
      <p:sp>
        <p:nvSpPr>
          <p:cNvPr id="8" name="AutoShape 8"/>
          <p:cNvSpPr/>
          <p:nvPr>
            <p:custDataLst>
              <p:tags r:id="rId4"/>
            </p:custDataLst>
          </p:nvPr>
        </p:nvSpPr>
        <p:spPr>
          <a:xfrm>
            <a:off x="1061720" y="2641600"/>
            <a:ext cx="4572000" cy="2667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77800" indent="-177800" algn="l">
              <a:lnSpc>
                <a:spcPct val="125000"/>
              </a:lnSpc>
              <a:buClr>
                <a:srgbClr val="007BFF"/>
              </a:buClr>
              <a:buChar char="•"/>
              <a:defRPr/>
            </a:pPr>
            <a:r>
              <a:rPr lang="zh-CN" altLang="en-US" sz="1400" b="1">
                <a:solidFill>
                  <a:srgbClr val="C00000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你还知道哪些方法可以更快地计算连续自然数相加？</a:t>
            </a:r>
            <a:endParaRPr lang="zh-CN" altLang="en-US" sz="1400" b="1" i="0" u="none" strike="noStrike">
              <a:solidFill>
                <a:srgbClr val="C00000"/>
              </a:solidFill>
              <a:latin typeface="Noto Sans SC"/>
              <a:ea typeface="宋体" panose="02010600030101010101" pitchFamily="2" charset="-122"/>
              <a:cs typeface="Noto Sans SC"/>
              <a:sym typeface="Noto Sans SC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1. 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学生提出</a:t>
            </a:r>
            <a:r>
              <a:rPr lang="en-US" altLang="zh-CN" sz="14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“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配对求和法</a:t>
            </a:r>
            <a:r>
              <a:rPr lang="en-US" altLang="zh-CN" sz="14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”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，并归纳公式（建立模型）；</a:t>
            </a: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r>
              <a:rPr lang="en-US" altLang="zh-CN" sz="14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2.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（机动环节，视学情而定）通过课件帮学生快速理解配对求合法的计算</a:t>
            </a: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思路。</a:t>
            </a: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endParaRPr lang="en-US" sz="1400" b="0" i="0" u="none" strike="noStrik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endParaRPr lang="en-US" sz="1400" b="0" i="0" u="none" strike="noStrik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endParaRPr lang="en-US" sz="1400" b="0" i="0" u="none" strike="noStrik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endParaRPr lang="en-US" sz="1400" b="0" i="0" u="none" strike="noStrik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endParaRPr lang="en-US" sz="1400" b="0" i="0" u="none" strike="noStrik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919480" y="5737225"/>
            <a:ext cx="1066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>
                    <a:alpha val="70196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核心目标：从“数学逻辑”到“编程逻辑”的平滑过渡，培养计算思维与算法意识</a:t>
            </a:r>
          </a:p>
        </p:txBody>
      </p:sp>
      <p:sp>
        <p:nvSpPr>
          <p:cNvPr id="2" name="AutoShape 4"/>
          <p:cNvSpPr/>
          <p:nvPr/>
        </p:nvSpPr>
        <p:spPr>
          <a:xfrm>
            <a:off x="1280160" y="116332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/>
                <a:ea typeface="Noto Sans SC"/>
                <a:cs typeface="Noto Sans SC"/>
                <a:sym typeface="Noto Sans SC"/>
              </a:rPr>
              <a:t>环节二：算法设计与流程规划——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从思考中形成编程思路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4115" y="3783330"/>
            <a:ext cx="2070735" cy="15252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2200" y="3942715"/>
            <a:ext cx="2501265" cy="1285240"/>
          </a:xfrm>
          <a:prstGeom prst="rect">
            <a:avLst/>
          </a:prstGeom>
        </p:spPr>
      </p:pic>
      <p:pic>
        <p:nvPicPr>
          <p:cNvPr id="17" name="首尾配对求和法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48400" y="1911350"/>
            <a:ext cx="4753610" cy="297243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8180070" y="5091430"/>
            <a:ext cx="1158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课堂片段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4000">
        <p:fade/>
      </p:transition>
    </mc:Choice>
    <mc:Fallback xmlns="">
      <p:transition spd="med" advTm="4444000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</a:p>
        </p:txBody>
      </p:sp>
      <p:sp>
        <p:nvSpPr>
          <p:cNvPr id="5" name="AutoShape 5"/>
          <p:cNvSpPr/>
          <p:nvPr>
            <p:custDataLst>
              <p:tags r:id="rId1"/>
            </p:custDataLst>
          </p:nvPr>
        </p:nvSpPr>
        <p:spPr>
          <a:xfrm>
            <a:off x="919480" y="191135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  <a:effectLst>
            <a:outerShdw blurRad="127000" dist="50800" dir="5400000" algn="tl" rotWithShape="0">
              <a:srgbClr val="000000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/>
          <a:stretch>
            <a:fillRect/>
          </a:stretch>
        </p:blipFill>
        <p:spPr>
          <a:xfrm>
            <a:off x="1092200" y="2054860"/>
            <a:ext cx="304800" cy="304800"/>
          </a:xfrm>
          <a:prstGeom prst="rect">
            <a:avLst/>
          </a:prstGeom>
        </p:spPr>
      </p:pic>
      <p:sp>
        <p:nvSpPr>
          <p:cNvPr id="7" name="AutoShape 7"/>
          <p:cNvSpPr/>
          <p:nvPr>
            <p:custDataLst>
              <p:tags r:id="rId3"/>
            </p:custDataLst>
          </p:nvPr>
        </p:nvSpPr>
        <p:spPr>
          <a:xfrm>
            <a:off x="1442720" y="202946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具体操作步骤</a:t>
            </a:r>
          </a:p>
        </p:txBody>
      </p:sp>
      <p:sp>
        <p:nvSpPr>
          <p:cNvPr id="8" name="AutoShape 8"/>
          <p:cNvSpPr/>
          <p:nvPr>
            <p:custDataLst>
              <p:tags r:id="rId4"/>
            </p:custDataLst>
          </p:nvPr>
        </p:nvSpPr>
        <p:spPr>
          <a:xfrm>
            <a:off x="1061720" y="2641600"/>
            <a:ext cx="4572000" cy="2667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77800" indent="-177800" algn="l">
              <a:lnSpc>
                <a:spcPct val="150000"/>
              </a:lnSpc>
              <a:buClr>
                <a:srgbClr val="007BFF"/>
              </a:buClr>
              <a:buChar char="•"/>
              <a:defRPr/>
            </a:pPr>
            <a:r>
              <a:rPr lang="zh-CN" altLang="en-US" sz="1400" b="1">
                <a:solidFill>
                  <a:srgbClr val="C00000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你还知道哪些方法可以更快地计算连续自然数相加？</a:t>
            </a:r>
            <a:endParaRPr lang="zh-CN" altLang="en-US" sz="1400" b="1" i="0" u="none" strike="noStrike">
              <a:solidFill>
                <a:srgbClr val="C00000"/>
              </a:solidFill>
              <a:latin typeface="Noto Sans SC"/>
              <a:ea typeface="宋体" panose="02010600030101010101" pitchFamily="2" charset="-122"/>
              <a:cs typeface="Noto Sans SC"/>
              <a:sym typeface="Noto Sans SC"/>
            </a:endParaRPr>
          </a:p>
          <a:p>
            <a:pPr indent="0" algn="l">
              <a:lnSpc>
                <a:spcPct val="150000"/>
              </a:lnSpc>
              <a:buClr>
                <a:srgbClr val="007BFF"/>
              </a:buClr>
              <a:buNone/>
              <a:defRPr/>
            </a:pPr>
            <a:r>
              <a:rPr lang="en-US" altLang="zh-CN" sz="1400"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   3. </a:t>
            </a:r>
            <a:r>
              <a:rPr lang="zh-CN" altLang="en-US" sz="1400"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思考：为什么它能比累加法算得快？（计算步骤少）</a:t>
            </a:r>
            <a:endParaRPr lang="zh-CN" altLang="en-US" sz="1400" b="0" i="0" u="none" strike="noStrike">
              <a:solidFill>
                <a:schemeClr val="tx1"/>
              </a:solidFill>
              <a:latin typeface="Noto Sans SC"/>
              <a:ea typeface="宋体" panose="02010600030101010101" pitchFamily="2" charset="-122"/>
              <a:cs typeface="Noto Sans SC"/>
              <a:sym typeface="Noto Sans SC"/>
            </a:endParaRPr>
          </a:p>
          <a:p>
            <a:pPr indent="0" algn="l">
              <a:lnSpc>
                <a:spcPct val="150000"/>
              </a:lnSpc>
              <a:buClr>
                <a:srgbClr val="007BFF"/>
              </a:buClr>
              <a:buNone/>
              <a:defRPr/>
            </a:pPr>
            <a:r>
              <a:rPr lang="en-US" sz="1400">
                <a:latin typeface="Noto Sans SC"/>
                <a:ea typeface="Noto Sans SC"/>
                <a:cs typeface="Noto Sans SC"/>
                <a:sym typeface="Noto Sans SC"/>
              </a:rPr>
              <a:t>   4. </a:t>
            </a:r>
            <a:r>
              <a:rPr lang="zh-CN" altLang="en-US" sz="1400"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少多少呢？学生测算当天数</a:t>
            </a:r>
            <a:r>
              <a:rPr lang="en-US" altLang="zh-CN" sz="1400"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n=7,n=21</a:t>
            </a:r>
            <a:r>
              <a:rPr lang="zh-CN" altLang="en-US" sz="1400"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时，</a:t>
            </a:r>
            <a:r>
              <a:rPr lang="zh-CN" altLang="en-US" sz="1400">
                <a:latin typeface="Noto Sans SC"/>
                <a:ea typeface="Noto Sans SC"/>
                <a:cs typeface="Noto Sans SC"/>
                <a:sym typeface="Noto Sans SC"/>
              </a:rPr>
              <a:t>计算步骤分别是多少？</a:t>
            </a:r>
          </a:p>
          <a:p>
            <a:pPr indent="0" algn="l">
              <a:lnSpc>
                <a:spcPct val="150000"/>
              </a:lnSpc>
              <a:buClr>
                <a:srgbClr val="007BFF"/>
              </a:buClr>
              <a:buNone/>
              <a:defRPr/>
            </a:pPr>
            <a:r>
              <a:rPr lang="en-US" sz="14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关联感知：</a:t>
            </a: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探讨数据规模扩大时，不同算法计算次数的变化规律。</a:t>
            </a: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endParaRPr lang="en-US" sz="1400" b="0" i="0" u="none" strike="noStrik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endParaRPr lang="en-US" sz="1400" b="0" i="0" u="none" strike="noStrik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endParaRPr lang="en-US" sz="1400" b="0" i="0" u="none" strike="noStrik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919480" y="5737225"/>
            <a:ext cx="1066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>
                    <a:alpha val="70196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核心目标：从“数学逻辑”到“编程逻辑”的平滑过渡，培养计算思维与算法意识</a:t>
            </a:r>
          </a:p>
        </p:txBody>
      </p:sp>
      <p:sp>
        <p:nvSpPr>
          <p:cNvPr id="2" name="AutoShape 4"/>
          <p:cNvSpPr/>
          <p:nvPr/>
        </p:nvSpPr>
        <p:spPr>
          <a:xfrm>
            <a:off x="1280160" y="116332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/>
                <a:ea typeface="Noto Sans SC"/>
                <a:cs typeface="Noto Sans SC"/>
                <a:sym typeface="Noto Sans SC"/>
              </a:rPr>
              <a:t>环节二：算法设计与流程规划——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从思考中形成编程思路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0145" y="1911350"/>
            <a:ext cx="2868930" cy="18300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180070" y="5091430"/>
            <a:ext cx="1158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课堂照片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8415" y="3150235"/>
            <a:ext cx="3519805" cy="1864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4000">
        <p:fade/>
      </p:transition>
    </mc:Choice>
    <mc:Fallback xmlns="">
      <p:transition spd="med" advTm="444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</a:p>
        </p:txBody>
      </p:sp>
      <p:sp>
        <p:nvSpPr>
          <p:cNvPr id="5" name="AutoShape 5"/>
          <p:cNvSpPr/>
          <p:nvPr>
            <p:custDataLst>
              <p:tags r:id="rId1"/>
            </p:custDataLst>
          </p:nvPr>
        </p:nvSpPr>
        <p:spPr>
          <a:xfrm>
            <a:off x="919480" y="191135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  <a:effectLst>
            <a:outerShdw blurRad="127000" dist="50800" dir="5400000" algn="tl" rotWithShape="0">
              <a:srgbClr val="000000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/>
          <a:stretch>
            <a:fillRect/>
          </a:stretch>
        </p:blipFill>
        <p:spPr>
          <a:xfrm>
            <a:off x="1092200" y="2054860"/>
            <a:ext cx="304800" cy="304800"/>
          </a:xfrm>
          <a:prstGeom prst="rect">
            <a:avLst/>
          </a:prstGeom>
        </p:spPr>
      </p:pic>
      <p:sp>
        <p:nvSpPr>
          <p:cNvPr id="7" name="AutoShape 7"/>
          <p:cNvSpPr/>
          <p:nvPr>
            <p:custDataLst>
              <p:tags r:id="rId3"/>
            </p:custDataLst>
          </p:nvPr>
        </p:nvSpPr>
        <p:spPr>
          <a:xfrm>
            <a:off x="1442720" y="202946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具体操作步骤</a:t>
            </a:r>
          </a:p>
        </p:txBody>
      </p:sp>
      <p:sp>
        <p:nvSpPr>
          <p:cNvPr id="8" name="AutoShape 8"/>
          <p:cNvSpPr/>
          <p:nvPr>
            <p:custDataLst>
              <p:tags r:id="rId4"/>
            </p:custDataLst>
          </p:nvPr>
        </p:nvSpPr>
        <p:spPr>
          <a:xfrm>
            <a:off x="1061720" y="2641600"/>
            <a:ext cx="4572000" cy="2667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77800" indent="-177800" algn="l">
              <a:lnSpc>
                <a:spcPct val="150000"/>
              </a:lnSpc>
              <a:buClr>
                <a:srgbClr val="007BFF"/>
              </a:buClr>
              <a:buChar char="•"/>
              <a:defRPr/>
            </a:pPr>
            <a:r>
              <a:rPr lang="zh-CN" altLang="en-US" sz="1400" b="1">
                <a:solidFill>
                  <a:srgbClr val="C00000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你还知道哪些方法可以更快地计算连续自然数相加？</a:t>
            </a:r>
            <a:endParaRPr lang="zh-CN" altLang="en-US" sz="1400" b="1" i="0" u="none" strike="noStrike">
              <a:solidFill>
                <a:srgbClr val="C00000"/>
              </a:solidFill>
              <a:latin typeface="Noto Sans SC"/>
              <a:ea typeface="宋体" panose="02010600030101010101" pitchFamily="2" charset="-122"/>
              <a:cs typeface="Noto Sans SC"/>
              <a:sym typeface="Noto Sans SC"/>
            </a:endParaRPr>
          </a:p>
          <a:p>
            <a:pPr indent="0" algn="l">
              <a:lnSpc>
                <a:spcPct val="150000"/>
              </a:lnSpc>
              <a:buClr>
                <a:srgbClr val="007BFF"/>
              </a:buClr>
              <a:buNone/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5.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思考：你会选择哪种算法来设计程序呢？</a:t>
            </a:r>
          </a:p>
          <a:p>
            <a:pPr indent="0" algn="l">
              <a:lnSpc>
                <a:spcPct val="150000"/>
              </a:lnSpc>
              <a:buClr>
                <a:srgbClr val="007BFF"/>
              </a:buClr>
              <a:buNone/>
              <a:defRPr/>
            </a:pPr>
            <a:r>
              <a:rPr lang="zh-CN" altLang="en-US" sz="14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 </a:t>
            </a:r>
            <a:r>
              <a:rPr lang="en-US" altLang="zh-CN" sz="14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   *</a:t>
            </a: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将数学逻辑转化为初步的编程思路</a:t>
            </a:r>
          </a:p>
          <a:p>
            <a:pPr indent="0" algn="l">
              <a:lnSpc>
                <a:spcPct val="150000"/>
              </a:lnSpc>
              <a:buClr>
                <a:srgbClr val="007BFF"/>
              </a:buClr>
              <a:buNone/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*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肯定每一个学生的选择，呈现多元化的学习状态，也给后面两种算法的对比，做了最好的铺垫</a:t>
            </a:r>
            <a:endParaRPr lang="en-US" sz="1400" b="0" i="0" u="none" strike="noStrik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</a:pPr>
            <a:endParaRPr lang="en-US" sz="1400" b="0" i="0" u="none" strike="noStrik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</a:pPr>
            <a:endParaRPr lang="en-US" sz="1400" b="0" i="0" u="none" strike="noStrik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</a:pPr>
            <a:endParaRPr lang="en-US" sz="1400" b="0" i="0" u="none" strike="noStrik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</a:pPr>
            <a:endParaRPr lang="en-US" sz="1400" b="0" i="0" u="none" strike="noStrik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919480" y="5737225"/>
            <a:ext cx="1066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>
                    <a:alpha val="70196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核心目标：从“数学逻辑”到“编程逻辑”的平滑过渡，培养计算思维与算法意识</a:t>
            </a:r>
          </a:p>
        </p:txBody>
      </p:sp>
      <p:sp>
        <p:nvSpPr>
          <p:cNvPr id="2" name="AutoShape 4"/>
          <p:cNvSpPr/>
          <p:nvPr/>
        </p:nvSpPr>
        <p:spPr>
          <a:xfrm>
            <a:off x="1280160" y="116332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/>
                <a:ea typeface="Noto Sans SC"/>
                <a:cs typeface="Noto Sans SC"/>
                <a:sym typeface="Noto Sans SC"/>
              </a:rPr>
              <a:t>环节二：算法设计与流程规划——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从思考中形成编程思路</a:t>
            </a:r>
          </a:p>
        </p:txBody>
      </p:sp>
      <p:pic>
        <p:nvPicPr>
          <p:cNvPr id="9" name="选择算法_20260317_11362789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86500" y="1911350"/>
            <a:ext cx="4648200" cy="30670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180070" y="5091430"/>
            <a:ext cx="1158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课堂片段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4000">
        <p:fade/>
      </p:transition>
    </mc:Choice>
    <mc:Fallback xmlns="">
      <p:transition spd="med" advTm="4444000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</a:p>
        </p:txBody>
      </p:sp>
      <p:sp>
        <p:nvSpPr>
          <p:cNvPr id="9" name="AutoShape 9"/>
          <p:cNvSpPr/>
          <p:nvPr>
            <p:custDataLst>
              <p:tags r:id="rId1"/>
            </p:custDataLst>
          </p:nvPr>
        </p:nvSpPr>
        <p:spPr>
          <a:xfrm>
            <a:off x="5702300" y="200660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  <a:effectLst>
            <a:outerShdw blurRad="127000" dist="50800" dir="5400000" algn="tl" rotWithShape="0">
              <a:srgbClr val="000000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0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56300" y="2197100"/>
            <a:ext cx="304800" cy="304800"/>
          </a:xfrm>
          <a:prstGeom prst="rect">
            <a:avLst/>
          </a:prstGeom>
        </p:spPr>
      </p:pic>
      <p:sp>
        <p:nvSpPr>
          <p:cNvPr id="11" name="AutoShape 11"/>
          <p:cNvSpPr/>
          <p:nvPr>
            <p:custDataLst>
              <p:tags r:id="rId3"/>
            </p:custDataLst>
          </p:nvPr>
        </p:nvSpPr>
        <p:spPr>
          <a:xfrm>
            <a:off x="6337300" y="215900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教学设计意图</a:t>
            </a:r>
          </a:p>
        </p:txBody>
      </p:sp>
      <p:sp>
        <p:nvSpPr>
          <p:cNvPr id="12" name="AutoShape 12"/>
          <p:cNvSpPr/>
          <p:nvPr>
            <p:custDataLst>
              <p:tags r:id="rId4"/>
            </p:custDataLst>
          </p:nvPr>
        </p:nvSpPr>
        <p:spPr>
          <a:xfrm>
            <a:off x="5956300" y="2641600"/>
            <a:ext cx="4572000" cy="2667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77800" indent="-177800" algn="l">
              <a:lnSpc>
                <a:spcPct val="125000"/>
              </a:lnSpc>
              <a:buClr>
                <a:srgbClr val="007BFF"/>
              </a:buClr>
              <a:buChar char="•"/>
              <a:defRPr/>
            </a:pPr>
            <a:r>
              <a:rPr lang="en-US" sz="14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避免盲从：</a:t>
            </a: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保证学生独立思考时间，防止后续编码阶段出现“无从下手”的困境。</a:t>
            </a:r>
            <a:endParaRPr lang="en-US" sz="1100">
              <a:solidFill>
                <a:schemeClr val="tx1"/>
              </a:solidFill>
            </a:endParaRPr>
          </a:p>
          <a:p>
            <a:pPr marL="177800" indent="-177800" algn="l">
              <a:lnSpc>
                <a:spcPct val="125000"/>
              </a:lnSpc>
              <a:buClr>
                <a:srgbClr val="007BFF"/>
              </a:buClr>
              <a:buChar char="•"/>
            </a:pPr>
            <a:r>
              <a:rPr lang="en-US" sz="14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夯实基础：</a:t>
            </a: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让每个学生都建立自己的编程起点，降低代码实现的心理门槛。</a:t>
            </a:r>
          </a:p>
          <a:p>
            <a:pPr marL="177800" indent="-177800" algn="l">
              <a:lnSpc>
                <a:spcPct val="125000"/>
              </a:lnSpc>
              <a:buClr>
                <a:srgbClr val="007BFF"/>
              </a:buClr>
              <a:buChar char="•"/>
            </a:pPr>
            <a:r>
              <a:rPr lang="en-US" sz="14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能力培养：</a:t>
            </a: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通过算法对比，强化逻辑思维能力与方案设计能力。</a:t>
            </a:r>
          </a:p>
          <a:p>
            <a:pPr marL="177800" indent="-177800" algn="l">
              <a:lnSpc>
                <a:spcPct val="125000"/>
              </a:lnSpc>
              <a:buClr>
                <a:srgbClr val="007BFF"/>
              </a:buClr>
              <a:buChar char="•"/>
            </a:pPr>
            <a:r>
              <a:rPr lang="en-US" sz="14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思维进阶：</a:t>
            </a: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引导学生从“会计算”向“会设计”转变，理解算法效率的重要性。</a:t>
            </a:r>
          </a:p>
        </p:txBody>
      </p:sp>
      <p:sp>
        <p:nvSpPr>
          <p:cNvPr id="14" name="AutoShape 14"/>
          <p:cNvSpPr/>
          <p:nvPr/>
        </p:nvSpPr>
        <p:spPr>
          <a:xfrm>
            <a:off x="919480" y="5737225"/>
            <a:ext cx="1066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>
                    <a:alpha val="70196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核心目标：从“数学逻辑”到“编程逻辑”的平滑过渡，培养计算思维与算法意识</a:t>
            </a:r>
          </a:p>
        </p:txBody>
      </p:sp>
      <p:sp>
        <p:nvSpPr>
          <p:cNvPr id="2" name="AutoShape 4"/>
          <p:cNvSpPr/>
          <p:nvPr/>
        </p:nvSpPr>
        <p:spPr>
          <a:xfrm>
            <a:off x="1280160" y="1163955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/>
                <a:ea typeface="Noto Sans SC"/>
                <a:cs typeface="Noto Sans SC"/>
                <a:sym typeface="Noto Sans SC"/>
              </a:rPr>
              <a:t>环节二：算法设计与流程规划——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从思考中形成编程思路</a:t>
            </a:r>
          </a:p>
        </p:txBody>
      </p:sp>
      <p:sp>
        <p:nvSpPr>
          <p:cNvPr id="17" name="AutoShape 17"/>
          <p:cNvSpPr/>
          <p:nvPr/>
        </p:nvSpPr>
        <p:spPr>
          <a:xfrm>
            <a:off x="1711960" y="1990090"/>
            <a:ext cx="3556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10000"/>
            </a:srgbClr>
          </a:solidFill>
          <a:ln w="25400" cap="flat" cmpd="sng">
            <a:solidFill>
              <a:srgbClr val="007BFF">
                <a:alpha val="50000"/>
              </a:srgbClr>
            </a:solidFill>
            <a:prstDash val="solid"/>
            <a:round/>
          </a:ln>
          <a:effectLst>
            <a:outerShdw blurRad="254000" dir="2700000" algn="tl" rotWithShape="0">
              <a:srgbClr val="007BFF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38960" y="2117090"/>
            <a:ext cx="3302000" cy="3302000"/>
          </a:xfrm>
          <a:prstGeom prst="roundRect">
            <a:avLst>
              <a:gd name="adj" fmla="val 3846"/>
            </a:avLst>
          </a:prstGeom>
          <a:noFill/>
          <a:ln w="25400" cap="flat" cmpd="sng">
            <a:noFill/>
            <a:prstDash val="solid"/>
            <a:rou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4000">
        <p:fade/>
      </p:transition>
    </mc:Choice>
    <mc:Fallback xmlns="">
      <p:transition spd="med" advTm="444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</a:p>
        </p:txBody>
      </p:sp>
      <p:sp>
        <p:nvSpPr>
          <p:cNvPr id="4" name="AutoShape 4"/>
          <p:cNvSpPr/>
          <p:nvPr/>
        </p:nvSpPr>
        <p:spPr>
          <a:xfrm>
            <a:off x="1341120" y="107188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/>
                <a:ea typeface="Noto Sans SC"/>
                <a:cs typeface="Noto Sans SC"/>
                <a:sym typeface="Noto Sans SC"/>
              </a:rPr>
              <a:t>环节三：代码编写与程序实现——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从动手实践中完成编程落地</a:t>
            </a:r>
          </a:p>
        </p:txBody>
      </p:sp>
      <p:sp>
        <p:nvSpPr>
          <p:cNvPr id="5" name="AutoShape 5"/>
          <p:cNvSpPr/>
          <p:nvPr/>
        </p:nvSpPr>
        <p:spPr>
          <a:xfrm>
            <a:off x="1341120" y="2087880"/>
            <a:ext cx="5080000" cy="1016000"/>
          </a:xfrm>
          <a:prstGeom prst="roundRect">
            <a:avLst>
              <a:gd name="adj" fmla="val 12500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5120" y="2392680"/>
            <a:ext cx="406400" cy="40640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2166620" y="2214880"/>
            <a:ext cx="406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完成算法流程图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梳理逻辑结构，绘制清晰的流程步骤</a:t>
            </a:r>
          </a:p>
        </p:txBody>
      </p:sp>
      <p:sp>
        <p:nvSpPr>
          <p:cNvPr id="8" name="AutoShape 8"/>
          <p:cNvSpPr/>
          <p:nvPr/>
        </p:nvSpPr>
        <p:spPr>
          <a:xfrm>
            <a:off x="1341120" y="3357880"/>
            <a:ext cx="5080000" cy="1016000"/>
          </a:xfrm>
          <a:prstGeom prst="roundRect">
            <a:avLst>
              <a:gd name="adj" fmla="val 12500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95120" y="3662680"/>
            <a:ext cx="406400" cy="4064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2166620" y="3484880"/>
            <a:ext cx="406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编写程序代码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将流程图转化为可执行的代码指令</a:t>
            </a:r>
          </a:p>
        </p:txBody>
      </p:sp>
      <p:sp>
        <p:nvSpPr>
          <p:cNvPr id="11" name="AutoShape 11"/>
          <p:cNvSpPr/>
          <p:nvPr/>
        </p:nvSpPr>
        <p:spPr>
          <a:xfrm>
            <a:off x="1341120" y="4627880"/>
            <a:ext cx="5080000" cy="1016000"/>
          </a:xfrm>
          <a:prstGeom prst="roundRect">
            <a:avLst>
              <a:gd name="adj" fmla="val 12500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95120" y="4932680"/>
            <a:ext cx="406400" cy="406400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2166620" y="4754880"/>
            <a:ext cx="406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小组交流调试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互助排查错误，优化代码性能与逻辑</a:t>
            </a:r>
          </a:p>
        </p:txBody>
      </p:sp>
      <p:sp>
        <p:nvSpPr>
          <p:cNvPr id="14" name="AutoShape 14"/>
          <p:cNvSpPr/>
          <p:nvPr/>
        </p:nvSpPr>
        <p:spPr>
          <a:xfrm>
            <a:off x="7183120" y="2214880"/>
            <a:ext cx="3302000" cy="3302000"/>
          </a:xfrm>
          <a:prstGeom prst="roundRect">
            <a:avLst>
              <a:gd name="adj" fmla="val 3846"/>
            </a:avLst>
          </a:prstGeom>
          <a:solidFill>
            <a:srgbClr val="FFFFFF">
              <a:alpha val="10000"/>
            </a:srgbClr>
          </a:solidFill>
          <a:ln w="12700" cap="flat" cmpd="sng">
            <a:solidFill>
              <a:srgbClr val="007BFF">
                <a:alpha val="50000"/>
              </a:srgbClr>
            </a:solidFill>
            <a:prstDash val="solid"/>
            <a:round/>
          </a:ln>
          <a:effectLst>
            <a:outerShdw blurRad="127000" dist="63500" dir="2700000" algn="tl" rotWithShape="0">
              <a:srgbClr val="000000">
                <a:alpha val="5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10120" y="2341880"/>
            <a:ext cx="3048000" cy="3048000"/>
          </a:xfrm>
          <a:prstGeom prst="roundRect">
            <a:avLst>
              <a:gd name="adj" fmla="val 4166"/>
            </a:avLst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2" name="AutoShape 16"/>
          <p:cNvSpPr/>
          <p:nvPr/>
        </p:nvSpPr>
        <p:spPr>
          <a:xfrm>
            <a:off x="7183120" y="5643880"/>
            <a:ext cx="3302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代码实现流程示意图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4000">
        <p:fade/>
      </p:transition>
    </mc:Choice>
    <mc:Fallback xmlns="">
      <p:transition spd="med" advTm="444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</a:p>
        </p:txBody>
      </p:sp>
      <p:sp>
        <p:nvSpPr>
          <p:cNvPr id="5" name="AutoShape 5"/>
          <p:cNvSpPr/>
          <p:nvPr>
            <p:custDataLst>
              <p:tags r:id="rId1"/>
            </p:custDataLst>
          </p:nvPr>
        </p:nvSpPr>
        <p:spPr>
          <a:xfrm>
            <a:off x="1066800" y="211836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10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20800" y="2372360"/>
            <a:ext cx="406400" cy="406400"/>
          </a:xfrm>
          <a:prstGeom prst="rect">
            <a:avLst/>
          </a:prstGeom>
        </p:spPr>
      </p:pic>
      <p:sp>
        <p:nvSpPr>
          <p:cNvPr id="7" name="AutoShape 7"/>
          <p:cNvSpPr/>
          <p:nvPr>
            <p:custDataLst>
              <p:tags r:id="rId3"/>
            </p:custDataLst>
          </p:nvPr>
        </p:nvSpPr>
        <p:spPr>
          <a:xfrm>
            <a:off x="1828800" y="2321560"/>
            <a:ext cx="40640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2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具体操作</a:t>
            </a:r>
          </a:p>
        </p:txBody>
      </p:sp>
      <p:sp>
        <p:nvSpPr>
          <p:cNvPr id="8" name="AutoShape 8"/>
          <p:cNvSpPr/>
          <p:nvPr>
            <p:custDataLst>
              <p:tags r:id="rId4"/>
            </p:custDataLst>
          </p:nvPr>
        </p:nvSpPr>
        <p:spPr>
          <a:xfrm>
            <a:off x="1320800" y="2880360"/>
            <a:ext cx="4572000" cy="228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203200" indent="-203200" algn="l">
              <a:lnSpc>
                <a:spcPct val="150000"/>
              </a:lnSpc>
              <a:buClr>
                <a:srgbClr val="E9ECEF"/>
              </a:buClr>
              <a:buChar char="•"/>
              <a:defRPr/>
            </a:pPr>
            <a:r>
              <a:rPr lang="en-US" sz="20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</a:t>
            </a: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学生先完成“首尾配对</a:t>
            </a:r>
            <a:r>
              <a:rPr lang="zh-CN" altLang="en-US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求和</a:t>
            </a: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法”算法流程图</a:t>
            </a:r>
            <a:r>
              <a:rPr lang="zh-CN" altLang="en-US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（算法优化意识）</a:t>
            </a: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；</a:t>
            </a:r>
            <a:endParaRPr lang="en-US">
              <a:solidFill>
                <a:schemeClr val="tx1"/>
              </a:solidFill>
            </a:endParaRPr>
          </a:p>
          <a:p>
            <a:pPr marL="203200" indent="-203200" algn="l">
              <a:lnSpc>
                <a:spcPct val="150000"/>
              </a:lnSpc>
              <a:buClr>
                <a:srgbClr val="E9ECEF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根据流程图，尝试编写计算积分的程序；</a:t>
            </a:r>
          </a:p>
          <a:p>
            <a:pPr marL="203200" indent="-203200" algn="l">
              <a:lnSpc>
                <a:spcPct val="150000"/>
              </a:lnSpc>
              <a:buClr>
                <a:srgbClr val="E9ECEF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小组内交流代码，互相帮助调试，确保程序能正确运行。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6670" y="2054860"/>
            <a:ext cx="4991100" cy="3619500"/>
          </a:xfrm>
          <a:prstGeom prst="rect">
            <a:avLst/>
          </a:prstGeom>
        </p:spPr>
      </p:pic>
      <p:sp>
        <p:nvSpPr>
          <p:cNvPr id="14" name="AutoShape 4"/>
          <p:cNvSpPr/>
          <p:nvPr/>
        </p:nvSpPr>
        <p:spPr>
          <a:xfrm>
            <a:off x="1341120" y="107188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/>
                <a:ea typeface="Noto Sans SC"/>
                <a:cs typeface="Noto Sans SC"/>
                <a:sym typeface="Noto Sans SC"/>
              </a:rPr>
              <a:t>环节三：代码编写与程序实现——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从动手实践中完成编程落地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4000">
        <p:fade/>
      </p:transition>
    </mc:Choice>
    <mc:Fallback xmlns="">
      <p:transition spd="med" advTm="444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741035" y="959485"/>
            <a:ext cx="5231765" cy="4950460"/>
            <a:chOff x="6513317" y="828249"/>
            <a:chExt cx="4459484" cy="517969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74D5F9">
                    <a:alpha val="100000"/>
                  </a:srgbClr>
                </a:clrFrom>
                <a:clrTo>
                  <a:srgbClr val="74D5F9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13317" y="828249"/>
              <a:ext cx="4459484" cy="5179695"/>
            </a:xfrm>
            <a:prstGeom prst="rect">
              <a:avLst/>
            </a:prstGeom>
          </p:spPr>
        </p:pic>
        <p:sp>
          <p:nvSpPr>
            <p:cNvPr id="6" name="矩形: 圆角 2"/>
            <p:cNvSpPr/>
            <p:nvPr>
              <p:custDataLst>
                <p:tags r:id="rId3"/>
              </p:custDataLst>
            </p:nvPr>
          </p:nvSpPr>
          <p:spPr>
            <a:xfrm>
              <a:off x="6797096" y="1104452"/>
              <a:ext cx="3973240" cy="4625401"/>
            </a:xfrm>
            <a:prstGeom prst="roundRect">
              <a:avLst>
                <a:gd name="adj" fmla="val 3640"/>
              </a:avLst>
            </a:prstGeom>
            <a:noFill/>
            <a:ln>
              <a:solidFill>
                <a:schemeClr val="accent1">
                  <a:alpha val="50000"/>
                </a:schemeClr>
              </a:solidFill>
              <a:prstDash val="solid"/>
            </a:ln>
            <a:effectLst>
              <a:outerShdw blurRad="330200" dist="203200" dir="5400000" sx="98000" sy="98000" algn="t" rotWithShape="0">
                <a:schemeClr val="accent1">
                  <a:alpha val="2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宋体" panose="02010600030101010101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1164091" y="2067732"/>
            <a:ext cx="739035" cy="5952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59" y="3429000"/>
            <a:ext cx="1934227" cy="1934227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1921864" y="4119878"/>
            <a:ext cx="1532679" cy="229214"/>
          </a:xfrm>
          <a:custGeom>
            <a:avLst/>
            <a:gdLst/>
            <a:ahLst/>
            <a:cxnLst/>
            <a:rect l="l" t="t" r="r" b="b"/>
            <a:pathLst>
              <a:path w="1532679" h="229214">
                <a:moveTo>
                  <a:pt x="290910" y="25296"/>
                </a:moveTo>
                <a:cubicBezTo>
                  <a:pt x="278078" y="25296"/>
                  <a:pt x="267307" y="27705"/>
                  <a:pt x="258599" y="32523"/>
                </a:cubicBezTo>
                <a:cubicBezTo>
                  <a:pt x="249891" y="37342"/>
                  <a:pt x="242816" y="43766"/>
                  <a:pt x="237374" y="51797"/>
                </a:cubicBezTo>
                <a:cubicBezTo>
                  <a:pt x="231932" y="59827"/>
                  <a:pt x="228036" y="69206"/>
                  <a:pt x="225687" y="79932"/>
                </a:cubicBezTo>
                <a:cubicBezTo>
                  <a:pt x="223338" y="90659"/>
                  <a:pt x="222163" y="101930"/>
                  <a:pt x="222163" y="113746"/>
                </a:cubicBezTo>
                <a:cubicBezTo>
                  <a:pt x="222163" y="126825"/>
                  <a:pt x="223252" y="138870"/>
                  <a:pt x="225429" y="149884"/>
                </a:cubicBezTo>
                <a:cubicBezTo>
                  <a:pt x="227606" y="160897"/>
                  <a:pt x="231273" y="170390"/>
                  <a:pt x="236429" y="178363"/>
                </a:cubicBezTo>
                <a:cubicBezTo>
                  <a:pt x="241585" y="186336"/>
                  <a:pt x="248488" y="192531"/>
                  <a:pt x="257139" y="196948"/>
                </a:cubicBezTo>
                <a:cubicBezTo>
                  <a:pt x="265790" y="201365"/>
                  <a:pt x="276645" y="203573"/>
                  <a:pt x="289706" y="203573"/>
                </a:cubicBezTo>
                <a:cubicBezTo>
                  <a:pt x="302653" y="203573"/>
                  <a:pt x="313538" y="201164"/>
                  <a:pt x="322361" y="196346"/>
                </a:cubicBezTo>
                <a:cubicBezTo>
                  <a:pt x="331184" y="191528"/>
                  <a:pt x="338288" y="185017"/>
                  <a:pt x="343672" y="176815"/>
                </a:cubicBezTo>
                <a:cubicBezTo>
                  <a:pt x="349057" y="168612"/>
                  <a:pt x="352895" y="159119"/>
                  <a:pt x="355187" y="148335"/>
                </a:cubicBezTo>
                <a:cubicBezTo>
                  <a:pt x="357479" y="137551"/>
                  <a:pt x="358625" y="126136"/>
                  <a:pt x="358625" y="114090"/>
                </a:cubicBezTo>
                <a:cubicBezTo>
                  <a:pt x="358625" y="101471"/>
                  <a:pt x="357508" y="89741"/>
                  <a:pt x="355273" y="78900"/>
                </a:cubicBezTo>
                <a:cubicBezTo>
                  <a:pt x="353039" y="68058"/>
                  <a:pt x="349315" y="58651"/>
                  <a:pt x="344101" y="50678"/>
                </a:cubicBezTo>
                <a:cubicBezTo>
                  <a:pt x="338888" y="42705"/>
                  <a:pt x="331927" y="36481"/>
                  <a:pt x="323220" y="32007"/>
                </a:cubicBezTo>
                <a:cubicBezTo>
                  <a:pt x="314513" y="27533"/>
                  <a:pt x="303743" y="25296"/>
                  <a:pt x="290910" y="25296"/>
                </a:cubicBezTo>
                <a:close/>
                <a:moveTo>
                  <a:pt x="1220465" y="3269"/>
                </a:moveTo>
                <a:lnTo>
                  <a:pt x="1375340" y="3269"/>
                </a:lnTo>
                <a:cubicBezTo>
                  <a:pt x="1376257" y="3269"/>
                  <a:pt x="1377089" y="3499"/>
                  <a:pt x="1377835" y="3958"/>
                </a:cubicBezTo>
                <a:cubicBezTo>
                  <a:pt x="1378580" y="4416"/>
                  <a:pt x="1379211" y="5162"/>
                  <a:pt x="1379728" y="6195"/>
                </a:cubicBezTo>
                <a:cubicBezTo>
                  <a:pt x="1380244" y="7227"/>
                  <a:pt x="1380617" y="8575"/>
                  <a:pt x="1380846" y="10239"/>
                </a:cubicBezTo>
                <a:cubicBezTo>
                  <a:pt x="1381076" y="11902"/>
                  <a:pt x="1381190" y="13824"/>
                  <a:pt x="1381190" y="16003"/>
                </a:cubicBezTo>
                <a:cubicBezTo>
                  <a:pt x="1381190" y="18183"/>
                  <a:pt x="1381076" y="20076"/>
                  <a:pt x="1380846" y="21682"/>
                </a:cubicBezTo>
                <a:cubicBezTo>
                  <a:pt x="1380617" y="23288"/>
                  <a:pt x="1380244" y="24579"/>
                  <a:pt x="1379728" y="25554"/>
                </a:cubicBezTo>
                <a:cubicBezTo>
                  <a:pt x="1379211" y="26529"/>
                  <a:pt x="1378580" y="27246"/>
                  <a:pt x="1377835" y="27705"/>
                </a:cubicBezTo>
                <a:cubicBezTo>
                  <a:pt x="1377089" y="28164"/>
                  <a:pt x="1376257" y="28393"/>
                  <a:pt x="1375340" y="28393"/>
                </a:cubicBezTo>
                <a:lnTo>
                  <a:pt x="1312702" y="28393"/>
                </a:lnTo>
                <a:lnTo>
                  <a:pt x="1312702" y="221470"/>
                </a:lnTo>
                <a:cubicBezTo>
                  <a:pt x="1312702" y="222388"/>
                  <a:pt x="1312472" y="223191"/>
                  <a:pt x="1312013" y="223879"/>
                </a:cubicBezTo>
                <a:cubicBezTo>
                  <a:pt x="1311554" y="224567"/>
                  <a:pt x="1310751" y="225112"/>
                  <a:pt x="1309604" y="225514"/>
                </a:cubicBezTo>
                <a:cubicBezTo>
                  <a:pt x="1308457" y="225915"/>
                  <a:pt x="1306937" y="226260"/>
                  <a:pt x="1305044" y="226546"/>
                </a:cubicBezTo>
                <a:cubicBezTo>
                  <a:pt x="1303151" y="226833"/>
                  <a:pt x="1300771" y="226977"/>
                  <a:pt x="1297902" y="226977"/>
                </a:cubicBezTo>
                <a:cubicBezTo>
                  <a:pt x="1295149" y="226977"/>
                  <a:pt x="1292797" y="226833"/>
                  <a:pt x="1290847" y="226546"/>
                </a:cubicBezTo>
                <a:cubicBezTo>
                  <a:pt x="1288897" y="226260"/>
                  <a:pt x="1287348" y="225915"/>
                  <a:pt x="1286201" y="225514"/>
                </a:cubicBezTo>
                <a:cubicBezTo>
                  <a:pt x="1285054" y="225112"/>
                  <a:pt x="1284251" y="224567"/>
                  <a:pt x="1283792" y="223879"/>
                </a:cubicBezTo>
                <a:cubicBezTo>
                  <a:pt x="1283333" y="223191"/>
                  <a:pt x="1283103" y="222388"/>
                  <a:pt x="1283103" y="221470"/>
                </a:cubicBezTo>
                <a:lnTo>
                  <a:pt x="1283103" y="28393"/>
                </a:lnTo>
                <a:lnTo>
                  <a:pt x="1220465" y="28393"/>
                </a:lnTo>
                <a:cubicBezTo>
                  <a:pt x="1219548" y="28393"/>
                  <a:pt x="1218716" y="28164"/>
                  <a:pt x="1217970" y="27705"/>
                </a:cubicBezTo>
                <a:cubicBezTo>
                  <a:pt x="1217224" y="27246"/>
                  <a:pt x="1216622" y="26529"/>
                  <a:pt x="1216163" y="25554"/>
                </a:cubicBezTo>
                <a:cubicBezTo>
                  <a:pt x="1215704" y="24579"/>
                  <a:pt x="1215332" y="23288"/>
                  <a:pt x="1215045" y="21682"/>
                </a:cubicBezTo>
                <a:cubicBezTo>
                  <a:pt x="1214758" y="20076"/>
                  <a:pt x="1214614" y="18183"/>
                  <a:pt x="1214614" y="16003"/>
                </a:cubicBezTo>
                <a:cubicBezTo>
                  <a:pt x="1214614" y="13824"/>
                  <a:pt x="1214758" y="11902"/>
                  <a:pt x="1215045" y="10239"/>
                </a:cubicBezTo>
                <a:cubicBezTo>
                  <a:pt x="1215332" y="8575"/>
                  <a:pt x="1215704" y="7227"/>
                  <a:pt x="1216163" y="6195"/>
                </a:cubicBezTo>
                <a:cubicBezTo>
                  <a:pt x="1216622" y="5162"/>
                  <a:pt x="1217224" y="4416"/>
                  <a:pt x="1217970" y="3958"/>
                </a:cubicBezTo>
                <a:cubicBezTo>
                  <a:pt x="1218716" y="3499"/>
                  <a:pt x="1219548" y="3269"/>
                  <a:pt x="1220465" y="3269"/>
                </a:cubicBezTo>
                <a:close/>
                <a:moveTo>
                  <a:pt x="852595" y="3269"/>
                </a:moveTo>
                <a:lnTo>
                  <a:pt x="958253" y="3269"/>
                </a:lnTo>
                <a:cubicBezTo>
                  <a:pt x="959171" y="3269"/>
                  <a:pt x="960003" y="3499"/>
                  <a:pt x="960749" y="3958"/>
                </a:cubicBezTo>
                <a:cubicBezTo>
                  <a:pt x="961494" y="4416"/>
                  <a:pt x="962096" y="5162"/>
                  <a:pt x="962555" y="6195"/>
                </a:cubicBezTo>
                <a:cubicBezTo>
                  <a:pt x="963014" y="7227"/>
                  <a:pt x="963387" y="8518"/>
                  <a:pt x="963674" y="10067"/>
                </a:cubicBezTo>
                <a:cubicBezTo>
                  <a:pt x="963961" y="11615"/>
                  <a:pt x="964104" y="13537"/>
                  <a:pt x="964104" y="15831"/>
                </a:cubicBezTo>
                <a:cubicBezTo>
                  <a:pt x="964104" y="17896"/>
                  <a:pt x="963961" y="19703"/>
                  <a:pt x="963674" y="21252"/>
                </a:cubicBezTo>
                <a:cubicBezTo>
                  <a:pt x="963387" y="22801"/>
                  <a:pt x="963014" y="24063"/>
                  <a:pt x="962555" y="25038"/>
                </a:cubicBezTo>
                <a:cubicBezTo>
                  <a:pt x="962096" y="26013"/>
                  <a:pt x="961494" y="26730"/>
                  <a:pt x="960749" y="27189"/>
                </a:cubicBezTo>
                <a:cubicBezTo>
                  <a:pt x="960003" y="27648"/>
                  <a:pt x="959171" y="27877"/>
                  <a:pt x="958253" y="27877"/>
                </a:cubicBezTo>
                <a:lnTo>
                  <a:pt x="871180" y="27877"/>
                </a:lnTo>
                <a:lnTo>
                  <a:pt x="871180" y="97743"/>
                </a:lnTo>
                <a:lnTo>
                  <a:pt x="945863" y="97743"/>
                </a:lnTo>
                <a:cubicBezTo>
                  <a:pt x="946781" y="97743"/>
                  <a:pt x="947613" y="98001"/>
                  <a:pt x="948359" y="98517"/>
                </a:cubicBezTo>
                <a:cubicBezTo>
                  <a:pt x="949104" y="99033"/>
                  <a:pt x="949735" y="99750"/>
                  <a:pt x="950251" y="100668"/>
                </a:cubicBezTo>
                <a:cubicBezTo>
                  <a:pt x="950768" y="101586"/>
                  <a:pt x="951141" y="102848"/>
                  <a:pt x="951370" y="104454"/>
                </a:cubicBezTo>
                <a:cubicBezTo>
                  <a:pt x="951599" y="106060"/>
                  <a:pt x="951714" y="107953"/>
                  <a:pt x="951714" y="110133"/>
                </a:cubicBezTo>
                <a:cubicBezTo>
                  <a:pt x="951714" y="112198"/>
                  <a:pt x="951599" y="113976"/>
                  <a:pt x="951370" y="115467"/>
                </a:cubicBezTo>
                <a:cubicBezTo>
                  <a:pt x="951141" y="116958"/>
                  <a:pt x="950768" y="118163"/>
                  <a:pt x="950251" y="119081"/>
                </a:cubicBezTo>
                <a:cubicBezTo>
                  <a:pt x="949735" y="119999"/>
                  <a:pt x="949104" y="120658"/>
                  <a:pt x="948359" y="121060"/>
                </a:cubicBezTo>
                <a:cubicBezTo>
                  <a:pt x="947613" y="121461"/>
                  <a:pt x="946781" y="121662"/>
                  <a:pt x="945863" y="121662"/>
                </a:cubicBezTo>
                <a:lnTo>
                  <a:pt x="871180" y="121662"/>
                </a:lnTo>
                <a:lnTo>
                  <a:pt x="871180" y="201336"/>
                </a:lnTo>
                <a:lnTo>
                  <a:pt x="959458" y="201336"/>
                </a:lnTo>
                <a:cubicBezTo>
                  <a:pt x="960376" y="201336"/>
                  <a:pt x="961207" y="201566"/>
                  <a:pt x="961953" y="202025"/>
                </a:cubicBezTo>
                <a:cubicBezTo>
                  <a:pt x="962699" y="202484"/>
                  <a:pt x="963358" y="203201"/>
                  <a:pt x="963932" y="204176"/>
                </a:cubicBezTo>
                <a:cubicBezTo>
                  <a:pt x="964506" y="205151"/>
                  <a:pt x="964907" y="206413"/>
                  <a:pt x="965137" y="207961"/>
                </a:cubicBezTo>
                <a:cubicBezTo>
                  <a:pt x="965366" y="209510"/>
                  <a:pt x="965481" y="211432"/>
                  <a:pt x="965481" y="213726"/>
                </a:cubicBezTo>
                <a:cubicBezTo>
                  <a:pt x="965481" y="215791"/>
                  <a:pt x="965366" y="217598"/>
                  <a:pt x="965137" y="219147"/>
                </a:cubicBezTo>
                <a:cubicBezTo>
                  <a:pt x="964907" y="220696"/>
                  <a:pt x="964506" y="221986"/>
                  <a:pt x="963932" y="223019"/>
                </a:cubicBezTo>
                <a:cubicBezTo>
                  <a:pt x="963358" y="224051"/>
                  <a:pt x="962699" y="224797"/>
                  <a:pt x="961953" y="225256"/>
                </a:cubicBezTo>
                <a:cubicBezTo>
                  <a:pt x="961207" y="225715"/>
                  <a:pt x="960376" y="225944"/>
                  <a:pt x="959458" y="225944"/>
                </a:cubicBezTo>
                <a:lnTo>
                  <a:pt x="852595" y="225944"/>
                </a:lnTo>
                <a:cubicBezTo>
                  <a:pt x="849956" y="225944"/>
                  <a:pt x="847461" y="225055"/>
                  <a:pt x="845109" y="223277"/>
                </a:cubicBezTo>
                <a:cubicBezTo>
                  <a:pt x="842757" y="221499"/>
                  <a:pt x="841581" y="218372"/>
                  <a:pt x="841581" y="213898"/>
                </a:cubicBezTo>
                <a:lnTo>
                  <a:pt x="841581" y="15315"/>
                </a:lnTo>
                <a:cubicBezTo>
                  <a:pt x="841581" y="10841"/>
                  <a:pt x="842757" y="7715"/>
                  <a:pt x="845109" y="5937"/>
                </a:cubicBezTo>
                <a:cubicBezTo>
                  <a:pt x="847461" y="4158"/>
                  <a:pt x="849956" y="3269"/>
                  <a:pt x="852595" y="3269"/>
                </a:cubicBezTo>
                <a:close/>
                <a:moveTo>
                  <a:pt x="648965" y="3269"/>
                </a:moveTo>
                <a:lnTo>
                  <a:pt x="803839" y="3269"/>
                </a:lnTo>
                <a:cubicBezTo>
                  <a:pt x="804757" y="3269"/>
                  <a:pt x="805589" y="3499"/>
                  <a:pt x="806335" y="3958"/>
                </a:cubicBezTo>
                <a:cubicBezTo>
                  <a:pt x="807080" y="4416"/>
                  <a:pt x="807711" y="5162"/>
                  <a:pt x="808228" y="6195"/>
                </a:cubicBezTo>
                <a:cubicBezTo>
                  <a:pt x="808744" y="7227"/>
                  <a:pt x="809117" y="8575"/>
                  <a:pt x="809346" y="10239"/>
                </a:cubicBezTo>
                <a:cubicBezTo>
                  <a:pt x="809576" y="11902"/>
                  <a:pt x="809690" y="13824"/>
                  <a:pt x="809690" y="16003"/>
                </a:cubicBezTo>
                <a:cubicBezTo>
                  <a:pt x="809690" y="18183"/>
                  <a:pt x="809576" y="20076"/>
                  <a:pt x="809346" y="21682"/>
                </a:cubicBezTo>
                <a:cubicBezTo>
                  <a:pt x="809117" y="23288"/>
                  <a:pt x="808744" y="24579"/>
                  <a:pt x="808228" y="25554"/>
                </a:cubicBezTo>
                <a:cubicBezTo>
                  <a:pt x="807711" y="26529"/>
                  <a:pt x="807080" y="27246"/>
                  <a:pt x="806335" y="27705"/>
                </a:cubicBezTo>
                <a:cubicBezTo>
                  <a:pt x="805589" y="28164"/>
                  <a:pt x="804757" y="28393"/>
                  <a:pt x="803839" y="28393"/>
                </a:cubicBezTo>
                <a:lnTo>
                  <a:pt x="741201" y="28393"/>
                </a:lnTo>
                <a:lnTo>
                  <a:pt x="741201" y="221470"/>
                </a:lnTo>
                <a:cubicBezTo>
                  <a:pt x="741201" y="222388"/>
                  <a:pt x="740972" y="223191"/>
                  <a:pt x="740513" y="223879"/>
                </a:cubicBezTo>
                <a:cubicBezTo>
                  <a:pt x="740054" y="224567"/>
                  <a:pt x="739251" y="225112"/>
                  <a:pt x="738104" y="225514"/>
                </a:cubicBezTo>
                <a:cubicBezTo>
                  <a:pt x="736957" y="225915"/>
                  <a:pt x="735437" y="226260"/>
                  <a:pt x="733544" y="226546"/>
                </a:cubicBezTo>
                <a:cubicBezTo>
                  <a:pt x="731651" y="226833"/>
                  <a:pt x="729270" y="226977"/>
                  <a:pt x="726402" y="226977"/>
                </a:cubicBezTo>
                <a:cubicBezTo>
                  <a:pt x="723649" y="226977"/>
                  <a:pt x="721297" y="226833"/>
                  <a:pt x="719347" y="226546"/>
                </a:cubicBezTo>
                <a:cubicBezTo>
                  <a:pt x="717397" y="226260"/>
                  <a:pt x="715848" y="225915"/>
                  <a:pt x="714701" y="225514"/>
                </a:cubicBezTo>
                <a:cubicBezTo>
                  <a:pt x="713554" y="225112"/>
                  <a:pt x="712750" y="224567"/>
                  <a:pt x="712292" y="223879"/>
                </a:cubicBezTo>
                <a:cubicBezTo>
                  <a:pt x="711833" y="223191"/>
                  <a:pt x="711603" y="222388"/>
                  <a:pt x="711603" y="221470"/>
                </a:cubicBezTo>
                <a:lnTo>
                  <a:pt x="711603" y="28393"/>
                </a:lnTo>
                <a:lnTo>
                  <a:pt x="648965" y="28393"/>
                </a:lnTo>
                <a:cubicBezTo>
                  <a:pt x="648047" y="28393"/>
                  <a:pt x="647216" y="28164"/>
                  <a:pt x="646470" y="27705"/>
                </a:cubicBezTo>
                <a:cubicBezTo>
                  <a:pt x="645724" y="27246"/>
                  <a:pt x="645122" y="26529"/>
                  <a:pt x="644663" y="25554"/>
                </a:cubicBezTo>
                <a:cubicBezTo>
                  <a:pt x="644204" y="24579"/>
                  <a:pt x="643831" y="23288"/>
                  <a:pt x="643545" y="21682"/>
                </a:cubicBezTo>
                <a:cubicBezTo>
                  <a:pt x="643258" y="20076"/>
                  <a:pt x="643114" y="18183"/>
                  <a:pt x="643114" y="16003"/>
                </a:cubicBezTo>
                <a:cubicBezTo>
                  <a:pt x="643114" y="13824"/>
                  <a:pt x="643258" y="11902"/>
                  <a:pt x="643545" y="10239"/>
                </a:cubicBezTo>
                <a:cubicBezTo>
                  <a:pt x="643831" y="8575"/>
                  <a:pt x="644204" y="7227"/>
                  <a:pt x="644663" y="6195"/>
                </a:cubicBezTo>
                <a:cubicBezTo>
                  <a:pt x="645122" y="5162"/>
                  <a:pt x="645724" y="4416"/>
                  <a:pt x="646470" y="3958"/>
                </a:cubicBezTo>
                <a:cubicBezTo>
                  <a:pt x="647216" y="3499"/>
                  <a:pt x="648047" y="3269"/>
                  <a:pt x="648965" y="3269"/>
                </a:cubicBezTo>
                <a:close/>
                <a:moveTo>
                  <a:pt x="1166801" y="2753"/>
                </a:moveTo>
                <a:cubicBezTo>
                  <a:pt x="1169464" y="2753"/>
                  <a:pt x="1171764" y="2868"/>
                  <a:pt x="1173701" y="3097"/>
                </a:cubicBezTo>
                <a:cubicBezTo>
                  <a:pt x="1175638" y="3327"/>
                  <a:pt x="1177152" y="3699"/>
                  <a:pt x="1178241" y="4216"/>
                </a:cubicBezTo>
                <a:cubicBezTo>
                  <a:pt x="1179331" y="4732"/>
                  <a:pt x="1180118" y="5334"/>
                  <a:pt x="1180602" y="6023"/>
                </a:cubicBezTo>
                <a:cubicBezTo>
                  <a:pt x="1181086" y="6711"/>
                  <a:pt x="1181328" y="7457"/>
                  <a:pt x="1181328" y="8260"/>
                </a:cubicBezTo>
                <a:lnTo>
                  <a:pt x="1181328" y="213726"/>
                </a:lnTo>
                <a:cubicBezTo>
                  <a:pt x="1181328" y="216021"/>
                  <a:pt x="1180943" y="217971"/>
                  <a:pt x="1180172" y="219577"/>
                </a:cubicBezTo>
                <a:cubicBezTo>
                  <a:pt x="1179401" y="221183"/>
                  <a:pt x="1178393" y="222502"/>
                  <a:pt x="1177147" y="223535"/>
                </a:cubicBezTo>
                <a:cubicBezTo>
                  <a:pt x="1175901" y="224567"/>
                  <a:pt x="1174507" y="225313"/>
                  <a:pt x="1172965" y="225772"/>
                </a:cubicBezTo>
                <a:cubicBezTo>
                  <a:pt x="1171422" y="226231"/>
                  <a:pt x="1169879" y="226460"/>
                  <a:pt x="1168336" y="226460"/>
                </a:cubicBezTo>
                <a:lnTo>
                  <a:pt x="1158549" y="226460"/>
                </a:lnTo>
                <a:cubicBezTo>
                  <a:pt x="1155464" y="226460"/>
                  <a:pt x="1152764" y="226145"/>
                  <a:pt x="1150450" y="225514"/>
                </a:cubicBezTo>
                <a:cubicBezTo>
                  <a:pt x="1148136" y="224883"/>
                  <a:pt x="1145941" y="223736"/>
                  <a:pt x="1143865" y="222072"/>
                </a:cubicBezTo>
                <a:cubicBezTo>
                  <a:pt x="1141789" y="220409"/>
                  <a:pt x="1139713" y="218143"/>
                  <a:pt x="1137637" y="215275"/>
                </a:cubicBezTo>
                <a:cubicBezTo>
                  <a:pt x="1135560" y="212407"/>
                  <a:pt x="1133357" y="208736"/>
                  <a:pt x="1131026" y="204262"/>
                </a:cubicBezTo>
                <a:lnTo>
                  <a:pt x="1063097" y="77609"/>
                </a:lnTo>
                <a:cubicBezTo>
                  <a:pt x="1059546" y="71070"/>
                  <a:pt x="1055966" y="64215"/>
                  <a:pt x="1052359" y="57045"/>
                </a:cubicBezTo>
                <a:cubicBezTo>
                  <a:pt x="1048751" y="49875"/>
                  <a:pt x="1045394" y="42906"/>
                  <a:pt x="1042285" y="36137"/>
                </a:cubicBezTo>
                <a:lnTo>
                  <a:pt x="1041941" y="36137"/>
                </a:lnTo>
                <a:cubicBezTo>
                  <a:pt x="1042171" y="44397"/>
                  <a:pt x="1042343" y="52829"/>
                  <a:pt x="1042457" y="61433"/>
                </a:cubicBezTo>
                <a:cubicBezTo>
                  <a:pt x="1042572" y="70037"/>
                  <a:pt x="1042630" y="78584"/>
                  <a:pt x="1042630" y="87073"/>
                </a:cubicBezTo>
                <a:lnTo>
                  <a:pt x="1042630" y="221470"/>
                </a:lnTo>
                <a:cubicBezTo>
                  <a:pt x="1042630" y="222273"/>
                  <a:pt x="1042388" y="223047"/>
                  <a:pt x="1041904" y="223793"/>
                </a:cubicBezTo>
                <a:cubicBezTo>
                  <a:pt x="1041420" y="224539"/>
                  <a:pt x="1040603" y="225112"/>
                  <a:pt x="1039453" y="225514"/>
                </a:cubicBezTo>
                <a:cubicBezTo>
                  <a:pt x="1038303" y="225915"/>
                  <a:pt x="1036790" y="226260"/>
                  <a:pt x="1034913" y="226546"/>
                </a:cubicBezTo>
                <a:cubicBezTo>
                  <a:pt x="1033036" y="226833"/>
                  <a:pt x="1030645" y="226977"/>
                  <a:pt x="1027739" y="226977"/>
                </a:cubicBezTo>
                <a:cubicBezTo>
                  <a:pt x="1024833" y="226977"/>
                  <a:pt x="1022443" y="226833"/>
                  <a:pt x="1020567" y="226546"/>
                </a:cubicBezTo>
                <a:cubicBezTo>
                  <a:pt x="1018691" y="226260"/>
                  <a:pt x="1017208" y="225915"/>
                  <a:pt x="1016118" y="225514"/>
                </a:cubicBezTo>
                <a:cubicBezTo>
                  <a:pt x="1015028" y="225112"/>
                  <a:pt x="1014241" y="224539"/>
                  <a:pt x="1013757" y="223793"/>
                </a:cubicBezTo>
                <a:cubicBezTo>
                  <a:pt x="1013273" y="223047"/>
                  <a:pt x="1013031" y="222273"/>
                  <a:pt x="1013031" y="221470"/>
                </a:cubicBezTo>
                <a:lnTo>
                  <a:pt x="1013031" y="16003"/>
                </a:lnTo>
                <a:cubicBezTo>
                  <a:pt x="1013031" y="11415"/>
                  <a:pt x="1014334" y="8145"/>
                  <a:pt x="1016940" y="6195"/>
                </a:cubicBezTo>
                <a:cubicBezTo>
                  <a:pt x="1019545" y="4244"/>
                  <a:pt x="1022387" y="3269"/>
                  <a:pt x="1025464" y="3269"/>
                </a:cubicBezTo>
                <a:lnTo>
                  <a:pt x="1040030" y="3269"/>
                </a:lnTo>
                <a:cubicBezTo>
                  <a:pt x="1043462" y="3269"/>
                  <a:pt x="1046333" y="3556"/>
                  <a:pt x="1048643" y="4130"/>
                </a:cubicBezTo>
                <a:cubicBezTo>
                  <a:pt x="1050953" y="4703"/>
                  <a:pt x="1053025" y="5650"/>
                  <a:pt x="1054860" y="6969"/>
                </a:cubicBezTo>
                <a:cubicBezTo>
                  <a:pt x="1056694" y="8288"/>
                  <a:pt x="1058470" y="10124"/>
                  <a:pt x="1060187" y="12476"/>
                </a:cubicBezTo>
                <a:cubicBezTo>
                  <a:pt x="1061905" y="14827"/>
                  <a:pt x="1063706" y="17782"/>
                  <a:pt x="1065592" y="21338"/>
                </a:cubicBezTo>
                <a:lnTo>
                  <a:pt x="1117814" y="119081"/>
                </a:lnTo>
                <a:cubicBezTo>
                  <a:pt x="1121029" y="125046"/>
                  <a:pt x="1124134" y="130868"/>
                  <a:pt x="1127128" y="136547"/>
                </a:cubicBezTo>
                <a:cubicBezTo>
                  <a:pt x="1130121" y="142226"/>
                  <a:pt x="1133004" y="147819"/>
                  <a:pt x="1135776" y="153325"/>
                </a:cubicBezTo>
                <a:cubicBezTo>
                  <a:pt x="1138548" y="158832"/>
                  <a:pt x="1141292" y="164252"/>
                  <a:pt x="1144008" y="169587"/>
                </a:cubicBezTo>
                <a:cubicBezTo>
                  <a:pt x="1146723" y="174922"/>
                  <a:pt x="1149412" y="180285"/>
                  <a:pt x="1152074" y="185677"/>
                </a:cubicBezTo>
                <a:lnTo>
                  <a:pt x="1152246" y="185677"/>
                </a:lnTo>
                <a:cubicBezTo>
                  <a:pt x="1152017" y="176614"/>
                  <a:pt x="1151873" y="167178"/>
                  <a:pt x="1151816" y="157369"/>
                </a:cubicBezTo>
                <a:cubicBezTo>
                  <a:pt x="1151759" y="147560"/>
                  <a:pt x="1151730" y="138125"/>
                  <a:pt x="1151730" y="129062"/>
                </a:cubicBezTo>
                <a:lnTo>
                  <a:pt x="1151730" y="8260"/>
                </a:lnTo>
                <a:cubicBezTo>
                  <a:pt x="1151730" y="7457"/>
                  <a:pt x="1151972" y="6711"/>
                  <a:pt x="1152456" y="6023"/>
                </a:cubicBezTo>
                <a:cubicBezTo>
                  <a:pt x="1152940" y="5334"/>
                  <a:pt x="1153757" y="4732"/>
                  <a:pt x="1154907" y="4216"/>
                </a:cubicBezTo>
                <a:cubicBezTo>
                  <a:pt x="1156057" y="3699"/>
                  <a:pt x="1157570" y="3327"/>
                  <a:pt x="1159447" y="3097"/>
                </a:cubicBezTo>
                <a:cubicBezTo>
                  <a:pt x="1161324" y="2868"/>
                  <a:pt x="1163775" y="2753"/>
                  <a:pt x="1166801" y="2753"/>
                </a:cubicBezTo>
                <a:close/>
                <a:moveTo>
                  <a:pt x="595301" y="2753"/>
                </a:moveTo>
                <a:cubicBezTo>
                  <a:pt x="597964" y="2753"/>
                  <a:pt x="600264" y="2868"/>
                  <a:pt x="602201" y="3097"/>
                </a:cubicBezTo>
                <a:cubicBezTo>
                  <a:pt x="604138" y="3327"/>
                  <a:pt x="605651" y="3699"/>
                  <a:pt x="606741" y="4216"/>
                </a:cubicBezTo>
                <a:cubicBezTo>
                  <a:pt x="607831" y="4732"/>
                  <a:pt x="608618" y="5334"/>
                  <a:pt x="609102" y="6023"/>
                </a:cubicBezTo>
                <a:cubicBezTo>
                  <a:pt x="609586" y="6711"/>
                  <a:pt x="609828" y="7457"/>
                  <a:pt x="609828" y="8260"/>
                </a:cubicBezTo>
                <a:lnTo>
                  <a:pt x="609828" y="213726"/>
                </a:lnTo>
                <a:cubicBezTo>
                  <a:pt x="609828" y="216021"/>
                  <a:pt x="609443" y="217971"/>
                  <a:pt x="608672" y="219577"/>
                </a:cubicBezTo>
                <a:cubicBezTo>
                  <a:pt x="607901" y="221183"/>
                  <a:pt x="606893" y="222502"/>
                  <a:pt x="605647" y="223535"/>
                </a:cubicBezTo>
                <a:cubicBezTo>
                  <a:pt x="604401" y="224567"/>
                  <a:pt x="603007" y="225313"/>
                  <a:pt x="601465" y="225772"/>
                </a:cubicBezTo>
                <a:cubicBezTo>
                  <a:pt x="599922" y="226231"/>
                  <a:pt x="598379" y="226460"/>
                  <a:pt x="596836" y="226460"/>
                </a:cubicBezTo>
                <a:lnTo>
                  <a:pt x="587049" y="226460"/>
                </a:lnTo>
                <a:cubicBezTo>
                  <a:pt x="583964" y="226460"/>
                  <a:pt x="581264" y="226145"/>
                  <a:pt x="578950" y="225514"/>
                </a:cubicBezTo>
                <a:cubicBezTo>
                  <a:pt x="576636" y="224883"/>
                  <a:pt x="574441" y="223736"/>
                  <a:pt x="572365" y="222072"/>
                </a:cubicBezTo>
                <a:cubicBezTo>
                  <a:pt x="570289" y="220409"/>
                  <a:pt x="568213" y="218143"/>
                  <a:pt x="566137" y="215275"/>
                </a:cubicBezTo>
                <a:cubicBezTo>
                  <a:pt x="564060" y="212407"/>
                  <a:pt x="561856" y="208736"/>
                  <a:pt x="559526" y="204262"/>
                </a:cubicBezTo>
                <a:lnTo>
                  <a:pt x="491597" y="77609"/>
                </a:lnTo>
                <a:cubicBezTo>
                  <a:pt x="488046" y="71070"/>
                  <a:pt x="484466" y="64215"/>
                  <a:pt x="480859" y="57045"/>
                </a:cubicBezTo>
                <a:cubicBezTo>
                  <a:pt x="477251" y="49875"/>
                  <a:pt x="473894" y="42906"/>
                  <a:pt x="470785" y="36137"/>
                </a:cubicBezTo>
                <a:lnTo>
                  <a:pt x="470441" y="36137"/>
                </a:lnTo>
                <a:cubicBezTo>
                  <a:pt x="470671" y="44397"/>
                  <a:pt x="470843" y="52829"/>
                  <a:pt x="470957" y="61433"/>
                </a:cubicBezTo>
                <a:cubicBezTo>
                  <a:pt x="471072" y="70037"/>
                  <a:pt x="471130" y="78584"/>
                  <a:pt x="471130" y="87073"/>
                </a:cubicBezTo>
                <a:lnTo>
                  <a:pt x="471130" y="221470"/>
                </a:lnTo>
                <a:cubicBezTo>
                  <a:pt x="471130" y="222273"/>
                  <a:pt x="470888" y="223047"/>
                  <a:pt x="470404" y="223793"/>
                </a:cubicBezTo>
                <a:cubicBezTo>
                  <a:pt x="469920" y="224539"/>
                  <a:pt x="469103" y="225112"/>
                  <a:pt x="467953" y="225514"/>
                </a:cubicBezTo>
                <a:cubicBezTo>
                  <a:pt x="466803" y="225915"/>
                  <a:pt x="465290" y="226260"/>
                  <a:pt x="463413" y="226546"/>
                </a:cubicBezTo>
                <a:cubicBezTo>
                  <a:pt x="461536" y="226833"/>
                  <a:pt x="459145" y="226977"/>
                  <a:pt x="456239" y="226977"/>
                </a:cubicBezTo>
                <a:cubicBezTo>
                  <a:pt x="453333" y="226977"/>
                  <a:pt x="450943" y="226833"/>
                  <a:pt x="449067" y="226546"/>
                </a:cubicBezTo>
                <a:cubicBezTo>
                  <a:pt x="447191" y="226260"/>
                  <a:pt x="445708" y="225915"/>
                  <a:pt x="444618" y="225514"/>
                </a:cubicBezTo>
                <a:cubicBezTo>
                  <a:pt x="443528" y="225112"/>
                  <a:pt x="442741" y="224539"/>
                  <a:pt x="442257" y="223793"/>
                </a:cubicBezTo>
                <a:cubicBezTo>
                  <a:pt x="441773" y="223047"/>
                  <a:pt x="441531" y="222273"/>
                  <a:pt x="441531" y="221470"/>
                </a:cubicBezTo>
                <a:lnTo>
                  <a:pt x="441531" y="16003"/>
                </a:lnTo>
                <a:cubicBezTo>
                  <a:pt x="441531" y="11415"/>
                  <a:pt x="442834" y="8145"/>
                  <a:pt x="445440" y="6195"/>
                </a:cubicBezTo>
                <a:cubicBezTo>
                  <a:pt x="448045" y="4244"/>
                  <a:pt x="450887" y="3269"/>
                  <a:pt x="453964" y="3269"/>
                </a:cubicBezTo>
                <a:lnTo>
                  <a:pt x="468530" y="3269"/>
                </a:lnTo>
                <a:cubicBezTo>
                  <a:pt x="471962" y="3269"/>
                  <a:pt x="474833" y="3556"/>
                  <a:pt x="477143" y="4130"/>
                </a:cubicBezTo>
                <a:cubicBezTo>
                  <a:pt x="479453" y="4703"/>
                  <a:pt x="481525" y="5650"/>
                  <a:pt x="483359" y="6969"/>
                </a:cubicBezTo>
                <a:cubicBezTo>
                  <a:pt x="485194" y="8288"/>
                  <a:pt x="486970" y="10124"/>
                  <a:pt x="488687" y="12476"/>
                </a:cubicBezTo>
                <a:cubicBezTo>
                  <a:pt x="490405" y="14827"/>
                  <a:pt x="492206" y="17782"/>
                  <a:pt x="494092" y="21338"/>
                </a:cubicBezTo>
                <a:lnTo>
                  <a:pt x="546314" y="119081"/>
                </a:lnTo>
                <a:cubicBezTo>
                  <a:pt x="549529" y="125046"/>
                  <a:pt x="552634" y="130868"/>
                  <a:pt x="555627" y="136547"/>
                </a:cubicBezTo>
                <a:cubicBezTo>
                  <a:pt x="558621" y="142226"/>
                  <a:pt x="561504" y="147819"/>
                  <a:pt x="564276" y="153325"/>
                </a:cubicBezTo>
                <a:cubicBezTo>
                  <a:pt x="567048" y="158832"/>
                  <a:pt x="569792" y="164252"/>
                  <a:pt x="572508" y="169587"/>
                </a:cubicBezTo>
                <a:cubicBezTo>
                  <a:pt x="575223" y="174922"/>
                  <a:pt x="577912" y="180285"/>
                  <a:pt x="580574" y="185677"/>
                </a:cubicBezTo>
                <a:lnTo>
                  <a:pt x="580746" y="185677"/>
                </a:lnTo>
                <a:cubicBezTo>
                  <a:pt x="580517" y="176614"/>
                  <a:pt x="580373" y="167178"/>
                  <a:pt x="580316" y="157369"/>
                </a:cubicBezTo>
                <a:cubicBezTo>
                  <a:pt x="580259" y="147560"/>
                  <a:pt x="580230" y="138125"/>
                  <a:pt x="580230" y="129062"/>
                </a:cubicBezTo>
                <a:lnTo>
                  <a:pt x="580230" y="8260"/>
                </a:lnTo>
                <a:cubicBezTo>
                  <a:pt x="580230" y="7457"/>
                  <a:pt x="580472" y="6711"/>
                  <a:pt x="580956" y="6023"/>
                </a:cubicBezTo>
                <a:cubicBezTo>
                  <a:pt x="581440" y="5334"/>
                  <a:pt x="582257" y="4732"/>
                  <a:pt x="583407" y="4216"/>
                </a:cubicBezTo>
                <a:cubicBezTo>
                  <a:pt x="584557" y="3699"/>
                  <a:pt x="586070" y="3327"/>
                  <a:pt x="587947" y="3097"/>
                </a:cubicBezTo>
                <a:cubicBezTo>
                  <a:pt x="589824" y="2868"/>
                  <a:pt x="592275" y="2753"/>
                  <a:pt x="595301" y="2753"/>
                </a:cubicBezTo>
                <a:close/>
                <a:moveTo>
                  <a:pt x="97915" y="516"/>
                </a:moveTo>
                <a:cubicBezTo>
                  <a:pt x="104340" y="516"/>
                  <a:pt x="110592" y="1118"/>
                  <a:pt x="116672" y="2323"/>
                </a:cubicBezTo>
                <a:cubicBezTo>
                  <a:pt x="122752" y="3527"/>
                  <a:pt x="128374" y="5047"/>
                  <a:pt x="133536" y="6883"/>
                </a:cubicBezTo>
                <a:cubicBezTo>
                  <a:pt x="138699" y="8719"/>
                  <a:pt x="143288" y="10841"/>
                  <a:pt x="147303" y="13250"/>
                </a:cubicBezTo>
                <a:cubicBezTo>
                  <a:pt x="151318" y="15659"/>
                  <a:pt x="154100" y="17638"/>
                  <a:pt x="155649" y="19187"/>
                </a:cubicBezTo>
                <a:cubicBezTo>
                  <a:pt x="157198" y="20736"/>
                  <a:pt x="158201" y="21912"/>
                  <a:pt x="158660" y="22715"/>
                </a:cubicBezTo>
                <a:cubicBezTo>
                  <a:pt x="159119" y="23518"/>
                  <a:pt x="159492" y="24464"/>
                  <a:pt x="159779" y="25554"/>
                </a:cubicBezTo>
                <a:cubicBezTo>
                  <a:pt x="160066" y="26644"/>
                  <a:pt x="160295" y="27934"/>
                  <a:pt x="160467" y="29426"/>
                </a:cubicBezTo>
                <a:cubicBezTo>
                  <a:pt x="160639" y="30917"/>
                  <a:pt x="160725" y="32695"/>
                  <a:pt x="160725" y="34760"/>
                </a:cubicBezTo>
                <a:cubicBezTo>
                  <a:pt x="160725" y="37055"/>
                  <a:pt x="160610" y="39005"/>
                  <a:pt x="160380" y="40611"/>
                </a:cubicBezTo>
                <a:cubicBezTo>
                  <a:pt x="160149" y="42217"/>
                  <a:pt x="159803" y="43565"/>
                  <a:pt x="159342" y="44655"/>
                </a:cubicBezTo>
                <a:cubicBezTo>
                  <a:pt x="158880" y="45745"/>
                  <a:pt x="158332" y="46548"/>
                  <a:pt x="157698" y="47064"/>
                </a:cubicBezTo>
                <a:cubicBezTo>
                  <a:pt x="157063" y="47581"/>
                  <a:pt x="156284" y="47839"/>
                  <a:pt x="155361" y="47839"/>
                </a:cubicBezTo>
                <a:cubicBezTo>
                  <a:pt x="153748" y="47839"/>
                  <a:pt x="151499" y="46720"/>
                  <a:pt x="148615" y="44483"/>
                </a:cubicBezTo>
                <a:cubicBezTo>
                  <a:pt x="145731" y="42246"/>
                  <a:pt x="142011" y="39779"/>
                  <a:pt x="137455" y="37084"/>
                </a:cubicBezTo>
                <a:cubicBezTo>
                  <a:pt x="132899" y="34388"/>
                  <a:pt x="127364" y="31921"/>
                  <a:pt x="120848" y="29684"/>
                </a:cubicBezTo>
                <a:cubicBezTo>
                  <a:pt x="114332" y="27447"/>
                  <a:pt x="106518" y="26328"/>
                  <a:pt x="97407" y="26328"/>
                </a:cubicBezTo>
                <a:cubicBezTo>
                  <a:pt x="87487" y="26328"/>
                  <a:pt x="78462" y="28307"/>
                  <a:pt x="70331" y="32265"/>
                </a:cubicBezTo>
                <a:cubicBezTo>
                  <a:pt x="62200" y="36223"/>
                  <a:pt x="55251" y="42045"/>
                  <a:pt x="49485" y="49732"/>
                </a:cubicBezTo>
                <a:cubicBezTo>
                  <a:pt x="43718" y="57418"/>
                  <a:pt x="39249" y="66796"/>
                  <a:pt x="36077" y="77867"/>
                </a:cubicBezTo>
                <a:cubicBezTo>
                  <a:pt x="32905" y="88938"/>
                  <a:pt x="31319" y="101586"/>
                  <a:pt x="31319" y="115811"/>
                </a:cubicBezTo>
                <a:cubicBezTo>
                  <a:pt x="31319" y="129922"/>
                  <a:pt x="32847" y="142398"/>
                  <a:pt x="35904" y="153239"/>
                </a:cubicBezTo>
                <a:cubicBezTo>
                  <a:pt x="38960" y="164080"/>
                  <a:pt x="43343" y="173143"/>
                  <a:pt x="49052" y="180428"/>
                </a:cubicBezTo>
                <a:cubicBezTo>
                  <a:pt x="54761" y="187713"/>
                  <a:pt x="61767" y="193220"/>
                  <a:pt x="70071" y="196948"/>
                </a:cubicBezTo>
                <a:cubicBezTo>
                  <a:pt x="78375" y="200677"/>
                  <a:pt x="87775" y="202541"/>
                  <a:pt x="98270" y="202541"/>
                </a:cubicBezTo>
                <a:cubicBezTo>
                  <a:pt x="107150" y="202541"/>
                  <a:pt x="114906" y="201451"/>
                  <a:pt x="121537" y="199271"/>
                </a:cubicBezTo>
                <a:cubicBezTo>
                  <a:pt x="128169" y="197092"/>
                  <a:pt x="133820" y="194654"/>
                  <a:pt x="138490" y="191958"/>
                </a:cubicBezTo>
                <a:cubicBezTo>
                  <a:pt x="143161" y="189262"/>
                  <a:pt x="146995" y="186824"/>
                  <a:pt x="149994" y="184644"/>
                </a:cubicBezTo>
                <a:cubicBezTo>
                  <a:pt x="152993" y="182465"/>
                  <a:pt x="155358" y="181375"/>
                  <a:pt x="157087" y="181375"/>
                </a:cubicBezTo>
                <a:cubicBezTo>
                  <a:pt x="157896" y="181375"/>
                  <a:pt x="158588" y="181547"/>
                  <a:pt x="159164" y="181891"/>
                </a:cubicBezTo>
                <a:cubicBezTo>
                  <a:pt x="159741" y="182235"/>
                  <a:pt x="160202" y="182895"/>
                  <a:pt x="160548" y="183870"/>
                </a:cubicBezTo>
                <a:cubicBezTo>
                  <a:pt x="160894" y="184845"/>
                  <a:pt x="161153" y="186193"/>
                  <a:pt x="161326" y="187914"/>
                </a:cubicBezTo>
                <a:cubicBezTo>
                  <a:pt x="161499" y="189635"/>
                  <a:pt x="161586" y="191814"/>
                  <a:pt x="161586" y="194453"/>
                </a:cubicBezTo>
                <a:cubicBezTo>
                  <a:pt x="161586" y="196289"/>
                  <a:pt x="161528" y="197895"/>
                  <a:pt x="161414" y="199271"/>
                </a:cubicBezTo>
                <a:cubicBezTo>
                  <a:pt x="161299" y="200648"/>
                  <a:pt x="161098" y="201853"/>
                  <a:pt x="160811" y="202885"/>
                </a:cubicBezTo>
                <a:cubicBezTo>
                  <a:pt x="160525" y="203918"/>
                  <a:pt x="160152" y="204835"/>
                  <a:pt x="159693" y="205638"/>
                </a:cubicBezTo>
                <a:cubicBezTo>
                  <a:pt x="159234" y="206441"/>
                  <a:pt x="158431" y="207417"/>
                  <a:pt x="157284" y="208564"/>
                </a:cubicBezTo>
                <a:cubicBezTo>
                  <a:pt x="156136" y="209711"/>
                  <a:pt x="153727" y="211460"/>
                  <a:pt x="150056" y="213812"/>
                </a:cubicBezTo>
                <a:cubicBezTo>
                  <a:pt x="146385" y="216164"/>
                  <a:pt x="141825" y="218458"/>
                  <a:pt x="136376" y="220696"/>
                </a:cubicBezTo>
                <a:cubicBezTo>
                  <a:pt x="130926" y="222933"/>
                  <a:pt x="124674" y="224826"/>
                  <a:pt x="117619" y="226374"/>
                </a:cubicBezTo>
                <a:cubicBezTo>
                  <a:pt x="110563" y="227923"/>
                  <a:pt x="102848" y="228697"/>
                  <a:pt x="94473" y="228697"/>
                </a:cubicBezTo>
                <a:cubicBezTo>
                  <a:pt x="80019" y="228697"/>
                  <a:pt x="66969" y="226288"/>
                  <a:pt x="55325" y="221470"/>
                </a:cubicBezTo>
                <a:cubicBezTo>
                  <a:pt x="43680" y="216652"/>
                  <a:pt x="33757" y="209539"/>
                  <a:pt x="25554" y="200132"/>
                </a:cubicBezTo>
                <a:cubicBezTo>
                  <a:pt x="17352" y="190725"/>
                  <a:pt x="11042" y="179109"/>
                  <a:pt x="6625" y="165285"/>
                </a:cubicBezTo>
                <a:cubicBezTo>
                  <a:pt x="2209" y="151461"/>
                  <a:pt x="0" y="135543"/>
                  <a:pt x="0" y="117532"/>
                </a:cubicBezTo>
                <a:cubicBezTo>
                  <a:pt x="0" y="99062"/>
                  <a:pt x="2381" y="82599"/>
                  <a:pt x="7142" y="68144"/>
                </a:cubicBezTo>
                <a:cubicBezTo>
                  <a:pt x="11903" y="53689"/>
                  <a:pt x="18585" y="41443"/>
                  <a:pt x="27189" y="31405"/>
                </a:cubicBezTo>
                <a:cubicBezTo>
                  <a:pt x="35793" y="21367"/>
                  <a:pt x="46090" y="13709"/>
                  <a:pt x="58078" y="8432"/>
                </a:cubicBezTo>
                <a:cubicBezTo>
                  <a:pt x="70066" y="3155"/>
                  <a:pt x="83345" y="516"/>
                  <a:pt x="97915" y="516"/>
                </a:cubicBezTo>
                <a:close/>
                <a:moveTo>
                  <a:pt x="1468836" y="0"/>
                </a:moveTo>
                <a:cubicBezTo>
                  <a:pt x="1473769" y="0"/>
                  <a:pt x="1478731" y="430"/>
                  <a:pt x="1483721" y="1290"/>
                </a:cubicBezTo>
                <a:cubicBezTo>
                  <a:pt x="1488712" y="2151"/>
                  <a:pt x="1493415" y="3298"/>
                  <a:pt x="1497832" y="4732"/>
                </a:cubicBezTo>
                <a:cubicBezTo>
                  <a:pt x="1502249" y="6166"/>
                  <a:pt x="1506178" y="7772"/>
                  <a:pt x="1509620" y="9550"/>
                </a:cubicBezTo>
                <a:cubicBezTo>
                  <a:pt x="1513061" y="11328"/>
                  <a:pt x="1515327" y="12762"/>
                  <a:pt x="1516417" y="13852"/>
                </a:cubicBezTo>
                <a:cubicBezTo>
                  <a:pt x="1517507" y="14942"/>
                  <a:pt x="1518224" y="15803"/>
                  <a:pt x="1518568" y="16434"/>
                </a:cubicBezTo>
                <a:cubicBezTo>
                  <a:pt x="1518912" y="17065"/>
                  <a:pt x="1519199" y="17868"/>
                  <a:pt x="1519428" y="18843"/>
                </a:cubicBezTo>
                <a:cubicBezTo>
                  <a:pt x="1519658" y="19818"/>
                  <a:pt x="1519830" y="20994"/>
                  <a:pt x="1519945" y="22370"/>
                </a:cubicBezTo>
                <a:cubicBezTo>
                  <a:pt x="1520059" y="23747"/>
                  <a:pt x="1520117" y="25525"/>
                  <a:pt x="1520117" y="27705"/>
                </a:cubicBezTo>
                <a:cubicBezTo>
                  <a:pt x="1520117" y="29770"/>
                  <a:pt x="1520031" y="31606"/>
                  <a:pt x="1519859" y="33212"/>
                </a:cubicBezTo>
                <a:cubicBezTo>
                  <a:pt x="1519687" y="34818"/>
                  <a:pt x="1519428" y="36166"/>
                  <a:pt x="1519084" y="37256"/>
                </a:cubicBezTo>
                <a:cubicBezTo>
                  <a:pt x="1518740" y="38345"/>
                  <a:pt x="1518252" y="39148"/>
                  <a:pt x="1517622" y="39665"/>
                </a:cubicBezTo>
                <a:cubicBezTo>
                  <a:pt x="1516991" y="40181"/>
                  <a:pt x="1516274" y="40439"/>
                  <a:pt x="1515471" y="40439"/>
                </a:cubicBezTo>
                <a:cubicBezTo>
                  <a:pt x="1514209" y="40439"/>
                  <a:pt x="1512230" y="39636"/>
                  <a:pt x="1509534" y="38030"/>
                </a:cubicBezTo>
                <a:cubicBezTo>
                  <a:pt x="1506838" y="36424"/>
                  <a:pt x="1503539" y="34617"/>
                  <a:pt x="1499639" y="32609"/>
                </a:cubicBezTo>
                <a:cubicBezTo>
                  <a:pt x="1495738" y="30602"/>
                  <a:pt x="1491121" y="28766"/>
                  <a:pt x="1485786" y="27103"/>
                </a:cubicBezTo>
                <a:cubicBezTo>
                  <a:pt x="1480452" y="25439"/>
                  <a:pt x="1474457" y="24608"/>
                  <a:pt x="1467804" y="24608"/>
                </a:cubicBezTo>
                <a:cubicBezTo>
                  <a:pt x="1461609" y="24608"/>
                  <a:pt x="1456217" y="25439"/>
                  <a:pt x="1451628" y="27103"/>
                </a:cubicBezTo>
                <a:cubicBezTo>
                  <a:pt x="1447039" y="28766"/>
                  <a:pt x="1443253" y="30975"/>
                  <a:pt x="1440270" y="33728"/>
                </a:cubicBezTo>
                <a:cubicBezTo>
                  <a:pt x="1437288" y="36481"/>
                  <a:pt x="1435051" y="39751"/>
                  <a:pt x="1433559" y="43537"/>
                </a:cubicBezTo>
                <a:cubicBezTo>
                  <a:pt x="1432068" y="47322"/>
                  <a:pt x="1431322" y="51338"/>
                  <a:pt x="1431322" y="55582"/>
                </a:cubicBezTo>
                <a:cubicBezTo>
                  <a:pt x="1431322" y="61777"/>
                  <a:pt x="1432756" y="67112"/>
                  <a:pt x="1435624" y="71586"/>
                </a:cubicBezTo>
                <a:cubicBezTo>
                  <a:pt x="1438492" y="76060"/>
                  <a:pt x="1442307" y="80018"/>
                  <a:pt x="1447068" y="83460"/>
                </a:cubicBezTo>
                <a:cubicBezTo>
                  <a:pt x="1451829" y="86901"/>
                  <a:pt x="1457249" y="90056"/>
                  <a:pt x="1463330" y="92924"/>
                </a:cubicBezTo>
                <a:cubicBezTo>
                  <a:pt x="1469410" y="95792"/>
                  <a:pt x="1475605" y="98689"/>
                  <a:pt x="1481914" y="101614"/>
                </a:cubicBezTo>
                <a:cubicBezTo>
                  <a:pt x="1488224" y="104540"/>
                  <a:pt x="1494419" y="107752"/>
                  <a:pt x="1500499" y="111251"/>
                </a:cubicBezTo>
                <a:cubicBezTo>
                  <a:pt x="1506580" y="114750"/>
                  <a:pt x="1512000" y="118880"/>
                  <a:pt x="1516761" y="123641"/>
                </a:cubicBezTo>
                <a:cubicBezTo>
                  <a:pt x="1521522" y="128402"/>
                  <a:pt x="1525365" y="134023"/>
                  <a:pt x="1528291" y="140505"/>
                </a:cubicBezTo>
                <a:cubicBezTo>
                  <a:pt x="1531216" y="146987"/>
                  <a:pt x="1532679" y="154645"/>
                  <a:pt x="1532679" y="163478"/>
                </a:cubicBezTo>
                <a:cubicBezTo>
                  <a:pt x="1532679" y="173918"/>
                  <a:pt x="1530757" y="183210"/>
                  <a:pt x="1526914" y="191355"/>
                </a:cubicBezTo>
                <a:cubicBezTo>
                  <a:pt x="1523071" y="199501"/>
                  <a:pt x="1517736" y="206413"/>
                  <a:pt x="1510910" y="212091"/>
                </a:cubicBezTo>
                <a:cubicBezTo>
                  <a:pt x="1504084" y="217770"/>
                  <a:pt x="1496054" y="222044"/>
                  <a:pt x="1486819" y="224912"/>
                </a:cubicBezTo>
                <a:cubicBezTo>
                  <a:pt x="1477584" y="227780"/>
                  <a:pt x="1467632" y="229214"/>
                  <a:pt x="1456962" y="229214"/>
                </a:cubicBezTo>
                <a:cubicBezTo>
                  <a:pt x="1449506" y="229214"/>
                  <a:pt x="1442594" y="228583"/>
                  <a:pt x="1436227" y="227321"/>
                </a:cubicBezTo>
                <a:cubicBezTo>
                  <a:pt x="1429859" y="226059"/>
                  <a:pt x="1424181" y="224510"/>
                  <a:pt x="1419190" y="222675"/>
                </a:cubicBezTo>
                <a:cubicBezTo>
                  <a:pt x="1414200" y="220839"/>
                  <a:pt x="1410013" y="218946"/>
                  <a:pt x="1406628" y="216996"/>
                </a:cubicBezTo>
                <a:cubicBezTo>
                  <a:pt x="1403244" y="215046"/>
                  <a:pt x="1400892" y="213382"/>
                  <a:pt x="1399573" y="212005"/>
                </a:cubicBezTo>
                <a:cubicBezTo>
                  <a:pt x="1398254" y="210629"/>
                  <a:pt x="1397278" y="208879"/>
                  <a:pt x="1396648" y="206757"/>
                </a:cubicBezTo>
                <a:cubicBezTo>
                  <a:pt x="1396017" y="204635"/>
                  <a:pt x="1395701" y="201795"/>
                  <a:pt x="1395701" y="198239"/>
                </a:cubicBezTo>
                <a:cubicBezTo>
                  <a:pt x="1395701" y="195715"/>
                  <a:pt x="1395816" y="193621"/>
                  <a:pt x="1396045" y="191958"/>
                </a:cubicBezTo>
                <a:cubicBezTo>
                  <a:pt x="1396275" y="190294"/>
                  <a:pt x="1396619" y="188946"/>
                  <a:pt x="1397078" y="187914"/>
                </a:cubicBezTo>
                <a:cubicBezTo>
                  <a:pt x="1397537" y="186881"/>
                  <a:pt x="1398110" y="186164"/>
                  <a:pt x="1398799" y="185763"/>
                </a:cubicBezTo>
                <a:cubicBezTo>
                  <a:pt x="1399487" y="185361"/>
                  <a:pt x="1400290" y="185161"/>
                  <a:pt x="1401208" y="185161"/>
                </a:cubicBezTo>
                <a:cubicBezTo>
                  <a:pt x="1402814" y="185161"/>
                  <a:pt x="1405080" y="186136"/>
                  <a:pt x="1408005" y="188086"/>
                </a:cubicBezTo>
                <a:cubicBezTo>
                  <a:pt x="1410930" y="190036"/>
                  <a:pt x="1414688" y="192159"/>
                  <a:pt x="1419276" y="194453"/>
                </a:cubicBezTo>
                <a:cubicBezTo>
                  <a:pt x="1423865" y="196747"/>
                  <a:pt x="1429401" y="198898"/>
                  <a:pt x="1435882" y="200906"/>
                </a:cubicBezTo>
                <a:cubicBezTo>
                  <a:pt x="1442364" y="202914"/>
                  <a:pt x="1449850" y="203918"/>
                  <a:pt x="1458339" y="203918"/>
                </a:cubicBezTo>
                <a:cubicBezTo>
                  <a:pt x="1464764" y="203918"/>
                  <a:pt x="1470643" y="203057"/>
                  <a:pt x="1475978" y="201336"/>
                </a:cubicBezTo>
                <a:cubicBezTo>
                  <a:pt x="1481312" y="199615"/>
                  <a:pt x="1485901" y="197178"/>
                  <a:pt x="1489744" y="194023"/>
                </a:cubicBezTo>
                <a:cubicBezTo>
                  <a:pt x="1493587" y="190868"/>
                  <a:pt x="1496541" y="186996"/>
                  <a:pt x="1498606" y="182407"/>
                </a:cubicBezTo>
                <a:cubicBezTo>
                  <a:pt x="1500671" y="177818"/>
                  <a:pt x="1501704" y="172598"/>
                  <a:pt x="1501704" y="166748"/>
                </a:cubicBezTo>
                <a:cubicBezTo>
                  <a:pt x="1501704" y="160438"/>
                  <a:pt x="1500270" y="155046"/>
                  <a:pt x="1497402" y="150572"/>
                </a:cubicBezTo>
                <a:cubicBezTo>
                  <a:pt x="1494534" y="146098"/>
                  <a:pt x="1490748" y="142169"/>
                  <a:pt x="1486044" y="138784"/>
                </a:cubicBezTo>
                <a:cubicBezTo>
                  <a:pt x="1481341" y="135400"/>
                  <a:pt x="1475978" y="132303"/>
                  <a:pt x="1469955" y="129492"/>
                </a:cubicBezTo>
                <a:cubicBezTo>
                  <a:pt x="1463932" y="126681"/>
                  <a:pt x="1457765" y="123813"/>
                  <a:pt x="1451456" y="120888"/>
                </a:cubicBezTo>
                <a:cubicBezTo>
                  <a:pt x="1445146" y="117962"/>
                  <a:pt x="1439008" y="114721"/>
                  <a:pt x="1433043" y="111165"/>
                </a:cubicBezTo>
                <a:cubicBezTo>
                  <a:pt x="1427078" y="107609"/>
                  <a:pt x="1421743" y="103421"/>
                  <a:pt x="1417039" y="98603"/>
                </a:cubicBezTo>
                <a:cubicBezTo>
                  <a:pt x="1412336" y="93785"/>
                  <a:pt x="1408521" y="88135"/>
                  <a:pt x="1405596" y="81653"/>
                </a:cubicBezTo>
                <a:cubicBezTo>
                  <a:pt x="1402670" y="75171"/>
                  <a:pt x="1401208" y="67399"/>
                  <a:pt x="1401208" y="58336"/>
                </a:cubicBezTo>
                <a:cubicBezTo>
                  <a:pt x="1401208" y="49043"/>
                  <a:pt x="1402900" y="40755"/>
                  <a:pt x="1406284" y="33470"/>
                </a:cubicBezTo>
                <a:cubicBezTo>
                  <a:pt x="1409668" y="26185"/>
                  <a:pt x="1414372" y="20076"/>
                  <a:pt x="1420395" y="15143"/>
                </a:cubicBezTo>
                <a:cubicBezTo>
                  <a:pt x="1426418" y="10210"/>
                  <a:pt x="1433588" y="6453"/>
                  <a:pt x="1441905" y="3872"/>
                </a:cubicBezTo>
                <a:cubicBezTo>
                  <a:pt x="1450223" y="1290"/>
                  <a:pt x="1459200" y="0"/>
                  <a:pt x="1468836" y="0"/>
                </a:cubicBezTo>
                <a:close/>
                <a:moveTo>
                  <a:pt x="292717" y="0"/>
                </a:moveTo>
                <a:cubicBezTo>
                  <a:pt x="309122" y="0"/>
                  <a:pt x="323405" y="2466"/>
                  <a:pt x="335566" y="7399"/>
                </a:cubicBezTo>
                <a:cubicBezTo>
                  <a:pt x="347726" y="12332"/>
                  <a:pt x="357850" y="19531"/>
                  <a:pt x="365938" y="28996"/>
                </a:cubicBezTo>
                <a:cubicBezTo>
                  <a:pt x="374026" y="38460"/>
                  <a:pt x="380049" y="50162"/>
                  <a:pt x="384007" y="64100"/>
                </a:cubicBezTo>
                <a:cubicBezTo>
                  <a:pt x="387965" y="78039"/>
                  <a:pt x="389944" y="94014"/>
                  <a:pt x="389944" y="112025"/>
                </a:cubicBezTo>
                <a:cubicBezTo>
                  <a:pt x="389944" y="130037"/>
                  <a:pt x="387821" y="146270"/>
                  <a:pt x="383577" y="160725"/>
                </a:cubicBezTo>
                <a:cubicBezTo>
                  <a:pt x="379332" y="175180"/>
                  <a:pt x="372994" y="187484"/>
                  <a:pt x="364562" y="197636"/>
                </a:cubicBezTo>
                <a:cubicBezTo>
                  <a:pt x="356130" y="207789"/>
                  <a:pt x="345547" y="215590"/>
                  <a:pt x="332812" y="221040"/>
                </a:cubicBezTo>
                <a:cubicBezTo>
                  <a:pt x="320078" y="226489"/>
                  <a:pt x="305222" y="229214"/>
                  <a:pt x="288243" y="229214"/>
                </a:cubicBezTo>
                <a:cubicBezTo>
                  <a:pt x="271494" y="229214"/>
                  <a:pt x="257010" y="226718"/>
                  <a:pt x="244792" y="221728"/>
                </a:cubicBezTo>
                <a:cubicBezTo>
                  <a:pt x="232574" y="216738"/>
                  <a:pt x="222479" y="209482"/>
                  <a:pt x="214506" y="199960"/>
                </a:cubicBezTo>
                <a:cubicBezTo>
                  <a:pt x="206533" y="190438"/>
                  <a:pt x="200596" y="178621"/>
                  <a:pt x="196695" y="164511"/>
                </a:cubicBezTo>
                <a:cubicBezTo>
                  <a:pt x="192795" y="150400"/>
                  <a:pt x="190844" y="134167"/>
                  <a:pt x="190844" y="115811"/>
                </a:cubicBezTo>
                <a:cubicBezTo>
                  <a:pt x="190844" y="98259"/>
                  <a:pt x="192967" y="82313"/>
                  <a:pt x="197211" y="67972"/>
                </a:cubicBezTo>
                <a:cubicBezTo>
                  <a:pt x="201456" y="53632"/>
                  <a:pt x="207823" y="41443"/>
                  <a:pt x="216313" y="31405"/>
                </a:cubicBezTo>
                <a:cubicBezTo>
                  <a:pt x="224802" y="21367"/>
                  <a:pt x="235414" y="13623"/>
                  <a:pt x="248148" y="8174"/>
                </a:cubicBezTo>
                <a:cubicBezTo>
                  <a:pt x="260882" y="2724"/>
                  <a:pt x="275738" y="0"/>
                  <a:pt x="29271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en-GB" altLang="zh-CN" sz="2800" b="0" i="0" u="none" strike="noStrike" cap="none" spc="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  <a:lvl2pPr marL="6858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2pPr>
            <a:lvl3pPr marL="11430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3pPr>
            <a:lvl4pPr marL="16002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4pPr>
            <a:lvl5pPr marL="20574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23" name="标题 5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649681" y="2670819"/>
            <a:ext cx="2002790" cy="12230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r>
              <a:rPr lang="zh-CN" altLang="en-US" dirty="0">
                <a:latin typeface="方正粗黑宋简体" panose="02000000000000000000" pitchFamily="2" charset="-122"/>
                <a:ea typeface="方正粗黑宋简体" panose="02000000000000000000" pitchFamily="2" charset="-122"/>
                <a:cs typeface="宋体" panose="02010600030101010101" pitchFamily="2" charset="-122"/>
              </a:rPr>
              <a:t>目录</a:t>
            </a:r>
          </a:p>
        </p:txBody>
      </p:sp>
      <p:sp>
        <p:nvSpPr>
          <p:cNvPr id="37" name="TextBox 13"/>
          <p:cNvSpPr txBox="1"/>
          <p:nvPr/>
        </p:nvSpPr>
        <p:spPr>
          <a:xfrm>
            <a:off x="1093873" y="1107781"/>
            <a:ext cx="4131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buClrTx/>
              <a:buSzTx/>
              <a:buFontTx/>
            </a:pPr>
            <a:r>
              <a:rPr lang="en-US" altLang="zh-CN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2026</a:t>
            </a:r>
            <a:r>
              <a:rPr lang="zh-CN" altLang="en-US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年安徽省小学人工智能通识教育</a:t>
            </a:r>
            <a:endParaRPr lang="en-US" altLang="zh-CN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dist">
              <a:buClrTx/>
              <a:buSzTx/>
              <a:buFontTx/>
            </a:pPr>
            <a:r>
              <a:rPr lang="zh-CN" altLang="en-US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暨小学信息科技教学指南培训活动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-1203269" y="4906629"/>
            <a:ext cx="857370" cy="800212"/>
            <a:chOff x="8810172" y="1194529"/>
            <a:chExt cx="857370" cy="80021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10172" y="1194529"/>
              <a:ext cx="857370" cy="800212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8890047" y="1324819"/>
              <a:ext cx="697627" cy="6108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学科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实践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934327" y="5817251"/>
            <a:ext cx="857370" cy="800212"/>
            <a:chOff x="8810172" y="1194529"/>
            <a:chExt cx="857370" cy="800212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10172" y="1194529"/>
              <a:ext cx="857370" cy="800212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8890048" y="1324819"/>
              <a:ext cx="697627" cy="6108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项目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学习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-1283145" y="3996007"/>
            <a:ext cx="857370" cy="800212"/>
            <a:chOff x="8810172" y="1194529"/>
            <a:chExt cx="857370" cy="800212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10172" y="1194529"/>
              <a:ext cx="857370" cy="800212"/>
            </a:xfrm>
            <a:prstGeom prst="rect">
              <a:avLst/>
            </a:prstGeom>
          </p:spPr>
        </p:pic>
        <p:sp>
          <p:nvSpPr>
            <p:cNvPr id="32" name="矩形 31"/>
            <p:cNvSpPr/>
            <p:nvPr/>
          </p:nvSpPr>
          <p:spPr>
            <a:xfrm>
              <a:off x="8890048" y="1324819"/>
              <a:ext cx="697627" cy="6108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实验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教学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2142" y="5379770"/>
            <a:ext cx="853514" cy="84132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5125" y="5223500"/>
            <a:ext cx="859611" cy="84132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08013" y="4939518"/>
            <a:ext cx="853514" cy="847417"/>
          </a:xfrm>
          <a:prstGeom prst="rect">
            <a:avLst/>
          </a:prstGeom>
        </p:spPr>
      </p:pic>
      <p:sp>
        <p:nvSpPr>
          <p:cNvPr id="8" name="AutoShape 6"/>
          <p:cNvSpPr/>
          <p:nvPr/>
        </p:nvSpPr>
        <p:spPr>
          <a:xfrm>
            <a:off x="6180455" y="1320800"/>
            <a:ext cx="4429760" cy="1016000"/>
          </a:xfrm>
          <a:prstGeom prst="roundRect">
            <a:avLst>
              <a:gd name="adj" fmla="val 12500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8" name="AutoShape 8"/>
          <p:cNvSpPr/>
          <p:nvPr/>
        </p:nvSpPr>
        <p:spPr>
          <a:xfrm>
            <a:off x="6521450" y="1447800"/>
            <a:ext cx="421894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一、明确核心任务</a:t>
            </a:r>
          </a:p>
        </p:txBody>
      </p:sp>
      <p:sp>
        <p:nvSpPr>
          <p:cNvPr id="39" name="AutoShape 9"/>
          <p:cNvSpPr/>
          <p:nvPr/>
        </p:nvSpPr>
        <p:spPr>
          <a:xfrm>
            <a:off x="6521450" y="1828800"/>
            <a:ext cx="421894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这节课到底要干什么：确立教学目标与核心任务</a:t>
            </a:r>
          </a:p>
        </p:txBody>
      </p:sp>
      <p:sp>
        <p:nvSpPr>
          <p:cNvPr id="40" name="AutoShape 10"/>
          <p:cNvSpPr/>
          <p:nvPr/>
        </p:nvSpPr>
        <p:spPr>
          <a:xfrm>
            <a:off x="6180455" y="2463800"/>
            <a:ext cx="4429760" cy="1016000"/>
          </a:xfrm>
          <a:prstGeom prst="roundRect">
            <a:avLst>
              <a:gd name="adj" fmla="val 12500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2" name="AutoShape 12"/>
          <p:cNvSpPr/>
          <p:nvPr/>
        </p:nvSpPr>
        <p:spPr>
          <a:xfrm>
            <a:off x="6521450" y="2590800"/>
            <a:ext cx="421894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二、精准选法</a:t>
            </a:r>
          </a:p>
        </p:txBody>
      </p:sp>
      <p:sp>
        <p:nvSpPr>
          <p:cNvPr id="43" name="AutoShape 13"/>
          <p:cNvSpPr/>
          <p:nvPr/>
        </p:nvSpPr>
        <p:spPr>
          <a:xfrm>
            <a:off x="6521450" y="2971800"/>
            <a:ext cx="421894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为什么选择编程法：分析教学策略与方法选择依据</a:t>
            </a:r>
          </a:p>
        </p:txBody>
      </p:sp>
      <p:sp>
        <p:nvSpPr>
          <p:cNvPr id="44" name="AutoShape 14"/>
          <p:cNvSpPr/>
          <p:nvPr/>
        </p:nvSpPr>
        <p:spPr>
          <a:xfrm>
            <a:off x="6180455" y="3606800"/>
            <a:ext cx="4429760" cy="1016000"/>
          </a:xfrm>
          <a:prstGeom prst="roundRect">
            <a:avLst>
              <a:gd name="adj" fmla="val 12500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6" name="AutoShape 16"/>
          <p:cNvSpPr/>
          <p:nvPr/>
        </p:nvSpPr>
        <p:spPr>
          <a:xfrm>
            <a:off x="6521450" y="3733800"/>
            <a:ext cx="421894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三、落地实操</a:t>
            </a:r>
          </a:p>
        </p:txBody>
      </p:sp>
      <p:sp>
        <p:nvSpPr>
          <p:cNvPr id="47" name="AutoShape 17"/>
          <p:cNvSpPr/>
          <p:nvPr/>
        </p:nvSpPr>
        <p:spPr>
          <a:xfrm>
            <a:off x="6521450" y="4114800"/>
            <a:ext cx="421894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编程法具体怎么做：详细拆解教学步骤与实操流程</a:t>
            </a:r>
          </a:p>
        </p:txBody>
      </p:sp>
      <p:sp>
        <p:nvSpPr>
          <p:cNvPr id="48" name="AutoShape 18"/>
          <p:cNvSpPr/>
          <p:nvPr/>
        </p:nvSpPr>
        <p:spPr>
          <a:xfrm>
            <a:off x="6180455" y="4749800"/>
            <a:ext cx="4429760" cy="1016000"/>
          </a:xfrm>
          <a:prstGeom prst="roundRect">
            <a:avLst>
              <a:gd name="adj" fmla="val 12500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50" name="AutoShape 20"/>
          <p:cNvSpPr/>
          <p:nvPr/>
        </p:nvSpPr>
        <p:spPr>
          <a:xfrm>
            <a:off x="6521450" y="4876800"/>
            <a:ext cx="421894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四、实践效果</a:t>
            </a:r>
          </a:p>
        </p:txBody>
      </p:sp>
      <p:sp>
        <p:nvSpPr>
          <p:cNvPr id="51" name="AutoShape 21"/>
          <p:cNvSpPr/>
          <p:nvPr/>
        </p:nvSpPr>
        <p:spPr>
          <a:xfrm>
            <a:off x="6521450" y="5257800"/>
            <a:ext cx="421894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编程法做得怎么样：总结教学成果与未来改进方向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4000">
        <p:fade/>
      </p:transition>
    </mc:Choice>
    <mc:Fallback xmlns="">
      <p:transition spd="med" advTm="444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</a:p>
        </p:txBody>
      </p:sp>
      <p:sp>
        <p:nvSpPr>
          <p:cNvPr id="5" name="AutoShape 5"/>
          <p:cNvSpPr/>
          <p:nvPr>
            <p:custDataLst>
              <p:tags r:id="rId1"/>
            </p:custDataLst>
          </p:nvPr>
        </p:nvSpPr>
        <p:spPr>
          <a:xfrm>
            <a:off x="1066800" y="211836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10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20800" y="2372360"/>
            <a:ext cx="406400" cy="406400"/>
          </a:xfrm>
          <a:prstGeom prst="rect">
            <a:avLst/>
          </a:prstGeom>
        </p:spPr>
      </p:pic>
      <p:sp>
        <p:nvSpPr>
          <p:cNvPr id="7" name="AutoShape 7"/>
          <p:cNvSpPr/>
          <p:nvPr>
            <p:custDataLst>
              <p:tags r:id="rId3"/>
            </p:custDataLst>
          </p:nvPr>
        </p:nvSpPr>
        <p:spPr>
          <a:xfrm>
            <a:off x="1828800" y="2321560"/>
            <a:ext cx="40640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2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具体操作</a:t>
            </a:r>
          </a:p>
        </p:txBody>
      </p:sp>
      <p:sp>
        <p:nvSpPr>
          <p:cNvPr id="8" name="AutoShape 8"/>
          <p:cNvSpPr/>
          <p:nvPr>
            <p:custDataLst>
              <p:tags r:id="rId4"/>
            </p:custDataLst>
          </p:nvPr>
        </p:nvSpPr>
        <p:spPr>
          <a:xfrm>
            <a:off x="1320800" y="2880360"/>
            <a:ext cx="4572000" cy="228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203200" indent="-203200" algn="l">
              <a:lnSpc>
                <a:spcPct val="150000"/>
              </a:lnSpc>
              <a:buClr>
                <a:srgbClr val="E9ECEF"/>
              </a:buClr>
              <a:buChar char="•"/>
              <a:defRPr/>
            </a:pPr>
            <a:r>
              <a:rPr lang="en-US" sz="20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</a:t>
            </a: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学生先完成“首尾配对</a:t>
            </a:r>
            <a:r>
              <a:rPr lang="zh-CN" altLang="en-US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求和</a:t>
            </a: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法”算法流程图；</a:t>
            </a:r>
            <a:endParaRPr lang="en-US">
              <a:solidFill>
                <a:schemeClr val="tx1"/>
              </a:solidFill>
            </a:endParaRPr>
          </a:p>
          <a:p>
            <a:pPr marL="203200" indent="-203200" algn="l">
              <a:lnSpc>
                <a:spcPct val="150000"/>
              </a:lnSpc>
              <a:buClr>
                <a:srgbClr val="E9ECEF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根据流程图，尝试编写计算积分的程序；</a:t>
            </a:r>
          </a:p>
          <a:p>
            <a:pPr marL="203200" indent="-203200" algn="l">
              <a:lnSpc>
                <a:spcPct val="150000"/>
              </a:lnSpc>
              <a:buClr>
                <a:srgbClr val="E9ECEF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小组内交流代码，互相帮助调试，确保程序能正确运行。</a:t>
            </a:r>
          </a:p>
        </p:txBody>
      </p:sp>
      <p:sp>
        <p:nvSpPr>
          <p:cNvPr id="9" name="AutoShape 9"/>
          <p:cNvSpPr/>
          <p:nvPr>
            <p:custDataLst>
              <p:tags r:id="rId5"/>
            </p:custDataLst>
          </p:nvPr>
        </p:nvSpPr>
        <p:spPr>
          <a:xfrm>
            <a:off x="6527800" y="211836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10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0" name="Pictur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81800" y="2372360"/>
            <a:ext cx="406400" cy="406400"/>
          </a:xfrm>
          <a:prstGeom prst="rect">
            <a:avLst/>
          </a:prstGeom>
        </p:spPr>
      </p:pic>
      <p:sp>
        <p:nvSpPr>
          <p:cNvPr id="11" name="AutoShape 11"/>
          <p:cNvSpPr/>
          <p:nvPr>
            <p:custDataLst>
              <p:tags r:id="rId7"/>
            </p:custDataLst>
          </p:nvPr>
        </p:nvSpPr>
        <p:spPr>
          <a:xfrm>
            <a:off x="7289800" y="2321560"/>
            <a:ext cx="40640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2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设计意图</a:t>
            </a:r>
          </a:p>
        </p:txBody>
      </p:sp>
      <p:sp>
        <p:nvSpPr>
          <p:cNvPr id="12" name="AutoShape 12"/>
          <p:cNvSpPr/>
          <p:nvPr>
            <p:custDataLst>
              <p:tags r:id="rId8"/>
            </p:custDataLst>
          </p:nvPr>
        </p:nvSpPr>
        <p:spPr>
          <a:xfrm>
            <a:off x="6781800" y="2880360"/>
            <a:ext cx="4572000" cy="228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203200" indent="-203200" algn="l">
              <a:lnSpc>
                <a:spcPct val="150000"/>
              </a:lnSpc>
              <a:buClr>
                <a:srgbClr val="E9ECEF"/>
              </a:buClr>
              <a:buChar char="•"/>
              <a:defRPr/>
            </a:pPr>
            <a:r>
              <a:rPr lang="en-US" sz="20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</a:t>
            </a: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实现从“算法设计”到“代码编写”的思维进阶；</a:t>
            </a:r>
            <a:endParaRPr lang="en-US">
              <a:solidFill>
                <a:schemeClr val="tx1"/>
              </a:solidFill>
              <a:latin typeface="Noto Sans SC"/>
              <a:ea typeface="Noto Sans SC"/>
              <a:cs typeface="Noto Sans SC"/>
            </a:endParaRPr>
          </a:p>
          <a:p>
            <a:pPr marL="203200" indent="-203200" algn="l">
              <a:lnSpc>
                <a:spcPct val="150000"/>
              </a:lnSpc>
              <a:buClr>
                <a:srgbClr val="E9ECEF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让学生理解“算法是程序的灵魂”；</a:t>
            </a:r>
          </a:p>
          <a:p>
            <a:pPr marL="203200" indent="-203200" algn="l">
              <a:lnSpc>
                <a:spcPct val="150000"/>
              </a:lnSpc>
              <a:buClr>
                <a:srgbClr val="E9ECEF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培养学生的动手实践能力和代码调试能力，落实计算思维的核心素养。</a:t>
            </a:r>
          </a:p>
        </p:txBody>
      </p:sp>
      <p:sp>
        <p:nvSpPr>
          <p:cNvPr id="2" name="AutoShape 4"/>
          <p:cNvSpPr/>
          <p:nvPr/>
        </p:nvSpPr>
        <p:spPr>
          <a:xfrm>
            <a:off x="1341120" y="107188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/>
                <a:ea typeface="Noto Sans SC"/>
                <a:cs typeface="Noto Sans SC"/>
                <a:sym typeface="Noto Sans SC"/>
              </a:rPr>
              <a:t>环节三：代码编写与程序实现——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从动手实践中完成编程落地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4000">
        <p:fade/>
      </p:transition>
    </mc:Choice>
    <mc:Fallback xmlns="">
      <p:transition spd="med" advTm="444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</a:p>
        </p:txBody>
      </p:sp>
      <p:sp>
        <p:nvSpPr>
          <p:cNvPr id="4" name="AutoShape 4"/>
          <p:cNvSpPr/>
          <p:nvPr/>
        </p:nvSpPr>
        <p:spPr>
          <a:xfrm>
            <a:off x="1158240" y="120904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/>
                <a:ea typeface="Noto Sans SC"/>
                <a:cs typeface="Noto Sans SC"/>
                <a:sym typeface="Noto Sans SC"/>
              </a:rPr>
              <a:t>环节四：测试调试与验证优化——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从运行反馈中提升编程能力</a:t>
            </a:r>
          </a:p>
        </p:txBody>
      </p:sp>
      <p:pic>
        <p:nvPicPr>
          <p:cNvPr id="5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78940" y="2377440"/>
            <a:ext cx="406400" cy="406400"/>
          </a:xfrm>
          <a:prstGeom prst="rect">
            <a:avLst/>
          </a:prstGeom>
        </p:spPr>
      </p:pic>
      <p:sp>
        <p:nvSpPr>
          <p:cNvPr id="6" name="AutoShape 6"/>
          <p:cNvSpPr/>
          <p:nvPr>
            <p:custDataLst>
              <p:tags r:id="rId2"/>
            </p:custDataLst>
          </p:nvPr>
        </p:nvSpPr>
        <p:spPr>
          <a:xfrm>
            <a:off x="2186940" y="2326640"/>
            <a:ext cx="457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1. 运行程序并记录</a:t>
            </a:r>
          </a:p>
        </p:txBody>
      </p:sp>
      <p:sp>
        <p:nvSpPr>
          <p:cNvPr id="7" name="AutoShape 7"/>
          <p:cNvSpPr/>
          <p:nvPr>
            <p:custDataLst>
              <p:tags r:id="rId3"/>
            </p:custDataLst>
          </p:nvPr>
        </p:nvSpPr>
        <p:spPr>
          <a:xfrm>
            <a:off x="2186940" y="2758440"/>
            <a:ext cx="4676775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执行程序代码，详细记录运行过程中的关键数据与日志信息。</a:t>
            </a:r>
          </a:p>
        </p:txBody>
      </p:sp>
      <p:pic>
        <p:nvPicPr>
          <p:cNvPr id="8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78940" y="3393440"/>
            <a:ext cx="406400" cy="406400"/>
          </a:xfrm>
          <a:prstGeom prst="rect">
            <a:avLst/>
          </a:prstGeom>
        </p:spPr>
      </p:pic>
      <p:sp>
        <p:nvSpPr>
          <p:cNvPr id="9" name="AutoShape 9"/>
          <p:cNvSpPr/>
          <p:nvPr>
            <p:custDataLst>
              <p:tags r:id="rId5"/>
            </p:custDataLst>
          </p:nvPr>
        </p:nvSpPr>
        <p:spPr>
          <a:xfrm>
            <a:off x="2186940" y="3342640"/>
            <a:ext cx="457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2. 对比结果得出结论</a:t>
            </a:r>
          </a:p>
        </p:txBody>
      </p:sp>
      <p:sp>
        <p:nvSpPr>
          <p:cNvPr id="10" name="AutoShape 10"/>
          <p:cNvSpPr/>
          <p:nvPr>
            <p:custDataLst>
              <p:tags r:id="rId6"/>
            </p:custDataLst>
          </p:nvPr>
        </p:nvSpPr>
        <p:spPr>
          <a:xfrm>
            <a:off x="2186940" y="3774440"/>
            <a:ext cx="457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将实际运行结果与预期目标进行比对，分析偏差原因并得出验证结论。</a:t>
            </a:r>
          </a:p>
        </p:txBody>
      </p:sp>
      <p:pic>
        <p:nvPicPr>
          <p:cNvPr id="11" name="Picture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78940" y="4409440"/>
            <a:ext cx="406400" cy="406400"/>
          </a:xfrm>
          <a:prstGeom prst="rect">
            <a:avLst/>
          </a:prstGeom>
        </p:spPr>
      </p:pic>
      <p:sp>
        <p:nvSpPr>
          <p:cNvPr id="12" name="AutoShape 12"/>
          <p:cNvSpPr/>
          <p:nvPr>
            <p:custDataLst>
              <p:tags r:id="rId8"/>
            </p:custDataLst>
          </p:nvPr>
        </p:nvSpPr>
        <p:spPr>
          <a:xfrm>
            <a:off x="2186940" y="4358640"/>
            <a:ext cx="457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3. 思考优化空间</a:t>
            </a:r>
          </a:p>
        </p:txBody>
      </p:sp>
      <p:sp>
        <p:nvSpPr>
          <p:cNvPr id="13" name="AutoShape 13"/>
          <p:cNvSpPr/>
          <p:nvPr>
            <p:custDataLst>
              <p:tags r:id="rId9"/>
            </p:custDataLst>
          </p:nvPr>
        </p:nvSpPr>
        <p:spPr>
          <a:xfrm>
            <a:off x="2186940" y="4790440"/>
            <a:ext cx="457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基于验证结论，识别潜在问题，思考算法效率与代码结构的优化方向。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7381240" y="2225040"/>
            <a:ext cx="3302000" cy="3302000"/>
            <a:chOff x="11624" y="3504"/>
            <a:chExt cx="5200" cy="5200"/>
          </a:xfrm>
        </p:grpSpPr>
        <p:sp>
          <p:nvSpPr>
            <p:cNvPr id="14" name="AutoShape 14"/>
            <p:cNvSpPr/>
            <p:nvPr/>
          </p:nvSpPr>
          <p:spPr>
            <a:xfrm>
              <a:off x="11624" y="3504"/>
              <a:ext cx="5200" cy="5200"/>
            </a:xfrm>
            <a:prstGeom prst="roundRect">
              <a:avLst>
                <a:gd name="adj" fmla="val 3846"/>
              </a:avLst>
            </a:prstGeom>
            <a:solidFill>
              <a:srgbClr val="FFFFFF">
                <a:alpha val="10000"/>
              </a:srgbClr>
            </a:solidFill>
            <a:ln w="12700" cap="flat" cmpd="sng">
              <a:solidFill>
                <a:srgbClr val="007BFF">
                  <a:alpha val="30000"/>
                </a:srgbClr>
              </a:solidFill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  <a:endParaRPr/>
            </a:p>
          </p:txBody>
        </p: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11824" y="3704"/>
              <a:ext cx="4800" cy="4800"/>
            </a:xfrm>
            <a:prstGeom prst="roundRect">
              <a:avLst>
                <a:gd name="adj" fmla="val 4166"/>
              </a:avLst>
            </a:prstGeom>
            <a:noFill/>
            <a:ln w="25400" cap="flat" cmpd="sng">
              <a:noFill/>
              <a:prstDash val="solid"/>
              <a:round/>
            </a:ln>
            <a:effectLst>
              <a:outerShdw blurRad="190500" dist="1016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" name="圆角矩形 1"/>
            <p:cNvSpPr/>
            <p:nvPr/>
          </p:nvSpPr>
          <p:spPr>
            <a:xfrm>
              <a:off x="12142" y="6156"/>
              <a:ext cx="1849" cy="548"/>
            </a:xfrm>
            <a:prstGeom prst="roundRect">
              <a:avLst/>
            </a:prstGeom>
            <a:solidFill>
              <a:srgbClr val="72B3F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交流讨论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4000">
        <p:fade/>
      </p:transition>
    </mc:Choice>
    <mc:Fallback xmlns="">
      <p:transition spd="med" advTm="444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</a:p>
        </p:txBody>
      </p:sp>
      <p:sp>
        <p:nvSpPr>
          <p:cNvPr id="17" name="AutoShape 5"/>
          <p:cNvSpPr/>
          <p:nvPr>
            <p:custDataLst>
              <p:tags r:id="rId1"/>
            </p:custDataLst>
          </p:nvPr>
        </p:nvSpPr>
        <p:spPr>
          <a:xfrm>
            <a:off x="899160" y="220980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8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3160" y="2463800"/>
            <a:ext cx="406400" cy="406400"/>
          </a:xfrm>
          <a:prstGeom prst="rect">
            <a:avLst/>
          </a:prstGeom>
        </p:spPr>
      </p:pic>
      <p:sp>
        <p:nvSpPr>
          <p:cNvPr id="19" name="AutoShape 7"/>
          <p:cNvSpPr/>
          <p:nvPr>
            <p:custDataLst>
              <p:tags r:id="rId3"/>
            </p:custDataLst>
          </p:nvPr>
        </p:nvSpPr>
        <p:spPr>
          <a:xfrm>
            <a:off x="1661160" y="2438400"/>
            <a:ext cx="381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具体操作流程</a:t>
            </a:r>
          </a:p>
        </p:txBody>
      </p:sp>
      <p:sp>
        <p:nvSpPr>
          <p:cNvPr id="20" name="AutoShape 8"/>
          <p:cNvSpPr/>
          <p:nvPr>
            <p:custDataLst>
              <p:tags r:id="rId4"/>
            </p:custDataLst>
          </p:nvPr>
        </p:nvSpPr>
        <p:spPr>
          <a:xfrm>
            <a:off x="1153160" y="2971800"/>
            <a:ext cx="4572000" cy="228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90500" indent="-190500" algn="l">
              <a:lnSpc>
                <a:spcPct val="150000"/>
              </a:lnSpc>
              <a:buClr>
                <a:srgbClr val="E5E7EB"/>
              </a:buClr>
              <a:buChar char="•"/>
              <a:defRPr/>
            </a:pPr>
            <a:r>
              <a:rPr lang="en-US" sz="20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</a:t>
            </a: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分组实操：同桌两人使用不同算法的程序</a:t>
            </a:r>
            <a:r>
              <a:rPr lang="zh-CN" altLang="en-US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同时</a:t>
            </a: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计算积分，记录运行结果和时间。</a:t>
            </a:r>
            <a:endParaRPr lang="en-US">
              <a:solidFill>
                <a:schemeClr val="tx1"/>
              </a:solidFill>
            </a:endParaRPr>
          </a:p>
          <a:p>
            <a:pPr marL="190500" indent="-190500" algn="l">
              <a:lnSpc>
                <a:spcPct val="150000"/>
              </a:lnSpc>
              <a:buClr>
                <a:srgbClr val="E5E7EB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全班交流：对比数据，总结得出“执行次数越少，算法效率越高”的核心结论</a:t>
            </a:r>
            <a:r>
              <a:rPr lang="zh-CN" altLang="en-US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。</a:t>
            </a:r>
            <a:endParaRPr lang="en-US" b="0" i="0" u="none" strike="noStrik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marL="190500" indent="-190500" algn="l">
              <a:lnSpc>
                <a:spcPct val="150000"/>
              </a:lnSpc>
              <a:buClr>
                <a:srgbClr val="E5E7EB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拓展思考：引导学生思考现有程序的优化空间，鼓励进行功能扩展尝试。</a:t>
            </a:r>
          </a:p>
        </p:txBody>
      </p:sp>
      <p:sp>
        <p:nvSpPr>
          <p:cNvPr id="25" name="AutoShape 4"/>
          <p:cNvSpPr/>
          <p:nvPr/>
        </p:nvSpPr>
        <p:spPr>
          <a:xfrm>
            <a:off x="1158240" y="120904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/>
                <a:ea typeface="Noto Sans SC"/>
                <a:cs typeface="Noto Sans SC"/>
                <a:sym typeface="Noto Sans SC"/>
              </a:rPr>
              <a:t>环节四：测试调试与验证优化——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从运行反馈中提升编程能力</a:t>
            </a:r>
          </a:p>
        </p:txBody>
      </p:sp>
      <p:pic>
        <p:nvPicPr>
          <p:cNvPr id="26" name="VID20260316170740_20260317_10261971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38265" y="2199005"/>
            <a:ext cx="4467860" cy="279019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8180070" y="5091430"/>
            <a:ext cx="1158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课堂片段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4000">
        <p:fade/>
      </p:transition>
    </mc:Choice>
    <mc:Fallback xmlns="">
      <p:transition spd="med" advTm="4444000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</a:p>
        </p:txBody>
      </p:sp>
      <p:sp>
        <p:nvSpPr>
          <p:cNvPr id="17" name="AutoShape 5"/>
          <p:cNvSpPr/>
          <p:nvPr>
            <p:custDataLst>
              <p:tags r:id="rId1"/>
            </p:custDataLst>
          </p:nvPr>
        </p:nvSpPr>
        <p:spPr>
          <a:xfrm>
            <a:off x="899160" y="220980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8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3160" y="2463800"/>
            <a:ext cx="406400" cy="406400"/>
          </a:xfrm>
          <a:prstGeom prst="rect">
            <a:avLst/>
          </a:prstGeom>
        </p:spPr>
      </p:pic>
      <p:sp>
        <p:nvSpPr>
          <p:cNvPr id="19" name="AutoShape 7"/>
          <p:cNvSpPr/>
          <p:nvPr>
            <p:custDataLst>
              <p:tags r:id="rId3"/>
            </p:custDataLst>
          </p:nvPr>
        </p:nvSpPr>
        <p:spPr>
          <a:xfrm>
            <a:off x="1661160" y="2438400"/>
            <a:ext cx="381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具体操作流程</a:t>
            </a:r>
          </a:p>
        </p:txBody>
      </p:sp>
      <p:sp>
        <p:nvSpPr>
          <p:cNvPr id="20" name="AutoShape 8"/>
          <p:cNvSpPr/>
          <p:nvPr>
            <p:custDataLst>
              <p:tags r:id="rId4"/>
            </p:custDataLst>
          </p:nvPr>
        </p:nvSpPr>
        <p:spPr>
          <a:xfrm>
            <a:off x="1153160" y="2971800"/>
            <a:ext cx="4572000" cy="228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90500" indent="-190500" algn="l">
              <a:lnSpc>
                <a:spcPct val="150000"/>
              </a:lnSpc>
              <a:buClr>
                <a:srgbClr val="E5E7EB"/>
              </a:buClr>
              <a:buChar char="•"/>
              <a:defRPr/>
            </a:pPr>
            <a:r>
              <a:rPr lang="en-US" sz="20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</a:t>
            </a: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分组实操：同桌两人使用不同算法的程序计算积分，记录运行结果和时间。</a:t>
            </a:r>
            <a:endParaRPr lang="en-US">
              <a:solidFill>
                <a:schemeClr val="tx1"/>
              </a:solidFill>
            </a:endParaRPr>
          </a:p>
          <a:p>
            <a:pPr marL="190500" indent="-190500" algn="l">
              <a:lnSpc>
                <a:spcPct val="150000"/>
              </a:lnSpc>
              <a:buClr>
                <a:srgbClr val="E5E7EB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全班交流：对比数据，总结得出“执行次数越少，算法效率越高”的核心结论</a:t>
            </a:r>
            <a:r>
              <a:rPr lang="zh-CN" altLang="en-US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。</a:t>
            </a:r>
            <a:endParaRPr lang="en-US" b="0" i="0" u="none" strike="noStrik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marL="190500" indent="-190500" algn="l">
              <a:lnSpc>
                <a:spcPct val="150000"/>
              </a:lnSpc>
              <a:buClr>
                <a:srgbClr val="E5E7EB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拓展思考：引导学生思考现有程序的优化空间，鼓励进行功能扩展尝试。</a:t>
            </a:r>
          </a:p>
        </p:txBody>
      </p:sp>
      <p:sp>
        <p:nvSpPr>
          <p:cNvPr id="21" name="AutoShape 9"/>
          <p:cNvSpPr/>
          <p:nvPr>
            <p:custDataLst>
              <p:tags r:id="rId5"/>
            </p:custDataLst>
          </p:nvPr>
        </p:nvSpPr>
        <p:spPr>
          <a:xfrm>
            <a:off x="6487160" y="220980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22" name="Pictur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41160" y="2463800"/>
            <a:ext cx="406400" cy="406400"/>
          </a:xfrm>
          <a:prstGeom prst="rect">
            <a:avLst/>
          </a:prstGeom>
        </p:spPr>
      </p:pic>
      <p:sp>
        <p:nvSpPr>
          <p:cNvPr id="23" name="AutoShape 11"/>
          <p:cNvSpPr/>
          <p:nvPr>
            <p:custDataLst>
              <p:tags r:id="rId7"/>
            </p:custDataLst>
          </p:nvPr>
        </p:nvSpPr>
        <p:spPr>
          <a:xfrm>
            <a:off x="7249160" y="2438400"/>
            <a:ext cx="381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设计意图与目标</a:t>
            </a:r>
          </a:p>
        </p:txBody>
      </p:sp>
      <p:sp>
        <p:nvSpPr>
          <p:cNvPr id="24" name="AutoShape 12"/>
          <p:cNvSpPr/>
          <p:nvPr>
            <p:custDataLst>
              <p:tags r:id="rId8"/>
            </p:custDataLst>
          </p:nvPr>
        </p:nvSpPr>
        <p:spPr>
          <a:xfrm>
            <a:off x="6741160" y="2971800"/>
            <a:ext cx="4572000" cy="228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90500" indent="-190500" algn="l">
              <a:lnSpc>
                <a:spcPct val="150000"/>
              </a:lnSpc>
              <a:buClr>
                <a:srgbClr val="E5E7EB"/>
              </a:buClr>
              <a:buChar char="•"/>
              <a:defRPr/>
            </a:pPr>
            <a:r>
              <a:rPr lang="en-US" sz="20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</a:t>
            </a: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验证思路：让学生在动手实操中验证编程思路，用真实数据和结果说话，拒绝灌输。</a:t>
            </a:r>
            <a:endParaRPr lang="en-US">
              <a:solidFill>
                <a:schemeClr val="tx1"/>
              </a:solidFill>
            </a:endParaRPr>
          </a:p>
          <a:p>
            <a:pPr marL="190500" indent="-190500" algn="l">
              <a:lnSpc>
                <a:spcPct val="150000"/>
              </a:lnSpc>
              <a:buClr>
                <a:srgbClr val="E5E7EB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闭环教学：实现“程序验证 → 结论总结 → 算法优化”的完整闭环。</a:t>
            </a:r>
          </a:p>
          <a:p>
            <a:pPr marL="190500" indent="-190500" algn="l">
              <a:lnSpc>
                <a:spcPct val="150000"/>
              </a:lnSpc>
              <a:buClr>
                <a:srgbClr val="E5E7EB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思维进阶：引导学生从“完成任务”转向“应用与优化”，培养计算思维。</a:t>
            </a:r>
          </a:p>
        </p:txBody>
      </p:sp>
      <p:sp>
        <p:nvSpPr>
          <p:cNvPr id="25" name="AutoShape 4"/>
          <p:cNvSpPr/>
          <p:nvPr/>
        </p:nvSpPr>
        <p:spPr>
          <a:xfrm>
            <a:off x="1158240" y="120904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/>
                <a:ea typeface="Noto Sans SC"/>
                <a:cs typeface="Noto Sans SC"/>
                <a:sym typeface="Noto Sans SC"/>
              </a:rPr>
              <a:t>环节四：测试调试与验证优化——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从运行反馈中提升编程能力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4000">
        <p:fade/>
      </p:transition>
    </mc:Choice>
    <mc:Fallback xmlns="">
      <p:transition spd="med" advTm="444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>
            <p:custDataLst>
              <p:tags r:id="rId1"/>
            </p:custDataLst>
          </p:nvPr>
        </p:nvSpPr>
        <p:spPr>
          <a:xfrm rot="10800000">
            <a:off x="2194560" y="3942715"/>
            <a:ext cx="8696325" cy="97409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平行四边形 34"/>
          <p:cNvSpPr/>
          <p:nvPr>
            <p:custDataLst>
              <p:tags r:id="rId2"/>
            </p:custDataLst>
          </p:nvPr>
        </p:nvSpPr>
        <p:spPr>
          <a:xfrm rot="10800000">
            <a:off x="1032510" y="2844800"/>
            <a:ext cx="5171440" cy="110998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" y="722630"/>
            <a:ext cx="670560" cy="597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/>
          <a:stretch>
            <a:fillRect/>
          </a:stretch>
        </p:blipFill>
        <p:spPr>
          <a:xfrm>
            <a:off x="6043295" y="-582295"/>
            <a:ext cx="5601970" cy="513461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160020" y="2372360"/>
            <a:ext cx="2804795" cy="3630295"/>
          </a:xfrm>
          <a:prstGeom prst="rect">
            <a:avLst/>
          </a:prstGeom>
        </p:spPr>
      </p:pic>
      <p:pic>
        <p:nvPicPr>
          <p:cNvPr id="9" name="图片 8" descr="千库网_智能科技人工智能机器人背景_背景编号5924621"/>
          <p:cNvPicPr/>
          <p:nvPr/>
        </p:nvPicPr>
        <p:blipFill>
          <a:blip r:embed="rId10"/>
          <a:srcRect l="39334" t="24266" r="39432" b="30479"/>
          <a:stretch>
            <a:fillRect/>
          </a:stretch>
        </p:blipFill>
        <p:spPr>
          <a:xfrm>
            <a:off x="845820" y="3173095"/>
            <a:ext cx="1509395" cy="1509395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51837" y="722630"/>
            <a:ext cx="400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人工智能通识教育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信息科技教学指南培训活动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6615" y="3513635"/>
            <a:ext cx="1464037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64815" y="3031897"/>
            <a:ext cx="2580128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实践效果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737940" y="4094715"/>
            <a:ext cx="8277646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这节课学得怎么样？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79" y="4430604"/>
            <a:ext cx="1934227" cy="193422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四、实践效果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这节课学得怎么样？</a:t>
            </a:r>
          </a:p>
        </p:txBody>
      </p:sp>
      <p:sp>
        <p:nvSpPr>
          <p:cNvPr id="5" name="AutoShape 5"/>
          <p:cNvSpPr/>
          <p:nvPr>
            <p:custDataLst>
              <p:tags r:id="rId1"/>
            </p:custDataLst>
          </p:nvPr>
        </p:nvSpPr>
        <p:spPr>
          <a:xfrm>
            <a:off x="762000" y="1630680"/>
            <a:ext cx="3302000" cy="3556000"/>
          </a:xfrm>
          <a:prstGeom prst="roundRect">
            <a:avLst>
              <a:gd name="adj" fmla="val 3846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7" name="AutoShape 7"/>
          <p:cNvSpPr/>
          <p:nvPr>
            <p:custDataLst>
              <p:tags r:id="rId2"/>
            </p:custDataLst>
          </p:nvPr>
        </p:nvSpPr>
        <p:spPr>
          <a:xfrm>
            <a:off x="4953000" y="1066800"/>
            <a:ext cx="279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实践效果</a:t>
            </a:r>
          </a:p>
        </p:txBody>
      </p:sp>
      <p:sp>
        <p:nvSpPr>
          <p:cNvPr id="8" name="AutoShape 8"/>
          <p:cNvSpPr/>
          <p:nvPr>
            <p:custDataLst>
              <p:tags r:id="rId3"/>
            </p:custDataLst>
          </p:nvPr>
        </p:nvSpPr>
        <p:spPr>
          <a:xfrm>
            <a:off x="1016000" y="1948180"/>
            <a:ext cx="2794000" cy="306832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ctr">
              <a:lnSpc>
                <a:spcPct val="108000"/>
              </a:lnSpc>
              <a:buClr>
                <a:srgbClr val="DCDCDC"/>
              </a:buClr>
              <a:buNone/>
              <a:defRPr/>
            </a:pPr>
            <a:r>
              <a:rPr lang="zh-CN" altLang="en-US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算法理解从抽象到具象</a:t>
            </a:r>
          </a:p>
          <a:p>
            <a:pPr indent="0" algn="l">
              <a:lnSpc>
                <a:spcPct val="150000"/>
              </a:lnSpc>
              <a:buClr>
                <a:srgbClr val="DCDCDC"/>
              </a:buClr>
              <a:buNone/>
              <a:defRPr/>
            </a:pPr>
            <a:r>
              <a:rPr lang="en-US" altLang="zh-CN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学生能清晰区分累加法与首尾配对求和法，准确说出</a:t>
            </a:r>
            <a:r>
              <a:rPr lang="en-US" altLang="zh-CN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“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执行次数越少，算法效率越高</a:t>
            </a:r>
            <a:r>
              <a:rPr lang="en-US" altLang="zh-CN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”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，并能用自己的语言解释数据规模越大，算法效率差异越明显，真正理解算法效率的核心内涵。</a:t>
            </a:r>
          </a:p>
        </p:txBody>
      </p:sp>
      <p:sp>
        <p:nvSpPr>
          <p:cNvPr id="9" name="AutoShape 9"/>
          <p:cNvSpPr/>
          <p:nvPr>
            <p:custDataLst>
              <p:tags r:id="rId4"/>
            </p:custDataLst>
          </p:nvPr>
        </p:nvSpPr>
        <p:spPr>
          <a:xfrm>
            <a:off x="4445000" y="1630680"/>
            <a:ext cx="3302000" cy="3556000"/>
          </a:xfrm>
          <a:prstGeom prst="roundRect">
            <a:avLst>
              <a:gd name="adj" fmla="val 3846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3" name="AutoShape 13"/>
          <p:cNvSpPr/>
          <p:nvPr>
            <p:custDataLst>
              <p:tags r:id="rId5"/>
            </p:custDataLst>
          </p:nvPr>
        </p:nvSpPr>
        <p:spPr>
          <a:xfrm>
            <a:off x="8128000" y="1630680"/>
            <a:ext cx="3302000" cy="3556000"/>
          </a:xfrm>
          <a:prstGeom prst="roundRect">
            <a:avLst>
              <a:gd name="adj" fmla="val 3846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762000" y="5694680"/>
            <a:ext cx="10668000" cy="25400"/>
          </a:xfrm>
          <a:prstGeom prst="roundRect">
            <a:avLst>
              <a:gd name="adj" fmla="val 0"/>
            </a:avLst>
          </a:prstGeom>
          <a:solidFill>
            <a:srgbClr val="007BFF">
              <a:alpha val="5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8" name="AutoShape 18"/>
          <p:cNvSpPr/>
          <p:nvPr/>
        </p:nvSpPr>
        <p:spPr>
          <a:xfrm>
            <a:off x="762000" y="5821680"/>
            <a:ext cx="1066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>
                    <a:alpha val="6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持续优化教学方法，致力于提升学生核心素养</a:t>
            </a:r>
          </a:p>
        </p:txBody>
      </p:sp>
      <p:sp>
        <p:nvSpPr>
          <p:cNvPr id="19" name="AutoShape 8"/>
          <p:cNvSpPr/>
          <p:nvPr>
            <p:custDataLst>
              <p:tags r:id="rId6"/>
            </p:custDataLst>
          </p:nvPr>
        </p:nvSpPr>
        <p:spPr>
          <a:xfrm>
            <a:off x="4699000" y="1948180"/>
            <a:ext cx="2794000" cy="306832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ctr">
              <a:lnSpc>
                <a:spcPct val="108000"/>
              </a:lnSpc>
              <a:buClr>
                <a:srgbClr val="DCDCDC"/>
              </a:buClr>
              <a:buSzTx/>
              <a:buFontTx/>
              <a:buNone/>
              <a:defRPr/>
            </a:pPr>
            <a:r>
              <a:rPr lang="zh-CN" altLang="en-US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计算思维完整落地</a:t>
            </a:r>
            <a:endParaRPr lang="zh-CN" altLang="en-US" sz="2000" b="1" i="0" u="none" strike="noStrik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indent="0" algn="l">
              <a:lnSpc>
                <a:spcPct val="150000"/>
              </a:lnSpc>
              <a:buClr>
                <a:srgbClr val="DCDCDC"/>
              </a:buClr>
              <a:buNone/>
              <a:defRPr/>
            </a:pPr>
            <a:r>
              <a:rPr lang="en-US" altLang="zh-CN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学生完整经历</a:t>
            </a:r>
            <a:r>
              <a:rPr lang="en-US" altLang="zh-CN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“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分析问题</a:t>
            </a:r>
            <a:r>
              <a:rPr lang="en-US" altLang="en-US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→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设计算法</a:t>
            </a:r>
            <a:r>
              <a:rPr lang="en-US" altLang="en-US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→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绘制流程图</a:t>
            </a:r>
            <a:r>
              <a:rPr lang="en-US" altLang="en-US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→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编写代码</a:t>
            </a:r>
            <a:r>
              <a:rPr lang="en-US" altLang="en-US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→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调试优化</a:t>
            </a:r>
            <a:r>
              <a:rPr lang="en-US" altLang="zh-CN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” 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全过程，能独立完成简单算法设计与程序实现，逻辑表达、问题拆解、方案对比能力显著提升。</a:t>
            </a:r>
          </a:p>
        </p:txBody>
      </p:sp>
      <p:sp>
        <p:nvSpPr>
          <p:cNvPr id="20" name="AutoShape 8"/>
          <p:cNvSpPr/>
          <p:nvPr>
            <p:custDataLst>
              <p:tags r:id="rId7"/>
            </p:custDataLst>
          </p:nvPr>
        </p:nvSpPr>
        <p:spPr>
          <a:xfrm>
            <a:off x="8382000" y="1874520"/>
            <a:ext cx="2794000" cy="306832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ctr">
              <a:lnSpc>
                <a:spcPct val="108000"/>
              </a:lnSpc>
              <a:buClr>
                <a:srgbClr val="DCDCDC"/>
              </a:buClr>
              <a:buNone/>
              <a:defRPr/>
            </a:pPr>
            <a:r>
              <a:rPr lang="zh-CN" altLang="en-US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学习参与度高、获得感强</a:t>
            </a:r>
          </a:p>
          <a:p>
            <a:pPr indent="0" algn="l">
              <a:lnSpc>
                <a:spcPct val="150000"/>
              </a:lnSpc>
              <a:buClr>
                <a:srgbClr val="DCDCDC"/>
              </a:buClr>
              <a:buNone/>
              <a:defRPr/>
            </a:pPr>
            <a:r>
              <a:rPr lang="en-US" altLang="zh-CN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以垃圾分类志愿服务真实情境驱动学习，学生代入感强、参与度高，在</a:t>
            </a:r>
            <a:r>
              <a:rPr lang="en-US" altLang="zh-CN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“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做中学、用中学、创中学</a:t>
            </a:r>
            <a:r>
              <a:rPr lang="en-US" altLang="zh-CN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” 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中切实体会到算法优化与编程解决实际问题的价值。</a:t>
            </a:r>
          </a:p>
          <a:p>
            <a:pPr marL="177800" indent="-177800" algn="l">
              <a:lnSpc>
                <a:spcPct val="108000"/>
              </a:lnSpc>
              <a:buClr>
                <a:srgbClr val="DCDCDC"/>
              </a:buClr>
              <a:buChar char="•"/>
              <a:defRPr/>
            </a:pPr>
            <a:endParaRPr lang="zh-CN" altLang="en-US" sz="1600" b="0" i="0" u="none" strike="noStrik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21" name="Picture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10505" y="108077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4000">
        <p:fade/>
      </p:transition>
    </mc:Choice>
    <mc:Fallback xmlns="">
      <p:transition spd="med" advTm="444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79" y="4430604"/>
            <a:ext cx="1934227" cy="193422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四、实践效果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这节课学得怎么样？</a:t>
            </a:r>
          </a:p>
        </p:txBody>
      </p:sp>
      <p:sp>
        <p:nvSpPr>
          <p:cNvPr id="9" name="AutoShape 9"/>
          <p:cNvSpPr/>
          <p:nvPr>
            <p:custDataLst>
              <p:tags r:id="rId1"/>
            </p:custDataLst>
          </p:nvPr>
        </p:nvSpPr>
        <p:spPr>
          <a:xfrm>
            <a:off x="761365" y="1630680"/>
            <a:ext cx="5075555" cy="3556000"/>
          </a:xfrm>
          <a:prstGeom prst="roundRect">
            <a:avLst>
              <a:gd name="adj" fmla="val 3846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0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09470" y="1767840"/>
            <a:ext cx="406400" cy="406400"/>
          </a:xfrm>
          <a:prstGeom prst="rect">
            <a:avLst/>
          </a:prstGeom>
        </p:spPr>
      </p:pic>
      <p:sp>
        <p:nvSpPr>
          <p:cNvPr id="11" name="AutoShape 11"/>
          <p:cNvSpPr/>
          <p:nvPr>
            <p:custDataLst>
              <p:tags r:id="rId3"/>
            </p:custDataLst>
          </p:nvPr>
        </p:nvSpPr>
        <p:spPr>
          <a:xfrm>
            <a:off x="1645920" y="1767840"/>
            <a:ext cx="279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存在问题</a:t>
            </a:r>
          </a:p>
        </p:txBody>
      </p:sp>
      <p:sp>
        <p:nvSpPr>
          <p:cNvPr id="12" name="AutoShape 12"/>
          <p:cNvSpPr/>
          <p:nvPr>
            <p:custDataLst>
              <p:tags r:id="rId4"/>
            </p:custDataLst>
          </p:nvPr>
        </p:nvSpPr>
        <p:spPr>
          <a:xfrm>
            <a:off x="919480" y="2360930"/>
            <a:ext cx="4663440" cy="251904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50000"/>
              </a:lnSpc>
              <a:buClr>
                <a:srgbClr val="DCDCDC"/>
              </a:buClr>
              <a:buNone/>
            </a:pPr>
            <a:r>
              <a:rPr lang="en-US" altLang="zh-CN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</a:t>
            </a:r>
            <a:r>
              <a:rPr lang="zh-CN" altLang="en-US" sz="1600"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考虑课堂时间，为把握学习方向，课堂上的提问依然更多是教师在提出，学生自主提问能力低；</a:t>
            </a:r>
          </a:p>
          <a:p>
            <a:pPr indent="0" algn="l">
              <a:lnSpc>
                <a:spcPct val="150000"/>
              </a:lnSpc>
              <a:buClr>
                <a:srgbClr val="DCDCDC"/>
              </a:buClr>
              <a:buNone/>
            </a:pPr>
            <a:r>
              <a:rPr lang="zh-CN" altLang="en-US" sz="1600"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 </a:t>
            </a:r>
            <a:r>
              <a:rPr lang="en-US" altLang="zh-CN" sz="1600"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     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部分学生编程基础薄弱，对语法与指令不熟悉，代码编写与调试耗时较长；</a:t>
            </a:r>
          </a:p>
          <a:p>
            <a:pPr indent="0" algn="l">
              <a:lnSpc>
                <a:spcPct val="150000"/>
              </a:lnSpc>
              <a:buClr>
                <a:srgbClr val="DCDCDC"/>
              </a:buClr>
              <a:buNone/>
            </a:pPr>
            <a:r>
              <a:rPr lang="en-US" altLang="zh-CN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课堂时间有限，算法深度探究与代码优化迭代难以兼顾，个体差异较难全面照顾。</a:t>
            </a:r>
          </a:p>
          <a:p>
            <a:pPr indent="0" algn="l">
              <a:lnSpc>
                <a:spcPct val="150000"/>
              </a:lnSpc>
              <a:buClr>
                <a:srgbClr val="DCDCDC"/>
              </a:buClr>
              <a:buNone/>
            </a:pP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</a:t>
            </a:r>
            <a:r>
              <a:rPr lang="en-US" altLang="zh-CN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</a:t>
            </a:r>
            <a:endParaRPr lang="zh-CN" altLang="en-US" sz="1600" b="0" i="0" u="none" strike="noStrik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indent="0" algn="l">
              <a:lnSpc>
                <a:spcPct val="150000"/>
              </a:lnSpc>
              <a:buClr>
                <a:srgbClr val="DCDCDC"/>
              </a:buClr>
              <a:buNone/>
            </a:pPr>
            <a:r>
              <a:rPr lang="en-US" altLang="zh-CN" sz="16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</a:t>
            </a:r>
          </a:p>
        </p:txBody>
      </p:sp>
      <p:sp>
        <p:nvSpPr>
          <p:cNvPr id="13" name="AutoShape 13"/>
          <p:cNvSpPr/>
          <p:nvPr>
            <p:custDataLst>
              <p:tags r:id="rId5"/>
            </p:custDataLst>
          </p:nvPr>
        </p:nvSpPr>
        <p:spPr>
          <a:xfrm>
            <a:off x="6217920" y="1630680"/>
            <a:ext cx="5211445" cy="3556000"/>
          </a:xfrm>
          <a:prstGeom prst="roundRect">
            <a:avLst>
              <a:gd name="adj" fmla="val 3846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4" name="Picture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39380" y="1767840"/>
            <a:ext cx="406400" cy="406400"/>
          </a:xfrm>
          <a:prstGeom prst="rect">
            <a:avLst/>
          </a:prstGeom>
        </p:spPr>
      </p:pic>
      <p:sp>
        <p:nvSpPr>
          <p:cNvPr id="15" name="AutoShape 15"/>
          <p:cNvSpPr/>
          <p:nvPr>
            <p:custDataLst>
              <p:tags r:id="rId7"/>
            </p:custDataLst>
          </p:nvPr>
        </p:nvSpPr>
        <p:spPr>
          <a:xfrm>
            <a:off x="7265670" y="1767840"/>
            <a:ext cx="279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改进方向</a:t>
            </a:r>
          </a:p>
        </p:txBody>
      </p:sp>
      <p:sp>
        <p:nvSpPr>
          <p:cNvPr id="2" name="AutoShape 16"/>
          <p:cNvSpPr/>
          <p:nvPr>
            <p:custDataLst>
              <p:tags r:id="rId8"/>
            </p:custDataLst>
          </p:nvPr>
        </p:nvSpPr>
        <p:spPr>
          <a:xfrm>
            <a:off x="6471920" y="2360295"/>
            <a:ext cx="4793615" cy="282575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algn="l">
              <a:lnSpc>
                <a:spcPct val="150000"/>
              </a:lnSpc>
              <a:buClr>
                <a:srgbClr val="DCDCDC"/>
              </a:buClr>
              <a:buSzTx/>
              <a:buNone/>
            </a:pPr>
            <a:r>
              <a:rPr lang="en-US" altLang="zh-CN" sz="16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     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平日里要刻意去训练、培养学生自主提问的能力，学习中设计更多贴近学生生活，学生有话可说，有问题可问的话题；</a:t>
            </a:r>
          </a:p>
          <a:p>
            <a:pPr algn="l">
              <a:lnSpc>
                <a:spcPct val="150000"/>
              </a:lnSpc>
              <a:buClr>
                <a:srgbClr val="DCDCDC"/>
              </a:buClr>
              <a:buSzTx/>
              <a:buNone/>
            </a:pPr>
            <a:r>
              <a:rPr lang="en-US" altLang="zh-CN" sz="16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     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加强编程基础语法教学与巩固，设计分层任务，满足不同层次需求；</a:t>
            </a:r>
          </a:p>
          <a:p>
            <a:pPr algn="l">
              <a:lnSpc>
                <a:spcPct val="150000"/>
              </a:lnSpc>
              <a:buClr>
                <a:srgbClr val="DCDCDC"/>
              </a:buClr>
              <a:buSzTx/>
              <a:buNone/>
            </a:pPr>
            <a:r>
              <a:rPr lang="en-US" altLang="zh-CN" sz="16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     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优化教学环节，</a:t>
            </a:r>
            <a:r>
              <a:rPr lang="zh-CN" altLang="en-US" sz="1600"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让学生更多地独立思考，有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更多时间交给学生去</a:t>
            </a:r>
            <a:r>
              <a:rPr lang="en-US" altLang="zh-CN" sz="16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“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做</a:t>
            </a:r>
            <a:r>
              <a:rPr lang="en-US" altLang="zh-CN" sz="16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”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去</a:t>
            </a:r>
            <a:r>
              <a:rPr lang="en-US" altLang="zh-CN" sz="16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“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学</a:t>
            </a:r>
            <a:r>
              <a:rPr lang="en-US" altLang="zh-CN" sz="16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”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。</a:t>
            </a:r>
          </a:p>
        </p:txBody>
      </p:sp>
      <p:sp>
        <p:nvSpPr>
          <p:cNvPr id="17" name="AutoShape 17"/>
          <p:cNvSpPr/>
          <p:nvPr/>
        </p:nvSpPr>
        <p:spPr>
          <a:xfrm>
            <a:off x="762000" y="5694680"/>
            <a:ext cx="10668000" cy="25400"/>
          </a:xfrm>
          <a:prstGeom prst="roundRect">
            <a:avLst>
              <a:gd name="adj" fmla="val 0"/>
            </a:avLst>
          </a:prstGeom>
          <a:solidFill>
            <a:srgbClr val="007BFF">
              <a:alpha val="5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8" name="AutoShape 18"/>
          <p:cNvSpPr/>
          <p:nvPr/>
        </p:nvSpPr>
        <p:spPr>
          <a:xfrm>
            <a:off x="762000" y="5821680"/>
            <a:ext cx="1066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>
                    <a:alpha val="6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持续优化教学方法，致力于提升学生核心素养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4000">
        <p:fade/>
      </p:transition>
    </mc:Choice>
    <mc:Fallback xmlns="">
      <p:transition spd="med" advTm="444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21" y="-1"/>
            <a:ext cx="12242405" cy="4301617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-27317" y="4384202"/>
            <a:ext cx="12242403" cy="2482737"/>
          </a:xfrm>
          <a:prstGeom prst="rect">
            <a:avLst/>
          </a:prstGeom>
          <a:blipFill>
            <a:blip r:embed="rId4"/>
            <a:srcRect/>
            <a:stretch>
              <a:fillRect t="-67119" b="-671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-27318" y="4374691"/>
            <a:ext cx="12242403" cy="2490603"/>
          </a:xfrm>
          <a:prstGeom prst="rect">
            <a:avLst/>
          </a:prstGeom>
          <a:solidFill>
            <a:schemeClr val="accent6">
              <a:lumMod val="20000"/>
              <a:lumOff val="8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 rot="2700000">
            <a:off x="1104039" y="6569150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4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 rot="2700000">
            <a:off x="1918505" y="6571825"/>
            <a:ext cx="575914" cy="575914"/>
          </a:xfrm>
          <a:prstGeom prst="rect">
            <a:avLst/>
          </a:prstGeom>
          <a:solidFill>
            <a:schemeClr val="accent6">
              <a:lumMod val="50000"/>
              <a:alpha val="6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 rot="2700000">
            <a:off x="2732969" y="6573969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矩形 34"/>
          <p:cNvSpPr/>
          <p:nvPr/>
        </p:nvSpPr>
        <p:spPr>
          <a:xfrm rot="2700000">
            <a:off x="2325737" y="6166737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1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矩形 35"/>
          <p:cNvSpPr/>
          <p:nvPr/>
        </p:nvSpPr>
        <p:spPr>
          <a:xfrm rot="2700000">
            <a:off x="3140202" y="6166737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1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" name="Rectangle 5"/>
          <p:cNvSpPr>
            <a:spLocks noChangeArrowheads="1"/>
          </p:cNvSpPr>
          <p:nvPr/>
        </p:nvSpPr>
        <p:spPr bwMode="auto">
          <a:xfrm>
            <a:off x="-27316" y="4292871"/>
            <a:ext cx="7275145" cy="8149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" name="Rectangle 7"/>
          <p:cNvSpPr>
            <a:spLocks noChangeArrowheads="1"/>
          </p:cNvSpPr>
          <p:nvPr/>
        </p:nvSpPr>
        <p:spPr bwMode="auto">
          <a:xfrm>
            <a:off x="8419076" y="4292871"/>
            <a:ext cx="1264815" cy="8149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" name="Rectangle 8"/>
          <p:cNvSpPr>
            <a:spLocks noChangeArrowheads="1"/>
          </p:cNvSpPr>
          <p:nvPr/>
        </p:nvSpPr>
        <p:spPr bwMode="auto">
          <a:xfrm>
            <a:off x="9683891" y="4292871"/>
            <a:ext cx="1266381" cy="814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" name="Rectangle 9"/>
          <p:cNvSpPr>
            <a:spLocks noChangeArrowheads="1"/>
          </p:cNvSpPr>
          <p:nvPr/>
        </p:nvSpPr>
        <p:spPr bwMode="auto">
          <a:xfrm>
            <a:off x="10950272" y="4292871"/>
            <a:ext cx="1264815" cy="814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7205265" y="4292871"/>
            <a:ext cx="1266381" cy="814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-5080"/>
            <a:ext cx="12239625" cy="4297045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5" y="234330"/>
            <a:ext cx="540000" cy="4369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" y="3230245"/>
            <a:ext cx="2091055" cy="20910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38515" y="5944130"/>
            <a:ext cx="304320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电话：</a:t>
            </a:r>
            <a:r>
              <a:rPr lang="en-US" altLang="zh-CN" dirty="0"/>
              <a:t>0551-62649670</a:t>
            </a:r>
          </a:p>
          <a:p>
            <a:r>
              <a:rPr lang="zh-CN" altLang="en-US" dirty="0"/>
              <a:t>网址：</a:t>
            </a:r>
            <a:r>
              <a:rPr lang="en-US" altLang="zh-CN" dirty="0"/>
              <a:t>http://www.ahjks.cn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380269" y="304933"/>
            <a:ext cx="8068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人工智能通识教育暨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信息科技教学指南培训活动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686794" y="5976111"/>
            <a:ext cx="6123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安徽省教育科学研究院</a:t>
            </a:r>
            <a:endParaRPr lang="zh-CN" altLang="en-US" sz="2800" dirty="0">
              <a:solidFill>
                <a:srgbClr val="1E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38515" y="4790520"/>
            <a:ext cx="64225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b="1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携手共筑</a:t>
            </a:r>
            <a:r>
              <a:rPr lang="en-US" altLang="zh-CN" sz="4400" b="1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4400" b="1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教育</a:t>
            </a:r>
            <a:r>
              <a:rPr lang="zh-CN" altLang="en-US" sz="4400" b="1" spc="3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新未来</a:t>
            </a:r>
          </a:p>
        </p:txBody>
      </p:sp>
      <p:pic>
        <p:nvPicPr>
          <p:cNvPr id="9" name="图片 8"/>
          <p:cNvPicPr/>
          <p:nvPr/>
        </p:nvPicPr>
        <p:blipFill>
          <a:blip r:embed="rId7"/>
          <a:stretch>
            <a:fillRect/>
          </a:stretch>
        </p:blipFill>
        <p:spPr>
          <a:xfrm>
            <a:off x="2101850" y="4855845"/>
            <a:ext cx="1733550" cy="1733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>
            <p:custDataLst>
              <p:tags r:id="rId1"/>
            </p:custDataLst>
          </p:nvPr>
        </p:nvSpPr>
        <p:spPr>
          <a:xfrm rot="10800000">
            <a:off x="2194560" y="3942715"/>
            <a:ext cx="8696325" cy="97409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平行四边形 34"/>
          <p:cNvSpPr/>
          <p:nvPr>
            <p:custDataLst>
              <p:tags r:id="rId2"/>
            </p:custDataLst>
          </p:nvPr>
        </p:nvSpPr>
        <p:spPr>
          <a:xfrm rot="10800000">
            <a:off x="1032510" y="2844800"/>
            <a:ext cx="5171440" cy="110998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" y="722630"/>
            <a:ext cx="670560" cy="597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/>
          <a:stretch>
            <a:fillRect/>
          </a:stretch>
        </p:blipFill>
        <p:spPr>
          <a:xfrm>
            <a:off x="6043295" y="-582295"/>
            <a:ext cx="5601970" cy="513461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160020" y="2372360"/>
            <a:ext cx="2804795" cy="3630295"/>
          </a:xfrm>
          <a:prstGeom prst="rect">
            <a:avLst/>
          </a:prstGeom>
        </p:spPr>
      </p:pic>
      <p:pic>
        <p:nvPicPr>
          <p:cNvPr id="9" name="图片 8" descr="千库网_智能科技人工智能机器人背景_背景编号5924621"/>
          <p:cNvPicPr/>
          <p:nvPr/>
        </p:nvPicPr>
        <p:blipFill>
          <a:blip r:embed="rId10"/>
          <a:srcRect l="39334" t="24266" r="39432" b="30479"/>
          <a:stretch>
            <a:fillRect/>
          </a:stretch>
        </p:blipFill>
        <p:spPr>
          <a:xfrm>
            <a:off x="845820" y="3173095"/>
            <a:ext cx="1509395" cy="1509395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51837" y="722630"/>
            <a:ext cx="400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人工智能通识教育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信息科技教学指南培训活动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6615" y="3513635"/>
            <a:ext cx="14640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64815" y="3031897"/>
            <a:ext cx="2580128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核心任务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737940" y="4094715"/>
            <a:ext cx="8277646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这节课到底要干什么？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79" y="4430604"/>
            <a:ext cx="1934227" cy="193422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二、核心任务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这节课到底要干什么？</a:t>
            </a:r>
          </a:p>
        </p:txBody>
      </p:sp>
      <p:sp>
        <p:nvSpPr>
          <p:cNvPr id="21" name="AutoShape 7"/>
          <p:cNvSpPr/>
          <p:nvPr>
            <p:custDataLst>
              <p:tags r:id="rId1"/>
            </p:custDataLst>
          </p:nvPr>
        </p:nvSpPr>
        <p:spPr>
          <a:xfrm>
            <a:off x="1828800" y="1905000"/>
            <a:ext cx="304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实践任务：</a:t>
            </a:r>
          </a:p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思维与实操落地</a:t>
            </a:r>
          </a:p>
        </p:txBody>
      </p:sp>
      <p:sp>
        <p:nvSpPr>
          <p:cNvPr id="31" name="AutoShape 8"/>
          <p:cNvSpPr/>
          <p:nvPr>
            <p:custDataLst>
              <p:tags r:id="rId2"/>
            </p:custDataLst>
          </p:nvPr>
        </p:nvSpPr>
        <p:spPr>
          <a:xfrm>
            <a:off x="1066800" y="2603500"/>
            <a:ext cx="4470400" cy="252349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508000" algn="l" fontAlgn="auto">
              <a:lnSpc>
                <a:spcPct val="117000"/>
              </a:lnSpc>
              <a:defRPr/>
              <a:extLst>
                <a:ext uri="{35155182-B16C-46BC-9424-99874614C6A1}">
                  <wpsdc:indentchars xmlns:wpsdc="http://www.wps.cn/officeDocument/2017/drawingmlCustomData" xmlns="" val="200" checksum="282533468"/>
                </a:ext>
              </a:extLst>
            </a:pPr>
            <a:r>
              <a:rPr lang="en-US" sz="20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引导学生掌握社区垃圾投放积分的计算方法，实现从“累加法”到“首尾配对求和法”的迁移。</a:t>
            </a:r>
            <a:endParaRPr lang="en-US" sz="2000">
              <a:solidFill>
                <a:schemeClr val="tx1"/>
              </a:solidFill>
            </a:endParaRPr>
          </a:p>
          <a:p>
            <a:pPr indent="508000" algn="l" fontAlgn="auto">
              <a:lnSpc>
                <a:spcPct val="117000"/>
              </a:lnSpc>
              <a:extLst>
                <a:ext uri="{35155182-B16C-46BC-9424-99874614C6A1}">
                  <wpsdc:indentchars xmlns:wpsdc="http://www.wps.cn/officeDocument/2017/drawingmlCustomData" xmlns="" val="200" checksum="282533468"/>
                </a:ext>
              </a:extLst>
            </a:pPr>
            <a:r>
              <a:rPr lang="en-US" sz="20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重点在于将优化算法转化为流程图设计与简易程序编写，完成“思维→实操”的闭环落地。</a:t>
            </a:r>
          </a:p>
        </p:txBody>
      </p:sp>
      <p:sp>
        <p:nvSpPr>
          <p:cNvPr id="32" name="AutoShape 9"/>
          <p:cNvSpPr/>
          <p:nvPr>
            <p:custDataLst>
              <p:tags r:id="rId3"/>
            </p:custDataLst>
          </p:nvPr>
        </p:nvSpPr>
        <p:spPr>
          <a:xfrm>
            <a:off x="6350000" y="152400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33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54800" y="1828800"/>
            <a:ext cx="609600" cy="609600"/>
          </a:xfrm>
          <a:prstGeom prst="rect">
            <a:avLst/>
          </a:prstGeom>
        </p:spPr>
      </p:pic>
      <p:sp>
        <p:nvSpPr>
          <p:cNvPr id="34" name="AutoShape 11"/>
          <p:cNvSpPr/>
          <p:nvPr>
            <p:custDataLst>
              <p:tags r:id="rId5"/>
            </p:custDataLst>
          </p:nvPr>
        </p:nvSpPr>
        <p:spPr>
          <a:xfrm>
            <a:off x="7416800" y="1905000"/>
            <a:ext cx="304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素养任务</a:t>
            </a:r>
            <a:r>
              <a:rPr lang="zh-CN" altLang="en-US" sz="2000" b="1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：</a:t>
            </a:r>
            <a:endParaRPr lang="en-US" sz="2000" b="1" i="0" u="none" strike="noStrik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算法效率与逻辑</a:t>
            </a:r>
          </a:p>
        </p:txBody>
      </p:sp>
      <p:sp>
        <p:nvSpPr>
          <p:cNvPr id="35" name="AutoShape 12"/>
          <p:cNvSpPr/>
          <p:nvPr>
            <p:custDataLst>
              <p:tags r:id="rId6"/>
            </p:custDataLst>
          </p:nvPr>
        </p:nvSpPr>
        <p:spPr>
          <a:xfrm>
            <a:off x="6654800" y="2603500"/>
            <a:ext cx="4470400" cy="231648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20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  引导学生自主发现算法效率差异，理解“执行次数越少，算法效率越高”的核心逻辑。</a:t>
            </a:r>
            <a:endParaRPr lang="en-US" sz="2000">
              <a:solidFill>
                <a:schemeClr val="tx1"/>
              </a:solidFill>
            </a:endParaRPr>
          </a:p>
          <a:p>
            <a:pPr indent="0" algn="l">
              <a:lnSpc>
                <a:spcPct val="117000"/>
              </a:lnSpc>
            </a:pPr>
            <a:r>
              <a:rPr lang="en-US" sz="20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   掌握利用</a:t>
            </a:r>
            <a:r>
              <a:rPr lang="zh-CN" altLang="en-US" sz="2000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数据</a:t>
            </a:r>
            <a:r>
              <a:rPr lang="en-US" sz="20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规律减少执行次数、提升算法效率的基本思路。</a:t>
            </a:r>
          </a:p>
        </p:txBody>
      </p:sp>
      <p:sp>
        <p:nvSpPr>
          <p:cNvPr id="36" name="AutoShape 13"/>
          <p:cNvSpPr/>
          <p:nvPr/>
        </p:nvSpPr>
        <p:spPr>
          <a:xfrm>
            <a:off x="762000" y="5461000"/>
            <a:ext cx="10668000" cy="25400"/>
          </a:xfrm>
          <a:prstGeom prst="roundRect">
            <a:avLst>
              <a:gd name="adj" fmla="val 0"/>
            </a:avLst>
          </a:prstGeom>
          <a:solidFill>
            <a:srgbClr val="6C757D">
              <a:alpha val="3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7" name="AutoShape 14"/>
          <p:cNvSpPr/>
          <p:nvPr/>
        </p:nvSpPr>
        <p:spPr>
          <a:xfrm>
            <a:off x="762000" y="5651500"/>
            <a:ext cx="1066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通过双任务驱动，培养学生的计算思维与算法优化意识，实现</a:t>
            </a:r>
            <a:r>
              <a:rPr lang="zh-CN" altLang="en-US" b="0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核心素养的整体</a:t>
            </a: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提升。</a:t>
            </a:r>
          </a:p>
        </p:txBody>
      </p:sp>
      <p:pic>
        <p:nvPicPr>
          <p:cNvPr id="38" name="Picture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6800" y="1828800"/>
            <a:ext cx="609600" cy="609600"/>
          </a:xfrm>
          <a:prstGeom prst="rect">
            <a:avLst/>
          </a:prstGeom>
        </p:spPr>
      </p:pic>
      <p:sp>
        <p:nvSpPr>
          <p:cNvPr id="39" name="AutoShape 9"/>
          <p:cNvSpPr/>
          <p:nvPr>
            <p:custDataLst>
              <p:tags r:id="rId8"/>
            </p:custDataLst>
          </p:nvPr>
        </p:nvSpPr>
        <p:spPr>
          <a:xfrm>
            <a:off x="807720" y="152019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4000">
        <p:fade/>
      </p:transition>
    </mc:Choice>
    <mc:Fallback xmlns="">
      <p:transition spd="med" advTm="444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>
            <p:custDataLst>
              <p:tags r:id="rId1"/>
            </p:custDataLst>
          </p:nvPr>
        </p:nvSpPr>
        <p:spPr>
          <a:xfrm rot="10800000">
            <a:off x="2194560" y="3942715"/>
            <a:ext cx="8696325" cy="97409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平行四边形 34"/>
          <p:cNvSpPr/>
          <p:nvPr>
            <p:custDataLst>
              <p:tags r:id="rId2"/>
            </p:custDataLst>
          </p:nvPr>
        </p:nvSpPr>
        <p:spPr>
          <a:xfrm rot="10800000">
            <a:off x="1032510" y="2844800"/>
            <a:ext cx="5171440" cy="110998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" y="722630"/>
            <a:ext cx="670560" cy="597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/>
          <a:stretch>
            <a:fillRect/>
          </a:stretch>
        </p:blipFill>
        <p:spPr>
          <a:xfrm>
            <a:off x="6043295" y="-582295"/>
            <a:ext cx="5601970" cy="513461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160020" y="2372360"/>
            <a:ext cx="2804795" cy="3630295"/>
          </a:xfrm>
          <a:prstGeom prst="rect">
            <a:avLst/>
          </a:prstGeom>
        </p:spPr>
      </p:pic>
      <p:pic>
        <p:nvPicPr>
          <p:cNvPr id="9" name="图片 8" descr="千库网_智能科技人工智能机器人背景_背景编号5924621"/>
          <p:cNvPicPr/>
          <p:nvPr/>
        </p:nvPicPr>
        <p:blipFill>
          <a:blip r:embed="rId10"/>
          <a:srcRect l="39334" t="24266" r="39432" b="30479"/>
          <a:stretch>
            <a:fillRect/>
          </a:stretch>
        </p:blipFill>
        <p:spPr>
          <a:xfrm>
            <a:off x="845820" y="3173095"/>
            <a:ext cx="1509395" cy="1509395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51837" y="722630"/>
            <a:ext cx="400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人工智能通识教育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信息科技教学指南培训活动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6615" y="3513635"/>
            <a:ext cx="1464037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64815" y="3031897"/>
            <a:ext cx="2580128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精准选法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737940" y="4094715"/>
            <a:ext cx="8277646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这节课为什么选择编程学科实践？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二、精准选法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这节课为什么选编程学科实践？</a:t>
            </a:r>
          </a:p>
        </p:txBody>
      </p:sp>
      <p:sp>
        <p:nvSpPr>
          <p:cNvPr id="4" name="AutoShape 4"/>
          <p:cNvSpPr/>
          <p:nvPr/>
        </p:nvSpPr>
        <p:spPr>
          <a:xfrm>
            <a:off x="762000" y="1062990"/>
            <a:ext cx="8509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/>
                <a:ea typeface="Noto Sans SC"/>
                <a:cs typeface="Noto Sans SC"/>
                <a:sym typeface="Noto Sans SC"/>
              </a:rPr>
              <a:t>（一）素养目标定位：计算思维的落地</a:t>
            </a:r>
          </a:p>
        </p:txBody>
      </p:sp>
      <p:sp>
        <p:nvSpPr>
          <p:cNvPr id="5" name="AutoShape 5"/>
          <p:cNvSpPr/>
          <p:nvPr/>
        </p:nvSpPr>
        <p:spPr>
          <a:xfrm>
            <a:off x="1114425" y="1877060"/>
            <a:ext cx="5080000" cy="3302000"/>
          </a:xfrm>
          <a:prstGeom prst="roundRect">
            <a:avLst>
              <a:gd name="adj" fmla="val 3846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1368425" y="2131060"/>
            <a:ext cx="4572000" cy="279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08000"/>
              </a:lnSpc>
              <a:spcAft>
                <a:spcPts val="1000"/>
              </a:spcAft>
              <a:defRPr/>
            </a:pPr>
            <a:r>
              <a:rPr lang="en-US" sz="18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核心目标：培养计算思维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50000"/>
              </a:lnSpc>
            </a:pPr>
            <a:r>
              <a:rPr lang="en-US" sz="20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   </a:t>
            </a: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 本节课通过</a:t>
            </a:r>
            <a:r>
              <a:rPr lang="en-US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编程</a:t>
            </a:r>
            <a:r>
              <a:rPr lang="zh-CN" altLang="en-US" b="1" i="0" u="none" strike="noStrike">
                <a:solidFill>
                  <a:schemeClr val="tx1"/>
                </a:solidFill>
                <a:latin typeface="Noto Sans SC"/>
                <a:ea typeface="宋体" panose="02010600030101010101" pitchFamily="2" charset="-122"/>
                <a:cs typeface="Noto Sans SC"/>
                <a:sym typeface="Noto Sans SC"/>
              </a:rPr>
              <a:t>学科实践</a:t>
            </a: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将抽象的计算思维外显化、工具化。学生亲历“分析问题→设计算法→编写代码→测试优化”的完整流程，将思维方法转化为可执行步骤，实现从“知识学习”到“能力培养”的跨越。</a:t>
            </a:r>
          </a:p>
        </p:txBody>
      </p:sp>
      <p:sp>
        <p:nvSpPr>
          <p:cNvPr id="7" name="AutoShape 7"/>
          <p:cNvSpPr/>
          <p:nvPr/>
        </p:nvSpPr>
        <p:spPr>
          <a:xfrm>
            <a:off x="6350000" y="2078990"/>
            <a:ext cx="508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编程思维闭环流程</a:t>
            </a:r>
          </a:p>
        </p:txBody>
      </p:sp>
      <p:sp>
        <p:nvSpPr>
          <p:cNvPr id="8" name="AutoShape 8"/>
          <p:cNvSpPr/>
          <p:nvPr>
            <p:custDataLst>
              <p:tags r:id="rId1"/>
            </p:custDataLst>
          </p:nvPr>
        </p:nvSpPr>
        <p:spPr>
          <a:xfrm>
            <a:off x="6350000" y="2586990"/>
            <a:ext cx="2413000" cy="1016000"/>
          </a:xfrm>
          <a:prstGeom prst="roundRect">
            <a:avLst>
              <a:gd name="adj" fmla="val 12500"/>
            </a:avLst>
          </a:prstGeom>
          <a:solidFill>
            <a:srgbClr val="007BFF">
              <a:alpha val="15000"/>
            </a:srgbClr>
          </a:solidFill>
          <a:ln w="12700" cap="flat" cmpd="sng">
            <a:solidFill>
              <a:srgbClr val="007BFF">
                <a:alpha val="5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40500" y="2891790"/>
            <a:ext cx="406400" cy="406400"/>
          </a:xfrm>
          <a:prstGeom prst="rect">
            <a:avLst/>
          </a:prstGeom>
        </p:spPr>
      </p:pic>
      <p:sp>
        <p:nvSpPr>
          <p:cNvPr id="10" name="AutoShape 10"/>
          <p:cNvSpPr/>
          <p:nvPr>
            <p:custDataLst>
              <p:tags r:id="rId3"/>
            </p:custDataLst>
          </p:nvPr>
        </p:nvSpPr>
        <p:spPr>
          <a:xfrm>
            <a:off x="7048500" y="2713990"/>
            <a:ext cx="1651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分析问题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拆解需求，明确目标</a:t>
            </a:r>
          </a:p>
        </p:txBody>
      </p:sp>
      <p:sp>
        <p:nvSpPr>
          <p:cNvPr id="11" name="AutoShape 11"/>
          <p:cNvSpPr/>
          <p:nvPr>
            <p:custDataLst>
              <p:tags r:id="rId4"/>
            </p:custDataLst>
          </p:nvPr>
        </p:nvSpPr>
        <p:spPr>
          <a:xfrm>
            <a:off x="9017000" y="2586990"/>
            <a:ext cx="2413000" cy="1016000"/>
          </a:xfrm>
          <a:prstGeom prst="roundRect">
            <a:avLst>
              <a:gd name="adj" fmla="val 12500"/>
            </a:avLst>
          </a:prstGeom>
          <a:solidFill>
            <a:srgbClr val="007BFF">
              <a:alpha val="15000"/>
            </a:srgbClr>
          </a:solidFill>
          <a:ln w="12700" cap="flat" cmpd="sng">
            <a:solidFill>
              <a:srgbClr val="007BFF">
                <a:alpha val="5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2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207500" y="2891790"/>
            <a:ext cx="406400" cy="406400"/>
          </a:xfrm>
          <a:prstGeom prst="rect">
            <a:avLst/>
          </a:prstGeom>
        </p:spPr>
      </p:pic>
      <p:sp>
        <p:nvSpPr>
          <p:cNvPr id="13" name="AutoShape 13"/>
          <p:cNvSpPr/>
          <p:nvPr>
            <p:custDataLst>
              <p:tags r:id="rId6"/>
            </p:custDataLst>
          </p:nvPr>
        </p:nvSpPr>
        <p:spPr>
          <a:xfrm>
            <a:off x="9715500" y="2713990"/>
            <a:ext cx="1651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设计算法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规划路径，逻辑建模</a:t>
            </a:r>
          </a:p>
        </p:txBody>
      </p:sp>
      <p:sp>
        <p:nvSpPr>
          <p:cNvPr id="14" name="AutoShape 14"/>
          <p:cNvSpPr/>
          <p:nvPr>
            <p:custDataLst>
              <p:tags r:id="rId7"/>
            </p:custDataLst>
          </p:nvPr>
        </p:nvSpPr>
        <p:spPr>
          <a:xfrm>
            <a:off x="6350000" y="3856990"/>
            <a:ext cx="2413000" cy="1016000"/>
          </a:xfrm>
          <a:prstGeom prst="roundRect">
            <a:avLst>
              <a:gd name="adj" fmla="val 12500"/>
            </a:avLst>
          </a:prstGeom>
          <a:solidFill>
            <a:srgbClr val="007BFF">
              <a:alpha val="15000"/>
            </a:srgbClr>
          </a:solidFill>
          <a:ln w="12700" cap="flat" cmpd="sng">
            <a:solidFill>
              <a:srgbClr val="007BFF">
                <a:alpha val="5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5" name="Picture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540500" y="4161790"/>
            <a:ext cx="406400" cy="406400"/>
          </a:xfrm>
          <a:prstGeom prst="rect">
            <a:avLst/>
          </a:prstGeom>
        </p:spPr>
      </p:pic>
      <p:sp>
        <p:nvSpPr>
          <p:cNvPr id="2" name="AutoShape 16"/>
          <p:cNvSpPr/>
          <p:nvPr>
            <p:custDataLst>
              <p:tags r:id="rId9"/>
            </p:custDataLst>
          </p:nvPr>
        </p:nvSpPr>
        <p:spPr>
          <a:xfrm>
            <a:off x="7048500" y="3983990"/>
            <a:ext cx="1651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编写代码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语言实现，精确表达</a:t>
            </a:r>
          </a:p>
        </p:txBody>
      </p:sp>
      <p:sp>
        <p:nvSpPr>
          <p:cNvPr id="17" name="AutoShape 17"/>
          <p:cNvSpPr/>
          <p:nvPr>
            <p:custDataLst>
              <p:tags r:id="rId10"/>
            </p:custDataLst>
          </p:nvPr>
        </p:nvSpPr>
        <p:spPr>
          <a:xfrm>
            <a:off x="9017000" y="3856990"/>
            <a:ext cx="2413000" cy="1016000"/>
          </a:xfrm>
          <a:prstGeom prst="roundRect">
            <a:avLst>
              <a:gd name="adj" fmla="val 12500"/>
            </a:avLst>
          </a:prstGeom>
          <a:solidFill>
            <a:srgbClr val="007BFF">
              <a:alpha val="15000"/>
            </a:srgbClr>
          </a:solidFill>
          <a:ln w="12700" cap="flat" cmpd="sng">
            <a:solidFill>
              <a:srgbClr val="007BFF">
                <a:alpha val="5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8" name="Picture 1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207500" y="4161790"/>
            <a:ext cx="406400" cy="406400"/>
          </a:xfrm>
          <a:prstGeom prst="rect">
            <a:avLst/>
          </a:prstGeom>
        </p:spPr>
      </p:pic>
      <p:sp>
        <p:nvSpPr>
          <p:cNvPr id="19" name="AutoShape 19"/>
          <p:cNvSpPr/>
          <p:nvPr>
            <p:custDataLst>
              <p:tags r:id="rId12"/>
            </p:custDataLst>
          </p:nvPr>
        </p:nvSpPr>
        <p:spPr>
          <a:xfrm>
            <a:off x="9715500" y="3983990"/>
            <a:ext cx="1651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测试优化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验证逻辑，迭代完善</a:t>
            </a:r>
          </a:p>
        </p:txBody>
      </p:sp>
      <p:sp>
        <p:nvSpPr>
          <p:cNvPr id="20" name="AutoShape 20"/>
          <p:cNvSpPr/>
          <p:nvPr/>
        </p:nvSpPr>
        <p:spPr>
          <a:xfrm>
            <a:off x="919480" y="5406390"/>
            <a:ext cx="10668000" cy="762000"/>
          </a:xfrm>
          <a:prstGeom prst="roundRect">
            <a:avLst>
              <a:gd name="adj" fmla="val 16666"/>
            </a:avLst>
          </a:prstGeom>
          <a:gradFill rotWithShape="1">
            <a:gsLst>
              <a:gs pos="0">
                <a:srgbClr val="007BFF">
                  <a:alpha val="20000"/>
                </a:srgbClr>
              </a:gs>
              <a:gs pos="100000">
                <a:srgbClr val="007BFF">
                  <a:alpha val="5000"/>
                </a:srgbClr>
              </a:gs>
            </a:gsLst>
            <a:lin ang="0"/>
          </a:gradFill>
          <a:ln w="12700" cap="flat" cmpd="sng">
            <a:solidFill>
              <a:srgbClr val="007BFF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16000" y="5863590"/>
            <a:ext cx="304800" cy="304800"/>
          </a:xfrm>
          <a:prstGeom prst="rect">
            <a:avLst/>
          </a:prstGeom>
        </p:spPr>
      </p:pic>
      <p:sp>
        <p:nvSpPr>
          <p:cNvPr id="22" name="AutoShape 22"/>
          <p:cNvSpPr/>
          <p:nvPr/>
        </p:nvSpPr>
        <p:spPr>
          <a:xfrm>
            <a:off x="1460500" y="5501640"/>
            <a:ext cx="9144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5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核心价值：</a:t>
            </a:r>
            <a:r>
              <a:rPr lang="en-US" sz="15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通过编程实践，将抽象思维转化为具体行动，实现“计算思维”与“数字创新能力”的双重提升。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79" y="4430604"/>
            <a:ext cx="1934227" cy="19342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4000">
        <p:fade/>
      </p:transition>
    </mc:Choice>
    <mc:Fallback xmlns="">
      <p:transition spd="med" advTm="444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二、精准选法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这节课为什么选编程学科实践？</a:t>
            </a:r>
          </a:p>
        </p:txBody>
      </p:sp>
      <p:sp>
        <p:nvSpPr>
          <p:cNvPr id="23" name="AutoShape 4"/>
          <p:cNvSpPr/>
          <p:nvPr/>
        </p:nvSpPr>
        <p:spPr>
          <a:xfrm>
            <a:off x="919480" y="1251585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/>
                <a:ea typeface="Noto Sans SC"/>
                <a:cs typeface="Noto Sans SC"/>
                <a:sym typeface="Noto Sans SC"/>
              </a:rPr>
              <a:t>（二）契合学习特点，适配“思维+实操”双需求</a:t>
            </a:r>
          </a:p>
        </p:txBody>
      </p:sp>
      <p:sp>
        <p:nvSpPr>
          <p:cNvPr id="24" name="AutoShape 5"/>
          <p:cNvSpPr/>
          <p:nvPr/>
        </p:nvSpPr>
        <p:spPr>
          <a:xfrm>
            <a:off x="919480" y="2140585"/>
            <a:ext cx="5080000" cy="3683000"/>
          </a:xfrm>
          <a:prstGeom prst="roundRect">
            <a:avLst>
              <a:gd name="adj" fmla="val 3448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25" name="AutoShape 6"/>
          <p:cNvSpPr/>
          <p:nvPr/>
        </p:nvSpPr>
        <p:spPr>
          <a:xfrm>
            <a:off x="1173480" y="2394585"/>
            <a:ext cx="4572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学习内容：抽象与具象的结合</a:t>
            </a:r>
          </a:p>
        </p:txBody>
      </p:sp>
      <p:sp>
        <p:nvSpPr>
          <p:cNvPr id="26" name="AutoShape 7"/>
          <p:cNvSpPr/>
          <p:nvPr/>
        </p:nvSpPr>
        <p:spPr>
          <a:xfrm>
            <a:off x="1173480" y="2902585"/>
            <a:ext cx="4572000" cy="254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50000"/>
              </a:lnSpc>
              <a:defRPr/>
            </a:pPr>
            <a:r>
              <a:rPr lang="en-US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核心矛盾：</a:t>
            </a: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“算法效率”本身是抽象的思维概念，但必须通过具象的载体落地。</a:t>
            </a:r>
            <a:endParaRPr lang="en-US">
              <a:solidFill>
                <a:schemeClr val="tx1"/>
              </a:solidFill>
            </a:endParaRPr>
          </a:p>
          <a:p>
            <a:pPr indent="0" algn="l">
              <a:lnSpc>
                <a:spcPct val="150000"/>
              </a:lnSpc>
            </a:pPr>
            <a:r>
              <a:rPr lang="en-US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落地载体：</a:t>
            </a: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积分计算、流程图设计、编程验证。</a:t>
            </a:r>
          </a:p>
          <a:p>
            <a:pPr indent="0" algn="l">
              <a:lnSpc>
                <a:spcPct val="150000"/>
              </a:lnSpc>
            </a:pPr>
            <a:r>
              <a:rPr lang="en-US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教学痛点：</a:t>
            </a:r>
            <a:r>
              <a:rPr lang="en-US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如何让抽象的算法逻辑变得可感知、可操作？</a:t>
            </a:r>
          </a:p>
        </p:txBody>
      </p:sp>
      <p:sp>
        <p:nvSpPr>
          <p:cNvPr id="27" name="AutoShape 8"/>
          <p:cNvSpPr/>
          <p:nvPr/>
        </p:nvSpPr>
        <p:spPr>
          <a:xfrm>
            <a:off x="6380480" y="2140585"/>
            <a:ext cx="5207000" cy="3683000"/>
          </a:xfrm>
          <a:prstGeom prst="roundRect">
            <a:avLst>
              <a:gd name="adj" fmla="val 3448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28" name="AutoShape 9"/>
          <p:cNvSpPr/>
          <p:nvPr/>
        </p:nvSpPr>
        <p:spPr>
          <a:xfrm>
            <a:off x="6634480" y="2394585"/>
            <a:ext cx="4699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编程：完美适配的双重路径</a:t>
            </a:r>
          </a:p>
        </p:txBody>
      </p:sp>
      <p:sp>
        <p:nvSpPr>
          <p:cNvPr id="30" name="AutoShape 10"/>
          <p:cNvSpPr/>
          <p:nvPr/>
        </p:nvSpPr>
        <p:spPr>
          <a:xfrm>
            <a:off x="6634480" y="2902585"/>
            <a:ext cx="4699000" cy="762000"/>
          </a:xfrm>
          <a:prstGeom prst="roundRect">
            <a:avLst>
              <a:gd name="adj" fmla="val 16666"/>
            </a:avLst>
          </a:prstGeom>
          <a:solidFill>
            <a:srgbClr val="007BFF">
              <a:alpha val="1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3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1480" y="3080385"/>
            <a:ext cx="406400" cy="406400"/>
          </a:xfrm>
          <a:prstGeom prst="rect">
            <a:avLst/>
          </a:prstGeom>
        </p:spPr>
      </p:pic>
      <p:sp>
        <p:nvSpPr>
          <p:cNvPr id="32" name="AutoShape 12"/>
          <p:cNvSpPr/>
          <p:nvPr/>
        </p:nvSpPr>
        <p:spPr>
          <a:xfrm>
            <a:off x="7269480" y="2966085"/>
            <a:ext cx="3937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思维探究路径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分析问题 → 设计算法逻辑（抽象层面）</a:t>
            </a:r>
          </a:p>
        </p:txBody>
      </p:sp>
      <p:sp>
        <p:nvSpPr>
          <p:cNvPr id="33" name="AutoShape 13"/>
          <p:cNvSpPr/>
          <p:nvPr/>
        </p:nvSpPr>
        <p:spPr>
          <a:xfrm>
            <a:off x="6634480" y="3791585"/>
            <a:ext cx="4699000" cy="762000"/>
          </a:xfrm>
          <a:prstGeom prst="roundRect">
            <a:avLst>
              <a:gd name="adj" fmla="val 16666"/>
            </a:avLst>
          </a:prstGeom>
          <a:solidFill>
            <a:srgbClr val="007BFF">
              <a:alpha val="1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3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61480" y="3969385"/>
            <a:ext cx="406400" cy="406400"/>
          </a:xfrm>
          <a:prstGeom prst="rect">
            <a:avLst/>
          </a:prstGeom>
        </p:spPr>
      </p:pic>
      <p:sp>
        <p:nvSpPr>
          <p:cNvPr id="35" name="AutoShape 15"/>
          <p:cNvSpPr/>
          <p:nvPr/>
        </p:nvSpPr>
        <p:spPr>
          <a:xfrm>
            <a:off x="7269480" y="3855085"/>
            <a:ext cx="3937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动手实操路径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编写代码 → 运行调试验证（具象层面）</a:t>
            </a:r>
          </a:p>
        </p:txBody>
      </p:sp>
      <p:sp>
        <p:nvSpPr>
          <p:cNvPr id="36" name="AutoShape 16"/>
          <p:cNvSpPr/>
          <p:nvPr/>
        </p:nvSpPr>
        <p:spPr>
          <a:xfrm>
            <a:off x="6634480" y="4680585"/>
            <a:ext cx="4699000" cy="762000"/>
          </a:xfrm>
          <a:prstGeom prst="roundRect">
            <a:avLst>
              <a:gd name="adj" fmla="val 16666"/>
            </a:avLst>
          </a:prstGeom>
          <a:solidFill>
            <a:srgbClr val="28A745">
              <a:alpha val="10000"/>
            </a:srgbClr>
          </a:solidFill>
          <a:ln w="12700" cap="flat" cmpd="sng">
            <a:solidFill>
              <a:srgbClr val="28A745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3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61480" y="4858385"/>
            <a:ext cx="406400" cy="406400"/>
          </a:xfrm>
          <a:prstGeom prst="rect">
            <a:avLst/>
          </a:prstGeom>
        </p:spPr>
      </p:pic>
      <p:sp>
        <p:nvSpPr>
          <p:cNvPr id="38" name="AutoShape 18"/>
          <p:cNvSpPr/>
          <p:nvPr/>
        </p:nvSpPr>
        <p:spPr>
          <a:xfrm>
            <a:off x="7269480" y="4744085"/>
            <a:ext cx="3937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教学价值升华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实现“从具象计算到抽象算法”的闭环验证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4000">
        <p:fade/>
      </p:transition>
    </mc:Choice>
    <mc:Fallback xmlns="">
      <p:transition spd="med" advTm="444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/>
          <p:cNvSpPr/>
          <p:nvPr/>
        </p:nvSpPr>
        <p:spPr>
          <a:xfrm>
            <a:off x="833120" y="1985645"/>
            <a:ext cx="5334000" cy="1143000"/>
          </a:xfrm>
          <a:prstGeom prst="roundRect">
            <a:avLst>
              <a:gd name="adj" fmla="val 11111"/>
            </a:avLst>
          </a:prstGeom>
          <a:solidFill>
            <a:srgbClr val="F0F8FF">
              <a:alpha val="100000"/>
            </a:srgbClr>
          </a:solidFill>
          <a:ln w="12700" cap="flat" cmpd="sng">
            <a:solidFill>
              <a:srgbClr val="007BFF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120" y="2303145"/>
            <a:ext cx="508000" cy="508000"/>
          </a:xfrm>
          <a:prstGeom prst="rect">
            <a:avLst/>
          </a:prstGeom>
        </p:spPr>
      </p:pic>
      <p:sp>
        <p:nvSpPr>
          <p:cNvPr id="8" name="AutoShape 7"/>
          <p:cNvSpPr/>
          <p:nvPr/>
        </p:nvSpPr>
        <p:spPr>
          <a:xfrm>
            <a:off x="1722120" y="2112645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212529"/>
                </a:solidFill>
                <a:latin typeface="Noto Sans SC"/>
                <a:ea typeface="Noto Sans SC"/>
                <a:cs typeface="Noto Sans SC"/>
                <a:sym typeface="Noto Sans SC"/>
              </a:rPr>
              <a:t>学生认知基础</a:t>
            </a:r>
            <a:endParaRPr lang="en-US" sz="1100"/>
          </a:p>
        </p:txBody>
      </p:sp>
      <p:sp>
        <p:nvSpPr>
          <p:cNvPr id="9" name="AutoShape 8"/>
          <p:cNvSpPr/>
          <p:nvPr/>
        </p:nvSpPr>
        <p:spPr>
          <a:xfrm>
            <a:off x="1722120" y="2493645"/>
            <a:ext cx="4191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6C757D"/>
                </a:solidFill>
                <a:latin typeface="Noto Sans SC"/>
                <a:ea typeface="Noto Sans SC"/>
                <a:cs typeface="Noto Sans SC"/>
                <a:sym typeface="Noto Sans SC"/>
              </a:rPr>
              <a:t>五年级学生已具备一定数学基础和逻辑思维能力，对信息技术充满探索兴趣。</a:t>
            </a:r>
            <a:endParaRPr lang="en-US" sz="1100"/>
          </a:p>
        </p:txBody>
      </p:sp>
      <p:sp>
        <p:nvSpPr>
          <p:cNvPr id="10" name="AutoShape 9"/>
          <p:cNvSpPr/>
          <p:nvPr/>
        </p:nvSpPr>
        <p:spPr>
          <a:xfrm>
            <a:off x="833120" y="3319145"/>
            <a:ext cx="5334000" cy="1143000"/>
          </a:xfrm>
          <a:prstGeom prst="roundRect">
            <a:avLst>
              <a:gd name="adj" fmla="val 11111"/>
            </a:avLst>
          </a:prstGeom>
          <a:solidFill>
            <a:srgbClr val="F0F8FF">
              <a:alpha val="100000"/>
            </a:srgbClr>
          </a:solidFill>
          <a:ln w="12700" cap="flat" cmpd="sng">
            <a:solidFill>
              <a:srgbClr val="007BFF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7120" y="3636645"/>
            <a:ext cx="508000" cy="508000"/>
          </a:xfrm>
          <a:prstGeom prst="rect">
            <a:avLst/>
          </a:prstGeom>
        </p:spPr>
      </p:pic>
      <p:sp>
        <p:nvSpPr>
          <p:cNvPr id="12" name="AutoShape 11"/>
          <p:cNvSpPr/>
          <p:nvPr/>
        </p:nvSpPr>
        <p:spPr>
          <a:xfrm>
            <a:off x="1722120" y="3446145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212529"/>
                </a:solidFill>
                <a:latin typeface="Noto Sans SC"/>
                <a:ea typeface="Noto Sans SC"/>
                <a:cs typeface="Noto Sans SC"/>
                <a:sym typeface="Noto Sans SC"/>
              </a:rPr>
              <a:t>“做中学、用中学”实践</a:t>
            </a:r>
            <a:endParaRPr lang="en-US" sz="1100"/>
          </a:p>
        </p:txBody>
      </p:sp>
      <p:sp>
        <p:nvSpPr>
          <p:cNvPr id="13" name="AutoShape 12"/>
          <p:cNvSpPr/>
          <p:nvPr/>
        </p:nvSpPr>
        <p:spPr>
          <a:xfrm>
            <a:off x="1722120" y="3827145"/>
            <a:ext cx="4191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6C757D"/>
                </a:solidFill>
                <a:latin typeface="Noto Sans SC"/>
                <a:ea typeface="Noto Sans SC"/>
                <a:cs typeface="Noto Sans SC"/>
                <a:sym typeface="Noto Sans SC"/>
              </a:rPr>
              <a:t>从“垃圾分类积分”场景入手，通过“编一编、调一调”实践，感知算法效率差异。</a:t>
            </a:r>
            <a:endParaRPr lang="en-US" sz="1100"/>
          </a:p>
        </p:txBody>
      </p:sp>
      <p:sp>
        <p:nvSpPr>
          <p:cNvPr id="14" name="AutoShape 13"/>
          <p:cNvSpPr/>
          <p:nvPr/>
        </p:nvSpPr>
        <p:spPr>
          <a:xfrm>
            <a:off x="833120" y="4652645"/>
            <a:ext cx="5334000" cy="1143000"/>
          </a:xfrm>
          <a:prstGeom prst="roundRect">
            <a:avLst>
              <a:gd name="adj" fmla="val 11111"/>
            </a:avLst>
          </a:prstGeom>
          <a:solidFill>
            <a:srgbClr val="F0F8FF">
              <a:alpha val="100000"/>
            </a:srgbClr>
          </a:solidFill>
          <a:ln w="12700" cap="flat" cmpd="sng">
            <a:solidFill>
              <a:srgbClr val="007BFF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7120" y="4970145"/>
            <a:ext cx="508000" cy="508000"/>
          </a:xfrm>
          <a:prstGeom prst="rect">
            <a:avLst/>
          </a:prstGeom>
        </p:spPr>
      </p:pic>
      <p:sp>
        <p:nvSpPr>
          <p:cNvPr id="17" name="AutoShape 15"/>
          <p:cNvSpPr/>
          <p:nvPr/>
        </p:nvSpPr>
        <p:spPr>
          <a:xfrm>
            <a:off x="1722120" y="4779645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212529"/>
                </a:solidFill>
                <a:latin typeface="Noto Sans SC"/>
                <a:ea typeface="Noto Sans SC"/>
                <a:cs typeface="Noto Sans SC"/>
                <a:sym typeface="Noto Sans SC"/>
              </a:rPr>
              <a:t>核心素养提升</a:t>
            </a:r>
            <a:endParaRPr lang="en-US" sz="1100"/>
          </a:p>
        </p:txBody>
      </p:sp>
      <p:sp>
        <p:nvSpPr>
          <p:cNvPr id="18" name="AutoShape 16"/>
          <p:cNvSpPr/>
          <p:nvPr/>
        </p:nvSpPr>
        <p:spPr>
          <a:xfrm>
            <a:off x="1722120" y="5160645"/>
            <a:ext cx="4191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6C757D"/>
                </a:solidFill>
                <a:latin typeface="Noto Sans SC"/>
                <a:ea typeface="Noto Sans SC"/>
                <a:cs typeface="Noto Sans SC"/>
                <a:sym typeface="Noto Sans SC"/>
              </a:rPr>
              <a:t>编程过程中的试错与调试环节，有效培养学生的耐心、细心及解决问题的能力。</a:t>
            </a:r>
            <a:endParaRPr lang="en-US" sz="1100"/>
          </a:p>
        </p:txBody>
      </p:sp>
      <p:sp>
        <p:nvSpPr>
          <p:cNvPr id="19" name="AutoShape 17"/>
          <p:cNvSpPr/>
          <p:nvPr/>
        </p:nvSpPr>
        <p:spPr>
          <a:xfrm>
            <a:off x="6675120" y="1985645"/>
            <a:ext cx="4572000" cy="2540000"/>
          </a:xfrm>
          <a:prstGeom prst="roundRect">
            <a:avLst>
              <a:gd name="adj" fmla="val 10000"/>
            </a:avLst>
          </a:prstGeom>
          <a:gradFill rotWithShape="1">
            <a:gsLst>
              <a:gs pos="0">
                <a:srgbClr val="007BFF">
                  <a:alpha val="100000"/>
                </a:srgbClr>
              </a:gs>
              <a:gs pos="100000">
                <a:srgbClr val="0056B3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  <a:effectLst>
            <a:outerShdw blurRad="254000" dist="127000" dir="5400000" algn="tl" rotWithShape="0">
              <a:srgbClr val="007BFF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0" name="AutoShape 18"/>
          <p:cNvSpPr/>
          <p:nvPr/>
        </p:nvSpPr>
        <p:spPr>
          <a:xfrm>
            <a:off x="6929120" y="2176145"/>
            <a:ext cx="406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实践认知闭环</a:t>
            </a:r>
            <a:endParaRPr lang="en-US" sz="1100"/>
          </a:p>
        </p:txBody>
      </p:sp>
      <p:pic>
        <p:nvPicPr>
          <p:cNvPr id="21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56120" y="2747645"/>
            <a:ext cx="609600" cy="609600"/>
          </a:xfrm>
          <a:prstGeom prst="rect">
            <a:avLst/>
          </a:prstGeom>
        </p:spPr>
      </p:pic>
      <p:sp>
        <p:nvSpPr>
          <p:cNvPr id="22" name="AutoShape 20"/>
          <p:cNvSpPr/>
          <p:nvPr/>
        </p:nvSpPr>
        <p:spPr>
          <a:xfrm>
            <a:off x="6852920" y="3446145"/>
            <a:ext cx="1016000" cy="25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FFFFFF">
                    <a:alpha val="90196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生活场景</a:t>
            </a:r>
            <a:endParaRPr lang="en-US" sz="1100"/>
          </a:p>
        </p:txBody>
      </p:sp>
      <p:pic>
        <p:nvPicPr>
          <p:cNvPr id="23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81620" y="2900045"/>
            <a:ext cx="304800" cy="304800"/>
          </a:xfrm>
          <a:prstGeom prst="rect">
            <a:avLst/>
          </a:prstGeom>
        </p:spPr>
      </p:pic>
      <p:pic>
        <p:nvPicPr>
          <p:cNvPr id="24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02320" y="2747645"/>
            <a:ext cx="609600" cy="609600"/>
          </a:xfrm>
          <a:prstGeom prst="rect">
            <a:avLst/>
          </a:prstGeom>
        </p:spPr>
      </p:pic>
      <p:sp>
        <p:nvSpPr>
          <p:cNvPr id="25" name="AutoShape 23"/>
          <p:cNvSpPr/>
          <p:nvPr/>
        </p:nvSpPr>
        <p:spPr>
          <a:xfrm>
            <a:off x="8199120" y="3446145"/>
            <a:ext cx="1016000" cy="25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FFFFFF">
                    <a:alpha val="90196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动手实践</a:t>
            </a:r>
            <a:endParaRPr lang="en-US" sz="1100"/>
          </a:p>
        </p:txBody>
      </p:sp>
      <p:pic>
        <p:nvPicPr>
          <p:cNvPr id="26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27820" y="2900045"/>
            <a:ext cx="304800" cy="304800"/>
          </a:xfrm>
          <a:prstGeom prst="rect">
            <a:avLst/>
          </a:prstGeom>
        </p:spPr>
      </p:pic>
      <p:pic>
        <p:nvPicPr>
          <p:cNvPr id="27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48520" y="2747645"/>
            <a:ext cx="609600" cy="609600"/>
          </a:xfrm>
          <a:prstGeom prst="rect">
            <a:avLst/>
          </a:prstGeom>
        </p:spPr>
      </p:pic>
      <p:sp>
        <p:nvSpPr>
          <p:cNvPr id="28" name="AutoShape 26"/>
          <p:cNvSpPr/>
          <p:nvPr/>
        </p:nvSpPr>
        <p:spPr>
          <a:xfrm>
            <a:off x="9545320" y="3446145"/>
            <a:ext cx="1016000" cy="25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FFFFFF">
                    <a:alpha val="90196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思维内化</a:t>
            </a:r>
            <a:endParaRPr lang="en-US" sz="1100"/>
          </a:p>
        </p:txBody>
      </p:sp>
      <p:sp>
        <p:nvSpPr>
          <p:cNvPr id="30" name="AutoShape 27"/>
          <p:cNvSpPr/>
          <p:nvPr/>
        </p:nvSpPr>
        <p:spPr>
          <a:xfrm>
            <a:off x="6675120" y="4779645"/>
            <a:ext cx="4572000" cy="1016000"/>
          </a:xfrm>
          <a:prstGeom prst="roundRect">
            <a:avLst>
              <a:gd name="adj" fmla="val 12500"/>
            </a:avLst>
          </a:prstGeom>
          <a:solidFill>
            <a:srgbClr val="E9ECEF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1" name="AutoShape 28"/>
          <p:cNvSpPr/>
          <p:nvPr/>
        </p:nvSpPr>
        <p:spPr>
          <a:xfrm>
            <a:off x="6802120" y="4906645"/>
            <a:ext cx="4318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495057"/>
                </a:solidFill>
                <a:latin typeface="Noto Sans SC"/>
                <a:ea typeface="Noto Sans SC"/>
                <a:cs typeface="Noto Sans SC"/>
                <a:sym typeface="Noto Sans SC"/>
              </a:rPr>
              <a:t>核心价值：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rgbClr val="6C757D"/>
                </a:solidFill>
                <a:latin typeface="Noto Sans SC"/>
                <a:ea typeface="Noto Sans SC"/>
                <a:cs typeface="Noto Sans SC"/>
                <a:sym typeface="Noto Sans SC"/>
              </a:rPr>
              <a:t>符合小学生“从具象到抽象、从实践到思维”的认知规律，实现知识的深度内化。</a:t>
            </a:r>
          </a:p>
        </p:txBody>
      </p:sp>
      <p:sp>
        <p:nvSpPr>
          <p:cNvPr id="32" name="AutoShape 29"/>
          <p:cNvSpPr/>
          <p:nvPr/>
        </p:nvSpPr>
        <p:spPr>
          <a:xfrm>
            <a:off x="0" y="6807200"/>
            <a:ext cx="12192000" cy="50800"/>
          </a:xfrm>
          <a:prstGeom prst="roundRect">
            <a:avLst>
              <a:gd name="adj" fmla="val 0"/>
            </a:avLst>
          </a:prstGeom>
          <a:solidFill>
            <a:srgbClr val="007BFF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3" name="文本框 3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二、精准选法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这节课为什么选编程学科实践？</a:t>
            </a:r>
          </a:p>
        </p:txBody>
      </p:sp>
      <p:sp>
        <p:nvSpPr>
          <p:cNvPr id="35" name="AutoShape 4"/>
          <p:cNvSpPr/>
          <p:nvPr/>
        </p:nvSpPr>
        <p:spPr>
          <a:xfrm>
            <a:off x="731520" y="1160145"/>
            <a:ext cx="9017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/>
                <a:ea typeface="Noto Sans SC"/>
                <a:cs typeface="Noto Sans SC"/>
                <a:sym typeface="Noto Sans SC"/>
              </a:rPr>
              <a:t>（三）遵循“做中学、用中学”的认知规律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4000">
        <p:fade/>
      </p:transition>
    </mc:Choice>
    <mc:Fallback xmlns="">
      <p:transition spd="med" advTm="444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>
            <p:custDataLst>
              <p:tags r:id="rId1"/>
            </p:custDataLst>
          </p:nvPr>
        </p:nvSpPr>
        <p:spPr>
          <a:xfrm rot="10800000">
            <a:off x="2194560" y="3942715"/>
            <a:ext cx="8696325" cy="97409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平行四边形 34"/>
          <p:cNvSpPr/>
          <p:nvPr>
            <p:custDataLst>
              <p:tags r:id="rId2"/>
            </p:custDataLst>
          </p:nvPr>
        </p:nvSpPr>
        <p:spPr>
          <a:xfrm rot="10800000">
            <a:off x="1032510" y="2844800"/>
            <a:ext cx="5171440" cy="110998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" y="722630"/>
            <a:ext cx="670560" cy="597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/>
          <a:stretch>
            <a:fillRect/>
          </a:stretch>
        </p:blipFill>
        <p:spPr>
          <a:xfrm>
            <a:off x="6043295" y="-582295"/>
            <a:ext cx="5601970" cy="513461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160020" y="2372360"/>
            <a:ext cx="2804795" cy="3630295"/>
          </a:xfrm>
          <a:prstGeom prst="rect">
            <a:avLst/>
          </a:prstGeom>
        </p:spPr>
      </p:pic>
      <p:pic>
        <p:nvPicPr>
          <p:cNvPr id="9" name="图片 8" descr="千库网_智能科技人工智能机器人背景_背景编号5924621"/>
          <p:cNvPicPr/>
          <p:nvPr/>
        </p:nvPicPr>
        <p:blipFill>
          <a:blip r:embed="rId10"/>
          <a:srcRect l="39334" t="24266" r="39432" b="30479"/>
          <a:stretch>
            <a:fillRect/>
          </a:stretch>
        </p:blipFill>
        <p:spPr>
          <a:xfrm>
            <a:off x="845820" y="3173095"/>
            <a:ext cx="1509395" cy="1509395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51837" y="722630"/>
            <a:ext cx="400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人工智能通识教育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信息科技教学指南培训活动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6615" y="3513635"/>
            <a:ext cx="1464037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64815" y="3031897"/>
            <a:ext cx="2580128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落地实操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737940" y="4094715"/>
            <a:ext cx="8277646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这节课具体怎么学？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5606209,3655817,50019994,50063494],&quot;13&quot;:[19971666],&quot;29&quot;:[50000097,50053376],&quot;65&quot;:[20230977]}"/>
  <p:tag name="COMMONDATA" val="eyJoZGlkIjoiNmE1NzllM2JhMTIzNDVlYmZhMTA5ZjljYTUwZDUzZD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6,&quot;left&quot;:91.2,&quot;top&quot;:181.2,&quot;width&quot;:449.25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6,&quot;left&quot;:91.2,&quot;top&quot;:181.2,&quot;width&quot;:449.25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6,&quot;left&quot;:91.2,&quot;top&quot;:181.2,&quot;width&quot;:449.25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6,&quot;left&quot;:91.2,&quot;top&quot;:181.2,&quot;width&quot;:449.25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6,&quot;left&quot;:91.2,&quot;top&quot;:181.2,&quot;width&quot;:449.25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6,&quot;left&quot;:91.2,&quot;top&quot;:181.2,&quot;width&quot;:449.25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70.8,&quot;top&quot;:174,&quot;width&quot;:840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70.8,&quot;top&quot;:174,&quot;width&quot;:840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70.8,&quot;top&quot;:174,&quot;width&quot;:840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70.8,&quot;top&quot;:174,&quot;width&quot;:840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70.8,&quot;top&quot;:174,&quot;width&quot;:840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70.8,&quot;top&quot;:174,&quot;width&quot;:840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70.8,&quot;top&quot;:174,&quot;width&quot;:840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70.8,&quot;top&quot;:174,&quot;width&quot;:840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70.8,&quot;top&quot;:174,&quot;width&quot;:840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70.8,&quot;top&quot;:174,&quot;width&quot;:840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70.8,&quot;top&quot;:174,&quot;width&quot;:840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70.8,&quot;top&quot;:174,&quot;width&quot;:840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7"/>
  <p:tag name="KSO_WM_UNIT_LAYERLEVEL" val="1"/>
  <p:tag name="KSO_WM_TAG_VERSION" val="3.0"/>
  <p:tag name="KSO_WM_BEAUTIFY_FLAG" val="#wm#"/>
  <p:tag name="KSO_WM_UNIT_TYPE" val="i"/>
  <p:tag name="KSO_WM_UNIT_INDEX" val="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4.66204724409454,&quot;left&quot;:37.45606299212598,&quot;top&quot;:95.3379527559055,&quot;width&quot;:922.5439370078741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,&quot;left&quot;:60,&quot;top&quot;:84,&quot;width&quot;:840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,&quot;left&quot;:60,&quot;top&quot;:84,&quot;width&quot;:840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,&quot;left&quot;:60,&quot;top&quot;:84,&quot;width&quot;:840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,&quot;left&quot;:60,&quot;top&quot;:84,&quot;width&quot;:840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,&quot;left&quot;:60,&quot;top&quot;:84,&quot;width&quot;:840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,&quot;left&quot;:60,&quot;top&quot;:84,&quot;width&quot;:840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4,&quot;left&quot;:60,&quot;top&quot;:84,&quot;width&quot;:840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60,&quot;top&quot;:128.4,&quot;width&quot;:840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59.95,&quot;top&quot;:128.4,&quot;width&quot;:840.0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8"/>
  <p:tag name="KSO_WM_UNIT_LAYERLEVEL" val="1"/>
  <p:tag name="KSO_WM_TAG_VERSION" val="3.0"/>
  <p:tag name="KSO_WM_BEAUTIFY_FLAG" val="#wm#"/>
  <p:tag name="KSO_WM_UNIT_TYPE" val="i"/>
  <p:tag name="KSO_WM_UNIT_INDEX" val="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59.95,&quot;top&quot;:128.4,&quot;width&quot;:840.05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59.95,&quot;top&quot;:128.4,&quot;width&quot;:840.05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59.95,&quot;top&quot;:128.4,&quot;width&quot;:840.05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59.95,&quot;top&quot;:128.4,&quot;width&quot;:840.05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59.95,&quot;top&quot;:128.4,&quot;width&quot;:840.05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59.95,&quot;top&quot;:128.4,&quot;width&quot;:840.05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59.95,&quot;top&quot;:128.4,&quot;width&quot;:840.0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9"/>
  <p:tag name="KSO_WM_UNIT_LAYERLEVEL" val="1"/>
  <p:tag name="KSO_WM_TAG_VERSION" val="3.0"/>
  <p:tag name="KSO_WM_BEAUTIFY_FLAG" val="#wm#"/>
  <p:tag name="KSO_WM_UNIT_TYPE" val="i"/>
  <p:tag name="KSO_WM_UNIT_INDEX" val="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2"/>
  <p:tag name="KSO_WM_UNIT_LAYERLEVEL" val="1"/>
  <p:tag name="KSO_WM_TAG_VERSION" val="3.0"/>
  <p:tag name="KSO_WM_BEAUTIFY_FLAG" val="#wm#"/>
  <p:tag name="KSO_WM_UNIT_TYPE" val="i"/>
  <p:tag name="KSO_WM_UNIT_INDEX" val="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0_4*a*1"/>
  <p:tag name="KSO_WM_TEMPLATE_CATEGORY" val="custom"/>
  <p:tag name="KSO_WM_TEMPLATE_INDEX" val="20230290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4.66204724409454,&quot;left&quot;:37.45606299212598,&quot;top&quot;:95.3379527559055,&quot;width&quot;:922.5439370078741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4.85,&quot;left&quot;:-112.95,&quot;top&quot;:68.85,&quot;width&quot;:1012.9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4.85,&quot;left&quot;:-112.95,&quot;top&quot;:68.85,&quot;width&quot;:1012.9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4.85,&quot;left&quot;:-112.95,&quot;top&quot;:68.85,&quot;width&quot;:1012.9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4.85,&quot;left&quot;:-112.95,&quot;top&quot;:68.85,&quot;width&quot;:1012.9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4.85,&quot;left&quot;:-112.95,&quot;top&quot;:68.85,&quot;width&quot;:1012.9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4.85,&quot;left&quot;:-112.95,&quot;top&quot;:68.85,&quot;width&quot;:1012.9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4.85,&quot;left&quot;:-112.95,&quot;top&quot;:68.85,&quot;width&quot;:1012.9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4.85,&quot;left&quot;:-112.95,&quot;top&quot;:68.85,&quot;width&quot;:1012.9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4.66204724409454,&quot;left&quot;:37.45606299212598,&quot;top&quot;:95.3379527559055,&quot;width&quot;:922.5439370078741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0,&quot;left&quot;:500,&quot;top&quot;:203.7,&quot;width&quot;:400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0,&quot;left&quot;:500,&quot;top&quot;:203.7,&quot;width&quot;:400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0,&quot;left&quot;:500,&quot;top&quot;:203.7,&quot;width&quot;:400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0,&quot;left&quot;:500,&quot;top&quot;:203.7,&quot;width&quot;:400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0,&quot;left&quot;:500,&quot;top&quot;:203.7,&quot;width&quot;:400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0,&quot;left&quot;:500,&quot;top&quot;:203.7,&quot;width&quot;:400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0,&quot;left&quot;:500,&quot;top&quot;:203.7,&quot;width&quot;:40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0,&quot;left&quot;:500,&quot;top&quot;:203.7,&quot;width&quot;:400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0,&quot;left&quot;:500,&quot;top&quot;:203.7,&quot;width&quot;:400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0,&quot;left&quot;:500,&quot;top&quot;:203.7,&quot;width&quot;:400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0,&quot;left&quot;:500,&quot;top&quot;:203.7,&quot;width&quot;:400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0,&quot;left&quot;:500,&quot;top&quot;:203.7,&quot;width&quot;:400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4.66204724409454,&quot;left&quot;:37.45606299212598,&quot;top&quot;:95.3379527559055,&quot;width&quot;:922.5439370078741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0,&quot;left&quot;:97.2,&quot;top&quot;:175.6,&quot;width&quot;:400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0,&quot;left&quot;:97.2,&quot;top&quot;:175.6,&quot;width&quot;:40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0977"/>
  <p:tag name="KSO_WM_TEMPLATE_THUMBS_INDEX" val="1、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0,&quot;left&quot;:97.2,&quot;top&quot;:175.6,&quot;width&quot;:400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0,&quot;left&quot;:97.2,&quot;top&quot;:175.6,&quot;width&quot;:400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0,&quot;left&quot;:97.2,&quot;top&quot;:175.6,&quot;width&quot;:400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0,&quot;left&quot;:97.2,&quot;top&quot;:175.6,&quot;width&quot;:400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0,&quot;left&quot;:97.2,&quot;top&quot;:175.6,&quot;width&quot;:400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0,&quot;left&quot;:97.2,&quot;top&quot;:175.6,&quot;width&quot;:400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0,&quot;left&quot;:97.2,&quot;top&quot;:175.6,&quot;width&quot;:400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5,&quot;left&quot;:126.3,&quot;top&quot;:149.85,&quot;width&quot;:400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5,&quot;left&quot;:126.3,&quot;top&quot;:149.85,&quot;width&quot;:400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5,&quot;left&quot;:126.3,&quot;top&quot;:149.85,&quot;width&quot;:40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5,&quot;left&quot;:126.3,&quot;top&quot;:149.85,&quot;width&quot;:400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5,&quot;left&quot;:126.3,&quot;top&quot;:149.85,&quot;width&quot;:400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5,&quot;left&quot;:126.3,&quot;top&quot;:149.85,&quot;width&quot;:400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5,&quot;left&quot;:126.3,&quot;top&quot;:149.85,&quot;width&quot;:400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5,&quot;left&quot;:126.3,&quot;top&quot;:149.85,&quot;width&quot;:400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5,&quot;left&quot;:126.3,&quot;top&quot;:149.85,&quot;width&quot;:400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5,&quot;left&quot;:126.3,&quot;top&quot;:149.85,&quot;width&quot;:400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5,&quot;left&quot;:126.3,&quot;top&quot;:149.85,&quot;width&quot;:400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5,&quot;left&quot;:126.3,&quot;top&quot;:149.85,&quot;width&quot;:400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63.6,&quot;top&quot;:158,&quot;width&quot;:84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63.6,&quot;top&quot;:158,&quot;width&quot;:840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63.6,&quot;top&quot;:158,&quot;width&quot;:840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63.6,&quot;top&quot;:158,&quot;width&quot;:840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63.6,&quot;top&quot;:158,&quot;width&quot;:840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63.6,&quot;top&quot;:158,&quot;width&quot;:840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63.6,&quot;top&quot;:158,&quot;width&quot;:840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63.6,&quot;top&quot;:158,&quot;width&quot;:840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63.6,&quot;top&quot;:158,&quot;width&quot;:840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63.6,&quot;top&quot;:158,&quot;width&quot;:840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63.6,&quot;top&quot;:158,&quot;width&quot;:840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UNIT_TYPE" val="i"/>
  <p:tag name="KSO_WM_UNIT_INDEX" val="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63.6,&quot;top&quot;:158,&quot;width&quot;:840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63.6,&quot;top&quot;:158,&quot;width&quot;:840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63.6,&quot;top&quot;:158,&quot;width&quot;:840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63.6,&quot;top&quot;:158,&quot;width&quot;:840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63.6,&quot;top&quot;:158,&quot;width&quot;:840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84,&quot;top&quot;:166.8,&quot;width&quot;:830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84,&quot;top&quot;:166.8,&quot;width&quot;:830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84,&quot;top&quot;:166.8,&quot;width&quot;:830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84,&quot;top&quot;:166.8,&quot;width&quot;:830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84,&quot;top&quot;:166.8,&quot;width&quot;:830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84,&quot;top&quot;:166.8,&quot;width&quot;:830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84,&quot;top&quot;:166.8,&quot;width&quot;:830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84,&quot;top&quot;:166.8,&quot;width&quot;:830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84,&quot;top&quot;:166.8,&quot;width&quot;:830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84,&quot;top&quot;:166.8,&quot;width&quot;:830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84,&quot;top&quot;:166.8,&quot;width&quot;:830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,&quot;left&quot;:84,&quot;top&quot;:166.8,&quot;width&quot;:830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6,&quot;left&quot;:91.2,&quot;top&quot;:181.2,&quot;width&quot;:449.25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6,&quot;left&quot;:91.2,&quot;top&quot;:181.2,&quot;width&quot;:449.25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6,&quot;left&quot;:91.2,&quot;top&quot;:181.2,&quot;width&quot;:449.25}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蓝紫">
      <a:dk1>
        <a:srgbClr val="000000"/>
      </a:dk1>
      <a:lt1>
        <a:srgbClr val="FFFFFF"/>
      </a:lt1>
      <a:dk2>
        <a:srgbClr val="03287B"/>
      </a:dk2>
      <a:lt2>
        <a:srgbClr val="F0F6FE"/>
      </a:lt2>
      <a:accent1>
        <a:srgbClr val="7CB8FD"/>
      </a:accent1>
      <a:accent2>
        <a:srgbClr val="2588FC"/>
      </a:accent2>
      <a:accent3>
        <a:srgbClr val="5893FE"/>
      </a:accent3>
      <a:accent4>
        <a:srgbClr val="5DC5FF"/>
      </a:accent4>
      <a:accent5>
        <a:srgbClr val="FF7500"/>
      </a:accent5>
      <a:accent6>
        <a:srgbClr val="FFC000"/>
      </a:accent6>
      <a:hlink>
        <a:srgbClr val="304FFE"/>
      </a:hlink>
      <a:folHlink>
        <a:srgbClr val="492067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1946</Words>
  <Application>Microsoft Office PowerPoint</Application>
  <PresentationFormat>宽屏</PresentationFormat>
  <Paragraphs>299</Paragraphs>
  <Slides>27</Slides>
  <Notes>27</Notes>
  <HiddenSlides>0</HiddenSlides>
  <MMClips>3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43" baseType="lpstr">
      <vt:lpstr>Times New Roman</vt:lpstr>
      <vt:lpstr>Verdana</vt:lpstr>
      <vt:lpstr>宋体</vt:lpstr>
      <vt:lpstr>华光淡古印_CNKI</vt:lpstr>
      <vt:lpstr>楷体</vt:lpstr>
      <vt:lpstr>微软雅黑</vt:lpstr>
      <vt:lpstr>方正粗黑宋简体</vt:lpstr>
      <vt:lpstr>Noto Sans SC</vt:lpstr>
      <vt:lpstr>Arial</vt:lpstr>
      <vt:lpstr>思源宋体 CN</vt:lpstr>
      <vt:lpstr>汉仪铸字木头人W</vt:lpstr>
      <vt:lpstr>Calibri</vt:lpstr>
      <vt:lpstr>等线</vt:lpstr>
      <vt:lpstr>Office 主题</vt:lpstr>
      <vt:lpstr>1_Office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2026年安徽省小学人工智能通识教育暨小学信息科技教学指南培训活动</dc:title>
  <dc:creator>梁祥</dc:creator>
  <cp:keywords>中学信息科技教学指南修订与解读</cp:keywords>
  <cp:lastModifiedBy>方其桂</cp:lastModifiedBy>
  <cp:revision>630</cp:revision>
  <dcterms:created xsi:type="dcterms:W3CDTF">2021-03-10T08:28:00Z</dcterms:created>
  <dcterms:modified xsi:type="dcterms:W3CDTF">2026-03-17T04:02:44Z</dcterms:modified>
  <cp:category>梁祥芜湖弋江区教育局教研室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ECF541F138AE4B7C993BCE733DAD71DF_13</vt:lpwstr>
  </property>
</Properties>
</file>