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1.svg" ContentType="image/svg+xml"/>
  <Override PartName="/ppt/media/image10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6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0" embedTrueTypeFonts="1" saveSubsetFonts="1">
  <p:sldMasterIdLst>
    <p:sldMasterId id="2147483648" r:id="rId1"/>
    <p:sldMasterId id="2147483660" r:id="rId3"/>
    <p:sldMasterId id="2147483663" r:id="rId4"/>
  </p:sldMasterIdLst>
  <p:notesMasterIdLst>
    <p:notesMasterId r:id="rId6"/>
  </p:notesMasterIdLst>
  <p:handoutMasterIdLst>
    <p:handoutMasterId r:id="rId28"/>
  </p:handoutMasterIdLst>
  <p:sldIdLst>
    <p:sldId id="4900" r:id="rId5"/>
    <p:sldId id="532" r:id="rId7"/>
    <p:sldId id="4932" r:id="rId8"/>
    <p:sldId id="4896" r:id="rId9"/>
    <p:sldId id="4960" r:id="rId10"/>
    <p:sldId id="4942" r:id="rId11"/>
    <p:sldId id="4933" r:id="rId12"/>
    <p:sldId id="4941" r:id="rId13"/>
    <p:sldId id="4934" r:id="rId14"/>
    <p:sldId id="4936" r:id="rId15"/>
    <p:sldId id="4961" r:id="rId16"/>
    <p:sldId id="4945" r:id="rId17"/>
    <p:sldId id="4947" r:id="rId18"/>
    <p:sldId id="4954" r:id="rId19"/>
    <p:sldId id="4953" r:id="rId20"/>
    <p:sldId id="4949" r:id="rId21"/>
    <p:sldId id="4955" r:id="rId22"/>
    <p:sldId id="4952" r:id="rId23"/>
    <p:sldId id="4956" r:id="rId24"/>
    <p:sldId id="4957" r:id="rId25"/>
    <p:sldId id="4962" r:id="rId26"/>
    <p:sldId id="4929" r:id="rId27"/>
  </p:sldIdLst>
  <p:sldSz cx="12192000" cy="6858000"/>
  <p:notesSz cx="6858000" cy="9144000"/>
  <p:embeddedFontLst>
    <p:embeddedFont>
      <p:font typeface="楷体" panose="02010609060101010101" pitchFamily="49" charset="-122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黑体" panose="02010609060101010101" charset="-122"/>
      <p:regular r:id="rId35"/>
    </p:embeddedFont>
    <p:embeddedFont>
      <p:font typeface="汉仪铸字木头人W" panose="00020600040101010101" charset="-122"/>
      <p:regular r:id="rId36"/>
    </p:embeddedFont>
    <p:embeddedFont>
      <p:font typeface="Calibri" panose="020F0502020204030204"/>
      <p:regular r:id="rId37"/>
      <p:bold r:id="rId38"/>
      <p:italic r:id="rId39"/>
      <p:boldItalic r:id="rId40"/>
    </p:embeddedFont>
    <p:embeddedFont>
      <p:font typeface="方正粗黑宋简体" panose="02000000000000000000" pitchFamily="2" charset="-122"/>
      <p:regular r:id="rId41"/>
    </p:embeddedFont>
    <p:embeddedFont>
      <p:font typeface="华光淡古印_CNKI" panose="02000500000000000000" pitchFamily="2" charset="-122"/>
      <p:regular r:id="rId42"/>
    </p:embeddedFont>
    <p:embeddedFont>
      <p:font typeface="Noto Sans SC" panose="020B0200000000000000" charset="-122"/>
      <p:regular r:id="rId43"/>
    </p:embeddedFont>
    <p:embeddedFont>
      <p:font typeface="等线" panose="02010600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B900"/>
    <a:srgbClr val="1E4370"/>
    <a:srgbClr val="DE58A9"/>
    <a:srgbClr val="BB313E"/>
    <a:srgbClr val="005CAA"/>
    <a:srgbClr val="FDE11C"/>
    <a:srgbClr val="BA5DE5"/>
    <a:srgbClr val="D9E289"/>
    <a:srgbClr val="BE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85463" autoAdjust="0"/>
  </p:normalViewPr>
  <p:slideViewPr>
    <p:cSldViewPr snapToGrid="0" showGuides="1">
      <p:cViewPr varScale="1">
        <p:scale>
          <a:sx n="70" d="100"/>
          <a:sy n="70" d="100"/>
        </p:scale>
        <p:origin x="1003" y="53"/>
      </p:cViewPr>
      <p:guideLst>
        <p:guide orient="horz" pos="22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5" Type="http://schemas.openxmlformats.org/officeDocument/2006/relationships/tags" Target="tags/tag176.xml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</a:t>
            </a:r>
            <a:r>
              <a:rPr lang="zh-CN" altLang="en-US" dirty="0"/>
              <a:t>年安徽省小学人工智能通识教育暨小学信息科技教学指南培训活动</a:t>
            </a:r>
            <a:endParaRPr lang="en-US" altLang="zh-CN" dirty="0"/>
          </a:p>
          <a:p>
            <a:r>
              <a:rPr lang="zh-CN" altLang="en-US" dirty="0"/>
              <a:t>课题：小学信息科技教学指南修订与解读</a:t>
            </a:r>
            <a:endParaRPr lang="en-US" altLang="zh-CN" dirty="0"/>
          </a:p>
          <a:p>
            <a:r>
              <a:rPr lang="zh-CN" altLang="en-US" dirty="0"/>
              <a:t>单位：安徽省教育科学研究院</a:t>
            </a:r>
            <a:endParaRPr lang="en-US" altLang="zh-CN" dirty="0"/>
          </a:p>
          <a:p>
            <a:r>
              <a:rPr lang="zh-CN" altLang="en-US" dirty="0"/>
              <a:t>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19</a:t>
            </a:r>
            <a:r>
              <a:rPr lang="zh-CN" altLang="en-US" dirty="0"/>
              <a:t>日是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携手共筑</a:t>
            </a:r>
            <a:r>
              <a:rPr lang="en-US" altLang="zh-CN" dirty="0"/>
              <a:t>AI</a:t>
            </a:r>
            <a:r>
              <a:rPr lang="zh-CN" altLang="en-US" dirty="0"/>
              <a:t>教育新未来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BA38D0-7275-49D7-BC16-A67A96BCC2B3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zh-CN" altLang="en-US" dirty="0">
              <a:effectLst>
                <a:outerShdw blurRad="38100" dist="38100" dir="2700000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76000">
                <a:schemeClr val="accent1">
                  <a:alpha val="61000"/>
                </a:schemeClr>
              </a:gs>
              <a:gs pos="34000">
                <a:schemeClr val="bg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23"/>
          <p:cNvSpPr/>
          <p:nvPr userDrawn="1">
            <p:custDataLst>
              <p:tags r:id="rId3"/>
            </p:custDataLst>
          </p:nvPr>
        </p:nvSpPr>
        <p:spPr>
          <a:xfrm>
            <a:off x="6684010" y="2133600"/>
            <a:ext cx="5508126" cy="4724400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任意多边形: 形状 23"/>
          <p:cNvSpPr/>
          <p:nvPr userDrawn="1">
            <p:custDataLst>
              <p:tags r:id="rId4"/>
            </p:custDataLst>
          </p:nvPr>
        </p:nvSpPr>
        <p:spPr>
          <a:xfrm>
            <a:off x="6684146" y="2133600"/>
            <a:ext cx="5507990" cy="4724400"/>
          </a:xfrm>
          <a:custGeom>
            <a:avLst/>
            <a:gdLst>
              <a:gd name="connsiteX0" fmla="*/ 236 w 8674"/>
              <a:gd name="connsiteY0" fmla="*/ 7440 h 7440"/>
              <a:gd name="connsiteX1" fmla="*/ 118 w 8674"/>
              <a:gd name="connsiteY1" fmla="*/ 6980 h 7440"/>
              <a:gd name="connsiteX2" fmla="*/ 0 w 8674"/>
              <a:gd name="connsiteY2" fmla="*/ 5809 h 7440"/>
              <a:gd name="connsiteX3" fmla="*/ 5809 w 8674"/>
              <a:gd name="connsiteY3" fmla="*/ 0 h 7440"/>
              <a:gd name="connsiteX4" fmla="*/ 8578 w 8674"/>
              <a:gd name="connsiteY4" fmla="*/ 701 h 7440"/>
              <a:gd name="connsiteX5" fmla="*/ 8674 w 8674"/>
              <a:gd name="connsiteY5" fmla="*/ 756 h 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4" h="7440">
                <a:moveTo>
                  <a:pt x="236" y="7440"/>
                </a:moveTo>
                <a:lnTo>
                  <a:pt x="118" y="6980"/>
                </a:lnTo>
                <a:cubicBezTo>
                  <a:pt x="41" y="6602"/>
                  <a:pt x="0" y="6210"/>
                  <a:pt x="0" y="5809"/>
                </a:cubicBezTo>
                <a:cubicBezTo>
                  <a:pt x="0" y="2601"/>
                  <a:pt x="2601" y="0"/>
                  <a:pt x="5809" y="0"/>
                </a:cubicBezTo>
                <a:cubicBezTo>
                  <a:pt x="6812" y="0"/>
                  <a:pt x="7755" y="254"/>
                  <a:pt x="8578" y="701"/>
                </a:cubicBezTo>
                <a:lnTo>
                  <a:pt x="8674" y="756"/>
                </a:lnTo>
              </a:path>
            </a:pathLst>
          </a:custGeom>
          <a:noFill/>
          <a:ln w="19050">
            <a:solidFill>
              <a:srgbClr val="FFFFFF">
                <a:alpha val="67000"/>
              </a:srgbClr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5"/>
            </p:custDataLst>
          </p:nvPr>
        </p:nvSpPr>
        <p:spPr>
          <a:xfrm>
            <a:off x="6997066" y="2489768"/>
            <a:ext cx="5194672" cy="4368232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6" name="椭圆 55"/>
          <p:cNvSpPr/>
          <p:nvPr userDrawn="1">
            <p:custDataLst>
              <p:tags r:id="rId6"/>
            </p:custDataLst>
          </p:nvPr>
        </p:nvSpPr>
        <p:spPr>
          <a:xfrm flipH="1">
            <a:off x="552107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7" name="椭圆 56"/>
          <p:cNvSpPr/>
          <p:nvPr userDrawn="1">
            <p:custDataLst>
              <p:tags r:id="rId7"/>
            </p:custDataLst>
          </p:nvPr>
        </p:nvSpPr>
        <p:spPr>
          <a:xfrm flipH="1">
            <a:off x="755971" y="562812"/>
            <a:ext cx="109018" cy="109018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8" name="椭圆 57"/>
          <p:cNvSpPr/>
          <p:nvPr userDrawn="1">
            <p:custDataLst>
              <p:tags r:id="rId8"/>
            </p:custDataLst>
          </p:nvPr>
        </p:nvSpPr>
        <p:spPr>
          <a:xfrm flipH="1">
            <a:off x="960924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9" name="椭圆 58"/>
          <p:cNvSpPr/>
          <p:nvPr userDrawn="1">
            <p:custDataLst>
              <p:tags r:id="rId9"/>
            </p:custDataLst>
          </p:nvPr>
        </p:nvSpPr>
        <p:spPr>
          <a:xfrm flipH="1">
            <a:off x="1164788" y="562812"/>
            <a:ext cx="109018" cy="10901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10"/>
            </p:custDataLst>
          </p:nvPr>
        </p:nvSpPr>
        <p:spPr>
          <a:xfrm rot="5400000">
            <a:off x="10551795" y="174625"/>
            <a:ext cx="1814830" cy="146558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1"/>
            </p:custDataLst>
          </p:nvPr>
        </p:nvSpPr>
        <p:spPr>
          <a:xfrm rot="16200000">
            <a:off x="-162575" y="5323190"/>
            <a:ext cx="1698018" cy="137160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 descr="千库网_智能手机屏幕上的智能人工智能聊天机器人_元素编号1472818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6236335" y="361950"/>
            <a:ext cx="5363845" cy="6496050"/>
          </a:xfrm>
          <a:prstGeom prst="rect">
            <a:avLst/>
          </a:prstGeom>
        </p:spPr>
      </p:pic>
      <p:sp>
        <p:nvSpPr>
          <p:cNvPr id="8" name="文本框 3"/>
          <p:cNvSpPr txBox="1"/>
          <p:nvPr userDrawn="1"/>
        </p:nvSpPr>
        <p:spPr>
          <a:xfrm>
            <a:off x="1102995" y="874395"/>
            <a:ext cx="70954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2025</a:t>
            </a:r>
            <a:r>
              <a:rPr lang="zh-CN" altLang="en-US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年安徽省中小学人工智能教育教师培训</a:t>
            </a:r>
            <a:endParaRPr lang="zh-CN" altLang="en-US" sz="2800" dirty="0">
              <a:solidFill>
                <a:srgbClr val="005CAA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" y="843930"/>
            <a:ext cx="540000" cy="436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/>
          <p:cNvSpPr/>
          <p:nvPr userDrawn="1"/>
        </p:nvSpPr>
        <p:spPr>
          <a:xfrm>
            <a:off x="1774825" y="306705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544830" y="306705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2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37669" y="245779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2"/>
          <p:cNvSpPr/>
          <p:nvPr userDrawn="1"/>
        </p:nvSpPr>
        <p:spPr>
          <a:xfrm>
            <a:off x="601861" y="183181"/>
            <a:ext cx="3621795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71094" y="29099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774101" y="166047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4158" y="6498000"/>
            <a:ext cx="12187842" cy="360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0"/>
                </a:schemeClr>
              </a:gs>
              <a:gs pos="20000">
                <a:schemeClr val="bg2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>
              <a:solidFill>
                <a:srgbClr val="102940"/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990600" cy="800172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2" Type="http://schemas.openxmlformats.org/officeDocument/2006/relationships/notesSlide" Target="../notesSlides/notesSlide10.xml"/><Relationship Id="rId31" Type="http://schemas.openxmlformats.org/officeDocument/2006/relationships/slideLayout" Target="../slideLayouts/slideLayout5.xml"/><Relationship Id="rId30" Type="http://schemas.openxmlformats.org/officeDocument/2006/relationships/tags" Target="../tags/tag86.xml"/><Relationship Id="rId3" Type="http://schemas.openxmlformats.org/officeDocument/2006/relationships/tags" Target="../tags/tag67.xml"/><Relationship Id="rId29" Type="http://schemas.openxmlformats.org/officeDocument/2006/relationships/tags" Target="../tags/tag85.xml"/><Relationship Id="rId28" Type="http://schemas.openxmlformats.org/officeDocument/2006/relationships/tags" Target="../tags/tag84.xml"/><Relationship Id="rId27" Type="http://schemas.openxmlformats.org/officeDocument/2006/relationships/tags" Target="../tags/tag83.xml"/><Relationship Id="rId26" Type="http://schemas.openxmlformats.org/officeDocument/2006/relationships/image" Target="../media/image43.svg"/><Relationship Id="rId25" Type="http://schemas.openxmlformats.org/officeDocument/2006/relationships/image" Target="../media/image42.png"/><Relationship Id="rId24" Type="http://schemas.openxmlformats.org/officeDocument/2006/relationships/tags" Target="../tags/tag82.xml"/><Relationship Id="rId23" Type="http://schemas.openxmlformats.org/officeDocument/2006/relationships/tags" Target="../tags/tag81.xml"/><Relationship Id="rId22" Type="http://schemas.openxmlformats.org/officeDocument/2006/relationships/tags" Target="../tags/tag80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6.xml"/><Relationship Id="rId19" Type="http://schemas.openxmlformats.org/officeDocument/2006/relationships/image" Target="../media/image41.svg"/><Relationship Id="rId18" Type="http://schemas.openxmlformats.org/officeDocument/2006/relationships/image" Target="../media/image40.png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image" Target="../media/image39.svg"/><Relationship Id="rId11" Type="http://schemas.openxmlformats.org/officeDocument/2006/relationships/image" Target="../media/image38.png"/><Relationship Id="rId10" Type="http://schemas.openxmlformats.org/officeDocument/2006/relationships/tags" Target="../tags/tag7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svg"/><Relationship Id="rId8" Type="http://schemas.openxmlformats.org/officeDocument/2006/relationships/image" Target="../media/image45.png"/><Relationship Id="rId7" Type="http://schemas.openxmlformats.org/officeDocument/2006/relationships/tags" Target="../tags/tag91.xml"/><Relationship Id="rId6" Type="http://schemas.openxmlformats.org/officeDocument/2006/relationships/image" Target="../media/image44.png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92.xml"/><Relationship Id="rId1" Type="http://schemas.openxmlformats.org/officeDocument/2006/relationships/tags" Target="../tags/tag8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8" Type="http://schemas.openxmlformats.org/officeDocument/2006/relationships/notesSlide" Target="../notesSlides/notesSlide12.xml"/><Relationship Id="rId27" Type="http://schemas.openxmlformats.org/officeDocument/2006/relationships/slideLayout" Target="../slideLayouts/slideLayout5.xml"/><Relationship Id="rId26" Type="http://schemas.openxmlformats.org/officeDocument/2006/relationships/tags" Target="../tags/tag114.xml"/><Relationship Id="rId25" Type="http://schemas.openxmlformats.org/officeDocument/2006/relationships/image" Target="../media/image49.svg"/><Relationship Id="rId24" Type="http://schemas.openxmlformats.org/officeDocument/2006/relationships/image" Target="../media/image48.png"/><Relationship Id="rId23" Type="http://schemas.openxmlformats.org/officeDocument/2006/relationships/image" Target="../media/image47.jpeg"/><Relationship Id="rId22" Type="http://schemas.openxmlformats.org/officeDocument/2006/relationships/tags" Target="../tags/tag113.xml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93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0" Type="http://schemas.openxmlformats.org/officeDocument/2006/relationships/notesSlide" Target="../notesSlides/notesSlide13.xml"/><Relationship Id="rId2" Type="http://schemas.openxmlformats.org/officeDocument/2006/relationships/tags" Target="../tags/tag115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29.xml"/><Relationship Id="rId17" Type="http://schemas.openxmlformats.org/officeDocument/2006/relationships/image" Target="../media/image51.svg"/><Relationship Id="rId16" Type="http://schemas.openxmlformats.org/officeDocument/2006/relationships/image" Target="../media/image50.png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30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31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svg"/><Relationship Id="rId8" Type="http://schemas.openxmlformats.org/officeDocument/2006/relationships/image" Target="../media/image69.png"/><Relationship Id="rId7" Type="http://schemas.openxmlformats.org/officeDocument/2006/relationships/image" Target="../media/image68.svg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3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sv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svg"/><Relationship Id="rId8" Type="http://schemas.openxmlformats.org/officeDocument/2006/relationships/image" Target="../media/image85.png"/><Relationship Id="rId7" Type="http://schemas.openxmlformats.org/officeDocument/2006/relationships/image" Target="../media/image84.svg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7" Type="http://schemas.openxmlformats.org/officeDocument/2006/relationships/notesSlide" Target="../notesSlides/notesSlide18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134.xml"/><Relationship Id="rId14" Type="http://schemas.openxmlformats.org/officeDocument/2006/relationships/image" Target="../media/image91.png"/><Relationship Id="rId13" Type="http://schemas.openxmlformats.org/officeDocument/2006/relationships/image" Target="../media/image90.svg"/><Relationship Id="rId12" Type="http://schemas.openxmlformats.org/officeDocument/2006/relationships/image" Target="../media/image89.png"/><Relationship Id="rId11" Type="http://schemas.openxmlformats.org/officeDocument/2006/relationships/image" Target="../media/image88.svg"/><Relationship Id="rId10" Type="http://schemas.openxmlformats.org/officeDocument/2006/relationships/image" Target="../media/image87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143.xml"/><Relationship Id="rId15" Type="http://schemas.openxmlformats.org/officeDocument/2006/relationships/image" Target="../media/image46.svg"/><Relationship Id="rId14" Type="http://schemas.openxmlformats.org/officeDocument/2006/relationships/image" Target="../media/image45.png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image" Target="../media/image95.svg"/><Relationship Id="rId10" Type="http://schemas.openxmlformats.org/officeDocument/2006/relationships/image" Target="../media/image94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2.png"/><Relationship Id="rId32" Type="http://schemas.openxmlformats.org/officeDocument/2006/relationships/notesSlide" Target="../notesSlides/notesSlide2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36.xml"/><Relationship Id="rId3" Type="http://schemas.openxmlformats.org/officeDocument/2006/relationships/image" Target="../media/image11.png"/><Relationship Id="rId29" Type="http://schemas.openxmlformats.org/officeDocument/2006/relationships/tags" Target="../tags/tag35.xml"/><Relationship Id="rId28" Type="http://schemas.openxmlformats.org/officeDocument/2006/relationships/tags" Target="../tags/tag34.xml"/><Relationship Id="rId27" Type="http://schemas.openxmlformats.org/officeDocument/2006/relationships/tags" Target="../tags/tag33.xml"/><Relationship Id="rId26" Type="http://schemas.openxmlformats.org/officeDocument/2006/relationships/tags" Target="../tags/tag32.xml"/><Relationship Id="rId25" Type="http://schemas.openxmlformats.org/officeDocument/2006/relationships/image" Target="../media/image17.png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microsoft.com/office/2007/relationships/hdphoto" Target="../media/image14.wdp"/><Relationship Id="rId21" Type="http://schemas.openxmlformats.org/officeDocument/2006/relationships/image" Target="../media/image13.png"/><Relationship Id="rId20" Type="http://schemas.openxmlformats.org/officeDocument/2006/relationships/tags" Target="../tags/tag31.xml"/><Relationship Id="rId2" Type="http://schemas.openxmlformats.org/officeDocument/2006/relationships/tags" Target="../tags/tag15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21.jpeg"/><Relationship Id="rId6" Type="http://schemas.openxmlformats.org/officeDocument/2006/relationships/image" Target="../media/image19.png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image" Target="../media/image97.svg"/><Relationship Id="rId40" Type="http://schemas.openxmlformats.org/officeDocument/2006/relationships/notesSlide" Target="../notesSlides/notesSlide21.xml"/><Relationship Id="rId4" Type="http://schemas.openxmlformats.org/officeDocument/2006/relationships/image" Target="../media/image96.png"/><Relationship Id="rId39" Type="http://schemas.openxmlformats.org/officeDocument/2006/relationships/slideLayout" Target="../slideLayouts/slideLayout5.xml"/><Relationship Id="rId38" Type="http://schemas.openxmlformats.org/officeDocument/2006/relationships/tags" Target="../tags/tag175.xml"/><Relationship Id="rId37" Type="http://schemas.openxmlformats.org/officeDocument/2006/relationships/tags" Target="../tags/tag174.xml"/><Relationship Id="rId36" Type="http://schemas.openxmlformats.org/officeDocument/2006/relationships/tags" Target="../tags/tag173.xml"/><Relationship Id="rId35" Type="http://schemas.openxmlformats.org/officeDocument/2006/relationships/tags" Target="../tags/tag172.xml"/><Relationship Id="rId34" Type="http://schemas.openxmlformats.org/officeDocument/2006/relationships/tags" Target="../tags/tag171.xml"/><Relationship Id="rId33" Type="http://schemas.openxmlformats.org/officeDocument/2006/relationships/tags" Target="../tags/tag170.xml"/><Relationship Id="rId32" Type="http://schemas.openxmlformats.org/officeDocument/2006/relationships/image" Target="../media/image103.svg"/><Relationship Id="rId31" Type="http://schemas.openxmlformats.org/officeDocument/2006/relationships/image" Target="../media/image102.png"/><Relationship Id="rId30" Type="http://schemas.openxmlformats.org/officeDocument/2006/relationships/tags" Target="../tags/tag169.xml"/><Relationship Id="rId3" Type="http://schemas.openxmlformats.org/officeDocument/2006/relationships/tags" Target="../tags/tag148.xml"/><Relationship Id="rId29" Type="http://schemas.openxmlformats.org/officeDocument/2006/relationships/tags" Target="../tags/tag168.xml"/><Relationship Id="rId28" Type="http://schemas.openxmlformats.org/officeDocument/2006/relationships/tags" Target="../tags/tag167.xml"/><Relationship Id="rId27" Type="http://schemas.openxmlformats.org/officeDocument/2006/relationships/tags" Target="../tags/tag166.xml"/><Relationship Id="rId26" Type="http://schemas.openxmlformats.org/officeDocument/2006/relationships/tags" Target="../tags/tag165.xml"/><Relationship Id="rId25" Type="http://schemas.openxmlformats.org/officeDocument/2006/relationships/tags" Target="../tags/tag164.xml"/><Relationship Id="rId24" Type="http://schemas.openxmlformats.org/officeDocument/2006/relationships/tags" Target="../tags/tag163.xml"/><Relationship Id="rId23" Type="http://schemas.openxmlformats.org/officeDocument/2006/relationships/image" Target="../media/image101.svg"/><Relationship Id="rId22" Type="http://schemas.openxmlformats.org/officeDocument/2006/relationships/image" Target="../media/image100.png"/><Relationship Id="rId21" Type="http://schemas.openxmlformats.org/officeDocument/2006/relationships/tags" Target="../tags/tag162.xml"/><Relationship Id="rId20" Type="http://schemas.openxmlformats.org/officeDocument/2006/relationships/tags" Target="../tags/tag161.xml"/><Relationship Id="rId2" Type="http://schemas.openxmlformats.org/officeDocument/2006/relationships/tags" Target="../tags/tag147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image" Target="../media/image99.svg"/><Relationship Id="rId13" Type="http://schemas.openxmlformats.org/officeDocument/2006/relationships/image" Target="../media/image98.png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39.xml"/><Relationship Id="rId4" Type="http://schemas.openxmlformats.org/officeDocument/2006/relationships/image" Target="../media/image5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image" Target="../media/image27.svg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3.svg"/><Relationship Id="rId12" Type="http://schemas.openxmlformats.org/officeDocument/2006/relationships/image" Target="../media/image32.png"/><Relationship Id="rId11" Type="http://schemas.openxmlformats.org/officeDocument/2006/relationships/image" Target="../media/image31.svg"/><Relationship Id="rId10" Type="http://schemas.openxmlformats.org/officeDocument/2006/relationships/image" Target="../media/image30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12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21.jpe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21.jpeg"/><Relationship Id="rId6" Type="http://schemas.openxmlformats.org/officeDocument/2006/relationships/image" Target="../media/image19.png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1685" y="4886325"/>
            <a:ext cx="9212580" cy="784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dist"/>
            <a:r>
              <a:rPr lang="zh-CN" altLang="en-US" sz="4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垃圾投放算积分</a:t>
            </a:r>
            <a:r>
              <a:rPr lang="en-US" altLang="zh-CN" sz="4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 </a:t>
            </a:r>
            <a:r>
              <a:rPr lang="zh-CN" altLang="en-US" sz="4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认识算法效率</a:t>
            </a:r>
            <a:endParaRPr lang="zh-CN" altLang="en-US" sz="44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dist"/>
            <a:endParaRPr lang="zh-CN" altLang="en-US" sz="24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6952226" y="4302396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8217041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9483422" y="4302396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5738415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292136" y="258965"/>
            <a:ext cx="343735" cy="309916"/>
            <a:chOff x="4634991" y="2138335"/>
            <a:chExt cx="428348" cy="386204"/>
          </a:xfrm>
        </p:grpSpPr>
        <p:sp>
          <p:nvSpPr>
            <p:cNvPr id="77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651281" y="258965"/>
            <a:ext cx="343735" cy="309916"/>
            <a:chOff x="5076056" y="2138335"/>
            <a:chExt cx="428348" cy="386204"/>
          </a:xfrm>
        </p:grpSpPr>
        <p:sp>
          <p:nvSpPr>
            <p:cNvPr id="80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7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7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7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7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7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010427" y="258965"/>
            <a:ext cx="343735" cy="309916"/>
            <a:chOff x="5557128" y="2138335"/>
            <a:chExt cx="428348" cy="386204"/>
          </a:xfrm>
        </p:grpSpPr>
        <p:sp>
          <p:nvSpPr>
            <p:cNvPr id="83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7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7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369572" y="258965"/>
            <a:ext cx="343735" cy="309916"/>
            <a:chOff x="6068610" y="2138335"/>
            <a:chExt cx="428348" cy="386204"/>
          </a:xfrm>
        </p:grpSpPr>
        <p:sp>
          <p:nvSpPr>
            <p:cNvPr id="86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7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7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7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5" y="167655"/>
            <a:ext cx="540000" cy="4369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693035"/>
            <a:ext cx="2091055" cy="2091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1830" y="732118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83830" y="6022975"/>
            <a:ext cx="44310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合肥市行知小学</a:t>
            </a:r>
            <a:r>
              <a:rPr lang="en-US" altLang="zh-CN" sz="24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夏兰</a:t>
            </a:r>
            <a:endParaRPr lang="en-US" altLang="zh-CN" sz="2400" dirty="0">
              <a:solidFill>
                <a:srgbClr val="1E437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4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77745" y="5732145"/>
            <a:ext cx="6716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基于验证性实验的学科实践说课</a:t>
            </a:r>
            <a:endParaRPr lang="zh-CN" altLang="en-US" sz="32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455" y="4523740"/>
            <a:ext cx="9502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中国工信出版集团</a:t>
            </a:r>
            <a:r>
              <a:rPr lang="en-US" altLang="zh-CN"/>
              <a:t>  </a:t>
            </a:r>
            <a:r>
              <a:rPr lang="zh-CN" altLang="en-US"/>
              <a:t>电子工业出版社</a:t>
            </a:r>
            <a:r>
              <a:rPr lang="en-US" altLang="zh-CN"/>
              <a:t>   </a:t>
            </a:r>
            <a:r>
              <a:rPr lang="zh-CN" altLang="en-US"/>
              <a:t>信息科技学生学习手册</a:t>
            </a:r>
            <a:r>
              <a:rPr lang="en-US" altLang="zh-CN"/>
              <a:t>   </a:t>
            </a:r>
            <a:r>
              <a:rPr lang="zh-CN" altLang="en-US"/>
              <a:t>五年级下册第</a:t>
            </a:r>
            <a:r>
              <a:rPr lang="en-US" altLang="zh-CN"/>
              <a:t>3</a:t>
            </a:r>
            <a:r>
              <a:rPr lang="zh-CN" altLang="en-US"/>
              <a:t>单元第</a:t>
            </a:r>
            <a:r>
              <a:rPr lang="en-US" altLang="zh-CN"/>
              <a:t>8</a:t>
            </a:r>
            <a:r>
              <a:rPr lang="zh-CN" altLang="en-US"/>
              <a:t>课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111115" y="426085"/>
            <a:ext cx="33788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实验流程总览</a:t>
            </a:r>
            <a:endParaRPr lang="zh-CN" sz="24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00" y="1524000"/>
            <a:ext cx="10668000" cy="406400"/>
          </a:xfrm>
          <a:prstGeom prst="roundRect">
            <a:avLst>
              <a:gd name="adj" fmla="val 31250"/>
            </a:avLst>
          </a:prstGeom>
          <a:solidFill>
            <a:srgbClr val="00336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5"/>
          <p:cNvSpPr/>
          <p:nvPr/>
        </p:nvSpPr>
        <p:spPr>
          <a:xfrm>
            <a:off x="1460500" y="1546225"/>
            <a:ext cx="138684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none" strike="noStrik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实验</a:t>
            </a:r>
            <a:r>
              <a:rPr lang="en-US" sz="1400" b="1" i="0" u="none" strike="noStrik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环节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4746625" y="1536065"/>
            <a:ext cx="149606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核心任务</a:t>
            </a:r>
            <a:endParaRPr lang="en-US" sz="1400" b="1" i="0" u="none" strike="noStrike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8679815" y="1549400"/>
            <a:ext cx="1581785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核心素养落点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AutoShape 9"/>
          <p:cNvSpPr/>
          <p:nvPr>
            <p:custDataLst>
              <p:tags r:id="rId2"/>
            </p:custDataLst>
          </p:nvPr>
        </p:nvSpPr>
        <p:spPr>
          <a:xfrm>
            <a:off x="762000" y="2032000"/>
            <a:ext cx="10668000" cy="952500"/>
          </a:xfrm>
          <a:prstGeom prst="roundRect">
            <a:avLst>
              <a:gd name="adj" fmla="val 13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" y="2298700"/>
            <a:ext cx="406400" cy="406400"/>
          </a:xfrm>
          <a:prstGeom prst="rect">
            <a:avLst/>
          </a:prstGeom>
        </p:spPr>
      </p:pic>
      <p:sp>
        <p:nvSpPr>
          <p:cNvPr id="13" name="AutoShape 11"/>
          <p:cNvSpPr/>
          <p:nvPr>
            <p:custDataLst>
              <p:tags r:id="rId6"/>
            </p:custDataLst>
          </p:nvPr>
        </p:nvSpPr>
        <p:spPr>
          <a:xfrm>
            <a:off x="1460500" y="2159000"/>
            <a:ext cx="1778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提出实验假设</a:t>
            </a:r>
            <a:endParaRPr lang="en-US" sz="16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2"/>
          <p:cNvSpPr/>
          <p:nvPr>
            <p:custDataLst>
              <p:tags r:id="rId7"/>
            </p:custDataLst>
          </p:nvPr>
        </p:nvSpPr>
        <p:spPr>
          <a:xfrm>
            <a:off x="3989070" y="2159000"/>
            <a:ext cx="2596515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制造认知冲突，提出科学假设，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解决“算法效率是什么”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9" name="AutoShape 14"/>
          <p:cNvSpPr/>
          <p:nvPr>
            <p:custDataLst>
              <p:tags r:id="rId8"/>
            </p:custDataLst>
          </p:nvPr>
        </p:nvSpPr>
        <p:spPr>
          <a:xfrm>
            <a:off x="8490585" y="2127250"/>
            <a:ext cx="1905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信息意识、计算思维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15"/>
          <p:cNvSpPr/>
          <p:nvPr>
            <p:custDataLst>
              <p:tags r:id="rId9"/>
            </p:custDataLst>
          </p:nvPr>
        </p:nvSpPr>
        <p:spPr>
          <a:xfrm>
            <a:off x="762000" y="3086100"/>
            <a:ext cx="10668000" cy="952500"/>
          </a:xfrm>
          <a:prstGeom prst="roundRect">
            <a:avLst>
              <a:gd name="adj" fmla="val 13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2" name="Picture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500" y="3352800"/>
            <a:ext cx="406400" cy="406400"/>
          </a:xfrm>
          <a:prstGeom prst="rect">
            <a:avLst/>
          </a:prstGeom>
        </p:spPr>
      </p:pic>
      <p:sp>
        <p:nvSpPr>
          <p:cNvPr id="26" name="AutoShape 17"/>
          <p:cNvSpPr/>
          <p:nvPr>
            <p:custDataLst>
              <p:tags r:id="rId13"/>
            </p:custDataLst>
          </p:nvPr>
        </p:nvSpPr>
        <p:spPr>
          <a:xfrm>
            <a:off x="1460500" y="3213100"/>
            <a:ext cx="1778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设计验证方案</a:t>
            </a:r>
            <a:endParaRPr lang="en-US" sz="16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7" name="AutoShape 18"/>
          <p:cNvSpPr/>
          <p:nvPr>
            <p:custDataLst>
              <p:tags r:id="rId14"/>
            </p:custDataLst>
          </p:nvPr>
        </p:nvSpPr>
        <p:spPr>
          <a:xfrm>
            <a:off x="3989070" y="3276600"/>
            <a:ext cx="2756535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明确实验逻辑，规范探究流程，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掌握控制变量法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9" name="AutoShape 20"/>
          <p:cNvSpPr/>
          <p:nvPr>
            <p:custDataLst>
              <p:tags r:id="rId15"/>
            </p:custDataLst>
          </p:nvPr>
        </p:nvSpPr>
        <p:spPr>
          <a:xfrm>
            <a:off x="8382000" y="3206750"/>
            <a:ext cx="225933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计算思维、科学探究能力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0" name="AutoShape 21"/>
          <p:cNvSpPr/>
          <p:nvPr>
            <p:custDataLst>
              <p:tags r:id="rId16"/>
            </p:custDataLst>
          </p:nvPr>
        </p:nvSpPr>
        <p:spPr>
          <a:xfrm>
            <a:off x="762000" y="4140200"/>
            <a:ext cx="10668000" cy="952500"/>
          </a:xfrm>
          <a:prstGeom prst="roundRect">
            <a:avLst>
              <a:gd name="adj" fmla="val 13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1" name="Picture 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2500" y="4406900"/>
            <a:ext cx="406400" cy="406400"/>
          </a:xfrm>
          <a:prstGeom prst="rect">
            <a:avLst/>
          </a:prstGeom>
        </p:spPr>
      </p:pic>
      <p:sp>
        <p:nvSpPr>
          <p:cNvPr id="32" name="AutoShape 23"/>
          <p:cNvSpPr/>
          <p:nvPr>
            <p:custDataLst>
              <p:tags r:id="rId20"/>
            </p:custDataLst>
          </p:nvPr>
        </p:nvSpPr>
        <p:spPr>
          <a:xfrm>
            <a:off x="1460500" y="4267200"/>
            <a:ext cx="1778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动手实验验证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AutoShape 24"/>
          <p:cNvSpPr/>
          <p:nvPr>
            <p:custDataLst>
              <p:tags r:id="rId21"/>
            </p:custDataLst>
          </p:nvPr>
        </p:nvSpPr>
        <p:spPr>
          <a:xfrm>
            <a:off x="3771900" y="4298950"/>
            <a:ext cx="3190875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三轮递进实验，量化对比、探究规律，</a:t>
            </a:r>
            <a:endParaRPr lang="en-US" sz="140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40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解决“算法效率怎么比”</a:t>
            </a:r>
            <a:endParaRPr lang="en-US" sz="140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5" name="AutoShape 26"/>
          <p:cNvSpPr/>
          <p:nvPr>
            <p:custDataLst>
              <p:tags r:id="rId22"/>
            </p:custDataLst>
          </p:nvPr>
        </p:nvSpPr>
        <p:spPr>
          <a:xfrm>
            <a:off x="8270875" y="4267200"/>
            <a:ext cx="2794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计算思维、数字化学习与创新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6" name="AutoShape 27"/>
          <p:cNvSpPr/>
          <p:nvPr>
            <p:custDataLst>
              <p:tags r:id="rId23"/>
            </p:custDataLst>
          </p:nvPr>
        </p:nvSpPr>
        <p:spPr>
          <a:xfrm>
            <a:off x="762000" y="5181600"/>
            <a:ext cx="10668000" cy="952500"/>
          </a:xfrm>
          <a:prstGeom prst="roundRect">
            <a:avLst>
              <a:gd name="adj" fmla="val 13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7" name="Picture 2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52500" y="5461000"/>
            <a:ext cx="406400" cy="406400"/>
          </a:xfrm>
          <a:prstGeom prst="rect">
            <a:avLst/>
          </a:prstGeom>
        </p:spPr>
      </p:pic>
      <p:sp>
        <p:nvSpPr>
          <p:cNvPr id="38" name="AutoShape 29"/>
          <p:cNvSpPr/>
          <p:nvPr>
            <p:custDataLst>
              <p:tags r:id="rId27"/>
            </p:custDataLst>
          </p:nvPr>
        </p:nvSpPr>
        <p:spPr>
          <a:xfrm>
            <a:off x="1460500" y="5321300"/>
            <a:ext cx="1778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总结实验结论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AutoShape 30"/>
          <p:cNvSpPr/>
          <p:nvPr>
            <p:custDataLst>
              <p:tags r:id="rId28"/>
            </p:custDataLst>
          </p:nvPr>
        </p:nvSpPr>
        <p:spPr>
          <a:xfrm>
            <a:off x="4100195" y="5321300"/>
            <a:ext cx="264541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梳理核心认知，构建知识体系，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解决“研究算法效率有何用”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41" name="AutoShape 32"/>
          <p:cNvSpPr/>
          <p:nvPr>
            <p:custDataLst>
              <p:tags r:id="rId29"/>
            </p:custDataLst>
          </p:nvPr>
        </p:nvSpPr>
        <p:spPr>
          <a:xfrm>
            <a:off x="8382000" y="5321300"/>
            <a:ext cx="2794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信息社会责任、计算思维迁移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3"/>
          <p:cNvSpPr/>
          <p:nvPr>
            <p:custDataLst>
              <p:tags r:id="rId1"/>
            </p:custDataLst>
          </p:nvPr>
        </p:nvSpPr>
        <p:spPr>
          <a:xfrm>
            <a:off x="6075680" y="1551305"/>
            <a:ext cx="5204460" cy="4182110"/>
          </a:xfrm>
          <a:prstGeom prst="roundRect">
            <a:avLst>
              <a:gd name="adj" fmla="val 6098"/>
            </a:avLst>
          </a:prstGeom>
          <a:noFill/>
          <a:ln w="12700" cap="flat" cmpd="sng" algn="ctr">
            <a:solidFill>
              <a:srgbClr val="376FFF">
                <a:alpha val="40000"/>
              </a:srgbClr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575945" tIns="504190" rIns="575945" bIns="252095" numCol="1" spcCol="0" rtlCol="0" fromWordArt="0" anchor="ctr" anchorCtr="0" forceAA="0" compatLnSpc="1">
            <a:noAutofit/>
          </a:bodyPr>
          <a:lstStyle/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kern="120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11115" y="426085"/>
            <a:ext cx="33788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：提出实验假设</a:t>
            </a:r>
            <a:endParaRPr lang="zh-CN" altLang="en-US" sz="24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3"/>
          <p:cNvSpPr/>
          <p:nvPr>
            <p:custDataLst>
              <p:tags r:id="rId3"/>
            </p:custDataLst>
          </p:nvPr>
        </p:nvSpPr>
        <p:spPr>
          <a:xfrm>
            <a:off x="744855" y="1551305"/>
            <a:ext cx="5204460" cy="4182110"/>
          </a:xfrm>
          <a:prstGeom prst="roundRect">
            <a:avLst>
              <a:gd name="adj" fmla="val 6098"/>
            </a:avLst>
          </a:prstGeom>
          <a:noFill/>
          <a:ln w="12700" cap="flat" cmpd="sng" algn="ctr">
            <a:solidFill>
              <a:srgbClr val="376FFF">
                <a:alpha val="40000"/>
              </a:srgbClr>
            </a:solidFill>
            <a:prstDash val="solid"/>
            <a:miter lim="800000"/>
          </a:ln>
          <a:effectLst/>
        </p:spPr>
        <p:txBody>
          <a:bodyPr vertOverflow="overflow" horzOverflow="overflow" vert="horz" wrap="square" lIns="575945" tIns="504190" rIns="575945" bIns="252095" numCol="1" spcCol="0" rtlCol="0" fromWordArt="0" anchor="ctr" anchorCtr="0" forceAA="0" compatLnSpc="1">
            <a:noAutofit/>
          </a:bodyPr>
          <a:lstStyle/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kern="120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标题"/>
          <p:cNvSpPr/>
          <p:nvPr>
            <p:custDataLst>
              <p:tags r:id="rId4"/>
            </p:custDataLst>
          </p:nvPr>
        </p:nvSpPr>
        <p:spPr>
          <a:xfrm>
            <a:off x="1935798" y="1119823"/>
            <a:ext cx="2822121" cy="733692"/>
          </a:xfrm>
          <a:prstGeom prst="roundRect">
            <a:avLst>
              <a:gd name="adj" fmla="val 50000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学生行为</a:t>
            </a:r>
            <a:endParaRPr lang="zh-CN" altLang="en-US" sz="2200" b="1" dirty="0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发现与假设</a:t>
            </a:r>
            <a:endParaRPr lang="zh-CN" altLang="en-US" sz="2200" b="1" dirty="0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标题"/>
          <p:cNvSpPr/>
          <p:nvPr>
            <p:custDataLst>
              <p:tags r:id="rId5"/>
            </p:custDataLst>
          </p:nvPr>
        </p:nvSpPr>
        <p:spPr>
          <a:xfrm>
            <a:off x="7514273" y="1119823"/>
            <a:ext cx="2822121" cy="733692"/>
          </a:xfrm>
          <a:prstGeom prst="roundRect">
            <a:avLst>
              <a:gd name="adj" fmla="val 50000"/>
            </a:avLst>
          </a:prstGeom>
          <a:solidFill>
            <a:srgbClr val="17D5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教师行为</a:t>
            </a:r>
            <a:endParaRPr lang="zh-CN" altLang="en-US" sz="2200" b="1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引导与支持</a:t>
            </a:r>
            <a:endParaRPr lang="zh-CN" altLang="en-US" sz="2200" b="1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4855" y="1938655"/>
            <a:ext cx="5424170" cy="1722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rPr>
              <a:t>1.</a:t>
            </a:r>
            <a:r>
              <a:rPr lang="en-US" altLang="zh-CN" sz="1600" b="1"/>
              <a:t> </a:t>
            </a:r>
            <a:r>
              <a:rPr lang="en-US" sz="1600" b="1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课前预习反馈</a:t>
            </a:r>
            <a:r>
              <a:rPr lang="zh-CN" altLang="en-US"/>
              <a:t>：</a:t>
            </a:r>
            <a:r>
              <a:rPr lang="zh-CN" altLang="en-US" sz="1400"/>
              <a:t>尝试用累加法计算短天数积分，掌握方法。</a:t>
            </a:r>
            <a:endParaRPr lang="zh-CN" altLang="en-US" sz="1200"/>
          </a:p>
          <a:p>
            <a:r>
              <a:rPr lang="en-US" sz="1600" b="1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rPr>
              <a:t>2. </a:t>
            </a:r>
            <a:r>
              <a:rPr lang="en-US" sz="1600" b="1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感知核心矛盾</a:t>
            </a:r>
            <a:r>
              <a:rPr lang="en-US" altLang="zh-CN" sz="1600" b="1"/>
              <a:t>：</a:t>
            </a:r>
            <a:r>
              <a:rPr lang="zh-CN" altLang="en-US" sz="1400" kern="1200">
                <a:sym typeface="微软雅黑" panose="020B0503020204020204" pitchFamily="34" charset="-122"/>
              </a:rPr>
              <a:t>提出</a:t>
            </a:r>
            <a:r>
              <a:rPr lang="en-US" altLang="zh-CN" sz="1400" kern="1200">
                <a:sym typeface="微软雅黑" panose="020B0503020204020204" pitchFamily="34" charset="-122"/>
              </a:rPr>
              <a:t>“</a:t>
            </a:r>
            <a:r>
              <a:rPr lang="zh-CN" altLang="en-US" sz="1400" kern="1200">
                <a:sym typeface="微软雅黑" panose="020B0503020204020204" pitchFamily="34" charset="-122"/>
              </a:rPr>
              <a:t>计算全社区全年积分，用累加法可行吗？</a:t>
            </a:r>
            <a:r>
              <a:rPr lang="en-US" altLang="zh-CN" sz="1400" kern="1200">
                <a:sym typeface="微软雅黑" panose="020B0503020204020204" pitchFamily="34" charset="-122"/>
              </a:rPr>
              <a:t>”</a:t>
            </a:r>
            <a:r>
              <a:rPr lang="zh-CN" altLang="en-US" sz="1400" kern="1200">
                <a:sym typeface="微软雅黑" panose="020B0503020204020204" pitchFamily="34" charset="-122"/>
              </a:rPr>
              <a:t>的核心疑问</a:t>
            </a:r>
            <a:endParaRPr lang="zh-CN" altLang="en-US" sz="1400" kern="1200">
              <a:sym typeface="微软雅黑" panose="020B0503020204020204" pitchFamily="34" charset="-122"/>
            </a:endParaRPr>
          </a:p>
          <a:p>
            <a:r>
              <a:rPr lang="en-US" sz="1600" b="1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rPr>
              <a:t>3. 经验迁移，提出假设：</a:t>
            </a:r>
            <a:endParaRPr lang="en-US" sz="1600" b="1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b="1"/>
              <a:t>数学知识经验：</a:t>
            </a:r>
            <a:r>
              <a:rPr lang="zh-CN" altLang="en-US" sz="1400"/>
              <a:t>接触过高斯快速求和故事；</a:t>
            </a:r>
            <a:endParaRPr lang="zh-CN" alt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b="1"/>
              <a:t>生活实践经验：</a:t>
            </a:r>
            <a:r>
              <a:rPr lang="zh-CN" altLang="en-US" sz="1400"/>
              <a:t>体验过不同方法的效率差异；</a:t>
            </a:r>
            <a:endParaRPr lang="zh-CN" alt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b="1"/>
              <a:t>前期学习经验：</a:t>
            </a:r>
            <a:r>
              <a:rPr lang="zh-CN" altLang="en-US" sz="1400"/>
              <a:t>接触过编程循环概念。</a:t>
            </a:r>
            <a:endParaRPr lang="zh-CN" altLang="en-US" sz="1400"/>
          </a:p>
        </p:txBody>
      </p:sp>
      <p:sp>
        <p:nvSpPr>
          <p:cNvPr id="16" name="文本框 15"/>
          <p:cNvSpPr txBox="1"/>
          <p:nvPr/>
        </p:nvSpPr>
        <p:spPr>
          <a:xfrm>
            <a:off x="6274435" y="2033905"/>
            <a:ext cx="483679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1.设计预习任务：</a:t>
            </a:r>
            <a:r>
              <a:rPr lang="zh-CN" altLang="en-US" sz="1400"/>
              <a:t>制造认知冲突，让学生提前体验问题。</a:t>
            </a:r>
            <a:endParaRPr lang="zh-CN" altLang="en-US" sz="1400"/>
          </a:p>
          <a:p>
            <a:r>
              <a:rPr lang="zh-CN" altLang="en-US" sz="1600" b="1"/>
              <a:t>2.提出引导性问题：</a:t>
            </a:r>
            <a:r>
              <a:rPr lang="zh-CN" altLang="en-US" sz="1400"/>
              <a:t>激发思考，引导学生从具体问题联想到更优方法。</a:t>
            </a:r>
            <a:endParaRPr lang="zh-CN" altLang="en-US"/>
          </a:p>
          <a:p>
            <a:pPr algn="l">
              <a:buClrTx/>
              <a:buSzTx/>
              <a:buFontTx/>
            </a:pPr>
            <a:r>
              <a:rPr lang="zh-CN" altLang="en-US" sz="1600" b="1"/>
              <a:t>3.组织小组讨论：</a:t>
            </a:r>
            <a:r>
              <a:rPr lang="zh-CN" altLang="en-US" sz="1400"/>
              <a:t>促进同伴交流，碰撞思维火花。</a:t>
            </a:r>
            <a:endParaRPr lang="zh-CN" altLang="en-US" sz="1400"/>
          </a:p>
          <a:p>
            <a:pPr algn="l">
              <a:buClrTx/>
              <a:buSzTx/>
              <a:buFontTx/>
            </a:pPr>
            <a:r>
              <a:rPr lang="zh-CN" altLang="en-US" sz="1600" b="1"/>
              <a:t>4.展示思维支架：</a:t>
            </a:r>
            <a:r>
              <a:rPr lang="zh-CN" altLang="en-US" sz="1400"/>
              <a:t>帮助学生将模糊想法整理成清晰的假设。</a:t>
            </a:r>
            <a:endParaRPr lang="zh-CN" altLang="en-US" sz="140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210" y="3325495"/>
            <a:ext cx="3732530" cy="2383155"/>
          </a:xfrm>
          <a:prstGeom prst="rect">
            <a:avLst/>
          </a:prstGeom>
        </p:spPr>
      </p:pic>
      <p:graphicFrame>
        <p:nvGraphicFramePr>
          <p:cNvPr id="25" name="表格 24"/>
          <p:cNvGraphicFramePr/>
          <p:nvPr>
            <p:custDataLst>
              <p:tags r:id="rId7"/>
            </p:custDataLst>
          </p:nvPr>
        </p:nvGraphicFramePr>
        <p:xfrm>
          <a:off x="929640" y="3660775"/>
          <a:ext cx="48387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/>
                <a:gridCol w="2419350"/>
              </a:tblGrid>
              <a:tr h="3244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初始猜想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提出假设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7626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首尾配对的方法，比一个个加，算得更快、步数更少、不容易错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计算同一段连续投放积分，高斯算法的执行步数比累加法少，算法效率更高</a:t>
                      </a:r>
                      <a:endParaRPr lang="zh-CN" altLang="en-US" sz="1400"/>
                    </a:p>
                  </a:txBody>
                  <a:tcPr/>
                </a:tc>
              </a:tr>
              <a:tr h="7626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天数越多，两种方法的快慢差距越明显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数据规模越大（连续投放天数越多），高斯算法与累加法的效率差距越明显</a:t>
                      </a:r>
                      <a:endParaRPr lang="zh-CN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AutoShape 13"/>
          <p:cNvSpPr/>
          <p:nvPr/>
        </p:nvSpPr>
        <p:spPr>
          <a:xfrm>
            <a:off x="762000" y="5778500"/>
            <a:ext cx="10518775" cy="571500"/>
          </a:xfrm>
          <a:prstGeom prst="roundRect">
            <a:avLst>
              <a:gd name="adj" fmla="val 16666"/>
            </a:avLst>
          </a:prstGeom>
          <a:solidFill>
            <a:srgbClr val="003366">
              <a:alpha val="5000"/>
            </a:srgbClr>
          </a:solidFill>
          <a:ln w="12700" cap="flat" cmpd="sng">
            <a:solidFill>
              <a:srgbClr val="003366">
                <a:alpha val="10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000" y="5847080"/>
            <a:ext cx="381000" cy="381000"/>
          </a:xfrm>
          <a:prstGeom prst="rect">
            <a:avLst/>
          </a:prstGeom>
        </p:spPr>
      </p:pic>
      <p:sp>
        <p:nvSpPr>
          <p:cNvPr id="2" name="AutoShape 15"/>
          <p:cNvSpPr/>
          <p:nvPr/>
        </p:nvSpPr>
        <p:spPr>
          <a:xfrm>
            <a:off x="1524000" y="5758180"/>
            <a:ext cx="965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核心目标：</a:t>
            </a:r>
            <a:r>
              <a:rPr lang="en-US" sz="16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通过认知冲突激发探究欲，让学生从被动接受转变为主动提出假设，奠定实验探究的基础。</a:t>
            </a:r>
            <a:endParaRPr lang="en-US" sz="16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111115" y="426085"/>
            <a:ext cx="33788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：设计验证方案</a:t>
            </a:r>
            <a:endParaRPr lang="zh-CN" altLang="en-US" sz="24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647065" y="1131570"/>
            <a:ext cx="11096625" cy="4108450"/>
            <a:chOff x="1019" y="2577"/>
            <a:chExt cx="17475" cy="6470"/>
          </a:xfrm>
        </p:grpSpPr>
        <p:sp>
          <p:nvSpPr>
            <p:cNvPr id="4" name="燕尾形 3"/>
            <p:cNvSpPr/>
            <p:nvPr>
              <p:custDataLst>
                <p:tags r:id="rId3"/>
              </p:custDataLst>
            </p:nvPr>
          </p:nvSpPr>
          <p:spPr>
            <a:xfrm>
              <a:off x="1749" y="5181"/>
              <a:ext cx="2684" cy="953"/>
            </a:xfrm>
            <a:prstGeom prst="chevron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44000">
                  <a:schemeClr val="accent1">
                    <a:alpha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明确实验目的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" name="任意多边形 1"/>
            <p:cNvSpPr/>
            <p:nvPr>
              <p:custDataLst>
                <p:tags r:id="rId4"/>
              </p:custDataLst>
            </p:nvPr>
          </p:nvSpPr>
          <p:spPr>
            <a:xfrm>
              <a:off x="4291" y="4971"/>
              <a:ext cx="705" cy="1373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+mn-ea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5"/>
              </p:custDataLst>
            </p:nvPr>
          </p:nvCxnSpPr>
          <p:spPr>
            <a:xfrm flipH="1">
              <a:off x="6191" y="6347"/>
              <a:ext cx="1208" cy="1209"/>
            </a:xfrm>
            <a:prstGeom prst="line">
              <a:avLst/>
            </a:prstGeom>
            <a:ln w="12700">
              <a:solidFill>
                <a:schemeClr val="accent2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燕尾形 34"/>
            <p:cNvSpPr/>
            <p:nvPr>
              <p:custDataLst>
                <p:tags r:id="rId6"/>
              </p:custDataLst>
            </p:nvPr>
          </p:nvSpPr>
          <p:spPr>
            <a:xfrm>
              <a:off x="4854" y="5181"/>
              <a:ext cx="2684" cy="953"/>
            </a:xfrm>
            <a:prstGeom prst="chevron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44000">
                  <a:schemeClr val="accent2">
                    <a:alpha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确定实验变量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7"/>
              </p:custDataLst>
            </p:nvPr>
          </p:nvSpPr>
          <p:spPr>
            <a:xfrm>
              <a:off x="7396" y="4971"/>
              <a:ext cx="705" cy="1373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+mn-ea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3102" y="3764"/>
              <a:ext cx="1207" cy="1207"/>
            </a:xfrm>
            <a:prstGeom prst="line">
              <a:avLst/>
            </a:prstGeom>
            <a:ln w="12700">
              <a:solidFill>
                <a:schemeClr val="accent1">
                  <a:alpha val="67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燕尾形 39"/>
            <p:cNvSpPr/>
            <p:nvPr>
              <p:custDataLst>
                <p:tags r:id="rId9"/>
              </p:custDataLst>
            </p:nvPr>
          </p:nvSpPr>
          <p:spPr>
            <a:xfrm>
              <a:off x="7959" y="5181"/>
              <a:ext cx="2684" cy="953"/>
            </a:xfrm>
            <a:prstGeom prst="chevron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44000">
                  <a:schemeClr val="accent1">
                    <a:alpha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设计实验步骤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1" name="任意多边形 40"/>
            <p:cNvSpPr/>
            <p:nvPr>
              <p:custDataLst>
                <p:tags r:id="rId10"/>
              </p:custDataLst>
            </p:nvPr>
          </p:nvSpPr>
          <p:spPr>
            <a:xfrm>
              <a:off x="10501" y="4971"/>
              <a:ext cx="705" cy="1373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+mn-ea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11"/>
              </p:custDataLst>
            </p:nvPr>
          </p:nvCxnSpPr>
          <p:spPr>
            <a:xfrm flipH="1">
              <a:off x="12406" y="6347"/>
              <a:ext cx="1208" cy="1209"/>
            </a:xfrm>
            <a:prstGeom prst="line">
              <a:avLst/>
            </a:prstGeom>
            <a:ln w="12700">
              <a:solidFill>
                <a:schemeClr val="accent2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燕尾形 123"/>
            <p:cNvSpPr/>
            <p:nvPr>
              <p:custDataLst>
                <p:tags r:id="rId12"/>
              </p:custDataLst>
            </p:nvPr>
          </p:nvSpPr>
          <p:spPr>
            <a:xfrm>
              <a:off x="11064" y="5181"/>
              <a:ext cx="2684" cy="953"/>
            </a:xfrm>
            <a:prstGeom prst="chevron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44000">
                  <a:schemeClr val="accent2">
                    <a:alpha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记录实验数据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25" name="任意多边形 124"/>
            <p:cNvSpPr/>
            <p:nvPr>
              <p:custDataLst>
                <p:tags r:id="rId13"/>
              </p:custDataLst>
            </p:nvPr>
          </p:nvSpPr>
          <p:spPr>
            <a:xfrm>
              <a:off x="13606" y="4971"/>
              <a:ext cx="705" cy="1373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+mn-ea"/>
              </a:endParaRPr>
            </a:p>
          </p:txBody>
        </p:sp>
        <p:cxnSp>
          <p:nvCxnSpPr>
            <p:cNvPr id="126" name="直接连接符 125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9310" y="3764"/>
              <a:ext cx="1207" cy="1207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矩形 2"/>
            <p:cNvSpPr/>
            <p:nvPr>
              <p:custDataLst>
                <p:tags r:id="rId15"/>
              </p:custDataLst>
            </p:nvPr>
          </p:nvSpPr>
          <p:spPr>
            <a:xfrm>
              <a:off x="1287" y="7344"/>
              <a:ext cx="8751" cy="170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kern="0" dirty="0">
                  <a:ln>
                    <a:noFill/>
                    <a:prstDash val="sysDot"/>
                  </a:ln>
                  <a:solidFill>
                    <a:srgbClr val="FF0000"/>
                  </a:solidFill>
                  <a:latin typeface="+mn-ea"/>
                  <a:cs typeface="+mn-ea"/>
                  <a:sym typeface="+mn-ea"/>
                </a:rPr>
                <a:t>自变量（主动改变）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：算法类型（累加法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/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高斯算法）、数据规模（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7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天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/21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天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/69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天）</a:t>
              </a:r>
              <a:endPara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kern="0" dirty="0">
                  <a:ln>
                    <a:noFill/>
                    <a:prstDash val="sysDot"/>
                  </a:ln>
                  <a:solidFill>
                    <a:srgbClr val="FF0000"/>
                  </a:solidFill>
                  <a:latin typeface="+mn-ea"/>
                  <a:cs typeface="+mn-ea"/>
                  <a:sym typeface="+mn-ea"/>
                </a:rPr>
                <a:t>因变量（观察测量）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：算法的执行步数</a:t>
              </a:r>
              <a:endPara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kern="0" dirty="0">
                  <a:ln>
                    <a:noFill/>
                    <a:prstDash val="sysDot"/>
                  </a:ln>
                  <a:solidFill>
                    <a:srgbClr val="FF0000"/>
                  </a:solidFill>
                  <a:latin typeface="+mn-ea"/>
                  <a:cs typeface="+mn-ea"/>
                  <a:sym typeface="+mn-ea"/>
                </a:rPr>
                <a:t>控制变量（保持不变）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：统一的积分规则、统一的步数统计标准（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次运算</a:t>
              </a:r>
              <a:r>
                <a:rPr lang="en-US" altLang="zh-CN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=1</a:t>
              </a:r>
              <a:r>
                <a:rPr lang="zh-CN" altLang="en-US" sz="12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步）、统一的计算工具</a:t>
              </a:r>
              <a:endPara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6"/>
              </p:custDataLst>
            </p:nvPr>
          </p:nvSpPr>
          <p:spPr>
            <a:xfrm>
              <a:off x="10538" y="7344"/>
              <a:ext cx="3339" cy="141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设计清晰表格，对应记录不同算法在不同规模下的步数。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1" name="燕尾形 10"/>
            <p:cNvSpPr/>
            <p:nvPr>
              <p:custDataLst>
                <p:tags r:id="rId17"/>
              </p:custDataLst>
            </p:nvPr>
          </p:nvSpPr>
          <p:spPr>
            <a:xfrm>
              <a:off x="14169" y="5181"/>
              <a:ext cx="2684" cy="953"/>
            </a:xfrm>
            <a:prstGeom prst="chevron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44000">
                  <a:schemeClr val="accent1">
                    <a:alpha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分析实验结论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8"/>
              </p:custDataLst>
            </p:nvPr>
          </p:nvSpPr>
          <p:spPr>
            <a:xfrm>
              <a:off x="1019" y="2577"/>
              <a:ext cx="4690" cy="13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验证高斯算法是否比累加法效率更高，以及数据规模对效率差距的影响。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9"/>
              </p:custDataLst>
            </p:nvPr>
          </p:nvSpPr>
          <p:spPr>
            <a:xfrm>
              <a:off x="16686" y="4971"/>
              <a:ext cx="705" cy="1373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+mn-ea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15497" y="3764"/>
              <a:ext cx="1207" cy="1207"/>
            </a:xfrm>
            <a:prstGeom prst="line">
              <a:avLst/>
            </a:prstGeom>
            <a:ln w="12700">
              <a:solidFill>
                <a:schemeClr val="accent1">
                  <a:alpha val="67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>
              <p:custDataLst>
                <p:tags r:id="rId21"/>
              </p:custDataLst>
            </p:nvPr>
          </p:nvSpPr>
          <p:spPr>
            <a:xfrm>
              <a:off x="7826" y="2584"/>
              <a:ext cx="3548" cy="13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分别用两种算法计算不同天数的积分，记录执行步数。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22"/>
              </p:custDataLst>
            </p:nvPr>
          </p:nvSpPr>
          <p:spPr>
            <a:xfrm>
              <a:off x="13757" y="2611"/>
              <a:ext cx="3842" cy="13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对比步数判断效率高低，观察差距变化，验证假设是否成立。</a:t>
              </a:r>
              <a:endPara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87" y="6134"/>
              <a:ext cx="314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知道我们要验证什么</a:t>
              </a:r>
              <a:endParaRPr lang="zh-CN" altLang="en-US" sz="140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392" y="6134"/>
              <a:ext cx="31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明确我们要改变什么、观察什么。</a:t>
              </a:r>
              <a:endParaRPr lang="zh-CN" altLang="en-US" sz="140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617" y="6134"/>
              <a:ext cx="282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规划具体的操作流程</a:t>
              </a:r>
              <a:endParaRPr lang="zh-CN" altLang="en-US" sz="140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0538" y="6134"/>
              <a:ext cx="314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规范地收集和整理结果</a:t>
              </a:r>
              <a:endParaRPr lang="zh-CN" altLang="en-US" sz="140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3606" y="6134"/>
              <a:ext cx="35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从数据中得出科学的判断</a:t>
              </a:r>
              <a:endParaRPr lang="zh-CN" altLang="en-US" sz="1400"/>
            </a:p>
          </p:txBody>
        </p:sp>
        <p:pic>
          <p:nvPicPr>
            <p:cNvPr id="49" name="图片 48" descr="IMG20251208161250"/>
            <p:cNvPicPr>
              <a:picLocks noChangeAspect="1"/>
            </p:cNvPicPr>
            <p:nvPr/>
          </p:nvPicPr>
          <p:blipFill>
            <a:blip r:embed="rId23"/>
            <a:srcRect l="20222" t="37880" r="19354" b="29704"/>
            <a:stretch>
              <a:fillRect/>
            </a:stretch>
          </p:blipFill>
          <p:spPr>
            <a:xfrm>
              <a:off x="13684" y="7085"/>
              <a:ext cx="4810" cy="1936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810260" y="5457825"/>
            <a:ext cx="7377331" cy="889000"/>
            <a:chOff x="1276" y="8640"/>
            <a:chExt cx="15488" cy="1400"/>
          </a:xfrm>
        </p:grpSpPr>
        <p:sp>
          <p:nvSpPr>
            <p:cNvPr id="7" name="AutoShape 3"/>
            <p:cNvSpPr/>
            <p:nvPr/>
          </p:nvSpPr>
          <p:spPr>
            <a:xfrm>
              <a:off x="1276" y="8640"/>
              <a:ext cx="15488" cy="1400"/>
            </a:xfrm>
            <a:prstGeom prst="roundRect">
              <a:avLst>
                <a:gd name="adj" fmla="val 14285"/>
              </a:avLst>
            </a:prstGeom>
            <a:solidFill>
              <a:srgbClr val="003366">
                <a:alpha val="5000"/>
              </a:srgbClr>
            </a:solidFill>
            <a:ln w="12700" cap="flat" cmpd="sng">
              <a:solidFill>
                <a:srgbClr val="003366">
                  <a:alpha val="2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676" y="8870"/>
              <a:ext cx="800" cy="561"/>
            </a:xfrm>
            <a:prstGeom prst="rect">
              <a:avLst/>
            </a:prstGeom>
          </p:spPr>
        </p:pic>
        <p:sp>
          <p:nvSpPr>
            <p:cNvPr id="12" name="AutoShape 5"/>
            <p:cNvSpPr/>
            <p:nvPr/>
          </p:nvSpPr>
          <p:spPr>
            <a:xfrm>
              <a:off x="2676" y="8870"/>
              <a:ext cx="14088" cy="89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核心目标：</a:t>
              </a:r>
              <a:r>
                <a:rPr lang="en-US" sz="15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引导学生自主设计严谨的实验方案，掌握控制变量法的核心逻辑，培养规范的科学实验习惯，不仅知其然，更知其所以然。</a:t>
              </a:r>
              <a:endParaRPr lang="en-US" sz="15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sp>
        <p:nvSpPr>
          <p:cNvPr id="16" name="AutoShape 31"/>
          <p:cNvSpPr/>
          <p:nvPr/>
        </p:nvSpPr>
        <p:spPr>
          <a:xfrm>
            <a:off x="8216265" y="5462270"/>
            <a:ext cx="3360420" cy="878840"/>
          </a:xfrm>
          <a:prstGeom prst="roundRect">
            <a:avLst>
              <a:gd name="adj" fmla="val 25000"/>
            </a:avLst>
          </a:prstGeom>
          <a:solidFill>
            <a:srgbClr val="FF6600">
              <a:alpha val="10000"/>
            </a:srgbClr>
          </a:solidFill>
          <a:ln w="12700" cap="flat" cmpd="sng">
            <a:solidFill>
              <a:srgbClr val="FF66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0" name="AutoShape 32"/>
          <p:cNvSpPr/>
          <p:nvPr/>
        </p:nvSpPr>
        <p:spPr>
          <a:xfrm>
            <a:off x="8282940" y="5612130"/>
            <a:ext cx="340233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💡 关键行动：让学生在动手前先动脑，</a:t>
            </a:r>
            <a:endParaRPr lang="en-US" sz="1400" b="1" i="0" u="none" strike="noStrike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用严谨的逻辑规划替代盲目的尝试。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111115" y="426085"/>
            <a:ext cx="33788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endParaRPr lang="zh-CN" altLang="en-US" sz="24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9"/>
          <p:cNvSpPr/>
          <p:nvPr>
            <p:custDataLst>
              <p:tags r:id="rId2"/>
            </p:custDataLst>
          </p:nvPr>
        </p:nvSpPr>
        <p:spPr>
          <a:xfrm>
            <a:off x="1743400" y="1691831"/>
            <a:ext cx="6448647" cy="779088"/>
          </a:xfrm>
          <a:prstGeom prst="roundRect">
            <a:avLst>
              <a:gd name="adj" fmla="val 50000"/>
            </a:avLst>
          </a:prstGeom>
          <a:solidFill>
            <a:srgbClr val="000000">
              <a:lumMod val="40000"/>
              <a:lumOff val="60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>
            <p:custDataLst>
              <p:tags r:id="rId3"/>
            </p:custDataLst>
          </p:nvPr>
        </p:nvSpPr>
        <p:spPr>
          <a:xfrm flipH="1">
            <a:off x="1901726" y="1806585"/>
            <a:ext cx="1335221" cy="550042"/>
          </a:xfrm>
          <a:prstGeom prst="roundRect">
            <a:avLst>
              <a:gd name="adj" fmla="val 50000"/>
            </a:avLst>
          </a:prstGeom>
          <a:solidFill>
            <a:srgbClr val="F84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聚焦核心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3395683" y="1751365"/>
            <a:ext cx="4408623" cy="6600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验证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步数差异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，观察基础执行步骤的不同</a:t>
            </a:r>
            <a:endParaRPr lang="zh-CN" altLang="en-US" sz="16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圆角矩形 9"/>
          <p:cNvSpPr/>
          <p:nvPr>
            <p:custDataLst>
              <p:tags r:id="rId5"/>
            </p:custDataLst>
          </p:nvPr>
        </p:nvSpPr>
        <p:spPr>
          <a:xfrm>
            <a:off x="1743400" y="2606411"/>
            <a:ext cx="6448647" cy="779088"/>
          </a:xfrm>
          <a:prstGeom prst="roundRect">
            <a:avLst>
              <a:gd name="adj" fmla="val 50000"/>
            </a:avLst>
          </a:prstGeom>
          <a:solidFill>
            <a:srgbClr val="000000">
              <a:lumMod val="40000"/>
              <a:lumOff val="60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 flipH="1">
            <a:off x="1901726" y="2721164"/>
            <a:ext cx="1335221" cy="550042"/>
          </a:xfrm>
          <a:prstGeom prst="roundRect">
            <a:avLst>
              <a:gd name="adj" fmla="val 50000"/>
            </a:avLst>
          </a:prstGeom>
          <a:solidFill>
            <a:srgbClr val="F84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深化探究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395683" y="2665945"/>
            <a:ext cx="4408623" cy="6600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验证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效率差距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，分析数据规模对耗时的影响</a:t>
            </a:r>
            <a:endParaRPr lang="zh-CN" altLang="en-US" sz="16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8"/>
            </p:custDataLst>
          </p:nvPr>
        </p:nvSpPr>
        <p:spPr>
          <a:xfrm>
            <a:off x="1743400" y="3527461"/>
            <a:ext cx="6448647" cy="779088"/>
          </a:xfrm>
          <a:prstGeom prst="roundRect">
            <a:avLst>
              <a:gd name="adj" fmla="val 50000"/>
            </a:avLst>
          </a:prstGeom>
          <a:solidFill>
            <a:srgbClr val="000000">
              <a:lumMod val="40000"/>
              <a:lumOff val="60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 flipH="1">
            <a:off x="1901726" y="3642215"/>
            <a:ext cx="1335221" cy="550042"/>
          </a:xfrm>
          <a:prstGeom prst="roundRect">
            <a:avLst>
              <a:gd name="adj" fmla="val 50000"/>
            </a:avLst>
          </a:prstGeom>
          <a:solidFill>
            <a:srgbClr val="F84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综合应用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3395683" y="3586995"/>
            <a:ext cx="4408623" cy="6600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验证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算法价值</a:t>
            </a:r>
            <a:r>
              <a:rPr lang="en-US" altLang="zh-CN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，总结最优解决方案</a:t>
            </a:r>
            <a:endParaRPr lang="zh-CN" altLang="en-US" sz="16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1"/>
            </p:custDataLst>
          </p:nvPr>
        </p:nvCxnSpPr>
        <p:spPr>
          <a:xfrm>
            <a:off x="1461692" y="2263443"/>
            <a:ext cx="0" cy="821946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miter lim="800000"/>
          </a:ln>
          <a:effectLst/>
        </p:spPr>
      </p:cxnSp>
      <p:sp>
        <p:nvSpPr>
          <p:cNvPr id="24" name="序号"/>
          <p:cNvSpPr/>
          <p:nvPr>
            <p:custDataLst>
              <p:tags r:id="rId12"/>
            </p:custDataLst>
          </p:nvPr>
        </p:nvSpPr>
        <p:spPr>
          <a:xfrm>
            <a:off x="1279208" y="1899337"/>
            <a:ext cx="364419" cy="364419"/>
          </a:xfrm>
          <a:prstGeom prst="ellipse">
            <a:avLst/>
          </a:prstGeom>
          <a:solidFill>
            <a:srgbClr val="000000">
              <a:lumMod val="75000"/>
              <a:lumOff val="25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序号"/>
          <p:cNvSpPr/>
          <p:nvPr>
            <p:custDataLst>
              <p:tags r:id="rId13"/>
            </p:custDataLst>
          </p:nvPr>
        </p:nvSpPr>
        <p:spPr>
          <a:xfrm>
            <a:off x="1279208" y="2813917"/>
            <a:ext cx="364419" cy="364419"/>
          </a:xfrm>
          <a:prstGeom prst="ellipse">
            <a:avLst/>
          </a:prstGeom>
          <a:solidFill>
            <a:srgbClr val="000000">
              <a:lumMod val="75000"/>
              <a:lumOff val="25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en-US" altLang="zh-CN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序号"/>
          <p:cNvSpPr/>
          <p:nvPr>
            <p:custDataLst>
              <p:tags r:id="rId14"/>
            </p:custDataLst>
          </p:nvPr>
        </p:nvSpPr>
        <p:spPr>
          <a:xfrm>
            <a:off x="1279208" y="3734967"/>
            <a:ext cx="364419" cy="364419"/>
          </a:xfrm>
          <a:prstGeom prst="ellipse">
            <a:avLst/>
          </a:prstGeom>
          <a:solidFill>
            <a:srgbClr val="000000">
              <a:lumMod val="75000"/>
              <a:lumOff val="25000"/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en-US" altLang="zh-CN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5"/>
            </p:custDataLst>
          </p:nvPr>
        </p:nvCxnSpPr>
        <p:spPr>
          <a:xfrm>
            <a:off x="1461692" y="2912708"/>
            <a:ext cx="0" cy="821946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40000"/>
                <a:lumOff val="60000"/>
                <a:alpha val="20000"/>
              </a:srgbClr>
            </a:solidFill>
            <a:prstDash val="solid"/>
            <a:miter lim="800000"/>
          </a:ln>
          <a:effectLst/>
        </p:spPr>
      </p:cxnSp>
      <p:sp>
        <p:nvSpPr>
          <p:cNvPr id="2" name="圆角矩形 1"/>
          <p:cNvSpPr/>
          <p:nvPr/>
        </p:nvSpPr>
        <p:spPr>
          <a:xfrm>
            <a:off x="8886825" y="1806575"/>
            <a:ext cx="1511935" cy="5816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886825" y="2696845"/>
            <a:ext cx="1511935" cy="5816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8886825" y="3587115"/>
            <a:ext cx="1511935" cy="5816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099550" y="1899285"/>
            <a:ext cx="129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现象观察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99550" y="2806700"/>
            <a:ext cx="129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规律发现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90025" y="3688715"/>
            <a:ext cx="129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价值创造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43355" y="5503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AutoShape 21"/>
          <p:cNvSpPr/>
          <p:nvPr/>
        </p:nvSpPr>
        <p:spPr>
          <a:xfrm>
            <a:off x="762000" y="5207000"/>
            <a:ext cx="10668000" cy="1143000"/>
          </a:xfrm>
          <a:prstGeom prst="roundRect">
            <a:avLst>
              <a:gd name="adj" fmla="val 11111"/>
            </a:avLst>
          </a:prstGeom>
          <a:solidFill>
            <a:srgbClr val="007B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6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6000" y="5461000"/>
            <a:ext cx="635000" cy="635000"/>
          </a:xfrm>
          <a:prstGeom prst="rect">
            <a:avLst/>
          </a:prstGeom>
        </p:spPr>
      </p:pic>
      <p:sp>
        <p:nvSpPr>
          <p:cNvPr id="29" name="AutoShape 23"/>
          <p:cNvSpPr/>
          <p:nvPr/>
        </p:nvSpPr>
        <p:spPr>
          <a:xfrm>
            <a:off x="1778000" y="5334000"/>
            <a:ext cx="9398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培养学生可迁移的科学探究方法，实现从</a:t>
            </a:r>
            <a:r>
              <a:rPr lang="en-US" altLang="zh-CN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学会知识</a:t>
            </a:r>
            <a:r>
              <a:rPr lang="en-US" altLang="zh-CN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到</a:t>
            </a:r>
            <a:r>
              <a:rPr lang="en-US" altLang="zh-CN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会学方法</a:t>
            </a:r>
            <a:r>
              <a:rPr lang="en-US" altLang="zh-CN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的深度转变，体现了对学科核心素养的深度落实。</a:t>
            </a:r>
            <a:endParaRPr lang="en-US" sz="1100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10635" y="483235"/>
            <a:ext cx="634809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第一轮：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  <a:sym typeface="Noto Sans SC" panose="020B0200000000000000" charset="-122"/>
              </a:rPr>
              <a:t>基准验证·量化对比</a:t>
            </a:r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10260" y="1316990"/>
            <a:ext cx="5080000" cy="3283585"/>
          </a:xfrm>
          <a:prstGeom prst="roundRect">
            <a:avLst>
              <a:gd name="adj" fmla="val 357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1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1016000" y="139319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实验操作流程</a:t>
            </a:r>
            <a:endParaRPr lang="en-US" sz="110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1913890"/>
            <a:ext cx="304800" cy="304800"/>
          </a:xfrm>
          <a:prstGeom prst="rect">
            <a:avLst/>
          </a:prstGeom>
        </p:spPr>
      </p:pic>
      <p:sp>
        <p:nvSpPr>
          <p:cNvPr id="8" name="AutoShape 6"/>
          <p:cNvSpPr/>
          <p:nvPr/>
        </p:nvSpPr>
        <p:spPr>
          <a:xfrm>
            <a:off x="1397000" y="1823085"/>
            <a:ext cx="4283075" cy="11353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 fontAlgn="auto">
              <a:lnSpc>
                <a:spcPct val="100000"/>
              </a:lnSpc>
              <a:defRPr/>
            </a:pPr>
            <a:r>
              <a:rPr lang="zh-CN" alt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验证</a:t>
            </a:r>
            <a:r>
              <a:rPr lang="en-US" sz="1600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目标：</a:t>
            </a:r>
            <a:r>
              <a:rPr 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控制变量，验证</a:t>
            </a:r>
            <a:r>
              <a:rPr 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“相同数据规模下，高斯算法执行步数少于累加法”</a:t>
            </a:r>
            <a:r>
              <a:rPr 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的基础假设，建立算法效率的量化标准。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将“快慢体感”转化为精准的“步数量化”，验证高斯算法在相同数据规模下的步数优势。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683" y="3056890"/>
            <a:ext cx="304800" cy="304800"/>
          </a:xfrm>
          <a:prstGeom prst="rect">
            <a:avLst/>
          </a:prstGeom>
        </p:spPr>
      </p:pic>
      <p:sp>
        <p:nvSpPr>
          <p:cNvPr id="10" name="AutoShape 8"/>
          <p:cNvSpPr/>
          <p:nvPr/>
        </p:nvSpPr>
        <p:spPr>
          <a:xfrm>
            <a:off x="1345883" y="2917190"/>
            <a:ext cx="4334510" cy="11207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 fontAlgn="auto">
              <a:lnSpc>
                <a:spcPct val="100000"/>
              </a:lnSpc>
              <a:defRPr/>
            </a:pPr>
            <a:r>
              <a:rPr lang="zh-CN" alt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控制标准</a:t>
            </a: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：</a:t>
            </a:r>
            <a:endParaRPr lang="en-US" sz="1600" b="1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•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固定数据规模：连续投放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7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天积分（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1+2+3+…+7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）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 fontAlgn="auto">
              <a:lnSpc>
                <a:spcPct val="100000"/>
              </a:lnSpc>
              <a:defRPr/>
            </a:pP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•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唯一变量：算法类型（累加法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/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高斯算法）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 fontAlgn="auto">
              <a:lnSpc>
                <a:spcPct val="100000"/>
              </a:lnSpc>
              <a:defRPr/>
            </a:pP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•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统一统计标准：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次运算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=1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步执行次数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0" y="4102100"/>
            <a:ext cx="304800" cy="304800"/>
          </a:xfrm>
          <a:prstGeom prst="rect">
            <a:avLst/>
          </a:prstGeom>
        </p:spPr>
      </p:pic>
      <p:sp>
        <p:nvSpPr>
          <p:cNvPr id="12" name="AutoShape 10"/>
          <p:cNvSpPr/>
          <p:nvPr/>
        </p:nvSpPr>
        <p:spPr>
          <a:xfrm>
            <a:off x="1393825" y="402272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AI工具辅助：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使用AI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帮助学生解决提问的问题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3" name="AutoShape 11"/>
          <p:cNvSpPr/>
          <p:nvPr/>
        </p:nvSpPr>
        <p:spPr>
          <a:xfrm>
            <a:off x="6292215" y="1316990"/>
            <a:ext cx="5080000" cy="3283585"/>
          </a:xfrm>
          <a:prstGeom prst="roundRect">
            <a:avLst>
              <a:gd name="adj" fmla="val 357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1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2"/>
          <p:cNvSpPr/>
          <p:nvPr/>
        </p:nvSpPr>
        <p:spPr>
          <a:xfrm>
            <a:off x="6419215" y="1360805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设计意图与核心发现</a:t>
            </a:r>
            <a:endParaRPr lang="en-US" sz="1100"/>
          </a:p>
        </p:txBody>
      </p:sp>
      <p:sp>
        <p:nvSpPr>
          <p:cNvPr id="15" name="AutoShape 13"/>
          <p:cNvSpPr/>
          <p:nvPr/>
        </p:nvSpPr>
        <p:spPr>
          <a:xfrm>
            <a:off x="6546215" y="1733550"/>
            <a:ext cx="457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通过最简单的数据规模，让学生快速感知算法在“执行步数”上的差异，初步验证假设，降低认知门槛。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AutoShape 14"/>
          <p:cNvSpPr/>
          <p:nvPr/>
        </p:nvSpPr>
        <p:spPr>
          <a:xfrm>
            <a:off x="6546215" y="2583815"/>
            <a:ext cx="4572000" cy="1714500"/>
          </a:xfrm>
          <a:prstGeom prst="roundRect">
            <a:avLst>
              <a:gd name="adj" fmla="val 7407"/>
            </a:avLst>
          </a:prstGeom>
          <a:solidFill>
            <a:srgbClr val="F0F9FF">
              <a:alpha val="50000"/>
            </a:srgbClr>
          </a:solidFill>
          <a:ln w="12700" cap="flat" cmpd="sng">
            <a:solidFill>
              <a:srgbClr val="DBEAFE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7" name="AutoShape 15"/>
          <p:cNvSpPr/>
          <p:nvPr/>
        </p:nvSpPr>
        <p:spPr>
          <a:xfrm>
            <a:off x="6673215" y="2710815"/>
            <a:ext cx="2032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累加法执行步数</a:t>
            </a:r>
            <a:endParaRPr lang="en-US" sz="1100"/>
          </a:p>
        </p:txBody>
      </p:sp>
      <p:sp>
        <p:nvSpPr>
          <p:cNvPr id="19" name="AutoShape 16"/>
          <p:cNvSpPr/>
          <p:nvPr/>
        </p:nvSpPr>
        <p:spPr>
          <a:xfrm>
            <a:off x="6673215" y="3028315"/>
            <a:ext cx="203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7步</a:t>
            </a:r>
            <a:endParaRPr lang="en-US" sz="1100"/>
          </a:p>
        </p:txBody>
      </p:sp>
      <p:cxnSp>
        <p:nvCxnSpPr>
          <p:cNvPr id="20" name="Connector 17"/>
          <p:cNvCxnSpPr/>
          <p:nvPr/>
        </p:nvCxnSpPr>
        <p:spPr>
          <a:xfrm rot="5342709">
            <a:off x="8451215" y="3149018"/>
            <a:ext cx="76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" name="AutoShape 18"/>
          <p:cNvSpPr/>
          <p:nvPr/>
        </p:nvSpPr>
        <p:spPr>
          <a:xfrm>
            <a:off x="8959215" y="2710815"/>
            <a:ext cx="2032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高斯算法执行步数</a:t>
            </a:r>
            <a:endParaRPr lang="en-US" sz="1100"/>
          </a:p>
        </p:txBody>
      </p:sp>
      <p:sp>
        <p:nvSpPr>
          <p:cNvPr id="22" name="AutoShape 19"/>
          <p:cNvSpPr/>
          <p:nvPr/>
        </p:nvSpPr>
        <p:spPr>
          <a:xfrm>
            <a:off x="8959215" y="3028315"/>
            <a:ext cx="203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C1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3步</a:t>
            </a:r>
            <a:endParaRPr lang="en-US" sz="1100"/>
          </a:p>
        </p:txBody>
      </p:sp>
      <p:sp>
        <p:nvSpPr>
          <p:cNvPr id="24" name="AutoShape 20"/>
          <p:cNvSpPr/>
          <p:nvPr/>
        </p:nvSpPr>
        <p:spPr>
          <a:xfrm>
            <a:off x="7054215" y="3726815"/>
            <a:ext cx="3556000" cy="381000"/>
          </a:xfrm>
          <a:prstGeom prst="roundRect">
            <a:avLst>
              <a:gd name="adj" fmla="val 50000"/>
            </a:avLst>
          </a:prstGeom>
          <a:solidFill>
            <a:srgbClr val="FFF7ED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A580C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效率提升显著，验证算法优化有效性</a:t>
            </a:r>
            <a:endParaRPr lang="en-US" sz="1100"/>
          </a:p>
        </p:txBody>
      </p:sp>
      <p:sp>
        <p:nvSpPr>
          <p:cNvPr id="25" name="AutoShape 21"/>
          <p:cNvSpPr/>
          <p:nvPr/>
        </p:nvSpPr>
        <p:spPr>
          <a:xfrm>
            <a:off x="762000" y="5207000"/>
            <a:ext cx="10668000" cy="1143000"/>
          </a:xfrm>
          <a:prstGeom prst="roundRect">
            <a:avLst>
              <a:gd name="adj" fmla="val 11111"/>
            </a:avLst>
          </a:prstGeom>
          <a:solidFill>
            <a:srgbClr val="007B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6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000" y="5461000"/>
            <a:ext cx="635000" cy="635000"/>
          </a:xfrm>
          <a:prstGeom prst="rect">
            <a:avLst/>
          </a:prstGeom>
        </p:spPr>
      </p:pic>
      <p:sp>
        <p:nvSpPr>
          <p:cNvPr id="27" name="AutoShape 23"/>
          <p:cNvSpPr/>
          <p:nvPr/>
        </p:nvSpPr>
        <p:spPr>
          <a:xfrm>
            <a:off x="1778000" y="5334000"/>
            <a:ext cx="9398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核心收获：</a:t>
            </a:r>
            <a:r>
              <a:rPr lang="en-US" sz="16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通过直观的步数对比，学生不仅验证了算法的效率差异，更建立了“优化算法能显著降低计算成本”的核心认知，为后续深入探究奠定基础。</a:t>
            </a:r>
            <a:endParaRPr lang="en-US" sz="1100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1"/>
          <p:cNvSpPr/>
          <p:nvPr/>
        </p:nvSpPr>
        <p:spPr>
          <a:xfrm>
            <a:off x="762000" y="5832475"/>
            <a:ext cx="10668000" cy="517525"/>
          </a:xfrm>
          <a:prstGeom prst="roundRect">
            <a:avLst>
              <a:gd name="adj" fmla="val 11111"/>
            </a:avLst>
          </a:prstGeom>
          <a:solidFill>
            <a:srgbClr val="007B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1580" y="1526540"/>
            <a:ext cx="5092700" cy="42824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4458335"/>
            <a:ext cx="1012190" cy="94805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9631680" y="2247265"/>
            <a:ext cx="91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</a:rPr>
              <a:t>累加法</a:t>
            </a:r>
            <a:endParaRPr lang="zh-CN" altLang="en-US" b="1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31680" y="4295775"/>
            <a:ext cx="91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</a:rPr>
              <a:t>高斯法</a:t>
            </a:r>
            <a:endParaRPr lang="zh-CN" altLang="en-US" b="1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5" y="1537970"/>
            <a:ext cx="4942205" cy="2920365"/>
          </a:xfrm>
          <a:prstGeom prst="rect">
            <a:avLst/>
          </a:prstGeom>
        </p:spPr>
      </p:pic>
      <p:sp>
        <p:nvSpPr>
          <p:cNvPr id="34" name="右箭头 33"/>
          <p:cNvSpPr/>
          <p:nvPr/>
        </p:nvSpPr>
        <p:spPr>
          <a:xfrm>
            <a:off x="5933440" y="4578985"/>
            <a:ext cx="358140" cy="320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810635" y="483235"/>
            <a:ext cx="634809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第一轮：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  <a:sym typeface="Noto Sans SC" panose="020B0200000000000000" charset="-122"/>
              </a:rPr>
              <a:t>基准验证·量化对比</a:t>
            </a:r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199005" y="4469765"/>
            <a:ext cx="1196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人工计算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921250" y="5406390"/>
            <a:ext cx="1327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程序验证</a:t>
            </a:r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880360" y="1158240"/>
            <a:ext cx="6028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人工计算</a:t>
            </a:r>
            <a:r>
              <a:rPr lang="en-US" altLang="zh-CN"/>
              <a:t>+</a:t>
            </a:r>
            <a:r>
              <a:rPr lang="zh-CN" altLang="en-US"/>
              <a:t>编程验证，双轨记录，亲手数出每一步运算。</a:t>
            </a:r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1066800" y="5798185"/>
            <a:ext cx="989647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重点突破：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了第一个核心假设：相同数据规模下，高斯算法执行步数显著少于累加法。将模糊的快慢体感转化为可量化的执行步数，明确了算法效率的核心判断标准。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715385" y="521335"/>
            <a:ext cx="719645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第二轮：变量探究</a:t>
            </a:r>
            <a:r>
              <a:rPr lang="ja-JP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・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规律发现</a:t>
            </a:r>
            <a:endParaRPr lang="zh-CN" altLang="en-US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62630" y="6046470"/>
            <a:ext cx="548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探究不止于计算，更在于理解效率背后的逻辑与价值</a:t>
            </a:r>
            <a:endParaRPr lang="zh-CN" altLang="en-US" b="1"/>
          </a:p>
        </p:txBody>
      </p:sp>
      <p:sp>
        <p:nvSpPr>
          <p:cNvPr id="4" name="AutoShape 3"/>
          <p:cNvSpPr/>
          <p:nvPr/>
        </p:nvSpPr>
        <p:spPr>
          <a:xfrm>
            <a:off x="762000" y="1526540"/>
            <a:ext cx="5080000" cy="2785110"/>
          </a:xfrm>
          <a:prstGeom prst="roundRect">
            <a:avLst>
              <a:gd name="adj" fmla="val 312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7BF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AutoShape 4"/>
          <p:cNvSpPr/>
          <p:nvPr/>
        </p:nvSpPr>
        <p:spPr>
          <a:xfrm>
            <a:off x="1016000" y="171704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实验步骤与操作</a:t>
            </a:r>
            <a:endParaRPr lang="en-US" sz="110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2225040"/>
            <a:ext cx="304800" cy="304800"/>
          </a:xfrm>
          <a:prstGeom prst="rect">
            <a:avLst/>
          </a:prstGeom>
        </p:spPr>
      </p:pic>
      <p:sp>
        <p:nvSpPr>
          <p:cNvPr id="8" name="AutoShape 6"/>
          <p:cNvSpPr/>
          <p:nvPr/>
        </p:nvSpPr>
        <p:spPr>
          <a:xfrm>
            <a:off x="1397000" y="2186940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验证目标：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验证</a:t>
            </a:r>
            <a:r>
              <a:rPr lang="en-US" altLang="zh-CN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数据规模与算法效率的关系</a:t>
            </a:r>
            <a:r>
              <a:rPr lang="en-US" altLang="zh-CN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，理解数据规模越大，效率差距越明显的规律。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0" y="2860040"/>
            <a:ext cx="304800" cy="304800"/>
          </a:xfrm>
          <a:prstGeom prst="rect">
            <a:avLst/>
          </a:prstGeom>
        </p:spPr>
      </p:pic>
      <p:sp>
        <p:nvSpPr>
          <p:cNvPr id="10" name="AutoShape 8"/>
          <p:cNvSpPr/>
          <p:nvPr/>
        </p:nvSpPr>
        <p:spPr>
          <a:xfrm>
            <a:off x="1320800" y="2867025"/>
            <a:ext cx="4530090" cy="85788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学生操作：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控制变量：固定算法，改变数据规模（21天、69天）。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• 探究工具：使用编程工具完成验证，提升探究效率。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3" name="AutoShape 11"/>
          <p:cNvSpPr/>
          <p:nvPr/>
        </p:nvSpPr>
        <p:spPr>
          <a:xfrm>
            <a:off x="6350000" y="1526540"/>
            <a:ext cx="5080000" cy="2785745"/>
          </a:xfrm>
          <a:prstGeom prst="roundRect">
            <a:avLst>
              <a:gd name="adj" fmla="val 312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7BF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2"/>
          <p:cNvSpPr/>
          <p:nvPr/>
        </p:nvSpPr>
        <p:spPr>
          <a:xfrm>
            <a:off x="6604000" y="171704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C1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</a:t>
            </a:r>
            <a:endParaRPr lang="en-US" sz="1100"/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4000" y="2225040"/>
            <a:ext cx="304800" cy="304800"/>
          </a:xfrm>
          <a:prstGeom prst="rect">
            <a:avLst/>
          </a:prstGeom>
        </p:spPr>
      </p:pic>
      <p:sp>
        <p:nvSpPr>
          <p:cNvPr id="16" name="AutoShape 14"/>
          <p:cNvSpPr/>
          <p:nvPr/>
        </p:nvSpPr>
        <p:spPr>
          <a:xfrm>
            <a:off x="6985000" y="1958975"/>
            <a:ext cx="4191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深度理解与能力培养：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通过数据规模的变化，让学生深刻理解算法效率与数据规模的关系，全面验证假设2。培养学生的数据分析能力和逻辑推理能力，体会算法优化的实际价值。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7" name="AutoShape 15"/>
          <p:cNvSpPr/>
          <p:nvPr/>
        </p:nvSpPr>
        <p:spPr>
          <a:xfrm>
            <a:off x="6411595" y="3467100"/>
            <a:ext cx="4886325" cy="638810"/>
          </a:xfrm>
          <a:prstGeom prst="roundRect">
            <a:avLst>
              <a:gd name="adj" fmla="val 12500"/>
            </a:avLst>
          </a:prstGeom>
          <a:solidFill>
            <a:srgbClr val="FFF8E1">
              <a:alpha val="100000"/>
            </a:srgbClr>
          </a:solidFill>
          <a:ln w="12700" cap="flat" cmpd="sng">
            <a:solidFill>
              <a:srgbClr val="FFC107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6"/>
          <p:cNvSpPr/>
          <p:nvPr/>
        </p:nvSpPr>
        <p:spPr>
          <a:xfrm>
            <a:off x="6475730" y="3362960"/>
            <a:ext cx="488569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8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核心启示</a:t>
            </a:r>
            <a:endParaRPr lang="en-US" sz="1100"/>
          </a:p>
          <a:p>
            <a:pPr indent="0" algn="ctr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数据规模越大，算法效率的差异越显著，优化算法的价值越大。</a:t>
            </a:r>
            <a:endParaRPr lang="en-US" sz="1400" b="0" i="0" u="none" strike="noStrike">
              <a:solidFill>
                <a:srgbClr val="505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17"/>
          <p:cNvSpPr/>
          <p:nvPr/>
        </p:nvSpPr>
        <p:spPr>
          <a:xfrm>
            <a:off x="762000" y="4514215"/>
            <a:ext cx="10668000" cy="1143000"/>
          </a:xfrm>
          <a:prstGeom prst="roundRect">
            <a:avLst>
              <a:gd name="adj" fmla="val 1111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420" y="4806315"/>
            <a:ext cx="406400" cy="406400"/>
          </a:xfrm>
          <a:prstGeom prst="rect">
            <a:avLst/>
          </a:prstGeom>
        </p:spPr>
      </p:pic>
      <p:sp>
        <p:nvSpPr>
          <p:cNvPr id="12" name="AutoShape 19"/>
          <p:cNvSpPr/>
          <p:nvPr/>
        </p:nvSpPr>
        <p:spPr>
          <a:xfrm>
            <a:off x="1455420" y="4679315"/>
            <a:ext cx="9652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设计意图：从“静态对比”走向“动态探究”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让学生通过数据直观感受：数据规模越小，算法差异越微弱；数据规模越大，算法优化的价值越突出。这不仅验证了核心假设，更为后续理解算法复杂度与优化价值做好了铺垫。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715385" y="521335"/>
            <a:ext cx="719645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第二轮：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  <a:sym typeface="+mn-ea"/>
              </a:rPr>
              <a:t>变量探究</a:t>
            </a:r>
            <a:r>
              <a:rPr lang="ja-JP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  <a:sym typeface="+mn-ea"/>
              </a:rPr>
              <a:t>・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  <a:sym typeface="+mn-ea"/>
              </a:rPr>
              <a:t>规律发现</a:t>
            </a:r>
            <a:endParaRPr lang="en-US" altLang="zh-CN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07035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86410" y="1177290"/>
            <a:ext cx="4165600" cy="4039235"/>
            <a:chOff x="1276" y="2404"/>
            <a:chExt cx="6560" cy="636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6" y="2404"/>
              <a:ext cx="6560" cy="311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6" y="5697"/>
              <a:ext cx="6561" cy="306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15" y="1177290"/>
            <a:ext cx="1190625" cy="847725"/>
          </a:xfrm>
          <a:prstGeom prst="rect">
            <a:avLst/>
          </a:prstGeom>
        </p:spPr>
      </p:pic>
      <p:sp>
        <p:nvSpPr>
          <p:cNvPr id="20" name="左箭头 19"/>
          <p:cNvSpPr/>
          <p:nvPr/>
        </p:nvSpPr>
        <p:spPr>
          <a:xfrm rot="1740000">
            <a:off x="4993005" y="1700530"/>
            <a:ext cx="455295" cy="3295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7251700" y="1393190"/>
            <a:ext cx="4142740" cy="2928620"/>
            <a:chOff x="9943" y="2404"/>
            <a:chExt cx="6524" cy="461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3" y="2404"/>
              <a:ext cx="6524" cy="222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43" y="4836"/>
              <a:ext cx="6524" cy="2181"/>
            </a:xfrm>
            <a:prstGeom prst="rect">
              <a:avLst/>
            </a:prstGeom>
          </p:spPr>
        </p:pic>
      </p:grpSp>
      <p:pic>
        <p:nvPicPr>
          <p:cNvPr id="27" name="图片 26" descr="IMG20251209162643"/>
          <p:cNvPicPr>
            <a:picLocks noChangeAspect="1"/>
          </p:cNvPicPr>
          <p:nvPr/>
        </p:nvPicPr>
        <p:blipFill>
          <a:blip r:embed="rId7"/>
          <a:srcRect l="21724" t="43102" r="4569" b="20128"/>
          <a:stretch>
            <a:fillRect/>
          </a:stretch>
        </p:blipFill>
        <p:spPr>
          <a:xfrm>
            <a:off x="6706235" y="4478655"/>
            <a:ext cx="4864735" cy="1820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4840" y="5377180"/>
            <a:ext cx="6080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累加法的执行步数，和数据规模完全成正比，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天需要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天需要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44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69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天需要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步；而高斯算法，不管是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天还是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69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天，永远都是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！执行步数完全固定。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上弧形箭头 4"/>
          <p:cNvSpPr/>
          <p:nvPr/>
        </p:nvSpPr>
        <p:spPr>
          <a:xfrm rot="19380000" flipH="1">
            <a:off x="5840730" y="4921885"/>
            <a:ext cx="865505" cy="329565"/>
          </a:xfrm>
          <a:prstGeom prst="curved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4758690" y="2350770"/>
            <a:ext cx="2386965" cy="1965325"/>
          </a:xfrm>
          <a:prstGeom prst="roundRect">
            <a:avLst>
              <a:gd name="adj" fmla="val 11764"/>
            </a:avLst>
          </a:prstGeom>
          <a:solidFill>
            <a:srgbClr val="FF6600">
              <a:alpha val="10000"/>
            </a:srgbClr>
          </a:solidFill>
          <a:ln w="12700" cap="flat" cmpd="sng">
            <a:solidFill>
              <a:srgbClr val="FF660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6" name="AutoShape 16"/>
          <p:cNvSpPr/>
          <p:nvPr/>
        </p:nvSpPr>
        <p:spPr>
          <a:xfrm>
            <a:off x="5041900" y="2411095"/>
            <a:ext cx="2075180" cy="17754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核心规律发现：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累加法步数随数据规模</a:t>
            </a: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线性增长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，而高斯算法步数始终</a:t>
            </a:r>
            <a:r>
              <a:rPr lang="en-US" sz="14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固定为3步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。数据规模越大，两种算法的效率差距越显著。</a:t>
            </a:r>
            <a:endParaRPr lang="en-US" sz="1400" b="0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8215" y="2472055"/>
            <a:ext cx="264160" cy="2641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29685" y="483235"/>
            <a:ext cx="634809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第三轮：综合应用</a:t>
            </a:r>
            <a:r>
              <a:rPr lang="ja-JP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・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价值落地</a:t>
            </a:r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  <a:p>
            <a:pPr defTabSz="266700"/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2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三、验证性实验过程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AutoShape 3"/>
          <p:cNvSpPr/>
          <p:nvPr/>
        </p:nvSpPr>
        <p:spPr>
          <a:xfrm>
            <a:off x="684530" y="1168400"/>
            <a:ext cx="5283835" cy="2794000"/>
          </a:xfrm>
          <a:prstGeom prst="roundRect">
            <a:avLst>
              <a:gd name="adj" fmla="val 454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1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AutoShape 4"/>
          <p:cNvSpPr/>
          <p:nvPr/>
        </p:nvSpPr>
        <p:spPr>
          <a:xfrm>
            <a:off x="862330" y="120015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实验操作流程</a:t>
            </a:r>
            <a:endParaRPr lang="en-US" sz="110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30" y="1638935"/>
            <a:ext cx="304800" cy="304800"/>
          </a:xfrm>
          <a:prstGeom prst="rect">
            <a:avLst/>
          </a:prstGeom>
        </p:spPr>
      </p:pic>
      <p:sp>
        <p:nvSpPr>
          <p:cNvPr id="8" name="AutoShape 6"/>
          <p:cNvSpPr/>
          <p:nvPr/>
        </p:nvSpPr>
        <p:spPr>
          <a:xfrm>
            <a:off x="1343025" y="1543685"/>
            <a:ext cx="4312285" cy="12160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验证目标：</a:t>
            </a:r>
            <a:r>
              <a:rPr lang="zh-CN" alt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回归真实任务，实现学习闭环</a:t>
            </a:r>
            <a:endParaRPr lang="zh-CN" altLang="en-US" sz="14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验证高斯算法在解决真实复杂问题时的准确性和高效性。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回归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社区志愿者算积分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任务，实现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从生活中来，到生活中去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的闭环。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30" y="2730500"/>
            <a:ext cx="304800" cy="304800"/>
          </a:xfrm>
          <a:prstGeom prst="rect">
            <a:avLst/>
          </a:prstGeom>
        </p:spPr>
      </p:pic>
      <p:sp>
        <p:nvSpPr>
          <p:cNvPr id="10" name="AutoShape 8"/>
          <p:cNvSpPr/>
          <p:nvPr/>
        </p:nvSpPr>
        <p:spPr>
          <a:xfrm>
            <a:off x="1343025" y="2626360"/>
            <a:ext cx="4625340" cy="11506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学生操作：</a:t>
            </a:r>
            <a:r>
              <a:rPr lang="en-US" sz="1400" b="1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三步走策略</a:t>
            </a:r>
            <a:endParaRPr lang="en-US" sz="1400" b="1">
              <a:solidFill>
                <a:srgbClr val="00336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400" b="1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1. 回归任务：</a:t>
            </a:r>
            <a:r>
              <a:rPr lang="en-US" sz="140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基于课前预习的居民积分卡</a:t>
            </a:r>
            <a:r>
              <a:rPr lang="en-US" sz="100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（7天、21天、69天）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400" b="1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2. 算法应用：</a:t>
            </a:r>
            <a:r>
              <a:rPr lang="en-US" sz="140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分段计算积分并汇总 </a:t>
            </a:r>
            <a:endParaRPr lang="en-US" sz="1400">
              <a:solidFill>
                <a:srgbClr val="505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400" b="1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3. 结果对比：</a:t>
            </a:r>
            <a:r>
              <a:rPr lang="en-US" sz="140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对比累加结果，验证一致性与效率。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3" name="AutoShape 11"/>
          <p:cNvSpPr/>
          <p:nvPr/>
        </p:nvSpPr>
        <p:spPr>
          <a:xfrm>
            <a:off x="6272530" y="1168400"/>
            <a:ext cx="5080000" cy="2794000"/>
          </a:xfrm>
          <a:prstGeom prst="roundRect">
            <a:avLst>
              <a:gd name="adj" fmla="val 454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7BFF">
                <a:alpha val="1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2"/>
          <p:cNvSpPr/>
          <p:nvPr/>
        </p:nvSpPr>
        <p:spPr>
          <a:xfrm>
            <a:off x="6526530" y="135890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设计意图与价值</a:t>
            </a:r>
            <a:endParaRPr lang="en-US" sz="1100"/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6530" y="1866900"/>
            <a:ext cx="304800" cy="304800"/>
          </a:xfrm>
          <a:prstGeom prst="rect">
            <a:avLst/>
          </a:prstGeom>
        </p:spPr>
      </p:pic>
      <p:sp>
        <p:nvSpPr>
          <p:cNvPr id="16" name="AutoShape 14"/>
          <p:cNvSpPr/>
          <p:nvPr/>
        </p:nvSpPr>
        <p:spPr>
          <a:xfrm>
            <a:off x="6907530" y="1828800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价值闭环：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从“验证假设”走向“解决问题”，体会算法优化的实际价值。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pic>
        <p:nvPicPr>
          <p:cNvPr id="17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6530" y="2438400"/>
            <a:ext cx="304800" cy="304800"/>
          </a:xfrm>
          <a:prstGeom prst="rect">
            <a:avLst/>
          </a:prstGeom>
        </p:spPr>
      </p:pic>
      <p:sp>
        <p:nvSpPr>
          <p:cNvPr id="19" name="AutoShape 16"/>
          <p:cNvSpPr/>
          <p:nvPr/>
        </p:nvSpPr>
        <p:spPr>
          <a:xfrm>
            <a:off x="6907530" y="2400300"/>
            <a:ext cx="4191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能力提升：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打通数学算法、编程实现与生活应用的壁垒，提升数字化学习与创新能力。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0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6530" y="3136900"/>
            <a:ext cx="304800" cy="304800"/>
          </a:xfrm>
          <a:prstGeom prst="rect">
            <a:avLst/>
          </a:prstGeom>
        </p:spPr>
      </p:pic>
      <p:sp>
        <p:nvSpPr>
          <p:cNvPr id="21" name="AutoShape 18"/>
          <p:cNvSpPr/>
          <p:nvPr/>
        </p:nvSpPr>
        <p:spPr>
          <a:xfrm>
            <a:off x="6907530" y="3098800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真实应用：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将抽象算法应用于真实场景，加深对数学实用性的理解。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2" name="AutoShape 19"/>
          <p:cNvSpPr/>
          <p:nvPr/>
        </p:nvSpPr>
        <p:spPr>
          <a:xfrm>
            <a:off x="762000" y="5616575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007B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4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000" y="5819775"/>
            <a:ext cx="355600" cy="355600"/>
          </a:xfrm>
          <a:prstGeom prst="rect">
            <a:avLst/>
          </a:prstGeom>
        </p:spPr>
      </p:pic>
      <p:sp>
        <p:nvSpPr>
          <p:cNvPr id="25" name="AutoShape 21"/>
          <p:cNvSpPr/>
          <p:nvPr/>
        </p:nvSpPr>
        <p:spPr>
          <a:xfrm>
            <a:off x="1524000" y="5743575"/>
            <a:ext cx="965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让学生深刻理解“算法优化”不仅仅是理论，更是解决实际问题的有力工具。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9685" y="3717925"/>
            <a:ext cx="4175125" cy="20193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29685" y="483235"/>
            <a:ext cx="634809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环节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3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：动手实验验证</a:t>
            </a:r>
            <a:r>
              <a:rPr lang="en-US" altLang="zh-CN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第三轮：综合应用</a:t>
            </a:r>
            <a:r>
              <a:rPr lang="ja-JP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・</a:t>
            </a:r>
            <a:r>
              <a:rPr lang="zh-CN" altLang="en-US" sz="2000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价值落地</a:t>
            </a:r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  <a:p>
            <a:pPr defTabSz="266700"/>
            <a:endParaRPr lang="zh-CN" altLang="en-US" sz="2000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5" y="487680"/>
            <a:ext cx="1038860" cy="1038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960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四、总结实验结论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AutoShape 5"/>
          <p:cNvSpPr/>
          <p:nvPr>
            <p:custDataLst>
              <p:tags r:id="rId2"/>
            </p:custDataLst>
          </p:nvPr>
        </p:nvSpPr>
        <p:spPr>
          <a:xfrm>
            <a:off x="762000" y="15176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0" y="1771650"/>
            <a:ext cx="508000" cy="508000"/>
          </a:xfrm>
          <a:prstGeom prst="rect">
            <a:avLst/>
          </a:prstGeom>
        </p:spPr>
      </p:pic>
      <p:sp>
        <p:nvSpPr>
          <p:cNvPr id="11" name="AutoShape 7"/>
          <p:cNvSpPr/>
          <p:nvPr>
            <p:custDataLst>
              <p:tags r:id="rId6"/>
            </p:custDataLst>
          </p:nvPr>
        </p:nvSpPr>
        <p:spPr>
          <a:xfrm>
            <a:off x="1651000" y="1797050"/>
            <a:ext cx="376555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学生行为：小组汇报与总结</a:t>
            </a:r>
            <a:endParaRPr lang="en-US" sz="1100"/>
          </a:p>
        </p:txBody>
      </p:sp>
      <p:sp>
        <p:nvSpPr>
          <p:cNvPr id="12" name="AutoShape 8"/>
          <p:cNvSpPr/>
          <p:nvPr>
            <p:custDataLst>
              <p:tags r:id="rId7"/>
            </p:custDataLst>
          </p:nvPr>
        </p:nvSpPr>
        <p:spPr>
          <a:xfrm>
            <a:off x="762635" y="2279650"/>
            <a:ext cx="5016500" cy="275653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8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小组汇报实验数据和结论，自主总结核心知识点：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12750" indent="-285750" algn="l">
              <a:lnSpc>
                <a:spcPct val="117000"/>
              </a:lnSpc>
              <a:buFont typeface="Arial" panose="020B0604020202020204" pitchFamily="34" charset="0"/>
              <a:buChar char="•"/>
            </a:pPr>
            <a:r>
              <a:rPr lang="zh-CN" altLang="en-US" sz="1800" b="1" i="0" u="none" strike="noStrike">
                <a:solidFill>
                  <a:srgbClr val="007A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算法效率的核心衡量标准是执行步数，步数越少，效率越高。</a:t>
            </a:r>
            <a:endParaRPr lang="zh-CN" altLang="en-US" sz="1800" b="1" i="0" u="none" strike="noStrike">
              <a:solidFill>
                <a:srgbClr val="007A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412750" indent="-285750" algn="l">
              <a:lnSpc>
                <a:spcPct val="117000"/>
              </a:lnSpc>
              <a:buFont typeface="Arial" panose="020B0604020202020204" pitchFamily="34" charset="0"/>
              <a:buChar char="•"/>
            </a:pPr>
            <a:r>
              <a:rPr lang="zh-CN" altLang="en-US" sz="1800" b="1" i="0" u="none" strike="noStrike">
                <a:solidFill>
                  <a:srgbClr val="007A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高斯算法执行步数固定，不随数据规模增加而变化，效率远高于累加法。</a:t>
            </a:r>
            <a:endParaRPr lang="zh-CN" altLang="en-US" sz="1800" b="1" i="0" u="none" strike="noStrike">
              <a:solidFill>
                <a:srgbClr val="007A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412750" indent="-285750" algn="l">
              <a:lnSpc>
                <a:spcPct val="117000"/>
              </a:lnSpc>
              <a:buFont typeface="Arial" panose="020B0604020202020204" pitchFamily="34" charset="0"/>
              <a:buChar char="•"/>
            </a:pPr>
            <a:r>
              <a:rPr lang="zh-CN" altLang="en-US" sz="1800" b="1" i="0" u="none" strike="noStrike">
                <a:solidFill>
                  <a:srgbClr val="007A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数据规模越大，两种算法的效率差距越明显，算法优化的价值越大。</a:t>
            </a:r>
            <a:endParaRPr lang="zh-CN" altLang="en-US" sz="1800" b="1" i="0" u="none" strike="noStrike">
              <a:solidFill>
                <a:srgbClr val="007A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0" indent="0" algn="l">
              <a:lnSpc>
                <a:spcPct val="117000"/>
              </a:lnSpc>
            </a:pPr>
            <a:endParaRPr lang="zh-CN" altLang="en-US" sz="1800" b="1" i="0" u="none" strike="noStrike">
              <a:solidFill>
                <a:srgbClr val="007A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7" name="AutoShape 9"/>
          <p:cNvSpPr/>
          <p:nvPr>
            <p:custDataLst>
              <p:tags r:id="rId8"/>
            </p:custDataLst>
          </p:nvPr>
        </p:nvSpPr>
        <p:spPr>
          <a:xfrm>
            <a:off x="6350000" y="15176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8" name="Picture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4000" y="1771650"/>
            <a:ext cx="508000" cy="508000"/>
          </a:xfrm>
          <a:prstGeom prst="rect">
            <a:avLst/>
          </a:prstGeom>
        </p:spPr>
      </p:pic>
      <p:sp>
        <p:nvSpPr>
          <p:cNvPr id="29" name="AutoShape 11"/>
          <p:cNvSpPr/>
          <p:nvPr>
            <p:custDataLst>
              <p:tags r:id="rId12"/>
            </p:custDataLst>
          </p:nvPr>
        </p:nvSpPr>
        <p:spPr>
          <a:xfrm>
            <a:off x="7239000" y="1797050"/>
            <a:ext cx="317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教师行为：引导与梳理</a:t>
            </a:r>
            <a:endParaRPr lang="en-US" sz="1100"/>
          </a:p>
        </p:txBody>
      </p:sp>
      <p:sp>
        <p:nvSpPr>
          <p:cNvPr id="30" name="AutoShape 12"/>
          <p:cNvSpPr/>
          <p:nvPr>
            <p:custDataLst>
              <p:tags r:id="rId13"/>
            </p:custDataLst>
          </p:nvPr>
        </p:nvSpPr>
        <p:spPr>
          <a:xfrm>
            <a:off x="6493510" y="2178050"/>
            <a:ext cx="4936490" cy="31032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8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教师在此环节主要扮演引导者的角色：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0" indent="0" algn="l">
              <a:lnSpc>
                <a:spcPct val="117000"/>
              </a:lnSpc>
            </a:pPr>
            <a:r>
              <a:rPr lang="en-US" sz="18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引导学生梳理实验结论，帮助学生构建完整的知识体系，</a:t>
            </a:r>
            <a:r>
              <a:rPr lang="en-US" sz="1800" b="1" i="0" u="none" strike="noStrike">
                <a:solidFill>
                  <a:srgbClr val="007A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不直接灌输知识点</a:t>
            </a:r>
            <a:r>
              <a:rPr lang="en-US" sz="1800" b="0" i="0" u="none" strike="noStrike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，充分体现学生的主体地位。</a:t>
            </a:r>
            <a:endParaRPr lang="en-US" sz="1800" b="0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90500" indent="-190500" algn="l">
              <a:lnSpc>
                <a:spcPct val="108000"/>
              </a:lnSpc>
              <a:buClr>
                <a:srgbClr val="333333"/>
              </a:buClr>
              <a:buChar char="•"/>
              <a:defRPr/>
            </a:pPr>
            <a:r>
              <a:rPr lang="en-US" sz="14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知识体系：</a:t>
            </a:r>
            <a:r>
              <a:rPr lang="en-US"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梳理结论，构建体系，充分体现学生主体地位。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00" indent="-190500" algn="l">
              <a:lnSpc>
                <a:spcPct val="108000"/>
              </a:lnSpc>
              <a:buClr>
                <a:srgbClr val="333333"/>
              </a:buClr>
              <a:buChar char="•"/>
            </a:pPr>
            <a:r>
              <a:rPr lang="en-US" sz="14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生活关联：</a:t>
            </a:r>
            <a:r>
              <a:rPr lang="en-US"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算法优化藏在视频推荐、支付、导航中，是信息时代核心思维。</a:t>
            </a:r>
            <a:endParaRPr lang="en-US" sz="1400" b="0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90500" indent="-190500" algn="l">
              <a:lnSpc>
                <a:spcPct val="108000"/>
              </a:lnSpc>
              <a:buClr>
                <a:srgbClr val="333333"/>
              </a:buClr>
              <a:buChar char="•"/>
            </a:pPr>
            <a:r>
              <a:rPr lang="en-US" sz="14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素养升华：</a:t>
            </a:r>
            <a:r>
              <a:rPr lang="en-US"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不止于做出来，更要思考能不能更高效，这是计算思维的钥匙。</a:t>
            </a:r>
            <a:endParaRPr lang="en-US" sz="1400" b="0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27000" indent="0" algn="l">
              <a:lnSpc>
                <a:spcPct val="117000"/>
              </a:lnSpc>
            </a:pPr>
            <a:endParaRPr lang="en-US" sz="1400" b="0" i="0" u="none" strike="noStrike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762000" y="5334000"/>
            <a:ext cx="10668000" cy="1016000"/>
          </a:xfrm>
          <a:prstGeom prst="roundRect">
            <a:avLst>
              <a:gd name="adj" fmla="val 12500"/>
            </a:avLst>
          </a:prstGeom>
          <a:solidFill>
            <a:srgbClr val="003366">
              <a:alpha val="5000"/>
            </a:srgbClr>
          </a:solidFill>
          <a:ln w="12700" cap="flat" cmpd="sng">
            <a:solidFill>
              <a:srgbClr val="003366">
                <a:alpha val="10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6000" y="5588000"/>
            <a:ext cx="406400" cy="4064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1524000" y="5461000"/>
            <a:ext cx="965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核心认知：</a:t>
            </a:r>
            <a:r>
              <a:rPr lang="en-US" sz="16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从具体算法的比较中抽象出通用的效率衡量标准，并将这种优化意识迁移到解决实际问题中，是本节课的核心目标。</a:t>
            </a:r>
            <a:endParaRPr lang="en-US" sz="16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41035" y="959485"/>
            <a:ext cx="5231765" cy="4950460"/>
            <a:chOff x="6513317" y="828249"/>
            <a:chExt cx="4459484" cy="51796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74D5F9">
                    <a:alpha val="100000"/>
                  </a:srgbClr>
                </a:clrFrom>
                <a:clrTo>
                  <a:srgbClr val="74D5F9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3317" y="828249"/>
              <a:ext cx="4459484" cy="5179695"/>
            </a:xfrm>
            <a:prstGeom prst="rect">
              <a:avLst/>
            </a:prstGeom>
          </p:spPr>
        </p:pic>
        <p:sp>
          <p:nvSpPr>
            <p:cNvPr id="6" name="矩形: 圆角 2"/>
            <p:cNvSpPr/>
            <p:nvPr>
              <p:custDataLst>
                <p:tags r:id="rId2"/>
              </p:custDataLst>
            </p:nvPr>
          </p:nvSpPr>
          <p:spPr>
            <a:xfrm>
              <a:off x="6797096" y="1104452"/>
              <a:ext cx="3973240" cy="4625401"/>
            </a:xfrm>
            <a:prstGeom prst="roundRect">
              <a:avLst>
                <a:gd name="adj" fmla="val 3640"/>
              </a:avLst>
            </a:prstGeom>
            <a:noFill/>
            <a:ln>
              <a:solidFill>
                <a:schemeClr val="accent1">
                  <a:alpha val="50000"/>
                </a:schemeClr>
              </a:solidFill>
              <a:prstDash val="solid"/>
            </a:ln>
            <a:effectLst>
              <a:outerShdw blurRad="330200" dist="203200" dir="5400000" sx="98000" sy="98000" algn="t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1164091" y="2067732"/>
            <a:ext cx="739035" cy="595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59" y="3429000"/>
            <a:ext cx="1934227" cy="1934227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>
            <a:off x="6362476" y="2116029"/>
            <a:ext cx="454883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>
            <a:off x="6423436" y="3053500"/>
            <a:ext cx="454883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921864" y="4119878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23" name="标题 5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649681" y="2670819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宋体" panose="02010600030101010101" pitchFamily="2" charset="-122"/>
              </a:rPr>
              <a:t>目录</a:t>
            </a:r>
            <a:endParaRPr lang="zh-CN" altLang="en-US" dirty="0">
              <a:latin typeface="方正粗黑宋简体" panose="02000000000000000000" pitchFamily="2" charset="-122"/>
              <a:ea typeface="方正粗黑宋简体" panose="02000000000000000000" pitchFamily="2" charset="-122"/>
              <a:cs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6686042" y="2060575"/>
            <a:ext cx="3836670" cy="906145"/>
            <a:chOff x="6680719" y="2888615"/>
            <a:chExt cx="3836670" cy="906145"/>
          </a:xfrm>
        </p:grpSpPr>
        <p:sp>
          <p:nvSpPr>
            <p:cNvPr id="11" name="序号"/>
            <p:cNvSpPr txBox="1"/>
            <p:nvPr>
              <p:custDataLst>
                <p:tags r:id="rId10"/>
              </p:custDataLst>
            </p:nvPr>
          </p:nvSpPr>
          <p:spPr>
            <a:xfrm>
              <a:off x="6680719" y="2994419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2.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5" name="标题"/>
            <p:cNvSpPr txBox="1"/>
            <p:nvPr>
              <p:custDataLst>
                <p:tags r:id="rId11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为什么选择</a:t>
              </a:r>
              <a:r>
                <a:rPr lang="en-US" altLang="zh-CN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“</a:t>
              </a: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验证性实验</a:t>
              </a:r>
              <a:r>
                <a:rPr lang="en-US" altLang="zh-CN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”</a:t>
              </a: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？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9" name="标题"/>
            <p:cNvSpPr txBox="1"/>
            <p:nvPr>
              <p:custDataLst>
                <p:tags r:id="rId12"/>
              </p:custDataLst>
            </p:nvPr>
          </p:nvSpPr>
          <p:spPr>
            <a:xfrm>
              <a:off x="7174114" y="3373120"/>
              <a:ext cx="3343275" cy="42164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阐述实验教学的必要性与优势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6666992" y="1193337"/>
            <a:ext cx="3855720" cy="876300"/>
            <a:chOff x="6671194" y="2888615"/>
            <a:chExt cx="3855720" cy="876300"/>
          </a:xfrm>
        </p:grpSpPr>
        <p:sp>
          <p:nvSpPr>
            <p:cNvPr id="21" name="序号"/>
            <p:cNvSpPr txBox="1"/>
            <p:nvPr>
              <p:custDataLst>
                <p:tags r:id="rId14"/>
              </p:custDataLst>
            </p:nvPr>
          </p:nvSpPr>
          <p:spPr>
            <a:xfrm>
              <a:off x="6671194" y="2987111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1.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24" name="标题"/>
            <p:cNvSpPr txBox="1"/>
            <p:nvPr>
              <p:custDataLst>
                <p:tags r:id="rId15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这节课要干什么？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5" name="标题"/>
            <p:cNvSpPr txBox="1"/>
            <p:nvPr>
              <p:custDataLst>
                <p:tags r:id="rId16"/>
              </p:custDataLst>
            </p:nvPr>
          </p:nvSpPr>
          <p:spPr>
            <a:xfrm>
              <a:off x="7183639" y="3382645"/>
              <a:ext cx="3343275" cy="38227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明确本节课的核心教学任务与目标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7"/>
            </p:custDataLst>
          </p:nvPr>
        </p:nvGrpSpPr>
        <p:grpSpPr>
          <a:xfrm>
            <a:off x="6696202" y="3053692"/>
            <a:ext cx="3827145" cy="871855"/>
            <a:chOff x="6690244" y="2888615"/>
            <a:chExt cx="3827145" cy="871855"/>
          </a:xfrm>
        </p:grpSpPr>
        <p:sp>
          <p:nvSpPr>
            <p:cNvPr id="28" name="序号"/>
            <p:cNvSpPr txBox="1"/>
            <p:nvPr>
              <p:custDataLst>
                <p:tags r:id="rId18"/>
              </p:custDataLst>
            </p:nvPr>
          </p:nvSpPr>
          <p:spPr>
            <a:xfrm>
              <a:off x="6690244" y="2983787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3.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29" name="标题"/>
            <p:cNvSpPr txBox="1"/>
            <p:nvPr>
              <p:custDataLst>
                <p:tags r:id="rId19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具体怎么做？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30" name="标题"/>
            <p:cNvSpPr txBox="1"/>
            <p:nvPr>
              <p:custDataLst>
                <p:tags r:id="rId20"/>
              </p:custDataLst>
            </p:nvPr>
          </p:nvSpPr>
          <p:spPr>
            <a:xfrm>
              <a:off x="7174114" y="3382645"/>
              <a:ext cx="3343275" cy="37782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详解实验的具体操作流程与规范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7" name="TextBox 13"/>
          <p:cNvSpPr txBox="1"/>
          <p:nvPr/>
        </p:nvSpPr>
        <p:spPr>
          <a:xfrm>
            <a:off x="1093873" y="1107781"/>
            <a:ext cx="41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2026</a:t>
            </a: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年安徽省小学人工智能通识教育</a:t>
            </a:r>
            <a:endParaRPr lang="en-US" altLang="zh-CN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暨小学信息科技教学指南培训活动</a:t>
            </a:r>
            <a:endParaRPr lang="zh-CN" altLang="en-US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203269" y="4906629"/>
            <a:ext cx="857370" cy="800212"/>
            <a:chOff x="8810172" y="1194529"/>
            <a:chExt cx="857370" cy="8002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890047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学科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实践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34327" y="5817251"/>
            <a:ext cx="857370" cy="800212"/>
            <a:chOff x="8810172" y="1194529"/>
            <a:chExt cx="857370" cy="80021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项目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学习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283145" y="3996007"/>
            <a:ext cx="857370" cy="800212"/>
            <a:chOff x="8810172" y="1194529"/>
            <a:chExt cx="857370" cy="80021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实验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教学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12142" y="5379770"/>
            <a:ext cx="853514" cy="8413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75125" y="5223500"/>
            <a:ext cx="859611" cy="8413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8013" y="4939518"/>
            <a:ext cx="853514" cy="847417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26"/>
            </p:custDataLst>
          </p:nvPr>
        </p:nvCxnSpPr>
        <p:spPr>
          <a:xfrm>
            <a:off x="6422801" y="4089185"/>
            <a:ext cx="454883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>
            <p:custDataLst>
              <p:tags r:id="rId27"/>
            </p:custDataLst>
          </p:nvPr>
        </p:nvGrpSpPr>
        <p:grpSpPr>
          <a:xfrm>
            <a:off x="6696202" y="4151630"/>
            <a:ext cx="3836670" cy="906145"/>
            <a:chOff x="6680719" y="2888615"/>
            <a:chExt cx="3836670" cy="906145"/>
          </a:xfrm>
        </p:grpSpPr>
        <p:sp>
          <p:nvSpPr>
            <p:cNvPr id="38" name="序号"/>
            <p:cNvSpPr txBox="1"/>
            <p:nvPr>
              <p:custDataLst>
                <p:tags r:id="rId28"/>
              </p:custDataLst>
            </p:nvPr>
          </p:nvSpPr>
          <p:spPr>
            <a:xfrm>
              <a:off x="6680719" y="2994419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4.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39" name="标题"/>
            <p:cNvSpPr txBox="1"/>
            <p:nvPr>
              <p:custDataLst>
                <p:tags r:id="rId29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做得怎么样？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40" name="标题"/>
            <p:cNvSpPr txBox="1"/>
            <p:nvPr>
              <p:custDataLst>
                <p:tags r:id="rId30"/>
              </p:custDataLst>
            </p:nvPr>
          </p:nvSpPr>
          <p:spPr>
            <a:xfrm>
              <a:off x="7174114" y="3373120"/>
              <a:ext cx="3343275" cy="42164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总结实践效果并进行教学反思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sp>
        <p:nvSpPr>
          <p:cNvPr id="7" name="平行四边形 6"/>
          <p:cNvSpPr/>
          <p:nvPr>
            <p:custDataLst>
              <p:tags r:id="rId3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4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6" name="图片 5" descr="千库网_智能科技人工智能机器人背景_背景编号5924621"/>
          <p:cNvPicPr/>
          <p:nvPr/>
        </p:nvPicPr>
        <p:blipFill>
          <a:blip r:embed="rId7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5820" y="3517719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64815" y="3048999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实践效果与反思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3567" y="4150823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做的怎么样？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6210" y="657768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75" y="386715"/>
            <a:ext cx="944880" cy="9448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9785" y="487680"/>
            <a:ext cx="3057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实践效果与反思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762000" y="1295400"/>
            <a:ext cx="5207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0" y="1485900"/>
            <a:ext cx="304800" cy="304800"/>
          </a:xfrm>
          <a:prstGeom prst="rect">
            <a:avLst/>
          </a:prstGeom>
        </p:spPr>
      </p:pic>
      <p:sp>
        <p:nvSpPr>
          <p:cNvPr id="9" name="AutoShape 5"/>
          <p:cNvSpPr/>
          <p:nvPr>
            <p:custDataLst>
              <p:tags r:id="rId6"/>
            </p:custDataLst>
          </p:nvPr>
        </p:nvSpPr>
        <p:spPr>
          <a:xfrm>
            <a:off x="1397000" y="14478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实验过程的严谨性</a:t>
            </a:r>
            <a:endParaRPr lang="en-US" sz="18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0" name="AutoShape 6"/>
          <p:cNvSpPr/>
          <p:nvPr>
            <p:custDataLst>
              <p:tags r:id="rId7"/>
            </p:custDataLst>
          </p:nvPr>
        </p:nvSpPr>
        <p:spPr>
          <a:xfrm>
            <a:off x="952500" y="1930400"/>
            <a:ext cx="4826000" cy="825500"/>
          </a:xfrm>
          <a:prstGeom prst="roundRect">
            <a:avLst>
              <a:gd name="adj" fmla="val 7692"/>
            </a:avLst>
          </a:prstGeom>
          <a:solidFill>
            <a:srgbClr val="003366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7"/>
          <p:cNvSpPr/>
          <p:nvPr>
            <p:custDataLst>
              <p:tags r:id="rId8"/>
            </p:custDataLst>
          </p:nvPr>
        </p:nvSpPr>
        <p:spPr>
          <a:xfrm>
            <a:off x="1079500" y="1993900"/>
            <a:ext cx="4572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实践成效：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严格遵循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提出假设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-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设计方案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-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控制变量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-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验证结论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的科学流程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，三轮实验层层递进，结论均有真实数据支撑，培养了学生“用数据说话”的科学态度。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2" name="AutoShape 8"/>
          <p:cNvSpPr/>
          <p:nvPr>
            <p:custDataLst>
              <p:tags r:id="rId9"/>
            </p:custDataLst>
          </p:nvPr>
        </p:nvSpPr>
        <p:spPr>
          <a:xfrm>
            <a:off x="952500" y="2819400"/>
            <a:ext cx="4826000" cy="762000"/>
          </a:xfrm>
          <a:prstGeom prst="roundRect">
            <a:avLst>
              <a:gd name="adj" fmla="val 8333"/>
            </a:avLst>
          </a:prstGeom>
          <a:solidFill>
            <a:srgbClr val="FF6600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9"/>
          <p:cNvSpPr/>
          <p:nvPr>
            <p:custDataLst>
              <p:tags r:id="rId10"/>
            </p:custDataLst>
          </p:nvPr>
        </p:nvSpPr>
        <p:spPr>
          <a:xfrm>
            <a:off x="1079500" y="2882900"/>
            <a:ext cx="4572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反思优化：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后续将进一步放开设计权限，让学生自主选择数据规模与统计标准，培养创新思维与实验设计能力。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0"/>
          <p:cNvSpPr/>
          <p:nvPr>
            <p:custDataLst>
              <p:tags r:id="rId11"/>
            </p:custDataLst>
          </p:nvPr>
        </p:nvSpPr>
        <p:spPr>
          <a:xfrm>
            <a:off x="6223000" y="1295400"/>
            <a:ext cx="5207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7000" y="1485900"/>
            <a:ext cx="304800" cy="304800"/>
          </a:xfrm>
          <a:prstGeom prst="rect">
            <a:avLst/>
          </a:prstGeom>
        </p:spPr>
      </p:pic>
      <p:sp>
        <p:nvSpPr>
          <p:cNvPr id="16" name="AutoShape 12"/>
          <p:cNvSpPr/>
          <p:nvPr>
            <p:custDataLst>
              <p:tags r:id="rId15"/>
            </p:custDataLst>
          </p:nvPr>
        </p:nvSpPr>
        <p:spPr>
          <a:xfrm>
            <a:off x="6858000" y="14478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学生主体的参与度</a:t>
            </a:r>
            <a:endParaRPr lang="en-US" sz="18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3"/>
          <p:cNvSpPr/>
          <p:nvPr>
            <p:custDataLst>
              <p:tags r:id="rId16"/>
            </p:custDataLst>
          </p:nvPr>
        </p:nvSpPr>
        <p:spPr>
          <a:xfrm>
            <a:off x="6413500" y="1930400"/>
            <a:ext cx="4826000" cy="825500"/>
          </a:xfrm>
          <a:prstGeom prst="roundRect">
            <a:avLst>
              <a:gd name="adj" fmla="val 7692"/>
            </a:avLst>
          </a:prstGeom>
          <a:solidFill>
            <a:srgbClr val="003366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4"/>
          <p:cNvSpPr/>
          <p:nvPr>
            <p:custDataLst>
              <p:tags r:id="rId17"/>
            </p:custDataLst>
          </p:nvPr>
        </p:nvSpPr>
        <p:spPr>
          <a:xfrm>
            <a:off x="6540500" y="1993900"/>
            <a:ext cx="4572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实践成效：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学生全程参与预习、设计、实验、总结全流程，从被动接收者变为主动探究者，实现全员全程参与。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15"/>
          <p:cNvSpPr/>
          <p:nvPr>
            <p:custDataLst>
              <p:tags r:id="rId18"/>
            </p:custDataLst>
          </p:nvPr>
        </p:nvSpPr>
        <p:spPr>
          <a:xfrm>
            <a:off x="6413500" y="2819400"/>
            <a:ext cx="4826000" cy="762000"/>
          </a:xfrm>
          <a:prstGeom prst="roundRect">
            <a:avLst>
              <a:gd name="adj" fmla="val 8333"/>
            </a:avLst>
          </a:prstGeom>
          <a:solidFill>
            <a:srgbClr val="FF6600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16"/>
          <p:cNvSpPr/>
          <p:nvPr>
            <p:custDataLst>
              <p:tags r:id="rId19"/>
            </p:custDataLst>
          </p:nvPr>
        </p:nvSpPr>
        <p:spPr>
          <a:xfrm>
            <a:off x="6540500" y="2882900"/>
            <a:ext cx="4572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反思优化：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针对学困生参与度不足问题，优化分层教学，提供适配的思维支架与学习支持，确保全员深度参与。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2" name="AutoShape 17"/>
          <p:cNvSpPr/>
          <p:nvPr>
            <p:custDataLst>
              <p:tags r:id="rId20"/>
            </p:custDataLst>
          </p:nvPr>
        </p:nvSpPr>
        <p:spPr>
          <a:xfrm>
            <a:off x="762000" y="3898900"/>
            <a:ext cx="5207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3" name="Picture 1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6000" y="4089400"/>
            <a:ext cx="304800" cy="304800"/>
          </a:xfrm>
          <a:prstGeom prst="rect">
            <a:avLst/>
          </a:prstGeom>
        </p:spPr>
      </p:pic>
      <p:sp>
        <p:nvSpPr>
          <p:cNvPr id="24" name="AutoShape 19"/>
          <p:cNvSpPr/>
          <p:nvPr>
            <p:custDataLst>
              <p:tags r:id="rId24"/>
            </p:custDataLst>
          </p:nvPr>
        </p:nvSpPr>
        <p:spPr>
          <a:xfrm>
            <a:off x="1397000" y="40513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核心素养的达成度</a:t>
            </a:r>
            <a:endParaRPr lang="en-US" sz="18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5" name="AutoShape 20"/>
          <p:cNvSpPr/>
          <p:nvPr>
            <p:custDataLst>
              <p:tags r:id="rId25"/>
            </p:custDataLst>
          </p:nvPr>
        </p:nvSpPr>
        <p:spPr>
          <a:xfrm>
            <a:off x="952500" y="4533900"/>
            <a:ext cx="4826000" cy="825500"/>
          </a:xfrm>
          <a:prstGeom prst="roundRect">
            <a:avLst>
              <a:gd name="adj" fmla="val 7692"/>
            </a:avLst>
          </a:prstGeom>
          <a:solidFill>
            <a:srgbClr val="003366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6" name="AutoShape 21"/>
          <p:cNvSpPr/>
          <p:nvPr>
            <p:custDataLst>
              <p:tags r:id="rId26"/>
            </p:custDataLst>
          </p:nvPr>
        </p:nvSpPr>
        <p:spPr>
          <a:xfrm>
            <a:off x="1079500" y="4597400"/>
            <a:ext cx="4572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实践成效：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预设目标全面落地，学生掌握了科学探究方法，计算思维、数字化实践能力及社会责任意识均有效提升。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7" name="AutoShape 22"/>
          <p:cNvSpPr/>
          <p:nvPr>
            <p:custDataLst>
              <p:tags r:id="rId27"/>
            </p:custDataLst>
          </p:nvPr>
        </p:nvSpPr>
        <p:spPr>
          <a:xfrm>
            <a:off x="952500" y="5422900"/>
            <a:ext cx="4826000" cy="762000"/>
          </a:xfrm>
          <a:prstGeom prst="roundRect">
            <a:avLst>
              <a:gd name="adj" fmla="val 8333"/>
            </a:avLst>
          </a:prstGeom>
          <a:solidFill>
            <a:srgbClr val="FF6600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8" name="AutoShape 23"/>
          <p:cNvSpPr/>
          <p:nvPr>
            <p:custDataLst>
              <p:tags r:id="rId28"/>
            </p:custDataLst>
          </p:nvPr>
        </p:nvSpPr>
        <p:spPr>
          <a:xfrm>
            <a:off x="1079500" y="5486400"/>
            <a:ext cx="4572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反思优化：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在算法原理的深度理解上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，增加可视化动画演示与生活化类比，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帮助学生更深刻地理解算法优化的底层逻辑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让学生不仅知其然，更知其所以然。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9" name="AutoShape 24"/>
          <p:cNvSpPr/>
          <p:nvPr>
            <p:custDataLst>
              <p:tags r:id="rId29"/>
            </p:custDataLst>
          </p:nvPr>
        </p:nvSpPr>
        <p:spPr>
          <a:xfrm>
            <a:off x="6223000" y="3898900"/>
            <a:ext cx="5207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0" name="Picture 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77000" y="4089400"/>
            <a:ext cx="304800" cy="304800"/>
          </a:xfrm>
          <a:prstGeom prst="rect">
            <a:avLst/>
          </a:prstGeom>
        </p:spPr>
      </p:pic>
      <p:sp>
        <p:nvSpPr>
          <p:cNvPr id="31" name="AutoShape 26"/>
          <p:cNvSpPr/>
          <p:nvPr>
            <p:custDataLst>
              <p:tags r:id="rId33"/>
            </p:custDataLst>
          </p:nvPr>
        </p:nvSpPr>
        <p:spPr>
          <a:xfrm>
            <a:off x="6858000" y="40513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项目实施的有效性</a:t>
            </a:r>
            <a:endParaRPr lang="en-US" sz="1800" b="1" i="0" u="none" strike="noStrike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2" name="AutoShape 27"/>
          <p:cNvSpPr/>
          <p:nvPr>
            <p:custDataLst>
              <p:tags r:id="rId34"/>
            </p:custDataLst>
          </p:nvPr>
        </p:nvSpPr>
        <p:spPr>
          <a:xfrm>
            <a:off x="6413500" y="4533900"/>
            <a:ext cx="4826000" cy="825500"/>
          </a:xfrm>
          <a:prstGeom prst="roundRect">
            <a:avLst>
              <a:gd name="adj" fmla="val 7692"/>
            </a:avLst>
          </a:prstGeom>
          <a:solidFill>
            <a:srgbClr val="003366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AutoShape 28"/>
          <p:cNvSpPr/>
          <p:nvPr>
            <p:custDataLst>
              <p:tags r:id="rId35"/>
            </p:custDataLst>
          </p:nvPr>
        </p:nvSpPr>
        <p:spPr>
          <a:xfrm>
            <a:off x="6540500" y="4597400"/>
            <a:ext cx="46355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实践成效：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真实项目与算法知识深度融合，实现做中学、用中学、创中学，环节清晰、可复制推广，贴合常态课需求。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4" name="AutoShape 29"/>
          <p:cNvSpPr/>
          <p:nvPr>
            <p:custDataLst>
              <p:tags r:id="rId36"/>
            </p:custDataLst>
          </p:nvPr>
        </p:nvSpPr>
        <p:spPr>
          <a:xfrm>
            <a:off x="6413500" y="5422900"/>
            <a:ext cx="4826000" cy="762000"/>
          </a:xfrm>
          <a:prstGeom prst="roundRect">
            <a:avLst>
              <a:gd name="adj" fmla="val 8333"/>
            </a:avLst>
          </a:prstGeom>
          <a:solidFill>
            <a:srgbClr val="FF6600">
              <a:alpha val="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5" name="AutoShape 30"/>
          <p:cNvSpPr/>
          <p:nvPr>
            <p:custDataLst>
              <p:tags r:id="rId37"/>
            </p:custDataLst>
          </p:nvPr>
        </p:nvSpPr>
        <p:spPr>
          <a:xfrm>
            <a:off x="6540500" y="5486400"/>
            <a:ext cx="4572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400" b="1" i="0" u="none" strike="noStrike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反思优化：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拓展项目边界，鼓励学生将算法优化知识迁移到更多生活场景，培养知识迁移与创新能力。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3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8419076" y="4292871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9683891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0950272" y="4292871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205265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5080"/>
            <a:ext cx="12239625" cy="4297045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5" y="234330"/>
            <a:ext cx="540000" cy="4369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" y="3230245"/>
            <a:ext cx="2091055" cy="2091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8515" y="5944130"/>
            <a:ext cx="30432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电话：</a:t>
            </a:r>
            <a:r>
              <a:rPr lang="en-US" altLang="zh-CN" dirty="0"/>
              <a:t>0551-62649670</a:t>
            </a:r>
            <a:endParaRPr lang="en-US" altLang="zh-CN" dirty="0"/>
          </a:p>
          <a:p>
            <a:r>
              <a:rPr lang="zh-CN" altLang="en-US" dirty="0"/>
              <a:t>网址：</a:t>
            </a:r>
            <a:r>
              <a:rPr lang="en-US" altLang="zh-CN" dirty="0"/>
              <a:t>http://www.ahjks.cn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380269" y="304933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6794" y="5976111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8515" y="4790520"/>
            <a:ext cx="6422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携手共筑</a:t>
            </a:r>
            <a:r>
              <a:rPr lang="en-US" altLang="zh-CN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44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新未来</a:t>
            </a:r>
            <a:endParaRPr lang="zh-CN" altLang="en-US" sz="4400" b="1" spc="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2101850" y="4855845"/>
            <a:ext cx="1733550" cy="17335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29840" y="1600835"/>
            <a:ext cx="81311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让我们深耕</a:t>
            </a:r>
            <a:r>
              <a:rPr lang="zh-CN" altLang="en-US" sz="2800" b="1">
                <a:solidFill>
                  <a:srgbClr val="FFFF00"/>
                </a:solidFill>
              </a:rPr>
              <a:t>学科实践</a:t>
            </a:r>
            <a:r>
              <a:rPr lang="zh-CN" altLang="en-US" sz="2800" b="1">
                <a:solidFill>
                  <a:schemeClr val="bg1"/>
                </a:solidFill>
              </a:rPr>
              <a:t>的沃土，以</a:t>
            </a:r>
            <a:r>
              <a:rPr lang="zh-CN" altLang="en-US" sz="2800" b="1">
                <a:solidFill>
                  <a:srgbClr val="FFFF00"/>
                </a:solidFill>
              </a:rPr>
              <a:t>真实问题</a:t>
            </a:r>
            <a:r>
              <a:rPr lang="zh-CN" altLang="en-US" sz="2800" b="1">
                <a:solidFill>
                  <a:schemeClr val="bg1"/>
                </a:solidFill>
              </a:rPr>
              <a:t>驱动探究，</a:t>
            </a:r>
            <a:endParaRPr lang="zh-CN" altLang="en-US" sz="2800" b="1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让</a:t>
            </a:r>
            <a:r>
              <a:rPr lang="zh-CN" altLang="en-US" sz="2800" b="1">
                <a:solidFill>
                  <a:srgbClr val="FFFF00"/>
                </a:solidFill>
              </a:rPr>
              <a:t>核心素养</a:t>
            </a:r>
            <a:r>
              <a:rPr lang="zh-CN" altLang="en-US" sz="2800" b="1">
                <a:solidFill>
                  <a:schemeClr val="bg1"/>
                </a:solidFill>
              </a:rPr>
              <a:t>在学生的指尖与思维中自然生长。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6355" y="3015615"/>
            <a:ext cx="43815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核心任务与目标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这节课要干什么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21760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核心任务详解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核心任务与目标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033145"/>
            <a:ext cx="4361815" cy="5324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655" y="4510405"/>
            <a:ext cx="4727575" cy="184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10" y="4991100"/>
            <a:ext cx="1283335" cy="12833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5315" y="1122680"/>
            <a:ext cx="1111250" cy="368300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/>
              <a:t>教学指南</a:t>
            </a:r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173345" y="906780"/>
            <a:ext cx="3627120" cy="2149475"/>
            <a:chOff x="8221" y="1392"/>
            <a:chExt cx="5852" cy="3512"/>
          </a:xfrm>
        </p:grpSpPr>
        <p:sp>
          <p:nvSpPr>
            <p:cNvPr id="9" name="AutoShape 3"/>
            <p:cNvSpPr/>
            <p:nvPr/>
          </p:nvSpPr>
          <p:spPr>
            <a:xfrm>
              <a:off x="8221" y="1392"/>
              <a:ext cx="5643" cy="3512"/>
            </a:xfrm>
            <a:prstGeom prst="roundRect">
              <a:avLst>
                <a:gd name="adj" fmla="val 4545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27000" dist="50800" dir="54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0" name="AutoShape 4"/>
            <p:cNvSpPr/>
            <p:nvPr/>
          </p:nvSpPr>
          <p:spPr>
            <a:xfrm>
              <a:off x="8221" y="1392"/>
              <a:ext cx="5643" cy="717"/>
            </a:xfrm>
            <a:prstGeom prst="roundRect">
              <a:avLst>
                <a:gd name="adj" fmla="val 25000"/>
              </a:avLst>
            </a:prstGeom>
            <a:solidFill>
              <a:srgbClr val="003366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21" y="1512"/>
              <a:ext cx="430" cy="430"/>
            </a:xfrm>
            <a:prstGeom prst="rect">
              <a:avLst/>
            </a:prstGeom>
          </p:spPr>
        </p:pic>
        <p:sp>
          <p:nvSpPr>
            <p:cNvPr id="13" name="AutoShape 6"/>
            <p:cNvSpPr/>
            <p:nvPr/>
          </p:nvSpPr>
          <p:spPr>
            <a:xfrm>
              <a:off x="9121" y="1392"/>
              <a:ext cx="4952" cy="717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>
                  <a:solidFill>
                    <a:srgbClr val="FFFFFF"/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  <a:sym typeface="Noto Sans SC" panose="020B0200000000000000" charset="-122"/>
                </a:rPr>
                <a:t>教材定位：承上启下的核心载体</a:t>
              </a:r>
              <a:endPara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14" name="AutoShape 7"/>
            <p:cNvSpPr/>
            <p:nvPr/>
          </p:nvSpPr>
          <p:spPr>
            <a:xfrm>
              <a:off x="8374" y="2218"/>
              <a:ext cx="5389" cy="2686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8000"/>
                </a:lnSpc>
                <a:spcBef>
                  <a:spcPts val="500"/>
                </a:spcBef>
                <a:defRPr/>
              </a:pPr>
              <a:r>
                <a:rPr lang="en-US" sz="1400" b="1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所属模块：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小学信息科技“</a:t>
              </a:r>
              <a:r>
                <a:rPr lang="zh-CN" alt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身边的算法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”核心模块</a:t>
              </a:r>
              <a:r>
                <a:rPr lang="zh-CN" alt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。</a:t>
              </a:r>
              <a:endParaRPr 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algn="l">
                <a:lnSpc>
                  <a:spcPct val="108000"/>
                </a:lnSpc>
                <a:spcBef>
                  <a:spcPts val="800"/>
                </a:spcBef>
              </a:pPr>
              <a:r>
                <a:rPr lang="en-US" sz="1400" b="1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核心价值：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从基础编程向算法优化进阶，培养计算思维的关键一课。</a:t>
              </a:r>
              <a:endPara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8000"/>
                </a:lnSpc>
                <a:spcBef>
                  <a:spcPts val="800"/>
                </a:spcBef>
              </a:pPr>
              <a:r>
                <a:rPr lang="en-US" sz="1400" b="1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跨学科融合：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紧密承接数学学科知识与编程实践应用，实现知识迁移。</a:t>
              </a:r>
              <a:endPara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91245" y="907415"/>
            <a:ext cx="3384550" cy="2148840"/>
            <a:chOff x="12945" y="3368"/>
            <a:chExt cx="5862" cy="3876"/>
          </a:xfrm>
        </p:grpSpPr>
        <p:sp>
          <p:nvSpPr>
            <p:cNvPr id="15" name="AutoShape 8"/>
            <p:cNvSpPr/>
            <p:nvPr/>
          </p:nvSpPr>
          <p:spPr>
            <a:xfrm>
              <a:off x="12945" y="3368"/>
              <a:ext cx="5566" cy="3876"/>
            </a:xfrm>
            <a:prstGeom prst="roundRect">
              <a:avLst>
                <a:gd name="adj" fmla="val 4545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27000" dist="50800" dir="54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8" name="AutoShape 9"/>
            <p:cNvSpPr/>
            <p:nvPr/>
          </p:nvSpPr>
          <p:spPr>
            <a:xfrm>
              <a:off x="12945" y="3368"/>
              <a:ext cx="5566" cy="725"/>
            </a:xfrm>
            <a:prstGeom prst="roundRect">
              <a:avLst>
                <a:gd name="adj" fmla="val 25000"/>
              </a:avLst>
            </a:prstGeom>
            <a:solidFill>
              <a:srgbClr val="003366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245" y="3488"/>
              <a:ext cx="435" cy="435"/>
            </a:xfrm>
            <a:prstGeom prst="rect">
              <a:avLst/>
            </a:prstGeom>
          </p:spPr>
        </p:pic>
        <p:sp>
          <p:nvSpPr>
            <p:cNvPr id="22" name="AutoShape 11"/>
            <p:cNvSpPr/>
            <p:nvPr/>
          </p:nvSpPr>
          <p:spPr>
            <a:xfrm>
              <a:off x="13845" y="3368"/>
              <a:ext cx="4962" cy="725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学情基础：优势与挑战并存</a:t>
              </a:r>
              <a:endParaRPr lang="en-US" sz="1600" b="1" i="0" u="none" strike="noStrik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23" name="AutoShape 12"/>
            <p:cNvSpPr/>
            <p:nvPr/>
          </p:nvSpPr>
          <p:spPr>
            <a:xfrm>
              <a:off x="13110" y="4368"/>
              <a:ext cx="5400" cy="1269"/>
            </a:xfrm>
            <a:prstGeom prst="roundRect">
              <a:avLst>
                <a:gd name="adj" fmla="val 7142"/>
              </a:avLst>
            </a:prstGeom>
            <a:solidFill>
              <a:srgbClr val="10B981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245" y="4456"/>
              <a:ext cx="363" cy="363"/>
            </a:xfrm>
            <a:prstGeom prst="rect">
              <a:avLst/>
            </a:prstGeom>
          </p:spPr>
        </p:pic>
        <p:sp>
          <p:nvSpPr>
            <p:cNvPr id="25" name="AutoShape 14"/>
            <p:cNvSpPr/>
            <p:nvPr/>
          </p:nvSpPr>
          <p:spPr>
            <a:xfrm>
              <a:off x="13608" y="4432"/>
              <a:ext cx="4670" cy="1197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500" b="1" i="0" u="none" strike="noStrike">
                  <a:solidFill>
                    <a:srgbClr val="10B98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已有基础：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熟练四则运算与高斯求和；掌握循环结构编程；具备垃圾分类等生活积分认知。</a:t>
              </a:r>
              <a:endPara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26" name="AutoShape 15"/>
            <p:cNvSpPr/>
            <p:nvPr/>
          </p:nvSpPr>
          <p:spPr>
            <a:xfrm>
              <a:off x="13140" y="5803"/>
              <a:ext cx="5370" cy="1421"/>
            </a:xfrm>
            <a:prstGeom prst="roundRect">
              <a:avLst>
                <a:gd name="adj" fmla="val 7142"/>
              </a:avLst>
            </a:prstGeom>
            <a:solidFill>
              <a:srgbClr val="FF6600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45" y="5912"/>
              <a:ext cx="363" cy="363"/>
            </a:xfrm>
            <a:prstGeom prst="rect">
              <a:avLst/>
            </a:prstGeom>
          </p:spPr>
        </p:pic>
        <p:sp>
          <p:nvSpPr>
            <p:cNvPr id="28" name="AutoShape 17"/>
            <p:cNvSpPr/>
            <p:nvPr/>
          </p:nvSpPr>
          <p:spPr>
            <a:xfrm>
              <a:off x="13680" y="5878"/>
              <a:ext cx="4670" cy="128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500" b="1" i="0" u="none" strike="noStrike">
                  <a:solidFill>
                    <a:srgbClr val="FF6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认知难点：</a:t>
              </a:r>
              <a:r>
                <a:rPr lang="en-US" sz="14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以具体形象思维为主，缺乏对算法效率的量化认知；难以科学衡量效率差异。</a:t>
              </a:r>
              <a:endPara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  <p:sp>
        <p:nvSpPr>
          <p:cNvPr id="6" name="右箭头 5"/>
          <p:cNvSpPr/>
          <p:nvPr/>
        </p:nvSpPr>
        <p:spPr>
          <a:xfrm>
            <a:off x="5116195" y="5487035"/>
            <a:ext cx="378460" cy="2933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5226050" y="3253740"/>
            <a:ext cx="6585585" cy="922020"/>
            <a:chOff x="8262" y="5299"/>
            <a:chExt cx="10500" cy="1452"/>
          </a:xfrm>
        </p:grpSpPr>
        <p:sp>
          <p:nvSpPr>
            <p:cNvPr id="40" name="AutoShape 18"/>
            <p:cNvSpPr/>
            <p:nvPr/>
          </p:nvSpPr>
          <p:spPr>
            <a:xfrm>
              <a:off x="8262" y="5299"/>
              <a:ext cx="10500" cy="1453"/>
            </a:xfrm>
            <a:prstGeom prst="roundRect">
              <a:avLst>
                <a:gd name="adj" fmla="val 12500"/>
              </a:avLst>
            </a:prstGeom>
            <a:solidFill>
              <a:srgbClr val="FFFFFF">
                <a:alpha val="100000"/>
              </a:srgbClr>
            </a:solidFill>
            <a:ln w="12700" cap="flat" cmpd="sng">
              <a:solidFill>
                <a:srgbClr val="E5E7EB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01" y="5481"/>
              <a:ext cx="548" cy="545"/>
            </a:xfrm>
            <a:prstGeom prst="rect">
              <a:avLst/>
            </a:prstGeom>
          </p:spPr>
        </p:pic>
        <p:sp>
          <p:nvSpPr>
            <p:cNvPr id="42" name="AutoShape 20"/>
            <p:cNvSpPr/>
            <p:nvPr/>
          </p:nvSpPr>
          <p:spPr>
            <a:xfrm>
              <a:off x="9112" y="5481"/>
              <a:ext cx="9547" cy="109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600" b="1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教学策略启示：</a:t>
              </a:r>
              <a:r>
                <a:rPr lang="en-US" sz="1500" b="0" i="0" u="none" strike="noStrike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针对学生认知特点，教学中需避免就算法讲算法，应结合生活实例（积分兑换）和数学故事（高斯求和），将抽象的效率概念具象化、可视化，从而突破认知难点。</a:t>
              </a:r>
              <a:endParaRPr lang="en-US" sz="15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21760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核心任务详解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365" y="5182870"/>
            <a:ext cx="1283335" cy="128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核心任务与目标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: 形状 7"/>
          <p:cNvSpPr/>
          <p:nvPr>
            <p:custDataLst>
              <p:tags r:id="rId2"/>
            </p:custDataLst>
          </p:nvPr>
        </p:nvSpPr>
        <p:spPr>
          <a:xfrm>
            <a:off x="5720080" y="3321050"/>
            <a:ext cx="5360035" cy="2366010"/>
          </a:xfrm>
          <a:custGeom>
            <a:avLst/>
            <a:gdLst>
              <a:gd name="connsiteX0" fmla="*/ 4633713 w 5360078"/>
              <a:gd name="connsiteY0" fmla="*/ 2998673 h 2998673"/>
              <a:gd name="connsiteX1" fmla="*/ 0 w 5360078"/>
              <a:gd name="connsiteY1" fmla="*/ 2998673 h 2998673"/>
              <a:gd name="connsiteX2" fmla="*/ 726366 w 5360078"/>
              <a:gd name="connsiteY2" fmla="*/ 0 h 2998673"/>
              <a:gd name="connsiteX3" fmla="*/ 5360079 w 5360078"/>
              <a:gd name="connsiteY3" fmla="*/ 0 h 299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0078" h="2998673">
                <a:moveTo>
                  <a:pt x="4633713" y="2998673"/>
                </a:moveTo>
                <a:lnTo>
                  <a:pt x="0" y="2998673"/>
                </a:lnTo>
                <a:lnTo>
                  <a:pt x="726366" y="0"/>
                </a:lnTo>
                <a:lnTo>
                  <a:pt x="5360079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>
                  <a:lumMod val="60000"/>
                  <a:lumOff val="40000"/>
                  <a:alpha val="40000"/>
                </a:schemeClr>
              </a:gs>
              <a:gs pos="20000">
                <a:schemeClr val="accent2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任意多边形: 形状 9"/>
          <p:cNvSpPr/>
          <p:nvPr>
            <p:custDataLst>
              <p:tags r:id="rId3"/>
            </p:custDataLst>
          </p:nvPr>
        </p:nvSpPr>
        <p:spPr>
          <a:xfrm>
            <a:off x="5828030" y="3509645"/>
            <a:ext cx="5360035" cy="2308225"/>
          </a:xfrm>
          <a:custGeom>
            <a:avLst/>
            <a:gdLst>
              <a:gd name="connsiteX0" fmla="*/ 4633713 w 5360078"/>
              <a:gd name="connsiteY0" fmla="*/ 2998673 h 2998673"/>
              <a:gd name="connsiteX1" fmla="*/ 0 w 5360078"/>
              <a:gd name="connsiteY1" fmla="*/ 2998673 h 2998673"/>
              <a:gd name="connsiteX2" fmla="*/ 726366 w 5360078"/>
              <a:gd name="connsiteY2" fmla="*/ 0 h 2998673"/>
              <a:gd name="connsiteX3" fmla="*/ 5360079 w 5360078"/>
              <a:gd name="connsiteY3" fmla="*/ 0 h 299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0078" h="2998673">
                <a:moveTo>
                  <a:pt x="4633713" y="2998673"/>
                </a:moveTo>
                <a:lnTo>
                  <a:pt x="0" y="2998673"/>
                </a:lnTo>
                <a:lnTo>
                  <a:pt x="726366" y="0"/>
                </a:lnTo>
                <a:lnTo>
                  <a:pt x="5360079" y="0"/>
                </a:lnTo>
                <a:close/>
              </a:path>
            </a:pathLst>
          </a:custGeom>
          <a:noFill/>
          <a:ln w="19050" cap="flat">
            <a:gradFill flip="none" rotWithShape="1">
              <a:gsLst>
                <a:gs pos="30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0800000" scaled="1"/>
              <a:tileRect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平行四边形 16"/>
          <p:cNvSpPr/>
          <p:nvPr>
            <p:custDataLst>
              <p:tags r:id="rId4"/>
            </p:custDataLst>
          </p:nvPr>
        </p:nvSpPr>
        <p:spPr>
          <a:xfrm>
            <a:off x="6377940" y="5480685"/>
            <a:ext cx="2333625" cy="504190"/>
          </a:xfrm>
          <a:prstGeom prst="parallelogram">
            <a:avLst>
              <a:gd name="adj" fmla="val 208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2400" b="1" dirty="0">
                <a:solidFill>
                  <a:schemeClr val="lt1"/>
                </a:solidFill>
              </a:rPr>
              <a:t>素养目标</a:t>
            </a:r>
            <a:endParaRPr lang="zh-CN" sz="2400" b="1" dirty="0">
              <a:solidFill>
                <a:schemeClr val="lt1"/>
              </a:solidFill>
            </a:endParaRPr>
          </a:p>
        </p:txBody>
      </p:sp>
      <p:sp>
        <p:nvSpPr>
          <p:cNvPr id="19" name="任意多边形: 形状 6"/>
          <p:cNvSpPr/>
          <p:nvPr>
            <p:custDataLst>
              <p:tags r:id="rId5"/>
            </p:custDataLst>
          </p:nvPr>
        </p:nvSpPr>
        <p:spPr>
          <a:xfrm>
            <a:off x="1005205" y="2137410"/>
            <a:ext cx="5360035" cy="2083435"/>
          </a:xfrm>
          <a:custGeom>
            <a:avLst/>
            <a:gdLst>
              <a:gd name="connsiteX0" fmla="*/ 4633713 w 5360078"/>
              <a:gd name="connsiteY0" fmla="*/ 2998673 h 2998673"/>
              <a:gd name="connsiteX1" fmla="*/ 0 w 5360078"/>
              <a:gd name="connsiteY1" fmla="*/ 2998673 h 2998673"/>
              <a:gd name="connsiteX2" fmla="*/ 726366 w 5360078"/>
              <a:gd name="connsiteY2" fmla="*/ 0 h 2998673"/>
              <a:gd name="connsiteX3" fmla="*/ 5360079 w 5360078"/>
              <a:gd name="connsiteY3" fmla="*/ 0 h 299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0078" h="2998673">
                <a:moveTo>
                  <a:pt x="4633713" y="2998673"/>
                </a:moveTo>
                <a:lnTo>
                  <a:pt x="0" y="2998673"/>
                </a:lnTo>
                <a:lnTo>
                  <a:pt x="726366" y="0"/>
                </a:lnTo>
                <a:lnTo>
                  <a:pt x="5360079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60000"/>
                  <a:lumOff val="40000"/>
                  <a:alpha val="40000"/>
                </a:schemeClr>
              </a:gs>
              <a:gs pos="2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平行四边形 20"/>
          <p:cNvSpPr/>
          <p:nvPr>
            <p:custDataLst>
              <p:tags r:id="rId6"/>
            </p:custDataLst>
          </p:nvPr>
        </p:nvSpPr>
        <p:spPr>
          <a:xfrm>
            <a:off x="3598545" y="1794510"/>
            <a:ext cx="2147570" cy="504190"/>
          </a:xfrm>
          <a:prstGeom prst="parallelogram">
            <a:avLst>
              <a:gd name="adj" fmla="val 2089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2400" b="1" dirty="0">
                <a:solidFill>
                  <a:schemeClr val="lt1"/>
                </a:solidFill>
              </a:rPr>
              <a:t>项目任务</a:t>
            </a:r>
            <a:endParaRPr lang="zh-CN" sz="2400" b="1" dirty="0">
              <a:solidFill>
                <a:schemeClr val="lt1"/>
              </a:solidFill>
            </a:endParaRPr>
          </a:p>
        </p:txBody>
      </p:sp>
      <p:sp>
        <p:nvSpPr>
          <p:cNvPr id="31" name="文本框 34"/>
          <p:cNvSpPr txBox="1"/>
          <p:nvPr>
            <p:custDataLst>
              <p:tags r:id="rId7"/>
            </p:custDataLst>
          </p:nvPr>
        </p:nvSpPr>
        <p:spPr>
          <a:xfrm>
            <a:off x="1946910" y="2977515"/>
            <a:ext cx="3881120" cy="8604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spc="0">
                <a:solidFill>
                  <a:srgbClr val="000000"/>
                </a:solidFill>
                <a:sym typeface="+mn-ea"/>
              </a:rPr>
              <a:t>融入了“社区志愿者”的真实情境，让学习任务与解决实际问题相结合。</a:t>
            </a:r>
            <a:endParaRPr lang="zh-CN" altLang="en-US" sz="2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160905" y="2373630"/>
            <a:ext cx="3532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</a:rPr>
              <a:t>化身社区志愿者，解决真实问题</a:t>
            </a:r>
            <a:endParaRPr lang="zh-CN" altLang="en-US" b="1">
              <a:solidFill>
                <a:srgbClr val="333333"/>
              </a:solidFill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365240" y="5112385"/>
            <a:ext cx="3118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聚焦信息科技学科核心素养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6377940" y="3704908"/>
            <a:ext cx="5080000" cy="1245235"/>
          </a:xfrm>
          <a:prstGeom prst="rect">
            <a:avLst/>
          </a:prstGeom>
        </p:spPr>
        <p:txBody>
          <a:bodyPr>
            <a:spAutoFit/>
          </a:bodyPr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000000"/>
                </a:solidFill>
              </a:rPr>
              <a:t>计算思维</a:t>
            </a:r>
            <a:r>
              <a:rPr lang="zh-CN" altLang="en-US" sz="1400" b="0">
                <a:solidFill>
                  <a:srgbClr val="000000"/>
                </a:solidFill>
              </a:rPr>
              <a:t>：通过算法对比，培养用计算机科学思想解决问题的思维。</a:t>
            </a:r>
            <a:endParaRPr lang="zh-CN" altLang="en-US" sz="1400" b="0">
              <a:solidFill>
                <a:srgbClr val="000000"/>
              </a:solidFill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000000"/>
                </a:solidFill>
              </a:rPr>
              <a:t>数字化学习与创新</a:t>
            </a:r>
            <a:r>
              <a:rPr lang="zh-CN" altLang="en-US" sz="1400" b="0">
                <a:solidFill>
                  <a:srgbClr val="000000"/>
                </a:solidFill>
              </a:rPr>
              <a:t>：利用编程工具设计实现算法，提升数字化实践能力。</a:t>
            </a:r>
            <a:endParaRPr lang="zh-CN" altLang="en-US" sz="1400" b="0">
              <a:solidFill>
                <a:srgbClr val="000000"/>
              </a:solidFill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000000"/>
                </a:solidFill>
              </a:rPr>
              <a:t>信息社会责任</a:t>
            </a:r>
            <a:r>
              <a:rPr lang="zh-CN" altLang="en-US" sz="1400" b="0">
                <a:solidFill>
                  <a:srgbClr val="000000"/>
                </a:solidFill>
              </a:rPr>
              <a:t>：结合社区服务情境，增强信息社会的责任感。</a:t>
            </a:r>
            <a:endParaRPr lang="zh-CN" altLang="en-US" sz="1400" b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31210" y="1027430"/>
            <a:ext cx="7365365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dist"/>
            <a:r>
              <a:rPr lang="zh-CN" altLang="en-US" sz="28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垃圾投放算积分</a:t>
            </a:r>
            <a:r>
              <a:rPr lang="en-US" altLang="zh-CN" sz="28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 </a:t>
            </a:r>
            <a:r>
              <a:rPr lang="zh-CN" altLang="en-US" sz="28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认识算法效率</a:t>
            </a:r>
            <a:endParaRPr lang="zh-CN" altLang="en-US" sz="28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dist"/>
            <a:endParaRPr lang="zh-CN" altLang="en-US" sz="28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537325" y="1924050"/>
            <a:ext cx="5159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/>
              <a:t>算法效率</a:t>
            </a:r>
            <a:r>
              <a:rPr lang="en-US" altLang="zh-CN"/>
              <a:t> “</a:t>
            </a:r>
            <a:r>
              <a:rPr lang="zh-CN" altLang="en-US"/>
              <a:t>是什么</a:t>
            </a:r>
            <a:r>
              <a:rPr lang="en-US" altLang="zh-CN"/>
              <a:t>”</a:t>
            </a:r>
            <a:r>
              <a:rPr lang="zh-CN" altLang="en-US"/>
              <a:t>？</a:t>
            </a:r>
            <a:r>
              <a:rPr lang="zh-CN" altLang="en-US" sz="1400"/>
              <a:t>（在准备间环节解决）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/>
              <a:t>不同算法效率</a:t>
            </a:r>
            <a:r>
              <a:rPr lang="en-US" altLang="zh-CN"/>
              <a:t> “</a:t>
            </a:r>
            <a:r>
              <a:rPr lang="zh-CN" altLang="en-US"/>
              <a:t>怎么比</a:t>
            </a:r>
            <a:r>
              <a:rPr lang="en-US" altLang="zh-CN"/>
              <a:t>”</a:t>
            </a:r>
            <a:r>
              <a:rPr lang="zh-CN" altLang="en-US"/>
              <a:t>？</a:t>
            </a:r>
            <a:r>
              <a:rPr lang="zh-CN" altLang="en-US" sz="1400"/>
              <a:t>（在活动室环节解决）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/>
              <a:t>研究算法效率</a:t>
            </a:r>
            <a:r>
              <a:rPr lang="en-US" altLang="zh-CN"/>
              <a:t> “</a:t>
            </a:r>
            <a:r>
              <a:rPr lang="zh-CN" altLang="en-US"/>
              <a:t>有何用</a:t>
            </a:r>
            <a:r>
              <a:rPr lang="en-US" altLang="zh-CN"/>
              <a:t>”</a:t>
            </a:r>
            <a:r>
              <a:rPr lang="zh-CN" altLang="en-US"/>
              <a:t>？</a:t>
            </a:r>
            <a:r>
              <a:rPr lang="zh-CN" altLang="en-US" sz="1400"/>
              <a:t>（在收获园环节解决）</a:t>
            </a:r>
            <a:endParaRPr lang="zh-CN" altLang="en-US" sz="1400"/>
          </a:p>
        </p:txBody>
      </p:sp>
      <p:sp>
        <p:nvSpPr>
          <p:cNvPr id="37" name="下箭头 36"/>
          <p:cNvSpPr/>
          <p:nvPr/>
        </p:nvSpPr>
        <p:spPr>
          <a:xfrm>
            <a:off x="4563110" y="1476375"/>
            <a:ext cx="343535" cy="3028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下箭头 37"/>
          <p:cNvSpPr/>
          <p:nvPr/>
        </p:nvSpPr>
        <p:spPr>
          <a:xfrm>
            <a:off x="8936990" y="1486535"/>
            <a:ext cx="353695" cy="33337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1005205" y="4950460"/>
            <a:ext cx="4322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问题链与项目载体的相互支撑和深度融合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4"/>
          <p:cNvSpPr/>
          <p:nvPr>
            <p:custDataLst>
              <p:tags r:id="rId1"/>
            </p:custDataLst>
          </p:nvPr>
        </p:nvSpPr>
        <p:spPr>
          <a:xfrm>
            <a:off x="785495" y="1328420"/>
            <a:ext cx="3081655" cy="4319270"/>
          </a:xfrm>
          <a:prstGeom prst="roundRect">
            <a:avLst>
              <a:gd name="adj" fmla="val 4016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sp>
        <p:nvSpPr>
          <p:cNvPr id="10" name="Rounded Rectangle 24"/>
          <p:cNvSpPr/>
          <p:nvPr>
            <p:custDataLst>
              <p:tags r:id="rId2"/>
            </p:custDataLst>
          </p:nvPr>
        </p:nvSpPr>
        <p:spPr>
          <a:xfrm>
            <a:off x="4488815" y="1328420"/>
            <a:ext cx="3081655" cy="4319270"/>
          </a:xfrm>
          <a:prstGeom prst="roundRect">
            <a:avLst>
              <a:gd name="adj" fmla="val 4016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sp>
        <p:nvSpPr>
          <p:cNvPr id="12" name="Rounded Rectangle 24"/>
          <p:cNvSpPr/>
          <p:nvPr>
            <p:custDataLst>
              <p:tags r:id="rId3"/>
            </p:custDataLst>
          </p:nvPr>
        </p:nvSpPr>
        <p:spPr>
          <a:xfrm>
            <a:off x="8192135" y="1328420"/>
            <a:ext cx="3081655" cy="4319270"/>
          </a:xfrm>
          <a:prstGeom prst="roundRect">
            <a:avLst>
              <a:gd name="adj" fmla="val 4016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21760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学习框架：认识算法效率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020" y="370205"/>
            <a:ext cx="1152525" cy="1152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核心任务与目标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86130" y="1328420"/>
            <a:ext cx="30810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核心问题</a:t>
            </a:r>
            <a:r>
              <a:rPr lang="en-US" alt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算法效率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是什么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问题阐述：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在解决问题时，如何衡量一个算法的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快慢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？其核心评价标准是什么？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解决路径：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在准备间环节，通过分析积分卡规律，引出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执行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步数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这一核心概念，初步感知算法效率的衡量标准。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486910" y="1328420"/>
            <a:ext cx="31381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核心问题</a:t>
            </a:r>
            <a:r>
              <a:rPr lang="en-US" altLang="zh-CN">
                <a:solidFill>
                  <a:srgbClr val="C00000"/>
                </a:solidFill>
              </a:rPr>
              <a:t>2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不同算法效率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怎么比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？</a:t>
            </a:r>
            <a:endParaRPr lang="zh-CN" altLang="en-US">
              <a:solidFill>
                <a:schemeClr val="tx1"/>
              </a:solidFill>
            </a:endParaRPr>
          </a:p>
          <a:p>
            <a:endParaRPr lang="en-US" altLang="zh-CN"/>
          </a:p>
          <a:p>
            <a:r>
              <a:rPr lang="zh-CN" altLang="en-US">
                <a:solidFill>
                  <a:srgbClr val="C00000"/>
                </a:solidFill>
              </a:rPr>
              <a:t>问题阐述：</a:t>
            </a:r>
            <a:r>
              <a:rPr lang="zh-CN" altLang="en-US"/>
              <a:t>面对同一个计算问题（如计算积分），不同的算法（累加法</a:t>
            </a:r>
            <a:r>
              <a:rPr lang="en-US" altLang="zh-CN"/>
              <a:t> vs </a:t>
            </a:r>
            <a:r>
              <a:rPr lang="zh-CN" altLang="en-US"/>
              <a:t>高斯算法）在效率上有何差异？如何进行科学对比？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C00000"/>
                </a:solidFill>
              </a:rPr>
              <a:t>解决路径：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/>
              <a:t>在活动室环节，通过三轮递进式实验，分别对比两种算法在不同数据规模下的执行步数和时间，直观验证效率差异。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236585" y="1401445"/>
            <a:ext cx="30194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核心问题</a:t>
            </a:r>
            <a:r>
              <a:rPr lang="en-US" altLang="zh-CN">
                <a:solidFill>
                  <a:srgbClr val="C00000"/>
                </a:solidFill>
              </a:rPr>
              <a:t>3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研究算法效率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有何用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？</a:t>
            </a:r>
            <a:endParaRPr lang="zh-CN" altLang="en-US">
              <a:solidFill>
                <a:srgbClr val="C00000"/>
              </a:solidFill>
            </a:endParaRPr>
          </a:p>
          <a:p>
            <a:endParaRPr lang="en-US" altLang="zh-CN"/>
          </a:p>
          <a:p>
            <a:r>
              <a:rPr lang="zh-CN" altLang="en-US">
                <a:solidFill>
                  <a:srgbClr val="C00000"/>
                </a:solidFill>
              </a:rPr>
              <a:t>问题阐述：</a:t>
            </a:r>
            <a:r>
              <a:rPr lang="zh-CN" altLang="en-US"/>
              <a:t>理解算法效率的差异，对我们解决实际问题、优化方案有什么指导意义？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C00000"/>
                </a:solidFill>
              </a:rPr>
              <a:t>解决路径：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/>
              <a:t>在收获园环节，通过分析数据规模与执行次数的关系，总结出</a:t>
            </a:r>
            <a:r>
              <a:rPr lang="en-US" altLang="zh-CN"/>
              <a:t>“</a:t>
            </a:r>
            <a:r>
              <a:rPr lang="zh-CN" altLang="en-US"/>
              <a:t>算法优化能显著提升大规模数据处理效率</a:t>
            </a:r>
            <a:r>
              <a:rPr lang="en-US" altLang="zh-CN"/>
              <a:t>”</a:t>
            </a:r>
            <a:r>
              <a:rPr lang="zh-CN" altLang="en-US"/>
              <a:t>的结论，深化对算法效率价值的认识。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08685" y="5765800"/>
            <a:ext cx="2838450" cy="700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解决衡量标准问题</a:t>
            </a:r>
            <a:b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完成认知奠基</a:t>
            </a:r>
            <a:endParaRPr lang="en-US"/>
          </a:p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550410" y="5765800"/>
            <a:ext cx="2838450" cy="700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解决科学对比问题</a:t>
            </a:r>
            <a:b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完成核心探究</a:t>
            </a:r>
            <a:endParaRPr lang="en-US"/>
          </a:p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27390" y="5765800"/>
            <a:ext cx="2838450" cy="700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解决价值落地问题</a:t>
            </a:r>
            <a:b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b="1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完成素养升华</a:t>
            </a:r>
            <a:endParaRPr lang="en-US"/>
          </a:p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685540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587625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60020" y="2115185"/>
            <a:ext cx="2804795" cy="3630295"/>
          </a:xfrm>
          <a:prstGeom prst="rect">
            <a:avLst/>
          </a:prstGeom>
        </p:spPr>
      </p:pic>
      <p:pic>
        <p:nvPicPr>
          <p:cNvPr id="6" name="图片 5" descr="千库网_智能科技人工智能机器人背景_背景编号5924621"/>
          <p:cNvPicPr/>
          <p:nvPr/>
        </p:nvPicPr>
        <p:blipFill>
          <a:blip r:embed="rId7"/>
          <a:srcRect l="39334" t="24266" r="39432" b="30479"/>
          <a:stretch>
            <a:fillRect/>
          </a:stretch>
        </p:blipFill>
        <p:spPr>
          <a:xfrm>
            <a:off x="845820" y="2915920"/>
            <a:ext cx="1509395" cy="1509395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36210" y="657768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820" y="3256460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1280" y="2787650"/>
            <a:ext cx="372427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实践方式选择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53567" y="3889564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验证性实验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864610" y="496570"/>
            <a:ext cx="41916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为什么选择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验证性实验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实践方式选择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91" y="5113402"/>
            <a:ext cx="1429385" cy="142938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02945" y="2336165"/>
            <a:ext cx="3036570" cy="1071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将抽象的效率差异转化为可测量、可统计的执行步数与运行时间，让学生在做中学中直观感知算法概念，避免枯燥的理论灌输。</a:t>
            </a:r>
            <a:endParaRPr lang="zh-CN" altLang="en-US" sz="140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40715" y="1754505"/>
            <a:ext cx="2919730" cy="5359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适配学情，降低认知门槛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214360" y="2429510"/>
            <a:ext cx="3393440" cy="1164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严格遵循「提出假设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设计方案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控制变量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验证结论」的科学探究流程，培养学生严谨的科学思维与可迁移的探究方法，体现信息科技的科学性。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8214360" y="1544955"/>
            <a:ext cx="3545205" cy="8388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凸显学科属性，落实学科本质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8214360" y="4478655"/>
            <a:ext cx="3325495" cy="9245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可作为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数据工具、验证助手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，精准辅助实验，不喧宾夺主。</a:t>
            </a:r>
            <a:r>
              <a:rPr 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辅助实验高效开展，实现技术与教学的自然融合。</a:t>
            </a:r>
            <a:endParaRPr lang="en-US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214360" y="3593783"/>
            <a:ext cx="2667000" cy="8388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适配</a:t>
            </a:r>
            <a:r>
              <a:rPr lang="en-US" altLang="zh-CN" sz="2000" b="1">
                <a:solidFill>
                  <a:schemeClr val="accent2"/>
                </a:solidFill>
                <a:latin typeface="+mn-ea"/>
                <a:cs typeface="+mn-ea"/>
              </a:rPr>
              <a:t>AI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融合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710565" y="4432935"/>
            <a:ext cx="3028315" cy="1071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教学环节清晰可控，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分钟课堂可完整落地。无需复杂课前准备，常规信息科技教室环境即可实施，便于一线教师快速复制推广。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892810" y="3407093"/>
            <a:ext cx="2667635" cy="8388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贴合常态课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0955" y="2268855"/>
            <a:ext cx="4293870" cy="242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sp>
        <p:nvSpPr>
          <p:cNvPr id="7" name="平行四边形 6"/>
          <p:cNvSpPr/>
          <p:nvPr>
            <p:custDataLst>
              <p:tags r:id="rId3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4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6" name="图片 5" descr="千库网_智能科技人工智能机器人背景_背景编号5924621"/>
          <p:cNvPicPr/>
          <p:nvPr/>
        </p:nvPicPr>
        <p:blipFill>
          <a:blip r:embed="rId7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5820" y="3517719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64815" y="3048999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验证性实验过程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3567" y="4150823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验证性实验四大核心环节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6210" y="657768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tags/tag1.xml><?xml version="1.0" encoding="utf-8"?>
<p:tagLst xmlns:p="http://schemas.openxmlformats.org/presentationml/2006/main">
  <p:tag name="PA" val="v5.1.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00.xml><?xml version="1.0" encoding="utf-8"?>
<p:tagLst xmlns:p="http://schemas.openxmlformats.org/presentationml/2006/main"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a*1_3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UNIT_TYPE" val="m_h_a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3_1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4_4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4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a*1_4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UNIT_TYPE" val="m_h_a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0.4399999976158142,&quot;transparency&quot;:0}],&quot;type&quot;:3},&quot;glow&quot;:{&quot;colorType&quot;:0},&quot;line&quot;:{&quot;type&quot;:0},&quot;shadow&quot;:{&quot;brightness&quot;:0,&quot;colorType&quot;:1,&quot;foreColorIndex&quot;:6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4_1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3_4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3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1_4*m_h_f*1_2_1"/>
  <p:tag name="KSO_WM_TEMPLATE_CATEGORY" val="diagram"/>
  <p:tag name="KSO_WM_TEMPLATE_INDEX" val="20230931"/>
  <p:tag name="KSO_WM_UNIT_LAYERLEVEL" val="1_1_1"/>
  <p:tag name="KSO_WM_TAG_VERSION" val="3.0"/>
  <p:tag name="KSO_WM_UNIT_VALUE" val="4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0931_4*m_h_f*1_4_1"/>
  <p:tag name="KSO_WM_TEMPLATE_CATEGORY" val="diagram"/>
  <p:tag name="KSO_WM_TEMPLATE_INDEX" val="20230931"/>
  <p:tag name="KSO_WM_UNIT_LAYERLEVEL" val="1_1_1"/>
  <p:tag name="KSO_WM_TAG_VERSION" val="3.0"/>
  <p:tag name="KSO_WM_UNIT_VALUE" val="4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a*1_5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4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1_4*m_h_f*1_1_1"/>
  <p:tag name="KSO_WM_TEMPLATE_CATEGORY" val="diagram"/>
  <p:tag name="KSO_WM_TEMPLATE_INDEX" val="20230931"/>
  <p:tag name="KSO_WM_UNIT_LAYERLEVEL" val="1_1_1"/>
  <p:tag name="KSO_WM_TAG_VERSION" val="3.0"/>
  <p:tag name="KSO_WM_UNIT_VALUE" val="4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110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5_1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5_4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5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1_4*m_h_f*1_3_1"/>
  <p:tag name="KSO_WM_TEMPLATE_CATEGORY" val="diagram"/>
  <p:tag name="KSO_WM_TEMPLATE_INDEX" val="20230931"/>
  <p:tag name="KSO_WM_UNIT_LAYERLEVEL" val="1_1_1"/>
  <p:tag name="KSO_WM_TAG_VERSION" val="3.0"/>
  <p:tag name="KSO_WM_UNIT_VALUE" val="4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30931_4*m_h_f*1_5_1"/>
  <p:tag name="KSO_WM_TEMPLATE_CATEGORY" val="diagram"/>
  <p:tag name="KSO_WM_TEMPLATE_INDEX" val="20230931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9"/>
  <p:tag name="KSO_WM_UNIT_TEXT_TYPE" val="1"/>
  <p:tag name="KSO_WM_UNIT_TEXT_LAYER_COUNT" val="1"/>
  <p:tag name="KSO_WM_BEAUTIFY_FLAG" val="#wm#"/>
  <p:tag name="KSO_WM_UNIT_PRESET_TEXT" val="根据需要可酌情增减文字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2296]}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1*l_h_i*1_1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1*l_h_a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1*l_h_f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；单击此处输入你的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1*l_h_i*1_2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86_1*l_h_a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86_1*l_h_f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；单击此处输入你的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1*l_h_i*1_3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686_1*l_h_a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86_1*l_h_f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；单击此处输入你的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1*l_h_i*1_2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686_1*l_h_i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686_1*l_h_i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686_1*l_h_i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1*l_h_i*1_3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3"/>
  <p:tag name="KSO_WM_DIAGRAM_VIRTUALLY_FRAME" val="{&quot;height&quot;:251.54977416992188,&quot;left&quot;:100.72503937007872,&quot;top&quot;:101.50011291503907,&quot;width&quot;:636.668069760780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30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1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2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3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4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35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36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37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38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39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977"/>
  <p:tag name="KSO_WM_TEMPLATE_THUMBS_INDEX" val="1、9"/>
</p:tagLst>
</file>

<file path=ppt/tags/tag140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41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42.xml><?xml version="1.0" encoding="utf-8"?>
<p:tagLst xmlns:p="http://schemas.openxmlformats.org/presentationml/2006/main">
  <p:tag name="KSO_WM_DIAGRAM_VIRTUALLY_FRAME" val="{&quot;height&quot;:280,&quot;left&quot;:60,&quot;top&quot;:130,&quot;width&quot;:840}"/>
</p:tagLst>
</file>

<file path=ppt/tags/tag143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44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45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46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147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48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49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50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1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2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3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4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5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6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7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8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59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60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1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2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3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4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5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6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7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8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69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70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1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2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3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4.xml><?xml version="1.0" encoding="utf-8"?>
<p:tagLst xmlns:p="http://schemas.openxmlformats.org/presentationml/2006/main">
  <p:tag name="KSO_WM_DIAGRAM_VIRTUALLY_FRAME" val="{&quot;height&quot;:415,&quot;left&quot;:60,&quot;top&quot;:90,&quot;width&quot;:840}"/>
</p:tagLst>
</file>

<file path=ppt/tags/tag175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19356]}"/>
</p:tagLst>
</file>

<file path=ppt/tags/tag176.xml><?xml version="1.0" encoding="utf-8"?>
<p:tagLst xmlns:p="http://schemas.openxmlformats.org/presentationml/2006/main">
  <p:tag name="RESOURCE_RECORD_KEY" val="{&quot;10&quot;:[5606209,3655817,50019994,50063494],&quot;13&quot;:[19971666],&quot;29&quot;:[50000097,50053376],&quot;65&quot;:[20230977]}"/>
  <p:tag name="COMMONDATA" val="eyJoZGlkIjoiNmE1NzllM2JhMTIzNDVlYmZhMTA5ZjljYTUwZDUzZDgifQ=="/>
  <p:tag name="resource_record_key" val="{&quot;10&quot;:[5606209,3655817,50019994,50063494],&quot;13&quot;:[19971666],&quot;29&quot;:[50000097,50053376],&quot;65&quot;:[20230977],&quot;70&quot;:[3319356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9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0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4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8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33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7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8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9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6956_1*l_h_i*1_2_2"/>
  <p:tag name="KSO_WM_TEMPLATE_CATEGORY" val="diagram"/>
  <p:tag name="KSO_WM_TEMPLATE_INDEX" val="20236956"/>
  <p:tag name="KSO_WM_UNIT_LAYERLEVEL" val="1_1_1"/>
  <p:tag name="KSO_WM_TAG_VERSION" val="3.0"/>
  <p:tag name="KSO_WM_UNIT_FILL_TYPE" val="3"/>
  <p:tag name="KSO_WM_DIAGRAM_MAX_ITEMCNT" val="2"/>
  <p:tag name="KSO_WM_DIAGRAM_MIN_ITEMCNT" val="2"/>
  <p:tag name="KSO_WM_DIAGRAM_COLOR_MATCH_VALUE" val="{&quot;shape&quot;:{&quot;fill&quot;:{&quot;gradient&quot;:[{&quot;brightness&quot;:0.4000000059604645,&quot;colorType&quot;:1,&quot;foreColorIndex&quot;:8,&quot;pos&quot;:1,&quot;transparency&quot;:0.6000000238418579},{&quot;brightness&quot;:0.4000000059604645,&quot;colorType&quot;:1,&quot;foreColorIndex&quot;:8,&quot;pos&quot;:0.20000000298023224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6956_1*l_h_i*1_2_1"/>
  <p:tag name="KSO_WM_TEMPLATE_CATEGORY" val="diagram"/>
  <p:tag name="KSO_WM_TEMPLATE_INDEX" val="20236956"/>
  <p:tag name="KSO_WM_UNIT_LAYERLEVEL" val="1_1_1"/>
  <p:tag name="KSO_WM_TAG_VERSION" val="3.0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8,&quot;pos&quot;:0.30000001192092896,&quot;transparency&quot;:1},{&quot;brightness&quot;:0,&quot;colorType&quot;:1,&quot;foreColorIndex&quot;:8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UNIT_TEXT_FILL_FORE_SCHEMECOLOR_INDEX" val="13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6956_1*l_h_f*1_2_1"/>
  <p:tag name="KSO_WM_TEMPLATE_CATEGORY" val="diagram"/>
  <p:tag name="KSO_WM_TEMPLATE_INDEX" val="20236956"/>
  <p:tag name="KSO_WM_UNIT_LAYERLEVEL" val="1_1_1"/>
  <p:tag name="KSO_WM_TAG_VERSION" val="3.0"/>
  <p:tag name="KSO_WM_UNIT_FILL_TYPE" val="1"/>
  <p:tag name="KSO_WM_UNIT_FILL_FORE_SCHEMECOLOR_INDEX" val="8"/>
  <p:tag name="KSO_WM_UNIT_FILL_FORE_SCHEMECOLOR_INDEX_BRIGHTNESS" val="0"/>
  <p:tag name="KSO_WM_UNIT_TEXT_FILL_FORE_SCHEMECOLOR_INDEX" val="1"/>
  <p:tag name="KSO_WM_UNIT_TEXT_FILL_TYPE" val="1"/>
  <p:tag name="KSO_WM_UNIT_PRESET_TEXT" val="劣势"/>
  <p:tag name="KSO_WM_DIAGRAM_MAX_ITEMCNT" val="2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3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6956_1*l_h_i*1_1_2"/>
  <p:tag name="KSO_WM_TEMPLATE_CATEGORY" val="diagram"/>
  <p:tag name="KSO_WM_TEMPLATE_INDEX" val="20236956"/>
  <p:tag name="KSO_WM_UNIT_LAYERLEVEL" val="1_1_1"/>
  <p:tag name="KSO_WM_TAG_VERSION" val="3.0"/>
  <p:tag name="KSO_WM_UNIT_FILL_TYPE" val="3"/>
  <p:tag name="KSO_WM_DIAGRAM_MAX_ITEMCNT" val="2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1,&quot;transparency&quot;:0.6000000238418579},{&quot;brightness&quot;:0.4000000059604645,&quot;colorType&quot;:1,&quot;foreColorIndex&quot;:5,&quot;pos&quot;:0.20000000298023224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4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6956_1*l_h_f*1_1_1"/>
  <p:tag name="KSO_WM_TEMPLATE_CATEGORY" val="diagram"/>
  <p:tag name="KSO_WM_TEMPLATE_INDEX" val="20236956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优势"/>
  <p:tag name="KSO_WM_DIAGRAM_MAX_ITEMCNT" val="2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5.xml><?xml version="1.0" encoding="utf-8"?>
<p:tagLst xmlns:p="http://schemas.openxmlformats.org/presentationml/2006/main">
  <p:tag name="KSO_WM_DIAGRAM_VIRTUALLY_FRAME" val="{&quot;height&quot;:329.95,&quot;left&quot;:73.47501220703126,&quot;top&quot;:132.3,&quot;width&quot;:809.3499755859375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3"/>
  <p:tag name="KSO_WM_UNIT_ID" val="diagram20236956_1*l_h_f*1_1_3"/>
  <p:tag name="KSO_WM_TEMPLATE_CATEGORY" val="diagram"/>
  <p:tag name="KSO_WM_TEMPLATE_INDEX" val="20236956"/>
  <p:tag name="KSO_WM_UNIT_LAYERLEVEL" val="1_1_1"/>
  <p:tag name="KSO_WM_TAG_VERSION" val="3.0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6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47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48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49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0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51.xml><?xml version="1.0" encoding="utf-8"?>
<p:tagLst xmlns:p="http://schemas.openxmlformats.org/presentationml/2006/main">
  <p:tag name="KSO_WM_DIAGRAM_VIRTUALLY_FRAME" val="{&quot;height&quot;:340.1,&quot;left&quot;:61.85,&quot;top&quot;:104.6,&quot;width&quot;:825.85}"/>
</p:tagLst>
</file>

<file path=ppt/tags/tag52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53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54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35_1*l_h_f*1_1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UNIT_TEXT_LAYER_COUNT" val="1"/>
  <p:tag name="KSO_WM_BEAUTIFY_FLAG" val="#wm#"/>
  <p:tag name="KSO_WM_UNIT_PRESET_TEXT" val="单击此处添加文本，根据需要可酌情增减文字，单击此处添加文本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35_1*l_h_a*1_1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35_1*l_h_f*1_3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UNIT_TEXT_LAYER_COUNT" val="1"/>
  <p:tag name="KSO_WM_BEAUTIFY_FLAG" val="#wm#"/>
  <p:tag name="KSO_WM_UNIT_PRESET_TEXT" val="单击添加文本内容，根据需要可酌情增减文字，单击此处添加文本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35_1*l_h_a*1_3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935_1*l_h_f*1_4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UNIT_TEXT_LAYER_COUNT" val="1"/>
  <p:tag name="KSO_WM_BEAUTIFY_FLAG" val="#wm#"/>
  <p:tag name="KSO_WM_UNIT_PRESET_TEXT" val="单击输入正文，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935_1*l_h_a*1_4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35_1*l_h_f*1_2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UNIT_TEXT_LAYER_COUNT" val="1"/>
  <p:tag name="KSO_WM_BEAUTIFY_FLAG" val="#wm#"/>
  <p:tag name="KSO_WM_UNIT_PRESET_TEXT" val="单击此处添加文本具体内容，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35_1*l_h_a*1_2_1"/>
  <p:tag name="KSO_WM_TEMPLATE_CATEGORY" val="diagram"/>
  <p:tag name="KSO_WM_TEMPLATE_INDEX" val="20230935"/>
  <p:tag name="KSO_WM_UNIT_LAYERLEVEL" val="1_1_1"/>
  <p:tag name="KSO_WM_TAG_VERSION" val="3.0"/>
  <p:tag name="KSO_WM_DIAGRAM_VERSION" val="3"/>
  <p:tag name="KSO_WM_DIAGRAM_GROUP_CODE" val="l1-1"/>
  <p:tag name="KSO_WM_DIAGRAM_MAX_ITEMCNT" val="4"/>
  <p:tag name="KSO_WM_DIAGRAM_MIN_ITEMCNT" val="4"/>
  <p:tag name="KSO_WM_DIAGRAM_VIRTUALLY_FRAME" val="{&quot;height&quot;:315.3750030517578,&quot;left&quot;:50.45,&quot;top&quot;:121.62499694824218,&quot;width&quot;:87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COLOR_TRICK" val="4"/>
  <p:tag name="KSO_WM_DIAGRAM_COLOR_TEXT_CAN_REMOVE" val="n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64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65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66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67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68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69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70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1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2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3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4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5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6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7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8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79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80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1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2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3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4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5.xml><?xml version="1.0" encoding="utf-8"?>
<p:tagLst xmlns:p="http://schemas.openxmlformats.org/presentationml/2006/main">
  <p:tag name="KSO_WM_DIAGRAM_VIRTUALLY_FRAME" val="{&quot;height&quot;:324,&quot;left&quot;:60,&quot;top&quot;:160,&quot;width&quot;:840}"/>
</p:tagLst>
</file>

<file path=ppt/tags/tag86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21644]}"/>
</p:tagLst>
</file>

<file path=ppt/tags/tag87.xml><?xml version="1.0" encoding="utf-8"?>
<p:tagLst xmlns:p="http://schemas.openxmlformats.org/presentationml/2006/main">
  <p:tag name="KSO_WM_DIAGRAM_COLOR_TRICK" val="2"/>
  <p:tag name="KSO_WM_UNIT_HIGHLIGHT" val="0"/>
  <p:tag name="KSO_WM_UNIT_DIAGRAM_ISNUMVISUAL" val="0"/>
  <p:tag name="KSO_WM_DIAGRAM_GROUP_CODE" val="l1-1"/>
  <p:tag name="KSO_WM_UNIT_INDEX" val="1_1_1"/>
  <p:tag name="KSO_WM_TEMPLATE_CATEGORY" val="diagram"/>
  <p:tag name="KSO_WM_UNIT_LAYERLEVEL" val="1_1_1"/>
  <p:tag name="KSO_WM_DIAGRAM_MIN_ITEMCNT" val="2"/>
  <p:tag name="KSO_WM_UNIT_SUBTYPE" val="a"/>
  <p:tag name="KSO_WM_UNIT_NOCLEAR" val="0"/>
  <p:tag name="KSO_WM_UNIT_VALUE" val="60"/>
  <p:tag name="KSO_WM_UNIT_COMPATIBLE" val="0"/>
  <p:tag name="KSO_WM_UNIT_DIAGRAM_ISREFERUNIT" val="0"/>
  <p:tag name="KSO_WM_UNIT_TYPE" val="l_h_f"/>
  <p:tag name="KSO_WM_UNIT_ID" val="diagram20231751_1*l_h_f*1_1_1"/>
  <p:tag name="KSO_WM_TEMPLATE_INDEX" val="20231751"/>
  <p:tag name="KSO_WM_TAG_VERSION" val="3.0"/>
  <p:tag name="KSO_WM_DIAGRAM_VERSION" val="3"/>
  <p:tag name="KSO_WM_DIAGRAM_COLOR_TEXT_CAN_REMOVE" val="n"/>
  <p:tag name="KSO_WM_DIAGRAM_MAX_ITEMCNT" val="6"/>
  <p:tag name="KSO_WM_DIAGRAM_VIRTUALLY_FRAME" val="{&quot;height&quot;:388.50079345703125,&quot;left&quot;:57.69150390625,&quot;top&quot;:93.84960327148437,&quot;width&quot;:850.916992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FILL_FORE_SCHEMECOLOR_INDEX" val="14"/>
  <p:tag name="KSO_WM_UNIT_FILL_FORE_SCHEMECOLOR_INDEX_BRIGHTNESS" val="0"/>
  <p:tag name="KSO_WM_UNIT_TEXT_TYPE" val="1"/>
  <p:tag name="KSO_WM_UNIT_TEXT_LAYER_COUNT" val="1"/>
  <p:tag name="KSO_WM_UNIT_PRESET_TEXT" val="单击此处添加文本具体内容，简明扼要地阐述您的观点。根据需要可酌情增减文字内容，以便观者准确地理解您传达的思想。单击此处添加文本具体内容，简明扼要地阐述您的观点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DIAGRAM_COLOR_TRICK" val="2"/>
  <p:tag name="KSO_WM_UNIT_HIGHLIGHT" val="0"/>
  <p:tag name="KSO_WM_UNIT_DIAGRAM_ISNUMVISUAL" val="0"/>
  <p:tag name="KSO_WM_DIAGRAM_GROUP_CODE" val="l1-1"/>
  <p:tag name="KSO_WM_UNIT_INDEX" val="1_1_1"/>
  <p:tag name="KSO_WM_TEMPLATE_CATEGORY" val="diagram"/>
  <p:tag name="KSO_WM_UNIT_LAYERLEVEL" val="1_1_1"/>
  <p:tag name="KSO_WM_DIAGRAM_MIN_ITEMCNT" val="2"/>
  <p:tag name="KSO_WM_UNIT_SUBTYPE" val="a"/>
  <p:tag name="KSO_WM_UNIT_NOCLEAR" val="0"/>
  <p:tag name="KSO_WM_UNIT_VALUE" val="60"/>
  <p:tag name="KSO_WM_UNIT_COMPATIBLE" val="0"/>
  <p:tag name="KSO_WM_UNIT_DIAGRAM_ISREFERUNIT" val="0"/>
  <p:tag name="KSO_WM_UNIT_TYPE" val="l_h_f"/>
  <p:tag name="KSO_WM_UNIT_ID" val="diagram20231751_1*l_h_f*1_1_1"/>
  <p:tag name="KSO_WM_TEMPLATE_INDEX" val="20231751"/>
  <p:tag name="KSO_WM_TAG_VERSION" val="3.0"/>
  <p:tag name="KSO_WM_DIAGRAM_VERSION" val="3"/>
  <p:tag name="KSO_WM_DIAGRAM_COLOR_TEXT_CAN_REMOVE" val="n"/>
  <p:tag name="KSO_WM_DIAGRAM_MAX_ITEMCNT" val="6"/>
  <p:tag name="KSO_WM_DIAGRAM_VIRTUALLY_FRAME" val="{&quot;height&quot;:400.42496062992126,&quot;left&quot;:57.69150390625,&quot;top&quot;:88.17503937007872,&quot;width&quot;:850.916992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FILL_FORE_SCHEMECOLOR_INDEX" val="14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内容，以便观者准确地理解您传达的思想。单击此处添加文本具体内容，简明扼要地阐述您的观点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1_1*l_h_a*1_1_1"/>
  <p:tag name="KSO_WM_TEMPLATE_CATEGORY" val="diagram"/>
  <p:tag name="KSO_WM_TEMPLATE_INDEX" val="2023175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00.42496062992126,&quot;left&quot;:57.69150390625,&quot;top&quot;:88.17503937007872,&quot;width&quot;:850.916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1_1*l_h_a*1_2_1"/>
  <p:tag name="KSO_WM_TEMPLATE_CATEGORY" val="diagram"/>
  <p:tag name="KSO_WM_TEMPLATE_INDEX" val="2023175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00.42496062992126,&quot;left&quot;:57.69150390625,&quot;top&quot;:88.17503937007872,&quot;width&quot;:850.91699218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TABLE_ENDDRAG_ORIGIN_RECT" val="380*158"/>
  <p:tag name="TABLE_ENDDRAG_RECT" val="73*325*380*158"/>
</p:tagLst>
</file>

<file path=ppt/tags/tag92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  <p:tag name="resource_record_key" val="{&quot;10&quot;:[50063494],&quot;65&quot;:[20231636],&quot;70&quot;:[3321644]}"/>
</p:tagLst>
</file>

<file path=ppt/tags/tag93.xml><?xml version="1.0" encoding="utf-8"?>
<p:tagLst xmlns:p="http://schemas.openxmlformats.org/presentationml/2006/main">
  <p:tag name="KSO_WM_DIAGRAM_VIRTUALLY_FRAME" val="{&quot;height&quot;:413.90000610351564,&quot;left&quot;:50.92503937007873,&quot;top&quot;:89.1,&quot;width&quot;:873.7749606299212}"/>
</p:tagLst>
</file>

<file path=ppt/tags/tag94.xml><?xml version="1.0" encoding="utf-8"?>
<p:tagLst xmlns:p="http://schemas.openxmlformats.org/presentationml/2006/main"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a*1_1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UNIT_TYPE" val="m_h_a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1_1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2_4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2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a*1_2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UNIT_TYPE" val="m_h_a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0.4399999976158142,&quot;transparency&quot;:0}],&quot;type&quot;:3},&quot;glow&quot;:{&quot;colorType&quot;:0},&quot;line&quot;:{&quot;type&quot;:0},&quot;shadow&quot;:{&quot;brightness&quot;:0,&quot;colorType&quot;:1,&quot;foreColorIndex&quot;:6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2_1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1_4*m_h_i*1_1_4"/>
  <p:tag name="KSO_WM_TEMPLATE_CATEGORY" val="diagram"/>
  <p:tag name="KSO_WM_TEMPLATE_INDEX" val="20230931"/>
  <p:tag name="KSO_WM_UNIT_LAYERLEVEL" val="1_1_1"/>
  <p:tag name="KSO_WM_TAG_VERSION" val="3.0"/>
  <p:tag name="KSO_WM_UNIT_TYPE" val="m_h_i"/>
  <p:tag name="KSO_WM_UNIT_INDEX" val="1_1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3.90000610351564,&quot;left&quot;:50.92503937007873,&quot;top&quot;:89.1,&quot;width&quot;:873.7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紫">
      <a:dk1>
        <a:srgbClr val="000000"/>
      </a:dk1>
      <a:lt1>
        <a:srgbClr val="FFFFFF"/>
      </a:lt1>
      <a:dk2>
        <a:srgbClr val="03287B"/>
      </a:dk2>
      <a:lt2>
        <a:srgbClr val="F0F6FE"/>
      </a:lt2>
      <a:accent1>
        <a:srgbClr val="7CB8FD"/>
      </a:accent1>
      <a:accent2>
        <a:srgbClr val="2588FC"/>
      </a:accent2>
      <a:accent3>
        <a:srgbClr val="5893FE"/>
      </a:accent3>
      <a:accent4>
        <a:srgbClr val="5DC5FF"/>
      </a:accent4>
      <a:accent5>
        <a:srgbClr val="FF7500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5368</Words>
  <Application>WPS 演示</Application>
  <PresentationFormat>宽屏</PresentationFormat>
  <Paragraphs>505</Paragraphs>
  <Slides>22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51" baseType="lpstr">
      <vt:lpstr>Arial</vt:lpstr>
      <vt:lpstr>宋体</vt:lpstr>
      <vt:lpstr>Wingdings</vt:lpstr>
      <vt:lpstr>Times New Roman</vt:lpstr>
      <vt:lpstr>楷体</vt:lpstr>
      <vt:lpstr>微软雅黑</vt:lpstr>
      <vt:lpstr>Verdana</vt:lpstr>
      <vt:lpstr>思源黑体</vt:lpstr>
      <vt:lpstr>黑体</vt:lpstr>
      <vt:lpstr>阿里巴巴普惠体 M</vt:lpstr>
      <vt:lpstr>汉仪铸字木头人W</vt:lpstr>
      <vt:lpstr>Arial</vt:lpstr>
      <vt:lpstr>Calibri</vt:lpstr>
      <vt:lpstr>思源宋体 CN</vt:lpstr>
      <vt:lpstr>MiSans Normal</vt:lpstr>
      <vt:lpstr>Wingdings</vt:lpstr>
      <vt:lpstr>方正粗黑宋简体</vt:lpstr>
      <vt:lpstr>华光淡古印_CNKI</vt:lpstr>
      <vt:lpstr>Times New Roman</vt:lpstr>
      <vt:lpstr>Noto Sans SC</vt:lpstr>
      <vt:lpstr>楷体_GB2312</vt:lpstr>
      <vt:lpstr>字魂36号-正文宋楷</vt:lpstr>
      <vt:lpstr>Arial Unicode MS</vt:lpstr>
      <vt:lpstr>等线</vt:lpstr>
      <vt:lpstr>思源黑体 CN Regular</vt:lpstr>
      <vt:lpstr>MS PGothic</vt:lpstr>
      <vt:lpstr>Office 主题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2026年安徽省小学人工智能通识教育暨小学信息科技教学指南培训活动</dc:title>
  <dc:creator>梁祥</dc:creator>
  <cp:keywords>中学信息科技教学指南修订与解读</cp:keywords>
  <cp:category>梁祥芜湖弋江区教育局教研室</cp:category>
  <cp:lastModifiedBy>行知夏兰</cp:lastModifiedBy>
  <cp:revision>648</cp:revision>
  <dcterms:created xsi:type="dcterms:W3CDTF">2021-03-10T08:28:00Z</dcterms:created>
  <dcterms:modified xsi:type="dcterms:W3CDTF">2026-03-18T12:08:19Z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0947545855104BA29420D5D7DDDF1F39_13</vt:lpwstr>
  </property>
</Properties>
</file>