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handoutMasterIdLst>
    <p:handoutMasterId r:id="rId20"/>
  </p:handoutMasterIdLst>
  <p:sldIdLst>
    <p:sldId id="256" r:id="rId3"/>
    <p:sldId id="344" r:id="rId4"/>
    <p:sldId id="345" r:id="rId5"/>
    <p:sldId id="313" r:id="rId7"/>
    <p:sldId id="387" r:id="rId8"/>
    <p:sldId id="375" r:id="rId9"/>
    <p:sldId id="350" r:id="rId10"/>
    <p:sldId id="346" r:id="rId11"/>
    <p:sldId id="364" r:id="rId12"/>
    <p:sldId id="376" r:id="rId13"/>
    <p:sldId id="356" r:id="rId14"/>
    <p:sldId id="378" r:id="rId15"/>
    <p:sldId id="336" r:id="rId16"/>
    <p:sldId id="358" r:id="rId17"/>
    <p:sldId id="354" r:id="rId18"/>
    <p:sldId id="278" r:id="rId19"/>
  </p:sldIdLst>
  <p:sldSz cx="12192000" cy="6858000"/>
  <p:notesSz cx="6858000" cy="9144000"/>
  <p:embeddedFontLst>
    <p:embeddedFont>
      <p:font typeface="方正姚体" panose="02010601030101010101" pitchFamily="2" charset="-122"/>
      <p:regular r:id="rId24"/>
    </p:embeddedFont>
    <p:embeddedFont>
      <p:font typeface="微软雅黑" panose="020B0503020204020204" pitchFamily="34" charset="-122"/>
      <p:regular r:id="rId25"/>
    </p:embeddedFont>
    <p:embeddedFont>
      <p:font typeface="黑体" panose="02010609060101010101" pitchFamily="49" charset="-122"/>
      <p:regular r:id="rId26"/>
    </p:embeddedFont>
    <p:embeddedFont>
      <p:font typeface="华文中宋" panose="02010600040101010101" pitchFamily="2" charset="-122"/>
      <p:regular r:id="rId27"/>
    </p:embeddedFont>
    <p:embeddedFont>
      <p:font typeface="Aa巴洛克" panose="00020600040101010101" pitchFamily="18" charset="-122"/>
      <p:regular r:id="rId28"/>
    </p:embeddedFont>
    <p:embeddedFont>
      <p:font typeface="等线" panose="02010600030101010101" charset="-122"/>
      <p:regular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B7"/>
    <a:srgbClr val="E05F2B"/>
    <a:srgbClr val="E9CD4D"/>
    <a:srgbClr val="90CAF8"/>
    <a:srgbClr val="4B93E8"/>
    <a:srgbClr val="FFFFFF"/>
    <a:srgbClr val="1053A4"/>
    <a:srgbClr val="FFCCFF"/>
    <a:srgbClr val="E5EFFB"/>
    <a:srgbClr val="DBE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0" autoAdjust="0"/>
    <p:restoredTop sz="90387" autoAdjust="0"/>
  </p:normalViewPr>
  <p:slideViewPr>
    <p:cSldViewPr snapToGrid="0">
      <p:cViewPr varScale="1">
        <p:scale>
          <a:sx n="63" d="100"/>
          <a:sy n="63" d="100"/>
        </p:scale>
        <p:origin x="572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27.xml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6B32F-6360-4767-9AC5-868B04CD77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A6DCA-4119-491B-B5C2-F8B86275A0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缩进不对，行距可以大点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A6DCA-4119-491B-B5C2-F8B86275A0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9205677" y="6410049"/>
            <a:ext cx="2367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单元 探秘智能机器人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480523" y="6410049"/>
            <a:ext cx="226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14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课 识别面容添趣事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文本框 3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3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制作智能小台灯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480523" y="6410049"/>
            <a:ext cx="2492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11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优化完善智能台灯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9205677" y="6410049"/>
            <a:ext cx="2367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单元 探秘智能机器人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480523" y="6410049"/>
            <a:ext cx="226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14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识别面容添趣事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205677" y="6410049"/>
            <a:ext cx="2367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单元 探秘智能机器人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480523" y="6410049"/>
            <a:ext cx="226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14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课 识别面容添趣事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34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slide" Target="slide14.xml"/><Relationship Id="rId4" Type="http://schemas.openxmlformats.org/officeDocument/2006/relationships/image" Target="../media/image17.png"/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10.xml"/><Relationship Id="rId1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microsoft.com/office/2007/relationships/hdphoto" Target="../media/image36.wdp"/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15.png"/><Relationship Id="rId7" Type="http://schemas.openxmlformats.org/officeDocument/2006/relationships/image" Target="../media/image19.png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8.png"/><Relationship Id="rId3" Type="http://schemas.openxmlformats.org/officeDocument/2006/relationships/slide" Target="slide14.xml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10.xml"/><Relationship Id="rId1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image" Target="../media/image15.png"/><Relationship Id="rId7" Type="http://schemas.openxmlformats.org/officeDocument/2006/relationships/image" Target="../media/image19.png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8.png"/><Relationship Id="rId3" Type="http://schemas.openxmlformats.org/officeDocument/2006/relationships/slide" Target="slide15.xml"/><Relationship Id="rId2" Type="http://schemas.openxmlformats.org/officeDocument/2006/relationships/image" Target="../media/image16.png"/><Relationship Id="rId1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12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tags" Target="../tags/tag26.xml"/><Relationship Id="rId7" Type="http://schemas.openxmlformats.org/officeDocument/2006/relationships/image" Target="../media/image17.png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slide" Target="slide8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0" Type="http://schemas.openxmlformats.org/officeDocument/2006/relationships/notesSlide" Target="../notesSlides/notesSlide5.xml"/><Relationship Id="rId1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1" Type="http://schemas.openxmlformats.org/officeDocument/2006/relationships/slideLayout" Target="../slideLayouts/slideLayout3.xml"/><Relationship Id="rId30" Type="http://schemas.openxmlformats.org/officeDocument/2006/relationships/image" Target="../media/image8.png"/><Relationship Id="rId3" Type="http://schemas.openxmlformats.org/officeDocument/2006/relationships/tags" Target="../tags/tag2.xml"/><Relationship Id="rId29" Type="http://schemas.openxmlformats.org/officeDocument/2006/relationships/tags" Target="../tags/tag24.xml"/><Relationship Id="rId28" Type="http://schemas.openxmlformats.org/officeDocument/2006/relationships/tags" Target="../tags/tag23.xml"/><Relationship Id="rId27" Type="http://schemas.openxmlformats.org/officeDocument/2006/relationships/tags" Target="../tags/tag22.xml"/><Relationship Id="rId26" Type="http://schemas.openxmlformats.org/officeDocument/2006/relationships/tags" Target="../tags/tag21.xml"/><Relationship Id="rId25" Type="http://schemas.openxmlformats.org/officeDocument/2006/relationships/tags" Target="../tags/tag20.xml"/><Relationship Id="rId24" Type="http://schemas.openxmlformats.org/officeDocument/2006/relationships/image" Target="../media/image7.png"/><Relationship Id="rId23" Type="http://schemas.openxmlformats.org/officeDocument/2006/relationships/tags" Target="../tags/tag19.xml"/><Relationship Id="rId22" Type="http://schemas.openxmlformats.org/officeDocument/2006/relationships/tags" Target="../tags/tag18.xml"/><Relationship Id="rId21" Type="http://schemas.openxmlformats.org/officeDocument/2006/relationships/tags" Target="../tags/tag17.xml"/><Relationship Id="rId20" Type="http://schemas.openxmlformats.org/officeDocument/2006/relationships/tags" Target="../tags/tag16.xml"/><Relationship Id="rId2" Type="http://schemas.openxmlformats.org/officeDocument/2006/relationships/image" Target="../media/image3.png"/><Relationship Id="rId19" Type="http://schemas.openxmlformats.org/officeDocument/2006/relationships/tags" Target="../tags/tag15.xml"/><Relationship Id="rId18" Type="http://schemas.openxmlformats.org/officeDocument/2006/relationships/image" Target="../media/image6.png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image" Target="../media/image5.png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slide" Target="slide15.xml"/><Relationship Id="rId5" Type="http://schemas.openxmlformats.org/officeDocument/2006/relationships/image" Target="../media/image17.png"/><Relationship Id="rId4" Type="http://schemas.openxmlformats.org/officeDocument/2006/relationships/slide" Target="slide3.xml"/><Relationship Id="rId3" Type="http://schemas.openxmlformats.org/officeDocument/2006/relationships/image" Target="../media/image16.png"/><Relationship Id="rId2" Type="http://schemas.openxmlformats.org/officeDocument/2006/relationships/slide" Target="slide8.xml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media1.mp4"/><Relationship Id="rId8" Type="http://schemas.openxmlformats.org/officeDocument/2006/relationships/video" Target="../media/media1.mp4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slide" Target="slide14.xml"/><Relationship Id="rId4" Type="http://schemas.openxmlformats.org/officeDocument/2006/relationships/image" Target="../media/image17.png"/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2" Type="http://schemas.openxmlformats.org/officeDocument/2006/relationships/slideLayout" Target="../slideLayouts/slideLayout10.xml"/><Relationship Id="rId11" Type="http://schemas.openxmlformats.org/officeDocument/2006/relationships/image" Target="../media/image15.png"/><Relationship Id="rId10" Type="http://schemas.openxmlformats.org/officeDocument/2006/relationships/image" Target="../media/image21.png"/><Relationship Id="rId1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slide" Target="slide14.xml"/><Relationship Id="rId5" Type="http://schemas.openxmlformats.org/officeDocument/2006/relationships/image" Target="../media/image17.png"/><Relationship Id="rId4" Type="http://schemas.openxmlformats.org/officeDocument/2006/relationships/slide" Target="slide3.xml"/><Relationship Id="rId3" Type="http://schemas.openxmlformats.org/officeDocument/2006/relationships/image" Target="../media/image16.png"/><Relationship Id="rId2" Type="http://schemas.openxmlformats.org/officeDocument/2006/relationships/slide" Target="slide7.xml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4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slide" Target="slide15.xml"/><Relationship Id="rId5" Type="http://schemas.openxmlformats.org/officeDocument/2006/relationships/image" Target="../media/image17.png"/><Relationship Id="rId4" Type="http://schemas.openxmlformats.org/officeDocument/2006/relationships/slide" Target="slide3.xml"/><Relationship Id="rId3" Type="http://schemas.openxmlformats.org/officeDocument/2006/relationships/image" Target="../media/image16.png"/><Relationship Id="rId2" Type="http://schemas.openxmlformats.org/officeDocument/2006/relationships/slide" Target="slide8.xml"/><Relationship Id="rId17" Type="http://schemas.openxmlformats.org/officeDocument/2006/relationships/slideLayout" Target="../slideLayouts/slideLayout10.xml"/><Relationship Id="rId16" Type="http://schemas.openxmlformats.org/officeDocument/2006/relationships/image" Target="../media/image31.png"/><Relationship Id="rId15" Type="http://schemas.openxmlformats.org/officeDocument/2006/relationships/image" Target="../media/image30.png"/><Relationship Id="rId14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tags" Target="../tags/tag25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slide" Target="slide15.xml"/><Relationship Id="rId4" Type="http://schemas.openxmlformats.org/officeDocument/2006/relationships/image" Target="../media/image17.png"/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10.xml"/><Relationship Id="rId1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945"/>
            <a:ext cx="501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探秘智能机器人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人工智能系统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349683" y="1693115"/>
            <a:ext cx="3609740" cy="3730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3362862" y="1743792"/>
            <a:ext cx="6564910" cy="1095861"/>
          </a:xfrm>
        </p:spPr>
        <p:txBody>
          <a:bodyPr>
            <a:noAutofit/>
          </a:bodyPr>
          <a:lstStyle/>
          <a:p>
            <a:r>
              <a:rPr lang="zh-CN" altLang="en-US" sz="6600" dirty="0"/>
              <a:t>识别面容添趣事</a:t>
            </a:r>
            <a:endParaRPr lang="zh-CN" altLang="en-US" sz="6600" dirty="0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4092602" y="3305398"/>
            <a:ext cx="3971466" cy="717136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表情识别</a:t>
            </a:r>
            <a:endParaRPr lang="zh-CN" altLang="en-US" sz="36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1002453" y="2041707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14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课 </a:t>
            </a:r>
            <a:endParaRPr lang="zh-CN" altLang="en-US" sz="3200" b="1" dirty="0">
              <a:solidFill>
                <a:srgbClr val="4B93E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6" name="图片 5" descr="识别孤立情绪卡通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835" y="3071495"/>
            <a:ext cx="3010535" cy="2993390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sz="quarter" idx="13" hasCustomPrompt="1"/>
          </p:nvPr>
        </p:nvSpPr>
        <p:spPr>
          <a:xfrm>
            <a:off x="2872105" y="4404360"/>
            <a:ext cx="4725670" cy="387350"/>
          </a:xfrm>
        </p:spPr>
        <p:txBody>
          <a:bodyPr>
            <a:no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合肥市六安路小学中铁国际城校区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  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郑玲玲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5" grpId="0"/>
      <p:bldP spid="9" grpId="0" build="p"/>
      <p:bldP spid="4" grpId="1"/>
      <p:bldP spid="4" grpId="2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85623" y="1358411"/>
            <a:ext cx="3940927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活动 </a:t>
            </a:r>
            <a:r>
              <a:rPr lang="en-US" altLang="zh-CN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：搭建程序，测试运行</a:t>
            </a:r>
            <a:endParaRPr lang="zh-CN" altLang="en-US" sz="2000" kern="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同侧圆角矩形 20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/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pic>
        <p:nvPicPr>
          <p:cNvPr id="55" name="图片 17" descr="IMG_2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210" y="2764790"/>
            <a:ext cx="5933440" cy="2901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 flipH="1">
            <a:off x="1706880" y="2030095"/>
            <a:ext cx="5099050" cy="734695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zh-CN" altLang="en-US" sz="2400" b="0" dirty="0">
              <a:solidFill>
                <a:srgbClr val="3D7B75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58060" y="2148840"/>
            <a:ext cx="4433570" cy="450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zh-CN" altLang="en-US" b="1" kern="100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说一说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：各小组分享测试结果</a:t>
            </a:r>
            <a:endParaRPr lang="en-US" altLang="zh-CN" kern="10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 descr="mini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920" y="1602833"/>
            <a:ext cx="1596683" cy="1596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393004" y="2940626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57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矩形 58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矩形 59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矩形 79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矩形 80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矩形 81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r="52578" b="45583"/>
          <a:stretch>
            <a:fillRect/>
          </a:stretch>
        </p:blipFill>
        <p:spPr>
          <a:xfrm rot="10800000" flipV="1">
            <a:off x="4503321" y="773002"/>
            <a:ext cx="3383279" cy="19953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007735" y="2940685"/>
            <a:ext cx="4039870" cy="1951108"/>
            <a:chOff x="6007928" y="2940626"/>
            <a:chExt cx="4039986" cy="174567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1" t="11506" r="10028" b="5221"/>
            <a:stretch>
              <a:fillRect/>
            </a:stretch>
          </p:blipFill>
          <p:spPr>
            <a:xfrm>
              <a:off x="6007928" y="2940626"/>
              <a:ext cx="4039986" cy="17456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283885" y="3097617"/>
              <a:ext cx="3763645" cy="1403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/>
                  </a:solidFill>
                  <a:sym typeface="+mn-ea"/>
                </a:rPr>
                <a:t>表情识别是如何为人们带来更好的体验和服务，便利我们的生活的？</a:t>
              </a:r>
              <a:endParaRPr lang="zh-CN" altLang="en-US" sz="2400" dirty="0">
                <a:solidFill>
                  <a:schemeClr val="tx1"/>
                </a:solidFill>
              </a:endParaRPr>
            </a:p>
            <a:p>
              <a:endParaRPr lang="zh-CN" alt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76" y="1183898"/>
            <a:ext cx="2200847" cy="1121761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05" y="3909393"/>
            <a:ext cx="2045959" cy="2394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15"/>
          <p:cNvSpPr/>
          <p:nvPr/>
        </p:nvSpPr>
        <p:spPr>
          <a:xfrm>
            <a:off x="2256305" y="611566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6"/>
          <p:cNvSpPr/>
          <p:nvPr/>
        </p:nvSpPr>
        <p:spPr>
          <a:xfrm>
            <a:off x="3988536" y="530766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523885"/>
            <a:ext cx="1956986" cy="682811"/>
          </a:xfrm>
          <a:prstGeom prst="rect">
            <a:avLst/>
          </a:prstGeom>
        </p:spPr>
      </p:pic>
      <p:pic>
        <p:nvPicPr>
          <p:cNvPr id="7" name="图片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470113"/>
            <a:ext cx="1956986" cy="682811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11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flipH="1">
            <a:off x="1522095" y="1334135"/>
            <a:ext cx="7440295" cy="886460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zh-CN" altLang="en-US" sz="2400" b="0" dirty="0">
              <a:solidFill>
                <a:srgbClr val="3D7B75"/>
              </a:solidFill>
            </a:endParaRPr>
          </a:p>
        </p:txBody>
      </p:sp>
      <p:pic>
        <p:nvPicPr>
          <p:cNvPr id="14" name="图片 13" descr="mini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60" y="868138"/>
            <a:ext cx="1596683" cy="159668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117725" y="1452245"/>
            <a:ext cx="6550025" cy="622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填一填：借助网络了解表情识别在以下领域能给我带来哪些服务和帮助？</a:t>
            </a:r>
            <a:r>
              <a:rPr lang="en-US" altLang="zh-CN" dirty="0">
                <a:solidFill>
                  <a:schemeClr val="bg1"/>
                </a:solidFill>
                <a:sym typeface="+mn-ea"/>
              </a:rPr>
              <a:t>(</a:t>
            </a:r>
            <a:r>
              <a:rPr lang="zh-CN" altLang="en-US" sz="1600" i="1" dirty="0">
                <a:solidFill>
                  <a:schemeClr val="bg1"/>
                </a:solidFill>
                <a:sym typeface="+mn-ea"/>
              </a:rPr>
              <a:t>百度或讯</a:t>
            </a:r>
            <a:r>
              <a:rPr lang="zh-CN" altLang="en-US" sz="1600" i="1" dirty="0" smtClean="0">
                <a:solidFill>
                  <a:schemeClr val="bg1"/>
                </a:solidFill>
                <a:sym typeface="+mn-ea"/>
              </a:rPr>
              <a:t>飞星火大</a:t>
            </a:r>
            <a:r>
              <a:rPr lang="zh-CN" altLang="en-US" sz="1600" i="1" dirty="0">
                <a:solidFill>
                  <a:schemeClr val="bg1"/>
                </a:solidFill>
                <a:sym typeface="+mn-ea"/>
              </a:rPr>
              <a:t>模型</a:t>
            </a:r>
            <a:r>
              <a:rPr lang="en-US" altLang="zh-CN" dirty="0">
                <a:solidFill>
                  <a:schemeClr val="bg1"/>
                </a:solidFill>
                <a:sym typeface="+mn-ea"/>
              </a:rPr>
              <a:t>)</a:t>
            </a:r>
            <a:endParaRPr lang="en-US" altLang="zh-CN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9"/>
          <a:stretch>
            <a:fillRect/>
          </a:stretch>
        </p:blipFill>
        <p:spPr>
          <a:xfrm>
            <a:off x="1898650" y="2373313"/>
            <a:ext cx="7772400" cy="359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15"/>
          <p:cNvSpPr/>
          <p:nvPr/>
        </p:nvSpPr>
        <p:spPr>
          <a:xfrm>
            <a:off x="2256305" y="611566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6"/>
          <p:cNvSpPr/>
          <p:nvPr/>
        </p:nvSpPr>
        <p:spPr>
          <a:xfrm>
            <a:off x="3988536" y="530766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523885"/>
            <a:ext cx="1956986" cy="682811"/>
          </a:xfrm>
          <a:prstGeom prst="rect">
            <a:avLst/>
          </a:prstGeom>
        </p:spPr>
      </p:pic>
      <p:pic>
        <p:nvPicPr>
          <p:cNvPr id="7" name="图片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470113"/>
            <a:ext cx="1956986" cy="682811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11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2124393" y="1292860"/>
            <a:ext cx="7943215" cy="4272280"/>
            <a:chOff x="1393611" y="1397110"/>
            <a:chExt cx="4522470" cy="5053835"/>
          </a:xfrm>
        </p:grpSpPr>
        <p:grpSp>
          <p:nvGrpSpPr>
            <p:cNvPr id="18" name="组合 17"/>
            <p:cNvGrpSpPr/>
            <p:nvPr/>
          </p:nvGrpSpPr>
          <p:grpSpPr>
            <a:xfrm>
              <a:off x="1393611" y="1397110"/>
              <a:ext cx="4522470" cy="5053835"/>
              <a:chOff x="8045057" y="1677116"/>
              <a:chExt cx="4522470" cy="5053835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8045057" y="1677116"/>
                <a:ext cx="4522470" cy="50538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/>
            </p:nvSpPr>
            <p:spPr>
              <a:xfrm>
                <a:off x="8172318" y="2081994"/>
                <a:ext cx="4290725" cy="422830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如果</a:t>
                </a:r>
                <a:endParaRPr lang="zh-CN" altLang="en-US" dirty="0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782231" y="2172650"/>
              <a:ext cx="3768090" cy="372110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本课小结：表情识别是人工智能</a:t>
              </a:r>
              <a:r>
                <a:rPr lang="zh-CN" altLang="en-US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人脸识别技术</a:t>
              </a:r>
              <a:r>
                <a:rPr lang="zh-CN" altLang="en-US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的一个分支，通过对人脸图像进行</a:t>
              </a:r>
              <a:r>
                <a:rPr lang="zh-CN" altLang="en-US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特征提取</a:t>
              </a:r>
              <a:r>
                <a:rPr lang="zh-CN" altLang="en-US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和</a:t>
              </a:r>
              <a:r>
                <a:rPr lang="zh-CN" altLang="en-US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分类</a:t>
              </a:r>
              <a:r>
                <a:rPr lang="zh-CN" altLang="en-US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来识别人类的情感状态，表情识别应用于生活中的很多领域，如：教育、交通、社交媒体、医疗等等，它与过程与控制系统有着密切的联系，同样包括</a:t>
              </a:r>
              <a:r>
                <a:rPr lang="en-US" altLang="zh-CN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3</a:t>
              </a:r>
              <a:r>
                <a:rPr lang="zh-CN" altLang="en-US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个典型环节</a:t>
              </a:r>
              <a:r>
                <a:rPr lang="en-US" altLang="zh-CN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——</a:t>
              </a:r>
              <a:r>
                <a:rPr lang="zh-CN" altLang="en-US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输入、计算、输出，同时我们可以通过改进算法，优化程序可以使系统更加智能化。</a:t>
              </a:r>
              <a:endParaRPr lang="zh-CN" altLang="en-US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21" name="图片 20" descr="mini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578689" y="1153016"/>
            <a:ext cx="1596683" cy="15966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t="57357" r="51144" b="476"/>
          <a:stretch>
            <a:fillRect/>
          </a:stretch>
        </p:blipFill>
        <p:spPr>
          <a:xfrm rot="11326911" flipV="1">
            <a:off x="4351378" y="865980"/>
            <a:ext cx="3485210" cy="154616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912745" y="2825750"/>
            <a:ext cx="4039870" cy="2044065"/>
            <a:chOff x="2912431" y="3096407"/>
            <a:chExt cx="4039986" cy="132991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1" t="11506" r="10028" b="5221"/>
            <a:stretch>
              <a:fillRect/>
            </a:stretch>
          </p:blipFill>
          <p:spPr>
            <a:xfrm flipH="1">
              <a:off x="2912431" y="3096407"/>
              <a:ext cx="4039986" cy="132991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3174046" y="3207518"/>
              <a:ext cx="3763645" cy="780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/>
                  </a:solidFill>
                  <a:sym typeface="+mn-ea"/>
                </a:rPr>
                <a:t>采取什么方法能提高机器人表情识别的正确率，让机器人更加智能？</a:t>
              </a:r>
              <a:endParaRPr lang="zh-CN" altLang="en-US" sz="2400" dirty="0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97" name="图片 9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69" y="1076021"/>
            <a:ext cx="2292295" cy="120711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43" y="4038515"/>
            <a:ext cx="1718919" cy="22420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5"/>
          <a:stretch>
            <a:fillRect/>
          </a:stretch>
        </p:blipFill>
        <p:spPr>
          <a:xfrm>
            <a:off x="7214032" y="2826582"/>
            <a:ext cx="3911755" cy="3356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同侧圆角矩形 22"/>
          <p:cNvSpPr/>
          <p:nvPr/>
        </p:nvSpPr>
        <p:spPr>
          <a:xfrm>
            <a:off x="3995374" y="608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23"/>
          <p:cNvSpPr/>
          <p:nvPr/>
        </p:nvSpPr>
        <p:spPr>
          <a:xfrm>
            <a:off x="5717349" y="536409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16293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22" y="433402"/>
            <a:ext cx="2005758" cy="749873"/>
          </a:xfrm>
          <a:prstGeom prst="rect">
            <a:avLst/>
          </a:prstGeom>
        </p:spPr>
      </p:pic>
      <p:sp>
        <p:nvSpPr>
          <p:cNvPr id="9" name="同侧圆角矩形 12"/>
          <p:cNvSpPr/>
          <p:nvPr/>
        </p:nvSpPr>
        <p:spPr>
          <a:xfrm>
            <a:off x="2256305" y="611566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523885"/>
            <a:ext cx="1956986" cy="682811"/>
          </a:xfrm>
          <a:prstGeom prst="rect">
            <a:avLst/>
          </a:prstGeom>
        </p:spPr>
      </p:pic>
      <p:sp>
        <p:nvSpPr>
          <p:cNvPr id="11" name="同侧圆角矩形 18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459230" y="1701800"/>
            <a:ext cx="9273540" cy="395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9055" algn="l">
              <a:lnSpc>
                <a:spcPct val="110000"/>
              </a:lnSpc>
              <a:spcBef>
                <a:spcPts val="320"/>
              </a:spcBef>
              <a:tabLst>
                <a:tab pos="269875" algn="l"/>
              </a:tabLst>
            </a:pPr>
            <a:r>
              <a:rPr lang="zh-CN" altLang="en-US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小组讨论采取什么方法能提高机器人表情识别的正确率</a:t>
            </a:r>
            <a:r>
              <a:rPr lang="zh-CN" altLang="zh-CN" sz="1800" kern="100" dirty="0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</a:rPr>
              <a:t>？请发散思维想一想并填写下来。</a:t>
            </a:r>
            <a:endParaRPr lang="zh-CN" altLang="zh-CN" sz="1800" kern="100" dirty="0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953895" y="2326005"/>
          <a:ext cx="7588885" cy="36099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09950"/>
                <a:gridCol w="4178935"/>
              </a:tblGrid>
              <a:tr h="8134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ym typeface="+mn-ea"/>
                        </a:rPr>
                        <a:t>生活中</a:t>
                      </a:r>
                      <a:r>
                        <a:rPr lang="zh-CN" altLang="en-US" dirty="0"/>
                        <a:t>你知道的表情识别系统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优化完善的方向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27965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91654" y="1870832"/>
            <a:ext cx="4770188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识别表情添趣事</a:t>
            </a:r>
            <a:endParaRPr lang="zh-CN" altLang="en-US" sz="2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41900" y="567945"/>
            <a:ext cx="501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单元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探秘智能机器人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人工智能系统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4397" y="567945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1654" y="2973664"/>
            <a:ext cx="42883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05F2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a巴洛克" panose="00020600040101010101" pitchFamily="18" charset="-122"/>
                <a:ea typeface="Aa巴洛克" panose="00020600040101010101" pitchFamily="18" charset="-122"/>
              </a:rPr>
              <a:t>让想象力带你飞翔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05F2B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a巴洛克" panose="00020600040101010101" pitchFamily="18" charset="-122"/>
              <a:ea typeface="Aa巴洛克" panose="00020600040101010101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0332" y="3756063"/>
            <a:ext cx="63401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05F2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a巴洛克" panose="00020600040101010101" pitchFamily="18" charset="-122"/>
                <a:ea typeface="Aa巴洛克" panose="00020600040101010101" pitchFamily="18" charset="-122"/>
              </a:rPr>
              <a:t>今天的学习塑造明天的世界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E05F2B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a巴洛克" panose="00020600040101010101" pitchFamily="18" charset="-122"/>
              <a:ea typeface="Aa巴洛克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9907" flipV="1">
            <a:off x="2678287" y="3740515"/>
            <a:ext cx="917387" cy="91738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5703545" y="4156155"/>
            <a:ext cx="917387" cy="91738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8942353" y="3283887"/>
            <a:ext cx="917387" cy="91738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97" y="1140376"/>
            <a:ext cx="3328704" cy="1432684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7"/>
            </p:custDataLst>
          </p:nvPr>
        </p:nvGrpSpPr>
        <p:grpSpPr>
          <a:xfrm>
            <a:off x="1139064" y="1707750"/>
            <a:ext cx="1910678" cy="1850098"/>
            <a:chOff x="1139064" y="1707750"/>
            <a:chExt cx="1910678" cy="1850098"/>
          </a:xfrm>
        </p:grpSpPr>
        <p:sp>
          <p:nvSpPr>
            <p:cNvPr id="4" name="矩形 3"/>
            <p:cNvSpPr/>
            <p:nvPr>
              <p:custDataLst>
                <p:tags r:id="rId8"/>
              </p:custDataLst>
            </p:nvPr>
          </p:nvSpPr>
          <p:spPr>
            <a:xfrm>
              <a:off x="1139064" y="2174293"/>
              <a:ext cx="1895302" cy="138355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同侧圆角矩形 19"/>
            <p:cNvSpPr/>
            <p:nvPr>
              <p:custDataLst>
                <p:tags r:id="rId9"/>
              </p:custDataLst>
            </p:nvPr>
          </p:nvSpPr>
          <p:spPr>
            <a:xfrm>
              <a:off x="1525641" y="1766969"/>
              <a:ext cx="1155469" cy="515389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1224736" y="2368927"/>
              <a:ext cx="182500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对比人识别表情的过程，机器人是如何识别表情的？</a:t>
              </a:r>
              <a:endPara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243" y="1707750"/>
              <a:ext cx="1341236" cy="682811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>
            <p:custDataLst>
              <p:tags r:id="rId13"/>
            </p:custDataLst>
          </p:nvPr>
        </p:nvGrpSpPr>
        <p:grpSpPr>
          <a:xfrm>
            <a:off x="3717101" y="3579225"/>
            <a:ext cx="1895302" cy="1832084"/>
            <a:chOff x="3717101" y="3579225"/>
            <a:chExt cx="1895302" cy="1832084"/>
          </a:xfrm>
        </p:grpSpPr>
        <p:sp>
          <p:nvSpPr>
            <p:cNvPr id="8" name="矩形 7"/>
            <p:cNvSpPr/>
            <p:nvPr>
              <p:custDataLst>
                <p:tags r:id="rId14"/>
              </p:custDataLst>
            </p:nvPr>
          </p:nvSpPr>
          <p:spPr>
            <a:xfrm>
              <a:off x="3717101" y="4027754"/>
              <a:ext cx="1895302" cy="138355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同侧圆角矩形 29"/>
            <p:cNvSpPr/>
            <p:nvPr>
              <p:custDataLst>
                <p:tags r:id="rId15"/>
              </p:custDataLst>
            </p:nvPr>
          </p:nvSpPr>
          <p:spPr>
            <a:xfrm>
              <a:off x="4100651" y="3620431"/>
              <a:ext cx="1155469" cy="515389"/>
            </a:xfrm>
            <a:prstGeom prst="round2Same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16"/>
              </p:custDataLst>
            </p:nvPr>
          </p:nvSpPr>
          <p:spPr>
            <a:xfrm>
              <a:off x="3752248" y="4329675"/>
              <a:ext cx="1825006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如何选择硬件、通过编写程序实现机器人识别表情的过程？</a:t>
              </a:r>
              <a:endPara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069" y="3579225"/>
              <a:ext cx="1341236" cy="682811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>
            <p:custDataLst>
              <p:tags r:id="rId19"/>
            </p:custDataLst>
          </p:nvPr>
        </p:nvGrpSpPr>
        <p:grpSpPr>
          <a:xfrm>
            <a:off x="6833902" y="3016053"/>
            <a:ext cx="1895302" cy="1862094"/>
            <a:chOff x="6833902" y="3016053"/>
            <a:chExt cx="1895302" cy="1862094"/>
          </a:xfrm>
        </p:grpSpPr>
        <p:sp>
          <p:nvSpPr>
            <p:cNvPr id="12" name="矩形 11"/>
            <p:cNvSpPr/>
            <p:nvPr>
              <p:custDataLst>
                <p:tags r:id="rId20"/>
              </p:custDataLst>
            </p:nvPr>
          </p:nvSpPr>
          <p:spPr>
            <a:xfrm>
              <a:off x="6833902" y="3494592"/>
              <a:ext cx="1895302" cy="138355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同侧圆角矩形 33"/>
            <p:cNvSpPr/>
            <p:nvPr>
              <p:custDataLst>
                <p:tags r:id="rId21"/>
              </p:custDataLst>
            </p:nvPr>
          </p:nvSpPr>
          <p:spPr>
            <a:xfrm>
              <a:off x="7217452" y="3087269"/>
              <a:ext cx="1155469" cy="515389"/>
            </a:xfrm>
            <a:prstGeom prst="round2Same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>
              <p:custDataLst>
                <p:tags r:id="rId22"/>
              </p:custDataLst>
            </p:nvPr>
          </p:nvSpPr>
          <p:spPr>
            <a:xfrm>
              <a:off x="6869049" y="3795070"/>
              <a:ext cx="1825006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表情识别是如何为人们带来更好的体验和服务，便利我们的生活的？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568" y="3016053"/>
              <a:ext cx="1341236" cy="682811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>
            <p:custDataLst>
              <p:tags r:id="rId25"/>
            </p:custDataLst>
          </p:nvPr>
        </p:nvGrpSpPr>
        <p:grpSpPr>
          <a:xfrm>
            <a:off x="9398851" y="1489533"/>
            <a:ext cx="1895302" cy="1825512"/>
            <a:chOff x="9398851" y="1489533"/>
            <a:chExt cx="1895302" cy="1825512"/>
          </a:xfrm>
        </p:grpSpPr>
        <p:sp>
          <p:nvSpPr>
            <p:cNvPr id="15" name="矩形 14"/>
            <p:cNvSpPr/>
            <p:nvPr>
              <p:custDataLst>
                <p:tags r:id="rId26"/>
              </p:custDataLst>
            </p:nvPr>
          </p:nvSpPr>
          <p:spPr>
            <a:xfrm>
              <a:off x="9398851" y="1931490"/>
              <a:ext cx="1895302" cy="1383555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同侧圆角矩形 36"/>
            <p:cNvSpPr/>
            <p:nvPr>
              <p:custDataLst>
                <p:tags r:id="rId27"/>
              </p:custDataLst>
            </p:nvPr>
          </p:nvSpPr>
          <p:spPr>
            <a:xfrm>
              <a:off x="9782401" y="1524167"/>
              <a:ext cx="1155469" cy="515389"/>
            </a:xfrm>
            <a:prstGeom prst="round2Same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28"/>
              </p:custDataLst>
            </p:nvPr>
          </p:nvSpPr>
          <p:spPr>
            <a:xfrm>
              <a:off x="9469147" y="2174323"/>
              <a:ext cx="1825006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采取什么方法能提高机器人表情识别的正确率，让机器人更加智能？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35" name="图片 34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9517" y="1489533"/>
              <a:ext cx="1341236" cy="6828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883811" y="2610663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57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矩形 58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矩形 59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矩形 79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矩形 80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矩形 81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4665983" y="1089827"/>
            <a:ext cx="3369882" cy="1680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088220" y="2817743"/>
            <a:ext cx="4302690" cy="1859187"/>
            <a:chOff x="6088220" y="2817743"/>
            <a:chExt cx="4302690" cy="185918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1" t="11506" r="10028" b="5221"/>
            <a:stretch>
              <a:fillRect/>
            </a:stretch>
          </p:blipFill>
          <p:spPr>
            <a:xfrm>
              <a:off x="6088220" y="2817743"/>
              <a:ext cx="4302690" cy="1859187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351558" y="3138667"/>
              <a:ext cx="3868696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对比人识别表情的过程，机器人是如何识别表情的？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l"/>
              <a:endParaRPr lang="zh-CN" altLang="en-US" sz="2400" dirty="0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00" y="1455700"/>
            <a:ext cx="2200847" cy="1121761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27" y="3938206"/>
            <a:ext cx="2045959" cy="2394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flipH="1">
            <a:off x="1811655" y="1473200"/>
            <a:ext cx="6777990" cy="912495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>
              <a:lnSpc>
                <a:spcPct val="130000"/>
              </a:lnSpc>
              <a:tabLst>
                <a:tab pos="269875" algn="l"/>
              </a:tabLst>
            </a:pPr>
            <a:endParaRPr lang="zh-CN" altLang="en-US" sz="1800" b="0" kern="10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9675" y="2890520"/>
            <a:ext cx="5184140" cy="2125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zh-CN" altLang="en-US" b="1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课前任务：</a:t>
            </a:r>
            <a:endParaRPr lang="zh-CN" altLang="en-US" b="1" kern="10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en-US" altLang="zh-CN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记录爸爸或妈妈开心、生气、兴奋、伤心等不同表情的面部特征？</a:t>
            </a:r>
            <a:endParaRPr lang="zh-CN" altLang="en-US" kern="10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en-US" altLang="zh-CN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kern="10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en-US" altLang="zh-CN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让爸爸或妈妈用不同表情解锁手机是否可以打开手机？猜一猜为什么？</a:t>
            </a:r>
            <a:endParaRPr lang="zh-CN" altLang="en-US" kern="10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 descr="mini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115" y="984343"/>
            <a:ext cx="1596683" cy="1596683"/>
          </a:xfrm>
          <a:prstGeom prst="rect">
            <a:avLst/>
          </a:prstGeom>
        </p:spPr>
      </p:pic>
      <p:sp>
        <p:nvSpPr>
          <p:cNvPr id="2" name="同侧圆角矩形 16"/>
          <p:cNvSpPr/>
          <p:nvPr/>
        </p:nvSpPr>
        <p:spPr>
          <a:xfrm>
            <a:off x="2252886" y="609601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36" y="533121"/>
            <a:ext cx="1956986" cy="682811"/>
          </a:xfrm>
          <a:prstGeom prst="rect">
            <a:avLst/>
          </a:prstGeom>
        </p:spPr>
      </p:pic>
      <p:sp>
        <p:nvSpPr>
          <p:cNvPr id="4" name="同侧圆角矩形 2"/>
          <p:cNvSpPr/>
          <p:nvPr/>
        </p:nvSpPr>
        <p:spPr>
          <a:xfrm>
            <a:off x="517236" y="534998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7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18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463460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6" name="图片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33780" y="2712720"/>
            <a:ext cx="5519420" cy="291719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252980" y="1612900"/>
            <a:ext cx="6109335" cy="734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小组讨论：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根据课前整理的数据，你是怎么判断爸爸、妈妈不同表情的？</a:t>
            </a:r>
            <a:endParaRPr lang="zh-CN" altLang="en-US" kern="10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/>
          </a:p>
        </p:txBody>
      </p:sp>
      <p:pic>
        <p:nvPicPr>
          <p:cNvPr id="11" name="图片 10"/>
          <p:cNvPicPr/>
          <p:nvPr/>
        </p:nvPicPr>
        <p:blipFill>
          <a:blip r:embed="rId9"/>
          <a:stretch>
            <a:fillRect/>
          </a:stretch>
        </p:blipFill>
        <p:spPr>
          <a:xfrm>
            <a:off x="6619240" y="2611120"/>
            <a:ext cx="5306060" cy="2967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侧圆角矩形 16"/>
          <p:cNvSpPr/>
          <p:nvPr/>
        </p:nvSpPr>
        <p:spPr>
          <a:xfrm>
            <a:off x="2252886" y="609601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36" y="533121"/>
            <a:ext cx="1956986" cy="682811"/>
          </a:xfrm>
          <a:prstGeom prst="rect">
            <a:avLst/>
          </a:prstGeom>
        </p:spPr>
      </p:pic>
      <p:sp>
        <p:nvSpPr>
          <p:cNvPr id="4" name="同侧圆角矩形 2"/>
          <p:cNvSpPr/>
          <p:nvPr/>
        </p:nvSpPr>
        <p:spPr>
          <a:xfrm>
            <a:off x="517236" y="534998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7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18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463460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6" name="图片 15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pic>
        <p:nvPicPr>
          <p:cNvPr id="19" name="MyVideo_1.mp4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3125" y="1450975"/>
            <a:ext cx="6927850" cy="4499610"/>
          </a:xfrm>
          <a:prstGeom prst="rect">
            <a:avLst/>
          </a:prstGeom>
        </p:spPr>
      </p:pic>
      <p:pic>
        <p:nvPicPr>
          <p:cNvPr id="21" name="图片 20" descr="mini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257682" y="4609246"/>
            <a:ext cx="1596683" cy="1596683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8587740" y="1975485"/>
            <a:ext cx="3014980" cy="1995170"/>
            <a:chOff x="8912315" y="2248754"/>
            <a:chExt cx="2690734" cy="1722317"/>
          </a:xfrm>
        </p:grpSpPr>
        <p:sp>
          <p:nvSpPr>
            <p:cNvPr id="28" name="思想气泡: 云 27"/>
            <p:cNvSpPr/>
            <p:nvPr/>
          </p:nvSpPr>
          <p:spPr>
            <a:xfrm>
              <a:off x="8912315" y="2248754"/>
              <a:ext cx="2690734" cy="1722317"/>
            </a:xfrm>
            <a:prstGeom prst="cloudCallout">
              <a:avLst>
                <a:gd name="adj1" fmla="val 23854"/>
                <a:gd name="adj2" fmla="val 81899"/>
              </a:avLst>
            </a:prstGeom>
            <a:solidFill>
              <a:srgbClr val="90CAF8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9196193" y="2634963"/>
              <a:ext cx="2337148" cy="949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kern="0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让我们一起来认识这款机器人，看它有哪些本领？</a:t>
              </a:r>
              <a:endPara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 flipH="1">
            <a:off x="1606550" y="1450340"/>
            <a:ext cx="5888355" cy="734695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zh-CN" altLang="en-US" sz="2400" b="0" dirty="0">
              <a:solidFill>
                <a:srgbClr val="3D7B75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73316" y="1602679"/>
            <a:ext cx="4888883" cy="450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</a:tabLst>
            </a:pPr>
            <a:r>
              <a:rPr lang="zh-CN" altLang="en-US" b="1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想一想：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机器人是如何识别表情的？</a:t>
            </a:r>
            <a:endParaRPr lang="en-US" altLang="zh-CN" kern="10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 descr="mini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115" y="984343"/>
            <a:ext cx="1596683" cy="1596683"/>
          </a:xfrm>
          <a:prstGeom prst="rect">
            <a:avLst/>
          </a:prstGeom>
        </p:spPr>
      </p:pic>
      <p:sp>
        <p:nvSpPr>
          <p:cNvPr id="2" name="同侧圆角矩形 16"/>
          <p:cNvSpPr/>
          <p:nvPr/>
        </p:nvSpPr>
        <p:spPr>
          <a:xfrm>
            <a:off x="2252886" y="609601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36" y="533121"/>
            <a:ext cx="1956986" cy="682811"/>
          </a:xfrm>
          <a:prstGeom prst="rect">
            <a:avLst/>
          </a:prstGeom>
        </p:spPr>
      </p:pic>
      <p:sp>
        <p:nvSpPr>
          <p:cNvPr id="4" name="同侧圆角矩形 2"/>
          <p:cNvSpPr/>
          <p:nvPr/>
        </p:nvSpPr>
        <p:spPr>
          <a:xfrm>
            <a:off x="517236" y="534998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同侧圆角矩形 17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同侧圆角矩形 18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463460"/>
            <a:ext cx="1956986" cy="682811"/>
          </a:xfrm>
          <a:prstGeom prst="rect">
            <a:avLst/>
          </a:prstGeom>
        </p:spPr>
      </p:pic>
      <p:pic>
        <p:nvPicPr>
          <p:cNvPr id="8" name="图片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16" name="图片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8796655" y="2329815"/>
            <a:ext cx="3078480" cy="3695700"/>
            <a:chOff x="1393611" y="1584150"/>
            <a:chExt cx="3440242" cy="3689699"/>
          </a:xfrm>
        </p:grpSpPr>
        <p:grpSp>
          <p:nvGrpSpPr>
            <p:cNvPr id="11" name="组合 10"/>
            <p:cNvGrpSpPr/>
            <p:nvPr/>
          </p:nvGrpSpPr>
          <p:grpSpPr>
            <a:xfrm>
              <a:off x="1393611" y="1584150"/>
              <a:ext cx="3440242" cy="3689699"/>
              <a:chOff x="8045057" y="1864156"/>
              <a:chExt cx="3440242" cy="3689699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8045057" y="1864156"/>
                <a:ext cx="3440242" cy="36896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/>
            </p:nvSpPr>
            <p:spPr>
              <a:xfrm>
                <a:off x="8247799" y="2082004"/>
                <a:ext cx="3039789" cy="327697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如果</a:t>
                </a:r>
                <a:endParaRPr lang="zh-CN" altLang="en-US" dirty="0"/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747185" y="2163709"/>
              <a:ext cx="2797538" cy="2580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1800" kern="100" spc="-25" dirty="0">
                  <a:solidFill>
                    <a:schemeClr val="bg1"/>
                  </a:solidFill>
                  <a:effectLst/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小结：表情识别</a:t>
              </a:r>
              <a:r>
                <a:rPr lang="zh-CN" altLang="en-US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就是通过对人脸表情图像进行</a:t>
              </a:r>
              <a:r>
                <a:rPr lang="zh-CN" altLang="en-US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特征提取</a:t>
              </a:r>
              <a:r>
                <a:rPr lang="zh-CN" altLang="en-US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，并与系统中图像进行</a:t>
              </a:r>
              <a:r>
                <a:rPr lang="zh-CN" altLang="en-US" dirty="0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对比</a:t>
              </a:r>
              <a:r>
                <a:rPr lang="zh-CN" altLang="en-US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，从而分类来识别人类的情感状态。</a:t>
              </a:r>
              <a:endParaRPr lang="zh-CN" altLang="en-US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13" name="图片 12"/>
          <p:cNvPicPr/>
          <p:nvPr/>
        </p:nvPicPr>
        <p:blipFill>
          <a:blip r:embed="rId9"/>
          <a:srcRect t="3638"/>
          <a:stretch>
            <a:fillRect/>
          </a:stretch>
        </p:blipFill>
        <p:spPr>
          <a:xfrm>
            <a:off x="740410" y="2325370"/>
            <a:ext cx="7789545" cy="3700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/>
          <a:stretch>
            <a:fillRect/>
          </a:stretch>
        </p:blipFill>
        <p:spPr>
          <a:xfrm>
            <a:off x="1484075" y="3978197"/>
            <a:ext cx="1668047" cy="200957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21075652">
            <a:off x="6287533" y="2394066"/>
            <a:ext cx="5043136" cy="3815542"/>
            <a:chOff x="6342437" y="2595182"/>
            <a:chExt cx="5849563" cy="4262818"/>
          </a:xfrm>
        </p:grpSpPr>
        <p:sp>
          <p:nvSpPr>
            <p:cNvPr id="6" name="任意多边形: 形状 156"/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7" name="任意多边形: 形状 157"/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" name="任意多边形: 形状 158"/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</a:p>
          </p:txBody>
        </p:sp>
        <p:sp>
          <p:nvSpPr>
            <p:cNvPr id="95" name="任意多边形: 形状 159"/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6" name="任意多边形: 形状 160"/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7" name="任意多边形: 形状 161"/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8" name="任意多边形: 形状 162"/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9" name="任意多边形: 形状 163"/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0" name="任意多边形: 形状 164"/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1" name="任意多边形: 形状 165"/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2" name="任意多边形: 形状 166"/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3" name="任意多边形: 形状 167"/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4" name="任意多边形: 形状 168"/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5" name="任意多边形: 形状 169"/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6" name="任意多边形: 形状 170"/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7" name="任意多边形: 形状 171"/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8" name="任意多边形: 形状 172"/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9" name="任意多边形: 形状 173"/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0" name="任意多边形: 形状 174"/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1" name="任意多边形: 形状 175"/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2" name="任意多边形: 形状 176"/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3" name="任意多边形: 形状 177"/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4" name="任意多边形: 形状 178"/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5" name="任意多边形: 形状 179"/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6" name="任意多边形: 形状 180"/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7" name="任意多边形: 形状 181"/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8" name="任意多边形: 形状 182"/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9" name="任意多边形: 形状 183"/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0" name="任意多边形: 形状 184"/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1" name="任意多边形: 形状 185"/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2" name="任意多边形: 形状 186"/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3" name="任意多边形: 形状 187"/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4" name="任意多边形: 形状 188"/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5" name="任意多边形: 形状 189"/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6" name="任意多边形: 形状 190"/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7" name="任意多边形: 形状 191"/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8" name="任意多边形: 形状 192"/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9" name="任意多边形: 形状 193"/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30" name="任意多边形: 形状 194"/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31" name="任意多边形: 形状 195"/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</a:p>
          </p:txBody>
        </p:sp>
        <p:sp>
          <p:nvSpPr>
            <p:cNvPr id="132" name="任意多边形: 形状 196"/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33" name="任意多边形: 形状 197"/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34" name="任意多边形: 形状 198"/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35" name="任意多边形: 形状 199"/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36" name="任意多边形: 形状 200"/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37" name="任意多边形: 形状 201"/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38" name="任意多边形: 形状 202"/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39" name="任意多边形: 形状 203"/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40" name="任意多边形: 形状 204"/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41" name="任意多边形: 形状 205"/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42" name="任意多边形: 形状 206"/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43" name="任意多边形: 形状 207"/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44" name="任意多边形: 形状 208"/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45" name="任意多边形: 形状 209"/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46" name="任意多边形: 形状 210"/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47" name="任意多边形: 形状 211"/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48" name="任意多边形: 形状 212"/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49" name="任意多边形: 形状 213"/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50" name="任意多边形: 形状 214"/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51" name="任意多边形: 形状 215"/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52" name="任意多边形: 形状 216"/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53" name="任意多边形: 形状 217"/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54" name="任意多边形: 形状 218"/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55" name="任意多边形: 形状 219"/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56" name="任意多边形: 形状 220"/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57" name="任意多边形: 形状 221"/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58" name="任意多边形: 形状 222"/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59" name="任意多边形: 形状 223"/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0" name="任意多边形: 形状 224"/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1" name="任意多边形: 形状 225"/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2" name="任意多边形: 形状 226"/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3" name="任意多边形: 形状 227"/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4" name="任意多边形: 形状 228"/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5" name="任意多边形: 形状 229"/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6" name="任意多边形: 形状 230"/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67" name="任意多边形: 形状 231"/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68" name="任意多边形: 形状 232"/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69" name="任意多边形: 形状 233"/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  <p:sp>
          <p:nvSpPr>
            <p:cNvPr id="170" name="任意多边形: 形状 234"/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</a:p>
          </p:txBody>
        </p:sp>
        <p:sp>
          <p:nvSpPr>
            <p:cNvPr id="171" name="任意多边形: 形状 235"/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2" name="任意多边形: 形状 236"/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3" name="任意多边形: 形状 237"/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4" name="任意多边形: 形状 238"/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5" name="任意多边形: 形状 239"/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6" name="任意多边形: 形状 240"/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7" name="任意多边形: 形状 241"/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 algn="ctr"/>
            </a:p>
          </p:txBody>
        </p:sp>
        <p:sp>
          <p:nvSpPr>
            <p:cNvPr id="178" name="任意多边形: 形状 242"/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79" name="任意多边形: 形状 243"/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0" name="任意多边形: 形状 244"/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81" name="任意多边形: 形状 245"/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82" name="矩形 181"/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83" name="任意多边形: 形状 247"/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</a:p>
          </p:txBody>
        </p:sp>
        <p:sp>
          <p:nvSpPr>
            <p:cNvPr id="184" name="任意多边形: 形状 248"/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5" name="任意多边形: 形状 249"/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86" name="任意多边形: 形状 250"/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87" name="任意多边形: 形状 251"/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</a:p>
          </p:txBody>
        </p:sp>
        <p:sp>
          <p:nvSpPr>
            <p:cNvPr id="188" name="任意多边形: 形状 252"/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89" name="任意多边形: 形状 253"/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90" name="任意多边形: 形状 254"/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91" name="任意多边形: 形状 255"/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  <p:sp>
          <p:nvSpPr>
            <p:cNvPr id="192" name="任意多边形: 形状 256"/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93" name="任意多边形: 形状 257"/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94" name="任意多边形: 形状 258"/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  <p:pic>
        <p:nvPicPr>
          <p:cNvPr id="196" name="图片 19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4" r="-256" b="45583"/>
          <a:stretch>
            <a:fillRect/>
          </a:stretch>
        </p:blipFill>
        <p:spPr>
          <a:xfrm flipV="1">
            <a:off x="4838208" y="732392"/>
            <a:ext cx="3225337" cy="19953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77440" y="2728595"/>
            <a:ext cx="4039870" cy="2166620"/>
            <a:chOff x="2377569" y="2899063"/>
            <a:chExt cx="4039986" cy="1745673"/>
          </a:xfrm>
        </p:grpSpPr>
        <p:pic>
          <p:nvPicPr>
            <p:cNvPr id="195" name="图片 19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1" t="11506" r="10028" b="5221"/>
            <a:stretch>
              <a:fillRect/>
            </a:stretch>
          </p:blipFill>
          <p:spPr>
            <a:xfrm flipH="1">
              <a:off x="2377569" y="2899063"/>
              <a:ext cx="4039986" cy="1745673"/>
            </a:xfrm>
            <a:prstGeom prst="rect">
              <a:avLst/>
            </a:prstGeom>
          </p:spPr>
        </p:pic>
        <p:sp>
          <p:nvSpPr>
            <p:cNvPr id="197" name="文本框 196"/>
            <p:cNvSpPr txBox="1"/>
            <p:nvPr/>
          </p:nvSpPr>
          <p:spPr>
            <a:xfrm>
              <a:off x="2621140" y="3151144"/>
              <a:ext cx="3763645" cy="965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如何选择硬件、通过编写程序实现机器人识别表情的过程？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98" name="图片 1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6" y="1239485"/>
            <a:ext cx="2200847" cy="1121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ini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060" y="5270500"/>
            <a:ext cx="1341755" cy="12553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79478" y="1446041"/>
            <a:ext cx="3940927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活动 </a:t>
            </a:r>
            <a:r>
              <a:rPr lang="en-US" altLang="zh-CN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：探究表情识别的过程</a:t>
            </a:r>
            <a:endParaRPr lang="zh-CN" altLang="en-US" sz="2000" kern="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同侧圆角矩形 20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/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pic>
        <p:nvPicPr>
          <p:cNvPr id="34" name="图片 4" descr="IMG_256"/>
          <p:cNvPicPr>
            <a:picLocks noChangeAspect="1"/>
          </p:cNvPicPr>
          <p:nvPr/>
        </p:nvPicPr>
        <p:blipFill>
          <a:blip r:embed="rId9"/>
          <a:srcRect r="2573"/>
          <a:stretch>
            <a:fillRect/>
          </a:stretch>
        </p:blipFill>
        <p:spPr>
          <a:xfrm>
            <a:off x="517525" y="2573020"/>
            <a:ext cx="6018530" cy="2646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679450" y="1991360"/>
            <a:ext cx="2105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过程连一连</a:t>
            </a:r>
            <a:endParaRPr lang="zh-CN" altLang="en-US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7" name="表格 16"/>
          <p:cNvGraphicFramePr/>
          <p:nvPr>
            <p:custDataLst>
              <p:tags r:id="rId10"/>
            </p:custDataLst>
          </p:nvPr>
        </p:nvGraphicFramePr>
        <p:xfrm>
          <a:off x="7054850" y="2398395"/>
          <a:ext cx="4636770" cy="3771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590"/>
                <a:gridCol w="1545590"/>
                <a:gridCol w="1545590"/>
              </a:tblGrid>
              <a:tr h="472440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>
                          <a:solidFill>
                            <a:schemeClr val="bg1"/>
                          </a:solidFill>
                        </a:rPr>
                        <a:t>输</a:t>
                      </a:r>
                      <a:r>
                        <a:rPr lang="en-US" altLang="zh-CN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zh-CN" altLang="en-US">
                          <a:solidFill>
                            <a:schemeClr val="bg1"/>
                          </a:solidFill>
                        </a:rPr>
                        <a:t>入</a:t>
                      </a:r>
                      <a:r>
                        <a:rPr lang="zh-CN" altLang="en-US" sz="1600" b="0">
                          <a:solidFill>
                            <a:schemeClr val="bg1"/>
                          </a:solidFill>
                        </a:rPr>
                        <a:t>（摄像头）</a:t>
                      </a:r>
                      <a:endParaRPr lang="zh-CN" altLang="en-US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65976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电脑自带摄像头或上传本地图片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68935">
                <a:tc gridSpan="3"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b="1">
                          <a:solidFill>
                            <a:schemeClr val="bg1"/>
                          </a:solidFill>
                        </a:rPr>
                        <a:t>计 算</a:t>
                      </a:r>
                      <a:r>
                        <a:rPr lang="zh-CN" altLang="en-US" sz="1600">
                          <a:solidFill>
                            <a:schemeClr val="bg1"/>
                          </a:solidFill>
                          <a:sym typeface="+mn-ea"/>
                        </a:rPr>
                        <a:t>（主板）</a:t>
                      </a:r>
                      <a:endParaRPr lang="zh-CN" altLang="en-US" sz="1600" b="1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88328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6715">
                <a:tc gridSpan="3"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b="1">
                          <a:solidFill>
                            <a:schemeClr val="bg1"/>
                          </a:solidFill>
                        </a:rPr>
                        <a:t>输 出</a:t>
                      </a:r>
                      <a:r>
                        <a:rPr lang="zh-CN" altLang="en-US" sz="1600" b="0">
                          <a:solidFill>
                            <a:schemeClr val="bg1"/>
                          </a:solidFill>
                        </a:rPr>
                        <a:t>（音箱）</a:t>
                      </a:r>
                      <a:endParaRPr lang="zh-CN" altLang="en-US" sz="16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74549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" name="图片 8" descr="IMG_2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9970" y="3070225"/>
            <a:ext cx="726440" cy="513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9" descr="IMG_25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06405" y="3092450"/>
            <a:ext cx="607695" cy="490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11" descr="IMG_2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40000">
            <a:off x="7474585" y="4242118"/>
            <a:ext cx="514350" cy="666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2" descr="IMG_2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53513" y="4216083"/>
            <a:ext cx="639445" cy="757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13" descr="IMG_2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70198" y="4189730"/>
            <a:ext cx="743585" cy="744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0" descr="IMG_25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44740" y="5425123"/>
            <a:ext cx="661670" cy="762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8"/>
          <p:cNvSpPr txBox="1"/>
          <p:nvPr/>
        </p:nvSpPr>
        <p:spPr>
          <a:xfrm>
            <a:off x="7054850" y="1974850"/>
            <a:ext cx="2105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硬件选一选</a:t>
            </a:r>
            <a:endParaRPr lang="zh-CN" altLang="en-US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35713" y="1220616"/>
            <a:ext cx="3940927" cy="33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活动 </a:t>
            </a:r>
            <a:r>
              <a:rPr lang="en-US" altLang="zh-CN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000" kern="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：编写表情识别程序</a:t>
            </a:r>
            <a:endParaRPr lang="zh-CN" altLang="en-US" sz="2000" kern="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同侧圆角矩形 20"/>
          <p:cNvSpPr/>
          <p:nvPr/>
        </p:nvSpPr>
        <p:spPr>
          <a:xfrm>
            <a:off x="517236" y="613264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同侧圆角矩形 21"/>
          <p:cNvSpPr/>
          <p:nvPr/>
        </p:nvSpPr>
        <p:spPr>
          <a:xfrm>
            <a:off x="2257992" y="537324"/>
            <a:ext cx="1656080" cy="481001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00" y="486941"/>
            <a:ext cx="1956986" cy="682811"/>
          </a:xfrm>
          <a:prstGeom prst="rect">
            <a:avLst/>
          </a:prstGeom>
        </p:spPr>
      </p:pic>
      <p:pic>
        <p:nvPicPr>
          <p:cNvPr id="6" name="图片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7" y="537354"/>
            <a:ext cx="1956986" cy="682811"/>
          </a:xfrm>
          <a:prstGeom prst="rect">
            <a:avLst/>
          </a:prstGeom>
        </p:spPr>
      </p:pic>
      <p:sp>
        <p:nvSpPr>
          <p:cNvPr id="7" name="同侧圆角矩形 11"/>
          <p:cNvSpPr/>
          <p:nvPr/>
        </p:nvSpPr>
        <p:spPr>
          <a:xfrm>
            <a:off x="3988536" y="605733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同侧圆角矩形 12"/>
          <p:cNvSpPr/>
          <p:nvPr/>
        </p:nvSpPr>
        <p:spPr>
          <a:xfrm>
            <a:off x="5724187" y="612465"/>
            <a:ext cx="1656080" cy="378690"/>
          </a:xfrm>
          <a:prstGeom prst="round2SameRect">
            <a:avLst>
              <a:gd name="adj1" fmla="val 3586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25" y="525529"/>
            <a:ext cx="1956986" cy="682811"/>
          </a:xfrm>
          <a:prstGeom prst="rect">
            <a:avLst/>
          </a:prstGeom>
        </p:spPr>
      </p:pic>
      <p:pic>
        <p:nvPicPr>
          <p:cNvPr id="22" name="图片 21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94" y="498054"/>
            <a:ext cx="2005758" cy="749873"/>
          </a:xfrm>
          <a:prstGeom prst="rect">
            <a:avLst/>
          </a:prstGeom>
        </p:spPr>
      </p:pic>
      <p:pic>
        <p:nvPicPr>
          <p:cNvPr id="41" name="ECB019B1-382A-4266-B25C-5B523AA43C14-1" descr="C:/Users/18755126600/AppData/Local/Temp/wps.vPGRhzwps"/>
          <p:cNvPicPr>
            <a:picLocks noChangeAspect="1"/>
          </p:cNvPicPr>
          <p:nvPr/>
        </p:nvPicPr>
        <p:blipFill>
          <a:blip r:embed="rId8"/>
          <a:srcRect l="3622" t="3906" r="3649" b="2884"/>
          <a:stretch>
            <a:fillRect/>
          </a:stretch>
        </p:blipFill>
        <p:spPr>
          <a:xfrm>
            <a:off x="1035685" y="1690370"/>
            <a:ext cx="4223385" cy="4589145"/>
          </a:xfrm>
          <a:prstGeom prst="rect">
            <a:avLst/>
          </a:prstGeom>
        </p:spPr>
      </p:pic>
      <p:pic>
        <p:nvPicPr>
          <p:cNvPr id="42" name="图片 7" descr="IMG_256"/>
          <p:cNvPicPr>
            <a:picLocks noChangeAspect="1"/>
          </p:cNvPicPr>
          <p:nvPr/>
        </p:nvPicPr>
        <p:blipFill>
          <a:blip r:embed="rId9">
            <a:clrChange>
              <a:clrFrom>
                <a:srgbClr val="EFF7FF">
                  <a:alpha val="100000"/>
                </a:srgbClr>
              </a:clrFrom>
              <a:clrTo>
                <a:srgbClr val="EFF7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2275" y="2316480"/>
            <a:ext cx="4869180" cy="3376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3988435" y="5967730"/>
            <a:ext cx="11976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（算</a:t>
            </a:r>
            <a:r>
              <a:rPr lang="en-US" altLang="zh-CN" sz="1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法）</a:t>
            </a:r>
            <a:endParaRPr lang="zh-CN" altLang="en-US" sz="16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96985" y="5967730"/>
            <a:ext cx="1693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（关键程序）</a:t>
            </a:r>
            <a:endParaRPr lang="zh-CN" altLang="en-US" sz="16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10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11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12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13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14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15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16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17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18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19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2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20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21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22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23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24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25.xml><?xml version="1.0" encoding="utf-8"?>
<p:tagLst xmlns:p="http://schemas.openxmlformats.org/presentationml/2006/main">
  <p:tag name="TABLE_ENDDRAG_ORIGIN_RECT" val="364*287"/>
  <p:tag name="TABLE_ENDDRAG_RECT" val="555*202*364*287"/>
</p:tagLst>
</file>

<file path=ppt/tags/tag26.xml><?xml version="1.0" encoding="utf-8"?>
<p:tagLst xmlns:p="http://schemas.openxmlformats.org/presentationml/2006/main">
  <p:tag name="TABLE_ENDDRAG_ORIGIN_RECT" val="597*293"/>
  <p:tag name="TABLE_ENDDRAG_RECT" val="153*183*597*293"/>
</p:tagLst>
</file>

<file path=ppt/tags/tag27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YzU4NmUzYmQwNjg4ZmNmMWU3ZDdjNGZmODhiZTg4MDgifQ=="/>
</p:tagLst>
</file>

<file path=ppt/tags/tag3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4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5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6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7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8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ags/tag9.xml><?xml version="1.0" encoding="utf-8"?>
<p:tagLst xmlns:p="http://schemas.openxmlformats.org/presentationml/2006/main">
  <p:tag name="KSO_WM_DIAGRAM_VIRTUALLY_FRAME" val="{&quot;height&quot;:336.293937007874,&quot;left&quot;:89.69007874015747,&quot;top&quot;:89.79338582677165,&quot;width&quot;:799.6133070866142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975</Words>
  <Application>WPS 演示</Application>
  <PresentationFormat>宽屏</PresentationFormat>
  <Paragraphs>104</Paragraphs>
  <Slides>16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汉仪劲楷简</vt:lpstr>
      <vt:lpstr>方正姚体</vt:lpstr>
      <vt:lpstr>微软雅黑</vt:lpstr>
      <vt:lpstr>阿里巴巴普惠体 M</vt:lpstr>
      <vt:lpstr>黑体</vt:lpstr>
      <vt:lpstr>Arial</vt:lpstr>
      <vt:lpstr>华文新魏</vt:lpstr>
      <vt:lpstr>华文中宋</vt:lpstr>
      <vt:lpstr>Times New Roman</vt:lpstr>
      <vt:lpstr>思源黑体</vt:lpstr>
      <vt:lpstr>Aa巴洛克</vt:lpstr>
      <vt:lpstr>Arial Unicode MS</vt:lpstr>
      <vt:lpstr>等线</vt:lpstr>
      <vt:lpstr>Designed by OfficePLUS</vt:lpstr>
      <vt:lpstr>识别面容添趣事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OfficePLUS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玲玲</cp:lastModifiedBy>
  <cp:revision>145</cp:revision>
  <cp:lastPrinted>2024-05-12T16:00:00Z</cp:lastPrinted>
  <dcterms:created xsi:type="dcterms:W3CDTF">2024-05-12T16:00:00Z</dcterms:created>
  <dcterms:modified xsi:type="dcterms:W3CDTF">2025-01-20T07:54:00Z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A6E12EB4B7BA41E8BBEF9D55EACC2B1D_13</vt:lpwstr>
  </property>
  <property fmtid="{D5CDD505-2E9C-101B-9397-08002B2CF9AE}" pid="3" name="KSOProductBuildVer">
    <vt:lpwstr>2052-12.1.0.19302</vt:lpwstr>
  </property>
</Properties>
</file>