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3"/>
    <p:sldMasterId id="2147483654" r:id="rId4"/>
  </p:sldMasterIdLst>
  <p:notesMasterIdLst>
    <p:notesMasterId r:id="rId6"/>
  </p:notesMasterIdLst>
  <p:sldIdLst>
    <p:sldId id="12703" r:id="rId5"/>
    <p:sldId id="637" r:id="rId7"/>
    <p:sldId id="12705" r:id="rId8"/>
    <p:sldId id="12726" r:id="rId9"/>
    <p:sldId id="12707" r:id="rId10"/>
    <p:sldId id="12738" r:id="rId11"/>
    <p:sldId id="12727" r:id="rId12"/>
    <p:sldId id="12728" r:id="rId13"/>
    <p:sldId id="12739" r:id="rId14"/>
    <p:sldId id="12740" r:id="rId15"/>
    <p:sldId id="12723" r:id="rId16"/>
    <p:sldId id="12735" r:id="rId17"/>
    <p:sldId id="12734" r:id="rId18"/>
    <p:sldId id="12704" r:id="rId19"/>
  </p:sldIdLst>
  <p:sldSz cx="12192000" cy="6858000"/>
  <p:notesSz cx="6858000" cy="9144000"/>
  <p:embeddedFontLst>
    <p:embeddedFont>
      <p:font typeface="隶书" panose="02010509060101010101" pitchFamily="49" charset="-122"/>
      <p:regular r:id="rId23"/>
    </p:embeddedFont>
    <p:embeddedFont>
      <p:font typeface="微软雅黑" panose="020B0503020204020204" pitchFamily="34" charset="-122"/>
      <p:regular r:id="rId24"/>
    </p:embeddedFont>
    <p:embeddedFont>
      <p:font typeface="方正启体简体" panose="03000509000000000000" pitchFamily="65" charset="-122"/>
      <p:regular r:id="rId25"/>
    </p:embeddedFont>
    <p:embeddedFont>
      <p:font typeface="Calibri" panose="020F0502020204030204" charset="0"/>
      <p:regular r:id="rId26"/>
      <p:bold r:id="rId27"/>
      <p:italic r:id="rId28"/>
      <p:boldItalic r:id="rId29"/>
    </p:embeddedFont>
    <p:embeddedFont>
      <p:font typeface="方正姚体" panose="02010601030101010101" pitchFamily="2" charset="-122"/>
      <p:regular r:id="rId30"/>
    </p:embeddedFont>
    <p:embeddedFont>
      <p:font typeface="楷体" panose="02010609060101010101" pitchFamily="49" charset="-122"/>
      <p:regular r:id="rId31"/>
    </p:embeddedFont>
    <p:embeddedFont>
      <p:font typeface="方正仿宋_GB2312" panose="02000000000000000000" charset="-122"/>
      <p:regular r:id="rId32"/>
    </p:embeddedFont>
    <p:embeddedFont>
      <p:font typeface="华文新魏" panose="02010800040101010101" pitchFamily="2" charset="-122"/>
      <p:regular r:id="rId33"/>
    </p:embeddedFont>
    <p:embeddedFont>
      <p:font typeface="幼圆" panose="02010509060101010101" pitchFamily="49" charset="-122"/>
      <p:regular r:id="rId34"/>
    </p:embeddedFont>
    <p:embeddedFont>
      <p:font typeface="方正苏新诗柳楷简体" panose="02000000000000000000" pitchFamily="2" charset="-122"/>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7" userDrawn="1">
          <p15:clr>
            <a:srgbClr val="A4A3A4"/>
          </p15:clr>
        </p15:guide>
        <p15:guide id="3" orient="horz" pos="522" userDrawn="1">
          <p15:clr>
            <a:srgbClr val="A4A3A4"/>
          </p15:clr>
        </p15:guide>
        <p15:guide id="4" pos="406" userDrawn="1">
          <p15:clr>
            <a:srgbClr val="A4A3A4"/>
          </p15:clr>
        </p15:guide>
        <p15:guide id="6" orient="horz" pos="3725" userDrawn="1">
          <p15:clr>
            <a:srgbClr val="A4A3A4"/>
          </p15:clr>
        </p15:guide>
        <p15:guide id="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0C0"/>
    <a:srgbClr val="A3DAFF"/>
    <a:srgbClr val="CC6600"/>
    <a:srgbClr val="3D7B75"/>
    <a:srgbClr val="7EBFB9"/>
    <a:srgbClr val="69C0C0"/>
    <a:srgbClr val="CCE6E4"/>
    <a:srgbClr val="72B3F0"/>
    <a:srgbClr val="A4CAEF"/>
    <a:srgbClr val="8CC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E8A8FC1-FB27-4D16-AF1F-CDC83EDF6AF3}" styleName="表样式 1 17">
    <a:wholeTbl>
      <a:tcTxStyle>
        <a:fontRef idx="none">
          <a:srgbClr val="000000"/>
        </a:fontRef>
      </a:tcTxStyle>
      <a:tcStyle>
        <a:tcBdr>
          <a:left>
            <a:ln w="9525" cmpd="sng">
              <a:solidFill>
                <a:schemeClr val="dk1"/>
              </a:solidFill>
            </a:ln>
          </a:left>
          <a:right>
            <a:ln w="9525" cmpd="sng">
              <a:solidFill>
                <a:schemeClr val="dk1"/>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w="9525" cmpd="sng">
              <a:solidFill>
                <a:schemeClr val="dk1">
                  <a:lumMod val="40000"/>
                  <a:lumOff val="60000"/>
                </a:schemeClr>
              </a:solidFill>
            </a:ln>
          </a:insideV>
        </a:tcBdr>
        <a:fill>
          <a:solidFill>
            <a:srgbClr val="FFFFFF"/>
          </a:solidFill>
        </a:fill>
      </a:tcStyle>
    </a:wholeTbl>
    <a:band2H>
      <a:tcStyle>
        <a:tcBdr/>
        <a:fill>
          <a:solidFill>
            <a:schemeClr val="dk1">
              <a:lumMod val="10000"/>
              <a:lumOff val="90000"/>
            </a:schemeClr>
          </a:solidFill>
        </a:fill>
      </a:tcStyle>
    </a:band2H>
    <a:band1V>
      <a:tcStyle>
        <a:tcBdr>
          <a:left>
            <a:ln w="9525" cmpd="sng">
              <a:solidFill>
                <a:schemeClr val="dk1"/>
              </a:solidFill>
            </a:ln>
          </a:left>
          <a:right>
            <a:ln w="9525" cmpd="sng">
              <a:solidFill>
                <a:schemeClr val="dk1"/>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fill>
          <a:solidFill>
            <a:schemeClr val="dk1">
              <a:lumMod val="10000"/>
              <a:lumOff val="90000"/>
            </a:schemeClr>
          </a:solidFill>
        </a:fill>
      </a:tcStyle>
    </a:band1V>
    <a:band2V>
      <a:tcStyle>
        <a:tcBdr>
          <a:left>
            <a:ln w="9525" cmpd="sng">
              <a:solidFill>
                <a:schemeClr val="dk1">
                  <a:lumMod val="40000"/>
                  <a:lumOff val="60000"/>
                </a:schemeClr>
              </a:solidFill>
            </a:ln>
          </a:left>
          <a:right>
            <a:ln w="9525" cmpd="sng">
              <a:solidFill>
                <a:schemeClr val="dk1">
                  <a:lumMod val="40000"/>
                  <a:lumOff val="60000"/>
                </a:schemeClr>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tcStyle>
    </a:band2V>
    <a:lastCol>
      <a:tcTxStyle b="on">
        <a:fontRef idx="none">
          <a:srgbClr val="08090C"/>
        </a:fontRef>
      </a:tcTxStyle>
      <a:tcStyle>
        <a:tcBdr>
          <a:left>
            <a:ln w="9525" cmpd="sng">
              <a:solidFill>
                <a:schemeClr val="dk1">
                  <a:lumMod val="40000"/>
                  <a:lumOff val="60000"/>
                </a:schemeClr>
              </a:solidFill>
            </a:ln>
          </a:left>
          <a:right>
            <a:ln w="9525" cmpd="sng">
              <a:solidFill>
                <a:schemeClr val="dk1"/>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fill>
          <a:solidFill>
            <a:schemeClr val="dk1">
              <a:lumMod val="20000"/>
              <a:lumOff val="80000"/>
            </a:schemeClr>
          </a:solidFill>
        </a:fill>
      </a:tcStyle>
    </a:lastCol>
    <a:firstCol>
      <a:tcTxStyle b="on">
        <a:fontRef idx="none">
          <a:schemeClr val="dk1"/>
        </a:fontRef>
      </a:tcTxStyle>
      <a:tcStyle>
        <a:tcBdr>
          <a:left>
            <a:ln w="9525" cmpd="sng">
              <a:solidFill>
                <a:schemeClr val="dk1"/>
              </a:solidFill>
            </a:ln>
          </a:left>
          <a:right>
            <a:ln w="9525" cmpd="sng">
              <a:solidFill>
                <a:schemeClr val="dk1">
                  <a:lumMod val="40000"/>
                  <a:lumOff val="60000"/>
                </a:schemeClr>
              </a:solidFill>
            </a:ln>
          </a:right>
          <a:top>
            <a:ln w="9525" cmpd="sng">
              <a:solidFill>
                <a:schemeClr val="dk1"/>
              </a:solidFill>
            </a:ln>
          </a:top>
          <a:bottom>
            <a:ln w="9525" cmpd="sng">
              <a:solidFill>
                <a:schemeClr val="dk1"/>
              </a:solidFill>
            </a:ln>
          </a:bottom>
          <a:insideH>
            <a:ln w="9525" cmpd="sng">
              <a:solidFill>
                <a:schemeClr val="dk1">
                  <a:lumMod val="40000"/>
                  <a:lumOff val="60000"/>
                </a:schemeClr>
              </a:solidFill>
            </a:ln>
          </a:insideH>
          <a:insideV>
            <a:ln>
              <a:noFill/>
            </a:ln>
          </a:insideV>
        </a:tcBdr>
        <a:fill>
          <a:solidFill>
            <a:srgbClr val="FFFFFF"/>
          </a:solidFill>
        </a:fill>
      </a:tcStyle>
    </a:firstCol>
    <a:lastRow>
      <a:tcTxStyle b="on">
        <a:fontRef idx="none">
          <a:schemeClr val="dk1"/>
        </a:fontRef>
      </a:tcTxStyle>
      <a:tcStyle>
        <a:tcBdr>
          <a:left>
            <a:ln w="9525" cmpd="sng">
              <a:solidFill>
                <a:schemeClr val="dk1"/>
              </a:solidFill>
            </a:ln>
          </a:left>
          <a:right>
            <a:ln w="9525" cmpd="sng">
              <a:solidFill>
                <a:schemeClr val="dk1"/>
              </a:solidFill>
            </a:ln>
          </a:right>
          <a:top>
            <a:ln w="9525" cmpd="sng">
              <a:solidFill>
                <a:schemeClr val="dk1">
                  <a:lumMod val="40000"/>
                  <a:lumOff val="60000"/>
                </a:schemeClr>
              </a:solidFill>
            </a:ln>
          </a:top>
          <a:bottom>
            <a:ln w="9525" cmpd="sng">
              <a:solidFill>
                <a:schemeClr val="dk1"/>
              </a:solidFill>
            </a:ln>
          </a:bottom>
          <a:insideH>
            <a:ln>
              <a:noFill/>
            </a:ln>
          </a:insideH>
          <a:insideV>
            <a:ln>
              <a:noFill/>
            </a:ln>
          </a:insideV>
        </a:tcBdr>
      </a:tcStyle>
    </a:lastRow>
    <a:firstRow>
      <a:tcTxStyle b="on">
        <a:fontRef idx="none">
          <a:schemeClr val="dk1"/>
        </a:fontRef>
      </a:tcTxStyle>
      <a:tcStyle>
        <a:tcBdr>
          <a:left>
            <a:ln w="9525" cmpd="sng">
              <a:solidFill>
                <a:schemeClr val="dk1"/>
              </a:solidFill>
            </a:ln>
          </a:left>
          <a:right>
            <a:ln w="9525" cmpd="sng">
              <a:solidFill>
                <a:schemeClr val="dk1"/>
              </a:solidFill>
            </a:ln>
          </a:right>
          <a:top>
            <a:ln w="9525" cmpd="sng">
              <a:solidFill>
                <a:schemeClr val="dk1"/>
              </a:solidFill>
            </a:ln>
          </a:top>
          <a:bottom>
            <a:ln w="9525" cmpd="sng">
              <a:solidFill>
                <a:schemeClr val="dk1">
                  <a:lumMod val="40000"/>
                  <a:lumOff val="60000"/>
                </a:schemeClr>
              </a:solidFill>
            </a:ln>
          </a:bottom>
          <a:insideH>
            <a:ln>
              <a:noFill/>
            </a:ln>
          </a:insideH>
          <a:insideV>
            <a:ln w="9525" cmpd="sng">
              <a:solidFill>
                <a:schemeClr val="dk1">
                  <a:lumMod val="40000"/>
                  <a:lumOff val="60000"/>
                </a:schemeClr>
              </a:solidFill>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9" autoAdjust="0"/>
    <p:restoredTop sz="95538" autoAdjust="0"/>
  </p:normalViewPr>
  <p:slideViewPr>
    <p:cSldViewPr snapToGrid="0" showGuides="1">
      <p:cViewPr varScale="1">
        <p:scale>
          <a:sx n="109" d="100"/>
          <a:sy n="109" d="100"/>
        </p:scale>
        <p:origin x="804" y="108"/>
      </p:cViewPr>
      <p:guideLst>
        <p:guide orient="horz" pos="2107"/>
        <p:guide orient="horz" pos="522"/>
        <p:guide pos="406"/>
        <p:guide orient="horz" pos="3725"/>
        <p:guide pos="3840"/>
      </p:guideLst>
    </p:cSldViewPr>
  </p:slideViewPr>
  <p:notesTextViewPr>
    <p:cViewPr>
      <p:scale>
        <a:sx n="1" d="1"/>
        <a:sy n="1" d="1"/>
      </p:scale>
      <p:origin x="0" y="0"/>
    </p:cViewPr>
  </p:notesTextViewPr>
  <p:sorterViewPr>
    <p:cViewPr>
      <p:scale>
        <a:sx n="100" d="100"/>
        <a:sy n="100" d="100"/>
      </p:scale>
      <p:origin x="0" y="-164"/>
    </p:cViewPr>
  </p:sorterViewPr>
  <p:notesViewPr>
    <p:cSldViewPr snapToGrid="0" showGuides="1">
      <p:cViewPr varScale="1">
        <p:scale>
          <a:sx n="81" d="100"/>
          <a:sy n="81" d="100"/>
        </p:scale>
        <p:origin x="3894" y="102"/>
      </p:cViewPr>
      <p:guideLst>
        <p:guide orient="horz" pos="295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gs" Target="tags/tag5.xml"/><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隶书" panose="02010509060101010101" pitchFamily="49" charset="-122"/>
                <a:ea typeface="隶书" panose="02010509060101010101" pitchFamily="49"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隶书" panose="02010509060101010101" pitchFamily="49" charset="-122"/>
                <a:ea typeface="隶书" panose="02010509060101010101" pitchFamily="49" charset="-122"/>
              </a:defRPr>
            </a:lvl1pPr>
          </a:lstStyle>
          <a:p>
            <a:fld id="{F4F39D6B-3B0B-46FE-B8BE-0F0A56ED4D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隶书" panose="02010509060101010101" pitchFamily="49" charset="-122"/>
                <a:ea typeface="隶书" panose="02010509060101010101" pitchFamily="49" charset="-122"/>
              </a:defRPr>
            </a:lvl1pPr>
          </a:lstStyle>
          <a:p>
            <a:fld id="{F051B22D-B9B7-460C-AFF5-E4A2A2B766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隶书" panose="02010509060101010101" pitchFamily="49" charset="-122"/>
        <a:ea typeface="隶书" panose="02010509060101010101" pitchFamily="49" charset="-122"/>
        <a:cs typeface="+mn-cs"/>
      </a:defRPr>
    </a:lvl1pPr>
    <a:lvl2pPr marL="457200" algn="l" defTabSz="914400" rtl="0" eaLnBrk="1" latinLnBrk="0" hangingPunct="1">
      <a:defRPr sz="1200" kern="1200">
        <a:solidFill>
          <a:schemeClr val="tx1"/>
        </a:solidFill>
        <a:latin typeface="隶书" panose="02010509060101010101" pitchFamily="49" charset="-122"/>
        <a:ea typeface="隶书" panose="02010509060101010101" pitchFamily="49" charset="-122"/>
        <a:cs typeface="+mn-cs"/>
      </a:defRPr>
    </a:lvl2pPr>
    <a:lvl3pPr marL="914400" algn="l" defTabSz="914400" rtl="0" eaLnBrk="1" latinLnBrk="0" hangingPunct="1">
      <a:defRPr sz="1200" kern="1200">
        <a:solidFill>
          <a:schemeClr val="tx1"/>
        </a:solidFill>
        <a:latin typeface="隶书" panose="02010509060101010101" pitchFamily="49" charset="-122"/>
        <a:ea typeface="隶书" panose="02010509060101010101" pitchFamily="49" charset="-122"/>
        <a:cs typeface="+mn-cs"/>
      </a:defRPr>
    </a:lvl3pPr>
    <a:lvl4pPr marL="1371600" algn="l" defTabSz="914400" rtl="0" eaLnBrk="1" latinLnBrk="0" hangingPunct="1">
      <a:defRPr sz="1200" kern="1200">
        <a:solidFill>
          <a:schemeClr val="tx1"/>
        </a:solidFill>
        <a:latin typeface="隶书" panose="02010509060101010101" pitchFamily="49" charset="-122"/>
        <a:ea typeface="隶书" panose="02010509060101010101" pitchFamily="49" charset="-122"/>
        <a:cs typeface="+mn-cs"/>
      </a:defRPr>
    </a:lvl4pPr>
    <a:lvl5pPr marL="1828800" algn="l" defTabSz="914400" rtl="0" eaLnBrk="1" latinLnBrk="0" hangingPunct="1">
      <a:defRPr sz="1200" kern="1200">
        <a:solidFill>
          <a:schemeClr val="tx1"/>
        </a:solidFill>
        <a:latin typeface="隶书" panose="02010509060101010101" pitchFamily="49" charset="-122"/>
        <a:ea typeface="隶书" panose="020105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51B22D-B9B7-460C-AFF5-E4A2A2B766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8.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rgbClr val="016A7D"/>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内容">
    <p:bg>
      <p:bgPr>
        <a:solidFill>
          <a:srgbClr val="016A7D"/>
        </a:solidFill>
        <a:effectLst/>
      </p:bgPr>
    </p:bg>
    <p:spTree>
      <p:nvGrpSpPr>
        <p:cNvPr id="1" name=""/>
        <p:cNvGrpSpPr/>
        <p:nvPr/>
      </p:nvGrpSpPr>
      <p:grpSpPr>
        <a:xfrm>
          <a:off x="0" y="0"/>
          <a:ext cx="0" cy="0"/>
          <a:chOff x="0" y="0"/>
          <a:chExt cx="0" cy="0"/>
        </a:xfrm>
      </p:grpSpPr>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042" y="6451661"/>
            <a:ext cx="358012" cy="28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4" name="文本框 3"/>
          <p:cNvSpPr txBox="1"/>
          <p:nvPr userDrawn="1"/>
        </p:nvSpPr>
        <p:spPr>
          <a:xfrm>
            <a:off x="960985" y="6429426"/>
            <a:ext cx="5069867"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第</a:t>
            </a:r>
            <a:r>
              <a:rPr lang="en-US" altLang="zh-CN" dirty="0">
                <a:solidFill>
                  <a:schemeClr val="accent2">
                    <a:lumMod val="50000"/>
                  </a:schemeClr>
                </a:solidFill>
                <a:latin typeface="微软雅黑" panose="020B0503020204020204" pitchFamily="34" charset="-122"/>
                <a:ea typeface="微软雅黑" panose="020B0503020204020204" pitchFamily="34" charset="-122"/>
              </a:rPr>
              <a:t>9</a:t>
            </a:r>
            <a:r>
              <a:rPr lang="zh-CN" altLang="en-US" dirty="0">
                <a:solidFill>
                  <a:schemeClr val="accent2">
                    <a:lumMod val="50000"/>
                  </a:schemeClr>
                </a:solidFill>
                <a:latin typeface="微软雅黑" panose="020B0503020204020204" pitchFamily="34" charset="-122"/>
                <a:ea typeface="微软雅黑" panose="020B0503020204020204" pitchFamily="34" charset="-122"/>
              </a:rPr>
              <a:t>课</a:t>
            </a:r>
            <a:r>
              <a:rPr lang="en-US" altLang="zh-CN"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dirty="0">
                <a:solidFill>
                  <a:schemeClr val="accent2">
                    <a:lumMod val="50000"/>
                  </a:schemeClr>
                </a:solidFill>
                <a:latin typeface="微软雅黑" panose="020B0503020204020204" pitchFamily="34" charset="-122"/>
                <a:ea typeface="微软雅黑" panose="020B0503020204020204" pitchFamily="34" charset="-122"/>
              </a:rPr>
              <a:t>感应光线调节亮度</a:t>
            </a:r>
            <a:r>
              <a:rPr lang="en-US" altLang="zh-CN" dirty="0">
                <a:solidFill>
                  <a:schemeClr val="accent2">
                    <a:lumMod val="50000"/>
                  </a:schemeClr>
                </a:solidFill>
                <a:latin typeface="微软雅黑" panose="020B0503020204020204" pitchFamily="34" charset="-122"/>
                <a:ea typeface="微软雅黑" panose="020B0503020204020204" pitchFamily="34" charset="-122"/>
              </a:rPr>
              <a:t>——</a:t>
            </a:r>
            <a:r>
              <a:rPr lang="zh-CN" altLang="en-US" dirty="0">
                <a:solidFill>
                  <a:schemeClr val="accent2">
                    <a:lumMod val="50000"/>
                  </a:schemeClr>
                </a:solidFill>
                <a:latin typeface="微软雅黑" panose="020B0503020204020204" pitchFamily="34" charset="-122"/>
                <a:ea typeface="微软雅黑" panose="020B0503020204020204" pitchFamily="34" charset="-122"/>
              </a:rPr>
              <a:t>反馈控制添加</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042" y="6451661"/>
            <a:ext cx="358012" cy="28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305" y="445569"/>
            <a:ext cx="5342272" cy="356556"/>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11387" y="328922"/>
            <a:ext cx="1588011" cy="473203"/>
          </a:xfrm>
          <a:prstGeom prst="rect">
            <a:avLst/>
          </a:prstGeom>
        </p:spPr>
      </p:pic>
      <p:sp>
        <p:nvSpPr>
          <p:cNvPr id="12" name="文本框 11"/>
          <p:cNvSpPr txBox="1"/>
          <p:nvPr userDrawn="1"/>
        </p:nvSpPr>
        <p:spPr>
          <a:xfrm>
            <a:off x="6562357" y="442375"/>
            <a:ext cx="954107" cy="400110"/>
          </a:xfrm>
          <a:prstGeom prst="rect">
            <a:avLst/>
          </a:prstGeom>
          <a:noFill/>
        </p:spPr>
        <p:txBody>
          <a:bodyPr wrap="none" rtlCol="0">
            <a:spAutoFit/>
          </a:bodyPr>
          <a:lstStyle/>
          <a:p>
            <a:r>
              <a:rPr lang="zh-CN" altLang="en-US" sz="2000" dirty="0">
                <a:solidFill>
                  <a:schemeClr val="accent1">
                    <a:lumMod val="75000"/>
                  </a:schemeClr>
                </a:solidFill>
                <a:latin typeface="方正启体简体" panose="03000509000000000000" pitchFamily="65" charset="-122"/>
                <a:ea typeface="方正启体简体" panose="03000509000000000000" pitchFamily="65" charset="-122"/>
              </a:rPr>
              <a:t>准备间</a:t>
            </a:r>
            <a:endParaRPr lang="zh-CN" altLang="en-US" sz="2000" dirty="0">
              <a:solidFill>
                <a:schemeClr val="accent1">
                  <a:lumMod val="75000"/>
                </a:schemeClr>
              </a:solidFill>
              <a:latin typeface="方正启体简体" panose="03000509000000000000" pitchFamily="65" charset="-122"/>
              <a:ea typeface="方正启体简体" panose="03000509000000000000" pitchFamily="65" charset="-122"/>
            </a:endParaRPr>
          </a:p>
        </p:txBody>
      </p:sp>
      <p:sp>
        <p:nvSpPr>
          <p:cNvPr id="13" name="文本框 12"/>
          <p:cNvSpPr txBox="1"/>
          <p:nvPr userDrawn="1"/>
        </p:nvSpPr>
        <p:spPr>
          <a:xfrm>
            <a:off x="8025934"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活动室</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sp>
        <p:nvSpPr>
          <p:cNvPr id="14" name="文本框 13"/>
          <p:cNvSpPr txBox="1"/>
          <p:nvPr userDrawn="1"/>
        </p:nvSpPr>
        <p:spPr>
          <a:xfrm>
            <a:off x="9258626"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收获园</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sp>
        <p:nvSpPr>
          <p:cNvPr id="15" name="文本框 14"/>
          <p:cNvSpPr txBox="1"/>
          <p:nvPr userDrawn="1"/>
        </p:nvSpPr>
        <p:spPr>
          <a:xfrm>
            <a:off x="10635176"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挑战台</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pic>
        <p:nvPicPr>
          <p:cNvPr id="16" name="图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3" name="文本框 2"/>
          <p:cNvSpPr txBox="1"/>
          <p:nvPr userDrawn="1"/>
        </p:nvSpPr>
        <p:spPr>
          <a:xfrm>
            <a:off x="960985" y="6429426"/>
            <a:ext cx="5069867"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第</a:t>
            </a:r>
            <a:r>
              <a:rPr lang="en-US" altLang="zh-CN" dirty="0">
                <a:solidFill>
                  <a:schemeClr val="accent2">
                    <a:lumMod val="50000"/>
                  </a:schemeClr>
                </a:solidFill>
                <a:latin typeface="微软雅黑" panose="020B0503020204020204" pitchFamily="34" charset="-122"/>
                <a:ea typeface="微软雅黑" panose="020B0503020204020204" pitchFamily="34" charset="-122"/>
              </a:rPr>
              <a:t>9</a:t>
            </a:r>
            <a:r>
              <a:rPr lang="zh-CN" altLang="en-US" dirty="0">
                <a:solidFill>
                  <a:schemeClr val="accent2">
                    <a:lumMod val="50000"/>
                  </a:schemeClr>
                </a:solidFill>
                <a:latin typeface="微软雅黑" panose="020B0503020204020204" pitchFamily="34" charset="-122"/>
                <a:ea typeface="微软雅黑" panose="020B0503020204020204" pitchFamily="34" charset="-122"/>
              </a:rPr>
              <a:t>课</a:t>
            </a:r>
            <a:r>
              <a:rPr lang="en-US" altLang="zh-CN"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dirty="0">
                <a:solidFill>
                  <a:schemeClr val="accent2">
                    <a:lumMod val="50000"/>
                  </a:schemeClr>
                </a:solidFill>
                <a:latin typeface="微软雅黑" panose="020B0503020204020204" pitchFamily="34" charset="-122"/>
                <a:ea typeface="微软雅黑" panose="020B0503020204020204" pitchFamily="34" charset="-122"/>
              </a:rPr>
              <a:t>感应光线调节亮度</a:t>
            </a:r>
            <a:r>
              <a:rPr lang="en-US" altLang="zh-CN" dirty="0">
                <a:solidFill>
                  <a:schemeClr val="accent2">
                    <a:lumMod val="50000"/>
                  </a:schemeClr>
                </a:solidFill>
                <a:latin typeface="微软雅黑" panose="020B0503020204020204" pitchFamily="34" charset="-122"/>
                <a:ea typeface="微软雅黑" panose="020B0503020204020204" pitchFamily="34" charset="-122"/>
              </a:rPr>
              <a:t>——</a:t>
            </a:r>
            <a:r>
              <a:rPr lang="zh-CN" altLang="en-US" dirty="0">
                <a:solidFill>
                  <a:schemeClr val="accent2">
                    <a:lumMod val="50000"/>
                  </a:schemeClr>
                </a:solidFill>
                <a:latin typeface="微软雅黑" panose="020B0503020204020204" pitchFamily="34" charset="-122"/>
                <a:ea typeface="微软雅黑" panose="020B0503020204020204" pitchFamily="34" charset="-122"/>
              </a:rPr>
              <a:t>反馈控制添加</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042" y="6451661"/>
            <a:ext cx="358012" cy="28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305" y="445569"/>
            <a:ext cx="5342272" cy="356556"/>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9124" y="326636"/>
            <a:ext cx="1815850" cy="475489"/>
          </a:xfrm>
          <a:prstGeom prst="rect">
            <a:avLst/>
          </a:prstGeom>
        </p:spPr>
      </p:pic>
      <p:sp>
        <p:nvSpPr>
          <p:cNvPr id="3" name="文本框 2"/>
          <p:cNvSpPr txBox="1"/>
          <p:nvPr userDrawn="1"/>
        </p:nvSpPr>
        <p:spPr>
          <a:xfrm>
            <a:off x="6562357" y="442375"/>
            <a:ext cx="877163" cy="369332"/>
          </a:xfrm>
          <a:prstGeom prst="rect">
            <a:avLst/>
          </a:prstGeom>
          <a:noFill/>
        </p:spPr>
        <p:txBody>
          <a:bodyPr wrap="none" rtlCol="0">
            <a:spAutoFit/>
          </a:bodyPr>
          <a:lstStyle/>
          <a:p>
            <a:r>
              <a:rPr lang="zh-CN" altLang="en-US" sz="1800" kern="1200" dirty="0">
                <a:solidFill>
                  <a:schemeClr val="accent1">
                    <a:lumMod val="60000"/>
                    <a:lumOff val="40000"/>
                  </a:schemeClr>
                </a:solidFill>
                <a:latin typeface="方正启体简体" panose="03000509000000000000" pitchFamily="65" charset="-122"/>
                <a:ea typeface="方正启体简体" panose="03000509000000000000" pitchFamily="65" charset="-122"/>
                <a:cs typeface="+mn-cs"/>
              </a:rPr>
              <a:t>准备间</a:t>
            </a:r>
            <a:endParaRPr lang="zh-CN" altLang="en-US" sz="1800" kern="1200" dirty="0">
              <a:solidFill>
                <a:schemeClr val="accent1">
                  <a:lumMod val="60000"/>
                  <a:lumOff val="40000"/>
                </a:schemeClr>
              </a:solidFill>
              <a:latin typeface="方正启体简体" panose="03000509000000000000" pitchFamily="65" charset="-122"/>
              <a:ea typeface="方正启体简体" panose="03000509000000000000" pitchFamily="65" charset="-122"/>
              <a:cs typeface="+mn-cs"/>
            </a:endParaRPr>
          </a:p>
        </p:txBody>
      </p:sp>
      <p:sp>
        <p:nvSpPr>
          <p:cNvPr id="5" name="文本框 4"/>
          <p:cNvSpPr txBox="1"/>
          <p:nvPr userDrawn="1"/>
        </p:nvSpPr>
        <p:spPr>
          <a:xfrm>
            <a:off x="7964974" y="457764"/>
            <a:ext cx="954107" cy="400110"/>
          </a:xfrm>
          <a:prstGeom prst="rect">
            <a:avLst/>
          </a:prstGeom>
          <a:noFill/>
        </p:spPr>
        <p:txBody>
          <a:bodyPr wrap="none" rtlCol="0">
            <a:spAutoFit/>
          </a:bodyPr>
          <a:lstStyle/>
          <a:p>
            <a:r>
              <a:rPr lang="zh-CN" altLang="en-US" sz="2000" kern="1200" dirty="0">
                <a:solidFill>
                  <a:schemeClr val="accent1">
                    <a:lumMod val="75000"/>
                  </a:schemeClr>
                </a:solidFill>
                <a:latin typeface="方正启体简体" panose="03000509000000000000" pitchFamily="65" charset="-122"/>
                <a:ea typeface="方正启体简体" panose="03000509000000000000" pitchFamily="65" charset="-122"/>
                <a:cs typeface="+mn-cs"/>
              </a:rPr>
              <a:t>活动室</a:t>
            </a:r>
            <a:endParaRPr lang="zh-CN" altLang="en-US" sz="2000" kern="1200" dirty="0">
              <a:solidFill>
                <a:schemeClr val="accent1">
                  <a:lumMod val="75000"/>
                </a:schemeClr>
              </a:solidFill>
              <a:latin typeface="方正启体简体" panose="03000509000000000000" pitchFamily="65" charset="-122"/>
              <a:ea typeface="方正启体简体" panose="03000509000000000000" pitchFamily="65" charset="-122"/>
              <a:cs typeface="+mn-cs"/>
            </a:endParaRPr>
          </a:p>
        </p:txBody>
      </p:sp>
      <p:sp>
        <p:nvSpPr>
          <p:cNvPr id="8" name="文本框 7"/>
          <p:cNvSpPr txBox="1"/>
          <p:nvPr userDrawn="1"/>
        </p:nvSpPr>
        <p:spPr>
          <a:xfrm>
            <a:off x="9258626"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收获园</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sp>
        <p:nvSpPr>
          <p:cNvPr id="10" name="文本框 9"/>
          <p:cNvSpPr txBox="1"/>
          <p:nvPr userDrawn="1"/>
        </p:nvSpPr>
        <p:spPr>
          <a:xfrm>
            <a:off x="10635176"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挑战台</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2" name="文本框 1"/>
          <p:cNvSpPr txBox="1"/>
          <p:nvPr userDrawn="1"/>
        </p:nvSpPr>
        <p:spPr>
          <a:xfrm>
            <a:off x="960985" y="6429426"/>
            <a:ext cx="5069867"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第</a:t>
            </a:r>
            <a:r>
              <a:rPr lang="en-US" altLang="zh-CN" dirty="0">
                <a:solidFill>
                  <a:schemeClr val="accent2">
                    <a:lumMod val="50000"/>
                  </a:schemeClr>
                </a:solidFill>
                <a:latin typeface="微软雅黑" panose="020B0503020204020204" pitchFamily="34" charset="-122"/>
                <a:ea typeface="微软雅黑" panose="020B0503020204020204" pitchFamily="34" charset="-122"/>
              </a:rPr>
              <a:t>9</a:t>
            </a:r>
            <a:r>
              <a:rPr lang="zh-CN" altLang="en-US" dirty="0">
                <a:solidFill>
                  <a:schemeClr val="accent2">
                    <a:lumMod val="50000"/>
                  </a:schemeClr>
                </a:solidFill>
                <a:latin typeface="微软雅黑" panose="020B0503020204020204" pitchFamily="34" charset="-122"/>
                <a:ea typeface="微软雅黑" panose="020B0503020204020204" pitchFamily="34" charset="-122"/>
              </a:rPr>
              <a:t>课</a:t>
            </a:r>
            <a:r>
              <a:rPr lang="en-US" altLang="zh-CN"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dirty="0">
                <a:solidFill>
                  <a:schemeClr val="accent2">
                    <a:lumMod val="50000"/>
                  </a:schemeClr>
                </a:solidFill>
                <a:latin typeface="微软雅黑" panose="020B0503020204020204" pitchFamily="34" charset="-122"/>
                <a:ea typeface="微软雅黑" panose="020B0503020204020204" pitchFamily="34" charset="-122"/>
              </a:rPr>
              <a:t>感应光线调节亮度</a:t>
            </a:r>
            <a:r>
              <a:rPr lang="en-US" altLang="zh-CN" dirty="0">
                <a:solidFill>
                  <a:schemeClr val="accent2">
                    <a:lumMod val="50000"/>
                  </a:schemeClr>
                </a:solidFill>
                <a:latin typeface="微软雅黑" panose="020B0503020204020204" pitchFamily="34" charset="-122"/>
                <a:ea typeface="微软雅黑" panose="020B0503020204020204" pitchFamily="34" charset="-122"/>
              </a:rPr>
              <a:t>——</a:t>
            </a:r>
            <a:r>
              <a:rPr lang="zh-CN" altLang="en-US" dirty="0">
                <a:solidFill>
                  <a:schemeClr val="accent2">
                    <a:lumMod val="50000"/>
                  </a:schemeClr>
                </a:solidFill>
                <a:latin typeface="微软雅黑" panose="020B0503020204020204" pitchFamily="34" charset="-122"/>
                <a:ea typeface="微软雅黑" panose="020B0503020204020204" pitchFamily="34" charset="-122"/>
              </a:rPr>
              <a:t>反馈控制添加</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042" y="6451661"/>
            <a:ext cx="358012" cy="28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305" y="445569"/>
            <a:ext cx="5342272" cy="356556"/>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7285" y="326636"/>
            <a:ext cx="1815850" cy="475489"/>
          </a:xfrm>
          <a:prstGeom prst="rect">
            <a:avLst/>
          </a:prstGeom>
        </p:spPr>
      </p:pic>
      <p:sp>
        <p:nvSpPr>
          <p:cNvPr id="3" name="文本框 2"/>
          <p:cNvSpPr txBox="1"/>
          <p:nvPr userDrawn="1"/>
        </p:nvSpPr>
        <p:spPr>
          <a:xfrm>
            <a:off x="6562357" y="442375"/>
            <a:ext cx="877163" cy="369332"/>
          </a:xfrm>
          <a:prstGeom prst="rect">
            <a:avLst/>
          </a:prstGeom>
          <a:noFill/>
        </p:spPr>
        <p:txBody>
          <a:bodyPr wrap="none" rtlCol="0">
            <a:spAutoFit/>
          </a:bodyPr>
          <a:lstStyle/>
          <a:p>
            <a:r>
              <a:rPr lang="zh-CN" altLang="en-US" sz="1800" kern="1200" dirty="0">
                <a:solidFill>
                  <a:schemeClr val="accent1">
                    <a:lumMod val="60000"/>
                    <a:lumOff val="40000"/>
                  </a:schemeClr>
                </a:solidFill>
                <a:latin typeface="方正启体简体" panose="03000509000000000000" pitchFamily="65" charset="-122"/>
                <a:ea typeface="方正启体简体" panose="03000509000000000000" pitchFamily="65" charset="-122"/>
                <a:cs typeface="+mn-cs"/>
              </a:rPr>
              <a:t>准备间</a:t>
            </a:r>
            <a:endParaRPr lang="zh-CN" altLang="en-US" sz="1800" kern="1200" dirty="0">
              <a:solidFill>
                <a:schemeClr val="accent1">
                  <a:lumMod val="60000"/>
                  <a:lumOff val="40000"/>
                </a:schemeClr>
              </a:solidFill>
              <a:latin typeface="方正启体简体" panose="03000509000000000000" pitchFamily="65" charset="-122"/>
              <a:ea typeface="方正启体简体" panose="03000509000000000000" pitchFamily="65" charset="-122"/>
              <a:cs typeface="+mn-cs"/>
            </a:endParaRPr>
          </a:p>
        </p:txBody>
      </p:sp>
      <p:sp>
        <p:nvSpPr>
          <p:cNvPr id="5" name="文本框 4"/>
          <p:cNvSpPr txBox="1"/>
          <p:nvPr userDrawn="1"/>
        </p:nvSpPr>
        <p:spPr>
          <a:xfrm>
            <a:off x="8025934"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活动室</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sp>
        <p:nvSpPr>
          <p:cNvPr id="8" name="文本框 7"/>
          <p:cNvSpPr txBox="1"/>
          <p:nvPr userDrawn="1"/>
        </p:nvSpPr>
        <p:spPr>
          <a:xfrm>
            <a:off x="9258626" y="457764"/>
            <a:ext cx="954107" cy="400110"/>
          </a:xfrm>
          <a:prstGeom prst="rect">
            <a:avLst/>
          </a:prstGeom>
          <a:noFill/>
        </p:spPr>
        <p:txBody>
          <a:bodyPr wrap="none" rtlCol="0">
            <a:spAutoFit/>
          </a:bodyPr>
          <a:lstStyle/>
          <a:p>
            <a:r>
              <a:rPr lang="zh-CN" altLang="en-US" sz="2000" kern="1200" dirty="0">
                <a:solidFill>
                  <a:schemeClr val="accent1">
                    <a:lumMod val="75000"/>
                  </a:schemeClr>
                </a:solidFill>
                <a:latin typeface="方正启体简体" panose="03000509000000000000" pitchFamily="65" charset="-122"/>
                <a:ea typeface="方正启体简体" panose="03000509000000000000" pitchFamily="65" charset="-122"/>
                <a:cs typeface="+mn-cs"/>
              </a:rPr>
              <a:t>收获园</a:t>
            </a:r>
            <a:endParaRPr lang="zh-CN" altLang="en-US" sz="2000" kern="1200" dirty="0">
              <a:solidFill>
                <a:schemeClr val="accent1">
                  <a:lumMod val="75000"/>
                </a:schemeClr>
              </a:solidFill>
              <a:latin typeface="方正启体简体" panose="03000509000000000000" pitchFamily="65" charset="-122"/>
              <a:ea typeface="方正启体简体" panose="03000509000000000000" pitchFamily="65" charset="-122"/>
              <a:cs typeface="+mn-cs"/>
            </a:endParaRPr>
          </a:p>
        </p:txBody>
      </p:sp>
      <p:sp>
        <p:nvSpPr>
          <p:cNvPr id="10" name="文本框 9"/>
          <p:cNvSpPr txBox="1"/>
          <p:nvPr userDrawn="1"/>
        </p:nvSpPr>
        <p:spPr>
          <a:xfrm>
            <a:off x="10635176" y="457764"/>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挑战台</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2" name="文本框 1"/>
          <p:cNvSpPr txBox="1"/>
          <p:nvPr userDrawn="1"/>
        </p:nvSpPr>
        <p:spPr>
          <a:xfrm>
            <a:off x="960985" y="6429426"/>
            <a:ext cx="5069867"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第</a:t>
            </a:r>
            <a:r>
              <a:rPr lang="en-US" altLang="zh-CN" dirty="0">
                <a:solidFill>
                  <a:schemeClr val="accent2">
                    <a:lumMod val="50000"/>
                  </a:schemeClr>
                </a:solidFill>
                <a:latin typeface="微软雅黑" panose="020B0503020204020204" pitchFamily="34" charset="-122"/>
                <a:ea typeface="微软雅黑" panose="020B0503020204020204" pitchFamily="34" charset="-122"/>
              </a:rPr>
              <a:t>9</a:t>
            </a:r>
            <a:r>
              <a:rPr lang="zh-CN" altLang="en-US" dirty="0">
                <a:solidFill>
                  <a:schemeClr val="accent2">
                    <a:lumMod val="50000"/>
                  </a:schemeClr>
                </a:solidFill>
                <a:latin typeface="微软雅黑" panose="020B0503020204020204" pitchFamily="34" charset="-122"/>
                <a:ea typeface="微软雅黑" panose="020B0503020204020204" pitchFamily="34" charset="-122"/>
              </a:rPr>
              <a:t>课</a:t>
            </a:r>
            <a:r>
              <a:rPr lang="en-US" altLang="zh-CN"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dirty="0">
                <a:solidFill>
                  <a:schemeClr val="accent2">
                    <a:lumMod val="50000"/>
                  </a:schemeClr>
                </a:solidFill>
                <a:latin typeface="微软雅黑" panose="020B0503020204020204" pitchFamily="34" charset="-122"/>
                <a:ea typeface="微软雅黑" panose="020B0503020204020204" pitchFamily="34" charset="-122"/>
              </a:rPr>
              <a:t>感应光线调节亮度</a:t>
            </a:r>
            <a:r>
              <a:rPr lang="en-US" altLang="zh-CN" dirty="0">
                <a:solidFill>
                  <a:schemeClr val="accent2">
                    <a:lumMod val="50000"/>
                  </a:schemeClr>
                </a:solidFill>
                <a:latin typeface="微软雅黑" panose="020B0503020204020204" pitchFamily="34" charset="-122"/>
                <a:ea typeface="微软雅黑" panose="020B0503020204020204" pitchFamily="34" charset="-122"/>
              </a:rPr>
              <a:t>——</a:t>
            </a:r>
            <a:r>
              <a:rPr lang="zh-CN" altLang="en-US" dirty="0">
                <a:solidFill>
                  <a:schemeClr val="accent2">
                    <a:lumMod val="50000"/>
                  </a:schemeClr>
                </a:solidFill>
                <a:latin typeface="微软雅黑" panose="020B0503020204020204" pitchFamily="34" charset="-122"/>
                <a:ea typeface="微软雅黑" panose="020B0503020204020204" pitchFamily="34" charset="-122"/>
              </a:rPr>
              <a:t>反馈控制添加</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042" y="6451661"/>
            <a:ext cx="358012" cy="28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305" y="445569"/>
            <a:ext cx="5342272" cy="3565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12566" y="328922"/>
            <a:ext cx="1588011" cy="473203"/>
          </a:xfrm>
          <a:prstGeom prst="rect">
            <a:avLst/>
          </a:prstGeom>
        </p:spPr>
      </p:pic>
      <p:sp>
        <p:nvSpPr>
          <p:cNvPr id="3" name="文本框 2"/>
          <p:cNvSpPr txBox="1"/>
          <p:nvPr userDrawn="1"/>
        </p:nvSpPr>
        <p:spPr>
          <a:xfrm>
            <a:off x="6562357" y="457838"/>
            <a:ext cx="877163" cy="369332"/>
          </a:xfrm>
          <a:prstGeom prst="rect">
            <a:avLst/>
          </a:prstGeom>
          <a:noFill/>
        </p:spPr>
        <p:txBody>
          <a:bodyPr wrap="none" rtlCol="0">
            <a:spAutoFit/>
          </a:bodyPr>
          <a:lstStyle/>
          <a:p>
            <a:r>
              <a:rPr lang="zh-CN" altLang="en-US" sz="1800" kern="1200" dirty="0">
                <a:solidFill>
                  <a:schemeClr val="accent1">
                    <a:lumMod val="60000"/>
                    <a:lumOff val="40000"/>
                  </a:schemeClr>
                </a:solidFill>
                <a:latin typeface="方正启体简体" panose="03000509000000000000" pitchFamily="65" charset="-122"/>
                <a:ea typeface="方正启体简体" panose="03000509000000000000" pitchFamily="65" charset="-122"/>
                <a:cs typeface="+mn-cs"/>
              </a:rPr>
              <a:t>准备间</a:t>
            </a:r>
            <a:endParaRPr lang="zh-CN" altLang="en-US" sz="1800" kern="1200" dirty="0">
              <a:solidFill>
                <a:schemeClr val="accent1">
                  <a:lumMod val="60000"/>
                  <a:lumOff val="40000"/>
                </a:schemeClr>
              </a:solidFill>
              <a:latin typeface="方正启体简体" panose="03000509000000000000" pitchFamily="65" charset="-122"/>
              <a:ea typeface="方正启体简体" panose="03000509000000000000" pitchFamily="65" charset="-122"/>
              <a:cs typeface="+mn-cs"/>
            </a:endParaRPr>
          </a:p>
        </p:txBody>
      </p:sp>
      <p:sp>
        <p:nvSpPr>
          <p:cNvPr id="5" name="文本框 4"/>
          <p:cNvSpPr txBox="1"/>
          <p:nvPr userDrawn="1"/>
        </p:nvSpPr>
        <p:spPr>
          <a:xfrm>
            <a:off x="8025934" y="457838"/>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活动室</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sp>
        <p:nvSpPr>
          <p:cNvPr id="8" name="文本框 7"/>
          <p:cNvSpPr txBox="1"/>
          <p:nvPr userDrawn="1"/>
        </p:nvSpPr>
        <p:spPr>
          <a:xfrm>
            <a:off x="9258626" y="457838"/>
            <a:ext cx="877163" cy="369332"/>
          </a:xfrm>
          <a:prstGeom prst="rect">
            <a:avLst/>
          </a:prstGeom>
          <a:noFill/>
        </p:spPr>
        <p:txBody>
          <a:bodyPr wrap="none" rtlCol="0">
            <a:spAutoFit/>
          </a:bodyPr>
          <a:lstStyle/>
          <a:p>
            <a:r>
              <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rPr>
              <a:t>收获园</a:t>
            </a:r>
            <a:endParaRPr lang="zh-CN" altLang="en-US" dirty="0">
              <a:solidFill>
                <a:schemeClr val="accent1">
                  <a:lumMod val="60000"/>
                  <a:lumOff val="40000"/>
                </a:schemeClr>
              </a:solidFill>
              <a:latin typeface="方正启体简体" panose="03000509000000000000" pitchFamily="65" charset="-122"/>
              <a:ea typeface="方正启体简体" panose="03000509000000000000" pitchFamily="65" charset="-122"/>
            </a:endParaRPr>
          </a:p>
        </p:txBody>
      </p:sp>
      <p:sp>
        <p:nvSpPr>
          <p:cNvPr id="10" name="文本框 9"/>
          <p:cNvSpPr txBox="1"/>
          <p:nvPr userDrawn="1"/>
        </p:nvSpPr>
        <p:spPr>
          <a:xfrm>
            <a:off x="10604696" y="442449"/>
            <a:ext cx="954107" cy="400110"/>
          </a:xfrm>
          <a:prstGeom prst="rect">
            <a:avLst/>
          </a:prstGeom>
          <a:noFill/>
        </p:spPr>
        <p:txBody>
          <a:bodyPr wrap="none" rtlCol="0">
            <a:spAutoFit/>
          </a:bodyPr>
          <a:lstStyle/>
          <a:p>
            <a:r>
              <a:rPr lang="zh-CN" altLang="en-US" sz="2000" kern="1200" dirty="0">
                <a:solidFill>
                  <a:schemeClr val="accent1">
                    <a:lumMod val="75000"/>
                  </a:schemeClr>
                </a:solidFill>
                <a:latin typeface="方正启体简体" panose="03000509000000000000" pitchFamily="65" charset="-122"/>
                <a:ea typeface="方正启体简体" panose="03000509000000000000" pitchFamily="65" charset="-122"/>
                <a:cs typeface="+mn-cs"/>
              </a:rPr>
              <a:t>挑战台</a:t>
            </a:r>
            <a:endParaRPr lang="zh-CN" altLang="en-US" sz="2000" kern="1200" dirty="0">
              <a:solidFill>
                <a:schemeClr val="accent1">
                  <a:lumMod val="75000"/>
                </a:schemeClr>
              </a:solidFill>
              <a:latin typeface="方正启体简体" panose="03000509000000000000" pitchFamily="65" charset="-122"/>
              <a:ea typeface="方正启体简体" panose="03000509000000000000" pitchFamily="65" charset="-122"/>
              <a:cs typeface="+mn-cs"/>
            </a:endParaRPr>
          </a:p>
        </p:txBody>
      </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2" name="文本框 1"/>
          <p:cNvSpPr txBox="1"/>
          <p:nvPr userDrawn="1"/>
        </p:nvSpPr>
        <p:spPr>
          <a:xfrm>
            <a:off x="960985" y="6429426"/>
            <a:ext cx="5069867"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第</a:t>
            </a:r>
            <a:r>
              <a:rPr lang="en-US" altLang="zh-CN" dirty="0">
                <a:solidFill>
                  <a:schemeClr val="accent2">
                    <a:lumMod val="50000"/>
                  </a:schemeClr>
                </a:solidFill>
                <a:latin typeface="微软雅黑" panose="020B0503020204020204" pitchFamily="34" charset="-122"/>
                <a:ea typeface="微软雅黑" panose="020B0503020204020204" pitchFamily="34" charset="-122"/>
              </a:rPr>
              <a:t>9</a:t>
            </a:r>
            <a:r>
              <a:rPr lang="zh-CN" altLang="en-US" dirty="0">
                <a:solidFill>
                  <a:schemeClr val="accent2">
                    <a:lumMod val="50000"/>
                  </a:schemeClr>
                </a:solidFill>
                <a:latin typeface="微软雅黑" panose="020B0503020204020204" pitchFamily="34" charset="-122"/>
                <a:ea typeface="微软雅黑" panose="020B0503020204020204" pitchFamily="34" charset="-122"/>
              </a:rPr>
              <a:t>课</a:t>
            </a:r>
            <a:r>
              <a:rPr lang="en-US" altLang="zh-CN"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dirty="0">
                <a:solidFill>
                  <a:schemeClr val="accent2">
                    <a:lumMod val="50000"/>
                  </a:schemeClr>
                </a:solidFill>
                <a:latin typeface="微软雅黑" panose="020B0503020204020204" pitchFamily="34" charset="-122"/>
                <a:ea typeface="微软雅黑" panose="020B0503020204020204" pitchFamily="34" charset="-122"/>
              </a:rPr>
              <a:t>感应光线调节亮度</a:t>
            </a:r>
            <a:r>
              <a:rPr lang="en-US" altLang="zh-CN" dirty="0">
                <a:solidFill>
                  <a:schemeClr val="accent2">
                    <a:lumMod val="50000"/>
                  </a:schemeClr>
                </a:solidFill>
                <a:latin typeface="微软雅黑" panose="020B0503020204020204" pitchFamily="34" charset="-122"/>
                <a:ea typeface="微软雅黑" panose="020B0503020204020204" pitchFamily="34" charset="-122"/>
              </a:rPr>
              <a:t>——</a:t>
            </a:r>
            <a:r>
              <a:rPr lang="zh-CN" altLang="en-US" dirty="0">
                <a:solidFill>
                  <a:schemeClr val="accent2">
                    <a:lumMod val="50000"/>
                  </a:schemeClr>
                </a:solidFill>
                <a:latin typeface="微软雅黑" panose="020B0503020204020204" pitchFamily="34" charset="-122"/>
                <a:ea typeface="微软雅黑" panose="020B0503020204020204" pitchFamily="34" charset="-122"/>
              </a:rPr>
              <a:t>反馈控制添加</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1.png"/><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362857" y="371475"/>
            <a:ext cx="11466286" cy="611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solidFill>
            <a:srgbClr val="A4CA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隶书" panose="02010509060101010101" pitchFamily="49" charset="-122"/>
              <a:ea typeface="隶书" panose="02010509060101010101" pitchFamily="49" charset="-122"/>
              <a:cs typeface="+mn-cs"/>
            </a:endParaRPr>
          </a:p>
        </p:txBody>
      </p:sp>
      <p:pic>
        <p:nvPicPr>
          <p:cNvPr id="16" name="图片 15"/>
          <p:cNvPicPr>
            <a:picLocks noChangeAspect="1"/>
          </p:cNvPicPr>
          <p:nvPr userDrawn="1"/>
        </p:nvPicPr>
        <p:blipFill>
          <a:blip r:embed="rId3">
            <a:alphaModFix amt="64000"/>
            <a:extLst>
              <a:ext uri="{28A0092B-C50C-407E-A947-70E740481C1C}">
                <a14:useLocalDpi xmlns:a14="http://schemas.microsoft.com/office/drawing/2010/main" val="0"/>
              </a:ext>
            </a:extLst>
          </a:blip>
          <a:srcRect l="11" r="11"/>
          <a:stretch>
            <a:fillRect/>
          </a:stretch>
        </p:blipFill>
        <p:spPr>
          <a:xfrm>
            <a:off x="-1" y="17695"/>
            <a:ext cx="12191999" cy="6840305"/>
          </a:xfrm>
          <a:prstGeom prst="rect">
            <a:avLst/>
          </a:prstGeom>
        </p:spPr>
      </p:pic>
      <p:sp>
        <p:nvSpPr>
          <p:cNvPr id="17" name="矩形: 圆角 16"/>
          <p:cNvSpPr/>
          <p:nvPr userDrawn="1"/>
        </p:nvSpPr>
        <p:spPr>
          <a:xfrm>
            <a:off x="362857" y="424207"/>
            <a:ext cx="11466286" cy="6062318"/>
          </a:xfrm>
          <a:prstGeom prst="roundRect">
            <a:avLst>
              <a:gd name="adj" fmla="val 6926"/>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solidFill>
            <a:srgbClr val="A4CA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隶书" panose="02010509060101010101" pitchFamily="49" charset="-122"/>
              <a:ea typeface="隶书" panose="02010509060101010101" pitchFamily="49" charset="-122"/>
              <a:cs typeface="+mn-cs"/>
            </a:endParaRPr>
          </a:p>
        </p:txBody>
      </p:sp>
      <p:pic>
        <p:nvPicPr>
          <p:cNvPr id="16" name="图片 15"/>
          <p:cNvPicPr>
            <a:picLocks noChangeAspect="1"/>
          </p:cNvPicPr>
          <p:nvPr userDrawn="1"/>
        </p:nvPicPr>
        <p:blipFill>
          <a:blip r:embed="rId7">
            <a:alphaModFix amt="64000"/>
            <a:extLst>
              <a:ext uri="{28A0092B-C50C-407E-A947-70E740481C1C}">
                <a14:useLocalDpi xmlns:a14="http://schemas.microsoft.com/office/drawing/2010/main" val="0"/>
              </a:ext>
            </a:extLst>
          </a:blip>
          <a:srcRect l="11" r="11"/>
          <a:stretch>
            <a:fillRect/>
          </a:stretch>
        </p:blipFill>
        <p:spPr>
          <a:xfrm>
            <a:off x="-1" y="17695"/>
            <a:ext cx="12191999" cy="6840305"/>
          </a:xfrm>
          <a:prstGeom prst="rect">
            <a:avLst/>
          </a:prstGeom>
        </p:spPr>
      </p:pic>
      <p:sp>
        <p:nvSpPr>
          <p:cNvPr id="17" name="矩形 16"/>
          <p:cNvSpPr/>
          <p:nvPr userDrawn="1"/>
        </p:nvSpPr>
        <p:spPr>
          <a:xfrm>
            <a:off x="443059" y="810706"/>
            <a:ext cx="11255605" cy="55052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8.xml"/><Relationship Id="rId5" Type="http://schemas.openxmlformats.org/officeDocument/2006/relationships/image" Target="../media/image24.png"/><Relationship Id="rId4" Type="http://schemas.microsoft.com/office/2007/relationships/media" Target="../media/media1.mp4"/><Relationship Id="rId3" Type="http://schemas.openxmlformats.org/officeDocument/2006/relationships/video" Target="../media/media1.mp4"/><Relationship Id="rId2" Type="http://schemas.openxmlformats.org/officeDocument/2006/relationships/image" Target="../media/image18.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5.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9.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image29.wdp"/><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tags" Target="../tags/tag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1.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1.png"/><Relationship Id="rId2" Type="http://schemas.openxmlformats.org/officeDocument/2006/relationships/tags" Target="../tags/tag3.xml"/><Relationship Id="rId10" Type="http://schemas.openxmlformats.org/officeDocument/2006/relationships/notesSlide" Target="../notesSlides/notesSlide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solidFill>
            <a:srgbClr val="A4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25" name="图片 24"/>
          <p:cNvPicPr>
            <a:picLocks noChangeAspect="1"/>
          </p:cNvPicPr>
          <p:nvPr/>
        </p:nvPicPr>
        <p:blipFill>
          <a:blip r:embed="rId1">
            <a:alphaModFix amt="64000"/>
            <a:extLst>
              <a:ext uri="{28A0092B-C50C-407E-A947-70E740481C1C}">
                <a14:useLocalDpi xmlns:a14="http://schemas.microsoft.com/office/drawing/2010/main" val="0"/>
              </a:ext>
            </a:extLst>
          </a:blip>
          <a:srcRect l="11" r="11"/>
          <a:stretch>
            <a:fillRect/>
          </a:stretch>
        </p:blipFill>
        <p:spPr>
          <a:xfrm>
            <a:off x="-1" y="0"/>
            <a:ext cx="12191999" cy="6840305"/>
          </a:xfrm>
          <a:prstGeom prst="rect">
            <a:avLst/>
          </a:prstGeom>
        </p:spPr>
      </p:pic>
      <p:sp>
        <p:nvSpPr>
          <p:cNvPr id="2" name="矩形: 圆角 1"/>
          <p:cNvSpPr/>
          <p:nvPr/>
        </p:nvSpPr>
        <p:spPr>
          <a:xfrm>
            <a:off x="1072266" y="511446"/>
            <a:ext cx="10047462" cy="5835108"/>
          </a:xfrm>
          <a:prstGeom prst="roundRect">
            <a:avLst>
              <a:gd name="adj" fmla="val 8975"/>
            </a:avLst>
          </a:prstGeom>
          <a:solidFill>
            <a:schemeClr val="bg1"/>
          </a:solidFill>
          <a:ln w="38100">
            <a:solidFill>
              <a:srgbClr val="4151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灵秀体" panose="02000000000000000000" pitchFamily="2" charset="-122"/>
              <a:ea typeface="印品灵秀体" panose="02000000000000000000" pitchFamily="2" charset="-122"/>
              <a:cs typeface="+mn-ea"/>
              <a:sym typeface="+mn-lt"/>
            </a:endParaRPr>
          </a:p>
        </p:txBody>
      </p:sp>
      <p:sp>
        <p:nvSpPr>
          <p:cNvPr id="3" name="矩形 259"/>
          <p:cNvSpPr>
            <a:spLocks noChangeArrowheads="1"/>
          </p:cNvSpPr>
          <p:nvPr/>
        </p:nvSpPr>
        <p:spPr bwMode="auto">
          <a:xfrm>
            <a:off x="2285838" y="2328058"/>
            <a:ext cx="7620319" cy="229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dist">
              <a:lnSpc>
                <a:spcPct val="150000"/>
              </a:lnSpc>
              <a:buFont typeface="Arial" panose="020B0604020202020204" pitchFamily="34" charset="0"/>
              <a:buNone/>
            </a:pPr>
            <a:r>
              <a:rPr lang="zh-CN" altLang="en-US" sz="5400" b="1" dirty="0">
                <a:solidFill>
                  <a:srgbClr val="0070C0"/>
                </a:solidFill>
                <a:effectLst>
                  <a:glow rad="292100">
                    <a:schemeClr val="bg1">
                      <a:alpha val="12000"/>
                    </a:schemeClr>
                  </a:glow>
                </a:effectLst>
                <a:latin typeface="方正姚体" panose="02010601030101010101" pitchFamily="2" charset="-122"/>
                <a:ea typeface="方正姚体" panose="02010601030101010101" pitchFamily="2" charset="-122"/>
              </a:rPr>
              <a:t>第</a:t>
            </a:r>
            <a:r>
              <a:rPr lang="en-US" altLang="zh-CN" sz="5400" b="1" dirty="0">
                <a:solidFill>
                  <a:srgbClr val="0070C0"/>
                </a:solidFill>
                <a:effectLst>
                  <a:glow rad="292100">
                    <a:schemeClr val="bg1">
                      <a:alpha val="12000"/>
                    </a:schemeClr>
                  </a:glow>
                </a:effectLst>
                <a:latin typeface="方正姚体" panose="02010601030101010101" pitchFamily="2" charset="-122"/>
                <a:ea typeface="方正姚体" panose="02010601030101010101" pitchFamily="2" charset="-122"/>
              </a:rPr>
              <a:t>9</a:t>
            </a:r>
            <a:r>
              <a:rPr lang="zh-CN" altLang="en-US" sz="5400" b="1" dirty="0">
                <a:solidFill>
                  <a:srgbClr val="0070C0"/>
                </a:solidFill>
                <a:effectLst>
                  <a:glow rad="292100">
                    <a:schemeClr val="bg1">
                      <a:alpha val="12000"/>
                    </a:schemeClr>
                  </a:glow>
                </a:effectLst>
                <a:latin typeface="方正姚体" panose="02010601030101010101" pitchFamily="2" charset="-122"/>
                <a:ea typeface="方正姚体" panose="02010601030101010101" pitchFamily="2" charset="-122"/>
              </a:rPr>
              <a:t>课  感应光线调节亮度</a:t>
            </a:r>
            <a:endParaRPr lang="zh-CN" altLang="en-US" sz="5400" b="1" dirty="0">
              <a:solidFill>
                <a:srgbClr val="0070C0"/>
              </a:solidFill>
              <a:effectLst>
                <a:glow rad="292100">
                  <a:schemeClr val="bg1">
                    <a:alpha val="12000"/>
                  </a:schemeClr>
                </a:glow>
              </a:effectLst>
              <a:latin typeface="方正姚体" panose="02010601030101010101" pitchFamily="2" charset="-122"/>
              <a:ea typeface="方正姚体" panose="02010601030101010101" pitchFamily="2" charset="-122"/>
            </a:endParaRPr>
          </a:p>
          <a:p>
            <a:pPr algn="r">
              <a:lnSpc>
                <a:spcPct val="150000"/>
              </a:lnSpc>
              <a:buFont typeface="Arial" panose="020B0604020202020204" pitchFamily="34" charset="0"/>
              <a:buNone/>
            </a:pPr>
            <a:r>
              <a:rPr lang="en-US" altLang="zh-CN" sz="4000" b="1" dirty="0">
                <a:solidFill>
                  <a:srgbClr val="0070C0"/>
                </a:solidFill>
                <a:latin typeface="楷体" panose="02010609060101010101" pitchFamily="49" charset="-122"/>
                <a:ea typeface="楷体" panose="02010609060101010101" pitchFamily="49" charset="-122"/>
              </a:rPr>
              <a:t>——</a:t>
            </a:r>
            <a:r>
              <a:rPr lang="zh-CN" altLang="en-US" sz="4000" b="1" dirty="0">
                <a:solidFill>
                  <a:srgbClr val="0070C0"/>
                </a:solidFill>
                <a:latin typeface="楷体" panose="02010609060101010101" pitchFamily="49" charset="-122"/>
                <a:ea typeface="楷体" panose="02010609060101010101" pitchFamily="49" charset="-122"/>
                <a:sym typeface="+mn-ea"/>
              </a:rPr>
              <a:t>反馈控制添加</a:t>
            </a:r>
            <a:endParaRPr sz="4000" b="1" dirty="0">
              <a:solidFill>
                <a:srgbClr val="0070C0"/>
              </a:solidFill>
              <a:effectLst>
                <a:glow rad="292100">
                  <a:schemeClr val="bg1">
                    <a:alpha val="12000"/>
                  </a:schemeClr>
                </a:glow>
              </a:effectLst>
              <a:latin typeface="楷体" panose="02010609060101010101" pitchFamily="49" charset="-122"/>
              <a:ea typeface="楷体" panose="02010609060101010101" pitchFamily="49" charset="-122"/>
            </a:endParaRPr>
          </a:p>
        </p:txBody>
      </p:sp>
      <p:sp>
        <p:nvSpPr>
          <p:cNvPr id="4" name="矩形 259"/>
          <p:cNvSpPr>
            <a:spLocks noChangeArrowheads="1"/>
          </p:cNvSpPr>
          <p:nvPr/>
        </p:nvSpPr>
        <p:spPr bwMode="auto">
          <a:xfrm>
            <a:off x="7099067" y="919406"/>
            <a:ext cx="3754226"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Font typeface="Arial" panose="020B0604020202020204" pitchFamily="34" charset="0"/>
              <a:buNone/>
            </a:pPr>
            <a:r>
              <a:rPr lang="zh-CN" altLang="en-US" sz="24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第</a:t>
            </a:r>
            <a:r>
              <a:rPr lang="en-US" altLang="zh-CN" sz="24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3</a:t>
            </a:r>
            <a:r>
              <a:rPr lang="zh-CN" altLang="en-US" sz="24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单元  制作智能小台灯</a:t>
            </a:r>
            <a:endParaRPr lang="zh-CN" altLang="en-US" sz="24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259"/>
          <p:cNvSpPr>
            <a:spLocks noChangeArrowheads="1"/>
          </p:cNvSpPr>
          <p:nvPr/>
        </p:nvSpPr>
        <p:spPr bwMode="auto">
          <a:xfrm>
            <a:off x="3699505" y="5237399"/>
            <a:ext cx="4792984" cy="378460"/>
          </a:xfrm>
          <a:prstGeom prst="rect">
            <a:avLst/>
          </a:prstGeom>
          <a:noFill/>
          <a:ln w="9525">
            <a:noFill/>
            <a:miter lim="800000"/>
          </a:ln>
          <a:effectLst/>
        </p:spPr>
        <p:txBody>
          <a:bodyPr wrap="square" lIns="35998" tIns="35998" rIns="35998" bIns="35998"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ts val="0"/>
              </a:spcBef>
              <a:buFont typeface="Arial" panose="020B0604020202020204" pitchFamily="34" charset="0"/>
              <a:buNone/>
            </a:pPr>
            <a:r>
              <a:rPr lang="zh-CN" altLang="en-US" sz="2000" dirty="0">
                <a:solidFill>
                  <a:srgbClr val="0070C0"/>
                </a:solidFill>
                <a:latin typeface="Arial" panose="020B0604020202020204" pitchFamily="34" charset="0"/>
                <a:cs typeface="Arial" panose="020B0604020202020204" pitchFamily="34" charset="0"/>
                <a:sym typeface="Arial" panose="020B0604020202020204" pitchFamily="34" charset="0"/>
              </a:rPr>
              <a:t>合肥高新创新实验中学    赵新未</a:t>
            </a:r>
            <a:endParaRPr lang="zh-CN" altLang="en-US" sz="2000" dirty="0">
              <a:solidFill>
                <a:srgbClr val="0070C0"/>
              </a:solidFill>
              <a:latin typeface="Arial" panose="020B0604020202020204" pitchFamily="34" charset="0"/>
              <a:cs typeface="Arial" panose="020B0604020202020204" pitchFamily="34" charset="0"/>
              <a:sym typeface="Arial" panose="020B0604020202020204" pitchFamily="3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7879" y="4269060"/>
            <a:ext cx="3472044" cy="2597154"/>
          </a:xfrm>
          <a:prstGeom prst="rect">
            <a:avLst/>
          </a:prstGeom>
        </p:spPr>
      </p:pic>
      <p:sp>
        <p:nvSpPr>
          <p:cNvPr id="7" name="文本框 6"/>
          <p:cNvSpPr txBox="1"/>
          <p:nvPr/>
        </p:nvSpPr>
        <p:spPr>
          <a:xfrm>
            <a:off x="1689400" y="919406"/>
            <a:ext cx="4176691" cy="368300"/>
          </a:xfrm>
          <a:prstGeom prst="rect">
            <a:avLst/>
          </a:prstGeom>
          <a:noFill/>
          <a:ln>
            <a:noFill/>
          </a:ln>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     义务教育</a:t>
            </a:r>
            <a:r>
              <a:rPr lang="en-US" altLang="zh-CN"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信息科技</a:t>
            </a:r>
            <a:r>
              <a:rPr lang="en-US" altLang="zh-CN"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六年级下册</a:t>
            </a:r>
            <a:endParaRPr lang="zh-CN" altLang="en-US"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07" y="631443"/>
            <a:ext cx="771075" cy="6202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3870" y="958850"/>
            <a:ext cx="5351145" cy="45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kern="0" dirty="0">
                <a:solidFill>
                  <a:schemeClr val="tx1"/>
                </a:solidFill>
                <a:latin typeface="方正姚体" panose="02010601030101010101" pitchFamily="2" charset="-122"/>
                <a:ea typeface="方正姚体" panose="02010601030101010101" pitchFamily="2" charset="-122"/>
              </a:rPr>
              <a:t>编程实现使智能台灯自动调节光线强度</a:t>
            </a:r>
            <a:endParaRPr lang="zh-CN" altLang="en-US" sz="2000" kern="0" dirty="0">
              <a:solidFill>
                <a:schemeClr val="tx1"/>
              </a:solidFill>
              <a:latin typeface="方正姚体" panose="02010601030101010101" pitchFamily="2" charset="-122"/>
              <a:ea typeface="方正姚体" panose="02010601030101010101" pitchFamily="2" charset="-122"/>
            </a:endParaRPr>
          </a:p>
        </p:txBody>
      </p:sp>
      <p:grpSp>
        <p:nvGrpSpPr>
          <p:cNvPr id="12" name="组合 11"/>
          <p:cNvGrpSpPr/>
          <p:nvPr/>
        </p:nvGrpSpPr>
        <p:grpSpPr>
          <a:xfrm>
            <a:off x="1299232" y="1335156"/>
            <a:ext cx="9614535" cy="1008000"/>
            <a:chOff x="1426400" y="1514395"/>
            <a:chExt cx="9614535" cy="1008000"/>
          </a:xfrm>
        </p:grpSpPr>
        <p:sp>
          <p:nvSpPr>
            <p:cNvPr id="5" name="文本框 4"/>
            <p:cNvSpPr txBox="1"/>
            <p:nvPr/>
          </p:nvSpPr>
          <p:spPr>
            <a:xfrm flipH="1">
              <a:off x="1881060" y="1712515"/>
              <a:ext cx="9159875" cy="664845"/>
            </a:xfrm>
            <a:prstGeom prst="roundRect">
              <a:avLst>
                <a:gd name="adj" fmla="val 8621"/>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4800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400" b="0" dirty="0">
                  <a:solidFill>
                    <a:srgbClr val="3D7B75"/>
                  </a:solidFill>
                </a:rPr>
                <a:t>将测试的光亮作为反馈的阈值，编写程序使智能台灯实现自动控制光亮，请在图中所示的方框中填写参数。</a:t>
              </a:r>
              <a:endParaRPr lang="zh-CN" altLang="en-US" sz="2400" b="0" dirty="0">
                <a:solidFill>
                  <a:srgbClr val="3D7B75"/>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2510" t="8095" r="11501" b="15916"/>
            <a:stretch>
              <a:fillRect/>
            </a:stretch>
          </p:blipFill>
          <p:spPr bwMode="auto">
            <a:xfrm>
              <a:off x="1426400" y="1514395"/>
              <a:ext cx="1008000" cy="1008000"/>
            </a:xfrm>
            <a:prstGeom prst="flowChartConnector">
              <a:avLst/>
            </a:prstGeom>
            <a:solidFill>
              <a:srgbClr val="EFFFEF"/>
            </a:solidFill>
            <a:ln>
              <a:solidFill>
                <a:schemeClr val="accent5">
                  <a:lumMod val="60000"/>
                  <a:lumOff val="40000"/>
                </a:schemeClr>
              </a:solidFill>
            </a:ln>
          </p:spPr>
        </p:pic>
      </p:grpSp>
      <p:graphicFrame>
        <p:nvGraphicFramePr>
          <p:cNvPr id="3" name="对象 -2147482617"/>
          <p:cNvGraphicFramePr>
            <a:graphicFrameLocks noChangeAspect="1"/>
          </p:cNvGraphicFramePr>
          <p:nvPr/>
        </p:nvGraphicFramePr>
        <p:xfrm>
          <a:off x="2653665" y="2488565"/>
          <a:ext cx="7031355" cy="3397885"/>
        </p:xfrm>
        <a:graphic>
          <a:graphicData uri="http://schemas.openxmlformats.org/presentationml/2006/ole">
            <mc:AlternateContent xmlns:mc="http://schemas.openxmlformats.org/markup-compatibility/2006">
              <mc:Choice xmlns:v="urn:schemas-microsoft-com:vml" Requires="v">
                <p:oleObj spid="_x0000_s4" name="" r:id="rId2" imgW="5691505" imgH="2748280" progId="Word.Document.12">
                  <p:embed/>
                </p:oleObj>
              </mc:Choice>
              <mc:Fallback>
                <p:oleObj name="" r:id="rId2" imgW="5691505" imgH="2748280" progId="Word.Document.12">
                  <p:embed/>
                  <p:pic>
                    <p:nvPicPr>
                      <p:cNvPr id="0" name="图片 3075"/>
                      <p:cNvPicPr/>
                      <p:nvPr/>
                    </p:nvPicPr>
                    <p:blipFill>
                      <a:blip r:embed="rId3"/>
                      <a:stretch>
                        <a:fillRect/>
                      </a:stretch>
                    </p:blipFill>
                    <p:spPr>
                      <a:xfrm>
                        <a:off x="2653665" y="2488565"/>
                        <a:ext cx="7031355" cy="3397885"/>
                      </a:xfrm>
                      <a:prstGeom prst="rect">
                        <a:avLst/>
                      </a:prstGeom>
                      <a:noFill/>
                      <a:ln w="38100">
                        <a:noFill/>
                        <a:miter/>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11" name="矩形: 圆角 10"/>
          <p:cNvSpPr/>
          <p:nvPr/>
        </p:nvSpPr>
        <p:spPr>
          <a:xfrm>
            <a:off x="2199005" y="4732020"/>
            <a:ext cx="7397750" cy="972820"/>
          </a:xfrm>
          <a:prstGeom prst="roundRect">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720000" bIns="0" numCol="1" spcCol="0" rtlCol="0" fromWordArt="0" anchor="ctr" anchorCtr="0" forceAA="0" compatLnSpc="1">
            <a:noAutofit/>
          </a:bodyPr>
          <a:lstStyle/>
          <a:p>
            <a:pPr algn="just"/>
            <a:r>
              <a:rPr lang="zh-CN" altLang="en-US" sz="2400" kern="0" dirty="0">
                <a:solidFill>
                  <a:srgbClr val="3D7B75"/>
                </a:solidFill>
                <a:latin typeface="华文新魏" panose="02010800040101010101" pitchFamily="2" charset="-122"/>
                <a:ea typeface="华文新魏" panose="02010800040101010101" pitchFamily="2" charset="-122"/>
              </a:rPr>
              <a:t>光线传感器主要通过光敏元件将光信号转换为电信号从而进行测量和控制。</a:t>
            </a:r>
            <a:endParaRPr lang="zh-CN" altLang="en-US" sz="2400" kern="0" dirty="0">
              <a:solidFill>
                <a:srgbClr val="3D7B75"/>
              </a:solidFill>
              <a:latin typeface="华文新魏" panose="02010800040101010101" pitchFamily="2" charset="-122"/>
              <a:ea typeface="华文新魏" panose="02010800040101010101" pitchFamily="2" charset="-122"/>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33" r="3333"/>
          <a:stretch>
            <a:fillRect/>
          </a:stretch>
        </p:blipFill>
        <p:spPr bwMode="auto">
          <a:xfrm>
            <a:off x="9093206" y="4596273"/>
            <a:ext cx="1008000" cy="1008000"/>
          </a:xfrm>
          <a:prstGeom prst="flowChartConnector">
            <a:avLst/>
          </a:prstGeom>
          <a:solidFill>
            <a:srgbClr val="EFFFEF"/>
          </a:solidFill>
          <a:ln>
            <a:solidFill>
              <a:schemeClr val="accent5">
                <a:lumMod val="60000"/>
                <a:lumOff val="40000"/>
              </a:schemeClr>
            </a:solidFill>
          </a:ln>
        </p:spPr>
      </p:pic>
      <p:sp>
        <p:nvSpPr>
          <p:cNvPr id="12" name="文本框 11"/>
          <p:cNvSpPr txBox="1"/>
          <p:nvPr/>
        </p:nvSpPr>
        <p:spPr>
          <a:xfrm>
            <a:off x="4272788" y="964474"/>
            <a:ext cx="3377617" cy="368300"/>
          </a:xfrm>
          <a:prstGeom prst="rect">
            <a:avLst/>
          </a:prstGeom>
          <a:noFill/>
        </p:spPr>
        <p:txBody>
          <a:bodyPr wrap="square">
            <a:spAutoFit/>
          </a:bodyPr>
          <a:lstStyle/>
          <a:p>
            <a:r>
              <a:rPr lang="zh-CN" altLang="en-US" sz="1800" b="1" dirty="0">
                <a:solidFill>
                  <a:schemeClr val="tx1"/>
                </a:solidFill>
              </a:rPr>
              <a:t>光线传感器的工作原理</a:t>
            </a:r>
            <a:endParaRPr lang="zh-CN" altLang="en-US" sz="1800" b="1" dirty="0">
              <a:solidFill>
                <a:schemeClr val="tx1"/>
              </a:solidFill>
            </a:endParaRPr>
          </a:p>
        </p:txBody>
      </p:sp>
      <p:pic>
        <p:nvPicPr>
          <p:cNvPr id="2" name="1250665993-1-16">
            <a:hlinkClick r:id="" action="ppaction://media"/>
          </p:cNvPr>
          <p:cNvPicPr/>
          <p:nvPr>
            <a:videoFile r:link="rId3"/>
            <p:extLst>
              <p:ext uri="{DAA4B4D4-6D71-4841-9C94-3DE7FCFB9230}">
                <p14:media xmlns:p14="http://schemas.microsoft.com/office/powerpoint/2010/main" r:embed="rId4"/>
              </p:ext>
            </p:extLst>
          </p:nvPr>
        </p:nvPicPr>
        <p:blipFill>
          <a:blip r:embed="rId5"/>
          <a:stretch>
            <a:fillRect/>
          </a:stretch>
        </p:blipFill>
        <p:spPr>
          <a:xfrm>
            <a:off x="3710305" y="1623060"/>
            <a:ext cx="4130040" cy="275844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flipH="1">
            <a:off x="1640905" y="1427353"/>
            <a:ext cx="8406543" cy="801391"/>
          </a:xfrm>
          <a:prstGeom prst="roundRect">
            <a:avLst>
              <a:gd name="adj" fmla="val 8621"/>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4800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400" b="0" dirty="0">
                <a:solidFill>
                  <a:srgbClr val="3D7B75"/>
                </a:solidFill>
              </a:rPr>
              <a:t>        你还知道生活中哪些场景有大量的计算？计算机程序解决计算问题有哪些优势与作用呢？。</a:t>
            </a:r>
            <a:endParaRPr lang="zh-CN" altLang="en-US" sz="2400" b="0" dirty="0">
              <a:solidFill>
                <a:srgbClr val="3D7B75"/>
              </a:solidFill>
            </a:endParaRPr>
          </a:p>
        </p:txBody>
      </p:sp>
      <p:pic>
        <p:nvPicPr>
          <p:cNvPr id="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2510" t="8095" r="11501" b="15916"/>
          <a:stretch>
            <a:fillRect/>
          </a:stretch>
        </p:blipFill>
        <p:spPr bwMode="auto">
          <a:xfrm>
            <a:off x="1143823" y="1148744"/>
            <a:ext cx="1080000" cy="1080000"/>
          </a:xfrm>
          <a:prstGeom prst="flowChartConnector">
            <a:avLst/>
          </a:prstGeom>
          <a:solidFill>
            <a:srgbClr val="EFFFEF"/>
          </a:solidFill>
          <a:ln>
            <a:solidFill>
              <a:schemeClr val="accent5">
                <a:lumMod val="60000"/>
                <a:lumOff val="40000"/>
              </a:schemeClr>
            </a:solidFill>
          </a:ln>
        </p:spPr>
      </p:pic>
      <p:pic>
        <p:nvPicPr>
          <p:cNvPr id="9" name="图片 8"/>
          <p:cNvPicPr>
            <a:picLocks noChangeAspect="1"/>
          </p:cNvPicPr>
          <p:nvPr/>
        </p:nvPicPr>
        <p:blipFill>
          <a:blip r:embed="rId2"/>
          <a:stretch>
            <a:fillRect/>
          </a:stretch>
        </p:blipFill>
        <p:spPr>
          <a:xfrm>
            <a:off x="2223770" y="2882265"/>
            <a:ext cx="7315200" cy="2221865"/>
          </a:xfrm>
          <a:prstGeom prst="rect">
            <a:avLst/>
          </a:prstGeom>
        </p:spPr>
      </p:pic>
      <p:sp>
        <p:nvSpPr>
          <p:cNvPr id="5" name="矩形 4"/>
          <p:cNvSpPr/>
          <p:nvPr/>
        </p:nvSpPr>
        <p:spPr>
          <a:xfrm>
            <a:off x="2388235" y="918210"/>
            <a:ext cx="1913255" cy="50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kern="0" dirty="0">
                <a:solidFill>
                  <a:schemeClr val="tx1"/>
                </a:solidFill>
                <a:latin typeface="方正姚体" panose="02010601030101010101" pitchFamily="2" charset="-122"/>
                <a:ea typeface="方正姚体" panose="02010601030101010101" pitchFamily="2" charset="-122"/>
              </a:rPr>
              <a:t>拓展与</a:t>
            </a:r>
            <a:r>
              <a:rPr lang="zh-CN" altLang="en-US" sz="2000" kern="0" dirty="0">
                <a:solidFill>
                  <a:schemeClr val="tx1"/>
                </a:solidFill>
                <a:latin typeface="方正姚体" panose="02010601030101010101" pitchFamily="2" charset="-122"/>
                <a:ea typeface="方正姚体" panose="02010601030101010101" pitchFamily="2" charset="-122"/>
              </a:rPr>
              <a:t>总结</a:t>
            </a:r>
            <a:endParaRPr lang="zh-CN" altLang="en-US" sz="2000" kern="0" dirty="0">
              <a:solidFill>
                <a:schemeClr val="tx1"/>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grpSp>
        <p:nvGrpSpPr>
          <p:cNvPr id="3" name="组合 2"/>
          <p:cNvGrpSpPr/>
          <p:nvPr/>
        </p:nvGrpSpPr>
        <p:grpSpPr>
          <a:xfrm>
            <a:off x="2139133" y="1314072"/>
            <a:ext cx="7847965" cy="2744470"/>
            <a:chOff x="5713739" y="1236204"/>
            <a:chExt cx="5919986" cy="5775247"/>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739" y="1236204"/>
              <a:ext cx="5919986" cy="5775247"/>
            </a:xfrm>
            <a:prstGeom prst="rect">
              <a:avLst/>
            </a:prstGeom>
          </p:spPr>
        </p:pic>
        <p:sp>
          <p:nvSpPr>
            <p:cNvPr id="8" name="文本框 7"/>
            <p:cNvSpPr txBox="1"/>
            <p:nvPr/>
          </p:nvSpPr>
          <p:spPr>
            <a:xfrm>
              <a:off x="6088257" y="2183744"/>
              <a:ext cx="5220562" cy="3106768"/>
            </a:xfrm>
            <a:prstGeom prst="rect">
              <a:avLst/>
            </a:prstGeom>
            <a:noFill/>
          </p:spPr>
          <p:txBody>
            <a:bodyPr wrap="square" rtlCol="0">
              <a:spAutoFit/>
            </a:bodyPr>
            <a:lstStyle/>
            <a:p>
              <a:pPr indent="539750">
                <a:lnSpc>
                  <a:spcPct val="150000"/>
                </a:lnSpc>
              </a:pPr>
              <a:endParaRPr lang="zh-CN" altLang="en-US" sz="2000" dirty="0">
                <a:latin typeface="幼圆" panose="02010509060101010101" pitchFamily="49" charset="-122"/>
                <a:ea typeface="幼圆" panose="02010509060101010101" pitchFamily="49" charset="-122"/>
              </a:endParaRPr>
            </a:p>
            <a:p>
              <a:pPr indent="539750">
                <a:lnSpc>
                  <a:spcPct val="150000"/>
                </a:lnSpc>
              </a:pPr>
              <a:r>
                <a:rPr lang="zh-CN" altLang="en-US" sz="2000" dirty="0">
                  <a:latin typeface="幼圆" panose="02010509060101010101" pitchFamily="49" charset="-122"/>
                  <a:ea typeface="幼圆" panose="02010509060101010101" pitchFamily="49" charset="-122"/>
                </a:rPr>
                <a:t>空调的运行过程中的</a:t>
              </a:r>
              <a:r>
                <a:rPr lang="zh-CN" altLang="en-US" sz="2000" b="1" dirty="0">
                  <a:latin typeface="幼圆" panose="02010509060101010101" pitchFamily="49" charset="-122"/>
                  <a:ea typeface="幼圆" panose="02010509060101010101" pitchFamily="49" charset="-122"/>
                </a:rPr>
                <a:t>温度控制</a:t>
              </a:r>
              <a:r>
                <a:rPr lang="zh-CN" altLang="en-US" sz="2000" dirty="0">
                  <a:latin typeface="幼圆" panose="02010509060101010101" pitchFamily="49" charset="-122"/>
                  <a:ea typeface="幼圆" panose="02010509060101010101" pitchFamily="49" charset="-122"/>
                </a:rPr>
                <a:t>也用到了反馈控制，请设计一个实验，选择合适的材料，用来验证空调的反馈控制。</a:t>
              </a:r>
              <a:endParaRPr lang="zh-CN" altLang="en-US" sz="2000" dirty="0">
                <a:latin typeface="幼圆" panose="02010509060101010101" pitchFamily="49" charset="-122"/>
                <a:ea typeface="幼圆" panose="02010509060101010101" pitchFamily="49" charset="-122"/>
              </a:endParaRPr>
            </a:p>
          </p:txBody>
        </p:sp>
      </p:grpSp>
      <p:pic>
        <p:nvPicPr>
          <p:cNvPr id="2" name="图片 1"/>
          <p:cNvPicPr>
            <a:picLocks noChangeAspect="1"/>
          </p:cNvPicPr>
          <p:nvPr/>
        </p:nvPicPr>
        <p:blipFill>
          <a:blip r:embed="rId3"/>
          <a:stretch>
            <a:fillRect/>
          </a:stretch>
        </p:blipFill>
        <p:spPr>
          <a:xfrm>
            <a:off x="8108950" y="3342640"/>
            <a:ext cx="1827530" cy="18040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solidFill>
            <a:srgbClr val="A4C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25" name="图片 24"/>
          <p:cNvPicPr>
            <a:picLocks noChangeAspect="1"/>
          </p:cNvPicPr>
          <p:nvPr/>
        </p:nvPicPr>
        <p:blipFill>
          <a:blip r:embed="rId1">
            <a:alphaModFix amt="64000"/>
            <a:extLst>
              <a:ext uri="{28A0092B-C50C-407E-A947-70E740481C1C}">
                <a14:useLocalDpi xmlns:a14="http://schemas.microsoft.com/office/drawing/2010/main" val="0"/>
              </a:ext>
            </a:extLst>
          </a:blip>
          <a:srcRect l="11" r="11"/>
          <a:stretch>
            <a:fillRect/>
          </a:stretch>
        </p:blipFill>
        <p:spPr>
          <a:xfrm>
            <a:off x="-1" y="17695"/>
            <a:ext cx="12191999" cy="6840305"/>
          </a:xfrm>
          <a:prstGeom prst="rect">
            <a:avLst/>
          </a:prstGeom>
        </p:spPr>
      </p:pic>
      <p:sp>
        <p:nvSpPr>
          <p:cNvPr id="2" name="矩形: 圆角 1"/>
          <p:cNvSpPr/>
          <p:nvPr/>
        </p:nvSpPr>
        <p:spPr>
          <a:xfrm>
            <a:off x="814387" y="752864"/>
            <a:ext cx="10563225" cy="5628886"/>
          </a:xfrm>
          <a:prstGeom prst="roundRect">
            <a:avLst>
              <a:gd name="adj" fmla="val 4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6" name="组合 5"/>
          <p:cNvGrpSpPr/>
          <p:nvPr/>
        </p:nvGrpSpPr>
        <p:grpSpPr>
          <a:xfrm>
            <a:off x="9326670" y="418460"/>
            <a:ext cx="2050942" cy="172002"/>
            <a:chOff x="971550" y="512132"/>
            <a:chExt cx="1989913" cy="159475"/>
          </a:xfrm>
        </p:grpSpPr>
        <p:sp>
          <p:nvSpPr>
            <p:cNvPr id="7" name="矩形: 圆角 6"/>
            <p:cNvSpPr/>
            <p:nvPr/>
          </p:nvSpPr>
          <p:spPr>
            <a:xfrm>
              <a:off x="971550" y="512132"/>
              <a:ext cx="1714500" cy="1488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12603" y="522747"/>
              <a:ext cx="148860" cy="148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312391" y="1156512"/>
            <a:ext cx="4176691" cy="368300"/>
          </a:xfrm>
          <a:prstGeom prst="rect">
            <a:avLst/>
          </a:prstGeom>
          <a:noFill/>
          <a:ln>
            <a:noFill/>
          </a:ln>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     义务教育</a:t>
            </a:r>
            <a:r>
              <a:rPr lang="en-US" altLang="zh-CN" b="1"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b="1"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信息科技</a:t>
            </a:r>
            <a:r>
              <a:rPr lang="en-US" altLang="zh-CN" b="1"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b="1"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rPr>
              <a:t>六年级下册</a:t>
            </a:r>
            <a:endParaRPr lang="zh-CN" altLang="en-US" b="1" dirty="0">
              <a:solidFill>
                <a:srgbClr val="0070C0"/>
              </a:solidFill>
              <a:latin typeface="微软雅黑" panose="020B0503020204020204" pitchFamily="34" charset="-122"/>
              <a:ea typeface="微软雅黑" panose="020B0503020204020204" pitchFamily="34" charset="-122"/>
              <a:cs typeface="阿里巴巴普惠体 M" panose="00020600040101010101"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851" y="846368"/>
            <a:ext cx="771075" cy="620287"/>
          </a:xfrm>
          <a:prstGeom prst="rect">
            <a:avLst/>
          </a:prstGeom>
        </p:spPr>
      </p:pic>
      <p:sp>
        <p:nvSpPr>
          <p:cNvPr id="17" name="矩形 16"/>
          <p:cNvSpPr/>
          <p:nvPr/>
        </p:nvSpPr>
        <p:spPr>
          <a:xfrm>
            <a:off x="2809039" y="2708941"/>
            <a:ext cx="6573918" cy="1200329"/>
          </a:xfrm>
          <a:prstGeom prst="rect">
            <a:avLst/>
          </a:prstGeom>
        </p:spPr>
        <p:txBody>
          <a:bodyPr wrap="square">
            <a:spAutoFit/>
          </a:bodyPr>
          <a:lstStyle/>
          <a:p>
            <a:pPr algn="dist"/>
            <a:r>
              <a:rPr lang="zh-CN" altLang="en-US" sz="7200" b="1" dirty="0">
                <a:solidFill>
                  <a:srgbClr val="0070C0"/>
                </a:solidFill>
                <a:effectLst>
                  <a:glow rad="292100">
                    <a:prstClr val="white">
                      <a:alpha val="12000"/>
                    </a:prstClr>
                  </a:glow>
                </a:effectLst>
                <a:latin typeface="方正苏新诗柳楷简体" panose="02000000000000000000" pitchFamily="2" charset="-122"/>
                <a:ea typeface="方正苏新诗柳楷简体" panose="02000000000000000000" pitchFamily="2" charset="-122"/>
              </a:rPr>
              <a:t>下节课再见！</a:t>
            </a:r>
            <a:endParaRPr lang="zh-CN" altLang="en-US" sz="7200" b="1" dirty="0">
              <a:solidFill>
                <a:srgbClr val="0070C0"/>
              </a:solidFill>
              <a:effectLst>
                <a:glow rad="292100">
                  <a:prstClr val="white">
                    <a:alpha val="12000"/>
                  </a:prstClr>
                </a:glow>
              </a:effectLst>
              <a:latin typeface="方正苏新诗柳楷简体" panose="02000000000000000000" pitchFamily="2" charset="-122"/>
              <a:ea typeface="方正苏新诗柳楷简体" panose="02000000000000000000" pitchFamily="2" charset="-122"/>
            </a:endParaRPr>
          </a:p>
        </p:txBody>
      </p:sp>
      <p:pic>
        <p:nvPicPr>
          <p:cNvPr id="18" name="图片 17"/>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512621" y="5789765"/>
            <a:ext cx="3864991" cy="553407"/>
          </a:xfrm>
          <a:prstGeom prst="rect">
            <a:avLst/>
          </a:prstGeom>
        </p:spPr>
      </p:pic>
      <p:sp>
        <p:nvSpPr>
          <p:cNvPr id="3" name="矩形: 圆角 2"/>
          <p:cNvSpPr>
            <a:spLocks noChangeAspect="1"/>
          </p:cNvSpPr>
          <p:nvPr/>
        </p:nvSpPr>
        <p:spPr>
          <a:xfrm>
            <a:off x="900560" y="832678"/>
            <a:ext cx="10364589" cy="5460019"/>
          </a:xfrm>
          <a:prstGeom prst="roundRect">
            <a:avLst>
              <a:gd name="adj" fmla="val 4439"/>
            </a:avLst>
          </a:prstGeom>
          <a:noFill/>
          <a:ln w="19050">
            <a:solidFill>
              <a:srgbClr val="4151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8158" y="4109826"/>
            <a:ext cx="3798939" cy="28416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25800" y="5381437"/>
            <a:ext cx="1973965" cy="1476563"/>
          </a:xfrm>
          <a:prstGeom prst="rect">
            <a:avLst/>
          </a:prstGeom>
        </p:spPr>
      </p:pic>
      <p:grpSp>
        <p:nvGrpSpPr>
          <p:cNvPr id="9" name="组合 8"/>
          <p:cNvGrpSpPr/>
          <p:nvPr/>
        </p:nvGrpSpPr>
        <p:grpSpPr>
          <a:xfrm>
            <a:off x="674758" y="635238"/>
            <a:ext cx="1977065" cy="504000"/>
            <a:chOff x="360782" y="426525"/>
            <a:chExt cx="1977065" cy="504000"/>
          </a:xfrm>
        </p:grpSpPr>
        <p:sp>
          <p:nvSpPr>
            <p:cNvPr id="4" name="PA-矩形 1"/>
            <p:cNvSpPr/>
            <p:nvPr>
              <p:custDataLst>
                <p:tags r:id="rId2"/>
              </p:custDataLst>
            </p:nvPr>
          </p:nvSpPr>
          <p:spPr>
            <a:xfrm>
              <a:off x="987302" y="561193"/>
              <a:ext cx="1350545" cy="369332"/>
            </a:xfrm>
            <a:prstGeom prst="rect">
              <a:avLst/>
            </a:prstGeom>
          </p:spPr>
          <p:txBody>
            <a:bodyPr wrap="square" lIns="0" tIns="0" rIns="0" bIns="0">
              <a:spAutoFit/>
            </a:bodyPr>
            <a:lstStyle/>
            <a:p>
              <a:pPr marR="0" lvl="0" algn="l" defTabSz="914400" rtl="0" eaLnBrk="1" fontAlgn="auto" latinLnBrk="0" hangingPunct="1">
                <a:spcBef>
                  <a:spcPts val="0"/>
                </a:spcBef>
                <a:spcAft>
                  <a:spcPts val="0"/>
                </a:spcAft>
                <a:buClrTx/>
                <a:buSzTx/>
                <a:defRPr/>
              </a:pPr>
              <a:r>
                <a:rPr kumimoji="0" lang="zh-CN" altLang="en-US" sz="2400" b="1" i="0" u="none" strike="noStrike" kern="1200" cap="none" spc="0" normalizeH="0" baseline="0" noProof="0" dirty="0">
                  <a:ln>
                    <a:noFill/>
                  </a:ln>
                  <a:gradFill>
                    <a:gsLst>
                      <a:gs pos="24000">
                        <a:srgbClr val="0E729A"/>
                      </a:gs>
                      <a:gs pos="100000">
                        <a:srgbClr val="72CDF2"/>
                      </a:gs>
                    </a:gsLst>
                    <a:lin ang="2700000" scaled="0"/>
                  </a:gradFill>
                  <a:effectLst/>
                  <a:uLnTx/>
                  <a:uFillTx/>
                  <a:latin typeface="微软雅黑" panose="020B0503020204020204" pitchFamily="34" charset="-122"/>
                  <a:ea typeface="微软雅黑" panose="020B0503020204020204" pitchFamily="34" charset="-122"/>
                  <a:cs typeface="阿里巴巴普惠体" panose="00020600040101010101" charset="-122"/>
                  <a:sym typeface="思源黑体 CN" panose="020B0500000000000000" pitchFamily="34" charset="-122"/>
                </a:rPr>
                <a:t>学习</a:t>
              </a:r>
              <a:r>
                <a:rPr kumimoji="0" lang="zh-CN" altLang="en-US" sz="2400" b="1" i="0" u="none" strike="noStrike" kern="1200" cap="none" spc="0" normalizeH="0" baseline="0" dirty="0">
                  <a:ln>
                    <a:noFill/>
                  </a:ln>
                  <a:gradFill>
                    <a:gsLst>
                      <a:gs pos="24000">
                        <a:srgbClr val="0E729A"/>
                      </a:gs>
                      <a:gs pos="100000">
                        <a:srgbClr val="72CDF2"/>
                      </a:gs>
                    </a:gsLst>
                    <a:lin ang="2700000" scaled="0"/>
                  </a:gradFill>
                  <a:effectLst/>
                  <a:uLnTx/>
                  <a:uFillTx/>
                  <a:latin typeface="微软雅黑" panose="020B0503020204020204" pitchFamily="34" charset="-122"/>
                  <a:ea typeface="微软雅黑" panose="020B0503020204020204" pitchFamily="34" charset="-122"/>
                  <a:cs typeface="阿里巴巴普惠体" panose="00020600040101010101" charset="-122"/>
                  <a:sym typeface="思源黑体 CN" panose="020B0500000000000000" pitchFamily="34" charset="-122"/>
                </a:rPr>
                <a:t>情境</a:t>
              </a:r>
              <a:endParaRPr kumimoji="0" lang="en-US" altLang="zh-CN" sz="2400" b="1" i="0" u="none" strike="noStrike" kern="1200" cap="none" spc="0" normalizeH="0" baseline="0" noProof="0" dirty="0">
                <a:ln>
                  <a:noFill/>
                </a:ln>
                <a:gradFill>
                  <a:gsLst>
                    <a:gs pos="24000">
                      <a:srgbClr val="0E729A"/>
                    </a:gs>
                    <a:gs pos="100000">
                      <a:srgbClr val="72CDF2"/>
                    </a:gs>
                  </a:gsLst>
                  <a:lin ang="2700000" scaled="0"/>
                </a:gradFill>
                <a:effectLst/>
                <a:uLnTx/>
                <a:uFillTx/>
                <a:latin typeface="微软雅黑" panose="020B0503020204020204" pitchFamily="34" charset="-122"/>
                <a:ea typeface="微软雅黑" panose="020B0503020204020204" pitchFamily="34" charset="-122"/>
                <a:cs typeface="阿里巴巴普惠体" panose="00020600040101010101" charset="-122"/>
                <a:sym typeface="思源黑体 CN" panose="020B0500000000000000"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782" y="426525"/>
              <a:ext cx="626520" cy="504000"/>
            </a:xfrm>
            <a:prstGeom prst="rect">
              <a:avLst/>
            </a:prstGeom>
          </p:spPr>
        </p:pic>
      </p:grpSp>
      <p:pic>
        <p:nvPicPr>
          <p:cNvPr id="7" name="图片 6"/>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350000" y="769620"/>
            <a:ext cx="5080000" cy="2778125"/>
          </a:xfrm>
          <a:prstGeom prst="rect">
            <a:avLst/>
          </a:prstGeom>
        </p:spPr>
      </p:pic>
      <p:sp>
        <p:nvSpPr>
          <p:cNvPr id="11" name="文本框 10"/>
          <p:cNvSpPr txBox="1"/>
          <p:nvPr/>
        </p:nvSpPr>
        <p:spPr>
          <a:xfrm>
            <a:off x="1301115" y="2522855"/>
            <a:ext cx="5908675" cy="3055620"/>
          </a:xfrm>
          <a:prstGeom prst="rect">
            <a:avLst/>
          </a:prstGeom>
        </p:spPr>
        <p:txBody>
          <a:bodyPr>
            <a:noAutofit/>
          </a:bodyPr>
          <a:lstStyle/>
          <a:p>
            <a:pPr indent="539750" algn="l">
              <a:lnSpc>
                <a:spcPct val="150000"/>
              </a:lnSpc>
              <a:spcAft>
                <a:spcPts val="600"/>
              </a:spcAft>
              <a:buClrTx/>
              <a:buSzTx/>
              <a:buFontTx/>
            </a:pPr>
            <a:r>
              <a:rPr lang="zh-CN" altLang="en-US" sz="2000" dirty="0">
                <a:latin typeface="方正仿宋_GB2312" panose="02000000000000000000" charset="-122"/>
                <a:ea typeface="方正仿宋_GB2312" panose="02000000000000000000" charset="-122"/>
                <a:cs typeface="方正仿宋_GB2312" panose="02000000000000000000" charset="-122"/>
              </a:rPr>
              <a:t>手机屏幕会根据光线的强弱自动调节亮度，李徽希望智能台灯也具备这个功能。当房间光线太暗时，智能台灯能自动调整到最大亮度；当房间光线增强时，智能台灯的亮度也会随之降低。这样既保护眼睛，又节能环保。你能根据信息科技实验室里的相关器材实现此功能吗？</a:t>
            </a:r>
            <a:endParaRPr lang="zh-CN" altLang="en-US" sz="2000" dirty="0">
              <a:latin typeface="方正仿宋_GB2312" panose="02000000000000000000" charset="-122"/>
              <a:ea typeface="方正仿宋_GB2312" panose="02000000000000000000" charset="-122"/>
              <a:cs typeface="方正仿宋_GB2312" panose="020000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25800" y="5381437"/>
            <a:ext cx="1973965" cy="1476563"/>
          </a:xfrm>
          <a:prstGeom prst="rect">
            <a:avLst/>
          </a:prstGeom>
        </p:spPr>
      </p:pic>
      <p:grpSp>
        <p:nvGrpSpPr>
          <p:cNvPr id="3" name="组合 2"/>
          <p:cNvGrpSpPr/>
          <p:nvPr/>
        </p:nvGrpSpPr>
        <p:grpSpPr>
          <a:xfrm>
            <a:off x="541408" y="578088"/>
            <a:ext cx="1977065" cy="504000"/>
            <a:chOff x="360782" y="426525"/>
            <a:chExt cx="1977065" cy="504000"/>
          </a:xfrm>
        </p:grpSpPr>
        <p:sp>
          <p:nvSpPr>
            <p:cNvPr id="5" name="PA-矩形 1"/>
            <p:cNvSpPr/>
            <p:nvPr>
              <p:custDataLst>
                <p:tags r:id="rId2"/>
              </p:custDataLst>
            </p:nvPr>
          </p:nvSpPr>
          <p:spPr>
            <a:xfrm>
              <a:off x="987302" y="561193"/>
              <a:ext cx="1350545" cy="369332"/>
            </a:xfrm>
            <a:prstGeom prst="rect">
              <a:avLst/>
            </a:prstGeom>
          </p:spPr>
          <p:txBody>
            <a:bodyPr wrap="square" lIns="0" tIns="0" rIns="0" bIns="0">
              <a:spAutoFit/>
            </a:bodyPr>
            <a:lstStyle/>
            <a:p>
              <a:pPr marR="0" lvl="0" algn="l" defTabSz="914400" rtl="0" eaLnBrk="1" fontAlgn="auto" latinLnBrk="0" hangingPunct="1">
                <a:spcBef>
                  <a:spcPts val="0"/>
                </a:spcBef>
                <a:spcAft>
                  <a:spcPts val="0"/>
                </a:spcAft>
                <a:buClrTx/>
                <a:buSzTx/>
                <a:defRPr/>
              </a:pPr>
              <a:r>
                <a:rPr kumimoji="0" lang="zh-CN" altLang="en-US" sz="2400" b="1" i="0" u="none" strike="noStrike" kern="1200" cap="none" spc="0" normalizeH="0" baseline="0" noProof="0" dirty="0">
                  <a:ln>
                    <a:noFill/>
                  </a:ln>
                  <a:gradFill>
                    <a:gsLst>
                      <a:gs pos="24000">
                        <a:srgbClr val="0E729A"/>
                      </a:gs>
                      <a:gs pos="100000">
                        <a:srgbClr val="72CDF2"/>
                      </a:gs>
                    </a:gsLst>
                    <a:lin ang="2700000" scaled="0"/>
                  </a:gradFill>
                  <a:effectLst/>
                  <a:uLnTx/>
                  <a:uFillTx/>
                  <a:latin typeface="微软雅黑" panose="020B0503020204020204" pitchFamily="34" charset="-122"/>
                  <a:ea typeface="微软雅黑" panose="020B0503020204020204" pitchFamily="34" charset="-122"/>
                  <a:cs typeface="阿里巴巴普惠体" panose="00020600040101010101" charset="-122"/>
                  <a:sym typeface="思源黑体 CN" panose="020B0500000000000000" pitchFamily="34" charset="-122"/>
                </a:rPr>
                <a:t>学习</a:t>
              </a:r>
              <a:r>
                <a:rPr lang="zh-CN" altLang="en-US" sz="2400" b="1" noProof="0" dirty="0">
                  <a:gradFill>
                    <a:gsLst>
                      <a:gs pos="24000">
                        <a:srgbClr val="0E729A"/>
                      </a:gs>
                      <a:gs pos="100000">
                        <a:srgbClr val="72CDF2"/>
                      </a:gs>
                    </a:gsLst>
                    <a:lin ang="2700000" scaled="0"/>
                  </a:gradFill>
                  <a:latin typeface="微软雅黑" panose="020B0503020204020204" pitchFamily="34" charset="-122"/>
                  <a:ea typeface="微软雅黑" panose="020B0503020204020204" pitchFamily="34" charset="-122"/>
                  <a:cs typeface="阿里巴巴普惠体" panose="00020600040101010101" charset="-122"/>
                  <a:sym typeface="思源黑体 CN" panose="020B0500000000000000" pitchFamily="34" charset="-122"/>
                </a:rPr>
                <a:t>导航</a:t>
              </a:r>
              <a:endParaRPr kumimoji="0" lang="en-US" altLang="zh-CN" sz="2400" b="1" i="0" u="none" strike="noStrike" kern="1200" cap="none" spc="0" normalizeH="0" baseline="0" noProof="0" dirty="0">
                <a:ln>
                  <a:noFill/>
                </a:ln>
                <a:gradFill>
                  <a:gsLst>
                    <a:gs pos="24000">
                      <a:srgbClr val="0E729A"/>
                    </a:gs>
                    <a:gs pos="100000">
                      <a:srgbClr val="72CDF2"/>
                    </a:gs>
                  </a:gsLst>
                  <a:lin ang="2700000" scaled="0"/>
                </a:gradFill>
                <a:effectLst/>
                <a:uLnTx/>
                <a:uFillTx/>
                <a:latin typeface="微软雅黑" panose="020B0503020204020204" pitchFamily="34" charset="-122"/>
                <a:ea typeface="微软雅黑" panose="020B0503020204020204" pitchFamily="34" charset="-122"/>
                <a:cs typeface="阿里巴巴普惠体" panose="00020600040101010101" charset="-122"/>
                <a:sym typeface="思源黑体 CN" panose="020B0500000000000000"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782" y="426525"/>
              <a:ext cx="626520" cy="504000"/>
            </a:xfrm>
            <a:prstGeom prst="rect">
              <a:avLst/>
            </a:prstGeom>
          </p:spPr>
        </p:pic>
      </p:grpSp>
      <p:grpSp>
        <p:nvGrpSpPr>
          <p:cNvPr id="9" name="组合 8"/>
          <p:cNvGrpSpPr/>
          <p:nvPr/>
        </p:nvGrpSpPr>
        <p:grpSpPr>
          <a:xfrm>
            <a:off x="1364169" y="3874523"/>
            <a:ext cx="4364965" cy="1554575"/>
            <a:chOff x="1167928" y="1570652"/>
            <a:chExt cx="4364965" cy="1554575"/>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928" y="1570652"/>
              <a:ext cx="2224503" cy="1127082"/>
            </a:xfrm>
            <a:prstGeom prst="rect">
              <a:avLst/>
            </a:prstGeom>
          </p:spPr>
        </p:pic>
        <p:sp>
          <p:nvSpPr>
            <p:cNvPr id="14" name="文本框 13"/>
            <p:cNvSpPr txBox="1"/>
            <p:nvPr/>
          </p:nvSpPr>
          <p:spPr>
            <a:xfrm>
              <a:off x="1358826" y="2603257"/>
              <a:ext cx="4174067" cy="521970"/>
            </a:xfrm>
            <a:prstGeom prst="rect">
              <a:avLst/>
            </a:prstGeom>
            <a:noFill/>
          </p:spPr>
          <p:txBody>
            <a:bodyPr wrap="square">
              <a:spAutoFit/>
            </a:bodyPr>
            <a:lstStyle/>
            <a:p>
              <a:r>
                <a:rPr lang="zh-CN" altLang="en-US" sz="1400" kern="0" dirty="0">
                  <a:solidFill>
                    <a:schemeClr val="tx1"/>
                  </a:solidFill>
                  <a:latin typeface="方正姚体" panose="02010601030101010101" pitchFamily="2" charset="-122"/>
                  <a:ea typeface="方正姚体" panose="02010601030101010101" pitchFamily="2" charset="-122"/>
                </a:rPr>
                <a:t>人和机器怎么判断光线强弱</a:t>
              </a:r>
              <a:endParaRPr lang="zh-CN" altLang="en-US" sz="1400" kern="0" dirty="0">
                <a:solidFill>
                  <a:schemeClr val="tx1"/>
                </a:solidFill>
                <a:latin typeface="方正姚体" panose="02010601030101010101" pitchFamily="2" charset="-122"/>
                <a:ea typeface="方正姚体" panose="02010601030101010101" pitchFamily="2" charset="-122"/>
              </a:endParaRPr>
            </a:p>
            <a:p>
              <a:r>
                <a:rPr lang="zh-CN" altLang="en-US" sz="1400" kern="0" dirty="0">
                  <a:solidFill>
                    <a:schemeClr val="tx1"/>
                  </a:solidFill>
                  <a:latin typeface="方正姚体" panose="02010601030101010101" pitchFamily="2" charset="-122"/>
                  <a:ea typeface="方正姚体" panose="02010601030101010101" pitchFamily="2" charset="-122"/>
                </a:rPr>
                <a:t>探究手动和自动调节方法</a:t>
              </a:r>
              <a:endParaRPr lang="zh-CN" altLang="en-US" sz="1400" kern="0" dirty="0">
                <a:solidFill>
                  <a:schemeClr val="tx1"/>
                </a:solidFill>
                <a:latin typeface="方正姚体" panose="02010601030101010101" pitchFamily="2" charset="-122"/>
                <a:ea typeface="方正姚体" panose="02010601030101010101" pitchFamily="2" charset="-122"/>
              </a:endParaRPr>
            </a:p>
          </p:txBody>
        </p:sp>
      </p:grpSp>
      <p:grpSp>
        <p:nvGrpSpPr>
          <p:cNvPr id="18" name="组合 17"/>
          <p:cNvGrpSpPr/>
          <p:nvPr/>
        </p:nvGrpSpPr>
        <p:grpSpPr>
          <a:xfrm>
            <a:off x="3234959" y="1923726"/>
            <a:ext cx="2974975" cy="1584960"/>
            <a:chOff x="3871497" y="3564607"/>
            <a:chExt cx="2974975" cy="1584960"/>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497" y="3564607"/>
              <a:ext cx="2224503" cy="1167865"/>
            </a:xfrm>
            <a:prstGeom prst="rect">
              <a:avLst/>
            </a:prstGeom>
          </p:spPr>
        </p:pic>
        <p:sp>
          <p:nvSpPr>
            <p:cNvPr id="15" name="文本框 14"/>
            <p:cNvSpPr txBox="1"/>
            <p:nvPr/>
          </p:nvSpPr>
          <p:spPr>
            <a:xfrm>
              <a:off x="4128037" y="4576797"/>
              <a:ext cx="2718435" cy="572770"/>
            </a:xfrm>
            <a:prstGeom prst="rect">
              <a:avLst/>
            </a:prstGeom>
            <a:noFill/>
          </p:spPr>
          <p:txBody>
            <a:bodyPr wrap="square">
              <a:noAutofit/>
            </a:bodyPr>
            <a:lstStyle/>
            <a:p>
              <a:r>
                <a:rPr lang="zh-CN" altLang="en-US" sz="1400" kern="0" dirty="0">
                  <a:solidFill>
                    <a:schemeClr val="tx1"/>
                  </a:solidFill>
                  <a:latin typeface="方正姚体" panose="02010601030101010101" pitchFamily="2" charset="-122"/>
                  <a:ea typeface="方正姚体" panose="02010601030101010101" pitchFamily="2" charset="-122"/>
                </a:rPr>
                <a:t>准备材料</a:t>
              </a:r>
              <a:r>
                <a:rPr lang="en-US" altLang="zh-CN" sz="1400" kern="0" dirty="0">
                  <a:solidFill>
                    <a:schemeClr val="tx1"/>
                  </a:solidFill>
                  <a:latin typeface="方正姚体" panose="02010601030101010101" pitchFamily="2" charset="-122"/>
                  <a:ea typeface="方正姚体" panose="02010601030101010101" pitchFamily="2" charset="-122"/>
                </a:rPr>
                <a:t> </a:t>
              </a:r>
              <a:r>
                <a:rPr lang="zh-CN" altLang="en-US" sz="1400" kern="0" dirty="0">
                  <a:solidFill>
                    <a:schemeClr val="tx1"/>
                  </a:solidFill>
                  <a:latin typeface="方正姚体" panose="02010601030101010101" pitchFamily="2" charset="-122"/>
                  <a:ea typeface="方正姚体" panose="02010601030101010101" pitchFamily="2" charset="-122"/>
                </a:rPr>
                <a:t>找出合适光线强度</a:t>
              </a:r>
              <a:endParaRPr lang="zh-CN" altLang="en-US" sz="1400" kern="0" dirty="0">
                <a:solidFill>
                  <a:schemeClr val="tx1"/>
                </a:solidFill>
                <a:latin typeface="方正姚体" panose="02010601030101010101" pitchFamily="2" charset="-122"/>
                <a:ea typeface="方正姚体" panose="02010601030101010101" pitchFamily="2" charset="-122"/>
              </a:endParaRPr>
            </a:p>
            <a:p>
              <a:r>
                <a:rPr lang="zh-CN" altLang="en-US" sz="1400" kern="0" dirty="0">
                  <a:solidFill>
                    <a:schemeClr val="tx1"/>
                  </a:solidFill>
                  <a:latin typeface="方正姚体" panose="02010601030101010101" pitchFamily="2" charset="-122"/>
                  <a:ea typeface="方正姚体" panose="02010601030101010101" pitchFamily="2" charset="-122"/>
                </a:rPr>
                <a:t>硬件连接</a:t>
              </a:r>
              <a:r>
                <a:rPr lang="en-US" altLang="zh-CN" sz="1400" kern="0" dirty="0">
                  <a:solidFill>
                    <a:schemeClr val="tx1"/>
                  </a:solidFill>
                  <a:latin typeface="方正姚体" panose="02010601030101010101" pitchFamily="2" charset="-122"/>
                  <a:ea typeface="方正姚体" panose="02010601030101010101" pitchFamily="2" charset="-122"/>
                </a:rPr>
                <a:t> </a:t>
              </a:r>
              <a:r>
                <a:rPr lang="zh-CN" altLang="en-US" sz="1400" kern="0" dirty="0">
                  <a:solidFill>
                    <a:schemeClr val="tx1"/>
                  </a:solidFill>
                  <a:latin typeface="方正姚体" panose="02010601030101010101" pitchFamily="2" charset="-122"/>
                  <a:ea typeface="方正姚体" panose="02010601030101010101" pitchFamily="2" charset="-122"/>
                </a:rPr>
                <a:t>编程实现功能</a:t>
              </a:r>
              <a:endParaRPr lang="zh-CN" altLang="en-US" sz="1400" kern="0" dirty="0">
                <a:solidFill>
                  <a:schemeClr val="tx1"/>
                </a:solidFill>
                <a:latin typeface="方正姚体" panose="02010601030101010101" pitchFamily="2" charset="-122"/>
                <a:ea typeface="方正姚体" panose="02010601030101010101" pitchFamily="2" charset="-122"/>
              </a:endParaRPr>
            </a:p>
          </p:txBody>
        </p:sp>
      </p:grpSp>
      <p:grpSp>
        <p:nvGrpSpPr>
          <p:cNvPr id="19" name="组合 18"/>
          <p:cNvGrpSpPr/>
          <p:nvPr/>
        </p:nvGrpSpPr>
        <p:grpSpPr>
          <a:xfrm>
            <a:off x="6575402" y="4317728"/>
            <a:ext cx="6202038" cy="1395614"/>
            <a:chOff x="6711050" y="1570652"/>
            <a:chExt cx="6202038" cy="1395614"/>
          </a:xfrm>
        </p:grpSpPr>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050" y="1570652"/>
              <a:ext cx="2393321" cy="1086538"/>
            </a:xfrm>
            <a:prstGeom prst="rect">
              <a:avLst/>
            </a:prstGeom>
          </p:spPr>
        </p:pic>
        <p:sp>
          <p:nvSpPr>
            <p:cNvPr id="16" name="矩形 15"/>
            <p:cNvSpPr/>
            <p:nvPr/>
          </p:nvSpPr>
          <p:spPr>
            <a:xfrm>
              <a:off x="6980722" y="2634361"/>
              <a:ext cx="5932366" cy="331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kern="0" dirty="0">
                  <a:solidFill>
                    <a:schemeClr val="tx1"/>
                  </a:solidFill>
                  <a:latin typeface="方正姚体" panose="02010601030101010101" pitchFamily="2" charset="-122"/>
                  <a:ea typeface="方正姚体" panose="02010601030101010101" pitchFamily="2" charset="-122"/>
                </a:rPr>
                <a:t>光线传感器</a:t>
              </a:r>
              <a:endParaRPr lang="zh-CN" altLang="en-US" sz="1400" kern="0" dirty="0">
                <a:solidFill>
                  <a:schemeClr val="tx1"/>
                </a:solidFill>
                <a:latin typeface="方正姚体" panose="02010601030101010101" pitchFamily="2" charset="-122"/>
                <a:ea typeface="方正姚体" panose="02010601030101010101" pitchFamily="2" charset="-122"/>
              </a:endParaRPr>
            </a:p>
            <a:p>
              <a:r>
                <a:rPr lang="zh-CN" altLang="en-US" sz="1400" kern="0" dirty="0">
                  <a:solidFill>
                    <a:schemeClr val="tx1"/>
                  </a:solidFill>
                  <a:latin typeface="方正姚体" panose="02010601030101010101" pitchFamily="2" charset="-122"/>
                  <a:ea typeface="方正姚体" panose="02010601030101010101" pitchFamily="2" charset="-122"/>
                </a:rPr>
                <a:t>反馈控制的实现</a:t>
              </a:r>
              <a:endParaRPr lang="zh-CN" altLang="en-US" sz="1400" kern="0" dirty="0">
                <a:solidFill>
                  <a:schemeClr val="tx1"/>
                </a:solidFill>
                <a:latin typeface="方正姚体" panose="02010601030101010101" pitchFamily="2" charset="-122"/>
                <a:ea typeface="方正姚体" panose="02010601030101010101" pitchFamily="2" charset="-122"/>
              </a:endParaRPr>
            </a:p>
          </p:txBody>
        </p:sp>
      </p:grpSp>
      <p:grpSp>
        <p:nvGrpSpPr>
          <p:cNvPr id="20" name="组合 19"/>
          <p:cNvGrpSpPr/>
          <p:nvPr/>
        </p:nvGrpSpPr>
        <p:grpSpPr>
          <a:xfrm>
            <a:off x="8387966" y="1861425"/>
            <a:ext cx="5932366" cy="1290755"/>
            <a:chOff x="8277841" y="4398020"/>
            <a:chExt cx="5932366" cy="1290755"/>
          </a:xfrm>
        </p:grpSpPr>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9371" y="4398020"/>
              <a:ext cx="2260391" cy="983417"/>
            </a:xfrm>
            <a:prstGeom prst="rect">
              <a:avLst/>
            </a:prstGeom>
          </p:spPr>
        </p:pic>
        <p:sp>
          <p:nvSpPr>
            <p:cNvPr id="17" name="矩形 16"/>
            <p:cNvSpPr/>
            <p:nvPr/>
          </p:nvSpPr>
          <p:spPr>
            <a:xfrm>
              <a:off x="8277841" y="5356870"/>
              <a:ext cx="5932366" cy="331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kern="0" dirty="0">
                  <a:solidFill>
                    <a:schemeClr val="tx1"/>
                  </a:solidFill>
                  <a:latin typeface="方正姚体" panose="02010601030101010101" pitchFamily="2" charset="-122"/>
                  <a:ea typeface="方正姚体" panose="02010601030101010101" pitchFamily="2" charset="-122"/>
                </a:rPr>
                <a:t>用流程图的形式</a:t>
              </a:r>
              <a:endParaRPr lang="zh-CN" altLang="en-US" sz="1400" kern="0" dirty="0">
                <a:solidFill>
                  <a:schemeClr val="tx1"/>
                </a:solidFill>
                <a:latin typeface="方正姚体" panose="02010601030101010101" pitchFamily="2" charset="-122"/>
                <a:ea typeface="方正姚体" panose="02010601030101010101" pitchFamily="2" charset="-122"/>
              </a:endParaRPr>
            </a:p>
            <a:p>
              <a:r>
                <a:rPr lang="zh-CN" altLang="en-US" sz="1400" kern="0" dirty="0">
                  <a:solidFill>
                    <a:schemeClr val="tx1"/>
                  </a:solidFill>
                  <a:latin typeface="方正姚体" panose="02010601030101010101" pitchFamily="2" charset="-122"/>
                  <a:ea typeface="方正姚体" panose="02010601030101010101" pitchFamily="2" charset="-122"/>
                </a:rPr>
                <a:t>说明反馈控制系统的工作原理</a:t>
              </a:r>
              <a:endParaRPr lang="zh-CN" altLang="en-US" sz="1400" kern="0" dirty="0">
                <a:solidFill>
                  <a:schemeClr val="tx1"/>
                </a:solidFill>
                <a:latin typeface="方正姚体" panose="02010601030101010101" pitchFamily="2" charset="-122"/>
                <a:ea typeface="方正姚体" panose="02010601030101010101" pitchFamily="2" charset="-122"/>
              </a:endParaRPr>
            </a:p>
          </p:txBody>
        </p:sp>
      </p:grpSp>
      <p:cxnSp>
        <p:nvCxnSpPr>
          <p:cNvPr id="22" name="连接符: 曲线 21"/>
          <p:cNvCxnSpPr>
            <a:stCxn id="10" idx="1"/>
            <a:endCxn id="11" idx="1"/>
          </p:cNvCxnSpPr>
          <p:nvPr/>
        </p:nvCxnSpPr>
        <p:spPr>
          <a:xfrm rot="10800000" flipH="1">
            <a:off x="1363980" y="2507615"/>
            <a:ext cx="1870710" cy="1931035"/>
          </a:xfrm>
          <a:prstGeom prst="curvedConnector3">
            <a:avLst>
              <a:gd name="adj1" fmla="val -12729"/>
            </a:avLst>
          </a:prstGeom>
          <a:ln w="38100">
            <a:solidFill>
              <a:srgbClr val="68C0C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连接符: 曲线 28"/>
          <p:cNvCxnSpPr>
            <a:stCxn id="11" idx="3"/>
            <a:endCxn id="12" idx="1"/>
          </p:cNvCxnSpPr>
          <p:nvPr/>
        </p:nvCxnSpPr>
        <p:spPr>
          <a:xfrm>
            <a:off x="5459095" y="2507615"/>
            <a:ext cx="1116330" cy="2353945"/>
          </a:xfrm>
          <a:prstGeom prst="curvedConnector3">
            <a:avLst>
              <a:gd name="adj1" fmla="val 50000"/>
            </a:avLst>
          </a:prstGeom>
          <a:ln w="38100">
            <a:solidFill>
              <a:srgbClr val="68C0C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连接符: 曲线 36"/>
          <p:cNvCxnSpPr>
            <a:stCxn id="12" idx="0"/>
            <a:endCxn id="13" idx="1"/>
          </p:cNvCxnSpPr>
          <p:nvPr/>
        </p:nvCxnSpPr>
        <p:spPr>
          <a:xfrm rot="5400000" flipH="1" flipV="1">
            <a:off x="7193482" y="2931715"/>
            <a:ext cx="1964594" cy="807433"/>
          </a:xfrm>
          <a:prstGeom prst="curvedConnector2">
            <a:avLst/>
          </a:prstGeom>
          <a:ln w="38100">
            <a:solidFill>
              <a:srgbClr val="68C0C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8"/>
    </p:custData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flipH="1">
            <a:off x="1342390" y="1350010"/>
            <a:ext cx="5064760" cy="504190"/>
          </a:xfrm>
          <a:prstGeom prst="roundRect">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zh-CN" altLang="en-US" sz="2400" b="0" dirty="0">
                <a:solidFill>
                  <a:srgbClr val="3D7B75"/>
                </a:solidFill>
              </a:rPr>
              <a:t>人和机器分别怎么判断光线强弱</a:t>
            </a:r>
            <a:endParaRPr lang="zh-CN" altLang="en-US" sz="2400" b="0" dirty="0">
              <a:solidFill>
                <a:srgbClr val="3D7B75"/>
              </a:solidFill>
            </a:endParaRPr>
          </a:p>
        </p:txBody>
      </p:sp>
      <p:pic>
        <p:nvPicPr>
          <p:cNvPr id="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2510" t="8095" r="11501" b="15916"/>
          <a:stretch>
            <a:fillRect/>
          </a:stretch>
        </p:blipFill>
        <p:spPr bwMode="auto">
          <a:xfrm>
            <a:off x="838532" y="845941"/>
            <a:ext cx="1008000" cy="1008000"/>
          </a:xfrm>
          <a:prstGeom prst="flowChartConnector">
            <a:avLst/>
          </a:prstGeom>
          <a:solidFill>
            <a:srgbClr val="EFFFEF"/>
          </a:solidFill>
          <a:ln>
            <a:solidFill>
              <a:schemeClr val="accent5">
                <a:lumMod val="60000"/>
                <a:lumOff val="40000"/>
              </a:schemeClr>
            </a:solidFill>
          </a:ln>
        </p:spPr>
      </p:pic>
      <p:sp>
        <p:nvSpPr>
          <p:cNvPr id="10" name="矩形: 圆角 9"/>
          <p:cNvSpPr/>
          <p:nvPr/>
        </p:nvSpPr>
        <p:spPr>
          <a:xfrm>
            <a:off x="2121694" y="5569523"/>
            <a:ext cx="8836184" cy="504000"/>
          </a:xfrm>
          <a:prstGeom prst="roundRect">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just"/>
            <a:r>
              <a:rPr lang="zh-CN" altLang="en-US" sz="2400" kern="0" dirty="0">
                <a:solidFill>
                  <a:schemeClr val="accent4">
                    <a:lumMod val="50000"/>
                  </a:schemeClr>
                </a:solidFill>
                <a:latin typeface="华文新魏" panose="02010800040101010101" pitchFamily="2" charset="-122"/>
                <a:ea typeface="华文新魏" panose="02010800040101010101" pitchFamily="2" charset="-122"/>
              </a:rPr>
              <a:t>台灯自动判断光线强弱，与智能手机判断光线强弱的方法一样</a:t>
            </a:r>
            <a:endParaRPr lang="zh-CN" altLang="en-US" sz="2400" kern="0" dirty="0">
              <a:solidFill>
                <a:schemeClr val="accent4">
                  <a:lumMod val="50000"/>
                </a:schemeClr>
              </a:solidFill>
              <a:latin typeface="华文新魏" panose="02010800040101010101" pitchFamily="2" charset="-122"/>
              <a:ea typeface="华文新魏" panose="02010800040101010101" pitchFamily="2" charset="-122"/>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33" r="3333"/>
          <a:stretch>
            <a:fillRect/>
          </a:stretch>
        </p:blipFill>
        <p:spPr bwMode="auto">
          <a:xfrm>
            <a:off x="10453877" y="5065523"/>
            <a:ext cx="1008000" cy="1008000"/>
          </a:xfrm>
          <a:prstGeom prst="flowChartConnector">
            <a:avLst/>
          </a:prstGeom>
          <a:solidFill>
            <a:srgbClr val="EFFFEF"/>
          </a:solidFill>
          <a:ln>
            <a:solidFill>
              <a:schemeClr val="accent5">
                <a:lumMod val="60000"/>
                <a:lumOff val="40000"/>
              </a:schemeClr>
            </a:solidFill>
          </a:ln>
        </p:spPr>
      </p:pic>
      <p:pic>
        <p:nvPicPr>
          <p:cNvPr id="12" name="图片 11"/>
          <p:cNvPicPr>
            <a:picLocks noChangeAspect="1"/>
          </p:cNvPicPr>
          <p:nvPr/>
        </p:nvPicPr>
        <p:blipFill>
          <a:blip r:embed="rId3"/>
          <a:stretch>
            <a:fillRect/>
          </a:stretch>
        </p:blipFill>
        <p:spPr>
          <a:xfrm>
            <a:off x="3326130" y="2106930"/>
            <a:ext cx="5807075" cy="3060700"/>
          </a:xfrm>
          <a:prstGeom prst="rect">
            <a:avLst/>
          </a:prstGeom>
        </p:spPr>
      </p:pic>
      <p:sp>
        <p:nvSpPr>
          <p:cNvPr id="13" name="文本框 12"/>
          <p:cNvSpPr txBox="1"/>
          <p:nvPr/>
        </p:nvSpPr>
        <p:spPr>
          <a:xfrm>
            <a:off x="3935730" y="2871470"/>
            <a:ext cx="5927725" cy="2193925"/>
          </a:xfrm>
          <a:prstGeom prst="rect">
            <a:avLst/>
          </a:prstGeom>
        </p:spPr>
        <p:txBody>
          <a:bodyPr>
            <a:noAutofit/>
          </a:bodyPr>
          <a:lstStyle/>
          <a:p>
            <a:r>
              <a:rPr lang="en-US" altLang="zh-CN" sz="2000" dirty="0">
                <a:solidFill>
                  <a:srgbClr val="002060"/>
                </a:solidFill>
                <a:latin typeface="Times New Roman" panose="02020603050405020304"/>
                <a:ea typeface="Times New Roman" panose="02020603050405020304"/>
              </a:rPr>
              <a:t>1</a:t>
            </a:r>
            <a:r>
              <a:rPr lang="zh-CN" altLang="en-US" sz="2000" dirty="0">
                <a:solidFill>
                  <a:srgbClr val="002060"/>
                </a:solidFill>
                <a:latin typeface="NKKHJC+SimSun"/>
                <a:ea typeface="NKKHJC+SimSun"/>
              </a:rPr>
              <a:t>．智能手机有无传感器： </a:t>
            </a:r>
            <a:endParaRPr lang="zh-CN" altLang="en-US" sz="2000" dirty="0">
              <a:solidFill>
                <a:srgbClr val="002060"/>
              </a:solidFill>
              <a:latin typeface="NKKHJC+SimSun"/>
              <a:ea typeface="NKKHJC+SimSun"/>
            </a:endParaRPr>
          </a:p>
          <a:p>
            <a:r>
              <a:rPr lang="en-US" altLang="zh-CN" sz="2000" dirty="0">
                <a:solidFill>
                  <a:srgbClr val="002060"/>
                </a:solidFill>
                <a:latin typeface="NKKHJC+SimSun"/>
                <a:ea typeface="NKKHJC+SimSun"/>
              </a:rPr>
              <a:t>       □</a:t>
            </a:r>
            <a:r>
              <a:rPr lang="zh-CN" altLang="en-US" sz="2000" dirty="0">
                <a:solidFill>
                  <a:srgbClr val="002060"/>
                </a:solidFill>
                <a:latin typeface="NKKHJC+SimSun"/>
                <a:ea typeface="NKKHJC+SimSun"/>
              </a:rPr>
              <a:t>有 </a:t>
            </a:r>
            <a:r>
              <a:rPr lang="en-US" altLang="zh-CN" sz="2000" dirty="0">
                <a:solidFill>
                  <a:srgbClr val="002060"/>
                </a:solidFill>
                <a:latin typeface="NKKHJC+SimSun"/>
                <a:ea typeface="NKKHJC+SimSun"/>
              </a:rPr>
              <a:t>  □</a:t>
            </a:r>
            <a:r>
              <a:rPr lang="zh-CN" altLang="en-US" sz="2000" dirty="0">
                <a:solidFill>
                  <a:srgbClr val="002060"/>
                </a:solidFill>
                <a:latin typeface="NKKHJC+SimSun"/>
                <a:ea typeface="NKKHJC+SimSun"/>
              </a:rPr>
              <a:t>没有 </a:t>
            </a:r>
            <a:endParaRPr lang="zh-CN" altLang="en-US" sz="2000" dirty="0">
              <a:solidFill>
                <a:srgbClr val="002060"/>
              </a:solidFill>
              <a:latin typeface="NKKHJC+SimSun"/>
              <a:ea typeface="NKKHJC+SimSun"/>
            </a:endParaRPr>
          </a:p>
          <a:p>
            <a:endParaRPr lang="en-US" altLang="zh-CN" sz="2000" dirty="0">
              <a:solidFill>
                <a:srgbClr val="002060"/>
              </a:solidFill>
              <a:latin typeface="Times New Roman" panose="02020603050405020304"/>
              <a:ea typeface="Times New Roman" panose="02020603050405020304"/>
            </a:endParaRPr>
          </a:p>
          <a:p>
            <a:r>
              <a:rPr lang="en-US" altLang="zh-CN" sz="2000" dirty="0">
                <a:solidFill>
                  <a:srgbClr val="002060"/>
                </a:solidFill>
                <a:latin typeface="Times New Roman" panose="02020603050405020304"/>
                <a:ea typeface="Times New Roman" panose="02020603050405020304"/>
              </a:rPr>
              <a:t>2</a:t>
            </a:r>
            <a:r>
              <a:rPr lang="zh-CN" altLang="en-US" sz="2000" dirty="0">
                <a:solidFill>
                  <a:srgbClr val="002060"/>
                </a:solidFill>
                <a:latin typeface="NKKHJC+SimSun"/>
                <a:ea typeface="NKKHJC+SimSun"/>
              </a:rPr>
              <a:t>．当光线照射到手机传感器上时，它 </a:t>
            </a:r>
            <a:endParaRPr lang="zh-CN" altLang="en-US" sz="2000" dirty="0">
              <a:solidFill>
                <a:srgbClr val="002060"/>
              </a:solidFill>
              <a:latin typeface="NKKHJC+SimSun"/>
              <a:ea typeface="NKKHJC+SimSun"/>
            </a:endParaRPr>
          </a:p>
          <a:p>
            <a:r>
              <a:rPr lang="zh-CN" altLang="en-US" sz="2000" dirty="0">
                <a:solidFill>
                  <a:srgbClr val="002060"/>
                </a:solidFill>
                <a:latin typeface="NKKHJC+SimSun"/>
                <a:ea typeface="NKKHJC+SimSun"/>
              </a:rPr>
              <a:t>会生成一个</a:t>
            </a:r>
            <a:r>
              <a:rPr lang="en-US" altLang="zh-CN" sz="2000" u="sng" dirty="0">
                <a:solidFill>
                  <a:srgbClr val="002060"/>
                </a:solidFill>
                <a:latin typeface="NKKHJC+SimSun"/>
                <a:ea typeface="NKKHJC+SimSun"/>
              </a:rPr>
              <a:t>           </a:t>
            </a:r>
            <a:r>
              <a:rPr lang="zh-CN" altLang="en-US" sz="2000" dirty="0">
                <a:solidFill>
                  <a:srgbClr val="002060"/>
                </a:solidFill>
                <a:latin typeface="NKKHJC+SimSun"/>
                <a:ea typeface="NKKHJC+SimSun"/>
              </a:rPr>
              <a:t>信号，其大小与光照 </a:t>
            </a:r>
            <a:endParaRPr lang="zh-CN" altLang="en-US" sz="2000" dirty="0">
              <a:solidFill>
                <a:srgbClr val="002060"/>
              </a:solidFill>
              <a:latin typeface="NKKHJC+SimSun"/>
              <a:ea typeface="NKKHJC+SimSun"/>
            </a:endParaRPr>
          </a:p>
          <a:p>
            <a:r>
              <a:rPr lang="zh-CN" altLang="en-US" sz="2000" dirty="0">
                <a:solidFill>
                  <a:srgbClr val="002060"/>
                </a:solidFill>
                <a:latin typeface="NKKHJC+SimSun"/>
                <a:ea typeface="NKKHJC+SimSun"/>
              </a:rPr>
              <a:t>强度成 </a:t>
            </a:r>
            <a:r>
              <a:rPr lang="zh-CN" altLang="en-US" sz="2000" dirty="0">
                <a:solidFill>
                  <a:srgbClr val="002060"/>
                </a:solidFill>
                <a:latin typeface="NKKHJC+SimSun"/>
                <a:ea typeface="NKKHJC+SimSun"/>
                <a:sym typeface="+mn-ea"/>
              </a:rPr>
              <a:t>（正比</a:t>
            </a:r>
            <a:r>
              <a:rPr lang="en-US" altLang="zh-CN" sz="2000" dirty="0">
                <a:solidFill>
                  <a:srgbClr val="002060"/>
                </a:solidFill>
                <a:latin typeface="NKKHJC+SimSun"/>
                <a:ea typeface="NKKHJC+SimSun"/>
                <a:sym typeface="+mn-ea"/>
              </a:rPr>
              <a:t>/</a:t>
            </a:r>
            <a:r>
              <a:rPr lang="zh-CN" altLang="en-US" sz="2000" dirty="0">
                <a:solidFill>
                  <a:srgbClr val="002060"/>
                </a:solidFill>
                <a:latin typeface="NKKHJC+SimSun"/>
                <a:ea typeface="NKKHJC+SimSun"/>
                <a:sym typeface="+mn-ea"/>
              </a:rPr>
              <a:t>反比）。</a:t>
            </a:r>
            <a:endParaRPr lang="zh-CN" altLang="en-US" sz="2000" dirty="0">
              <a:solidFill>
                <a:srgbClr val="002060"/>
              </a:solidFill>
              <a:latin typeface="NKKHJC+SimSun"/>
              <a:ea typeface="NKKHJC+SimSun"/>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2" name="文本框 1"/>
          <p:cNvSpPr txBox="1"/>
          <p:nvPr/>
        </p:nvSpPr>
        <p:spPr>
          <a:xfrm flipH="1">
            <a:off x="1335405" y="1778000"/>
            <a:ext cx="4500245" cy="505460"/>
          </a:xfrm>
          <a:prstGeom prst="roundRect">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zh-CN" altLang="en-US" sz="2400" b="0" dirty="0">
                <a:solidFill>
                  <a:srgbClr val="3D7B75"/>
                </a:solidFill>
              </a:rPr>
              <a:t>探究手动和自动调节亮度方法</a:t>
            </a:r>
            <a:endParaRPr lang="zh-CN" altLang="en-US" sz="2400" b="0" dirty="0">
              <a:solidFill>
                <a:srgbClr val="3D7B75"/>
              </a:solidFill>
            </a:endParaRPr>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10" t="8095" r="11501" b="15916"/>
          <a:stretch>
            <a:fillRect/>
          </a:stretch>
        </p:blipFill>
        <p:spPr bwMode="auto">
          <a:xfrm>
            <a:off x="831760" y="1274276"/>
            <a:ext cx="1008000" cy="1008000"/>
          </a:xfrm>
          <a:prstGeom prst="flowChartConnector">
            <a:avLst/>
          </a:prstGeom>
          <a:solidFill>
            <a:srgbClr val="EFFFEF"/>
          </a:solidFill>
          <a:ln>
            <a:solidFill>
              <a:schemeClr val="accent5">
                <a:lumMod val="60000"/>
                <a:lumOff val="40000"/>
              </a:schemeClr>
            </a:solidFill>
          </a:ln>
        </p:spPr>
      </p:pic>
      <p:sp>
        <p:nvSpPr>
          <p:cNvPr id="21" name="矩形: 圆角 20"/>
          <p:cNvSpPr/>
          <p:nvPr/>
        </p:nvSpPr>
        <p:spPr>
          <a:xfrm>
            <a:off x="1336040" y="2449830"/>
            <a:ext cx="8822055" cy="2445385"/>
          </a:xfrm>
          <a:custGeom>
            <a:avLst/>
            <a:gdLst>
              <a:gd name="connsiteX0" fmla="*/ 0 w 8866584"/>
              <a:gd name="connsiteY0" fmla="*/ 416389 h 1958463"/>
              <a:gd name="connsiteX1" fmla="*/ 416389 w 8866584"/>
              <a:gd name="connsiteY1" fmla="*/ 0 h 1958463"/>
              <a:gd name="connsiteX2" fmla="*/ 1085873 w 8866584"/>
              <a:gd name="connsiteY2" fmla="*/ 0 h 1958463"/>
              <a:gd name="connsiteX3" fmla="*/ 1916033 w 8866584"/>
              <a:gd name="connsiteY3" fmla="*/ 0 h 1958463"/>
              <a:gd name="connsiteX4" fmla="*/ 2665855 w 8866584"/>
              <a:gd name="connsiteY4" fmla="*/ 0 h 1958463"/>
              <a:gd name="connsiteX5" fmla="*/ 3496015 w 8866584"/>
              <a:gd name="connsiteY5" fmla="*/ 0 h 1958463"/>
              <a:gd name="connsiteX6" fmla="*/ 4326175 w 8866584"/>
              <a:gd name="connsiteY6" fmla="*/ 0 h 1958463"/>
              <a:gd name="connsiteX7" fmla="*/ 4995658 w 8866584"/>
              <a:gd name="connsiteY7" fmla="*/ 0 h 1958463"/>
              <a:gd name="connsiteX8" fmla="*/ 5825818 w 8866584"/>
              <a:gd name="connsiteY8" fmla="*/ 0 h 1958463"/>
              <a:gd name="connsiteX9" fmla="*/ 6655978 w 8866584"/>
              <a:gd name="connsiteY9" fmla="*/ 0 h 1958463"/>
              <a:gd name="connsiteX10" fmla="*/ 7084448 w 8866584"/>
              <a:gd name="connsiteY10" fmla="*/ 0 h 1958463"/>
              <a:gd name="connsiteX11" fmla="*/ 7593256 w 8866584"/>
              <a:gd name="connsiteY11" fmla="*/ 0 h 1958463"/>
              <a:gd name="connsiteX12" fmla="*/ 8450195 w 8866584"/>
              <a:gd name="connsiteY12" fmla="*/ 0 h 1958463"/>
              <a:gd name="connsiteX13" fmla="*/ 8866584 w 8866584"/>
              <a:gd name="connsiteY13" fmla="*/ 416389 h 1958463"/>
              <a:gd name="connsiteX14" fmla="*/ 8866584 w 8866584"/>
              <a:gd name="connsiteY14" fmla="*/ 990488 h 1958463"/>
              <a:gd name="connsiteX15" fmla="*/ 8866584 w 8866584"/>
              <a:gd name="connsiteY15" fmla="*/ 1542074 h 1958463"/>
              <a:gd name="connsiteX16" fmla="*/ 8450195 w 8866584"/>
              <a:gd name="connsiteY16" fmla="*/ 1958463 h 1958463"/>
              <a:gd name="connsiteX17" fmla="*/ 7780711 w 8866584"/>
              <a:gd name="connsiteY17" fmla="*/ 1958463 h 1958463"/>
              <a:gd name="connsiteX18" fmla="*/ 7191565 w 8866584"/>
              <a:gd name="connsiteY18" fmla="*/ 1958463 h 1958463"/>
              <a:gd name="connsiteX19" fmla="*/ 6682758 w 8866584"/>
              <a:gd name="connsiteY19" fmla="*/ 1958463 h 1958463"/>
              <a:gd name="connsiteX20" fmla="*/ 6093612 w 8866584"/>
              <a:gd name="connsiteY20" fmla="*/ 1958463 h 1958463"/>
              <a:gd name="connsiteX21" fmla="*/ 5263452 w 8866584"/>
              <a:gd name="connsiteY21" fmla="*/ 1958463 h 1958463"/>
              <a:gd name="connsiteX22" fmla="*/ 4513630 w 8866584"/>
              <a:gd name="connsiteY22" fmla="*/ 1958463 h 1958463"/>
              <a:gd name="connsiteX23" fmla="*/ 4004822 w 8866584"/>
              <a:gd name="connsiteY23" fmla="*/ 1958463 h 1958463"/>
              <a:gd name="connsiteX24" fmla="*/ 3496015 w 8866584"/>
              <a:gd name="connsiteY24" fmla="*/ 1958463 h 1958463"/>
              <a:gd name="connsiteX25" fmla="*/ 2987207 w 8866584"/>
              <a:gd name="connsiteY25" fmla="*/ 1958463 h 1958463"/>
              <a:gd name="connsiteX26" fmla="*/ 2398061 w 8866584"/>
              <a:gd name="connsiteY26" fmla="*/ 1958463 h 1958463"/>
              <a:gd name="connsiteX27" fmla="*/ 1728577 w 8866584"/>
              <a:gd name="connsiteY27" fmla="*/ 1958463 h 1958463"/>
              <a:gd name="connsiteX28" fmla="*/ 1059093 w 8866584"/>
              <a:gd name="connsiteY28" fmla="*/ 1958463 h 1958463"/>
              <a:gd name="connsiteX29" fmla="*/ 416389 w 8866584"/>
              <a:gd name="connsiteY29" fmla="*/ 1958463 h 1958463"/>
              <a:gd name="connsiteX30" fmla="*/ 0 w 8866584"/>
              <a:gd name="connsiteY30" fmla="*/ 1542074 h 1958463"/>
              <a:gd name="connsiteX31" fmla="*/ 0 w 8866584"/>
              <a:gd name="connsiteY31" fmla="*/ 1013002 h 1958463"/>
              <a:gd name="connsiteX32" fmla="*/ 0 w 8866584"/>
              <a:gd name="connsiteY32" fmla="*/ 416389 h 195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66584" h="1958463" extrusionOk="0">
                <a:moveTo>
                  <a:pt x="0" y="416389"/>
                </a:moveTo>
                <a:cubicBezTo>
                  <a:pt x="13993" y="178862"/>
                  <a:pt x="233709" y="-1588"/>
                  <a:pt x="416389" y="0"/>
                </a:cubicBezTo>
                <a:cubicBezTo>
                  <a:pt x="675637" y="-23529"/>
                  <a:pt x="834343" y="-23019"/>
                  <a:pt x="1085873" y="0"/>
                </a:cubicBezTo>
                <a:cubicBezTo>
                  <a:pt x="1337403" y="23019"/>
                  <a:pt x="1719332" y="25088"/>
                  <a:pt x="1916033" y="0"/>
                </a:cubicBezTo>
                <a:cubicBezTo>
                  <a:pt x="2112734" y="-25088"/>
                  <a:pt x="2447000" y="7217"/>
                  <a:pt x="2665855" y="0"/>
                </a:cubicBezTo>
                <a:cubicBezTo>
                  <a:pt x="2884710" y="-7217"/>
                  <a:pt x="3318746" y="12928"/>
                  <a:pt x="3496015" y="0"/>
                </a:cubicBezTo>
                <a:cubicBezTo>
                  <a:pt x="3673284" y="-12928"/>
                  <a:pt x="4058682" y="2970"/>
                  <a:pt x="4326175" y="0"/>
                </a:cubicBezTo>
                <a:cubicBezTo>
                  <a:pt x="4593668" y="-2970"/>
                  <a:pt x="4827261" y="-13941"/>
                  <a:pt x="4995658" y="0"/>
                </a:cubicBezTo>
                <a:cubicBezTo>
                  <a:pt x="5164055" y="13941"/>
                  <a:pt x="5554035" y="29234"/>
                  <a:pt x="5825818" y="0"/>
                </a:cubicBezTo>
                <a:cubicBezTo>
                  <a:pt x="6097601" y="-29234"/>
                  <a:pt x="6294833" y="34385"/>
                  <a:pt x="6655978" y="0"/>
                </a:cubicBezTo>
                <a:cubicBezTo>
                  <a:pt x="7017123" y="-34385"/>
                  <a:pt x="6914740" y="4983"/>
                  <a:pt x="7084448" y="0"/>
                </a:cubicBezTo>
                <a:cubicBezTo>
                  <a:pt x="7254156" y="-4983"/>
                  <a:pt x="7472310" y="-23255"/>
                  <a:pt x="7593256" y="0"/>
                </a:cubicBezTo>
                <a:cubicBezTo>
                  <a:pt x="7714202" y="23255"/>
                  <a:pt x="8046687" y="-41766"/>
                  <a:pt x="8450195" y="0"/>
                </a:cubicBezTo>
                <a:cubicBezTo>
                  <a:pt x="8658926" y="50511"/>
                  <a:pt x="8878515" y="149193"/>
                  <a:pt x="8866584" y="416389"/>
                </a:cubicBezTo>
                <a:cubicBezTo>
                  <a:pt x="8880653" y="618937"/>
                  <a:pt x="8856993" y="799081"/>
                  <a:pt x="8866584" y="990488"/>
                </a:cubicBezTo>
                <a:cubicBezTo>
                  <a:pt x="8876175" y="1181895"/>
                  <a:pt x="8854926" y="1297858"/>
                  <a:pt x="8866584" y="1542074"/>
                </a:cubicBezTo>
                <a:cubicBezTo>
                  <a:pt x="8861523" y="1761316"/>
                  <a:pt x="8650555" y="1931335"/>
                  <a:pt x="8450195" y="1958463"/>
                </a:cubicBezTo>
                <a:cubicBezTo>
                  <a:pt x="8260108" y="1932429"/>
                  <a:pt x="8026150" y="1952287"/>
                  <a:pt x="7780711" y="1958463"/>
                </a:cubicBezTo>
                <a:cubicBezTo>
                  <a:pt x="7535272" y="1964639"/>
                  <a:pt x="7471165" y="1930266"/>
                  <a:pt x="7191565" y="1958463"/>
                </a:cubicBezTo>
                <a:cubicBezTo>
                  <a:pt x="6911965" y="1986660"/>
                  <a:pt x="6859989" y="1946759"/>
                  <a:pt x="6682758" y="1958463"/>
                </a:cubicBezTo>
                <a:cubicBezTo>
                  <a:pt x="6505527" y="1970167"/>
                  <a:pt x="6326845" y="1952407"/>
                  <a:pt x="6093612" y="1958463"/>
                </a:cubicBezTo>
                <a:cubicBezTo>
                  <a:pt x="5860379" y="1964519"/>
                  <a:pt x="5561107" y="1943858"/>
                  <a:pt x="5263452" y="1958463"/>
                </a:cubicBezTo>
                <a:cubicBezTo>
                  <a:pt x="4965797" y="1973068"/>
                  <a:pt x="4757741" y="1928904"/>
                  <a:pt x="4513630" y="1958463"/>
                </a:cubicBezTo>
                <a:cubicBezTo>
                  <a:pt x="4269519" y="1988022"/>
                  <a:pt x="4120052" y="1937953"/>
                  <a:pt x="4004822" y="1958463"/>
                </a:cubicBezTo>
                <a:cubicBezTo>
                  <a:pt x="3889592" y="1978973"/>
                  <a:pt x="3715855" y="1948505"/>
                  <a:pt x="3496015" y="1958463"/>
                </a:cubicBezTo>
                <a:cubicBezTo>
                  <a:pt x="3276175" y="1968421"/>
                  <a:pt x="3180443" y="1962999"/>
                  <a:pt x="2987207" y="1958463"/>
                </a:cubicBezTo>
                <a:cubicBezTo>
                  <a:pt x="2793971" y="1953927"/>
                  <a:pt x="2616593" y="1963922"/>
                  <a:pt x="2398061" y="1958463"/>
                </a:cubicBezTo>
                <a:cubicBezTo>
                  <a:pt x="2179529" y="1953004"/>
                  <a:pt x="2030624" y="1964965"/>
                  <a:pt x="1728577" y="1958463"/>
                </a:cubicBezTo>
                <a:cubicBezTo>
                  <a:pt x="1426530" y="1951961"/>
                  <a:pt x="1303418" y="1932599"/>
                  <a:pt x="1059093" y="1958463"/>
                </a:cubicBezTo>
                <a:cubicBezTo>
                  <a:pt x="814768" y="1984327"/>
                  <a:pt x="554308" y="1935770"/>
                  <a:pt x="416389" y="1958463"/>
                </a:cubicBezTo>
                <a:cubicBezTo>
                  <a:pt x="146536" y="1942404"/>
                  <a:pt x="608" y="1766227"/>
                  <a:pt x="0" y="1542074"/>
                </a:cubicBezTo>
                <a:cubicBezTo>
                  <a:pt x="16139" y="1289103"/>
                  <a:pt x="-17287" y="1245342"/>
                  <a:pt x="0" y="1013002"/>
                </a:cubicBezTo>
                <a:cubicBezTo>
                  <a:pt x="17287" y="780662"/>
                  <a:pt x="-28401" y="633926"/>
                  <a:pt x="0" y="416389"/>
                </a:cubicBezTo>
                <a:close/>
              </a:path>
            </a:pathLst>
          </a:custGeom>
          <a:noFill/>
          <a:ln w="19050">
            <a:solidFill>
              <a:srgbClr val="5B9BD5"/>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18995" y="2495550"/>
            <a:ext cx="7671435" cy="2131060"/>
          </a:xfrm>
          <a:prstGeom prst="rect">
            <a:avLst/>
          </a:prstGeom>
          <a:noFill/>
        </p:spPr>
        <p:txBody>
          <a:bodyPr wrap="square" rtlCol="0">
            <a:noAutofit/>
          </a:bodyPr>
          <a:lstStyle/>
          <a:p>
            <a:pPr indent="0" fontAlgn="auto">
              <a:lnSpc>
                <a:spcPct val="200000"/>
              </a:lnSpc>
            </a:pPr>
            <a:r>
              <a:rPr lang="zh-CN" altLang="en-US" sz="2400">
                <a:solidFill>
                  <a:srgbClr val="002060"/>
                </a:solidFill>
                <a:latin typeface="NKKHJC+SimSun"/>
                <a:ea typeface="NKKHJC+SimSun"/>
              </a:rPr>
              <a:t>1.（本源问题）为什么要调节手机或者台灯的亮度？</a:t>
            </a:r>
            <a:endParaRPr lang="zh-CN" altLang="en-US" sz="2400">
              <a:solidFill>
                <a:srgbClr val="002060"/>
              </a:solidFill>
              <a:latin typeface="NKKHJC+SimSun"/>
              <a:ea typeface="NKKHJC+SimSun"/>
            </a:endParaRPr>
          </a:p>
          <a:p>
            <a:pPr indent="0" fontAlgn="auto">
              <a:lnSpc>
                <a:spcPct val="200000"/>
              </a:lnSpc>
            </a:pPr>
            <a:r>
              <a:rPr lang="zh-CN" altLang="en-US" sz="2400">
                <a:solidFill>
                  <a:srgbClr val="002060"/>
                </a:solidFill>
                <a:latin typeface="NKKHJC+SimSun"/>
                <a:ea typeface="NKKHJC+SimSun"/>
              </a:rPr>
              <a:t>2</a:t>
            </a:r>
            <a:r>
              <a:rPr lang="zh-CN" altLang="en-US" sz="2400">
                <a:solidFill>
                  <a:srgbClr val="002060"/>
                </a:solidFill>
                <a:latin typeface="NKKHJC+SimSun"/>
                <a:ea typeface="NKKHJC+SimSun"/>
                <a:sym typeface="+mn-ea"/>
              </a:rPr>
              <a:t>. </a:t>
            </a:r>
            <a:r>
              <a:rPr lang="zh-CN" altLang="en-US" sz="2400">
                <a:solidFill>
                  <a:srgbClr val="002060"/>
                </a:solidFill>
                <a:latin typeface="NKKHJC+SimSun"/>
                <a:ea typeface="NKKHJC+SimSun"/>
              </a:rPr>
              <a:t>人是如何感受光线强弱的？</a:t>
            </a:r>
            <a:endParaRPr lang="zh-CN" altLang="en-US" sz="2400">
              <a:solidFill>
                <a:srgbClr val="002060"/>
              </a:solidFill>
              <a:latin typeface="NKKHJC+SimSun"/>
              <a:ea typeface="NKKHJC+SimSun"/>
            </a:endParaRPr>
          </a:p>
          <a:p>
            <a:pPr indent="0" fontAlgn="auto">
              <a:lnSpc>
                <a:spcPct val="200000"/>
              </a:lnSpc>
            </a:pPr>
            <a:r>
              <a:rPr lang="zh-CN" altLang="en-US" sz="2400">
                <a:solidFill>
                  <a:srgbClr val="002060"/>
                </a:solidFill>
                <a:latin typeface="NKKHJC+SimSun"/>
                <a:ea typeface="NKKHJC+SimSun"/>
              </a:rPr>
              <a:t>机器是如何感受光线强弱的？</a:t>
            </a:r>
            <a:endParaRPr lang="zh-CN" altLang="en-US" sz="2400">
              <a:solidFill>
                <a:srgbClr val="002060"/>
              </a:solidFill>
              <a:latin typeface="NKKHJC+SimSun"/>
              <a:ea typeface="NKKHJC+SimSu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2" name="文本框 1"/>
          <p:cNvSpPr txBox="1"/>
          <p:nvPr/>
        </p:nvSpPr>
        <p:spPr>
          <a:xfrm flipH="1">
            <a:off x="1209040" y="1525270"/>
            <a:ext cx="9358630" cy="593725"/>
          </a:xfrm>
          <a:prstGeom prst="roundRect">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zh-CN" altLang="en-US" sz="2400" b="0" dirty="0">
                <a:solidFill>
                  <a:srgbClr val="3D7B75"/>
                </a:solidFill>
              </a:rPr>
              <a:t>人工调节灯光的方法，将智能台灯的过程与控制示意图补充完整</a:t>
            </a:r>
            <a:endParaRPr lang="zh-CN" altLang="en-US" sz="2400" b="0" dirty="0">
              <a:solidFill>
                <a:srgbClr val="3D7B75"/>
              </a:solidFill>
            </a:endParaRPr>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10" t="8095" r="11501" b="15916"/>
          <a:stretch>
            <a:fillRect/>
          </a:stretch>
        </p:blipFill>
        <p:spPr bwMode="auto">
          <a:xfrm>
            <a:off x="831760" y="1274276"/>
            <a:ext cx="1008000" cy="1008000"/>
          </a:xfrm>
          <a:prstGeom prst="flowChartConnector">
            <a:avLst/>
          </a:prstGeom>
          <a:solidFill>
            <a:srgbClr val="EFFFEF"/>
          </a:solidFill>
          <a:ln>
            <a:solidFill>
              <a:schemeClr val="accent5">
                <a:lumMod val="60000"/>
                <a:lumOff val="40000"/>
              </a:schemeClr>
            </a:solidFill>
          </a:ln>
        </p:spPr>
      </p:pic>
      <p:pic>
        <p:nvPicPr>
          <p:cNvPr id="4" name="图片 3"/>
          <p:cNvPicPr>
            <a:picLocks noChangeAspect="1"/>
          </p:cNvPicPr>
          <p:nvPr/>
        </p:nvPicPr>
        <p:blipFill>
          <a:blip r:embed="rId3"/>
          <a:stretch>
            <a:fillRect/>
          </a:stretch>
        </p:blipFill>
        <p:spPr>
          <a:xfrm>
            <a:off x="2134235" y="2751455"/>
            <a:ext cx="7924165" cy="24377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stretch>
            <a:fillRect/>
          </a:stretch>
        </p:blipFill>
        <p:spPr>
          <a:xfrm>
            <a:off x="1185545" y="1273810"/>
            <a:ext cx="8668385" cy="5352415"/>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131" y="48714"/>
            <a:ext cx="1553258" cy="1161866"/>
          </a:xfrm>
          <a:prstGeom prst="rect">
            <a:avLst/>
          </a:prstGeom>
        </p:spPr>
      </p:pic>
      <p:sp>
        <p:nvSpPr>
          <p:cNvPr id="5" name="文本框 4"/>
          <p:cNvSpPr txBox="1"/>
          <p:nvPr/>
        </p:nvSpPr>
        <p:spPr>
          <a:xfrm flipH="1">
            <a:off x="1660525" y="1050925"/>
            <a:ext cx="9102725" cy="542290"/>
          </a:xfrm>
          <a:prstGeom prst="roundRect">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zh-CN" altLang="en-US" sz="2400" b="0" dirty="0">
                <a:solidFill>
                  <a:srgbClr val="3D7B75"/>
                </a:solidFill>
              </a:rPr>
              <a:t>根据需求设计，需要准备哪些器材，请在下图所列举的材料中勾选</a:t>
            </a:r>
            <a:endParaRPr lang="zh-CN" altLang="en-US" sz="2400" b="0" dirty="0">
              <a:solidFill>
                <a:srgbClr val="3D7B75"/>
              </a:solidFill>
            </a:endParaRPr>
          </a:p>
        </p:txBody>
      </p:sp>
      <p:sp>
        <p:nvSpPr>
          <p:cNvPr id="2" name="文本框 1"/>
          <p:cNvSpPr txBox="1"/>
          <p:nvPr/>
        </p:nvSpPr>
        <p:spPr>
          <a:xfrm>
            <a:off x="3167380" y="2524760"/>
            <a:ext cx="6089015" cy="2851150"/>
          </a:xfrm>
          <a:prstGeom prst="rect">
            <a:avLst/>
          </a:prstGeom>
          <a:noFill/>
        </p:spPr>
        <p:txBody>
          <a:bodyPr wrap="square" rtlCol="0">
            <a:noAutofit/>
          </a:bodyPr>
          <a:lstStyle/>
          <a:p>
            <a:pPr indent="0" fontAlgn="auto">
              <a:lnSpc>
                <a:spcPct val="150000"/>
              </a:lnSpc>
            </a:pPr>
            <a:r>
              <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台灯光源：□LED灯带 □呼吸灯 □灯环</a:t>
            </a:r>
            <a:endPar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检测装置：□光线传感器 □声音传感器</a:t>
            </a:r>
            <a:endPar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电源开关：□按钮 □触摸 □旋钮</a:t>
            </a:r>
            <a:endParaRPr lang="zh-CN" altLang="en-US" sz="2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3870" y="958850"/>
            <a:ext cx="2781935" cy="376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kern="0" dirty="0">
                <a:solidFill>
                  <a:schemeClr val="tx1"/>
                </a:solidFill>
                <a:latin typeface="方正姚体" panose="02010601030101010101" pitchFamily="2" charset="-122"/>
                <a:ea typeface="方正姚体" panose="02010601030101010101" pitchFamily="2" charset="-122"/>
              </a:rPr>
              <a:t>检测合适的光线强度</a:t>
            </a:r>
            <a:endParaRPr lang="zh-CN" altLang="en-US" sz="2000" kern="0" dirty="0">
              <a:solidFill>
                <a:schemeClr val="tx1"/>
              </a:solidFill>
              <a:latin typeface="方正姚体" panose="02010601030101010101" pitchFamily="2" charset="-122"/>
              <a:ea typeface="方正姚体" panose="02010601030101010101" pitchFamily="2" charset="-122"/>
            </a:endParaRPr>
          </a:p>
        </p:txBody>
      </p:sp>
      <p:grpSp>
        <p:nvGrpSpPr>
          <p:cNvPr id="12" name="组合 11"/>
          <p:cNvGrpSpPr/>
          <p:nvPr/>
        </p:nvGrpSpPr>
        <p:grpSpPr>
          <a:xfrm>
            <a:off x="1299232" y="1509781"/>
            <a:ext cx="9368790" cy="1008000"/>
            <a:chOff x="1426400" y="1689020"/>
            <a:chExt cx="9368790" cy="1008000"/>
          </a:xfrm>
        </p:grpSpPr>
        <p:sp>
          <p:nvSpPr>
            <p:cNvPr id="5" name="文本框 4"/>
            <p:cNvSpPr txBox="1"/>
            <p:nvPr/>
          </p:nvSpPr>
          <p:spPr>
            <a:xfrm flipH="1">
              <a:off x="1881060" y="1712515"/>
              <a:ext cx="8914130" cy="984250"/>
            </a:xfrm>
            <a:prstGeom prst="roundRect">
              <a:avLst>
                <a:gd name="adj" fmla="val 8621"/>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4800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400" b="0" dirty="0">
                  <a:solidFill>
                    <a:srgbClr val="3D7B75"/>
                  </a:solidFill>
                </a:rPr>
                <a:t>每个人对光线强度适应情况是不同的。请选择合适的传感器，固定距离，测量自己能适应的最佳光线亮度值作为智能台灯反馈的阈值。</a:t>
              </a:r>
              <a:endParaRPr lang="zh-CN" altLang="en-US" sz="2400" b="0" dirty="0">
                <a:solidFill>
                  <a:srgbClr val="3D7B75"/>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2510" t="8095" r="11501" b="15916"/>
            <a:stretch>
              <a:fillRect/>
            </a:stretch>
          </p:blipFill>
          <p:spPr bwMode="auto">
            <a:xfrm>
              <a:off x="1426400" y="1689020"/>
              <a:ext cx="1008000" cy="1008000"/>
            </a:xfrm>
            <a:prstGeom prst="flowChartConnector">
              <a:avLst/>
            </a:prstGeom>
            <a:solidFill>
              <a:srgbClr val="EFFFEF"/>
            </a:solidFill>
            <a:ln>
              <a:solidFill>
                <a:schemeClr val="accent5">
                  <a:lumMod val="60000"/>
                  <a:lumOff val="40000"/>
                </a:schemeClr>
              </a:solidFill>
            </a:ln>
          </p:spPr>
        </p:pic>
      </p:grpSp>
      <p:graphicFrame>
        <p:nvGraphicFramePr>
          <p:cNvPr id="4" name="表格 3"/>
          <p:cNvGraphicFramePr/>
          <p:nvPr/>
        </p:nvGraphicFramePr>
        <p:xfrm>
          <a:off x="1828800" y="3246755"/>
          <a:ext cx="8531860" cy="1002665"/>
        </p:xfrm>
        <a:graphic>
          <a:graphicData uri="http://schemas.openxmlformats.org/drawingml/2006/table">
            <a:tbl>
              <a:tblPr firstRow="1" firstCol="1" bandRow="1">
                <a:tableStyleId>{AE8A8FC1-FB27-4D16-AF1F-CDC83EDF6AF3}</a:tableStyleId>
              </a:tblPr>
              <a:tblGrid>
                <a:gridCol w="2132965"/>
                <a:gridCol w="2132965"/>
                <a:gridCol w="2132965"/>
                <a:gridCol w="2132965"/>
              </a:tblGrid>
              <a:tr h="508000">
                <a:tc>
                  <a:txBody>
                    <a:bodyPr/>
                    <a:lstStyle/>
                    <a:p>
                      <a:pPr>
                        <a:buNone/>
                      </a:pPr>
                      <a:r>
                        <a:rPr lang="zh-CN" altLang="en-US" sz="1800"/>
                        <a:t>检测次数</a:t>
                      </a:r>
                      <a:endParaRPr lang="zh-CN" altLang="en-US" sz="1800"/>
                    </a:p>
                  </a:txBody>
                  <a:tcPr anchor="ctr"/>
                </a:tc>
                <a:tc>
                  <a:txBody>
                    <a:bodyPr/>
                    <a:lstStyle/>
                    <a:p>
                      <a:pPr algn="ctr">
                        <a:buNone/>
                      </a:pPr>
                      <a:r>
                        <a:rPr lang="zh-CN" altLang="en-US" sz="1800" dirty="0"/>
                        <a:t>第</a:t>
                      </a:r>
                      <a:r>
                        <a:rPr lang="en-US" altLang="zh-CN" sz="1800" dirty="0"/>
                        <a:t>1</a:t>
                      </a:r>
                      <a:r>
                        <a:rPr lang="zh-CN" altLang="en-US" sz="1800" dirty="0"/>
                        <a:t>次</a:t>
                      </a:r>
                      <a:endParaRPr lang="zh-CN" altLang="en-US" sz="1800" dirty="0"/>
                    </a:p>
                  </a:txBody>
                  <a:tcPr anchor="ctr"/>
                </a:tc>
                <a:tc>
                  <a:txBody>
                    <a:bodyPr/>
                    <a:lstStyle/>
                    <a:p>
                      <a:pPr algn="ctr">
                        <a:buNone/>
                      </a:pPr>
                      <a:r>
                        <a:rPr lang="zh-CN" altLang="en-US" sz="1800" dirty="0">
                          <a:sym typeface="+mn-ea"/>
                        </a:rPr>
                        <a:t>第</a:t>
                      </a:r>
                      <a:r>
                        <a:rPr lang="en-US" altLang="zh-CN" sz="1800" dirty="0">
                          <a:sym typeface="+mn-ea"/>
                        </a:rPr>
                        <a:t>2</a:t>
                      </a:r>
                      <a:r>
                        <a:rPr lang="zh-CN" altLang="en-US" sz="1800" dirty="0">
                          <a:sym typeface="+mn-ea"/>
                        </a:rPr>
                        <a:t>次</a:t>
                      </a:r>
                      <a:endParaRPr lang="zh-CN" altLang="en-US" sz="1800" dirty="0">
                        <a:sym typeface="+mn-ea"/>
                      </a:endParaRPr>
                    </a:p>
                  </a:txBody>
                  <a:tcPr anchor="ctr"/>
                </a:tc>
                <a:tc>
                  <a:txBody>
                    <a:bodyPr/>
                    <a:lstStyle/>
                    <a:p>
                      <a:pPr algn="ctr">
                        <a:buNone/>
                      </a:pPr>
                      <a:r>
                        <a:rPr lang="zh-CN" altLang="en-US" sz="1800" dirty="0">
                          <a:sym typeface="+mn-ea"/>
                        </a:rPr>
                        <a:t>第</a:t>
                      </a:r>
                      <a:r>
                        <a:rPr lang="en-US" altLang="zh-CN" sz="1800" dirty="0">
                          <a:sym typeface="+mn-ea"/>
                        </a:rPr>
                        <a:t>3</a:t>
                      </a:r>
                      <a:r>
                        <a:rPr lang="zh-CN" altLang="en-US" sz="1800" dirty="0">
                          <a:sym typeface="+mn-ea"/>
                        </a:rPr>
                        <a:t>次</a:t>
                      </a:r>
                      <a:endParaRPr lang="zh-CN" altLang="en-US" sz="1800" dirty="0">
                        <a:sym typeface="+mn-ea"/>
                      </a:endParaRPr>
                    </a:p>
                  </a:txBody>
                  <a:tcPr anchor="ctr"/>
                </a:tc>
              </a:tr>
              <a:tr h="494665">
                <a:tc>
                  <a:txBody>
                    <a:bodyPr/>
                    <a:lstStyle/>
                    <a:p>
                      <a:pPr>
                        <a:buNone/>
                      </a:pPr>
                      <a:r>
                        <a:rPr lang="zh-CN" altLang="en-US" sz="1800"/>
                        <a:t>光线强度</a:t>
                      </a:r>
                      <a:endParaRPr lang="zh-CN" altLang="en-US" sz="1800"/>
                    </a:p>
                  </a:txBody>
                  <a:tcPr anchor="ctr"/>
                </a:tc>
                <a:tc>
                  <a:txBody>
                    <a:bodyPr/>
                    <a:lstStyle/>
                    <a:p>
                      <a:pPr>
                        <a:buNone/>
                      </a:pPr>
                      <a:endParaRPr lang="zh-CN" altLang="en-US" sz="1800"/>
                    </a:p>
                  </a:txBody>
                  <a:tcPr anchor="ctr"/>
                </a:tc>
                <a:tc>
                  <a:txBody>
                    <a:bodyPr/>
                    <a:lstStyle/>
                    <a:p>
                      <a:pPr>
                        <a:buNone/>
                      </a:pPr>
                      <a:endParaRPr lang="zh-CN" altLang="en-US" sz="1800"/>
                    </a:p>
                  </a:txBody>
                  <a:tcPr anchor="ctr"/>
                </a:tc>
                <a:tc>
                  <a:txBody>
                    <a:bodyPr/>
                    <a:lstStyle/>
                    <a:p>
                      <a:pPr>
                        <a:buNone/>
                      </a:pPr>
                      <a:endParaRPr lang="zh-CN" altLang="en-US" sz="1800" dirty="0"/>
                    </a:p>
                  </a:txBody>
                  <a:tcPr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3870" y="958850"/>
            <a:ext cx="2781935" cy="376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kern="0" dirty="0">
                <a:solidFill>
                  <a:schemeClr val="tx1"/>
                </a:solidFill>
                <a:latin typeface="方正姚体" panose="02010601030101010101" pitchFamily="2" charset="-122"/>
                <a:ea typeface="方正姚体" panose="02010601030101010101" pitchFamily="2" charset="-122"/>
              </a:rPr>
              <a:t>连接硬件</a:t>
            </a:r>
            <a:endParaRPr lang="zh-CN" altLang="en-US" sz="2000" kern="0" dirty="0">
              <a:solidFill>
                <a:schemeClr val="tx1"/>
              </a:solidFill>
              <a:latin typeface="方正姚体" panose="02010601030101010101" pitchFamily="2" charset="-122"/>
              <a:ea typeface="方正姚体" panose="02010601030101010101" pitchFamily="2" charset="-122"/>
            </a:endParaRPr>
          </a:p>
        </p:txBody>
      </p:sp>
      <p:grpSp>
        <p:nvGrpSpPr>
          <p:cNvPr id="12" name="组合 11"/>
          <p:cNvGrpSpPr/>
          <p:nvPr/>
        </p:nvGrpSpPr>
        <p:grpSpPr>
          <a:xfrm>
            <a:off x="1299232" y="1335156"/>
            <a:ext cx="9614535" cy="1008000"/>
            <a:chOff x="1426400" y="1514395"/>
            <a:chExt cx="9614535" cy="1008000"/>
          </a:xfrm>
        </p:grpSpPr>
        <p:sp>
          <p:nvSpPr>
            <p:cNvPr id="5" name="文本框 4"/>
            <p:cNvSpPr txBox="1"/>
            <p:nvPr/>
          </p:nvSpPr>
          <p:spPr>
            <a:xfrm flipH="1">
              <a:off x="1881060" y="1712515"/>
              <a:ext cx="9159875" cy="664845"/>
            </a:xfrm>
            <a:prstGeom prst="roundRect">
              <a:avLst>
                <a:gd name="adj" fmla="val 8621"/>
              </a:avLst>
            </a:prstGeom>
            <a:solidFill>
              <a:srgbClr val="EFFFEF"/>
            </a:solidFill>
            <a:ln w="19050" cap="rnd" cmpd="thickThin">
              <a:solidFill>
                <a:schemeClr val="accent5">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48000" tIns="0" rIns="0" bIns="0" numCol="1" spcCol="0" rtlCol="0" fromWordArt="0" anchor="ctr" anchorCtr="0" forceAA="0" compatLnSpc="1">
              <a:noAutofit/>
            </a:bodyPr>
            <a:lstStyle>
              <a:defPPr>
                <a:defRPr lang="zh-CN"/>
              </a:defPPr>
              <a:lvl1pPr algn="just">
                <a:defRPr sz="3600" b="1" kern="0">
                  <a:latin typeface="华文新魏" panose="02010800040101010101" pitchFamily="2" charset="-122"/>
                  <a:ea typeface="华文新魏" panose="020108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400" b="0" dirty="0">
                  <a:solidFill>
                    <a:srgbClr val="3D7B75"/>
                  </a:solidFill>
                </a:rPr>
                <a:t>使用杜邦线将光线传感器与主控板相连，并测试连接是否成功。</a:t>
              </a:r>
              <a:endParaRPr lang="zh-CN" altLang="en-US" sz="2400" b="0" dirty="0">
                <a:solidFill>
                  <a:srgbClr val="3D7B75"/>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2510" t="8095" r="11501" b="15916"/>
            <a:stretch>
              <a:fillRect/>
            </a:stretch>
          </p:blipFill>
          <p:spPr bwMode="auto">
            <a:xfrm>
              <a:off x="1426400" y="1514395"/>
              <a:ext cx="1008000" cy="1008000"/>
            </a:xfrm>
            <a:prstGeom prst="flowChartConnector">
              <a:avLst/>
            </a:prstGeom>
            <a:solidFill>
              <a:srgbClr val="EFFFEF"/>
            </a:solidFill>
            <a:ln>
              <a:solidFill>
                <a:schemeClr val="accent5">
                  <a:lumMod val="60000"/>
                  <a:lumOff val="40000"/>
                </a:schemeClr>
              </a:solidFill>
            </a:ln>
          </p:spPr>
        </p:pic>
      </p:grpSp>
      <p:pic>
        <p:nvPicPr>
          <p:cNvPr id="3" name="图片 2"/>
          <p:cNvPicPr>
            <a:picLocks noChangeAspect="1"/>
          </p:cNvPicPr>
          <p:nvPr/>
        </p:nvPicPr>
        <p:blipFill>
          <a:blip r:embed="rId2"/>
          <a:stretch>
            <a:fillRect/>
          </a:stretch>
        </p:blipFill>
        <p:spPr>
          <a:xfrm>
            <a:off x="3119120" y="2555875"/>
            <a:ext cx="6255385" cy="3454400"/>
          </a:xfrm>
          <a:prstGeom prst="rect">
            <a:avLst/>
          </a:prstGeom>
        </p:spPr>
      </p:pic>
    </p:spTree>
  </p:cSld>
  <p:clrMapOvr>
    <a:masterClrMapping/>
  </p:clrMapOvr>
</p:sld>
</file>

<file path=ppt/tags/tag1.xml><?xml version="1.0" encoding="utf-8"?>
<p:tagLst xmlns:p="http://schemas.openxmlformats.org/presentationml/2006/main">
  <p:tag name="PA" val="v5.2.11"/>
  <p:tag name="WHOLESPTYPE" val="Shape_Text"/>
</p:tagLst>
</file>

<file path=ppt/tags/tag2.xml><?xml version="1.0" encoding="utf-8"?>
<p:tagLst xmlns:p="http://schemas.openxmlformats.org/presentationml/2006/main">
  <p:tag name="KSO_WM_BEAUTIFY_FLAG" val="#wm#"/>
  <p:tag name="KSO_WM_TEMPLATE_CATEGORY" val="custom"/>
  <p:tag name="KSO_WM_TEMPLATE_INDEX" val="20187308"/>
</p:tagLst>
</file>

<file path=ppt/tags/tag3.xml><?xml version="1.0" encoding="utf-8"?>
<p:tagLst xmlns:p="http://schemas.openxmlformats.org/presentationml/2006/main">
  <p:tag name="PA" val="v5.2.11"/>
  <p:tag name="WHOLESPTYPE" val="Shape_Text"/>
</p:tagLst>
</file>

<file path=ppt/tags/tag4.xml><?xml version="1.0" encoding="utf-8"?>
<p:tagLst xmlns:p="http://schemas.openxmlformats.org/presentationml/2006/main">
  <p:tag name="KSO_WM_BEAUTIFY_FLAG" val="#wm#"/>
  <p:tag name="KSO_WM_TEMPLATE_CATEGORY" val="custom"/>
  <p:tag name="KSO_WM_TEMPLATE_INDEX" val="20187308"/>
</p:tagLst>
</file>

<file path=ppt/tags/tag5.xml><?xml version="1.0" encoding="utf-8"?>
<p:tagLst xmlns:p="http://schemas.openxmlformats.org/presentationml/2006/main">
  <p:tag name="RESOURCE_RECORD_KEY" val="{&quot;29&quot;:[50000076,50000199,50000162]}"/>
</p:tagLst>
</file>

<file path=ppt/theme/theme1.xml><?xml version="1.0" encoding="utf-8"?>
<a:theme xmlns:a="http://schemas.openxmlformats.org/drawingml/2006/main" name="Office 主题​​">
  <a:themeElements>
    <a:clrScheme name="自定义 1286">
      <a:dk1>
        <a:sysClr val="windowText" lastClr="000000"/>
      </a:dk1>
      <a:lt1>
        <a:sysClr val="window" lastClr="FFFFFF"/>
      </a:lt1>
      <a:dk2>
        <a:srgbClr val="44546A"/>
      </a:dk2>
      <a:lt2>
        <a:srgbClr val="E7E6E6"/>
      </a:lt2>
      <a:accent1>
        <a:srgbClr val="4472C4"/>
      </a:accent1>
      <a:accent2>
        <a:srgbClr val="ED7D31"/>
      </a:accent2>
      <a:accent3>
        <a:srgbClr val="7661C7"/>
      </a:accent3>
      <a:accent4>
        <a:srgbClr val="FFC000"/>
      </a:accent4>
      <a:accent5>
        <a:srgbClr val="5B9BD5"/>
      </a:accent5>
      <a:accent6>
        <a:srgbClr val="70AD47"/>
      </a:accent6>
      <a:hlink>
        <a:srgbClr val="0563C1"/>
      </a:hlink>
      <a:folHlink>
        <a:srgbClr val="954F72"/>
      </a:folHlink>
    </a:clrScheme>
    <a:fontScheme name="oluw3hsr">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oluw3hsr">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1">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oluw3hsr">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Words>
  <Application>WPS 演示</Application>
  <PresentationFormat>宽屏</PresentationFormat>
  <Paragraphs>94</Paragraphs>
  <Slides>14</Slides>
  <Notes>9</Notes>
  <HiddenSlides>0</HiddenSlides>
  <MMClips>1</MMClips>
  <ScaleCrop>false</ScaleCrop>
  <HeadingPairs>
    <vt:vector size="8" baseType="variant">
      <vt:variant>
        <vt:lpstr>已用的字体</vt:lpstr>
      </vt:variant>
      <vt:variant>
        <vt:i4>22</vt:i4>
      </vt:variant>
      <vt:variant>
        <vt:lpstr>主题</vt:lpstr>
      </vt:variant>
      <vt:variant>
        <vt:i4>3</vt:i4>
      </vt:variant>
      <vt:variant>
        <vt:lpstr>嵌入 OLE 服务器</vt:lpstr>
      </vt:variant>
      <vt:variant>
        <vt:i4>1</vt:i4>
      </vt:variant>
      <vt:variant>
        <vt:lpstr>幻灯片标题</vt:lpstr>
      </vt:variant>
      <vt:variant>
        <vt:i4>14</vt:i4>
      </vt:variant>
    </vt:vector>
  </HeadingPairs>
  <TitlesOfParts>
    <vt:vector size="40" baseType="lpstr">
      <vt:lpstr>Arial</vt:lpstr>
      <vt:lpstr>宋体</vt:lpstr>
      <vt:lpstr>Wingdings</vt:lpstr>
      <vt:lpstr>隶书</vt:lpstr>
      <vt:lpstr>微软雅黑</vt:lpstr>
      <vt:lpstr>方正启体简体</vt:lpstr>
      <vt:lpstr>印品灵秀体</vt:lpstr>
      <vt:lpstr>Calibri</vt:lpstr>
      <vt:lpstr>方正姚体</vt:lpstr>
      <vt:lpstr>楷体</vt:lpstr>
      <vt:lpstr>阿里巴巴普惠体 M</vt:lpstr>
      <vt:lpstr>阿里巴巴普惠体</vt:lpstr>
      <vt:lpstr>思源黑体 CN</vt:lpstr>
      <vt:lpstr>方正仿宋_GB2312</vt:lpstr>
      <vt:lpstr>华文新魏</vt:lpstr>
      <vt:lpstr>Times New Roman</vt:lpstr>
      <vt:lpstr>NKKHJC+SimSun</vt:lpstr>
      <vt:lpstr>Segoe Print</vt:lpstr>
      <vt:lpstr>幼圆</vt:lpstr>
      <vt:lpstr>方正苏新诗柳楷简体</vt:lpstr>
      <vt:lpstr>Arial Unicode MS</vt:lpstr>
      <vt:lpstr>黑体</vt:lpstr>
      <vt:lpstr>Office 主题​​</vt:lpstr>
      <vt:lpstr>1</vt:lpstr>
      <vt:lpstr>1_1</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滕 理者</dc:creator>
  <cp:lastModifiedBy>赵新未</cp:lastModifiedBy>
  <cp:revision>225</cp:revision>
  <dcterms:created xsi:type="dcterms:W3CDTF">2021-03-10T11:26:00Z</dcterms:created>
  <dcterms:modified xsi:type="dcterms:W3CDTF">2025-01-26T14:56:16Z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3A43704AC5BD4A719E9419BDFEF19C4E_13</vt:lpwstr>
  </property>
  <property fmtid="{D5CDD505-2E9C-101B-9397-08002B2CF9AE}" pid="3" name="KSOProductBuildVer">
    <vt:lpwstr>2052-12.1.0.19770</vt:lpwstr>
  </property>
</Properties>
</file>