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44" r:id="rId3"/>
    <p:sldId id="345" r:id="rId4"/>
    <p:sldId id="313" r:id="rId5"/>
    <p:sldId id="360" r:id="rId6"/>
    <p:sldId id="361" r:id="rId7"/>
    <p:sldId id="363" r:id="rId8"/>
    <p:sldId id="362" r:id="rId9"/>
    <p:sldId id="350" r:id="rId10"/>
    <p:sldId id="346" r:id="rId11"/>
    <p:sldId id="364" r:id="rId12"/>
    <p:sldId id="365" r:id="rId13"/>
    <p:sldId id="367" r:id="rId14"/>
    <p:sldId id="356" r:id="rId15"/>
    <p:sldId id="336" r:id="rId16"/>
    <p:sldId id="366" r:id="rId17"/>
    <p:sldId id="358" r:id="rId18"/>
    <p:sldId id="354" r:id="rId19"/>
    <p:sldId id="278" r:id="rId20"/>
  </p:sldIdLst>
  <p:sldSz cx="12192000" cy="6858000"/>
  <p:notesSz cx="6858000" cy="9144000"/>
  <p:embeddedFontLst>
    <p:embeddedFont>
      <p:font typeface="Aa巴洛克" panose="00020600040101010101" pitchFamily="18" charset="-122"/>
      <p:regular r:id="rId23"/>
    </p:embeddedFont>
    <p:embeddedFont>
      <p:font typeface="等线" panose="02010600030101010101" pitchFamily="2" charset="-122"/>
      <p:regular r:id="rId24"/>
      <p:bold r:id="rId25"/>
    </p:embeddedFont>
    <p:embeddedFont>
      <p:font typeface="方正姚体" panose="02010601030101010101" pitchFamily="2" charset="-122"/>
      <p:regular r:id="rId26"/>
    </p:embeddedFont>
    <p:embeddedFont>
      <p:font typeface="黑体" panose="02010609060101010101" pitchFamily="49" charset="-122"/>
      <p:regular r:id="rId27"/>
    </p:embeddedFont>
    <p:embeddedFont>
      <p:font typeface="华文中宋" panose="02010600040101010101" pitchFamily="2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AF8"/>
    <a:srgbClr val="4B93E8"/>
    <a:srgbClr val="1053A4"/>
    <a:srgbClr val="7ABCB7"/>
    <a:srgbClr val="E05F2B"/>
    <a:srgbClr val="E9CD4D"/>
    <a:srgbClr val="FFFFFF"/>
    <a:srgbClr val="FFCCFF"/>
    <a:srgbClr val="E5EFFB"/>
    <a:srgbClr val="DB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0" autoAdjust="0"/>
    <p:restoredTop sz="90387" autoAdjust="0"/>
  </p:normalViewPr>
  <p:slideViewPr>
    <p:cSldViewPr snapToGrid="0">
      <p:cViewPr varScale="1">
        <p:scale>
          <a:sx n="83" d="100"/>
          <a:sy n="83" d="100"/>
        </p:scale>
        <p:origin x="8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2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0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2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03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51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8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37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9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57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缩进不对，行距可以大点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88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67352D0-46BB-6ADF-BF19-8551081E7BBA}"/>
              </a:ext>
            </a:extLst>
          </p:cNvPr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制作智能小台灯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0A1361-9695-561A-A334-2B25FDF14084}"/>
              </a:ext>
            </a:extLst>
          </p:cNvPr>
          <p:cNvSpPr txBox="1"/>
          <p:nvPr userDrawn="1"/>
        </p:nvSpPr>
        <p:spPr>
          <a:xfrm>
            <a:off x="480523" y="6410049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优化完善智能台灯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 userDrawn="1"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92F3160-3E17-5E26-F147-01EAFCB64250}"/>
              </a:ext>
            </a:extLst>
          </p:cNvPr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制作智能小台灯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F81851-2ECA-2FC1-2E87-5D04CFC96D1B}"/>
              </a:ext>
            </a:extLst>
          </p:cNvPr>
          <p:cNvSpPr txBox="1"/>
          <p:nvPr userDrawn="1"/>
        </p:nvSpPr>
        <p:spPr>
          <a:xfrm>
            <a:off x="480523" y="6410049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优化完善智能台灯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2025/1/17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C042665-9820-B59F-FB30-B459A0F2DF6D}"/>
              </a:ext>
            </a:extLst>
          </p:cNvPr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制作智能小台灯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878852-374E-1002-9B62-0729CDD613FD}"/>
              </a:ext>
            </a:extLst>
          </p:cNvPr>
          <p:cNvSpPr txBox="1"/>
          <p:nvPr userDrawn="1"/>
        </p:nvSpPr>
        <p:spPr>
          <a:xfrm>
            <a:off x="480523" y="6410049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优化完善智能台灯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02A6BDF-2968-F431-5A70-3C3258164392}"/>
              </a:ext>
            </a:extLst>
          </p:cNvPr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制作智能小台灯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E0AE6C-284B-481D-3EFA-AE967E3FD972}"/>
              </a:ext>
            </a:extLst>
          </p:cNvPr>
          <p:cNvSpPr txBox="1"/>
          <p:nvPr userDrawn="1"/>
        </p:nvSpPr>
        <p:spPr>
          <a:xfrm>
            <a:off x="480523" y="6410049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优化完善智能台灯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0.xml"/><Relationship Id="rId7" Type="http://schemas.openxmlformats.org/officeDocument/2006/relationships/slide" Target="slide1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0.xml"/><Relationship Id="rId7" Type="http://schemas.openxmlformats.org/officeDocument/2006/relationships/slide" Target="slide18.xml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0.xml"/><Relationship Id="rId7" Type="http://schemas.openxmlformats.org/officeDocument/2006/relationships/slide" Target="slide1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0.xml"/><Relationship Id="rId7" Type="http://schemas.openxmlformats.org/officeDocument/2006/relationships/slide" Target="slide1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slide" Target="slide18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slide" Target="slide18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1.png"/><Relationship Id="rId3" Type="http://schemas.openxmlformats.org/officeDocument/2006/relationships/slide" Target="slide18.xml"/><Relationship Id="rId7" Type="http://schemas.openxmlformats.org/officeDocument/2006/relationships/image" Target="../media/image1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0.xml"/><Relationship Id="rId11" Type="http://schemas.openxmlformats.org/officeDocument/2006/relationships/image" Target="../media/image39.png"/><Relationship Id="rId5" Type="http://schemas.openxmlformats.org/officeDocument/2006/relationships/image" Target="../media/image19.png"/><Relationship Id="rId10" Type="http://schemas.openxmlformats.org/officeDocument/2006/relationships/image" Target="../media/image38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0.xml"/><Relationship Id="rId7" Type="http://schemas.openxmlformats.org/officeDocument/2006/relationships/slide" Target="slide1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10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3.xml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slide" Target="slide18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10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10.xml"/><Relationship Id="rId7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96663" y="567945"/>
            <a:ext cx="50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制作智能小台灯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六年级下册</a:t>
            </a:r>
          </a:p>
        </p:txBody>
      </p:sp>
      <p:sp>
        <p:nvSpPr>
          <p:cNvPr id="14" name="矩形 13"/>
          <p:cNvSpPr/>
          <p:nvPr/>
        </p:nvSpPr>
        <p:spPr>
          <a:xfrm>
            <a:off x="7349683" y="169311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3362862" y="1743792"/>
            <a:ext cx="6564910" cy="1095861"/>
          </a:xfrm>
        </p:spPr>
        <p:txBody>
          <a:bodyPr>
            <a:noAutofit/>
          </a:bodyPr>
          <a:lstStyle/>
          <a:p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优化完善智能台灯</a:t>
            </a:r>
            <a:endParaRPr lang="zh-CN" alt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092602" y="3305398"/>
            <a:ext cx="3971466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控制系统优化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02453" y="2041707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11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4B702-A4BD-E04A-BF09-D0626E422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247C57-FC5B-A774-1BDF-63D43D092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2" y="2890330"/>
            <a:ext cx="3079042" cy="3079042"/>
          </a:xfrm>
          <a:prstGeom prst="rect">
            <a:avLst/>
          </a:prstGeom>
        </p:spPr>
      </p:pic>
      <p:sp>
        <p:nvSpPr>
          <p:cNvPr id="15" name="副标题 8"/>
          <p:cNvSpPr txBox="1">
            <a:spLocks/>
          </p:cNvSpPr>
          <p:nvPr/>
        </p:nvSpPr>
        <p:spPr>
          <a:xfrm>
            <a:off x="1259810" y="3913305"/>
            <a:ext cx="3971466" cy="7171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PA_圆角矩形 31"/>
          <p:cNvSpPr/>
          <p:nvPr>
            <p:custDataLst>
              <p:tags r:id="rId1"/>
            </p:custDataLst>
          </p:nvPr>
        </p:nvSpPr>
        <p:spPr>
          <a:xfrm>
            <a:off x="4557223" y="4722806"/>
            <a:ext cx="3042224" cy="373380"/>
          </a:xfrm>
          <a:prstGeom prst="roundRect">
            <a:avLst/>
          </a:prstGeom>
          <a:solidFill>
            <a:srgbClr val="4B93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合肥市逍遥津小学    王珊珊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5" grpId="0"/>
      <p:bldP spid="9" grpId="0" build="p"/>
      <p:bldP spid="4" grpId="1"/>
      <p:bldP spid="4" grpId="2"/>
      <p:bldP spid="1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20206" y="4549285"/>
            <a:ext cx="1596683" cy="159668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A17E8CB-FCA1-C4FC-4B28-A96824F07EF9}"/>
              </a:ext>
            </a:extLst>
          </p:cNvPr>
          <p:cNvSpPr/>
          <p:nvPr/>
        </p:nvSpPr>
        <p:spPr>
          <a:xfrm>
            <a:off x="1585623" y="1358411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：安装超声波传感器</a:t>
            </a:r>
          </a:p>
        </p:txBody>
      </p:sp>
      <p:sp>
        <p:nvSpPr>
          <p:cNvPr id="2" name="同侧圆角矩形 20">
            <a:extLst>
              <a:ext uri="{FF2B5EF4-FFF2-40B4-BE49-F238E27FC236}">
                <a16:creationId xmlns:a16="http://schemas.microsoft.com/office/drawing/2014/main" id="{0884C674-6531-F2CF-3EB5-2CD08ECB972D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>
            <a:extLst>
              <a:ext uri="{FF2B5EF4-FFF2-40B4-BE49-F238E27FC236}">
                <a16:creationId xmlns:a16="http://schemas.microsoft.com/office/drawing/2014/main" id="{312AC115-3DC6-F01E-D84F-BF8AAB82ED6A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68052ADB-BA2A-6FF3-B400-EF68B2EEF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  <a:extLst>
              <a:ext uri="{FF2B5EF4-FFF2-40B4-BE49-F238E27FC236}">
                <a16:creationId xmlns:a16="http://schemas.microsoft.com/office/drawing/2014/main" id="{385B257A-3F2C-2BD9-82A9-ED79493E6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>
            <a:extLst>
              <a:ext uri="{FF2B5EF4-FFF2-40B4-BE49-F238E27FC236}">
                <a16:creationId xmlns:a16="http://schemas.microsoft.com/office/drawing/2014/main" id="{5DE10B5F-1214-1510-1F08-FD35F8B10DA9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>
            <a:extLst>
              <a:ext uri="{FF2B5EF4-FFF2-40B4-BE49-F238E27FC236}">
                <a16:creationId xmlns:a16="http://schemas.microsoft.com/office/drawing/2014/main" id="{90ED144D-4273-5DA0-918A-93422AD3392B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7" action="ppaction://hlinksldjump"/>
            <a:extLst>
              <a:ext uri="{FF2B5EF4-FFF2-40B4-BE49-F238E27FC236}">
                <a16:creationId xmlns:a16="http://schemas.microsoft.com/office/drawing/2014/main" id="{08CADBA2-318D-7670-65D6-3F280F390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  <a:extLst>
              <a:ext uri="{FF2B5EF4-FFF2-40B4-BE49-F238E27FC236}">
                <a16:creationId xmlns:a16="http://schemas.microsoft.com/office/drawing/2014/main" id="{E250FA36-87A8-3F2D-58D3-5EE0D9A5E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DE4BAF-7022-D90A-F45D-EB079D3AB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5623" y="1942380"/>
            <a:ext cx="8559146" cy="36439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CFEC-F0B5-75CD-4849-2D760C14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>
            <a:extLst>
              <a:ext uri="{FF2B5EF4-FFF2-40B4-BE49-F238E27FC236}">
                <a16:creationId xmlns:a16="http://schemas.microsoft.com/office/drawing/2014/main" id="{DCD16062-8A82-000D-9A59-9F4082995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8E458A4-A672-4372-6DEB-B14DFFA99A24}"/>
              </a:ext>
            </a:extLst>
          </p:cNvPr>
          <p:cNvSpPr/>
          <p:nvPr/>
        </p:nvSpPr>
        <p:spPr>
          <a:xfrm>
            <a:off x="1585623" y="1358411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：搭建程序，测试运行</a:t>
            </a:r>
          </a:p>
        </p:txBody>
      </p:sp>
      <p:sp>
        <p:nvSpPr>
          <p:cNvPr id="2" name="同侧圆角矩形 20">
            <a:extLst>
              <a:ext uri="{FF2B5EF4-FFF2-40B4-BE49-F238E27FC236}">
                <a16:creationId xmlns:a16="http://schemas.microsoft.com/office/drawing/2014/main" id="{C5A12E0F-62BB-8D29-91D8-7E3147CDAC9D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>
            <a:extLst>
              <a:ext uri="{FF2B5EF4-FFF2-40B4-BE49-F238E27FC236}">
                <a16:creationId xmlns:a16="http://schemas.microsoft.com/office/drawing/2014/main" id="{EF195E84-B599-BF3C-125E-904221696BCB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5E6D6659-966D-F52A-38AF-F5C2289B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  <a:extLst>
              <a:ext uri="{FF2B5EF4-FFF2-40B4-BE49-F238E27FC236}">
                <a16:creationId xmlns:a16="http://schemas.microsoft.com/office/drawing/2014/main" id="{C724012C-BAA2-9F99-A1AB-61FEC7C24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>
            <a:extLst>
              <a:ext uri="{FF2B5EF4-FFF2-40B4-BE49-F238E27FC236}">
                <a16:creationId xmlns:a16="http://schemas.microsoft.com/office/drawing/2014/main" id="{EE3051C1-5419-0500-9425-E6914A254696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>
            <a:extLst>
              <a:ext uri="{FF2B5EF4-FFF2-40B4-BE49-F238E27FC236}">
                <a16:creationId xmlns:a16="http://schemas.microsoft.com/office/drawing/2014/main" id="{B3A2CDDE-8BAB-B985-DB3F-26FE4812F796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7" action="ppaction://hlinksldjump"/>
            <a:extLst>
              <a:ext uri="{FF2B5EF4-FFF2-40B4-BE49-F238E27FC236}">
                <a16:creationId xmlns:a16="http://schemas.microsoft.com/office/drawing/2014/main" id="{5992B630-8D25-9491-844C-1B5A6E55B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  <a:extLst>
              <a:ext uri="{FF2B5EF4-FFF2-40B4-BE49-F238E27FC236}">
                <a16:creationId xmlns:a16="http://schemas.microsoft.com/office/drawing/2014/main" id="{AF0D2AF2-6E40-3D80-2A88-EF4009A4D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E84110A-0BA8-C677-A888-00BD3082B5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091" y="2082370"/>
            <a:ext cx="4325459" cy="210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C7CA07-9DF8-9DB0-C80C-EBB35DC371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593" y="2082370"/>
            <a:ext cx="1912859" cy="2108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776A0DC-A465-76B8-E463-CDEE0AE7E72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593" y="4407742"/>
            <a:ext cx="5908929" cy="136512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E41E200-8D4A-3DA7-EC0D-71334EDD2DC5}"/>
              </a:ext>
            </a:extLst>
          </p:cNvPr>
          <p:cNvGrpSpPr/>
          <p:nvPr/>
        </p:nvGrpSpPr>
        <p:grpSpPr>
          <a:xfrm>
            <a:off x="8912315" y="2248754"/>
            <a:ext cx="2690734" cy="1722317"/>
            <a:chOff x="8912315" y="2248754"/>
            <a:chExt cx="2690734" cy="1722317"/>
          </a:xfrm>
        </p:grpSpPr>
        <p:sp>
          <p:nvSpPr>
            <p:cNvPr id="28" name="思想气泡: 云 27">
              <a:extLst>
                <a:ext uri="{FF2B5EF4-FFF2-40B4-BE49-F238E27FC236}">
                  <a16:creationId xmlns:a16="http://schemas.microsoft.com/office/drawing/2014/main" id="{139D95E9-1BF4-EF27-C6EF-3120C79E1447}"/>
                </a:ext>
              </a:extLst>
            </p:cNvPr>
            <p:cNvSpPr/>
            <p:nvPr/>
          </p:nvSpPr>
          <p:spPr>
            <a:xfrm>
              <a:off x="8912315" y="2248754"/>
              <a:ext cx="2690734" cy="1722317"/>
            </a:xfrm>
            <a:prstGeom prst="cloudCallout">
              <a:avLst>
                <a:gd name="adj1" fmla="val 23854"/>
                <a:gd name="adj2" fmla="val 81899"/>
              </a:avLst>
            </a:prstGeom>
            <a:solidFill>
              <a:srgbClr val="90CAF8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EF188CA-AC09-338B-73F6-CF6C256FF645}"/>
                </a:ext>
              </a:extLst>
            </p:cNvPr>
            <p:cNvSpPr/>
            <p:nvPr/>
          </p:nvSpPr>
          <p:spPr>
            <a:xfrm>
              <a:off x="9180892" y="2537390"/>
              <a:ext cx="2337148" cy="949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提示：首先需要在</a:t>
              </a:r>
              <a:r>
                <a:rPr lang="zh-CN" altLang="en-US" sz="160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扩展</a:t>
              </a:r>
              <a:r>
                <a:rPr lang="zh-CN" altLang="en-US" sz="16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中</a:t>
              </a:r>
              <a:r>
                <a:rPr lang="zh-CN" altLang="en-US" sz="160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添加超声波模块</a:t>
              </a:r>
              <a:r>
                <a:rPr lang="zh-CN" altLang="en-US" sz="16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，然后再进行超声波</a:t>
              </a:r>
              <a:r>
                <a:rPr lang="zh-CN" altLang="en-US" sz="160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初始化</a:t>
              </a:r>
              <a:r>
                <a:rPr lang="zh-CN" altLang="en-US" sz="16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3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8FF3F-1B56-92F6-7697-4AA2506AF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>
            <a:extLst>
              <a:ext uri="{FF2B5EF4-FFF2-40B4-BE49-F238E27FC236}">
                <a16:creationId xmlns:a16="http://schemas.microsoft.com/office/drawing/2014/main" id="{0F704344-908A-F2FE-1F77-6CD8644DF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0EC5C98-EA7C-7A1F-0B2D-2C02598C6F8D}"/>
              </a:ext>
            </a:extLst>
          </p:cNvPr>
          <p:cNvSpPr/>
          <p:nvPr/>
        </p:nvSpPr>
        <p:spPr>
          <a:xfrm>
            <a:off x="1585623" y="1358411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：搭建程序，测试运行</a:t>
            </a:r>
          </a:p>
        </p:txBody>
      </p:sp>
      <p:sp>
        <p:nvSpPr>
          <p:cNvPr id="2" name="同侧圆角矩形 20">
            <a:extLst>
              <a:ext uri="{FF2B5EF4-FFF2-40B4-BE49-F238E27FC236}">
                <a16:creationId xmlns:a16="http://schemas.microsoft.com/office/drawing/2014/main" id="{7A4090D6-0670-39FD-04AE-36DD4A2B3D06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>
            <a:extLst>
              <a:ext uri="{FF2B5EF4-FFF2-40B4-BE49-F238E27FC236}">
                <a16:creationId xmlns:a16="http://schemas.microsoft.com/office/drawing/2014/main" id="{2765A6FC-AD63-7127-E006-3277D96202C5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77B00722-8862-D37B-6787-9804D6DCC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  <a:extLst>
              <a:ext uri="{FF2B5EF4-FFF2-40B4-BE49-F238E27FC236}">
                <a16:creationId xmlns:a16="http://schemas.microsoft.com/office/drawing/2014/main" id="{C499E19D-438F-87F8-4106-0EFE82B03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>
            <a:extLst>
              <a:ext uri="{FF2B5EF4-FFF2-40B4-BE49-F238E27FC236}">
                <a16:creationId xmlns:a16="http://schemas.microsoft.com/office/drawing/2014/main" id="{0079281D-4DEE-FD20-661B-404F7D894AEC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>
            <a:extLst>
              <a:ext uri="{FF2B5EF4-FFF2-40B4-BE49-F238E27FC236}">
                <a16:creationId xmlns:a16="http://schemas.microsoft.com/office/drawing/2014/main" id="{6494574B-0576-E499-9C67-848810D41E08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7" action="ppaction://hlinksldjump"/>
            <a:extLst>
              <a:ext uri="{FF2B5EF4-FFF2-40B4-BE49-F238E27FC236}">
                <a16:creationId xmlns:a16="http://schemas.microsoft.com/office/drawing/2014/main" id="{3B85F34D-71D2-C1A7-4FD7-A68ACFC70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  <a:extLst>
              <a:ext uri="{FF2B5EF4-FFF2-40B4-BE49-F238E27FC236}">
                <a16:creationId xmlns:a16="http://schemas.microsoft.com/office/drawing/2014/main" id="{1E2D89D7-9F35-1599-9268-B24FF0D72C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05EE94E-0C53-90F0-E476-B988C17A4D8D}"/>
              </a:ext>
            </a:extLst>
          </p:cNvPr>
          <p:cNvGrpSpPr/>
          <p:nvPr/>
        </p:nvGrpSpPr>
        <p:grpSpPr>
          <a:xfrm>
            <a:off x="8912315" y="2248754"/>
            <a:ext cx="2690734" cy="1722317"/>
            <a:chOff x="8912315" y="2248754"/>
            <a:chExt cx="2690734" cy="1722317"/>
          </a:xfrm>
        </p:grpSpPr>
        <p:sp>
          <p:nvSpPr>
            <p:cNvPr id="28" name="思想气泡: 云 27">
              <a:extLst>
                <a:ext uri="{FF2B5EF4-FFF2-40B4-BE49-F238E27FC236}">
                  <a16:creationId xmlns:a16="http://schemas.microsoft.com/office/drawing/2014/main" id="{72387FAF-D26A-826E-67DD-A73071C8602F}"/>
                </a:ext>
              </a:extLst>
            </p:cNvPr>
            <p:cNvSpPr/>
            <p:nvPr/>
          </p:nvSpPr>
          <p:spPr>
            <a:xfrm>
              <a:off x="8912315" y="2248754"/>
              <a:ext cx="2690734" cy="1722317"/>
            </a:xfrm>
            <a:prstGeom prst="cloudCallout">
              <a:avLst>
                <a:gd name="adj1" fmla="val 23854"/>
                <a:gd name="adj2" fmla="val 81899"/>
              </a:avLst>
            </a:prstGeom>
            <a:solidFill>
              <a:srgbClr val="90CAF8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34AF375-B1DF-C362-07AE-A6A4BE8F4E11}"/>
                </a:ext>
              </a:extLst>
            </p:cNvPr>
            <p:cNvSpPr/>
            <p:nvPr/>
          </p:nvSpPr>
          <p:spPr>
            <a:xfrm>
              <a:off x="9244253" y="2620066"/>
              <a:ext cx="2337148" cy="949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注意：</a:t>
              </a:r>
              <a:r>
                <a:rPr lang="zh-CN" altLang="en-US" sz="160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超声波传感器的朝向</a:t>
              </a:r>
              <a:r>
                <a:rPr lang="zh-CN" altLang="en-US" sz="16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，不要面向灯泡或是其它物体，而是面向眼睛的方向。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E3AB27-4E18-5488-8D9C-D2BADDC4CF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5623" y="1752593"/>
            <a:ext cx="6689277" cy="38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FFF38-7CDB-BCB2-C453-D4634166F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08886A3-0F31-7A91-1677-5BA86AF905A2}"/>
              </a:ext>
            </a:extLst>
          </p:cNvPr>
          <p:cNvGrpSpPr/>
          <p:nvPr/>
        </p:nvGrpSpPr>
        <p:grpSpPr>
          <a:xfrm>
            <a:off x="1306856" y="4310115"/>
            <a:ext cx="6440460" cy="724967"/>
            <a:chOff x="1712300" y="2299565"/>
            <a:chExt cx="5306769" cy="724967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2D90413-05D1-5B09-AFC2-2945727BFD56}"/>
                </a:ext>
              </a:extLst>
            </p:cNvPr>
            <p:cNvSpPr/>
            <p:nvPr/>
          </p:nvSpPr>
          <p:spPr>
            <a:xfrm>
              <a:off x="2120406" y="2299565"/>
              <a:ext cx="4898663" cy="724967"/>
            </a:xfrm>
            <a:prstGeom prst="rect">
              <a:avLst/>
            </a:prstGeom>
            <a:solidFill>
              <a:srgbClr val="90C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7B89255-AABC-C829-3DA3-3ABC57A08345}"/>
                </a:ext>
              </a:extLst>
            </p:cNvPr>
            <p:cNvSpPr/>
            <p:nvPr/>
          </p:nvSpPr>
          <p:spPr>
            <a:xfrm>
              <a:off x="1712300" y="2299565"/>
              <a:ext cx="577399" cy="724967"/>
            </a:xfrm>
            <a:prstGeom prst="rect">
              <a:avLst/>
            </a:prstGeom>
            <a:solidFill>
              <a:srgbClr val="4B9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F37C58D-9E46-55B0-0352-3D8BC7AA1971}"/>
              </a:ext>
            </a:extLst>
          </p:cNvPr>
          <p:cNvGrpSpPr/>
          <p:nvPr/>
        </p:nvGrpSpPr>
        <p:grpSpPr>
          <a:xfrm>
            <a:off x="1291488" y="3299391"/>
            <a:ext cx="6455828" cy="724967"/>
            <a:chOff x="1712300" y="2299565"/>
            <a:chExt cx="5306769" cy="724967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3587A47-6FBD-F947-389B-EA68BEBFFB2D}"/>
                </a:ext>
              </a:extLst>
            </p:cNvPr>
            <p:cNvSpPr/>
            <p:nvPr/>
          </p:nvSpPr>
          <p:spPr>
            <a:xfrm>
              <a:off x="2120406" y="2299565"/>
              <a:ext cx="4898663" cy="724967"/>
            </a:xfrm>
            <a:prstGeom prst="rect">
              <a:avLst/>
            </a:prstGeom>
            <a:solidFill>
              <a:srgbClr val="90C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1151EDD-86EC-2384-B50A-3BF45D950B94}"/>
                </a:ext>
              </a:extLst>
            </p:cNvPr>
            <p:cNvSpPr/>
            <p:nvPr/>
          </p:nvSpPr>
          <p:spPr>
            <a:xfrm>
              <a:off x="1712300" y="2299565"/>
              <a:ext cx="577399" cy="724967"/>
            </a:xfrm>
            <a:prstGeom prst="rect">
              <a:avLst/>
            </a:prstGeom>
            <a:solidFill>
              <a:srgbClr val="4B9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F947FA5-9632-9FF1-56F4-FB3DBFB6523B}"/>
              </a:ext>
            </a:extLst>
          </p:cNvPr>
          <p:cNvGrpSpPr/>
          <p:nvPr/>
        </p:nvGrpSpPr>
        <p:grpSpPr>
          <a:xfrm>
            <a:off x="1306856" y="2330301"/>
            <a:ext cx="6440460" cy="724967"/>
            <a:chOff x="1712300" y="2299565"/>
            <a:chExt cx="5306769" cy="72496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8EEA2F5-CFAD-329A-E0A8-3C029B19E789}"/>
                </a:ext>
              </a:extLst>
            </p:cNvPr>
            <p:cNvSpPr/>
            <p:nvPr/>
          </p:nvSpPr>
          <p:spPr>
            <a:xfrm>
              <a:off x="2120406" y="2299565"/>
              <a:ext cx="4898663" cy="724967"/>
            </a:xfrm>
            <a:prstGeom prst="rect">
              <a:avLst/>
            </a:prstGeom>
            <a:solidFill>
              <a:srgbClr val="90CA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A8598BE-867C-EB3A-1E22-D895837B1684}"/>
                </a:ext>
              </a:extLst>
            </p:cNvPr>
            <p:cNvSpPr/>
            <p:nvPr/>
          </p:nvSpPr>
          <p:spPr>
            <a:xfrm>
              <a:off x="1712300" y="2299565"/>
              <a:ext cx="577399" cy="724967"/>
            </a:xfrm>
            <a:prstGeom prst="rect">
              <a:avLst/>
            </a:prstGeom>
            <a:solidFill>
              <a:srgbClr val="4B9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mini2">
            <a:extLst>
              <a:ext uri="{FF2B5EF4-FFF2-40B4-BE49-F238E27FC236}">
                <a16:creationId xmlns:a16="http://schemas.microsoft.com/office/drawing/2014/main" id="{392F2C16-FF73-CF29-108E-B93A3D7D8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sp>
        <p:nvSpPr>
          <p:cNvPr id="2" name="同侧圆角矩形 20">
            <a:extLst>
              <a:ext uri="{FF2B5EF4-FFF2-40B4-BE49-F238E27FC236}">
                <a16:creationId xmlns:a16="http://schemas.microsoft.com/office/drawing/2014/main" id="{780A9595-1AA6-A1BD-8528-E97D5AD0A3CD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>
            <a:extLst>
              <a:ext uri="{FF2B5EF4-FFF2-40B4-BE49-F238E27FC236}">
                <a16:creationId xmlns:a16="http://schemas.microsoft.com/office/drawing/2014/main" id="{A6212B12-E0C0-6FCE-B9EC-268708593860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368EB38D-89CA-07B0-6462-F97C984D0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5" action="ppaction://hlinksldjump"/>
            <a:extLst>
              <a:ext uri="{FF2B5EF4-FFF2-40B4-BE49-F238E27FC236}">
                <a16:creationId xmlns:a16="http://schemas.microsoft.com/office/drawing/2014/main" id="{A8F09D45-7729-1CF0-252B-A20C436F9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>
            <a:extLst>
              <a:ext uri="{FF2B5EF4-FFF2-40B4-BE49-F238E27FC236}">
                <a16:creationId xmlns:a16="http://schemas.microsoft.com/office/drawing/2014/main" id="{8187CA64-2B83-3673-9ED4-3B08CE25FDC1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>
            <a:extLst>
              <a:ext uri="{FF2B5EF4-FFF2-40B4-BE49-F238E27FC236}">
                <a16:creationId xmlns:a16="http://schemas.microsoft.com/office/drawing/2014/main" id="{A0D4B0A0-348F-47F5-3B63-A1B93C925CAD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7" action="ppaction://hlinksldjump"/>
            <a:extLst>
              <a:ext uri="{FF2B5EF4-FFF2-40B4-BE49-F238E27FC236}">
                <a16:creationId xmlns:a16="http://schemas.microsoft.com/office/drawing/2014/main" id="{11DF4AB4-BB6C-3BCC-40B7-44305284E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  <a:extLst>
              <a:ext uri="{FF2B5EF4-FFF2-40B4-BE49-F238E27FC236}">
                <a16:creationId xmlns:a16="http://schemas.microsoft.com/office/drawing/2014/main" id="{859D37EE-3234-C02F-E873-22347DD13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585009-4837-E07A-61C5-817CDB487806}"/>
              </a:ext>
            </a:extLst>
          </p:cNvPr>
          <p:cNvGrpSpPr/>
          <p:nvPr/>
        </p:nvGrpSpPr>
        <p:grpSpPr>
          <a:xfrm>
            <a:off x="8912315" y="2248754"/>
            <a:ext cx="2690734" cy="1722317"/>
            <a:chOff x="8912315" y="2248754"/>
            <a:chExt cx="2690734" cy="1722317"/>
          </a:xfrm>
        </p:grpSpPr>
        <p:sp>
          <p:nvSpPr>
            <p:cNvPr id="28" name="思想气泡: 云 27">
              <a:extLst>
                <a:ext uri="{FF2B5EF4-FFF2-40B4-BE49-F238E27FC236}">
                  <a16:creationId xmlns:a16="http://schemas.microsoft.com/office/drawing/2014/main" id="{79C7F6EB-76D1-CE87-5279-5943DD383A28}"/>
                </a:ext>
              </a:extLst>
            </p:cNvPr>
            <p:cNvSpPr/>
            <p:nvPr/>
          </p:nvSpPr>
          <p:spPr>
            <a:xfrm>
              <a:off x="8912315" y="2248754"/>
              <a:ext cx="2690734" cy="1722317"/>
            </a:xfrm>
            <a:prstGeom prst="cloudCallout">
              <a:avLst>
                <a:gd name="adj1" fmla="val 23854"/>
                <a:gd name="adj2" fmla="val 81899"/>
              </a:avLst>
            </a:prstGeom>
            <a:solidFill>
              <a:srgbClr val="90CAF8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1EA7AC7-BF27-D0EF-6310-98E8EB146E50}"/>
                </a:ext>
              </a:extLst>
            </p:cNvPr>
            <p:cNvSpPr/>
            <p:nvPr/>
          </p:nvSpPr>
          <p:spPr>
            <a:xfrm>
              <a:off x="9247401" y="2507034"/>
              <a:ext cx="2337148" cy="13315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注意：声音洪亮□</a:t>
              </a:r>
              <a:endParaRPr lang="en-US" altLang="zh-CN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  表达清晰□</a:t>
              </a:r>
              <a:endParaRPr lang="en-US" altLang="zh-CN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en-US" altLang="zh-CN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  </a:t>
              </a:r>
              <a:r>
                <a:rPr lang="zh-CN" altLang="en-US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描述准确□</a:t>
              </a:r>
              <a:endParaRPr lang="en-US" altLang="zh-CN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  感想丰富□</a:t>
              </a:r>
              <a:endParaRPr lang="en-US" altLang="zh-CN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endParaRPr lang="zh-CN" altLang="en-US" sz="16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7443EAD-A360-BD3E-49F7-F489B13C1E5C}"/>
              </a:ext>
            </a:extLst>
          </p:cNvPr>
          <p:cNvSpPr txBox="1"/>
          <p:nvPr/>
        </p:nvSpPr>
        <p:spPr>
          <a:xfrm>
            <a:off x="1291488" y="1358103"/>
            <a:ext cx="7881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活动</a:t>
            </a:r>
            <a:r>
              <a:rPr lang="en-US" altLang="zh-CN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：请说一说</a:t>
            </a:r>
            <a:r>
              <a:rPr lang="zh-CN" altLang="zh-CN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优化智能小台灯实现坐姿提醒功能的过程。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A876F8E-31C4-FE03-E839-DD2470A51740}"/>
              </a:ext>
            </a:extLst>
          </p:cNvPr>
          <p:cNvSpPr txBox="1"/>
          <p:nvPr/>
        </p:nvSpPr>
        <p:spPr>
          <a:xfrm>
            <a:off x="1566457" y="2419969"/>
            <a:ext cx="5272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 </a:t>
            </a:r>
            <a:r>
              <a:rPr lang="zh-CN" altLang="en-US" sz="2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在优化的过程中有哪些关键步骤？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490CE85-0CD8-C771-6CA5-BCB408BD9370}"/>
              </a:ext>
            </a:extLst>
          </p:cNvPr>
          <p:cNvSpPr txBox="1"/>
          <p:nvPr/>
        </p:nvSpPr>
        <p:spPr>
          <a:xfrm>
            <a:off x="1540122" y="3431041"/>
            <a:ext cx="5272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2. </a:t>
            </a:r>
            <a:r>
              <a:rPr lang="zh-CN" altLang="en-US" sz="2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在优化的过程中需要注意哪些问题？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8A6307-D781-094B-455D-57BD25B89B0B}"/>
              </a:ext>
            </a:extLst>
          </p:cNvPr>
          <p:cNvSpPr txBox="1"/>
          <p:nvPr/>
        </p:nvSpPr>
        <p:spPr>
          <a:xfrm>
            <a:off x="1558773" y="4422854"/>
            <a:ext cx="62653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 </a:t>
            </a:r>
            <a:r>
              <a:rPr lang="zh-CN" altLang="en-US" sz="2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通过对智能小台灯的优化，你有什么感想？</a:t>
            </a:r>
          </a:p>
        </p:txBody>
      </p:sp>
    </p:spTree>
    <p:extLst>
      <p:ext uri="{BB962C8B-B14F-4D97-AF65-F5344CB8AC3E}">
        <p14:creationId xmlns:p14="http://schemas.microsoft.com/office/powerpoint/2010/main" val="37286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393004" y="2940626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F1CEC49-11C3-B50E-7264-B932A52E6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/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37970ED-F7C7-E24C-B79E-594C1A5BD0E7}"/>
              </a:ext>
            </a:extLst>
          </p:cNvPr>
          <p:cNvGrpSpPr/>
          <p:nvPr/>
        </p:nvGrpSpPr>
        <p:grpSpPr>
          <a:xfrm>
            <a:off x="6007928" y="2940626"/>
            <a:ext cx="4039986" cy="1745673"/>
            <a:chOff x="6007928" y="2940626"/>
            <a:chExt cx="4039986" cy="174567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EDD119-9F1E-B454-919A-E595F29CB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/>
          </p:blipFill>
          <p:spPr>
            <a:xfrm>
              <a:off x="6007928" y="2940626"/>
              <a:ext cx="4039986" cy="174567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3D1FC90-ABF9-1D3A-4B06-1292CD85252E}"/>
                </a:ext>
              </a:extLst>
            </p:cNvPr>
            <p:cNvSpPr txBox="1"/>
            <p:nvPr/>
          </p:nvSpPr>
          <p:spPr>
            <a:xfrm>
              <a:off x="6251499" y="3220335"/>
              <a:ext cx="3763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系统迭代优化的一般流程是怎样的？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ACAFD73-5F02-4BDF-C9C8-9BF198A54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76" y="1183898"/>
            <a:ext cx="2200847" cy="1121761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CB07492F-5F5F-E424-F83D-579F424988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05" y="3909393"/>
            <a:ext cx="2045959" cy="239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663E021-2654-93F0-EB5B-6EFCC7CCC982}"/>
              </a:ext>
            </a:extLst>
          </p:cNvPr>
          <p:cNvSpPr txBox="1"/>
          <p:nvPr/>
        </p:nvSpPr>
        <p:spPr>
          <a:xfrm>
            <a:off x="5377849" y="1899434"/>
            <a:ext cx="4613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kern="1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请</a:t>
            </a:r>
            <a:r>
              <a:rPr lang="zh-CN" altLang="zh-CN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根据优化智能小台灯实现坐姿提醒功能的过程，归纳总结出系统迭代的一般流程：</a:t>
            </a:r>
            <a:endParaRPr lang="zh-CN" altLang="en-US" sz="2000" kern="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同侧圆角矩形 15">
            <a:extLst>
              <a:ext uri="{FF2B5EF4-FFF2-40B4-BE49-F238E27FC236}">
                <a16:creationId xmlns:a16="http://schemas.microsoft.com/office/drawing/2014/main" id="{085D8780-5606-41ED-FEB8-390BE6373D39}"/>
              </a:ext>
            </a:extLst>
          </p:cNvPr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>
            <a:extLst>
              <a:ext uri="{FF2B5EF4-FFF2-40B4-BE49-F238E27FC236}">
                <a16:creationId xmlns:a16="http://schemas.microsoft.com/office/drawing/2014/main" id="{D009D7B0-F0A9-2C33-C949-C0425AAB40C9}"/>
              </a:ext>
            </a:extLst>
          </p:cNvPr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2" action="ppaction://hlinksldjump"/>
            <a:extLst>
              <a:ext uri="{FF2B5EF4-FFF2-40B4-BE49-F238E27FC236}">
                <a16:creationId xmlns:a16="http://schemas.microsoft.com/office/drawing/2014/main" id="{70F35A11-60AF-C0F4-EF51-BA00010F8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4" action="ppaction://hlinksldjump"/>
            <a:extLst>
              <a:ext uri="{FF2B5EF4-FFF2-40B4-BE49-F238E27FC236}">
                <a16:creationId xmlns:a16="http://schemas.microsoft.com/office/drawing/2014/main" id="{B1049822-E8D6-77B5-D28E-27DB404A8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>
            <a:extLst>
              <a:ext uri="{FF2B5EF4-FFF2-40B4-BE49-F238E27FC236}">
                <a16:creationId xmlns:a16="http://schemas.microsoft.com/office/drawing/2014/main" id="{61280E3B-76BA-E357-5C30-8ACB58C9D1D9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F4BB8326-3397-BB55-CC4E-5C4B8CF51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>
            <a:extLst>
              <a:ext uri="{FF2B5EF4-FFF2-40B4-BE49-F238E27FC236}">
                <a16:creationId xmlns:a16="http://schemas.microsoft.com/office/drawing/2014/main" id="{802447A7-D733-7736-5FEB-FA69D3F8A27D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  <a:extLst>
              <a:ext uri="{FF2B5EF4-FFF2-40B4-BE49-F238E27FC236}">
                <a16:creationId xmlns:a16="http://schemas.microsoft.com/office/drawing/2014/main" id="{7E6F1602-7920-96DD-0264-065A57BEB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887DE057-3D9F-054F-A83E-4439A1746009}"/>
              </a:ext>
            </a:extLst>
          </p:cNvPr>
          <p:cNvGrpSpPr/>
          <p:nvPr/>
        </p:nvGrpSpPr>
        <p:grpSpPr>
          <a:xfrm>
            <a:off x="1067020" y="1681586"/>
            <a:ext cx="3440242" cy="3689699"/>
            <a:chOff x="1393611" y="1584150"/>
            <a:chExt cx="3440242" cy="368969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44020E3-DD51-EC24-2EA7-80942FE16807}"/>
                </a:ext>
              </a:extLst>
            </p:cNvPr>
            <p:cNvGrpSpPr/>
            <p:nvPr/>
          </p:nvGrpSpPr>
          <p:grpSpPr>
            <a:xfrm>
              <a:off x="1393611" y="1584150"/>
              <a:ext cx="3440242" cy="3689699"/>
              <a:chOff x="8045057" y="1864156"/>
              <a:chExt cx="3440242" cy="3689699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202D706-EC55-1BA0-3BAE-49B4525970BD}"/>
                  </a:ext>
                </a:extLst>
              </p:cNvPr>
              <p:cNvSpPr/>
              <p:nvPr/>
            </p:nvSpPr>
            <p:spPr>
              <a:xfrm>
                <a:off x="8045057" y="1864156"/>
                <a:ext cx="3440242" cy="36896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2518E3D6-FF10-CB0E-2FC8-827A68456709}"/>
                  </a:ext>
                </a:extLst>
              </p:cNvPr>
              <p:cNvSpPr/>
              <p:nvPr/>
            </p:nvSpPr>
            <p:spPr>
              <a:xfrm>
                <a:off x="8247799" y="2082004"/>
                <a:ext cx="3039789" cy="327697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如果</a:t>
                </a:r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9DDBD93-31D6-58B4-4060-E001C08E84F8}"/>
                </a:ext>
              </a:extLst>
            </p:cNvPr>
            <p:cNvSpPr txBox="1"/>
            <p:nvPr/>
          </p:nvSpPr>
          <p:spPr>
            <a:xfrm>
              <a:off x="1781957" y="2322199"/>
              <a:ext cx="2797538" cy="2120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800" kern="100" spc="-25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小结：</a:t>
              </a:r>
              <a:r>
                <a:rPr lang="zh-CN" altLang="zh-CN" sz="1800" kern="100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像这样，为了提高智能小台灯的功能和用户体验，对智能小台灯系统进行</a:t>
              </a:r>
              <a:r>
                <a:rPr lang="zh-CN" altLang="zh-CN" sz="1800" b="1" kern="100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多次改进</a:t>
              </a:r>
              <a:r>
                <a:rPr lang="zh-CN" altLang="zh-CN" sz="1800" kern="100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和</a:t>
              </a:r>
              <a:r>
                <a:rPr lang="zh-CN" altLang="zh-CN" sz="1800" b="1" kern="100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更新的过程</a:t>
              </a:r>
              <a:r>
                <a:rPr lang="zh-CN" altLang="zh-CN" sz="1800" kern="100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就是</a:t>
              </a:r>
              <a:r>
                <a:rPr lang="zh-CN" altLang="zh-CN" sz="1800" kern="100" dirty="0">
                  <a:solidFill>
                    <a:srgbClr val="FF0000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系统的迭代</a:t>
              </a:r>
              <a:r>
                <a:rPr lang="zh-CN" altLang="zh-CN" sz="1800" kern="100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21" name="图片 20" descr="mini2">
            <a:extLst>
              <a:ext uri="{FF2B5EF4-FFF2-40B4-BE49-F238E27FC236}">
                <a16:creationId xmlns:a16="http://schemas.microsoft.com/office/drawing/2014/main" id="{80406CF4-7BCC-B7EC-543C-1759AF42A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53999" y="1523856"/>
            <a:ext cx="1596683" cy="1596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6A8EF4F-164C-453F-B039-B3728B3010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5738"/>
          <a:stretch/>
        </p:blipFill>
        <p:spPr>
          <a:xfrm>
            <a:off x="4828818" y="2705345"/>
            <a:ext cx="5968903" cy="183506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8C8986D-5274-9D35-0A42-257FD6A12F21}"/>
              </a:ext>
            </a:extLst>
          </p:cNvPr>
          <p:cNvSpPr txBox="1"/>
          <p:nvPr/>
        </p:nvSpPr>
        <p:spPr>
          <a:xfrm>
            <a:off x="6371653" y="4717498"/>
            <a:ext cx="138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A-</a:t>
            </a:r>
            <a:r>
              <a:rPr lang="zh-CN" altLang="en-US" dirty="0">
                <a:solidFill>
                  <a:schemeClr val="bg1"/>
                </a:solidFill>
              </a:rPr>
              <a:t>实施改进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E796E5-0B11-CD0A-74AE-D631905EB136}"/>
              </a:ext>
            </a:extLst>
          </p:cNvPr>
          <p:cNvSpPr txBox="1"/>
          <p:nvPr/>
        </p:nvSpPr>
        <p:spPr>
          <a:xfrm>
            <a:off x="8073676" y="4705627"/>
            <a:ext cx="208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B-</a:t>
            </a:r>
            <a:r>
              <a:rPr lang="zh-CN" altLang="en-US" dirty="0">
                <a:solidFill>
                  <a:schemeClr val="bg1"/>
                </a:solidFill>
              </a:rPr>
              <a:t>设计改进方案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1079FA-EE56-A72C-1D1A-DB766F179605}"/>
              </a:ext>
            </a:extLst>
          </p:cNvPr>
          <p:cNvSpPr txBox="1"/>
          <p:nvPr/>
        </p:nvSpPr>
        <p:spPr>
          <a:xfrm>
            <a:off x="6371654" y="5186619"/>
            <a:ext cx="178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C-</a:t>
            </a:r>
            <a:r>
              <a:rPr lang="zh-CN" altLang="en-US" dirty="0">
                <a:solidFill>
                  <a:schemeClr val="bg1"/>
                </a:solidFill>
              </a:rPr>
              <a:t>测试和验证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53AC3D-8E17-26FA-4399-9F72E09101FF}"/>
              </a:ext>
            </a:extLst>
          </p:cNvPr>
          <p:cNvSpPr txBox="1"/>
          <p:nvPr/>
        </p:nvSpPr>
        <p:spPr>
          <a:xfrm>
            <a:off x="8073676" y="5186619"/>
            <a:ext cx="178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D-</a:t>
            </a:r>
            <a:r>
              <a:rPr lang="zh-CN" altLang="en-US" dirty="0">
                <a:solidFill>
                  <a:schemeClr val="bg1"/>
                </a:solidFill>
              </a:rPr>
              <a:t>分析反馈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15">
            <a:extLst>
              <a:ext uri="{FF2B5EF4-FFF2-40B4-BE49-F238E27FC236}">
                <a16:creationId xmlns:a16="http://schemas.microsoft.com/office/drawing/2014/main" id="{085D8780-5606-41ED-FEB8-390BE6373D39}"/>
              </a:ext>
            </a:extLst>
          </p:cNvPr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>
            <a:extLst>
              <a:ext uri="{FF2B5EF4-FFF2-40B4-BE49-F238E27FC236}">
                <a16:creationId xmlns:a16="http://schemas.microsoft.com/office/drawing/2014/main" id="{D009D7B0-F0A9-2C33-C949-C0425AAB40C9}"/>
              </a:ext>
            </a:extLst>
          </p:cNvPr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2" action="ppaction://hlinksldjump"/>
            <a:extLst>
              <a:ext uri="{FF2B5EF4-FFF2-40B4-BE49-F238E27FC236}">
                <a16:creationId xmlns:a16="http://schemas.microsoft.com/office/drawing/2014/main" id="{70F35A11-60AF-C0F4-EF51-BA00010F8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4" action="ppaction://hlinksldjump"/>
            <a:extLst>
              <a:ext uri="{FF2B5EF4-FFF2-40B4-BE49-F238E27FC236}">
                <a16:creationId xmlns:a16="http://schemas.microsoft.com/office/drawing/2014/main" id="{B1049822-E8D6-77B5-D28E-27DB404A8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>
            <a:extLst>
              <a:ext uri="{FF2B5EF4-FFF2-40B4-BE49-F238E27FC236}">
                <a16:creationId xmlns:a16="http://schemas.microsoft.com/office/drawing/2014/main" id="{61280E3B-76BA-E357-5C30-8ACB58C9D1D9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F4BB8326-3397-BB55-CC4E-5C4B8CF51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>
            <a:extLst>
              <a:ext uri="{FF2B5EF4-FFF2-40B4-BE49-F238E27FC236}">
                <a16:creationId xmlns:a16="http://schemas.microsoft.com/office/drawing/2014/main" id="{802447A7-D733-7736-5FEB-FA69D3F8A27D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  <a:extLst>
              <a:ext uri="{FF2B5EF4-FFF2-40B4-BE49-F238E27FC236}">
                <a16:creationId xmlns:a16="http://schemas.microsoft.com/office/drawing/2014/main" id="{7E6F1602-7920-96DD-0264-065A57BEB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21" name="图片 20" descr="mini2">
            <a:extLst>
              <a:ext uri="{FF2B5EF4-FFF2-40B4-BE49-F238E27FC236}">
                <a16:creationId xmlns:a16="http://schemas.microsoft.com/office/drawing/2014/main" id="{80406CF4-7BCC-B7EC-543C-1759AF42A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53999" y="1523856"/>
            <a:ext cx="1596683" cy="159668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364463" y="1530958"/>
            <a:ext cx="8560306" cy="3550494"/>
            <a:chOff x="1345276" y="1827059"/>
            <a:chExt cx="8560306" cy="368969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44020E3-DD51-EC24-2EA7-80942FE16807}"/>
                </a:ext>
              </a:extLst>
            </p:cNvPr>
            <p:cNvGrpSpPr/>
            <p:nvPr/>
          </p:nvGrpSpPr>
          <p:grpSpPr>
            <a:xfrm>
              <a:off x="1345276" y="1827059"/>
              <a:ext cx="8560306" cy="3689699"/>
              <a:chOff x="8045057" y="1864156"/>
              <a:chExt cx="3440242" cy="3689699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202D706-EC55-1BA0-3BAE-49B4525970BD}"/>
                  </a:ext>
                </a:extLst>
              </p:cNvPr>
              <p:cNvSpPr/>
              <p:nvPr/>
            </p:nvSpPr>
            <p:spPr>
              <a:xfrm>
                <a:off x="8045057" y="1864156"/>
                <a:ext cx="3440242" cy="36896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2518E3D6-FF10-CB0E-2FC8-827A68456709}"/>
                  </a:ext>
                </a:extLst>
              </p:cNvPr>
              <p:cNvSpPr/>
              <p:nvPr/>
            </p:nvSpPr>
            <p:spPr>
              <a:xfrm>
                <a:off x="8247799" y="2082004"/>
                <a:ext cx="3039789" cy="327697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如果</a:t>
                </a: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2088980" y="2376542"/>
              <a:ext cx="7232039" cy="259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4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本</a:t>
              </a:r>
              <a:r>
                <a:rPr lang="zh-CN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课总结：</a:t>
              </a:r>
              <a:endParaRPr lang="en-US" altLang="zh-CN" sz="2200" kern="1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  <a:p>
              <a:r>
                <a:rPr lang="en-US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      </a:t>
              </a:r>
              <a:r>
                <a:rPr lang="zh-CN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本课通过给智能小台灯设计新的个性功能，让智能小台灯实现了</a:t>
              </a:r>
              <a:r>
                <a:rPr lang="en-US" altLang="zh-CN" sz="2200" u="sng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            </a:t>
              </a:r>
              <a:r>
                <a:rPr lang="zh-CN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的功能，在整个探究学习过程中，</a:t>
              </a:r>
              <a:r>
                <a:rPr lang="zh-CN" altLang="en-US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通过引入</a:t>
              </a:r>
              <a:r>
                <a:rPr lang="zh-CN" altLang="en-US" sz="2200" u="sng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              </a:t>
              </a:r>
              <a:r>
                <a:rPr lang="zh-CN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zh-CN" altLang="en-US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安装硬件</a:t>
              </a:r>
              <a:r>
                <a:rPr lang="zh-CN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，修改和完善程序，进一步优化了智能小台灯的</a:t>
              </a:r>
              <a:r>
                <a:rPr lang="en-US" altLang="zh-CN" sz="2200" u="sng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            </a:t>
              </a:r>
              <a:r>
                <a:rPr lang="zh-CN" altLang="en-US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。</a:t>
              </a:r>
              <a:endParaRPr lang="en-US" altLang="zh-CN" sz="2200" kern="1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  <a:p>
              <a:r>
                <a:rPr lang="en-US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      </a:t>
              </a:r>
              <a:r>
                <a:rPr lang="zh-CN" altLang="zh-CN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优化后的控制系统能够更好地适应用户需求，促使控制系统朝着更加智能、高效和可持续的方向发展</a:t>
              </a:r>
              <a:r>
                <a:rPr lang="zh-CN" altLang="en-US" sz="2200" kern="1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en-US" sz="2200" dirty="0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E8C8986D-5274-9D35-0A42-257FD6A12F21}"/>
              </a:ext>
            </a:extLst>
          </p:cNvPr>
          <p:cNvSpPr txBox="1"/>
          <p:nvPr/>
        </p:nvSpPr>
        <p:spPr>
          <a:xfrm>
            <a:off x="2729615" y="5405714"/>
            <a:ext cx="197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053A4"/>
                </a:solidFill>
              </a:rPr>
              <a:t>A.</a:t>
            </a:r>
            <a:r>
              <a:rPr lang="zh-CN" altLang="en-US" sz="2000" dirty="0">
                <a:solidFill>
                  <a:srgbClr val="1053A4"/>
                </a:solidFill>
              </a:rPr>
              <a:t>超声波传感器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71079FA-EE56-A72C-1D1A-DB766F179605}"/>
              </a:ext>
            </a:extLst>
          </p:cNvPr>
          <p:cNvSpPr txBox="1"/>
          <p:nvPr/>
        </p:nvSpPr>
        <p:spPr>
          <a:xfrm>
            <a:off x="7221759" y="5373195"/>
            <a:ext cx="178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053A4"/>
                </a:solidFill>
              </a:rPr>
              <a:t>C.</a:t>
            </a:r>
            <a:r>
              <a:rPr lang="zh-CN" altLang="en-US" sz="2000" dirty="0">
                <a:solidFill>
                  <a:srgbClr val="1053A4"/>
                </a:solidFill>
              </a:rPr>
              <a:t>坐姿提醒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553AC3D-8E17-26FA-4399-9F72E09101FF}"/>
              </a:ext>
            </a:extLst>
          </p:cNvPr>
          <p:cNvSpPr txBox="1"/>
          <p:nvPr/>
        </p:nvSpPr>
        <p:spPr>
          <a:xfrm>
            <a:off x="5259861" y="5405714"/>
            <a:ext cx="178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053A4"/>
                </a:solidFill>
              </a:rPr>
              <a:t>B.</a:t>
            </a:r>
            <a:r>
              <a:rPr lang="zh-CN" altLang="en-US" sz="2000" dirty="0">
                <a:solidFill>
                  <a:srgbClr val="1053A4"/>
                </a:solidFill>
              </a:rPr>
              <a:t>控制系统</a:t>
            </a:r>
          </a:p>
        </p:txBody>
      </p:sp>
    </p:spTree>
    <p:extLst>
      <p:ext uri="{BB962C8B-B14F-4D97-AF65-F5344CB8AC3E}">
        <p14:creationId xmlns:p14="http://schemas.microsoft.com/office/powerpoint/2010/main" val="241270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5C83A-DAB3-55EE-89D6-2133440A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/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A81F50F-0697-110A-B6BF-7A6B613682FF}"/>
              </a:ext>
            </a:extLst>
          </p:cNvPr>
          <p:cNvGrpSpPr/>
          <p:nvPr/>
        </p:nvGrpSpPr>
        <p:grpSpPr>
          <a:xfrm>
            <a:off x="2912431" y="3096407"/>
            <a:ext cx="4039986" cy="1329917"/>
            <a:chOff x="2912431" y="3096407"/>
            <a:chExt cx="4039986" cy="132991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58A05AE-C5C6-69E3-9D7C-4177BDF4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/>
          </p:blipFill>
          <p:spPr>
            <a:xfrm flipH="1">
              <a:off x="2912431" y="3096407"/>
              <a:ext cx="4039986" cy="1329917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327DC49-0190-3EA3-7D5A-F52CF1D3C418}"/>
                </a:ext>
              </a:extLst>
            </p:cNvPr>
            <p:cNvSpPr txBox="1"/>
            <p:nvPr/>
          </p:nvSpPr>
          <p:spPr>
            <a:xfrm>
              <a:off x="3174046" y="3207518"/>
              <a:ext cx="3763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生活中还有哪些控制系统可以进行优化完善？</a:t>
              </a:r>
            </a:p>
          </p:txBody>
        </p:sp>
      </p:grpSp>
      <p:pic>
        <p:nvPicPr>
          <p:cNvPr id="97" name="图片 96">
            <a:extLst>
              <a:ext uri="{FF2B5EF4-FFF2-40B4-BE49-F238E27FC236}">
                <a16:creationId xmlns:a16="http://schemas.microsoft.com/office/drawing/2014/main" id="{090F94AA-9657-12FB-6C76-49BEE5283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9" y="1076021"/>
            <a:ext cx="2292295" cy="1207113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815421F7-90A9-B6BE-9CFA-81E84462EF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43" y="4038515"/>
            <a:ext cx="1718919" cy="22420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17142B-FCAE-C1F5-98FB-A03B538E7E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/>
        </p:blipFill>
        <p:spPr>
          <a:xfrm>
            <a:off x="7214032" y="2826582"/>
            <a:ext cx="3911755" cy="33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同侧圆角矩形 22">
            <a:extLst>
              <a:ext uri="{FF2B5EF4-FFF2-40B4-BE49-F238E27FC236}">
                <a16:creationId xmlns:a16="http://schemas.microsoft.com/office/drawing/2014/main" id="{04D1B8B2-5C23-9156-E5CD-F92AC96960B6}"/>
              </a:ext>
            </a:extLst>
          </p:cNvPr>
          <p:cNvSpPr/>
          <p:nvPr/>
        </p:nvSpPr>
        <p:spPr>
          <a:xfrm>
            <a:off x="3995374" y="608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23">
            <a:extLst>
              <a:ext uri="{FF2B5EF4-FFF2-40B4-BE49-F238E27FC236}">
                <a16:creationId xmlns:a16="http://schemas.microsoft.com/office/drawing/2014/main" id="{54725D10-D749-E8EA-1603-BADCA021980B}"/>
              </a:ext>
            </a:extLst>
          </p:cNvPr>
          <p:cNvSpPr/>
          <p:nvPr/>
        </p:nvSpPr>
        <p:spPr>
          <a:xfrm>
            <a:off x="5717349" y="536409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3" action="ppaction://hlinksldjump"/>
            <a:extLst>
              <a:ext uri="{FF2B5EF4-FFF2-40B4-BE49-F238E27FC236}">
                <a16:creationId xmlns:a16="http://schemas.microsoft.com/office/drawing/2014/main" id="{47BACBC4-719B-EB74-EA75-A984BFBD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16293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" action="ppaction://noaction"/>
            <a:extLst>
              <a:ext uri="{FF2B5EF4-FFF2-40B4-BE49-F238E27FC236}">
                <a16:creationId xmlns:a16="http://schemas.microsoft.com/office/drawing/2014/main" id="{F42B0783-F740-FEBA-5C93-50E4815C4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22" y="433402"/>
            <a:ext cx="2005758" cy="749873"/>
          </a:xfrm>
          <a:prstGeom prst="rect">
            <a:avLst/>
          </a:prstGeom>
        </p:spPr>
      </p:pic>
      <p:sp>
        <p:nvSpPr>
          <p:cNvPr id="9" name="同侧圆角矩形 12">
            <a:extLst>
              <a:ext uri="{FF2B5EF4-FFF2-40B4-BE49-F238E27FC236}">
                <a16:creationId xmlns:a16="http://schemas.microsoft.com/office/drawing/2014/main" id="{EDBD51C2-F758-2F76-AA10-84460D522ACD}"/>
              </a:ext>
            </a:extLst>
          </p:cNvPr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4355D2F5-5080-2B5E-D4AA-187E33694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sp>
        <p:nvSpPr>
          <p:cNvPr id="11" name="同侧圆角矩形 18">
            <a:extLst>
              <a:ext uri="{FF2B5EF4-FFF2-40B4-BE49-F238E27FC236}">
                <a16:creationId xmlns:a16="http://schemas.microsoft.com/office/drawing/2014/main" id="{2503608B-7C4D-3395-84BE-AD3AB56F9349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hlinkClick r:id="rId8" action="ppaction://hlinksldjump"/>
            <a:extLst>
              <a:ext uri="{FF2B5EF4-FFF2-40B4-BE49-F238E27FC236}">
                <a16:creationId xmlns:a16="http://schemas.microsoft.com/office/drawing/2014/main" id="{B00DE460-5DAB-B668-6A4C-1FD594D85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E5DF152-CD7B-C882-4044-A12F193F9801}"/>
              </a:ext>
            </a:extLst>
          </p:cNvPr>
          <p:cNvSpPr txBox="1"/>
          <p:nvPr/>
        </p:nvSpPr>
        <p:spPr>
          <a:xfrm>
            <a:off x="1819085" y="1472061"/>
            <a:ext cx="8396406" cy="37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9055" algn="l">
              <a:lnSpc>
                <a:spcPct val="110000"/>
              </a:lnSpc>
              <a:spcBef>
                <a:spcPts val="320"/>
              </a:spcBef>
              <a:tabLst>
                <a:tab pos="269875" algn="l"/>
              </a:tabLst>
            </a:pPr>
            <a:r>
              <a:rPr lang="zh-CN" altLang="zh-CN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生活中还有哪些控制系统可以进行优化完善？请发散思维想一想并填写下来。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9413BFD-F1D3-99A8-CF00-C6437B6EC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51327"/>
              </p:ext>
            </p:extLst>
          </p:nvPr>
        </p:nvGraphicFramePr>
        <p:xfrm>
          <a:off x="1743311" y="2102715"/>
          <a:ext cx="8128000" cy="216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64325">
                  <a:extLst>
                    <a:ext uri="{9D8B030D-6E8A-4147-A177-3AD203B41FA5}">
                      <a16:colId xmlns:a16="http://schemas.microsoft.com/office/drawing/2014/main" val="3688372483"/>
                    </a:ext>
                  </a:extLst>
                </a:gridCol>
                <a:gridCol w="4763675">
                  <a:extLst>
                    <a:ext uri="{9D8B030D-6E8A-4147-A177-3AD203B41FA5}">
                      <a16:colId xmlns:a16="http://schemas.microsoft.com/office/drawing/2014/main" val="399255740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生活中的控制系统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优化完善的方向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013645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如：小区路灯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30538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7936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38702"/>
                  </a:ext>
                </a:extLst>
              </a:tr>
            </a:tbl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8F6971AF-CD64-8854-AF45-A36698AF49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06" y="4501256"/>
            <a:ext cx="2203713" cy="1672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6A24BC-8509-DE29-0F78-62AC7072CF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29" y="4661900"/>
            <a:ext cx="1927604" cy="1338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D45EF7-2A40-1466-32A5-516F22F040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02" y="4179867"/>
            <a:ext cx="2346748" cy="2346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FA7BB6-E570-74F3-801D-97C8BBCAC1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" y="4676630"/>
            <a:ext cx="2115608" cy="1190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F9CC1C1-4523-7592-0328-C2FA9F2A7D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53" y="4173741"/>
            <a:ext cx="2178108" cy="2178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07782BF-D211-29BF-66D5-6254F60523AF}"/>
              </a:ext>
            </a:extLst>
          </p:cNvPr>
          <p:cNvSpPr txBox="1"/>
          <p:nvPr/>
        </p:nvSpPr>
        <p:spPr>
          <a:xfrm>
            <a:off x="2091654" y="1870832"/>
            <a:ext cx="47701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优化完善智能台灯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43BC6B-0B4B-4A61-BBBF-3209FAD9C2CD}"/>
              </a:ext>
            </a:extLst>
          </p:cNvPr>
          <p:cNvSpPr txBox="1"/>
          <p:nvPr/>
        </p:nvSpPr>
        <p:spPr>
          <a:xfrm>
            <a:off x="5041900" y="567945"/>
            <a:ext cx="50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制作智能小台灯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反馈控制系统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66230F-1078-E53B-CA14-D2B6FE861518}"/>
              </a:ext>
            </a:extLst>
          </p:cNvPr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六年级下册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DD72C2-295C-B2B2-32C4-C9C5BDA40F15}"/>
              </a:ext>
            </a:extLst>
          </p:cNvPr>
          <p:cNvSpPr/>
          <p:nvPr/>
        </p:nvSpPr>
        <p:spPr>
          <a:xfrm>
            <a:off x="2091654" y="2973664"/>
            <a:ext cx="4288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05F2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a巴洛克" panose="00020600040101010101" pitchFamily="18" charset="-122"/>
                <a:ea typeface="Aa巴洛克" panose="00020600040101010101" pitchFamily="18" charset="-122"/>
              </a:rPr>
              <a:t>让想象力带你飞翔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D5A410-DC4F-6ACF-E813-865AE793DA68}"/>
              </a:ext>
            </a:extLst>
          </p:cNvPr>
          <p:cNvSpPr/>
          <p:nvPr/>
        </p:nvSpPr>
        <p:spPr>
          <a:xfrm>
            <a:off x="920332" y="3756063"/>
            <a:ext cx="6340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05F2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a巴洛克" panose="00020600040101010101" pitchFamily="18" charset="-122"/>
                <a:ea typeface="Aa巴洛克" panose="00020600040101010101" pitchFamily="18" charset="-122"/>
              </a:rPr>
              <a:t>今天的学习塑造明天的世界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ABB0E40-6778-2336-0018-E8A89FD34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678287" y="3740515"/>
            <a:ext cx="917387" cy="9173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1F9B2D-627D-5D45-B852-FAB6DEBA5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703545" y="4156155"/>
            <a:ext cx="917387" cy="9173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23B6E9-371B-1430-35FC-AF13A0766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942353" y="3283887"/>
            <a:ext cx="917387" cy="9173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84BD906-8B80-B4C4-5B7F-FFC7C8E45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37" y="1140376"/>
            <a:ext cx="3328704" cy="143268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9304AD6-813D-D133-7EE6-61989838C00F}"/>
              </a:ext>
            </a:extLst>
          </p:cNvPr>
          <p:cNvGrpSpPr/>
          <p:nvPr/>
        </p:nvGrpSpPr>
        <p:grpSpPr>
          <a:xfrm>
            <a:off x="1139064" y="1707750"/>
            <a:ext cx="1895302" cy="1850098"/>
            <a:chOff x="1139064" y="1707750"/>
            <a:chExt cx="1895302" cy="185009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F8427B5-768E-4FE4-1FFC-DB90AB94F1A8}"/>
                </a:ext>
              </a:extLst>
            </p:cNvPr>
            <p:cNvSpPr/>
            <p:nvPr/>
          </p:nvSpPr>
          <p:spPr>
            <a:xfrm>
              <a:off x="1139064" y="2174293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同侧圆角矩形 19">
              <a:extLst>
                <a:ext uri="{FF2B5EF4-FFF2-40B4-BE49-F238E27FC236}">
                  <a16:creationId xmlns:a16="http://schemas.microsoft.com/office/drawing/2014/main" id="{0EE8A725-82C3-1188-F9EC-D31487FAEEF8}"/>
                </a:ext>
              </a:extLst>
            </p:cNvPr>
            <p:cNvSpPr/>
            <p:nvPr/>
          </p:nvSpPr>
          <p:spPr>
            <a:xfrm>
              <a:off x="1525641" y="1766969"/>
              <a:ext cx="1155469" cy="515389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22B6384-EFF8-C441-2FE0-DEA0B070506E}"/>
                </a:ext>
              </a:extLst>
            </p:cNvPr>
            <p:cNvSpPr txBox="1"/>
            <p:nvPr/>
          </p:nvSpPr>
          <p:spPr>
            <a:xfrm>
              <a:off x="1168358" y="2367761"/>
              <a:ext cx="18250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除了智能小台灯现有的功能之外，还可以设计哪些更加人性化的功能？</a:t>
              </a: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5179943-5FBA-F097-FE2D-EDB0D3C9E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243" y="1707750"/>
              <a:ext cx="1341236" cy="682811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7D905B-3F7E-571C-66C6-6886B48E6E69}"/>
              </a:ext>
            </a:extLst>
          </p:cNvPr>
          <p:cNvGrpSpPr/>
          <p:nvPr/>
        </p:nvGrpSpPr>
        <p:grpSpPr>
          <a:xfrm>
            <a:off x="3717101" y="3579225"/>
            <a:ext cx="1895302" cy="1832084"/>
            <a:chOff x="3717101" y="3579225"/>
            <a:chExt cx="1895302" cy="183208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09BB418-0588-0FDB-3E60-463EB3CF14AA}"/>
                </a:ext>
              </a:extLst>
            </p:cNvPr>
            <p:cNvSpPr/>
            <p:nvPr/>
          </p:nvSpPr>
          <p:spPr>
            <a:xfrm>
              <a:off x="3717101" y="4027754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同侧圆角矩形 29">
              <a:extLst>
                <a:ext uri="{FF2B5EF4-FFF2-40B4-BE49-F238E27FC236}">
                  <a16:creationId xmlns:a16="http://schemas.microsoft.com/office/drawing/2014/main" id="{19BE5E38-67C7-4B9B-CE2A-836F0C0CA664}"/>
                </a:ext>
              </a:extLst>
            </p:cNvPr>
            <p:cNvSpPr/>
            <p:nvPr/>
          </p:nvSpPr>
          <p:spPr>
            <a:xfrm>
              <a:off x="4100651" y="3620431"/>
              <a:ext cx="1155469" cy="515389"/>
            </a:xfrm>
            <a:prstGeom prst="round2Same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474D450-8D94-52EA-186D-3CA310E74792}"/>
                </a:ext>
              </a:extLst>
            </p:cNvPr>
            <p:cNvSpPr txBox="1"/>
            <p:nvPr/>
          </p:nvSpPr>
          <p:spPr>
            <a:xfrm>
              <a:off x="3752248" y="4329675"/>
              <a:ext cx="18250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如何利用超声波传感器实现坐姿提醒的功能？</a:t>
              </a: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3427D733-1430-BB31-7CCD-EF29CCE8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069" y="3579225"/>
              <a:ext cx="1341236" cy="682811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9A4C64-2AF6-2222-6457-F0D3FE0D379C}"/>
              </a:ext>
            </a:extLst>
          </p:cNvPr>
          <p:cNvGrpSpPr/>
          <p:nvPr/>
        </p:nvGrpSpPr>
        <p:grpSpPr>
          <a:xfrm>
            <a:off x="6833902" y="3016053"/>
            <a:ext cx="1895302" cy="1862094"/>
            <a:chOff x="6833902" y="3016053"/>
            <a:chExt cx="1895302" cy="186209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6051A2-F748-3790-948D-2087B48209C3}"/>
                </a:ext>
              </a:extLst>
            </p:cNvPr>
            <p:cNvSpPr/>
            <p:nvPr/>
          </p:nvSpPr>
          <p:spPr>
            <a:xfrm>
              <a:off x="6833902" y="3494592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同侧圆角矩形 33">
              <a:extLst>
                <a:ext uri="{FF2B5EF4-FFF2-40B4-BE49-F238E27FC236}">
                  <a16:creationId xmlns:a16="http://schemas.microsoft.com/office/drawing/2014/main" id="{59B19468-9005-A20C-8C42-5AA6100D0CA2}"/>
                </a:ext>
              </a:extLst>
            </p:cNvPr>
            <p:cNvSpPr/>
            <p:nvPr/>
          </p:nvSpPr>
          <p:spPr>
            <a:xfrm>
              <a:off x="7217452" y="3087269"/>
              <a:ext cx="1155469" cy="515389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83E3BE1-3C53-A2E1-005B-1FE14C100B2F}"/>
                </a:ext>
              </a:extLst>
            </p:cNvPr>
            <p:cNvSpPr txBox="1"/>
            <p:nvPr/>
          </p:nvSpPr>
          <p:spPr>
            <a:xfrm>
              <a:off x="6869050" y="3902481"/>
              <a:ext cx="1825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系统迭代优化的一般流程是怎样的？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143E42E3-4A76-7FC8-EF15-B77F31DF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568" y="3016053"/>
              <a:ext cx="1341236" cy="682811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1339DFD-81C7-3537-3097-77773B675B73}"/>
              </a:ext>
            </a:extLst>
          </p:cNvPr>
          <p:cNvGrpSpPr/>
          <p:nvPr/>
        </p:nvGrpSpPr>
        <p:grpSpPr>
          <a:xfrm>
            <a:off x="9398851" y="1489533"/>
            <a:ext cx="1895302" cy="1825512"/>
            <a:chOff x="9398851" y="1489533"/>
            <a:chExt cx="1895302" cy="182551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B78F690-7E5B-BDD9-919E-9837958DC5C6}"/>
                </a:ext>
              </a:extLst>
            </p:cNvPr>
            <p:cNvSpPr/>
            <p:nvPr/>
          </p:nvSpPr>
          <p:spPr>
            <a:xfrm>
              <a:off x="9398851" y="1931490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同侧圆角矩形 36">
              <a:extLst>
                <a:ext uri="{FF2B5EF4-FFF2-40B4-BE49-F238E27FC236}">
                  <a16:creationId xmlns:a16="http://schemas.microsoft.com/office/drawing/2014/main" id="{5F8D3612-4A82-DA4A-792B-8CED6CBFD432}"/>
                </a:ext>
              </a:extLst>
            </p:cNvPr>
            <p:cNvSpPr/>
            <p:nvPr/>
          </p:nvSpPr>
          <p:spPr>
            <a:xfrm>
              <a:off x="9782401" y="1524167"/>
              <a:ext cx="1155469" cy="515389"/>
            </a:xfrm>
            <a:prstGeom prst="round2Same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601BB65-638E-36E7-C4BD-00BFB02DA847}"/>
                </a:ext>
              </a:extLst>
            </p:cNvPr>
            <p:cNvSpPr txBox="1"/>
            <p:nvPr/>
          </p:nvSpPr>
          <p:spPr>
            <a:xfrm>
              <a:off x="9447632" y="2324489"/>
              <a:ext cx="18250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生活中还有哪些控制系统可以进行优化完善？</a:t>
              </a: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25C73D4D-8CF7-9A66-FC2A-DCAEE867A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517" y="1489533"/>
              <a:ext cx="1341236" cy="6828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83811" y="2610663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70F8DE84-0F30-1E97-38B2-86478FB1E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/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3DA54A4-0245-BC0F-6631-3422981CB797}"/>
              </a:ext>
            </a:extLst>
          </p:cNvPr>
          <p:cNvGrpSpPr/>
          <p:nvPr/>
        </p:nvGrpSpPr>
        <p:grpSpPr>
          <a:xfrm>
            <a:off x="6088220" y="2817743"/>
            <a:ext cx="4302690" cy="1859187"/>
            <a:chOff x="6088220" y="2817743"/>
            <a:chExt cx="4302690" cy="185918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C04846A-B17E-40B0-FD65-E30E887FE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/>
          </p:blipFill>
          <p:spPr>
            <a:xfrm>
              <a:off x="6088220" y="2817743"/>
              <a:ext cx="4302690" cy="1859187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113F2CF-A1EA-249D-5CFC-6B896AD34E2A}"/>
                </a:ext>
              </a:extLst>
            </p:cNvPr>
            <p:cNvSpPr txBox="1"/>
            <p:nvPr/>
          </p:nvSpPr>
          <p:spPr>
            <a:xfrm>
              <a:off x="6350923" y="2953247"/>
              <a:ext cx="38686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除了智能小台灯现有的功能之外，还可以设计哪些更加人性化的功能？</a:t>
              </a:r>
            </a:p>
            <a:p>
              <a:endParaRPr lang="zh-CN" altLang="en-US" sz="2400" dirty="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5EC52559-2CEF-DAEA-398B-31318D65A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0" y="1455700"/>
            <a:ext cx="2200847" cy="1121761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2F22008B-5007-F87F-1B62-012125FC6C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7" y="3938206"/>
            <a:ext cx="2045959" cy="239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563265C7-CF86-0E46-A773-B6FE727BC7F7}"/>
              </a:ext>
            </a:extLst>
          </p:cNvPr>
          <p:cNvSpPr txBox="1"/>
          <p:nvPr/>
        </p:nvSpPr>
        <p:spPr>
          <a:xfrm flipH="1">
            <a:off x="1606295" y="1595253"/>
            <a:ext cx="5921340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79EDE2-51D7-0595-D227-96D80CEBE7FC}"/>
              </a:ext>
            </a:extLst>
          </p:cNvPr>
          <p:cNvSpPr txBox="1"/>
          <p:nvPr/>
        </p:nvSpPr>
        <p:spPr>
          <a:xfrm>
            <a:off x="2173316" y="1741109"/>
            <a:ext cx="4888883" cy="78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想一想：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如果要让智能小台灯变得更加贴心或是能够辅助学习，还可以设计什么样的</a:t>
            </a:r>
            <a:r>
              <a:rPr lang="zh-CN" altLang="en-US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新功能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en-US" altLang="zh-CN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 descr="mini2">
            <a:extLst>
              <a:ext uri="{FF2B5EF4-FFF2-40B4-BE49-F238E27FC236}">
                <a16:creationId xmlns:a16="http://schemas.microsoft.com/office/drawing/2014/main" id="{887620CB-47BA-8AB7-F05A-23B4C4BD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5" y="1334863"/>
            <a:ext cx="1596683" cy="1596683"/>
          </a:xfrm>
          <a:prstGeom prst="rect">
            <a:avLst/>
          </a:prstGeom>
        </p:spPr>
      </p:pic>
      <p:sp>
        <p:nvSpPr>
          <p:cNvPr id="2" name="同侧圆角矩形 16">
            <a:extLst>
              <a:ext uri="{FF2B5EF4-FFF2-40B4-BE49-F238E27FC236}">
                <a16:creationId xmlns:a16="http://schemas.microsoft.com/office/drawing/2014/main" id="{36069283-4779-36A6-53CA-D79B76704D48}"/>
              </a:ext>
            </a:extLst>
          </p:cNvPr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3" action="ppaction://hlinksldjump"/>
            <a:extLst>
              <a:ext uri="{FF2B5EF4-FFF2-40B4-BE49-F238E27FC236}">
                <a16:creationId xmlns:a16="http://schemas.microsoft.com/office/drawing/2014/main" id="{60DDC328-5A2B-D654-5C09-1DD2242EC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>
            <a:extLst>
              <a:ext uri="{FF2B5EF4-FFF2-40B4-BE49-F238E27FC236}">
                <a16:creationId xmlns:a16="http://schemas.microsoft.com/office/drawing/2014/main" id="{F0030362-D23D-49E5-1A55-4FD370FB0F8D}"/>
              </a:ext>
            </a:extLst>
          </p:cNvPr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>
            <a:extLst>
              <a:ext uri="{FF2B5EF4-FFF2-40B4-BE49-F238E27FC236}">
                <a16:creationId xmlns:a16="http://schemas.microsoft.com/office/drawing/2014/main" id="{813887BB-D258-2E3D-C76F-9274A435C1C7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>
            <a:extLst>
              <a:ext uri="{FF2B5EF4-FFF2-40B4-BE49-F238E27FC236}">
                <a16:creationId xmlns:a16="http://schemas.microsoft.com/office/drawing/2014/main" id="{47E24404-CE99-4019-5CCD-FCC1376BD012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3012B737-686C-D4E8-2C4D-B1B2B9970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7" action="ppaction://hlinksldjump"/>
            <a:extLst>
              <a:ext uri="{FF2B5EF4-FFF2-40B4-BE49-F238E27FC236}">
                <a16:creationId xmlns:a16="http://schemas.microsoft.com/office/drawing/2014/main" id="{6F03A700-498D-3747-E8F1-8B603FFE9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  <a:extLst>
              <a:ext uri="{FF2B5EF4-FFF2-40B4-BE49-F238E27FC236}">
                <a16:creationId xmlns:a16="http://schemas.microsoft.com/office/drawing/2014/main" id="{38A4C632-8258-4ECA-447A-6728C1BFA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BF7F6BF5-2B91-D3EC-FE67-2266AA1B0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233466"/>
              </p:ext>
            </p:extLst>
          </p:nvPr>
        </p:nvGraphicFramePr>
        <p:xfrm>
          <a:off x="1743310" y="3278872"/>
          <a:ext cx="8547437" cy="2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3842">
                  <a:extLst>
                    <a:ext uri="{9D8B030D-6E8A-4147-A177-3AD203B41FA5}">
                      <a16:colId xmlns:a16="http://schemas.microsoft.com/office/drawing/2014/main" val="3186794974"/>
                    </a:ext>
                  </a:extLst>
                </a:gridCol>
                <a:gridCol w="4993595">
                  <a:extLst>
                    <a:ext uri="{9D8B030D-6E8A-4147-A177-3AD203B41FA5}">
                      <a16:colId xmlns:a16="http://schemas.microsoft.com/office/drawing/2014/main" val="286411538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有待优化的功能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实现方法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633547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19894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75894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518141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20A27EC4-0164-0494-7391-73CBA15F3D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17" y="1210763"/>
            <a:ext cx="2005758" cy="2005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F619C-0283-2B02-833F-90306228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55172621-3792-F3D6-5E1D-242B73D86065}"/>
              </a:ext>
            </a:extLst>
          </p:cNvPr>
          <p:cNvSpPr txBox="1"/>
          <p:nvPr/>
        </p:nvSpPr>
        <p:spPr>
          <a:xfrm flipH="1">
            <a:off x="1606295" y="1595253"/>
            <a:ext cx="5921340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D1E43A-CEAF-F921-C476-C173798FB1BD}"/>
              </a:ext>
            </a:extLst>
          </p:cNvPr>
          <p:cNvSpPr txBox="1"/>
          <p:nvPr/>
        </p:nvSpPr>
        <p:spPr>
          <a:xfrm>
            <a:off x="2053243" y="1754997"/>
            <a:ext cx="5206951" cy="114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zh-CN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针对同学们近视率逐年上升的趋势，</a:t>
            </a:r>
            <a:r>
              <a:rPr lang="zh-CN" altLang="en-US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</a:t>
            </a:r>
            <a:r>
              <a:rPr lang="zh-CN" altLang="zh-CN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选择给智能小台灯增加“</a:t>
            </a:r>
            <a:r>
              <a:rPr lang="zh-CN" altLang="zh-CN" sz="1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提醒坐姿，防止近视</a:t>
            </a:r>
            <a:r>
              <a:rPr lang="zh-CN" altLang="zh-CN" sz="1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”的功能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sz="1800" dirty="0">
              <a:solidFill>
                <a:schemeClr val="bg1"/>
              </a:solidFill>
            </a:endParaRPr>
          </a:p>
          <a:p>
            <a:pPr algn="just">
              <a:lnSpc>
                <a:spcPct val="130000"/>
              </a:lnSpc>
              <a:tabLst>
                <a:tab pos="269875" algn="l"/>
              </a:tabLst>
            </a:pPr>
            <a:endParaRPr lang="en-US" altLang="zh-CN" kern="100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2" name="图片 11" descr="mini2">
            <a:extLst>
              <a:ext uri="{FF2B5EF4-FFF2-40B4-BE49-F238E27FC236}">
                <a16:creationId xmlns:a16="http://schemas.microsoft.com/office/drawing/2014/main" id="{7343C698-449F-A7FA-274F-365F76FF5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5" y="1334863"/>
            <a:ext cx="1596683" cy="1596683"/>
          </a:xfrm>
          <a:prstGeom prst="rect">
            <a:avLst/>
          </a:prstGeom>
        </p:spPr>
      </p:pic>
      <p:sp>
        <p:nvSpPr>
          <p:cNvPr id="2" name="同侧圆角矩形 16">
            <a:extLst>
              <a:ext uri="{FF2B5EF4-FFF2-40B4-BE49-F238E27FC236}">
                <a16:creationId xmlns:a16="http://schemas.microsoft.com/office/drawing/2014/main" id="{C0904305-CFA8-97AB-8DEA-E63FC6B27CB3}"/>
              </a:ext>
            </a:extLst>
          </p:cNvPr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4" action="ppaction://hlinksldjump"/>
            <a:extLst>
              <a:ext uri="{FF2B5EF4-FFF2-40B4-BE49-F238E27FC236}">
                <a16:creationId xmlns:a16="http://schemas.microsoft.com/office/drawing/2014/main" id="{9A6CDEB2-D5C8-4B6F-B30F-0CAE0FFA7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>
            <a:extLst>
              <a:ext uri="{FF2B5EF4-FFF2-40B4-BE49-F238E27FC236}">
                <a16:creationId xmlns:a16="http://schemas.microsoft.com/office/drawing/2014/main" id="{9F5218B5-F89B-DD0E-344E-D2A8DC622868}"/>
              </a:ext>
            </a:extLst>
          </p:cNvPr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>
            <a:extLst>
              <a:ext uri="{FF2B5EF4-FFF2-40B4-BE49-F238E27FC236}">
                <a16:creationId xmlns:a16="http://schemas.microsoft.com/office/drawing/2014/main" id="{97764516-0E9F-CEAA-0EB1-3F2D7A5A7471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>
            <a:extLst>
              <a:ext uri="{FF2B5EF4-FFF2-40B4-BE49-F238E27FC236}">
                <a16:creationId xmlns:a16="http://schemas.microsoft.com/office/drawing/2014/main" id="{528DE7D1-15C8-6475-6D42-C78F4425E4D8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6" action="ppaction://hlinksldjump"/>
            <a:extLst>
              <a:ext uri="{FF2B5EF4-FFF2-40B4-BE49-F238E27FC236}">
                <a16:creationId xmlns:a16="http://schemas.microsoft.com/office/drawing/2014/main" id="{D10F1625-55A6-D3FE-CA02-8E3FE4E9D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8" action="ppaction://hlinksldjump"/>
            <a:extLst>
              <a:ext uri="{FF2B5EF4-FFF2-40B4-BE49-F238E27FC236}">
                <a16:creationId xmlns:a16="http://schemas.microsoft.com/office/drawing/2014/main" id="{8555A08A-6D28-499D-C5C9-AC8D5B1EE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  <a:extLst>
              <a:ext uri="{FF2B5EF4-FFF2-40B4-BE49-F238E27FC236}">
                <a16:creationId xmlns:a16="http://schemas.microsoft.com/office/drawing/2014/main" id="{FE11774B-7ECD-8AAD-1DF8-6E8441A86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D00009-AB72-FB41-B9F0-5223A23AA57B}"/>
              </a:ext>
            </a:extLst>
          </p:cNvPr>
          <p:cNvSpPr/>
          <p:nvPr/>
        </p:nvSpPr>
        <p:spPr>
          <a:xfrm>
            <a:off x="1669353" y="3517174"/>
            <a:ext cx="4710332" cy="179213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5B5A034-CB6E-116A-93A9-55E6CC523FDB}"/>
              </a:ext>
            </a:extLst>
          </p:cNvPr>
          <p:cNvSpPr txBox="1"/>
          <p:nvPr/>
        </p:nvSpPr>
        <p:spPr>
          <a:xfrm>
            <a:off x="1837053" y="3608664"/>
            <a:ext cx="4258947" cy="139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zh-CN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zh-CN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在写字或阅读时，眼睛与桌面的理想距离通常需要保持在：</a:t>
            </a:r>
            <a:endParaRPr lang="zh-CN" altLang="zh-CN" sz="1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28600" algn="just">
              <a:lnSpc>
                <a:spcPct val="200000"/>
              </a:lnSpc>
              <a:tabLst>
                <a:tab pos="269875" algn="l"/>
              </a:tabLst>
            </a:pP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en-US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20~30cm   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en-US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30~40cm 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40~50cm</a:t>
            </a:r>
            <a:endParaRPr lang="en-US" altLang="zh-CN" b="1" kern="100" spc="-1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25A1D2E-2F8F-BAEE-F5E6-92271AB5F82B}"/>
              </a:ext>
            </a:extLst>
          </p:cNvPr>
          <p:cNvSpPr txBox="1"/>
          <p:nvPr/>
        </p:nvSpPr>
        <p:spPr>
          <a:xfrm>
            <a:off x="5054715" y="2958534"/>
            <a:ext cx="3377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</a:rPr>
              <a:t>思考下面的问题并做出选择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13C9E0-0EE8-F633-C9DC-E277D5DD7BCA}"/>
              </a:ext>
            </a:extLst>
          </p:cNvPr>
          <p:cNvSpPr txBox="1"/>
          <p:nvPr/>
        </p:nvSpPr>
        <p:spPr>
          <a:xfrm>
            <a:off x="6743524" y="3520704"/>
            <a:ext cx="4710332" cy="142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200000"/>
              </a:lnSpc>
              <a:tabLst>
                <a:tab pos="269875" algn="l"/>
              </a:tabLst>
            </a:pPr>
            <a:r>
              <a:rPr lang="zh-CN" altLang="en-US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输入环节需要添加什么模块？</a:t>
            </a:r>
            <a:endParaRPr lang="zh-CN" altLang="zh-CN" sz="18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69875" algn="just">
              <a:lnSpc>
                <a:spcPct val="150000"/>
              </a:lnSpc>
              <a:tabLst>
                <a:tab pos="269875" algn="l"/>
              </a:tabLst>
            </a:pP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zh-CN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声音传感器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    </a:t>
            </a: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zh-CN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超声波传感器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</a:p>
          <a:p>
            <a:pPr indent="269875" algn="just">
              <a:lnSpc>
                <a:spcPct val="150000"/>
              </a:lnSpc>
              <a:tabLst>
                <a:tab pos="269875" algn="l"/>
              </a:tabLst>
            </a:pPr>
            <a:r>
              <a:rPr lang="zh-CN" altLang="en-US" b="1" kern="100" spc="-1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zh-CN" altLang="zh-CN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zh-CN" altLang="en-US" b="1" kern="100" spc="-1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其他 </a:t>
            </a:r>
            <a:r>
              <a:rPr lang="en-US" altLang="zh-CN" b="1" kern="100" spc="-1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             )</a:t>
            </a:r>
            <a:r>
              <a:rPr lang="zh-CN" altLang="en-US" b="1" kern="100" spc="-1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</a:t>
            </a:r>
            <a:r>
              <a:rPr lang="en-US" altLang="zh-CN" sz="1800" b="1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en-US" altLang="zh-CN" sz="1800" b="1" u="sng" kern="100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endParaRPr lang="en-US" altLang="zh-CN" sz="1400" b="1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EA51FB-9A26-809E-7081-EAFD69459CBA}"/>
              </a:ext>
            </a:extLst>
          </p:cNvPr>
          <p:cNvSpPr/>
          <p:nvPr/>
        </p:nvSpPr>
        <p:spPr>
          <a:xfrm>
            <a:off x="6743524" y="3517174"/>
            <a:ext cx="4710332" cy="179213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BB6EEE9-041C-17C3-8AD9-933CCB5CE1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17" y="1210763"/>
            <a:ext cx="200575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F619C-0283-2B02-833F-90306228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6">
            <a:extLst>
              <a:ext uri="{FF2B5EF4-FFF2-40B4-BE49-F238E27FC236}">
                <a16:creationId xmlns:a16="http://schemas.microsoft.com/office/drawing/2014/main" id="{C0904305-CFA8-97AB-8DEA-E63FC6B27CB3}"/>
              </a:ext>
            </a:extLst>
          </p:cNvPr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9A6CDEB2-D5C8-4B6F-B30F-0CAE0FFA7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>
            <a:extLst>
              <a:ext uri="{FF2B5EF4-FFF2-40B4-BE49-F238E27FC236}">
                <a16:creationId xmlns:a16="http://schemas.microsoft.com/office/drawing/2014/main" id="{9F5218B5-F89B-DD0E-344E-D2A8DC622868}"/>
              </a:ext>
            </a:extLst>
          </p:cNvPr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>
            <a:extLst>
              <a:ext uri="{FF2B5EF4-FFF2-40B4-BE49-F238E27FC236}">
                <a16:creationId xmlns:a16="http://schemas.microsoft.com/office/drawing/2014/main" id="{97764516-0E9F-CEAA-0EB1-3F2D7A5A7471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>
            <a:extLst>
              <a:ext uri="{FF2B5EF4-FFF2-40B4-BE49-F238E27FC236}">
                <a16:creationId xmlns:a16="http://schemas.microsoft.com/office/drawing/2014/main" id="{528DE7D1-15C8-6475-6D42-C78F4425E4D8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id="{D10F1625-55A6-D3FE-CA02-8E3FE4E9D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9" action="ppaction://hlinksldjump"/>
            <a:extLst>
              <a:ext uri="{FF2B5EF4-FFF2-40B4-BE49-F238E27FC236}">
                <a16:creationId xmlns:a16="http://schemas.microsoft.com/office/drawing/2014/main" id="{8555A08A-6D28-499D-C5C9-AC8D5B1EE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  <a:extLst>
              <a:ext uri="{FF2B5EF4-FFF2-40B4-BE49-F238E27FC236}">
                <a16:creationId xmlns:a16="http://schemas.microsoft.com/office/drawing/2014/main" id="{FE11774B-7ECD-8AAD-1DF8-6E8441A86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C83E885-73A9-0975-9193-8348D9DD37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26730" r="11652" b="26017"/>
          <a:stretch/>
        </p:blipFill>
        <p:spPr>
          <a:xfrm>
            <a:off x="9681478" y="1502629"/>
            <a:ext cx="1841844" cy="11610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763EAD-0CC7-521E-AA27-F8ACDE81A21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538" t="33333" r="8725" b="18688"/>
          <a:stretch/>
        </p:blipFill>
        <p:spPr>
          <a:xfrm>
            <a:off x="7645198" y="1488707"/>
            <a:ext cx="1962865" cy="1243431"/>
          </a:xfrm>
          <a:prstGeom prst="rect">
            <a:avLst/>
          </a:prstGeom>
        </p:spPr>
      </p:pic>
      <p:pic>
        <p:nvPicPr>
          <p:cNvPr id="19" name="微视频：超声波传感器">
            <a:hlinkClick r:id="" action="ppaction://media"/>
            <a:extLst>
              <a:ext uri="{FF2B5EF4-FFF2-40B4-BE49-F238E27FC236}">
                <a16:creationId xmlns:a16="http://schemas.microsoft.com/office/drawing/2014/main" id="{A9D01F65-C127-3F06-3BC7-25266E4DF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8213" y="2091919"/>
            <a:ext cx="6351817" cy="35728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AFBDA86-5165-8D7A-1C1D-3C4FC344A73F}"/>
              </a:ext>
            </a:extLst>
          </p:cNvPr>
          <p:cNvSpPr txBox="1"/>
          <p:nvPr/>
        </p:nvSpPr>
        <p:spPr>
          <a:xfrm>
            <a:off x="2583688" y="1560739"/>
            <a:ext cx="3377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</a:rPr>
              <a:t>超声波传感器的工作原理</a:t>
            </a:r>
            <a:endParaRPr lang="zh-CN" altLang="en-US" dirty="0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672CC13-2682-61E6-7D60-4CC0CC299FAB}"/>
              </a:ext>
            </a:extLst>
          </p:cNvPr>
          <p:cNvGrpSpPr/>
          <p:nvPr/>
        </p:nvGrpSpPr>
        <p:grpSpPr>
          <a:xfrm>
            <a:off x="7686105" y="2929821"/>
            <a:ext cx="3829159" cy="2582055"/>
            <a:chOff x="7767105" y="3530184"/>
            <a:chExt cx="3829159" cy="2582055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574BE750-6462-FB76-3FB7-D3D3B65A23EB}"/>
                </a:ext>
              </a:extLst>
            </p:cNvPr>
            <p:cNvGrpSpPr/>
            <p:nvPr/>
          </p:nvGrpSpPr>
          <p:grpSpPr>
            <a:xfrm>
              <a:off x="7767105" y="3530184"/>
              <a:ext cx="3829159" cy="2285999"/>
              <a:chOff x="7831783" y="3312826"/>
              <a:chExt cx="3829159" cy="2285999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6BC3E208-F6C4-A059-69B3-0A2FEAE5231C}"/>
                  </a:ext>
                </a:extLst>
              </p:cNvPr>
              <p:cNvSpPr/>
              <p:nvPr/>
            </p:nvSpPr>
            <p:spPr>
              <a:xfrm>
                <a:off x="7831783" y="3312826"/>
                <a:ext cx="3723925" cy="2008682"/>
              </a:xfrm>
              <a:prstGeom prst="rect">
                <a:avLst/>
              </a:pr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7E3CF83-A616-87A8-6A65-C66A8AE526B5}"/>
                  </a:ext>
                </a:extLst>
              </p:cNvPr>
              <p:cNvSpPr txBox="1"/>
              <p:nvPr/>
            </p:nvSpPr>
            <p:spPr>
              <a:xfrm>
                <a:off x="7937017" y="3429000"/>
                <a:ext cx="3723925" cy="2169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800" b="1" kern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小结：</a:t>
                </a:r>
                <a:r>
                  <a:rPr lang="zh-CN" altLang="zh-CN" sz="1800" kern="100" spc="-25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它是通过发射</a:t>
                </a:r>
                <a:r>
                  <a:rPr lang="zh-CN" altLang="zh-CN" sz="1800" kern="100" spc="-25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超声波</a:t>
                </a:r>
                <a:r>
                  <a:rPr lang="zh-CN" altLang="zh-CN" sz="1800" kern="100" spc="-25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并测量其遇到</a:t>
                </a:r>
                <a:r>
                  <a:rPr lang="zh-CN" altLang="en-US" sz="1800" kern="100" spc="-25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障碍物</a:t>
                </a:r>
                <a:r>
                  <a:rPr lang="zh-CN" altLang="zh-CN" sz="1800" kern="100" spc="-25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反射回来的时间来计算距离。超声波传感器的探测距离为</a:t>
                </a:r>
                <a:r>
                  <a:rPr lang="en-US" altLang="zh-CN" sz="1800" kern="100" spc="-25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2cm-450cm</a:t>
                </a:r>
                <a:r>
                  <a:rPr lang="zh-CN" altLang="zh-CN" sz="1800" kern="100" spc="-25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。</a:t>
                </a:r>
                <a:endParaRPr lang="zh-CN" altLang="zh-CN" sz="1800" kern="100" dirty="0">
                  <a:solidFill>
                    <a:schemeClr val="bg1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C5BA487-AC41-FF65-A69E-34A9536E93D4}"/>
                </a:ext>
              </a:extLst>
            </p:cNvPr>
            <p:cNvSpPr/>
            <p:nvPr/>
          </p:nvSpPr>
          <p:spPr>
            <a:xfrm>
              <a:off x="10013430" y="3720970"/>
              <a:ext cx="675061" cy="359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7ABC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9207B9E6-42E5-110C-506F-E5A27F850E48}"/>
                </a:ext>
              </a:extLst>
            </p:cNvPr>
            <p:cNvSpPr/>
            <p:nvPr/>
          </p:nvSpPr>
          <p:spPr>
            <a:xfrm>
              <a:off x="8657676" y="4159771"/>
              <a:ext cx="644577" cy="359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7ABC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207B9E6-42E5-110C-506F-E5A27F850E48}"/>
                </a:ext>
              </a:extLst>
            </p:cNvPr>
            <p:cNvSpPr/>
            <p:nvPr/>
          </p:nvSpPr>
          <p:spPr>
            <a:xfrm>
              <a:off x="9878359" y="5752475"/>
              <a:ext cx="1176412" cy="359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7ABC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B.</a:t>
              </a:r>
              <a:r>
                <a:rPr lang="zh-CN" altLang="en-US" dirty="0">
                  <a:solidFill>
                    <a:schemeClr val="bg1"/>
                  </a:solidFill>
                </a:rPr>
                <a:t>超声波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207B9E6-42E5-110C-506F-E5A27F850E48}"/>
                </a:ext>
              </a:extLst>
            </p:cNvPr>
            <p:cNvSpPr/>
            <p:nvPr/>
          </p:nvSpPr>
          <p:spPr>
            <a:xfrm>
              <a:off x="8160454" y="5752475"/>
              <a:ext cx="1176412" cy="35976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7ABC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A.</a:t>
              </a:r>
              <a:r>
                <a:rPr lang="zh-CN" altLang="en-US" dirty="0">
                  <a:solidFill>
                    <a:schemeClr val="bg1"/>
                  </a:solidFill>
                </a:rPr>
                <a:t>障碍物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8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F619C-0283-2B02-833F-90306228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D5B908DB-32AD-3D4F-31EA-9AD7A300C3B5}"/>
              </a:ext>
            </a:extLst>
          </p:cNvPr>
          <p:cNvSpPr txBox="1"/>
          <p:nvPr/>
        </p:nvSpPr>
        <p:spPr>
          <a:xfrm flipH="1">
            <a:off x="1606295" y="1595253"/>
            <a:ext cx="5921340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12" name="图片 11" descr="mini2">
            <a:extLst>
              <a:ext uri="{FF2B5EF4-FFF2-40B4-BE49-F238E27FC236}">
                <a16:creationId xmlns:a16="http://schemas.microsoft.com/office/drawing/2014/main" id="{7343C698-449F-A7FA-274F-365F76FF5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5" y="1334863"/>
            <a:ext cx="1596683" cy="1596683"/>
          </a:xfrm>
          <a:prstGeom prst="rect">
            <a:avLst/>
          </a:prstGeom>
        </p:spPr>
      </p:pic>
      <p:sp>
        <p:nvSpPr>
          <p:cNvPr id="2" name="同侧圆角矩形 16">
            <a:extLst>
              <a:ext uri="{FF2B5EF4-FFF2-40B4-BE49-F238E27FC236}">
                <a16:creationId xmlns:a16="http://schemas.microsoft.com/office/drawing/2014/main" id="{C0904305-CFA8-97AB-8DEA-E63FC6B27CB3}"/>
              </a:ext>
            </a:extLst>
          </p:cNvPr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4" action="ppaction://hlinksldjump"/>
            <a:extLst>
              <a:ext uri="{FF2B5EF4-FFF2-40B4-BE49-F238E27FC236}">
                <a16:creationId xmlns:a16="http://schemas.microsoft.com/office/drawing/2014/main" id="{9A6CDEB2-D5C8-4B6F-B30F-0CAE0FFA7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>
            <a:extLst>
              <a:ext uri="{FF2B5EF4-FFF2-40B4-BE49-F238E27FC236}">
                <a16:creationId xmlns:a16="http://schemas.microsoft.com/office/drawing/2014/main" id="{9F5218B5-F89B-DD0E-344E-D2A8DC622868}"/>
              </a:ext>
            </a:extLst>
          </p:cNvPr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>
            <a:extLst>
              <a:ext uri="{FF2B5EF4-FFF2-40B4-BE49-F238E27FC236}">
                <a16:creationId xmlns:a16="http://schemas.microsoft.com/office/drawing/2014/main" id="{97764516-0E9F-CEAA-0EB1-3F2D7A5A7471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>
            <a:extLst>
              <a:ext uri="{FF2B5EF4-FFF2-40B4-BE49-F238E27FC236}">
                <a16:creationId xmlns:a16="http://schemas.microsoft.com/office/drawing/2014/main" id="{528DE7D1-15C8-6475-6D42-C78F4425E4D8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6" action="ppaction://hlinksldjump"/>
            <a:extLst>
              <a:ext uri="{FF2B5EF4-FFF2-40B4-BE49-F238E27FC236}">
                <a16:creationId xmlns:a16="http://schemas.microsoft.com/office/drawing/2014/main" id="{D10F1625-55A6-D3FE-CA02-8E3FE4E9D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8" action="ppaction://hlinksldjump"/>
            <a:extLst>
              <a:ext uri="{FF2B5EF4-FFF2-40B4-BE49-F238E27FC236}">
                <a16:creationId xmlns:a16="http://schemas.microsoft.com/office/drawing/2014/main" id="{8555A08A-6D28-499D-C5C9-AC8D5B1EE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  <a:extLst>
              <a:ext uri="{FF2B5EF4-FFF2-40B4-BE49-F238E27FC236}">
                <a16:creationId xmlns:a16="http://schemas.microsoft.com/office/drawing/2014/main" id="{FE11774B-7ECD-8AAD-1DF8-6E8441A86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28F4248-D8AB-CEBE-B0B1-C6DB498D3108}"/>
              </a:ext>
            </a:extLst>
          </p:cNvPr>
          <p:cNvCxnSpPr/>
          <p:nvPr/>
        </p:nvCxnSpPr>
        <p:spPr>
          <a:xfrm>
            <a:off x="2356017" y="4234227"/>
            <a:ext cx="15529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215C781-ECF2-FD50-1238-F79C741D8462}"/>
              </a:ext>
            </a:extLst>
          </p:cNvPr>
          <p:cNvSpPr/>
          <p:nvPr/>
        </p:nvSpPr>
        <p:spPr>
          <a:xfrm>
            <a:off x="3908966" y="3574660"/>
            <a:ext cx="2915587" cy="1319134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CF1552A-2251-2AC5-B4B8-FF98E74A8355}"/>
              </a:ext>
            </a:extLst>
          </p:cNvPr>
          <p:cNvCxnSpPr>
            <a:cxnSpLocks/>
          </p:cNvCxnSpPr>
          <p:nvPr/>
        </p:nvCxnSpPr>
        <p:spPr>
          <a:xfrm>
            <a:off x="6824553" y="4233239"/>
            <a:ext cx="12508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3265BAFB-EA3A-F91B-3000-257DACEC3B71}"/>
              </a:ext>
            </a:extLst>
          </p:cNvPr>
          <p:cNvSpPr/>
          <p:nvPr/>
        </p:nvSpPr>
        <p:spPr>
          <a:xfrm>
            <a:off x="8139989" y="3520959"/>
            <a:ext cx="547141" cy="1424560"/>
          </a:xfrm>
          <a:prstGeom prst="leftBrace">
            <a:avLst>
              <a:gd name="adj1" fmla="val 30251"/>
              <a:gd name="adj2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DFB45CF-10C3-29E9-ED64-ECF5C666CBA3}"/>
              </a:ext>
            </a:extLst>
          </p:cNvPr>
          <p:cNvSpPr txBox="1"/>
          <p:nvPr/>
        </p:nvSpPr>
        <p:spPr>
          <a:xfrm>
            <a:off x="8751744" y="3690664"/>
            <a:ext cx="197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□是否文字提醒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00D7837-F41B-CB4D-0936-CD3612917959}"/>
              </a:ext>
            </a:extLst>
          </p:cNvPr>
          <p:cNvSpPr txBox="1"/>
          <p:nvPr/>
        </p:nvSpPr>
        <p:spPr>
          <a:xfrm>
            <a:off x="8751744" y="4248611"/>
            <a:ext cx="197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□是否声音提醒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AB29839-BD68-D60C-A72C-0DDF7186FFC3}"/>
              </a:ext>
            </a:extLst>
          </p:cNvPr>
          <p:cNvSpPr txBox="1"/>
          <p:nvPr/>
        </p:nvSpPr>
        <p:spPr>
          <a:xfrm>
            <a:off x="2173316" y="1741109"/>
            <a:ext cx="4888883" cy="761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思考</a:t>
            </a:r>
            <a:r>
              <a:rPr lang="zh-CN" altLang="en-US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利用超声波传感器进行坐姿提醒的控制过程是怎样的？并将下图补充完整。</a:t>
            </a:r>
            <a:endParaRPr lang="en-US" altLang="zh-CN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3F12D8E-3E7B-3963-E24D-0A86CE57C89C}"/>
              </a:ext>
            </a:extLst>
          </p:cNvPr>
          <p:cNvSpPr txBox="1"/>
          <p:nvPr/>
        </p:nvSpPr>
        <p:spPr>
          <a:xfrm>
            <a:off x="2818796" y="3729491"/>
            <a:ext cx="86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输入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A4E13D0-A552-38DB-FA5A-D426DB56BB5B}"/>
              </a:ext>
            </a:extLst>
          </p:cNvPr>
          <p:cNvSpPr txBox="1"/>
          <p:nvPr/>
        </p:nvSpPr>
        <p:spPr>
          <a:xfrm>
            <a:off x="4617757" y="3027713"/>
            <a:ext cx="16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计算（系统）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CDE3E1F-D772-D289-87BE-01616563A55F}"/>
              </a:ext>
            </a:extLst>
          </p:cNvPr>
          <p:cNvSpPr txBox="1"/>
          <p:nvPr/>
        </p:nvSpPr>
        <p:spPr>
          <a:xfrm>
            <a:off x="7120186" y="3690664"/>
            <a:ext cx="74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输出</a:t>
            </a:r>
          </a:p>
        </p:txBody>
      </p:sp>
    </p:spTree>
    <p:extLst>
      <p:ext uri="{BB962C8B-B14F-4D97-AF65-F5344CB8AC3E}">
        <p14:creationId xmlns:p14="http://schemas.microsoft.com/office/powerpoint/2010/main" val="40630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F619C-0283-2B02-833F-90306228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FC408EB4-9AFA-74D8-4D8F-3A731A1FFA52}"/>
              </a:ext>
            </a:extLst>
          </p:cNvPr>
          <p:cNvSpPr txBox="1"/>
          <p:nvPr/>
        </p:nvSpPr>
        <p:spPr>
          <a:xfrm flipH="1">
            <a:off x="1606295" y="1595253"/>
            <a:ext cx="5921340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2" name="同侧圆角矩形 16">
            <a:extLst>
              <a:ext uri="{FF2B5EF4-FFF2-40B4-BE49-F238E27FC236}">
                <a16:creationId xmlns:a16="http://schemas.microsoft.com/office/drawing/2014/main" id="{C0904305-CFA8-97AB-8DEA-E63FC6B27CB3}"/>
              </a:ext>
            </a:extLst>
          </p:cNvPr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3" action="ppaction://hlinksldjump"/>
            <a:extLst>
              <a:ext uri="{FF2B5EF4-FFF2-40B4-BE49-F238E27FC236}">
                <a16:creationId xmlns:a16="http://schemas.microsoft.com/office/drawing/2014/main" id="{9A6CDEB2-D5C8-4B6F-B30F-0CAE0FFA7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>
            <a:extLst>
              <a:ext uri="{FF2B5EF4-FFF2-40B4-BE49-F238E27FC236}">
                <a16:creationId xmlns:a16="http://schemas.microsoft.com/office/drawing/2014/main" id="{9F5218B5-F89B-DD0E-344E-D2A8DC622868}"/>
              </a:ext>
            </a:extLst>
          </p:cNvPr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>
            <a:extLst>
              <a:ext uri="{FF2B5EF4-FFF2-40B4-BE49-F238E27FC236}">
                <a16:creationId xmlns:a16="http://schemas.microsoft.com/office/drawing/2014/main" id="{97764516-0E9F-CEAA-0EB1-3F2D7A5A7471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>
            <a:extLst>
              <a:ext uri="{FF2B5EF4-FFF2-40B4-BE49-F238E27FC236}">
                <a16:creationId xmlns:a16="http://schemas.microsoft.com/office/drawing/2014/main" id="{528DE7D1-15C8-6475-6D42-C78F4425E4D8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D10F1625-55A6-D3FE-CA02-8E3FE4E9D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7" action="ppaction://hlinksldjump"/>
            <a:extLst>
              <a:ext uri="{FF2B5EF4-FFF2-40B4-BE49-F238E27FC236}">
                <a16:creationId xmlns:a16="http://schemas.microsoft.com/office/drawing/2014/main" id="{8555A08A-6D28-499D-C5C9-AC8D5B1EE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  <a:extLst>
              <a:ext uri="{FF2B5EF4-FFF2-40B4-BE49-F238E27FC236}">
                <a16:creationId xmlns:a16="http://schemas.microsoft.com/office/drawing/2014/main" id="{FE11774B-7ECD-8AAD-1DF8-6E8441A86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28F4248-D8AB-CEBE-B0B1-C6DB498D3108}"/>
              </a:ext>
            </a:extLst>
          </p:cNvPr>
          <p:cNvCxnSpPr/>
          <p:nvPr/>
        </p:nvCxnSpPr>
        <p:spPr>
          <a:xfrm>
            <a:off x="1765814" y="4092925"/>
            <a:ext cx="15529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215C781-ECF2-FD50-1238-F79C741D8462}"/>
              </a:ext>
            </a:extLst>
          </p:cNvPr>
          <p:cNvSpPr/>
          <p:nvPr/>
        </p:nvSpPr>
        <p:spPr>
          <a:xfrm>
            <a:off x="3318763" y="3433358"/>
            <a:ext cx="2915587" cy="1319134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眼睛距离超声波传感器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的距离是否</a:t>
            </a:r>
            <a:r>
              <a:rPr lang="en-US" altLang="zh-CN" dirty="0">
                <a:solidFill>
                  <a:schemeClr val="bg1"/>
                </a:solidFill>
              </a:rPr>
              <a:t>&lt;30cm</a:t>
            </a:r>
            <a:r>
              <a:rPr lang="zh-CN" altLang="en-US" dirty="0">
                <a:solidFill>
                  <a:schemeClr val="bg1"/>
                </a:solidFill>
              </a:rPr>
              <a:t>？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CF1552A-2251-2AC5-B4B8-FF98E74A8355}"/>
              </a:ext>
            </a:extLst>
          </p:cNvPr>
          <p:cNvCxnSpPr>
            <a:cxnSpLocks/>
          </p:cNvCxnSpPr>
          <p:nvPr/>
        </p:nvCxnSpPr>
        <p:spPr>
          <a:xfrm>
            <a:off x="6234350" y="4091937"/>
            <a:ext cx="12508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AB29839-BD68-D60C-A72C-0DDF7186FFC3}"/>
              </a:ext>
            </a:extLst>
          </p:cNvPr>
          <p:cNvSpPr txBox="1"/>
          <p:nvPr/>
        </p:nvSpPr>
        <p:spPr>
          <a:xfrm>
            <a:off x="2252886" y="1864156"/>
            <a:ext cx="5314751" cy="435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zh-CN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利用超声波传感器进行坐姿提醒的控制过程</a:t>
            </a:r>
            <a:endParaRPr lang="en-US" altLang="zh-CN" sz="2000" kern="100" dirty="0">
              <a:solidFill>
                <a:srgbClr val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3F12D8E-3E7B-3963-E24D-0A86CE57C89C}"/>
              </a:ext>
            </a:extLst>
          </p:cNvPr>
          <p:cNvSpPr txBox="1"/>
          <p:nvPr/>
        </p:nvSpPr>
        <p:spPr>
          <a:xfrm>
            <a:off x="2228593" y="3588189"/>
            <a:ext cx="86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输入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A4E13D0-A552-38DB-FA5A-D426DB56BB5B}"/>
              </a:ext>
            </a:extLst>
          </p:cNvPr>
          <p:cNvSpPr txBox="1"/>
          <p:nvPr/>
        </p:nvSpPr>
        <p:spPr>
          <a:xfrm>
            <a:off x="4027554" y="2886411"/>
            <a:ext cx="16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计算（系统）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CDE3E1F-D772-D289-87BE-01616563A55F}"/>
              </a:ext>
            </a:extLst>
          </p:cNvPr>
          <p:cNvSpPr txBox="1"/>
          <p:nvPr/>
        </p:nvSpPr>
        <p:spPr>
          <a:xfrm>
            <a:off x="6529983" y="3549362"/>
            <a:ext cx="74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输出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C983040-189C-523F-9835-EA2CA0BF2586}"/>
              </a:ext>
            </a:extLst>
          </p:cNvPr>
          <p:cNvCxnSpPr/>
          <p:nvPr/>
        </p:nvCxnSpPr>
        <p:spPr>
          <a:xfrm>
            <a:off x="7194799" y="4099781"/>
            <a:ext cx="0" cy="1230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84B934D7-0E04-4FF9-1BC9-F8842DEFDE8A}"/>
              </a:ext>
            </a:extLst>
          </p:cNvPr>
          <p:cNvCxnSpPr>
            <a:cxnSpLocks/>
          </p:cNvCxnSpPr>
          <p:nvPr/>
        </p:nvCxnSpPr>
        <p:spPr>
          <a:xfrm flipH="1">
            <a:off x="2490723" y="5330075"/>
            <a:ext cx="4704076" cy="164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208389F-F215-15CA-E641-2D045E8168AA}"/>
              </a:ext>
            </a:extLst>
          </p:cNvPr>
          <p:cNvSpPr txBox="1"/>
          <p:nvPr/>
        </p:nvSpPr>
        <p:spPr>
          <a:xfrm>
            <a:off x="4503581" y="5359747"/>
            <a:ext cx="74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反馈</a:t>
            </a: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E6AEF763-4723-6D75-8CAA-159831A8EB11}"/>
              </a:ext>
            </a:extLst>
          </p:cNvPr>
          <p:cNvCxnSpPr/>
          <p:nvPr/>
        </p:nvCxnSpPr>
        <p:spPr>
          <a:xfrm flipV="1">
            <a:off x="2490723" y="4091937"/>
            <a:ext cx="0" cy="12678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 descr="mini2">
            <a:extLst>
              <a:ext uri="{FF2B5EF4-FFF2-40B4-BE49-F238E27FC236}">
                <a16:creationId xmlns:a16="http://schemas.microsoft.com/office/drawing/2014/main" id="{4A7C8290-36D4-C5BE-EB57-464D49D0A6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425" y="1334863"/>
            <a:ext cx="1596683" cy="1596683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F0B50A89-C5DB-34E2-E5BE-E985DAE268E6}"/>
              </a:ext>
            </a:extLst>
          </p:cNvPr>
          <p:cNvGrpSpPr/>
          <p:nvPr/>
        </p:nvGrpSpPr>
        <p:grpSpPr>
          <a:xfrm>
            <a:off x="8045057" y="1864156"/>
            <a:ext cx="3440242" cy="3689699"/>
            <a:chOff x="8045057" y="1864156"/>
            <a:chExt cx="3440242" cy="3689699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7DF5C7C5-197D-7506-7D56-344203C9E9DD}"/>
                </a:ext>
              </a:extLst>
            </p:cNvPr>
            <p:cNvSpPr/>
            <p:nvPr/>
          </p:nvSpPr>
          <p:spPr>
            <a:xfrm>
              <a:off x="8045057" y="1864156"/>
              <a:ext cx="3440242" cy="36896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38B573D7-BA20-9C66-70BF-4E2571621A27}"/>
                </a:ext>
              </a:extLst>
            </p:cNvPr>
            <p:cNvSpPr/>
            <p:nvPr/>
          </p:nvSpPr>
          <p:spPr>
            <a:xfrm>
              <a:off x="8247799" y="2082004"/>
              <a:ext cx="3039789" cy="327697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如果</a:t>
              </a: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95F337C9-ADFF-6F01-2385-55107DC6E073}"/>
              </a:ext>
            </a:extLst>
          </p:cNvPr>
          <p:cNvSpPr txBox="1"/>
          <p:nvPr/>
        </p:nvSpPr>
        <p:spPr>
          <a:xfrm>
            <a:off x="8290681" y="2552193"/>
            <a:ext cx="30307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1053A4"/>
                </a:solidFill>
              </a:rPr>
              <a:t>如果：</a:t>
            </a:r>
            <a:r>
              <a:rPr lang="zh-CN" altLang="en-US" dirty="0">
                <a:solidFill>
                  <a:schemeClr val="bg1"/>
                </a:solidFill>
              </a:rPr>
              <a:t>眼睛距离超声波传感器的</a:t>
            </a:r>
            <a:r>
              <a:rPr lang="zh-CN" altLang="en-US" dirty="0">
                <a:solidFill>
                  <a:srgbClr val="FF0000"/>
                </a:solidFill>
              </a:rPr>
              <a:t>距离</a:t>
            </a:r>
            <a:r>
              <a:rPr lang="en-US" altLang="zh-CN" dirty="0">
                <a:solidFill>
                  <a:srgbClr val="FF0000"/>
                </a:solidFill>
              </a:rPr>
              <a:t>&lt;30cm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1053A4"/>
                </a:solidFill>
              </a:rPr>
              <a:t>那么：</a:t>
            </a:r>
            <a:r>
              <a:rPr lang="zh-CN" altLang="en-US" dirty="0">
                <a:solidFill>
                  <a:schemeClr val="bg1"/>
                </a:solidFill>
              </a:rPr>
              <a:t>显示文字“请坐端正”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           </a:t>
            </a:r>
            <a:r>
              <a:rPr lang="zh-CN" altLang="en-US" dirty="0">
                <a:solidFill>
                  <a:schemeClr val="bg1"/>
                </a:solidFill>
              </a:rPr>
              <a:t>发出提醒声音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1053A4"/>
                </a:solidFill>
              </a:rPr>
              <a:t>否则：</a:t>
            </a:r>
            <a:r>
              <a:rPr lang="zh-CN" altLang="en-US" dirty="0">
                <a:solidFill>
                  <a:schemeClr val="bg1"/>
                </a:solidFill>
              </a:rPr>
              <a:t>不显示文字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           </a:t>
            </a:r>
            <a:r>
              <a:rPr lang="zh-CN" altLang="en-US" dirty="0">
                <a:solidFill>
                  <a:schemeClr val="bg1"/>
                </a:solidFill>
              </a:rPr>
              <a:t>停止声音</a:t>
            </a:r>
          </a:p>
        </p:txBody>
      </p:sp>
    </p:spTree>
    <p:extLst>
      <p:ext uri="{BB962C8B-B14F-4D97-AF65-F5344CB8AC3E}">
        <p14:creationId xmlns:p14="http://schemas.microsoft.com/office/powerpoint/2010/main" val="4058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3052F4-4AD7-479E-4573-A3F852F23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/>
          <a:stretch/>
        </p:blipFill>
        <p:spPr>
          <a:xfrm>
            <a:off x="1484075" y="3978197"/>
            <a:ext cx="1668047" cy="200957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F9BB44E-7F7E-FDDC-EC8E-6A832BAFB8D6}"/>
              </a:ext>
            </a:extLst>
          </p:cNvPr>
          <p:cNvGrpSpPr/>
          <p:nvPr/>
        </p:nvGrpSpPr>
        <p:grpSpPr>
          <a:xfrm rot="21075652">
            <a:off x="6287533" y="2394066"/>
            <a:ext cx="5043136" cy="3815542"/>
            <a:chOff x="6342437" y="2595182"/>
            <a:chExt cx="5849563" cy="4262818"/>
          </a:xfrm>
        </p:grpSpPr>
        <p:sp>
          <p:nvSpPr>
            <p:cNvPr id="6" name="任意多边形: 形状 156">
              <a:extLst>
                <a:ext uri="{FF2B5EF4-FFF2-40B4-BE49-F238E27FC236}">
                  <a16:creationId xmlns:a16="http://schemas.microsoft.com/office/drawing/2014/main" id="{ADB4DB47-0782-AF0A-9335-8F4E623E0B54}"/>
                </a:ext>
              </a:extLst>
            </p:cNvPr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任意多边形: 形状 157">
              <a:extLst>
                <a:ext uri="{FF2B5EF4-FFF2-40B4-BE49-F238E27FC236}">
                  <a16:creationId xmlns:a16="http://schemas.microsoft.com/office/drawing/2014/main" id="{161D10AA-44A7-F218-FFD3-11AF965AEE0C}"/>
                </a:ext>
              </a:extLst>
            </p:cNvPr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" name="任意多边形: 形状 158">
              <a:extLst>
                <a:ext uri="{FF2B5EF4-FFF2-40B4-BE49-F238E27FC236}">
                  <a16:creationId xmlns:a16="http://schemas.microsoft.com/office/drawing/2014/main" id="{9A7AB4DC-DA83-A27E-FC97-E66D5325977F}"/>
                </a:ext>
              </a:extLst>
            </p:cNvPr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5" name="任意多边形: 形状 159">
              <a:extLst>
                <a:ext uri="{FF2B5EF4-FFF2-40B4-BE49-F238E27FC236}">
                  <a16:creationId xmlns:a16="http://schemas.microsoft.com/office/drawing/2014/main" id="{2D6D17ED-3874-BD40-7125-31EA47788261}"/>
                </a:ext>
              </a:extLst>
            </p:cNvPr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6" name="任意多边形: 形状 160">
              <a:extLst>
                <a:ext uri="{FF2B5EF4-FFF2-40B4-BE49-F238E27FC236}">
                  <a16:creationId xmlns:a16="http://schemas.microsoft.com/office/drawing/2014/main" id="{A6F4822A-6C09-CF16-EBAC-0A0E1FC44956}"/>
                </a:ext>
              </a:extLst>
            </p:cNvPr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7" name="任意多边形: 形状 161">
              <a:extLst>
                <a:ext uri="{FF2B5EF4-FFF2-40B4-BE49-F238E27FC236}">
                  <a16:creationId xmlns:a16="http://schemas.microsoft.com/office/drawing/2014/main" id="{2168EFA5-03B3-53CC-1CD0-A7A2DC84F7E1}"/>
                </a:ext>
              </a:extLst>
            </p:cNvPr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8" name="任意多边形: 形状 162">
              <a:extLst>
                <a:ext uri="{FF2B5EF4-FFF2-40B4-BE49-F238E27FC236}">
                  <a16:creationId xmlns:a16="http://schemas.microsoft.com/office/drawing/2014/main" id="{F47D03C8-93ED-B980-1084-9BD3A5DC7DFB}"/>
                </a:ext>
              </a:extLst>
            </p:cNvPr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9" name="任意多边形: 形状 163">
              <a:extLst>
                <a:ext uri="{FF2B5EF4-FFF2-40B4-BE49-F238E27FC236}">
                  <a16:creationId xmlns:a16="http://schemas.microsoft.com/office/drawing/2014/main" id="{9589FD89-348A-105A-4784-C7C316B22E16}"/>
                </a:ext>
              </a:extLst>
            </p:cNvPr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0" name="任意多边形: 形状 164">
              <a:extLst>
                <a:ext uri="{FF2B5EF4-FFF2-40B4-BE49-F238E27FC236}">
                  <a16:creationId xmlns:a16="http://schemas.microsoft.com/office/drawing/2014/main" id="{AD9869F1-8D11-5DCE-1C3D-14544F2D9044}"/>
                </a:ext>
              </a:extLst>
            </p:cNvPr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1" name="任意多边形: 形状 165">
              <a:extLst>
                <a:ext uri="{FF2B5EF4-FFF2-40B4-BE49-F238E27FC236}">
                  <a16:creationId xmlns:a16="http://schemas.microsoft.com/office/drawing/2014/main" id="{D432CA5A-B9CD-8B3D-170A-0CAA08F5A1CF}"/>
                </a:ext>
              </a:extLst>
            </p:cNvPr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2" name="任意多边形: 形状 166">
              <a:extLst>
                <a:ext uri="{FF2B5EF4-FFF2-40B4-BE49-F238E27FC236}">
                  <a16:creationId xmlns:a16="http://schemas.microsoft.com/office/drawing/2014/main" id="{71C3CB3B-5809-B463-CD03-63A9F53B89BC}"/>
                </a:ext>
              </a:extLst>
            </p:cNvPr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3" name="任意多边形: 形状 167">
              <a:extLst>
                <a:ext uri="{FF2B5EF4-FFF2-40B4-BE49-F238E27FC236}">
                  <a16:creationId xmlns:a16="http://schemas.microsoft.com/office/drawing/2014/main" id="{399E6F7B-BDF4-5B4B-ED0D-C79F000B81EB}"/>
                </a:ext>
              </a:extLst>
            </p:cNvPr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4" name="任意多边形: 形状 168">
              <a:extLst>
                <a:ext uri="{FF2B5EF4-FFF2-40B4-BE49-F238E27FC236}">
                  <a16:creationId xmlns:a16="http://schemas.microsoft.com/office/drawing/2014/main" id="{962B4F70-A954-89E7-4617-5F550F5FE26A}"/>
                </a:ext>
              </a:extLst>
            </p:cNvPr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5" name="任意多边形: 形状 169">
              <a:extLst>
                <a:ext uri="{FF2B5EF4-FFF2-40B4-BE49-F238E27FC236}">
                  <a16:creationId xmlns:a16="http://schemas.microsoft.com/office/drawing/2014/main" id="{7303033E-683A-228B-4F01-A8174865CBC1}"/>
                </a:ext>
              </a:extLst>
            </p:cNvPr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6" name="任意多边形: 形状 170">
              <a:extLst>
                <a:ext uri="{FF2B5EF4-FFF2-40B4-BE49-F238E27FC236}">
                  <a16:creationId xmlns:a16="http://schemas.microsoft.com/office/drawing/2014/main" id="{54E48C6F-3AB4-8A00-825A-649F0633F8E8}"/>
                </a:ext>
              </a:extLst>
            </p:cNvPr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7" name="任意多边形: 形状 171">
              <a:extLst>
                <a:ext uri="{FF2B5EF4-FFF2-40B4-BE49-F238E27FC236}">
                  <a16:creationId xmlns:a16="http://schemas.microsoft.com/office/drawing/2014/main" id="{D046E255-54CD-8FC8-EB3F-C0E03256F6FF}"/>
                </a:ext>
              </a:extLst>
            </p:cNvPr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8" name="任意多边形: 形状 172">
              <a:extLst>
                <a:ext uri="{FF2B5EF4-FFF2-40B4-BE49-F238E27FC236}">
                  <a16:creationId xmlns:a16="http://schemas.microsoft.com/office/drawing/2014/main" id="{FBAE2318-E6C0-55CB-1C17-6AE69BE8E5D1}"/>
                </a:ext>
              </a:extLst>
            </p:cNvPr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9" name="任意多边形: 形状 173">
              <a:extLst>
                <a:ext uri="{FF2B5EF4-FFF2-40B4-BE49-F238E27FC236}">
                  <a16:creationId xmlns:a16="http://schemas.microsoft.com/office/drawing/2014/main" id="{1D305BD9-5FFA-ABB8-448C-4C61847CE0D9}"/>
                </a:ext>
              </a:extLst>
            </p:cNvPr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0" name="任意多边形: 形状 174">
              <a:extLst>
                <a:ext uri="{FF2B5EF4-FFF2-40B4-BE49-F238E27FC236}">
                  <a16:creationId xmlns:a16="http://schemas.microsoft.com/office/drawing/2014/main" id="{7E6EB91D-CEBC-25FA-205B-34C980A49DC6}"/>
                </a:ext>
              </a:extLst>
            </p:cNvPr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1" name="任意多边形: 形状 175">
              <a:extLst>
                <a:ext uri="{FF2B5EF4-FFF2-40B4-BE49-F238E27FC236}">
                  <a16:creationId xmlns:a16="http://schemas.microsoft.com/office/drawing/2014/main" id="{4D60264D-6D3D-8FBA-E2B0-26B85EE81B1C}"/>
                </a:ext>
              </a:extLst>
            </p:cNvPr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2" name="任意多边形: 形状 176">
              <a:extLst>
                <a:ext uri="{FF2B5EF4-FFF2-40B4-BE49-F238E27FC236}">
                  <a16:creationId xmlns:a16="http://schemas.microsoft.com/office/drawing/2014/main" id="{F1EF06D8-2E9F-1EAA-C413-082175BF561A}"/>
                </a:ext>
              </a:extLst>
            </p:cNvPr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3" name="任意多边形: 形状 177">
              <a:extLst>
                <a:ext uri="{FF2B5EF4-FFF2-40B4-BE49-F238E27FC236}">
                  <a16:creationId xmlns:a16="http://schemas.microsoft.com/office/drawing/2014/main" id="{2C0EDEB3-E80B-ED98-6909-17B0F3A56896}"/>
                </a:ext>
              </a:extLst>
            </p:cNvPr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4" name="任意多边形: 形状 178">
              <a:extLst>
                <a:ext uri="{FF2B5EF4-FFF2-40B4-BE49-F238E27FC236}">
                  <a16:creationId xmlns:a16="http://schemas.microsoft.com/office/drawing/2014/main" id="{E336A41F-A474-6EC4-D997-C4CFAC4A2D3C}"/>
                </a:ext>
              </a:extLst>
            </p:cNvPr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5" name="任意多边形: 形状 179">
              <a:extLst>
                <a:ext uri="{FF2B5EF4-FFF2-40B4-BE49-F238E27FC236}">
                  <a16:creationId xmlns:a16="http://schemas.microsoft.com/office/drawing/2014/main" id="{61779073-8874-241C-6509-E8BF838EE4C5}"/>
                </a:ext>
              </a:extLst>
            </p:cNvPr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6" name="任意多边形: 形状 180">
              <a:extLst>
                <a:ext uri="{FF2B5EF4-FFF2-40B4-BE49-F238E27FC236}">
                  <a16:creationId xmlns:a16="http://schemas.microsoft.com/office/drawing/2014/main" id="{260CD280-0C7B-585D-6424-1D6AB2F130B1}"/>
                </a:ext>
              </a:extLst>
            </p:cNvPr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7" name="任意多边形: 形状 181">
              <a:extLst>
                <a:ext uri="{FF2B5EF4-FFF2-40B4-BE49-F238E27FC236}">
                  <a16:creationId xmlns:a16="http://schemas.microsoft.com/office/drawing/2014/main" id="{FAA7D37C-697A-52D7-6399-4BB2E7C886AF}"/>
                </a:ext>
              </a:extLst>
            </p:cNvPr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8" name="任意多边形: 形状 182">
              <a:extLst>
                <a:ext uri="{FF2B5EF4-FFF2-40B4-BE49-F238E27FC236}">
                  <a16:creationId xmlns:a16="http://schemas.microsoft.com/office/drawing/2014/main" id="{BB3B96CE-D8D0-6B64-55D6-F22E6981DEAA}"/>
                </a:ext>
              </a:extLst>
            </p:cNvPr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9" name="任意多边形: 形状 183">
              <a:extLst>
                <a:ext uri="{FF2B5EF4-FFF2-40B4-BE49-F238E27FC236}">
                  <a16:creationId xmlns:a16="http://schemas.microsoft.com/office/drawing/2014/main" id="{36910840-D85A-3374-E018-B1D2291360AE}"/>
                </a:ext>
              </a:extLst>
            </p:cNvPr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0" name="任意多边形: 形状 184">
              <a:extLst>
                <a:ext uri="{FF2B5EF4-FFF2-40B4-BE49-F238E27FC236}">
                  <a16:creationId xmlns:a16="http://schemas.microsoft.com/office/drawing/2014/main" id="{F354AAA2-C308-8B76-EC3B-6C7902F62066}"/>
                </a:ext>
              </a:extLst>
            </p:cNvPr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1" name="任意多边形: 形状 185">
              <a:extLst>
                <a:ext uri="{FF2B5EF4-FFF2-40B4-BE49-F238E27FC236}">
                  <a16:creationId xmlns:a16="http://schemas.microsoft.com/office/drawing/2014/main" id="{DA0087CB-F0E2-1373-2C8D-8B791BA3F090}"/>
                </a:ext>
              </a:extLst>
            </p:cNvPr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2" name="任意多边形: 形状 186">
              <a:extLst>
                <a:ext uri="{FF2B5EF4-FFF2-40B4-BE49-F238E27FC236}">
                  <a16:creationId xmlns:a16="http://schemas.microsoft.com/office/drawing/2014/main" id="{079188B0-A49A-F737-6828-92B2C155F996}"/>
                </a:ext>
              </a:extLst>
            </p:cNvPr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3" name="任意多边形: 形状 187">
              <a:extLst>
                <a:ext uri="{FF2B5EF4-FFF2-40B4-BE49-F238E27FC236}">
                  <a16:creationId xmlns:a16="http://schemas.microsoft.com/office/drawing/2014/main" id="{815C4798-558E-59EA-A3F8-1AA16379FB10}"/>
                </a:ext>
              </a:extLst>
            </p:cNvPr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4" name="任意多边形: 形状 188">
              <a:extLst>
                <a:ext uri="{FF2B5EF4-FFF2-40B4-BE49-F238E27FC236}">
                  <a16:creationId xmlns:a16="http://schemas.microsoft.com/office/drawing/2014/main" id="{4BCACDFB-4093-B8B3-4E5E-B2671FF3E0E3}"/>
                </a:ext>
              </a:extLst>
            </p:cNvPr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5" name="任意多边形: 形状 189">
              <a:extLst>
                <a:ext uri="{FF2B5EF4-FFF2-40B4-BE49-F238E27FC236}">
                  <a16:creationId xmlns:a16="http://schemas.microsoft.com/office/drawing/2014/main" id="{8F2E27E0-8AE0-E02A-8DE9-B6788A381B36}"/>
                </a:ext>
              </a:extLst>
            </p:cNvPr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6" name="任意多边形: 形状 190">
              <a:extLst>
                <a:ext uri="{FF2B5EF4-FFF2-40B4-BE49-F238E27FC236}">
                  <a16:creationId xmlns:a16="http://schemas.microsoft.com/office/drawing/2014/main" id="{F3D0599B-9B48-EF71-7848-6A589C88EE6D}"/>
                </a:ext>
              </a:extLst>
            </p:cNvPr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7" name="任意多边形: 形状 191">
              <a:extLst>
                <a:ext uri="{FF2B5EF4-FFF2-40B4-BE49-F238E27FC236}">
                  <a16:creationId xmlns:a16="http://schemas.microsoft.com/office/drawing/2014/main" id="{658D1984-8461-D4AB-1BCF-22104E3709F5}"/>
                </a:ext>
              </a:extLst>
            </p:cNvPr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8" name="任意多边形: 形状 192">
              <a:extLst>
                <a:ext uri="{FF2B5EF4-FFF2-40B4-BE49-F238E27FC236}">
                  <a16:creationId xmlns:a16="http://schemas.microsoft.com/office/drawing/2014/main" id="{1F68441F-3640-19F8-EDD6-D7A16A7CDC4F}"/>
                </a:ext>
              </a:extLst>
            </p:cNvPr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9" name="任意多边形: 形状 193">
              <a:extLst>
                <a:ext uri="{FF2B5EF4-FFF2-40B4-BE49-F238E27FC236}">
                  <a16:creationId xmlns:a16="http://schemas.microsoft.com/office/drawing/2014/main" id="{FF44A603-ED9A-CFFC-4C1E-8408C9AF7D09}"/>
                </a:ext>
              </a:extLst>
            </p:cNvPr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0" name="任意多边形: 形状 194">
              <a:extLst>
                <a:ext uri="{FF2B5EF4-FFF2-40B4-BE49-F238E27FC236}">
                  <a16:creationId xmlns:a16="http://schemas.microsoft.com/office/drawing/2014/main" id="{83514E0D-422F-E7BE-7409-2B746166A08D}"/>
                </a:ext>
              </a:extLst>
            </p:cNvPr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1" name="任意多边形: 形状 195">
              <a:extLst>
                <a:ext uri="{FF2B5EF4-FFF2-40B4-BE49-F238E27FC236}">
                  <a16:creationId xmlns:a16="http://schemas.microsoft.com/office/drawing/2014/main" id="{925DD7C9-3814-287A-8770-42A09960B151}"/>
                </a:ext>
              </a:extLst>
            </p:cNvPr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2" name="任意多边形: 形状 196">
              <a:extLst>
                <a:ext uri="{FF2B5EF4-FFF2-40B4-BE49-F238E27FC236}">
                  <a16:creationId xmlns:a16="http://schemas.microsoft.com/office/drawing/2014/main" id="{FBB8FEDE-E48D-87FA-3346-83F1008A9E00}"/>
                </a:ext>
              </a:extLst>
            </p:cNvPr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3" name="任意多边形: 形状 197">
              <a:extLst>
                <a:ext uri="{FF2B5EF4-FFF2-40B4-BE49-F238E27FC236}">
                  <a16:creationId xmlns:a16="http://schemas.microsoft.com/office/drawing/2014/main" id="{838B20E5-5814-BEFF-C2F8-996CAEFD8296}"/>
                </a:ext>
              </a:extLst>
            </p:cNvPr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4" name="任意多边形: 形状 198">
              <a:extLst>
                <a:ext uri="{FF2B5EF4-FFF2-40B4-BE49-F238E27FC236}">
                  <a16:creationId xmlns:a16="http://schemas.microsoft.com/office/drawing/2014/main" id="{0385F59E-064B-ACD8-8E7C-ACA7127633E9}"/>
                </a:ext>
              </a:extLst>
            </p:cNvPr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5" name="任意多边形: 形状 199">
              <a:extLst>
                <a:ext uri="{FF2B5EF4-FFF2-40B4-BE49-F238E27FC236}">
                  <a16:creationId xmlns:a16="http://schemas.microsoft.com/office/drawing/2014/main" id="{FCFDBF9B-3D31-09C0-13AF-7A0A7AA1476F}"/>
                </a:ext>
              </a:extLst>
            </p:cNvPr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6" name="任意多边形: 形状 200">
              <a:extLst>
                <a:ext uri="{FF2B5EF4-FFF2-40B4-BE49-F238E27FC236}">
                  <a16:creationId xmlns:a16="http://schemas.microsoft.com/office/drawing/2014/main" id="{9B879682-06D4-76FA-A8A5-EA42A76891A8}"/>
                </a:ext>
              </a:extLst>
            </p:cNvPr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7" name="任意多边形: 形状 201">
              <a:extLst>
                <a:ext uri="{FF2B5EF4-FFF2-40B4-BE49-F238E27FC236}">
                  <a16:creationId xmlns:a16="http://schemas.microsoft.com/office/drawing/2014/main" id="{BF64E89C-1EE9-230F-0180-AE89235D2ABD}"/>
                </a:ext>
              </a:extLst>
            </p:cNvPr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8" name="任意多边形: 形状 202">
              <a:extLst>
                <a:ext uri="{FF2B5EF4-FFF2-40B4-BE49-F238E27FC236}">
                  <a16:creationId xmlns:a16="http://schemas.microsoft.com/office/drawing/2014/main" id="{082766ED-E802-AA12-33F4-B6632F71748F}"/>
                </a:ext>
              </a:extLst>
            </p:cNvPr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9" name="任意多边形: 形状 203">
              <a:extLst>
                <a:ext uri="{FF2B5EF4-FFF2-40B4-BE49-F238E27FC236}">
                  <a16:creationId xmlns:a16="http://schemas.microsoft.com/office/drawing/2014/main" id="{3AF040CC-61EA-C1E6-EFC9-EFB693D798B2}"/>
                </a:ext>
              </a:extLst>
            </p:cNvPr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0" name="任意多边形: 形状 204">
              <a:extLst>
                <a:ext uri="{FF2B5EF4-FFF2-40B4-BE49-F238E27FC236}">
                  <a16:creationId xmlns:a16="http://schemas.microsoft.com/office/drawing/2014/main" id="{CBC7E9D1-7304-ED14-F1C6-3354D1A20E18}"/>
                </a:ext>
              </a:extLst>
            </p:cNvPr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1" name="任意多边形: 形状 205">
              <a:extLst>
                <a:ext uri="{FF2B5EF4-FFF2-40B4-BE49-F238E27FC236}">
                  <a16:creationId xmlns:a16="http://schemas.microsoft.com/office/drawing/2014/main" id="{740908C8-1633-F527-A36D-6AB47AA7BB43}"/>
                </a:ext>
              </a:extLst>
            </p:cNvPr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2" name="任意多边形: 形状 206">
              <a:extLst>
                <a:ext uri="{FF2B5EF4-FFF2-40B4-BE49-F238E27FC236}">
                  <a16:creationId xmlns:a16="http://schemas.microsoft.com/office/drawing/2014/main" id="{36665E48-C226-39EA-0A3A-B43DF9D82CA9}"/>
                </a:ext>
              </a:extLst>
            </p:cNvPr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3" name="任意多边形: 形状 207">
              <a:extLst>
                <a:ext uri="{FF2B5EF4-FFF2-40B4-BE49-F238E27FC236}">
                  <a16:creationId xmlns:a16="http://schemas.microsoft.com/office/drawing/2014/main" id="{03221332-5240-FC35-75FF-B6BF2DC2CD66}"/>
                </a:ext>
              </a:extLst>
            </p:cNvPr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4" name="任意多边形: 形状 208">
              <a:extLst>
                <a:ext uri="{FF2B5EF4-FFF2-40B4-BE49-F238E27FC236}">
                  <a16:creationId xmlns:a16="http://schemas.microsoft.com/office/drawing/2014/main" id="{6DEB7038-4D47-650A-1111-2BB46898ABCD}"/>
                </a:ext>
              </a:extLst>
            </p:cNvPr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5" name="任意多边形: 形状 209">
              <a:extLst>
                <a:ext uri="{FF2B5EF4-FFF2-40B4-BE49-F238E27FC236}">
                  <a16:creationId xmlns:a16="http://schemas.microsoft.com/office/drawing/2014/main" id="{29BDBEE6-AD86-F6C5-040F-1DD1B2DB2DAD}"/>
                </a:ext>
              </a:extLst>
            </p:cNvPr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6" name="任意多边形: 形状 210">
              <a:extLst>
                <a:ext uri="{FF2B5EF4-FFF2-40B4-BE49-F238E27FC236}">
                  <a16:creationId xmlns:a16="http://schemas.microsoft.com/office/drawing/2014/main" id="{503E1337-0A2C-3C75-A2BC-8746F9ADE518}"/>
                </a:ext>
              </a:extLst>
            </p:cNvPr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7" name="任意多边形: 形状 211">
              <a:extLst>
                <a:ext uri="{FF2B5EF4-FFF2-40B4-BE49-F238E27FC236}">
                  <a16:creationId xmlns:a16="http://schemas.microsoft.com/office/drawing/2014/main" id="{DD6BC6BB-00CC-04C5-1CAD-EF09B6FF6F6D}"/>
                </a:ext>
              </a:extLst>
            </p:cNvPr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8" name="任意多边形: 形状 212">
              <a:extLst>
                <a:ext uri="{FF2B5EF4-FFF2-40B4-BE49-F238E27FC236}">
                  <a16:creationId xmlns:a16="http://schemas.microsoft.com/office/drawing/2014/main" id="{933E2003-DFFC-DF49-F75F-2F290C366160}"/>
                </a:ext>
              </a:extLst>
            </p:cNvPr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9" name="任意多边形: 形状 213">
              <a:extLst>
                <a:ext uri="{FF2B5EF4-FFF2-40B4-BE49-F238E27FC236}">
                  <a16:creationId xmlns:a16="http://schemas.microsoft.com/office/drawing/2014/main" id="{EEEEC369-EF6C-A2DB-025A-32BC6813C011}"/>
                </a:ext>
              </a:extLst>
            </p:cNvPr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0" name="任意多边形: 形状 214">
              <a:extLst>
                <a:ext uri="{FF2B5EF4-FFF2-40B4-BE49-F238E27FC236}">
                  <a16:creationId xmlns:a16="http://schemas.microsoft.com/office/drawing/2014/main" id="{804AACB2-1F74-1D5A-7738-2AB3FA1751EF}"/>
                </a:ext>
              </a:extLst>
            </p:cNvPr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1" name="任意多边形: 形状 215">
              <a:extLst>
                <a:ext uri="{FF2B5EF4-FFF2-40B4-BE49-F238E27FC236}">
                  <a16:creationId xmlns:a16="http://schemas.microsoft.com/office/drawing/2014/main" id="{79B46DA2-E2B5-F208-E71F-DC266698E40E}"/>
                </a:ext>
              </a:extLst>
            </p:cNvPr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2" name="任意多边形: 形状 216">
              <a:extLst>
                <a:ext uri="{FF2B5EF4-FFF2-40B4-BE49-F238E27FC236}">
                  <a16:creationId xmlns:a16="http://schemas.microsoft.com/office/drawing/2014/main" id="{4C5D7F0A-FF76-07F4-BB91-9E37B35298A0}"/>
                </a:ext>
              </a:extLst>
            </p:cNvPr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3" name="任意多边形: 形状 217">
              <a:extLst>
                <a:ext uri="{FF2B5EF4-FFF2-40B4-BE49-F238E27FC236}">
                  <a16:creationId xmlns:a16="http://schemas.microsoft.com/office/drawing/2014/main" id="{C8E2BE1B-18E8-286A-1477-8AB59A96B184}"/>
                </a:ext>
              </a:extLst>
            </p:cNvPr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4" name="任意多边形: 形状 218">
              <a:extLst>
                <a:ext uri="{FF2B5EF4-FFF2-40B4-BE49-F238E27FC236}">
                  <a16:creationId xmlns:a16="http://schemas.microsoft.com/office/drawing/2014/main" id="{A4F2A106-6CC9-D196-9B45-07657BF10723}"/>
                </a:ext>
              </a:extLst>
            </p:cNvPr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5" name="任意多边形: 形状 219">
              <a:extLst>
                <a:ext uri="{FF2B5EF4-FFF2-40B4-BE49-F238E27FC236}">
                  <a16:creationId xmlns:a16="http://schemas.microsoft.com/office/drawing/2014/main" id="{E70A6E59-51F8-D136-5599-E5E6DF9EBF5A}"/>
                </a:ext>
              </a:extLst>
            </p:cNvPr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6" name="任意多边形: 形状 220">
              <a:extLst>
                <a:ext uri="{FF2B5EF4-FFF2-40B4-BE49-F238E27FC236}">
                  <a16:creationId xmlns:a16="http://schemas.microsoft.com/office/drawing/2014/main" id="{595D668D-1A74-3A49-4467-F4D6810D5DA2}"/>
                </a:ext>
              </a:extLst>
            </p:cNvPr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7" name="任意多边形: 形状 221">
              <a:extLst>
                <a:ext uri="{FF2B5EF4-FFF2-40B4-BE49-F238E27FC236}">
                  <a16:creationId xmlns:a16="http://schemas.microsoft.com/office/drawing/2014/main" id="{9F4B755B-6643-0BC8-C0F6-6BCF052BF2A5}"/>
                </a:ext>
              </a:extLst>
            </p:cNvPr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222">
              <a:extLst>
                <a:ext uri="{FF2B5EF4-FFF2-40B4-BE49-F238E27FC236}">
                  <a16:creationId xmlns:a16="http://schemas.microsoft.com/office/drawing/2014/main" id="{C6809BE0-9749-CF47-7D45-94BF5CE7B6B5}"/>
                </a:ext>
              </a:extLst>
            </p:cNvPr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223">
              <a:extLst>
                <a:ext uri="{FF2B5EF4-FFF2-40B4-BE49-F238E27FC236}">
                  <a16:creationId xmlns:a16="http://schemas.microsoft.com/office/drawing/2014/main" id="{E900AE5B-78BA-D4C3-5A83-AFCDD22C357A}"/>
                </a:ext>
              </a:extLst>
            </p:cNvPr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224">
              <a:extLst>
                <a:ext uri="{FF2B5EF4-FFF2-40B4-BE49-F238E27FC236}">
                  <a16:creationId xmlns:a16="http://schemas.microsoft.com/office/drawing/2014/main" id="{E31DB541-49D7-9E63-765B-EF8BC53BC714}"/>
                </a:ext>
              </a:extLst>
            </p:cNvPr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225">
              <a:extLst>
                <a:ext uri="{FF2B5EF4-FFF2-40B4-BE49-F238E27FC236}">
                  <a16:creationId xmlns:a16="http://schemas.microsoft.com/office/drawing/2014/main" id="{2E4D82D0-774D-0A6B-866B-FCC462142003}"/>
                </a:ext>
              </a:extLst>
            </p:cNvPr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226">
              <a:extLst>
                <a:ext uri="{FF2B5EF4-FFF2-40B4-BE49-F238E27FC236}">
                  <a16:creationId xmlns:a16="http://schemas.microsoft.com/office/drawing/2014/main" id="{66ABC0DB-88D1-0542-F45A-717F58154389}"/>
                </a:ext>
              </a:extLst>
            </p:cNvPr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227">
              <a:extLst>
                <a:ext uri="{FF2B5EF4-FFF2-40B4-BE49-F238E27FC236}">
                  <a16:creationId xmlns:a16="http://schemas.microsoft.com/office/drawing/2014/main" id="{B16979EE-9155-3256-0F2A-0C5684ABECFF}"/>
                </a:ext>
              </a:extLst>
            </p:cNvPr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228">
              <a:extLst>
                <a:ext uri="{FF2B5EF4-FFF2-40B4-BE49-F238E27FC236}">
                  <a16:creationId xmlns:a16="http://schemas.microsoft.com/office/drawing/2014/main" id="{3A97FFAE-822E-0911-CE8A-52FDC77376E4}"/>
                </a:ext>
              </a:extLst>
            </p:cNvPr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229">
              <a:extLst>
                <a:ext uri="{FF2B5EF4-FFF2-40B4-BE49-F238E27FC236}">
                  <a16:creationId xmlns:a16="http://schemas.microsoft.com/office/drawing/2014/main" id="{6DE951FE-F1BE-384E-BA13-EB26FE6EC00B}"/>
                </a:ext>
              </a:extLst>
            </p:cNvPr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230">
              <a:extLst>
                <a:ext uri="{FF2B5EF4-FFF2-40B4-BE49-F238E27FC236}">
                  <a16:creationId xmlns:a16="http://schemas.microsoft.com/office/drawing/2014/main" id="{052B07AE-0A2A-6EDF-B6F8-8BF1B264A31F}"/>
                </a:ext>
              </a:extLst>
            </p:cNvPr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231">
              <a:extLst>
                <a:ext uri="{FF2B5EF4-FFF2-40B4-BE49-F238E27FC236}">
                  <a16:creationId xmlns:a16="http://schemas.microsoft.com/office/drawing/2014/main" id="{E202B307-FF68-994D-0864-763021CB6C6C}"/>
                </a:ext>
              </a:extLst>
            </p:cNvPr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232">
              <a:extLst>
                <a:ext uri="{FF2B5EF4-FFF2-40B4-BE49-F238E27FC236}">
                  <a16:creationId xmlns:a16="http://schemas.microsoft.com/office/drawing/2014/main" id="{7F402BA0-FD54-92AB-B92E-BBFA54DA7A0D}"/>
                </a:ext>
              </a:extLst>
            </p:cNvPr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233">
              <a:extLst>
                <a:ext uri="{FF2B5EF4-FFF2-40B4-BE49-F238E27FC236}">
                  <a16:creationId xmlns:a16="http://schemas.microsoft.com/office/drawing/2014/main" id="{C665314E-1090-A71C-6757-6708CC974635}"/>
                </a:ext>
              </a:extLst>
            </p:cNvPr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234">
              <a:extLst>
                <a:ext uri="{FF2B5EF4-FFF2-40B4-BE49-F238E27FC236}">
                  <a16:creationId xmlns:a16="http://schemas.microsoft.com/office/drawing/2014/main" id="{63A9E268-92F5-91C3-99E1-EFAC99641D45}"/>
                </a:ext>
              </a:extLst>
            </p:cNvPr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235">
              <a:extLst>
                <a:ext uri="{FF2B5EF4-FFF2-40B4-BE49-F238E27FC236}">
                  <a16:creationId xmlns:a16="http://schemas.microsoft.com/office/drawing/2014/main" id="{9FCECA52-8B1C-0D20-D604-2BCCB5D25D98}"/>
                </a:ext>
              </a:extLst>
            </p:cNvPr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236">
              <a:extLst>
                <a:ext uri="{FF2B5EF4-FFF2-40B4-BE49-F238E27FC236}">
                  <a16:creationId xmlns:a16="http://schemas.microsoft.com/office/drawing/2014/main" id="{17D96826-CC32-8958-2A7F-4F37FE6D7E03}"/>
                </a:ext>
              </a:extLst>
            </p:cNvPr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237">
              <a:extLst>
                <a:ext uri="{FF2B5EF4-FFF2-40B4-BE49-F238E27FC236}">
                  <a16:creationId xmlns:a16="http://schemas.microsoft.com/office/drawing/2014/main" id="{294635F6-0F68-919E-F7FB-49FE2C3083A1}"/>
                </a:ext>
              </a:extLst>
            </p:cNvPr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238">
              <a:extLst>
                <a:ext uri="{FF2B5EF4-FFF2-40B4-BE49-F238E27FC236}">
                  <a16:creationId xmlns:a16="http://schemas.microsoft.com/office/drawing/2014/main" id="{83915EA4-C394-45D2-9929-68205693656F}"/>
                </a:ext>
              </a:extLst>
            </p:cNvPr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239">
              <a:extLst>
                <a:ext uri="{FF2B5EF4-FFF2-40B4-BE49-F238E27FC236}">
                  <a16:creationId xmlns:a16="http://schemas.microsoft.com/office/drawing/2014/main" id="{0E3C7D24-E623-FDDD-DEA5-4E504798609D}"/>
                </a:ext>
              </a:extLst>
            </p:cNvPr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240">
              <a:extLst>
                <a:ext uri="{FF2B5EF4-FFF2-40B4-BE49-F238E27FC236}">
                  <a16:creationId xmlns:a16="http://schemas.microsoft.com/office/drawing/2014/main" id="{3852AC49-C5BB-7628-A394-4E22DD2CE67D}"/>
                </a:ext>
              </a:extLst>
            </p:cNvPr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241">
              <a:extLst>
                <a:ext uri="{FF2B5EF4-FFF2-40B4-BE49-F238E27FC236}">
                  <a16:creationId xmlns:a16="http://schemas.microsoft.com/office/drawing/2014/main" id="{3735C0D9-49F2-4132-E21D-A09C656F2F79}"/>
                </a:ext>
              </a:extLst>
            </p:cNvPr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242">
              <a:extLst>
                <a:ext uri="{FF2B5EF4-FFF2-40B4-BE49-F238E27FC236}">
                  <a16:creationId xmlns:a16="http://schemas.microsoft.com/office/drawing/2014/main" id="{73715A4B-6253-8026-803A-0FFF33B1835C}"/>
                </a:ext>
              </a:extLst>
            </p:cNvPr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243">
              <a:extLst>
                <a:ext uri="{FF2B5EF4-FFF2-40B4-BE49-F238E27FC236}">
                  <a16:creationId xmlns:a16="http://schemas.microsoft.com/office/drawing/2014/main" id="{0551F0DC-DB50-D8B3-8AFB-ACC213D7DABA}"/>
                </a:ext>
              </a:extLst>
            </p:cNvPr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244">
              <a:extLst>
                <a:ext uri="{FF2B5EF4-FFF2-40B4-BE49-F238E27FC236}">
                  <a16:creationId xmlns:a16="http://schemas.microsoft.com/office/drawing/2014/main" id="{952F8F92-B78A-0D3A-DF1F-C56CA255268A}"/>
                </a:ext>
              </a:extLst>
            </p:cNvPr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245">
              <a:extLst>
                <a:ext uri="{FF2B5EF4-FFF2-40B4-BE49-F238E27FC236}">
                  <a16:creationId xmlns:a16="http://schemas.microsoft.com/office/drawing/2014/main" id="{8BE6EBB8-F1CD-9AA3-D405-A6F44255C520}"/>
                </a:ext>
              </a:extLst>
            </p:cNvPr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26AC9947-4B7B-F408-B236-15574BF8069D}"/>
                </a:ext>
              </a:extLst>
            </p:cNvPr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247">
              <a:extLst>
                <a:ext uri="{FF2B5EF4-FFF2-40B4-BE49-F238E27FC236}">
                  <a16:creationId xmlns:a16="http://schemas.microsoft.com/office/drawing/2014/main" id="{0E55DCAA-01BA-DD2B-B680-5295B159F9AE}"/>
                </a:ext>
              </a:extLst>
            </p:cNvPr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248">
              <a:extLst>
                <a:ext uri="{FF2B5EF4-FFF2-40B4-BE49-F238E27FC236}">
                  <a16:creationId xmlns:a16="http://schemas.microsoft.com/office/drawing/2014/main" id="{5844279E-0611-7B30-F6DF-FE54FE97A99C}"/>
                </a:ext>
              </a:extLst>
            </p:cNvPr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249">
              <a:extLst>
                <a:ext uri="{FF2B5EF4-FFF2-40B4-BE49-F238E27FC236}">
                  <a16:creationId xmlns:a16="http://schemas.microsoft.com/office/drawing/2014/main" id="{F6DD19C6-F8FA-3756-09DE-3F66BB2E6B02}"/>
                </a:ext>
              </a:extLst>
            </p:cNvPr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250">
              <a:extLst>
                <a:ext uri="{FF2B5EF4-FFF2-40B4-BE49-F238E27FC236}">
                  <a16:creationId xmlns:a16="http://schemas.microsoft.com/office/drawing/2014/main" id="{2B1A77E6-0E47-288A-3888-B88D32BBE3E9}"/>
                </a:ext>
              </a:extLst>
            </p:cNvPr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251">
              <a:extLst>
                <a:ext uri="{FF2B5EF4-FFF2-40B4-BE49-F238E27FC236}">
                  <a16:creationId xmlns:a16="http://schemas.microsoft.com/office/drawing/2014/main" id="{FC5BBAD4-E6EA-5646-C5B6-EEAC399297D6}"/>
                </a:ext>
              </a:extLst>
            </p:cNvPr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252">
              <a:extLst>
                <a:ext uri="{FF2B5EF4-FFF2-40B4-BE49-F238E27FC236}">
                  <a16:creationId xmlns:a16="http://schemas.microsoft.com/office/drawing/2014/main" id="{DD27FDDA-E641-843D-2738-F68B2851D95C}"/>
                </a:ext>
              </a:extLst>
            </p:cNvPr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253">
              <a:extLst>
                <a:ext uri="{FF2B5EF4-FFF2-40B4-BE49-F238E27FC236}">
                  <a16:creationId xmlns:a16="http://schemas.microsoft.com/office/drawing/2014/main" id="{3C6D8C56-F008-75E2-F89E-3EE1402F7AA2}"/>
                </a:ext>
              </a:extLst>
            </p:cNvPr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254">
              <a:extLst>
                <a:ext uri="{FF2B5EF4-FFF2-40B4-BE49-F238E27FC236}">
                  <a16:creationId xmlns:a16="http://schemas.microsoft.com/office/drawing/2014/main" id="{725CCAB8-2F2C-13A9-3F8D-D20F146922F0}"/>
                </a:ext>
              </a:extLst>
            </p:cNvPr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255">
              <a:extLst>
                <a:ext uri="{FF2B5EF4-FFF2-40B4-BE49-F238E27FC236}">
                  <a16:creationId xmlns:a16="http://schemas.microsoft.com/office/drawing/2014/main" id="{BD00EE43-1A64-F333-24FF-B15442122E4D}"/>
                </a:ext>
              </a:extLst>
            </p:cNvPr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256">
              <a:extLst>
                <a:ext uri="{FF2B5EF4-FFF2-40B4-BE49-F238E27FC236}">
                  <a16:creationId xmlns:a16="http://schemas.microsoft.com/office/drawing/2014/main" id="{F49BDF2F-FD01-E419-F058-49356DC13336}"/>
                </a:ext>
              </a:extLst>
            </p:cNvPr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257">
              <a:extLst>
                <a:ext uri="{FF2B5EF4-FFF2-40B4-BE49-F238E27FC236}">
                  <a16:creationId xmlns:a16="http://schemas.microsoft.com/office/drawing/2014/main" id="{D9710264-0450-3FBC-3941-8588730D46FC}"/>
                </a:ext>
              </a:extLst>
            </p:cNvPr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258">
              <a:extLst>
                <a:ext uri="{FF2B5EF4-FFF2-40B4-BE49-F238E27FC236}">
                  <a16:creationId xmlns:a16="http://schemas.microsoft.com/office/drawing/2014/main" id="{562F385F-34E6-E3FE-7ADA-71604DC589E0}"/>
                </a:ext>
              </a:extLst>
            </p:cNvPr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pic>
        <p:nvPicPr>
          <p:cNvPr id="196" name="图片 195">
            <a:extLst>
              <a:ext uri="{FF2B5EF4-FFF2-40B4-BE49-F238E27FC236}">
                <a16:creationId xmlns:a16="http://schemas.microsoft.com/office/drawing/2014/main" id="{712D30D2-6D85-E935-0FE7-F1F68A7AF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/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6169256-0996-775E-9219-4BEEEB7B7358}"/>
              </a:ext>
            </a:extLst>
          </p:cNvPr>
          <p:cNvGrpSpPr/>
          <p:nvPr/>
        </p:nvGrpSpPr>
        <p:grpSpPr>
          <a:xfrm>
            <a:off x="2377569" y="2899063"/>
            <a:ext cx="4039986" cy="1745673"/>
            <a:chOff x="2377569" y="2899063"/>
            <a:chExt cx="4039986" cy="1745673"/>
          </a:xfrm>
        </p:grpSpPr>
        <p:pic>
          <p:nvPicPr>
            <p:cNvPr id="195" name="图片 194">
              <a:extLst>
                <a:ext uri="{FF2B5EF4-FFF2-40B4-BE49-F238E27FC236}">
                  <a16:creationId xmlns:a16="http://schemas.microsoft.com/office/drawing/2014/main" id="{219F81DA-561F-3087-37E8-5800246A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/>
          </p:blipFill>
          <p:spPr>
            <a:xfrm flipH="1">
              <a:off x="2377569" y="2899063"/>
              <a:ext cx="4039986" cy="1745673"/>
            </a:xfrm>
            <a:prstGeom prst="rect">
              <a:avLst/>
            </a:prstGeom>
          </p:spPr>
        </p:pic>
        <p:sp>
          <p:nvSpPr>
            <p:cNvPr id="197" name="文本框 196">
              <a:extLst>
                <a:ext uri="{FF2B5EF4-FFF2-40B4-BE49-F238E27FC236}">
                  <a16:creationId xmlns:a16="http://schemas.microsoft.com/office/drawing/2014/main" id="{1B4758DA-B276-F410-E53B-53AD4673DA39}"/>
                </a:ext>
              </a:extLst>
            </p:cNvPr>
            <p:cNvSpPr txBox="1"/>
            <p:nvPr/>
          </p:nvSpPr>
          <p:spPr>
            <a:xfrm>
              <a:off x="2621140" y="3178772"/>
              <a:ext cx="3763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如何利用超声波传感器实现坐姿提醒的功能？</a:t>
              </a:r>
            </a:p>
          </p:txBody>
        </p:sp>
      </p:grpSp>
      <p:pic>
        <p:nvPicPr>
          <p:cNvPr id="198" name="图片 197">
            <a:extLst>
              <a:ext uri="{FF2B5EF4-FFF2-40B4-BE49-F238E27FC236}">
                <a16:creationId xmlns:a16="http://schemas.microsoft.com/office/drawing/2014/main" id="{1CB74162-C2B6-739B-A676-D4A2C6D58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6" y="1239485"/>
            <a:ext cx="2200847" cy="1121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YzU4NmUzYmQwNjg4ZmNmMWU3ZDdjNGZmODhiZTg4MD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727</Words>
  <Application>Microsoft Office PowerPoint</Application>
  <PresentationFormat>宽屏</PresentationFormat>
  <Paragraphs>94</Paragraphs>
  <Slides>19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Aa巴洛克</vt:lpstr>
      <vt:lpstr>微软雅黑</vt:lpstr>
      <vt:lpstr>等线</vt:lpstr>
      <vt:lpstr>华文中宋</vt:lpstr>
      <vt:lpstr>Times New Roman</vt:lpstr>
      <vt:lpstr>Arial</vt:lpstr>
      <vt:lpstr>黑体</vt:lpstr>
      <vt:lpstr>宋体</vt:lpstr>
      <vt:lpstr>方正姚体</vt:lpstr>
      <vt:lpstr>Designed by OfficePLUS</vt:lpstr>
      <vt:lpstr>优化完善智能台灯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ss w</cp:lastModifiedBy>
  <cp:revision>113</cp:revision>
  <cp:lastPrinted>2024-05-12T16:00:00Z</cp:lastPrinted>
  <dcterms:created xsi:type="dcterms:W3CDTF">2024-05-12T16:00:00Z</dcterms:created>
  <dcterms:modified xsi:type="dcterms:W3CDTF">2025-01-17T09:53:11Z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A6E12EB4B7BA41E8BBEF9D55EACC2B1D_13</vt:lpwstr>
  </property>
  <property fmtid="{D5CDD505-2E9C-101B-9397-08002B2CF9AE}" pid="3" name="KSOProductBuildVer">
    <vt:lpwstr>2052-12.1.0.17813</vt:lpwstr>
  </property>
</Properties>
</file>