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3"/>
    <p:sldMasterId id="2147483654" r:id="rId4"/>
  </p:sldMasterIdLst>
  <p:notesMasterIdLst>
    <p:notesMasterId r:id="rId6"/>
  </p:notesMasterIdLst>
  <p:sldIdLst>
    <p:sldId id="12703" r:id="rId5"/>
    <p:sldId id="637" r:id="rId7"/>
    <p:sldId id="12705" r:id="rId8"/>
    <p:sldId id="12707" r:id="rId9"/>
    <p:sldId id="12726" r:id="rId10"/>
    <p:sldId id="12738" r:id="rId11"/>
    <p:sldId id="12727" r:id="rId12"/>
    <p:sldId id="12728" r:id="rId13"/>
    <p:sldId id="12740" r:id="rId14"/>
    <p:sldId id="12723" r:id="rId15"/>
    <p:sldId id="12735" r:id="rId16"/>
    <p:sldId id="12734" r:id="rId17"/>
    <p:sldId id="12704" r:id="rId18"/>
  </p:sldIdLst>
  <p:sldSz cx="12192000" cy="6858000"/>
  <p:notesSz cx="6858000" cy="9144000"/>
  <p:embeddedFontLst>
    <p:embeddedFont>
      <p:font typeface="隶书" panose="02010509060101010101" pitchFamily="49" charset="-122"/>
      <p:regular r:id="rId22"/>
    </p:embeddedFont>
    <p:embeddedFont>
      <p:font typeface="微软雅黑" panose="020B0503020204020204" pitchFamily="34" charset="-122"/>
      <p:regular r:id="rId23"/>
    </p:embeddedFont>
    <p:embeddedFont>
      <p:font typeface="方正启体简体" panose="03000509000000000000" pitchFamily="65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  <p:embeddedFont>
      <p:font typeface="方正姚体" panose="02010601030101010101" pitchFamily="2" charset="-122"/>
      <p:regular r:id="rId29"/>
    </p:embeddedFont>
    <p:embeddedFont>
      <p:font typeface="楷体" panose="02010609060101010101" pitchFamily="49" charset="-122"/>
      <p:regular r:id="rId30"/>
    </p:embeddedFont>
    <p:embeddedFont>
      <p:font typeface="方正仿宋_GB2312" panose="02000000000000000000" charset="-122"/>
      <p:regular r:id="rId31"/>
    </p:embeddedFont>
    <p:embeddedFont>
      <p:font typeface="华文新魏" panose="02010800040101010101" pitchFamily="2" charset="-122"/>
      <p:regular r:id="rId32"/>
    </p:embeddedFont>
    <p:embeddedFont>
      <p:font typeface="幼圆" panose="02010509060101010101" pitchFamily="49" charset="-122"/>
      <p:regular r:id="rId33"/>
    </p:embeddedFont>
    <p:embeddedFont>
      <p:font typeface="方正苏新诗柳楷简体" panose="02000000000000000000" pitchFamily="2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7" userDrawn="1">
          <p15:clr>
            <a:srgbClr val="A4A3A4"/>
          </p15:clr>
        </p15:guide>
        <p15:guide id="3" orient="horz" pos="522" userDrawn="1">
          <p15:clr>
            <a:srgbClr val="A4A3A4"/>
          </p15:clr>
        </p15:guide>
        <p15:guide id="4" pos="406" userDrawn="1">
          <p15:clr>
            <a:srgbClr val="A4A3A4"/>
          </p15:clr>
        </p15:guide>
        <p15:guide id="6" orient="horz" pos="3696" userDrawn="1">
          <p15:clr>
            <a:srgbClr val="A4A3A4"/>
          </p15:clr>
        </p15:guide>
        <p15:guide id="7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0C0"/>
    <a:srgbClr val="A3DAFF"/>
    <a:srgbClr val="CC6600"/>
    <a:srgbClr val="3D7B75"/>
    <a:srgbClr val="7EBFB9"/>
    <a:srgbClr val="69C0C0"/>
    <a:srgbClr val="CCE6E4"/>
    <a:srgbClr val="72B3F0"/>
    <a:srgbClr val="A4CAEF"/>
    <a:srgbClr val="8CC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9" autoAdjust="0"/>
    <p:restoredTop sz="95538" autoAdjust="0"/>
  </p:normalViewPr>
  <p:slideViewPr>
    <p:cSldViewPr snapToGrid="0" showGuides="1">
      <p:cViewPr varScale="1">
        <p:scale>
          <a:sx n="109" d="100"/>
          <a:sy n="109" d="100"/>
        </p:scale>
        <p:origin x="804" y="108"/>
      </p:cViewPr>
      <p:guideLst>
        <p:guide orient="horz" pos="2077"/>
        <p:guide orient="horz" pos="522"/>
        <p:guide pos="406"/>
        <p:guide orient="horz" pos="3696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4"/>
    </p:cViewPr>
  </p:sorterViewPr>
  <p:notesViewPr>
    <p:cSldViewPr snapToGrid="0" showGuides="1">
      <p:cViewPr varScale="1">
        <p:scale>
          <a:sx n="81" d="100"/>
          <a:sy n="81" d="100"/>
        </p:scale>
        <p:origin x="389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5" Type="http://schemas.openxmlformats.org/officeDocument/2006/relationships/tags" Target="tags/tag6.xml"/><Relationship Id="rId34" Type="http://schemas.openxmlformats.org/officeDocument/2006/relationships/font" Target="fonts/font13.fntdata"/><Relationship Id="rId33" Type="http://schemas.openxmlformats.org/officeDocument/2006/relationships/font" Target="fonts/font12.fntdata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4F39D6B-3B0B-46FE-B8BE-0F0A56ED4D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隶书" panose="02010509060101010101" pitchFamily="49" charset="-122"/>
                <a:ea typeface="隶书" panose="02010509060101010101" pitchFamily="49" charset="-122"/>
              </a:defRPr>
            </a:lvl1pPr>
          </a:lstStyle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隶书" panose="02010509060101010101" pitchFamily="49" charset="-122"/>
        <a:ea typeface="隶书" panose="020105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B22D-B9B7-460C-AFF5-E4A2A2B76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bg>
      <p:bgPr>
        <a:solidFill>
          <a:srgbClr val="016A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/>
        </p:nvSpPr>
        <p:spPr>
          <a:xfrm>
            <a:off x="960985" y="6429426"/>
            <a:ext cx="5069867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添加自动开关功能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功能模块添加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87" y="328922"/>
            <a:ext cx="1588011" cy="473203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6562357" y="442375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准备间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960985" y="6429426"/>
            <a:ext cx="5069867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添加自动开关功能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功能模块添加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24" y="326636"/>
            <a:ext cx="1815850" cy="47548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  <a:endParaRPr lang="zh-CN" altLang="en-US" sz="1800" kern="12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7964974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活动室</a:t>
            </a:r>
            <a:endParaRPr lang="zh-CN" altLang="en-US" sz="2000" kern="12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960985" y="6429426"/>
            <a:ext cx="5069867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添加自动开关功能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功能模块添加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285" y="326636"/>
            <a:ext cx="1815850" cy="47548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4237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  <a:endParaRPr lang="zh-CN" altLang="en-US" sz="1800" kern="12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8025934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76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收获园</a:t>
            </a:r>
            <a:endParaRPr lang="zh-CN" altLang="en-US" sz="2000" kern="12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35176" y="4577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挑战台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960985" y="6429426"/>
            <a:ext cx="5069867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添加自动开关功能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功能模块添加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2" y="6451661"/>
            <a:ext cx="358012" cy="28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5" y="445569"/>
            <a:ext cx="5342272" cy="3565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66" y="328922"/>
            <a:ext cx="1588011" cy="473203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562357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kern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准备间</a:t>
            </a:r>
            <a:endParaRPr lang="zh-CN" altLang="en-US" sz="1800" kern="1200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8025934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活动室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9258626" y="45783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收获园</a:t>
            </a:r>
            <a:endParaRPr lang="zh-CN" altLang="en-US" dirty="0">
              <a:solidFill>
                <a:schemeClr val="accent1">
                  <a:lumMod val="60000"/>
                  <a:lumOff val="4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604696" y="44244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kern="1200" dirty="0">
                <a:solidFill>
                  <a:schemeClr val="accent1">
                    <a:lumMod val="75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挑战台</a:t>
            </a:r>
            <a:endParaRPr lang="zh-CN" altLang="en-US" sz="2000" kern="1200" dirty="0">
              <a:solidFill>
                <a:schemeClr val="accent1">
                  <a:lumMod val="75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960985" y="6429426"/>
            <a:ext cx="5069867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添加自动开关功能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功能模块添加</a:t>
            </a:r>
            <a:endParaRPr lang="zh-CN" altLang="en-US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62857" y="371475"/>
            <a:ext cx="11466286" cy="6115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: 圆角 16"/>
          <p:cNvSpPr/>
          <p:nvPr userDrawn="1"/>
        </p:nvSpPr>
        <p:spPr>
          <a:xfrm>
            <a:off x="362857" y="424207"/>
            <a:ext cx="11466286" cy="6062318"/>
          </a:xfrm>
          <a:prstGeom prst="roundRect">
            <a:avLst>
              <a:gd name="adj" fmla="val 6926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443059" y="810706"/>
            <a:ext cx="11255605" cy="55052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9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tags" Target="../tags/tag1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4.xml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1.png"/><Relationship Id="rId2" Type="http://schemas.openxmlformats.org/officeDocument/2006/relationships/tags" Target="../tags/tag3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.xml"/><Relationship Id="rId2" Type="http://schemas.openxmlformats.org/officeDocument/2006/relationships/image" Target="../media/image24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0"/>
            <a:ext cx="12191999" cy="684030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072266" y="511446"/>
            <a:ext cx="10047462" cy="5835108"/>
          </a:xfrm>
          <a:prstGeom prst="roundRect">
            <a:avLst>
              <a:gd name="adj" fmla="val 8975"/>
            </a:avLst>
          </a:prstGeom>
          <a:solidFill>
            <a:schemeClr val="bg1"/>
          </a:solidFill>
          <a:ln w="38100">
            <a:solidFill>
              <a:srgbClr val="4151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灵秀体" panose="02000000000000000000" pitchFamily="2" charset="-122"/>
              <a:ea typeface="印品灵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" name="矩形 259"/>
          <p:cNvSpPr>
            <a:spLocks noChangeArrowheads="1"/>
          </p:cNvSpPr>
          <p:nvPr/>
        </p:nvSpPr>
        <p:spPr bwMode="auto">
          <a:xfrm>
            <a:off x="1970405" y="2327910"/>
            <a:ext cx="7936230" cy="229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di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10</a:t>
            </a:r>
            <a:r>
              <a:rPr lang="zh-CN" altLang="en-US" sz="5400" b="1" dirty="0">
                <a:solidFill>
                  <a:srgbClr val="0070C0"/>
                </a:solidFill>
                <a:effectLst>
                  <a:glow rad="292100">
                    <a:schemeClr val="bg1">
                      <a:alpha val="12000"/>
                    </a:schemeClr>
                  </a:glow>
                </a:effectLst>
                <a:latin typeface="方正姚体" panose="02010601030101010101" pitchFamily="2" charset="-122"/>
                <a:ea typeface="方正姚体" panose="02010601030101010101" pitchFamily="2" charset="-122"/>
              </a:rPr>
              <a:t>课  添加自动开关功能</a:t>
            </a:r>
            <a:endParaRPr lang="zh-CN" altLang="en-US" sz="5400" b="1" dirty="0">
              <a:solidFill>
                <a:srgbClr val="0070C0"/>
              </a:solidFill>
              <a:effectLst>
                <a:glow rad="292100">
                  <a:schemeClr val="bg1">
                    <a:alpha val="12000"/>
                  </a:schemeClr>
                </a:glow>
              </a:effectLst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algn="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功能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控制添加</a:t>
            </a:r>
            <a:endParaRPr sz="4000" b="1" dirty="0">
              <a:solidFill>
                <a:srgbClr val="0070C0"/>
              </a:solidFill>
              <a:effectLst>
                <a:glow rad="292100">
                  <a:schemeClr val="bg1">
                    <a:alpha val="12000"/>
                  </a:schemeClr>
                </a:glo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259"/>
          <p:cNvSpPr>
            <a:spLocks noChangeArrowheads="1"/>
          </p:cNvSpPr>
          <p:nvPr/>
        </p:nvSpPr>
        <p:spPr bwMode="auto">
          <a:xfrm>
            <a:off x="7099067" y="919406"/>
            <a:ext cx="3754226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en-US" altLang="zh-CN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r>
              <a:rPr lang="zh-CN" alt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单元  制作智能小台灯</a:t>
            </a:r>
            <a:endParaRPr lang="zh-CN" alt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3699505" y="5237399"/>
            <a:ext cx="4792984" cy="3784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35998" tIns="35998" rIns="35998" bIns="35998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合肥高新创新实验中学   赵新未</a:t>
            </a:r>
            <a:endParaRPr lang="zh-CN" alt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879" y="4269060"/>
            <a:ext cx="3472044" cy="25971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89400" y="919406"/>
            <a:ext cx="4176691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六年级下册</a:t>
            </a:r>
            <a:endParaRPr lang="zh-CN" altLang="en-US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07" y="631443"/>
            <a:ext cx="771075" cy="620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11" name="矩形: 圆角 10"/>
          <p:cNvSpPr/>
          <p:nvPr/>
        </p:nvSpPr>
        <p:spPr>
          <a:xfrm>
            <a:off x="2199005" y="4732020"/>
            <a:ext cx="7397750" cy="972820"/>
          </a:xfrm>
          <a:prstGeom prst="roundRect">
            <a:avLst/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720000" bIns="0" numCol="1" spcCol="0" rtlCol="0" fromWordArt="0" anchor="ctr" anchorCtr="0" forceAA="0" compatLnSpc="1">
            <a:noAutofit/>
          </a:bodyPr>
          <a:lstStyle/>
          <a:p>
            <a:pPr algn="just"/>
            <a:r>
              <a:rPr lang="zh-CN" altLang="en-US" sz="2400" kern="0" dirty="0">
                <a:solidFill>
                  <a:srgbClr val="3D7B75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人体传感器通过捕捉人体发出的</a:t>
            </a:r>
            <a:r>
              <a:rPr lang="zh-CN" altLang="en-US" sz="2400" kern="0" dirty="0">
                <a:solidFill>
                  <a:srgbClr val="3D7B75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特定红外线波长来实现对人体的检测和感知。</a:t>
            </a:r>
            <a:endParaRPr lang="zh-CN" altLang="en-US" sz="2400" kern="0" dirty="0">
              <a:solidFill>
                <a:srgbClr val="3D7B75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>
            <a:fillRect/>
          </a:stretch>
        </p:blipFill>
        <p:spPr bwMode="auto">
          <a:xfrm>
            <a:off x="9093206" y="4596273"/>
            <a:ext cx="1008000" cy="1008000"/>
          </a:xfrm>
          <a:prstGeom prst="flowChartConnector">
            <a:avLst/>
          </a:prstGeom>
          <a:solidFill>
            <a:srgbClr val="EFFFE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4272788" y="964474"/>
            <a:ext cx="3377617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tx1"/>
                </a:solidFill>
              </a:rPr>
              <a:t>人体传感器的工作原理</a:t>
            </a:r>
            <a:endParaRPr lang="zh-CN" altLang="en-US" sz="1800" b="1" dirty="0">
              <a:solidFill>
                <a:schemeClr val="tx1"/>
              </a:solidFill>
            </a:endParaRPr>
          </a:p>
        </p:txBody>
      </p:sp>
      <p:pic>
        <p:nvPicPr>
          <p:cNvPr id="3" name="人体传感器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2920" y="1544320"/>
            <a:ext cx="5581015" cy="2785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 flipH="1">
            <a:off x="1640840" y="1427480"/>
            <a:ext cx="5939155" cy="679450"/>
          </a:xfrm>
          <a:prstGeom prst="roundRect">
            <a:avLst>
              <a:gd name="adj" fmla="val 8621"/>
            </a:avLst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4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2400" b="0" dirty="0">
                <a:solidFill>
                  <a:srgbClr val="3D7B75"/>
                </a:solidFill>
              </a:rPr>
              <a:t>总结添加模块优化系统的一般流程</a:t>
            </a:r>
            <a:endParaRPr lang="zh-CN" altLang="en-US" sz="2400" b="0" dirty="0">
              <a:solidFill>
                <a:srgbClr val="3D7B75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t="8095" r="11501" b="15916"/>
          <a:stretch>
            <a:fillRect/>
          </a:stretch>
        </p:blipFill>
        <p:spPr bwMode="auto">
          <a:xfrm>
            <a:off x="1143823" y="1148744"/>
            <a:ext cx="1080000" cy="1080000"/>
          </a:xfrm>
          <a:prstGeom prst="flowChartConnector">
            <a:avLst/>
          </a:prstGeom>
          <a:solidFill>
            <a:srgbClr val="EFFFE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955" y="2586355"/>
            <a:ext cx="9011920" cy="21691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89372" y="2552957"/>
            <a:ext cx="5254625" cy="1736090"/>
            <a:chOff x="4771002" y="4548754"/>
            <a:chExt cx="3963742" cy="365329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002" y="4548754"/>
              <a:ext cx="3745317" cy="3653291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989427" y="5182134"/>
              <a:ext cx="3745317" cy="21353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539750">
                <a:lnSpc>
                  <a:spcPct val="150000"/>
                </a:lnSpc>
              </a:pPr>
              <a:r>
                <a:rPr lang="zh-CN" altLang="en-US" sz="2000" b="1" dirty="0">
                  <a:latin typeface="幼圆" panose="02010509060101010101" pitchFamily="49" charset="-122"/>
                  <a:ea typeface="幼圆" panose="02010509060101010101" pitchFamily="49" charset="-122"/>
                </a:rPr>
                <a:t>给路灯添加定时开关的功能</a:t>
              </a:r>
              <a:endParaRPr lang="zh-CN" altLang="en-US" sz="2000" b="1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  <a:p>
              <a:pPr indent="539750">
                <a:lnSpc>
                  <a:spcPct val="150000"/>
                </a:lnSpc>
              </a:pPr>
              <a:r>
                <a:rPr lang="zh-CN" altLang="en-US" sz="2000" b="1" dirty="0">
                  <a:latin typeface="幼圆" panose="02010509060101010101" pitchFamily="49" charset="-122"/>
                  <a:ea typeface="幼圆" panose="02010509060101010101" pitchFamily="49" charset="-122"/>
                </a:rPr>
                <a:t>并编写程序进行验证。</a:t>
              </a:r>
              <a:endParaRPr lang="zh-CN" altLang="en-US" sz="2000" b="1" dirty="0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175" y="1892300"/>
            <a:ext cx="3890645" cy="3609975"/>
          </a:xfrm>
          <a:prstGeom prst="roundRect">
            <a:avLst/>
          </a:prstGeom>
          <a:ln w="69850">
            <a:solidFill>
              <a:srgbClr val="FFC0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A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-1" y="17695"/>
            <a:ext cx="12191999" cy="6840305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14387" y="752864"/>
            <a:ext cx="10563225" cy="5628886"/>
          </a:xfrm>
          <a:prstGeom prst="roundRect">
            <a:avLst>
              <a:gd name="adj" fmla="val 44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9326670" y="418460"/>
            <a:ext cx="2050942" cy="172002"/>
            <a:chOff x="971550" y="512132"/>
            <a:chExt cx="1989913" cy="159475"/>
          </a:xfrm>
        </p:grpSpPr>
        <p:sp>
          <p:nvSpPr>
            <p:cNvPr id="7" name="矩形: 圆角 6"/>
            <p:cNvSpPr/>
            <p:nvPr/>
          </p:nvSpPr>
          <p:spPr>
            <a:xfrm>
              <a:off x="971550" y="512132"/>
              <a:ext cx="1714500" cy="1488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812603" y="522747"/>
              <a:ext cx="148860" cy="1488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312391" y="1156512"/>
            <a:ext cx="4176691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义务教育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六年级下册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1" y="846368"/>
            <a:ext cx="771075" cy="620287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809039" y="2708941"/>
            <a:ext cx="6573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7200" b="1" dirty="0">
                <a:solidFill>
                  <a:srgbClr val="0070C0"/>
                </a:solidFill>
                <a:effectLst>
                  <a:glow rad="292100">
                    <a:prstClr val="white">
                      <a:alpha val="12000"/>
                    </a:prstClr>
                  </a:glow>
                </a:effectLst>
                <a:latin typeface="方正苏新诗柳楷简体" panose="02000000000000000000" pitchFamily="2" charset="-122"/>
                <a:ea typeface="方正苏新诗柳楷简体" panose="02000000000000000000" pitchFamily="2" charset="-122"/>
              </a:rPr>
              <a:t>下节课再见！</a:t>
            </a:r>
            <a:endParaRPr lang="zh-CN" altLang="en-US" sz="7200" b="1" dirty="0">
              <a:solidFill>
                <a:srgbClr val="0070C0"/>
              </a:solidFill>
              <a:effectLst>
                <a:glow rad="292100">
                  <a:prstClr val="white">
                    <a:alpha val="12000"/>
                  </a:prstClr>
                </a:glow>
              </a:effectLst>
              <a:latin typeface="方正苏新诗柳楷简体" panose="02000000000000000000" pitchFamily="2" charset="-122"/>
              <a:ea typeface="方正苏新诗柳楷简体" panose="02000000000000000000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21" y="5789765"/>
            <a:ext cx="3864991" cy="553407"/>
          </a:xfrm>
          <a:prstGeom prst="rect">
            <a:avLst/>
          </a:prstGeom>
        </p:spPr>
      </p:pic>
      <p:sp>
        <p:nvSpPr>
          <p:cNvPr id="3" name="矩形: 圆角 2"/>
          <p:cNvSpPr>
            <a:spLocks noChangeAspect="1"/>
          </p:cNvSpPr>
          <p:nvPr/>
        </p:nvSpPr>
        <p:spPr>
          <a:xfrm>
            <a:off x="900560" y="832678"/>
            <a:ext cx="10364589" cy="5460019"/>
          </a:xfrm>
          <a:prstGeom prst="roundRect">
            <a:avLst>
              <a:gd name="adj" fmla="val 4439"/>
            </a:avLst>
          </a:prstGeom>
          <a:noFill/>
          <a:ln w="19050">
            <a:solidFill>
              <a:srgbClr val="41516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8158" y="4109826"/>
            <a:ext cx="3798939" cy="28416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74758" y="635238"/>
            <a:ext cx="1977065" cy="504000"/>
            <a:chOff x="360782" y="426525"/>
            <a:chExt cx="1977065" cy="504000"/>
          </a:xfrm>
        </p:grpSpPr>
        <p:sp>
          <p:nvSpPr>
            <p:cNvPr id="4" name="PA-矩形 1"/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学习</a:t>
              </a:r>
              <a:r>
                <a:rPr kumimoji="0" lang="zh-CN" altLang="en-US" sz="2400" b="1" i="0" u="none" strike="noStrike" kern="1200" cap="none" spc="0" normalizeH="0" baseline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情境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1453515" y="1599565"/>
            <a:ext cx="9071610" cy="1322705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539750" algn="l">
              <a:lnSpc>
                <a:spcPct val="150000"/>
              </a:lnSpc>
              <a:spcAft>
                <a:spcPts val="600"/>
              </a:spcAft>
              <a:buClrTx/>
              <a:buSzTx/>
              <a:buFontTx/>
            </a:pPr>
            <a:r>
              <a:rPr lang="zh-CN" altLang="en-US" sz="2000" dirty="0"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rPr>
              <a:t>楼道的感应灯和商场的自动扶梯需要判断是否有人</a:t>
            </a:r>
            <a:r>
              <a:rPr lang="zh-CN" altLang="en-US" sz="2000" dirty="0">
                <a:latin typeface="方正仿宋_GB2312" panose="02000000000000000000" charset="-122"/>
                <a:ea typeface="方正仿宋_GB2312" panose="02000000000000000000" charset="-122"/>
              </a:rPr>
              <a:t>经过才亮，</a:t>
            </a:r>
            <a:r>
              <a:rPr lang="zh-CN" altLang="en-US" sz="2000" dirty="0">
                <a:latin typeface="方正仿宋_GB2312" panose="02000000000000000000" charset="-122"/>
                <a:ea typeface="方正仿宋_GB2312" panose="02000000000000000000" charset="-122"/>
                <a:cs typeface="方正仿宋_GB2312" panose="02000000000000000000" charset="-122"/>
              </a:rPr>
              <a:t>你知道其中的原理吗？这种工作原理能否迁移运用到智能台灯上。</a:t>
            </a:r>
            <a:endParaRPr lang="zh-CN" altLang="en-US" sz="2000" dirty="0">
              <a:latin typeface="方正仿宋_GB2312" panose="02000000000000000000" charset="-122"/>
              <a:ea typeface="方正仿宋_GB2312" panose="02000000000000000000" charset="-122"/>
              <a:cs typeface="方正仿宋_GB2312" panose="02000000000000000000" charset="-122"/>
            </a:endParaRPr>
          </a:p>
        </p:txBody>
      </p:sp>
      <p:pic>
        <p:nvPicPr>
          <p:cNvPr id="27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990" y="3168015"/>
            <a:ext cx="2087245" cy="1687830"/>
          </a:xfrm>
          <a:prstGeom prst="round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800" y="5381437"/>
            <a:ext cx="1973965" cy="147656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41408" y="578088"/>
            <a:ext cx="1977065" cy="504000"/>
            <a:chOff x="360782" y="426525"/>
            <a:chExt cx="1977065" cy="504000"/>
          </a:xfrm>
        </p:grpSpPr>
        <p:sp>
          <p:nvSpPr>
            <p:cNvPr id="5" name="PA-矩形 1"/>
            <p:cNvSpPr/>
            <p:nvPr>
              <p:custDataLst>
                <p:tags r:id="rId2"/>
              </p:custDataLst>
            </p:nvPr>
          </p:nvSpPr>
          <p:spPr>
            <a:xfrm>
              <a:off x="987302" y="561193"/>
              <a:ext cx="135054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学习</a:t>
              </a:r>
              <a:r>
                <a:rPr lang="zh-CN" altLang="en-US" sz="2400" b="1" noProof="0" dirty="0">
                  <a:gradFill>
                    <a:gsLst>
                      <a:gs pos="24000">
                        <a:srgbClr val="0E729A"/>
                      </a:gs>
                      <a:gs pos="100000">
                        <a:srgbClr val="72CDF2"/>
                      </a:gs>
                    </a:gsLst>
                    <a:lin ang="2700000" scaled="0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" panose="00020600040101010101" charset="-122"/>
                  <a:sym typeface="思源黑体 CN" panose="020B0500000000000000" pitchFamily="34" charset="-122"/>
                </a:rPr>
                <a:t>导航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4000">
                      <a:srgbClr val="0E729A"/>
                    </a:gs>
                    <a:gs pos="100000">
                      <a:srgbClr val="72CDF2"/>
                    </a:gs>
                  </a:gsLst>
                  <a:lin ang="27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  <a:sym typeface="思源黑体 CN" panose="020B0500000000000000" pitchFamily="34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82" y="426525"/>
              <a:ext cx="626520" cy="504000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1364169" y="3874523"/>
            <a:ext cx="4364965" cy="1554575"/>
            <a:chOff x="1167928" y="1570652"/>
            <a:chExt cx="4364965" cy="155457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928" y="1570652"/>
              <a:ext cx="2224503" cy="112708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358826" y="2603257"/>
              <a:ext cx="4174067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判断</a:t>
              </a:r>
              <a:r>
                <a:rPr lang="en-US" altLang="zh-CN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“</a:t>
              </a:r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有人</a:t>
              </a:r>
              <a:r>
                <a:rPr lang="en-US" altLang="zh-CN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”</a:t>
              </a:r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工作原理</a:t>
              </a:r>
              <a:endParaRPr lang="zh-CN" altLang="en-US" sz="14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  <a:p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实现自动开关的方法</a:t>
              </a:r>
              <a:endParaRPr lang="zh-CN" altLang="en-US" sz="14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234959" y="1923726"/>
            <a:ext cx="2974975" cy="1584960"/>
            <a:chOff x="3871497" y="3564607"/>
            <a:chExt cx="2974975" cy="158496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97" y="3564607"/>
              <a:ext cx="2224503" cy="1167865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4128037" y="4576797"/>
              <a:ext cx="2718435" cy="57277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添加检测装置</a:t>
              </a:r>
              <a:endParaRPr lang="zh-CN" altLang="en-US" sz="14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  <a:p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调试运行程序</a:t>
              </a:r>
              <a:endParaRPr lang="zh-CN" altLang="en-US" sz="14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575402" y="4317728"/>
            <a:ext cx="6202038" cy="1395614"/>
            <a:chOff x="6711050" y="1570652"/>
            <a:chExt cx="6202038" cy="139561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050" y="1570652"/>
              <a:ext cx="2393321" cy="108653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6980722" y="2634361"/>
              <a:ext cx="5932366" cy="3319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人体传感器</a:t>
              </a:r>
              <a:endParaRPr lang="zh-CN" altLang="en-US" sz="14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  <a:p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添加模块优化系统的一般流程</a:t>
              </a:r>
              <a:endParaRPr lang="zh-CN" altLang="en-US" sz="14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387966" y="1861425"/>
            <a:ext cx="5932366" cy="1290755"/>
            <a:chOff x="8277841" y="4398020"/>
            <a:chExt cx="5932366" cy="129075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9371" y="4398020"/>
              <a:ext cx="2260391" cy="983417"/>
            </a:xfrm>
            <a:prstGeom prst="rect">
              <a:avLst/>
            </a:prstGeom>
          </p:spPr>
        </p:pic>
        <p:sp>
          <p:nvSpPr>
            <p:cNvPr id="17" name="矩形 16"/>
            <p:cNvSpPr/>
            <p:nvPr/>
          </p:nvSpPr>
          <p:spPr>
            <a:xfrm>
              <a:off x="8277841" y="5356870"/>
              <a:ext cx="5932366" cy="3319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       </a:t>
              </a:r>
              <a:r>
                <a:rPr lang="zh-CN" altLang="en-US" sz="1400" kern="0" dirty="0">
                  <a:solidFill>
                    <a:schemeClr val="tx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给路灯添加自动开关功能</a:t>
              </a:r>
              <a:endParaRPr lang="zh-CN" altLang="en-US" sz="14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cxnSp>
        <p:nvCxnSpPr>
          <p:cNvPr id="22" name="连接符: 曲线 21"/>
          <p:cNvCxnSpPr>
            <a:stCxn id="10" idx="1"/>
            <a:endCxn id="11" idx="1"/>
          </p:cNvCxnSpPr>
          <p:nvPr/>
        </p:nvCxnSpPr>
        <p:spPr>
          <a:xfrm rot="10800000" flipH="1">
            <a:off x="1363980" y="2507615"/>
            <a:ext cx="1870710" cy="1931035"/>
          </a:xfrm>
          <a:prstGeom prst="curvedConnector3">
            <a:avLst>
              <a:gd name="adj1" fmla="val -12729"/>
            </a:avLst>
          </a:prstGeom>
          <a:ln w="38100">
            <a:solidFill>
              <a:srgbClr val="68C0C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连接符: 曲线 28"/>
          <p:cNvCxnSpPr>
            <a:stCxn id="11" idx="3"/>
            <a:endCxn id="12" idx="1"/>
          </p:cNvCxnSpPr>
          <p:nvPr/>
        </p:nvCxnSpPr>
        <p:spPr>
          <a:xfrm>
            <a:off x="5459095" y="2507615"/>
            <a:ext cx="1116330" cy="2353945"/>
          </a:xfrm>
          <a:prstGeom prst="curvedConnector3">
            <a:avLst>
              <a:gd name="adj1" fmla="val 50000"/>
            </a:avLst>
          </a:prstGeom>
          <a:ln w="38100">
            <a:solidFill>
              <a:srgbClr val="68C0C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连接符: 曲线 36"/>
          <p:cNvCxnSpPr>
            <a:stCxn id="12" idx="0"/>
            <a:endCxn id="13" idx="1"/>
          </p:cNvCxnSpPr>
          <p:nvPr/>
        </p:nvCxnSpPr>
        <p:spPr>
          <a:xfrm rot="5400000" flipH="1" flipV="1">
            <a:off x="7193482" y="2931715"/>
            <a:ext cx="1964594" cy="807433"/>
          </a:xfrm>
          <a:prstGeom prst="curvedConnector2">
            <a:avLst/>
          </a:prstGeom>
          <a:ln w="38100">
            <a:solidFill>
              <a:srgbClr val="68C0C0"/>
            </a:solidFill>
            <a:prstDash val="sysDot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5" name="线形标注 2 4"/>
          <p:cNvSpPr/>
          <p:nvPr/>
        </p:nvSpPr>
        <p:spPr>
          <a:xfrm>
            <a:off x="4933315" y="1382395"/>
            <a:ext cx="6093460" cy="3023870"/>
          </a:xfrm>
          <a:prstGeom prst="borderCallout2">
            <a:avLst>
              <a:gd name="adj1" fmla="val 81863"/>
              <a:gd name="adj2" fmla="val -2505"/>
              <a:gd name="adj3" fmla="val 82498"/>
              <a:gd name="adj4" fmla="val -17279"/>
              <a:gd name="adj5" fmla="val 112500"/>
              <a:gd name="adj6" fmla="val -4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069452" y="1780728"/>
            <a:ext cx="543214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spc="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2400" spc="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感应灯和自动扶梯使用了什么传感器</a:t>
            </a:r>
            <a:r>
              <a:rPr lang="en-US" altLang="zh-CN" sz="2400" spc="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?</a:t>
            </a:r>
            <a:endParaRPr lang="en-US" altLang="zh-CN" sz="2400" spc="3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400" spc="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</a:t>
            </a:r>
            <a:endParaRPr lang="en-US" altLang="zh-CN" sz="2400" spc="3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400" spc="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2400" spc="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传感器是如何检测到是否有人经过的呢</a:t>
            </a:r>
            <a:r>
              <a:rPr lang="en-US" altLang="zh-CN" sz="2400" spc="3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?</a:t>
            </a:r>
            <a:endParaRPr lang="en-US" altLang="zh-CN" sz="2400" spc="3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en-US" altLang="zh-CN" sz="2400" spc="3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87077" y="757257"/>
            <a:ext cx="4082415" cy="936625"/>
            <a:chOff x="6388488" y="2098491"/>
            <a:chExt cx="4082415" cy="936625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091"/>
              <a:ext cx="3947160" cy="675005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485643" y="2098491"/>
              <a:ext cx="3985260" cy="93662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判断</a:t>
              </a:r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“</a:t>
              </a: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有人</a:t>
              </a:r>
              <a:r>
                <a:rPr lang="en-US" altLang="zh-CN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”</a:t>
              </a: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工作原理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90" y="4307840"/>
            <a:ext cx="3946525" cy="175704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 flipV="1">
            <a:off x="5132070" y="2887345"/>
            <a:ext cx="5325110" cy="14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5176520" y="4173855"/>
            <a:ext cx="5325110" cy="14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 flipH="1">
            <a:off x="1342390" y="1350010"/>
            <a:ext cx="2778125" cy="504190"/>
          </a:xfrm>
          <a:prstGeom prst="roundRect">
            <a:avLst/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zh-CN" altLang="en-US" sz="2400" b="0" dirty="0">
                <a:solidFill>
                  <a:srgbClr val="3D7B75"/>
                </a:solidFill>
              </a:rPr>
              <a:t>设置控制条件</a:t>
            </a:r>
            <a:endParaRPr lang="zh-CN" altLang="en-US" sz="2400" b="0" dirty="0">
              <a:solidFill>
                <a:srgbClr val="3D7B75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t="8095" r="11501" b="15916"/>
          <a:stretch>
            <a:fillRect/>
          </a:stretch>
        </p:blipFill>
        <p:spPr bwMode="auto">
          <a:xfrm>
            <a:off x="838532" y="845941"/>
            <a:ext cx="1008000" cy="1008000"/>
          </a:xfrm>
          <a:prstGeom prst="flowChartConnector">
            <a:avLst/>
          </a:prstGeom>
          <a:solidFill>
            <a:srgbClr val="EFFFE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0" name="矩形: 圆角 9"/>
          <p:cNvSpPr/>
          <p:nvPr/>
        </p:nvSpPr>
        <p:spPr>
          <a:xfrm>
            <a:off x="772160" y="5569585"/>
            <a:ext cx="10185400" cy="504190"/>
          </a:xfrm>
          <a:prstGeom prst="roundRect">
            <a:avLst/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/>
            <a:r>
              <a:rPr lang="zh-CN" altLang="en-US" sz="2400" kern="0" dirty="0">
                <a:solidFill>
                  <a:schemeClr val="accent4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要让智能台灯判断是否有人经过，需要设置判断有人来和人离开的条件。</a:t>
            </a:r>
            <a:endParaRPr lang="zh-CN" altLang="en-US" sz="2400" kern="0" dirty="0">
              <a:solidFill>
                <a:schemeClr val="accent4">
                  <a:lumMod val="50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>
            <a:fillRect/>
          </a:stretch>
        </p:blipFill>
        <p:spPr bwMode="auto">
          <a:xfrm>
            <a:off x="10453877" y="5065523"/>
            <a:ext cx="1008000" cy="1008000"/>
          </a:xfrm>
          <a:prstGeom prst="flowChartConnector">
            <a:avLst/>
          </a:prstGeom>
          <a:solidFill>
            <a:srgbClr val="EFFFE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985" y="2111375"/>
            <a:ext cx="6082030" cy="29540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flipH="1">
            <a:off x="1416685" y="1641475"/>
            <a:ext cx="6694805" cy="535940"/>
          </a:xfrm>
          <a:prstGeom prst="roundRect">
            <a:avLst/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zh-CN" altLang="en-US" sz="2400" b="0" dirty="0">
                <a:solidFill>
                  <a:srgbClr val="3D7B75"/>
                </a:solidFill>
              </a:rPr>
              <a:t>实现自动开关的方法</a:t>
            </a:r>
            <a:r>
              <a:rPr lang="en-US" altLang="zh-CN" sz="2400" b="0" dirty="0">
                <a:solidFill>
                  <a:srgbClr val="3D7B75"/>
                </a:solidFill>
              </a:rPr>
              <a:t>,</a:t>
            </a:r>
            <a:r>
              <a:rPr lang="zh-CN" altLang="en-US" sz="2400" b="0" dirty="0">
                <a:solidFill>
                  <a:srgbClr val="3D7B75"/>
                </a:solidFill>
              </a:rPr>
              <a:t>补全智能台灯设计流程图</a:t>
            </a:r>
            <a:endParaRPr lang="zh-CN" altLang="en-US" sz="2400" b="0" dirty="0">
              <a:solidFill>
                <a:srgbClr val="3D7B75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t="8095" r="11501" b="15916"/>
          <a:stretch>
            <a:fillRect/>
          </a:stretch>
        </p:blipFill>
        <p:spPr bwMode="auto">
          <a:xfrm>
            <a:off x="831760" y="1274276"/>
            <a:ext cx="1008000" cy="1008000"/>
          </a:xfrm>
          <a:prstGeom prst="flowChartConnector">
            <a:avLst/>
          </a:prstGeom>
          <a:solidFill>
            <a:srgbClr val="EFFFE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2485390"/>
            <a:ext cx="8087360" cy="31483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31" y="48714"/>
            <a:ext cx="1553258" cy="116186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flipH="1">
            <a:off x="2216150" y="1050925"/>
            <a:ext cx="4528185" cy="493395"/>
          </a:xfrm>
          <a:prstGeom prst="roundRect">
            <a:avLst/>
          </a:prstGeom>
          <a:solidFill>
            <a:srgbClr val="EFFFEF"/>
          </a:solidFill>
          <a:ln w="19050" cap="rnd" cmpd="thickThin">
            <a:solidFill>
              <a:schemeClr val="accent5">
                <a:lumMod val="40000"/>
                <a:lumOff val="6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just">
              <a:defRPr sz="3600" b="1" kern="0"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r"/>
            <a:r>
              <a:rPr lang="en-US" altLang="zh-CN" sz="2400" b="0" dirty="0">
                <a:solidFill>
                  <a:srgbClr val="3D7B75"/>
                </a:solidFill>
              </a:rPr>
              <a:t>1.</a:t>
            </a:r>
            <a:r>
              <a:rPr lang="zh-CN" altLang="en-US" sz="2400" b="0" dirty="0">
                <a:solidFill>
                  <a:srgbClr val="3D7B75"/>
                </a:solidFill>
              </a:rPr>
              <a:t>根据提示安装人体红外传感器</a:t>
            </a:r>
            <a:endParaRPr lang="zh-CN" altLang="en-US" sz="2400" b="0" dirty="0">
              <a:solidFill>
                <a:srgbClr val="3D7B75"/>
              </a:solidFill>
            </a:endParaRPr>
          </a:p>
        </p:txBody>
      </p:sp>
      <p:pic>
        <p:nvPicPr>
          <p:cNvPr id="118853648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45" y="2014855"/>
            <a:ext cx="3971290" cy="2856230"/>
          </a:xfrm>
          <a:prstGeom prst="roundRect">
            <a:avLst/>
          </a:prstGeom>
        </p:spPr>
      </p:pic>
      <p:pic>
        <p:nvPicPr>
          <p:cNvPr id="134197919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845" y="1936750"/>
            <a:ext cx="4606925" cy="29349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53870" y="958850"/>
            <a:ext cx="3034030" cy="390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检测人体红外传感器数值</a:t>
            </a:r>
            <a:endParaRPr lang="zh-CN" altLang="en-US" sz="2000" kern="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9232" y="1509781"/>
            <a:ext cx="9368790" cy="1008000"/>
            <a:chOff x="1426400" y="1689020"/>
            <a:chExt cx="9368790" cy="1008000"/>
          </a:xfrm>
        </p:grpSpPr>
        <p:sp>
          <p:nvSpPr>
            <p:cNvPr id="5" name="文本框 4"/>
            <p:cNvSpPr txBox="1"/>
            <p:nvPr/>
          </p:nvSpPr>
          <p:spPr>
            <a:xfrm flipH="1">
              <a:off x="1881060" y="1712515"/>
              <a:ext cx="8914130" cy="984250"/>
            </a:xfrm>
            <a:prstGeom prst="roundRect">
              <a:avLst>
                <a:gd name="adj" fmla="val 8621"/>
              </a:avLst>
            </a:prstGeom>
            <a:solidFill>
              <a:srgbClr val="EFFFEF"/>
            </a:solidFill>
            <a:ln w="19050" cap="rnd" cmpd="thickThin">
              <a:solidFill>
                <a:schemeClr val="accent5">
                  <a:lumMod val="40000"/>
                  <a:lumOff val="6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48000" tIns="0" rIns="0" bIns="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just">
                <a:defRPr sz="3600" b="1" kern="0">
                  <a:latin typeface="华文新魏" panose="02010800040101010101" pitchFamily="2" charset="-122"/>
                  <a:ea typeface="华文新魏" panose="02010800040101010101" pitchFamily="2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zh-CN" altLang="en-US" sz="2400" b="0" dirty="0">
                  <a:solidFill>
                    <a:srgbClr val="3D7B75"/>
                  </a:solidFill>
                </a:rPr>
                <a:t>人体红外传感器可以读取到的数值是多少呢？参考下面的脚本测试一下并记录。</a:t>
              </a:r>
              <a:endParaRPr lang="zh-CN" altLang="en-US" sz="2400" b="0" dirty="0">
                <a:solidFill>
                  <a:srgbClr val="3D7B75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0" t="8095" r="11501" b="15916"/>
            <a:stretch>
              <a:fillRect/>
            </a:stretch>
          </p:blipFill>
          <p:spPr bwMode="auto">
            <a:xfrm>
              <a:off x="1426400" y="1689020"/>
              <a:ext cx="1008000" cy="1008000"/>
            </a:xfrm>
            <a:prstGeom prst="flowChartConnector">
              <a:avLst/>
            </a:prstGeom>
            <a:solidFill>
              <a:srgbClr val="EFFFEF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</p:grpSp>
      <p:pic>
        <p:nvPicPr>
          <p:cNvPr id="573922784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9FF"/>
              </a:clrFrom>
              <a:clrTo>
                <a:srgbClr val="F6F9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375" y="3639820"/>
            <a:ext cx="3780790" cy="1433830"/>
          </a:xfrm>
          <a:prstGeom prst="rect">
            <a:avLst/>
          </a:prstGeom>
        </p:spPr>
      </p:pic>
      <p:graphicFrame>
        <p:nvGraphicFramePr>
          <p:cNvPr id="6" name="表格 5"/>
          <p:cNvGraphicFramePr/>
          <p:nvPr>
            <p:custDataLst>
              <p:tags r:id="rId3"/>
            </p:custDataLst>
          </p:nvPr>
        </p:nvGraphicFramePr>
        <p:xfrm>
          <a:off x="5881370" y="3295650"/>
          <a:ext cx="5076190" cy="1849755"/>
        </p:xfrm>
        <a:graphic>
          <a:graphicData uri="http://schemas.openxmlformats.org/drawingml/2006/table">
            <a:tbl>
              <a:tblPr/>
              <a:tblGrid>
                <a:gridCol w="2541270"/>
                <a:gridCol w="2534920"/>
              </a:tblGrid>
              <a:tr h="498475">
                <a:tc gridSpan="2"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Times New Roman" panose="02020603050405020304"/>
                          <a:ea typeface="宋体" panose="02010600030101010101" pitchFamily="2" charset="-122"/>
                        </a:rPr>
                        <a:t>人体红外传感器</a:t>
                      </a:r>
                      <a:endParaRPr lang="zh-CN" sz="20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95DCF7"/>
                    </a:solidFill>
                  </a:tcPr>
                </a:tc>
                <a:tc hMerge="1"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7564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Times New Roman" panose="02020603050405020304"/>
                          <a:ea typeface="宋体" panose="02010600030101010101" pitchFamily="2" charset="-122"/>
                        </a:rPr>
                        <a:t>当检测到活动人体时</a:t>
                      </a:r>
                      <a:endParaRPr lang="zh-CN" sz="20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输出</a:t>
                      </a:r>
                      <a:r>
                        <a:rPr lang="zh-CN" altLang="en-US" sz="2000" i="1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        </a:t>
                      </a:r>
                      <a:endParaRPr lang="zh-CN" altLang="en-US" sz="2000" i="1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564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Times New Roman" panose="02020603050405020304"/>
                          <a:ea typeface="宋体" panose="02010600030101010101" pitchFamily="2" charset="-122"/>
                        </a:rPr>
                        <a:t>未检测到活动人体时</a:t>
                      </a:r>
                      <a:endParaRPr lang="zh-CN" sz="20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00"/>
                        </a:spcBef>
                        <a:spcAft>
                          <a:spcPct val="0"/>
                        </a:spcAft>
                      </a:pPr>
                      <a:r>
                        <a:rPr lang="zh-CN" sz="20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输出</a:t>
                      </a:r>
                      <a:r>
                        <a:rPr lang="zh-CN" altLang="en-US" sz="2000" u="sng" dirty="0">
                          <a:latin typeface="Times New Roman" panose="02020603050405020304"/>
                          <a:ea typeface="宋体" panose="02010600030101010101" pitchFamily="2" charset="-122"/>
                        </a:rPr>
                        <a:t>        </a:t>
                      </a:r>
                      <a:endParaRPr lang="zh-CN" altLang="en-US" sz="2000" u="sng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7" name="直接连接符 6"/>
          <p:cNvCxnSpPr/>
          <p:nvPr/>
        </p:nvCxnSpPr>
        <p:spPr>
          <a:xfrm>
            <a:off x="9957435" y="4264660"/>
            <a:ext cx="8299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957435" y="4929505"/>
            <a:ext cx="8299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53870" y="958850"/>
            <a:ext cx="5351145" cy="456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kern="0" dirty="0">
                <a:solidFill>
                  <a:schemeClr val="tx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编程实现使智能台灯开启自动开关功能</a:t>
            </a:r>
            <a:endParaRPr lang="zh-CN" altLang="en-US" sz="2000" kern="0" dirty="0">
              <a:solidFill>
                <a:schemeClr val="tx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299232" y="1335156"/>
            <a:ext cx="9614535" cy="1008000"/>
            <a:chOff x="1426400" y="1514395"/>
            <a:chExt cx="9614535" cy="1008000"/>
          </a:xfrm>
        </p:grpSpPr>
        <p:sp>
          <p:nvSpPr>
            <p:cNvPr id="5" name="文本框 4"/>
            <p:cNvSpPr txBox="1"/>
            <p:nvPr/>
          </p:nvSpPr>
          <p:spPr>
            <a:xfrm flipH="1">
              <a:off x="1881060" y="1712515"/>
              <a:ext cx="9159875" cy="664845"/>
            </a:xfrm>
            <a:prstGeom prst="roundRect">
              <a:avLst>
                <a:gd name="adj" fmla="val 8621"/>
              </a:avLst>
            </a:prstGeom>
            <a:solidFill>
              <a:srgbClr val="EFFFEF"/>
            </a:solidFill>
            <a:ln w="19050" cap="rnd" cmpd="thickThin">
              <a:solidFill>
                <a:schemeClr val="accent5">
                  <a:lumMod val="40000"/>
                  <a:lumOff val="6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48000" tIns="0" rIns="0" bIns="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just">
                <a:defRPr sz="3600" b="1" kern="0">
                  <a:latin typeface="华文新魏" panose="02010800040101010101" pitchFamily="2" charset="-122"/>
                  <a:ea typeface="华文新魏" panose="02010800040101010101" pitchFamily="2" charset="-122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zh-CN" altLang="en-US" sz="2400" b="0" dirty="0">
                  <a:solidFill>
                    <a:srgbClr val="3D7B75"/>
                  </a:solidFill>
                </a:rPr>
                <a:t>设置智能台灯的亮度参数值，把调试的参数值填写在下图中，并将程序上传到主控板中运行，测试程序运行效果。</a:t>
              </a:r>
              <a:endParaRPr lang="zh-CN" altLang="en-US" sz="2400" b="0" dirty="0">
                <a:solidFill>
                  <a:srgbClr val="3D7B75"/>
                </a:solidFill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0" t="8095" r="11501" b="15916"/>
            <a:stretch>
              <a:fillRect/>
            </a:stretch>
          </p:blipFill>
          <p:spPr bwMode="auto">
            <a:xfrm>
              <a:off x="1426400" y="1514395"/>
              <a:ext cx="1008000" cy="1008000"/>
            </a:xfrm>
            <a:prstGeom prst="flowChartConnector">
              <a:avLst/>
            </a:prstGeom>
            <a:solidFill>
              <a:srgbClr val="EFFFEF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855" y="2569845"/>
            <a:ext cx="4765675" cy="34855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5.2.11"/>
  <p:tag name="WHOLESPTYPE" val="Shape_Text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p="http://schemas.openxmlformats.org/presentationml/2006/main">
  <p:tag name="PA" val="v5.2.11"/>
  <p:tag name="WHOLESPTYPE" val="Shape_Text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p="http://schemas.openxmlformats.org/presentationml/2006/main">
  <p:tag name="TABLE_ENDDRAG_ORIGIN_RECT" val="399*145"/>
  <p:tag name="TABLE_ENDDRAG_RECT" val="449*253*399*145"/>
</p:tagLst>
</file>

<file path=ppt/tags/tag6.xml><?xml version="1.0" encoding="utf-8"?>
<p:tagLst xmlns:p="http://schemas.openxmlformats.org/presentationml/2006/main">
  <p:tag name="RESOURCE_RECORD_KEY" val="{&quot;29&quot;:[50000076,50000199,50000162]}"/>
</p:tagLst>
</file>

<file path=ppt/theme/theme1.xml><?xml version="1.0" encoding="utf-8"?>
<a:theme xmlns:a="http://schemas.openxmlformats.org/drawingml/2006/main" name="Office 主题​​">
  <a:themeElements>
    <a:clrScheme name="自定义 12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7661C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1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oluw3hsr">
      <a:majorFont>
        <a:latin typeface=""/>
        <a:ea typeface="微软雅黑"/>
        <a:cs typeface=""/>
      </a:majorFont>
      <a:minorFont>
        <a:latin typeface="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627</Words>
  <Application>WPS 演示</Application>
  <PresentationFormat>宽屏</PresentationFormat>
  <Paragraphs>78</Paragraphs>
  <Slides>13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13</vt:i4>
      </vt:variant>
    </vt:vector>
  </HeadingPairs>
  <TitlesOfParts>
    <vt:vector size="36" baseType="lpstr">
      <vt:lpstr>Arial</vt:lpstr>
      <vt:lpstr>宋体</vt:lpstr>
      <vt:lpstr>Wingdings</vt:lpstr>
      <vt:lpstr>隶书</vt:lpstr>
      <vt:lpstr>微软雅黑</vt:lpstr>
      <vt:lpstr>方正启体简体</vt:lpstr>
      <vt:lpstr>印品灵秀体</vt:lpstr>
      <vt:lpstr>Calibri</vt:lpstr>
      <vt:lpstr>方正姚体</vt:lpstr>
      <vt:lpstr>楷体</vt:lpstr>
      <vt:lpstr>阿里巴巴普惠体 M</vt:lpstr>
      <vt:lpstr>阿里巴巴普惠体</vt:lpstr>
      <vt:lpstr>思源黑体 CN</vt:lpstr>
      <vt:lpstr>方正仿宋_GB2312</vt:lpstr>
      <vt:lpstr>华文新魏</vt:lpstr>
      <vt:lpstr>Times New Roman</vt:lpstr>
      <vt:lpstr>幼圆</vt:lpstr>
      <vt:lpstr>方正苏新诗柳楷简体</vt:lpstr>
      <vt:lpstr>Arial Unicode MS</vt:lpstr>
      <vt:lpstr>黑体</vt:lpstr>
      <vt:lpstr>Office 主题​​</vt:lpstr>
      <vt:lpstr>1</vt:lpstr>
      <vt:lpstr>1_1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滕 理者</dc:creator>
  <cp:lastModifiedBy>赵新未</cp:lastModifiedBy>
  <cp:revision>227</cp:revision>
  <dcterms:created xsi:type="dcterms:W3CDTF">2021-03-10T11:26:00Z</dcterms:created>
  <dcterms:modified xsi:type="dcterms:W3CDTF">2025-01-26T14:58:12Z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5D818675BFD34E0792A785660D111A00_13</vt:lpwstr>
  </property>
  <property fmtid="{D5CDD505-2E9C-101B-9397-08002B2CF9AE}" pid="3" name="KSOProductBuildVer">
    <vt:lpwstr>2052-12.1.0.19770</vt:lpwstr>
  </property>
</Properties>
</file>