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1"/>
  </p:notesMasterIdLst>
  <p:handoutMasterIdLst>
    <p:handoutMasterId r:id="rId22"/>
  </p:handoutMasterIdLst>
  <p:sldIdLst>
    <p:sldId id="256" r:id="rId3"/>
    <p:sldId id="436" r:id="rId4"/>
    <p:sldId id="437" r:id="rId5"/>
    <p:sldId id="438" r:id="rId6"/>
    <p:sldId id="439" r:id="rId7"/>
    <p:sldId id="440" r:id="rId8"/>
    <p:sldId id="441" r:id="rId9"/>
    <p:sldId id="444" r:id="rId10"/>
    <p:sldId id="442" r:id="rId11"/>
    <p:sldId id="445" r:id="rId12"/>
    <p:sldId id="446" r:id="rId13"/>
    <p:sldId id="447" r:id="rId14"/>
    <p:sldId id="448" r:id="rId15"/>
    <p:sldId id="450" r:id="rId16"/>
    <p:sldId id="449" r:id="rId17"/>
    <p:sldId id="451" r:id="rId18"/>
    <p:sldId id="452" r:id="rId19"/>
    <p:sldId id="27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汉仪粗圆简" panose="02010600030101010101" charset="-122"/>
      <p:regular r:id="rId25"/>
    </p:embeddedFont>
    <p:embeddedFont>
      <p:font typeface="黑体" panose="02010609060101010101" pitchFamily="49" charset="-122"/>
      <p:regular r:id="rId26"/>
    </p:embeddedFont>
    <p:embeddedFont>
      <p:font typeface="华康行楷体 W5" panose="02010600030101010101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95"/>
    <a:srgbClr val="4B93E8"/>
    <a:srgbClr val="A1C7D2"/>
    <a:srgbClr val="70DAF1"/>
    <a:srgbClr val="E27500"/>
    <a:srgbClr val="F6E200"/>
    <a:srgbClr val="DECC00"/>
    <a:srgbClr val="C02283"/>
    <a:srgbClr val="FFFFFF"/>
    <a:srgbClr val="4F4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0" autoAdjust="0"/>
    <p:restoredTop sz="86513" autoAdjust="0"/>
  </p:normalViewPr>
  <p:slideViewPr>
    <p:cSldViewPr snapToGrid="0">
      <p:cViewPr varScale="1">
        <p:scale>
          <a:sx n="114" d="100"/>
          <a:sy n="114" d="100"/>
        </p:scale>
        <p:origin x="34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椭圆 3"/>
          <p:cNvSpPr>
            <a:spLocks noChangeArrowheads="1"/>
          </p:cNvSpPr>
          <p:nvPr userDrawn="1"/>
        </p:nvSpPr>
        <p:spPr bwMode="auto">
          <a:xfrm flipH="1">
            <a:off x="246799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695" y="5802630"/>
            <a:ext cx="433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安徽省颍上第一中学</a:t>
            </a:r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王芳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480523" y="6410049"/>
            <a:ext cx="26377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康行楷体 W5" panose="03000509000000000000" charset="-122"/>
              </a:rPr>
              <a:t>探索车门锁控制过程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205677" y="6410049"/>
            <a:ext cx="25349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王芳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8327472" y="531854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518623" y="575669"/>
            <a:ext cx="27241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第</a:t>
            </a:r>
            <a:r>
              <a:rPr 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3</a:t>
            </a: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课 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  <a:sym typeface="方正兰亭黑简体" panose="02000000000000000000" charset="-122"/>
              </a:rPr>
              <a:t>探索车门锁控制过程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王芳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4</a:t>
            </a:r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课 设计倒车雷达报警器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80523" y="6410049"/>
            <a:ext cx="2629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第</a:t>
            </a:r>
            <a:r>
              <a:rPr lang="en-US" altLang="zh-CN" b="1" dirty="0">
                <a:latin typeface="汉仪粗圆简" panose="02010600000101010101" charset="-122"/>
                <a:ea typeface="汉仪粗圆简" panose="02010600000101010101" charset="-122"/>
              </a:rPr>
              <a:t>4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课 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  <a:sym typeface="华康行楷体 W5" panose="03000509000000000000" charset="-122"/>
              </a:rPr>
              <a:t>设计倒车雷达报警器</a:t>
            </a: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</a:t>
            </a:r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单元 汽车安全我探秘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椭圆 3"/>
          <p:cNvSpPr>
            <a:spLocks noChangeArrowheads="1"/>
          </p:cNvSpPr>
          <p:nvPr userDrawn="1"/>
        </p:nvSpPr>
        <p:spPr bwMode="auto">
          <a:xfrm flipH="1">
            <a:off x="246799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695" y="5802630"/>
            <a:ext cx="433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安徽省颍上第一中学</a:t>
            </a:r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王芳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480523" y="6410049"/>
            <a:ext cx="26377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康行楷体 W5" panose="03000509000000000000" charset="-122"/>
              </a:rPr>
              <a:t>探索车门锁控制过程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205677" y="6410049"/>
            <a:ext cx="25349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8327472" y="531854"/>
            <a:ext cx="2478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第一单元 汽车安全我探秘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518623" y="575669"/>
            <a:ext cx="27241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第</a:t>
            </a:r>
            <a:r>
              <a:rPr 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3</a:t>
            </a: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课 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  <a:sym typeface="方正兰亭黑简体" panose="02000000000000000000" charset="-122"/>
              </a:rPr>
              <a:t>探索车门锁控制过程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4</a:t>
            </a:r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课 设计倒车雷达报警器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80523" y="6410049"/>
            <a:ext cx="2629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第</a:t>
            </a:r>
            <a:r>
              <a:rPr lang="en-US" altLang="zh-CN" b="1" dirty="0">
                <a:latin typeface="汉仪粗圆简" panose="02010600000101010101" charset="-122"/>
                <a:ea typeface="汉仪粗圆简" panose="02010600000101010101" charset="-122"/>
              </a:rPr>
              <a:t>4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课 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  <a:sym typeface="华康行楷体 W5" panose="03000509000000000000" charset="-122"/>
              </a:rPr>
              <a:t>设计倒车雷达报警器</a:t>
            </a: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</a:t>
            </a:r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单元 汽车安全我探秘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3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11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2.xml"/><Relationship Id="rId7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slide" Target="slide3.xml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slide" Target="slide14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.xml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10.xml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3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image" Target="../media/image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1.xml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882265" y="3293110"/>
            <a:ext cx="5354320" cy="71691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/>
              <a:t>“非”运算应用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93096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3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 </a:t>
            </a:r>
          </a:p>
        </p:txBody>
      </p:sp>
      <p:sp>
        <p:nvSpPr>
          <p:cNvPr id="6" name="标题 4"/>
          <p:cNvSpPr>
            <a:spLocks noGrp="1"/>
          </p:cNvSpPr>
          <p:nvPr/>
        </p:nvSpPr>
        <p:spPr>
          <a:xfrm>
            <a:off x="818515" y="1077595"/>
            <a:ext cx="8209280" cy="21151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ln w="19050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/>
              <a:t>探索车门锁控制过程</a:t>
            </a: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2623531" y="4781513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广德市实验小学西校区   洪宁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1900" y="567690"/>
            <a:ext cx="520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汽车安全我探秘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控制系统逻辑运算</a:t>
            </a:r>
          </a:p>
        </p:txBody>
      </p:sp>
      <p:pic>
        <p:nvPicPr>
          <p:cNvPr id="7" name="图片 6"/>
          <p:cNvPicPr/>
          <p:nvPr/>
        </p:nvPicPr>
        <p:blipFill>
          <a:blip r:embed="rId4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319" t="11934" r="15764" b="12434"/>
          <a:stretch>
            <a:fillRect/>
          </a:stretch>
        </p:blipFill>
        <p:spPr>
          <a:xfrm>
            <a:off x="7416165" y="2743200"/>
            <a:ext cx="3515360" cy="2951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88435" y="1337310"/>
            <a:ext cx="3634105" cy="415290"/>
            <a:chOff x="6179" y="1941"/>
            <a:chExt cx="57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5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编程验证落锁与解锁的效果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464175" y="2444750"/>
            <a:ext cx="4575810" cy="3142615"/>
            <a:chOff x="3969" y="1674"/>
            <a:chExt cx="10913" cy="4747"/>
          </a:xfrm>
        </p:grpSpPr>
        <p:sp>
          <p:nvSpPr>
            <p:cNvPr id="15" name="矩形 14"/>
            <p:cNvSpPr/>
            <p:nvPr/>
          </p:nvSpPr>
          <p:spPr>
            <a:xfrm>
              <a:off x="3969" y="1674"/>
              <a:ext cx="10913" cy="4747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88" y="2026"/>
              <a:ext cx="9708" cy="40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）测试程序，质疑：为什么松开按键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A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，主控板屏幕并没有显示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车门已解锁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且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RGB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灯也未显示绿色？</a:t>
              </a:r>
            </a:p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）观察按键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A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的三种状态，分组讨论交流找出解决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松开按键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A”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这种状态的办法。</a:t>
              </a:r>
            </a:p>
          </p:txBody>
        </p:sp>
      </p:grpSp>
      <p:pic>
        <p:nvPicPr>
          <p:cNvPr id="4" name="图片 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7295" y="2762250"/>
            <a:ext cx="3736975" cy="250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9357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88435" y="1337310"/>
            <a:ext cx="3634105" cy="415290"/>
            <a:chOff x="6179" y="1941"/>
            <a:chExt cx="57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5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编程验证落锁与解锁的效果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799705" y="2111375"/>
            <a:ext cx="2850515" cy="3429000"/>
            <a:chOff x="3969" y="1674"/>
            <a:chExt cx="10913" cy="4747"/>
          </a:xfrm>
        </p:grpSpPr>
        <p:sp>
          <p:nvSpPr>
            <p:cNvPr id="15" name="矩形 14"/>
            <p:cNvSpPr/>
            <p:nvPr/>
          </p:nvSpPr>
          <p:spPr>
            <a:xfrm>
              <a:off x="3969" y="1674"/>
              <a:ext cx="10913" cy="4747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88" y="2026"/>
              <a:ext cx="9708" cy="40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）根据微课，你知道如何运用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非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运算来实现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松开按键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A”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这种这状态吗？</a:t>
              </a:r>
            </a:p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）请尝试完善程序的设计，并测试模拟车门落锁与解锁的效果。</a:t>
              </a:r>
            </a:p>
            <a:p>
              <a:pPr indent="0" fontAlgn="auto">
                <a:lnSpc>
                  <a:spcPct val="150000"/>
                </a:lnSpc>
              </a:pPr>
              <a:endParaRPr lang="zh-CN" altLang="en-US">
                <a:solidFill>
                  <a:schemeClr val="bg1"/>
                </a:solidFill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9" name="MyVideo_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525" y="1894205"/>
            <a:ext cx="6998335" cy="39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88435" y="1337310"/>
            <a:ext cx="3634105" cy="415290"/>
            <a:chOff x="6179" y="1941"/>
            <a:chExt cx="57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5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编程验证落锁与解锁的效果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155180" y="3684905"/>
            <a:ext cx="3082250" cy="1719503"/>
            <a:chOff x="11726" y="1674"/>
            <a:chExt cx="10806" cy="3365"/>
          </a:xfrm>
        </p:grpSpPr>
        <p:sp>
          <p:nvSpPr>
            <p:cNvPr id="15" name="矩形 14"/>
            <p:cNvSpPr/>
            <p:nvPr/>
          </p:nvSpPr>
          <p:spPr>
            <a:xfrm>
              <a:off x="11726" y="1674"/>
              <a:ext cx="10806" cy="3365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516" y="2026"/>
              <a:ext cx="9043" cy="25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想一想，说一说：逻辑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非</a:t>
              </a:r>
              <a:r>
                <a:rPr lang="en-US" altLang="zh-CN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运算在这个模拟实验中的重要作用。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rcRect t="24760"/>
          <a:stretch>
            <a:fillRect/>
          </a:stretch>
        </p:blipFill>
        <p:spPr>
          <a:xfrm>
            <a:off x="808990" y="2115185"/>
            <a:ext cx="5590540" cy="40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500" y="4140200"/>
            <a:ext cx="2200275" cy="36258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94220" y="2595880"/>
            <a:ext cx="3225165" cy="535940"/>
          </a:xfrm>
          <a:prstGeom prst="rect">
            <a:avLst/>
          </a:prstGeom>
          <a:noFill/>
          <a:ln w="19050"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3698 -0.211389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0" y="-1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3004" y="2940626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>
            <a:fillRect/>
          </a:stretch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793105" y="3133090"/>
            <a:ext cx="4254500" cy="1748790"/>
            <a:chOff x="6007928" y="2940626"/>
            <a:chExt cx="4039986" cy="17456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>
              <a:off x="6007928" y="2940626"/>
              <a:ext cx="4039986" cy="17456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251775" y="3186174"/>
              <a:ext cx="3599918" cy="119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掌握逻辑</a:t>
              </a:r>
              <a:r>
                <a:rPr lang="en-US" altLang="zh-CN" sz="2400" dirty="0"/>
                <a:t>“</a:t>
              </a:r>
              <a:r>
                <a:rPr lang="zh-CN" altLang="en-US" sz="2400" dirty="0"/>
                <a:t>非</a:t>
              </a:r>
              <a:r>
                <a:rPr lang="en-US" altLang="zh-CN" sz="2400" dirty="0"/>
                <a:t>”</a:t>
              </a:r>
              <a:r>
                <a:rPr lang="zh-CN" altLang="en-US" sz="2400" dirty="0"/>
                <a:t>运算在控制系统中的作用以及运算规则。</a:t>
              </a:r>
            </a:p>
            <a:p>
              <a:endParaRPr lang="zh-CN" altLang="en-US" sz="2400" dirty="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6" y="1183898"/>
            <a:ext cx="2200847" cy="1121761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05" y="3909393"/>
            <a:ext cx="2045959" cy="23945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5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/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061420" y="2071476"/>
            <a:ext cx="3440242" cy="3689699"/>
            <a:chOff x="1393611" y="1584150"/>
            <a:chExt cx="3440242" cy="3689699"/>
          </a:xfrm>
        </p:grpSpPr>
        <p:grpSp>
          <p:nvGrpSpPr>
            <p:cNvPr id="18" name="组合 17"/>
            <p:cNvGrpSpPr/>
            <p:nvPr/>
          </p:nvGrpSpPr>
          <p:grpSpPr>
            <a:xfrm>
              <a:off x="1393611" y="1584150"/>
              <a:ext cx="3440242" cy="3689699"/>
              <a:chOff x="8045057" y="1864156"/>
              <a:chExt cx="3440242" cy="368969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045057" y="1864156"/>
                <a:ext cx="3440242" cy="36896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8247799" y="2082004"/>
                <a:ext cx="3039789" cy="327697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如果</a:t>
                </a: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781957" y="1941199"/>
              <a:ext cx="2797538" cy="2999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刚才我们通过逻辑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运算顺利解决了车门锁控制过程，请大家结合生活实际从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输入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——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计算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——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输出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的角度，分析控制车门锁落锁与解锁的过程。</a:t>
              </a:r>
            </a:p>
          </p:txBody>
        </p:sp>
      </p:grpSp>
      <p:pic>
        <p:nvPicPr>
          <p:cNvPr id="21" name="图片 20" descr="mini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409904" y="1153016"/>
            <a:ext cx="1596683" cy="1596683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525" y="1943100"/>
            <a:ext cx="6256020" cy="3414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5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/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991235" y="2085975"/>
            <a:ext cx="9203055" cy="3332480"/>
            <a:chOff x="1393611" y="1610680"/>
            <a:chExt cx="3440242" cy="3569974"/>
          </a:xfrm>
        </p:grpSpPr>
        <p:grpSp>
          <p:nvGrpSpPr>
            <p:cNvPr id="18" name="组合 17"/>
            <p:cNvGrpSpPr/>
            <p:nvPr/>
          </p:nvGrpSpPr>
          <p:grpSpPr>
            <a:xfrm>
              <a:off x="1393611" y="1610680"/>
              <a:ext cx="3440242" cy="3569974"/>
              <a:chOff x="8045057" y="1890686"/>
              <a:chExt cx="3440242" cy="35699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045057" y="1890686"/>
                <a:ext cx="3440242" cy="356997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8125526" y="2081944"/>
                <a:ext cx="3276930" cy="327698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602024" y="1951152"/>
              <a:ext cx="3057835" cy="276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800" kern="100" spc="-25" dirty="0">
                  <a:solidFill>
                    <a:schemeClr val="bg1"/>
                  </a:solidFill>
                  <a:effectLst/>
                  <a:latin typeface="+mn-ea"/>
                  <a:cs typeface="Times New Roman" panose="02020603050405020304" pitchFamily="18" charset="0"/>
                </a:rPr>
                <a:t>小结：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通过这节课的学习，谈谈你对逻辑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运算的理解。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逻辑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运算表示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______________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的关系，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运算在控制系统中，通常用来实现</a:t>
              </a: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状态的反转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，也可以表达出</a:t>
              </a: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开与关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两种状态。如果当前条件成立，用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（真）表示，则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运算后的结果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用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_________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表示；如果当前条件不成立，用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0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（假）表示，则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运算后的结果可以用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_________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表示。用一句话概括就是：非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真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则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；非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假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”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则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。</a:t>
              </a:r>
            </a:p>
          </p:txBody>
        </p:sp>
      </p:grpSp>
      <p:pic>
        <p:nvPicPr>
          <p:cNvPr id="21" name="图片 20" descr="mini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409904" y="1153016"/>
            <a:ext cx="1596683" cy="159668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716655" y="2908935"/>
            <a:ext cx="172466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+mn-ea"/>
                <a:sym typeface="+mn-ea"/>
              </a:rPr>
              <a:t>取反或否定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42665" y="4570730"/>
            <a:ext cx="760095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假</a:t>
            </a:r>
          </a:p>
        </p:txBody>
      </p:sp>
      <p:sp>
        <p:nvSpPr>
          <p:cNvPr id="25" name="矩形 24"/>
          <p:cNvSpPr/>
          <p:nvPr/>
        </p:nvSpPr>
        <p:spPr>
          <a:xfrm>
            <a:off x="6395085" y="4159885"/>
            <a:ext cx="1035685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（真）</a:t>
            </a:r>
          </a:p>
        </p:txBody>
      </p:sp>
      <p:sp>
        <p:nvSpPr>
          <p:cNvPr id="26" name="矩形 25"/>
          <p:cNvSpPr/>
          <p:nvPr/>
        </p:nvSpPr>
        <p:spPr>
          <a:xfrm>
            <a:off x="5725795" y="4570730"/>
            <a:ext cx="760095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真</a:t>
            </a:r>
          </a:p>
        </p:txBody>
      </p:sp>
      <p:sp>
        <p:nvSpPr>
          <p:cNvPr id="27" name="矩形 26"/>
          <p:cNvSpPr/>
          <p:nvPr/>
        </p:nvSpPr>
        <p:spPr>
          <a:xfrm>
            <a:off x="5640070" y="3738880"/>
            <a:ext cx="1035685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0</a:t>
            </a:r>
            <a:r>
              <a:rPr lang="zh-CN" altLang="en-US" dirty="0">
                <a:solidFill>
                  <a:srgbClr val="FF0000"/>
                </a:solidFill>
              </a:rPr>
              <a:t>（假）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>
            <a:fillRect/>
          </a:stretch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912745" y="2668905"/>
            <a:ext cx="4039870" cy="2052955"/>
            <a:chOff x="2912431" y="3096407"/>
            <a:chExt cx="4039986" cy="13299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 flipH="1">
              <a:off x="2912431" y="3096407"/>
              <a:ext cx="4039986" cy="132991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174059" y="3207473"/>
              <a:ext cx="3538322" cy="776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利用逻辑</a:t>
              </a:r>
              <a:r>
                <a:rPr lang="en-US" altLang="zh-CN" sz="2400" dirty="0"/>
                <a:t>“</a:t>
              </a:r>
              <a:r>
                <a:rPr lang="zh-CN" altLang="en-US" sz="2400" dirty="0"/>
                <a:t>非</a:t>
              </a:r>
              <a:r>
                <a:rPr lang="en-US" altLang="zh-CN" sz="2400" dirty="0"/>
                <a:t>”</a:t>
              </a:r>
              <a:r>
                <a:rPr lang="zh-CN" altLang="en-US" sz="2400" dirty="0"/>
                <a:t>运算设计做一款可以在规定时间内自动开启的路灯。</a:t>
              </a: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9" y="1076021"/>
            <a:ext cx="2292295" cy="120711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43" y="4038515"/>
            <a:ext cx="1718919" cy="22420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>
            <a:fillRect/>
          </a:stretch>
        </p:blipFill>
        <p:spPr>
          <a:xfrm>
            <a:off x="7214032" y="2826582"/>
            <a:ext cx="3911755" cy="33568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同侧圆角矩形 22"/>
          <p:cNvSpPr/>
          <p:nvPr/>
        </p:nvSpPr>
        <p:spPr>
          <a:xfrm>
            <a:off x="3995374" y="608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23"/>
          <p:cNvSpPr/>
          <p:nvPr/>
        </p:nvSpPr>
        <p:spPr>
          <a:xfrm>
            <a:off x="5717349" y="536409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16293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22" y="433402"/>
            <a:ext cx="2005758" cy="749873"/>
          </a:xfrm>
          <a:prstGeom prst="rect">
            <a:avLst/>
          </a:prstGeom>
        </p:spPr>
      </p:pic>
      <p:sp>
        <p:nvSpPr>
          <p:cNvPr id="9" name="同侧圆角矩形 12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sp>
        <p:nvSpPr>
          <p:cNvPr id="11" name="同侧圆角矩形 18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89320" y="1750695"/>
            <a:ext cx="3091180" cy="3316636"/>
            <a:chOff x="10285" y="2106"/>
            <a:chExt cx="4868" cy="6455"/>
          </a:xfrm>
        </p:grpSpPr>
        <p:sp>
          <p:nvSpPr>
            <p:cNvPr id="22" name="矩形 21"/>
            <p:cNvSpPr/>
            <p:nvPr/>
          </p:nvSpPr>
          <p:spPr>
            <a:xfrm>
              <a:off x="10285" y="2106"/>
              <a:ext cx="4868" cy="6455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0783" y="2494"/>
              <a:ext cx="4193" cy="56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拓展活动：结合主控板，用</a:t>
              </a:r>
              <a:r>
                <a:rPr lang="en-US" altLang="zh-CN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zh-CN" altLang="en-US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非</a:t>
              </a:r>
              <a:r>
                <a:rPr lang="en-US" altLang="zh-CN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r>
                <a:rPr lang="zh-CN" altLang="en-US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运算设计计算环节，模拟做一款可以在规定时间内（</a:t>
              </a:r>
              <a:r>
                <a:rPr lang="en-US" altLang="zh-CN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19</a:t>
              </a:r>
              <a:r>
                <a:rPr lang="zh-CN" altLang="en-US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时</a:t>
              </a:r>
              <a:r>
                <a:rPr lang="en-US" altLang="zh-CN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—6</a:t>
              </a:r>
              <a:r>
                <a:rPr lang="zh-CN" altLang="en-US" sz="2000">
                  <a:ln>
                    <a:noFill/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时）自动开启的路灯。</a:t>
              </a:r>
            </a:p>
          </p:txBody>
        </p:sp>
      </p:grpSp>
      <p:pic>
        <p:nvPicPr>
          <p:cNvPr id="65" name="图片 64" descr="妮妮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365" y="4487545"/>
            <a:ext cx="1465580" cy="1717675"/>
          </a:xfrm>
          <a:prstGeom prst="rect">
            <a:avLst/>
          </a:prstGeom>
        </p:spPr>
      </p:pic>
      <p:pic>
        <p:nvPicPr>
          <p:cNvPr id="3" name="图片 2" descr="mini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339705" y="4528185"/>
            <a:ext cx="1718310" cy="171831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1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t="19288" b="15738"/>
          <a:stretch>
            <a:fillRect/>
          </a:stretch>
        </p:blipFill>
        <p:spPr>
          <a:xfrm>
            <a:off x="517525" y="1337310"/>
            <a:ext cx="5408930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430655" y="2395855"/>
            <a:ext cx="6313170" cy="2143125"/>
          </a:xfrm>
        </p:spPr>
        <p:txBody>
          <a:bodyPr>
            <a:noAutofit/>
          </a:bodyPr>
          <a:lstStyle/>
          <a:p>
            <a:pPr marL="0" indent="0" fontAlgn="auto">
              <a:lnSpc>
                <a:spcPct val="150000"/>
              </a:lnSpc>
            </a:pPr>
            <a:r>
              <a:rPr lang="zh-CN" altLang="en-US" sz="4000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康行楷体 W5" panose="03000509000000000000" charset="-122"/>
                <a:ea typeface="华康行楷体 W5" panose="03000509000000000000" charset="-122"/>
                <a:sym typeface="方正全福体" panose="02000500000000000000" charset="-122"/>
              </a:rPr>
              <a:t>让逻辑运算继续引领我们探索未知的科技世界！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汽车安全我探秘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2546985" y="-109855"/>
            <a:ext cx="8209280" cy="21151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ln w="19050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4B93E8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4590" y="1430655"/>
            <a:ext cx="6346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3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   </a:t>
            </a:r>
            <a:r>
              <a:rPr lang="zh-CN" altLang="en-US" sz="3200" b="1" dirty="0">
                <a:solidFill>
                  <a:srgbClr val="4B93E8"/>
                </a:solidFill>
              </a:rPr>
              <a:t>探索车门锁控制过程</a:t>
            </a:r>
          </a:p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 </a:t>
            </a:r>
          </a:p>
        </p:txBody>
      </p:sp>
      <p:pic>
        <p:nvPicPr>
          <p:cNvPr id="7" name="图片 6"/>
          <p:cNvPicPr/>
          <p:nvPr/>
        </p:nvPicPr>
        <p:blipFill>
          <a:blip r:embed="rId3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319" t="11934" r="15764" b="12434"/>
          <a:stretch>
            <a:fillRect/>
          </a:stretch>
        </p:blipFill>
        <p:spPr>
          <a:xfrm>
            <a:off x="7511415" y="2743200"/>
            <a:ext cx="3515360" cy="295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462322"/>
            <a:ext cx="917387" cy="91738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97" y="1140376"/>
            <a:ext cx="3328704" cy="1432684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1139190" y="1707515"/>
            <a:ext cx="1895475" cy="2087880"/>
            <a:chOff x="1139064" y="1707750"/>
            <a:chExt cx="1895475" cy="2021570"/>
          </a:xfrm>
        </p:grpSpPr>
        <p:sp>
          <p:nvSpPr>
            <p:cNvPr id="4" name="矩形 3"/>
            <p:cNvSpPr/>
            <p:nvPr>
              <p:custDataLst>
                <p:tags r:id="rId21"/>
              </p:custDataLst>
            </p:nvPr>
          </p:nvSpPr>
          <p:spPr>
            <a:xfrm>
              <a:off x="1139064" y="2174408"/>
              <a:ext cx="1895475" cy="1461457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同侧圆角矩形 19"/>
            <p:cNvSpPr/>
            <p:nvPr>
              <p:custDataLst>
                <p:tags r:id="rId22"/>
              </p:custDataLst>
            </p:nvPr>
          </p:nvSpPr>
          <p:spPr>
            <a:xfrm>
              <a:off x="1525641" y="1766969"/>
              <a:ext cx="1155469" cy="515389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224789" y="2368501"/>
              <a:ext cx="1809750" cy="13608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在汽车行驶过程中，车门上锁才安全，那么你知道控制车门锁定与解锁的原理吗？</a:t>
              </a:r>
            </a:p>
          </p:txBody>
        </p:sp>
        <p:pic>
          <p:nvPicPr>
            <p:cNvPr id="30" name="图片 2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243" y="1707750"/>
              <a:ext cx="1341236" cy="682811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3717101" y="3579225"/>
            <a:ext cx="1895475" cy="1938020"/>
            <a:chOff x="3717101" y="3579225"/>
            <a:chExt cx="1895475" cy="1938020"/>
          </a:xfrm>
        </p:grpSpPr>
        <p:sp>
          <p:nvSpPr>
            <p:cNvPr id="8" name="矩形 7"/>
            <p:cNvSpPr/>
            <p:nvPr>
              <p:custDataLst>
                <p:tags r:id="rId17"/>
              </p:custDataLst>
            </p:nvPr>
          </p:nvSpPr>
          <p:spPr>
            <a:xfrm>
              <a:off x="3717101" y="4027535"/>
              <a:ext cx="1895475" cy="14179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同侧圆角矩形 29"/>
            <p:cNvSpPr/>
            <p:nvPr>
              <p:custDataLst>
                <p:tags r:id="rId18"/>
              </p:custDataLst>
            </p:nvPr>
          </p:nvSpPr>
          <p:spPr>
            <a:xfrm>
              <a:off x="4100651" y="3620431"/>
              <a:ext cx="1155469" cy="515389"/>
            </a:xfrm>
            <a:prstGeom prst="round2Same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3752026" y="4329795"/>
              <a:ext cx="1824990" cy="11874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如何选择硬件并通过编程来实现车门锁的落锁与解锁过程。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069" y="3579225"/>
              <a:ext cx="1341236" cy="68281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6833902" y="3016053"/>
            <a:ext cx="1895475" cy="2185035"/>
            <a:chOff x="6833902" y="3016053"/>
            <a:chExt cx="1895475" cy="2185035"/>
          </a:xfrm>
        </p:grpSpPr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6833902" y="3494843"/>
              <a:ext cx="1895475" cy="170624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同侧圆角矩形 33"/>
            <p:cNvSpPr/>
            <p:nvPr>
              <p:custDataLst>
                <p:tags r:id="rId14"/>
              </p:custDataLst>
            </p:nvPr>
          </p:nvSpPr>
          <p:spPr>
            <a:xfrm>
              <a:off x="7217452" y="3087269"/>
              <a:ext cx="1155469" cy="515389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6869049" y="4028115"/>
              <a:ext cx="182500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掌握逻辑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  <a:cs typeface="+mn-ea"/>
                </a:rPr>
                <a:t>“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非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运算在控制系统中的作用以及运算规则。</a:t>
              </a:r>
            </a:p>
          </p:txBody>
        </p:sp>
        <p:pic>
          <p:nvPicPr>
            <p:cNvPr id="32" name="图片 3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568" y="3016053"/>
              <a:ext cx="1341236" cy="68281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>
            <a:off x="9398851" y="1489533"/>
            <a:ext cx="1895475" cy="2005965"/>
            <a:chOff x="9398851" y="1489533"/>
            <a:chExt cx="1895475" cy="2005965"/>
          </a:xfrm>
        </p:grpSpPr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9398851" y="1931493"/>
              <a:ext cx="1895475" cy="156400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同侧圆角矩形 36"/>
            <p:cNvSpPr/>
            <p:nvPr>
              <p:custDataLst>
                <p:tags r:id="rId10"/>
              </p:custDataLst>
            </p:nvPr>
          </p:nvSpPr>
          <p:spPr>
            <a:xfrm>
              <a:off x="9782401" y="1524167"/>
              <a:ext cx="1155469" cy="515389"/>
            </a:xfrm>
            <a:prstGeom prst="round2Same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9469147" y="2257508"/>
              <a:ext cx="1825006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利用逻辑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  <a:cs typeface="+mn-ea"/>
                </a:rPr>
                <a:t>“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非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  <a:cs typeface="+mn-ea"/>
                </a:rPr>
                <a:t>”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</a:rPr>
                <a:t>运算设计做一款可以在规定时间内自动开启的路灯。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517" y="1489533"/>
              <a:ext cx="1341236" cy="6828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83811" y="2610663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546090" y="2653665"/>
            <a:ext cx="4787265" cy="2122170"/>
            <a:chOff x="6088220" y="2817743"/>
            <a:chExt cx="4302690" cy="185918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>
              <a:off x="6088220" y="2817743"/>
              <a:ext cx="4302690" cy="185918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350735" y="3036373"/>
              <a:ext cx="3571702" cy="11732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在汽车行驶过程中，车门上锁才安全，那么你知道控制车门锁定与解锁的原理吗？</a:t>
              </a:r>
            </a:p>
            <a:p>
              <a:endParaRPr lang="zh-CN" altLang="en-US" sz="2400" dirty="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0" y="1455700"/>
            <a:ext cx="2200847" cy="1121761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7" y="3938206"/>
            <a:ext cx="2045959" cy="239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flipH="1">
            <a:off x="2127250" y="1595120"/>
            <a:ext cx="8815070" cy="117792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36800" y="1779270"/>
            <a:ext cx="8372475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sym typeface="+mn-ea"/>
              </a:rPr>
              <a:t>汽车在行驶的过程中，车门要上锁才安全。请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</a:rPr>
              <a:t>结合自己乘车的经历，和同桌交流人们是如何控制车门锁定与解锁的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sym typeface="+mn-ea"/>
              </a:rPr>
              <a:t>。</a:t>
            </a:r>
            <a:endParaRPr lang="en-US" altLang="zh-CN" kern="10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12" name="图片 11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5" y="1334863"/>
            <a:ext cx="1596683" cy="1596683"/>
          </a:xfrm>
          <a:prstGeom prst="rect">
            <a:avLst/>
          </a:prstGeom>
        </p:spPr>
      </p:pic>
      <p:sp>
        <p:nvSpPr>
          <p:cNvPr id="2" name="同侧圆角矩形 16"/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/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127250" y="3500755"/>
            <a:ext cx="8815705" cy="225107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461895" y="3881120"/>
            <a:ext cx="8152765" cy="1489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任务要求：</a:t>
            </a: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1.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自己上网查找相关资料或者观看微课，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  <a:sym typeface="+mn-ea"/>
              </a:rPr>
              <a:t>分析如何实现落锁与解锁的不同功能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。</a:t>
            </a: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2.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同桌交流想法，汇报交流。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 animBg="1"/>
      <p:bldP spid="14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6"/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/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19" name="微视频：超声波传感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4955" y="1544955"/>
            <a:ext cx="3121025" cy="46577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2" name="文本框 21"/>
          <p:cNvSpPr txBox="1"/>
          <p:nvPr/>
        </p:nvSpPr>
        <p:spPr>
          <a:xfrm>
            <a:off x="1826260" y="1146175"/>
            <a:ext cx="25596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4B93E8"/>
                </a:solidFill>
                <a:latin typeface="方正兰亭黑_GBK"/>
              </a:rPr>
              <a:t>汽车门锁的工作原理</a:t>
            </a:r>
            <a:endParaRPr lang="zh-CN" altLang="en-US" dirty="0"/>
          </a:p>
        </p:txBody>
      </p:sp>
      <p:grpSp>
        <p:nvGrpSpPr>
          <p:cNvPr id="43" name="组合 42"/>
          <p:cNvGrpSpPr/>
          <p:nvPr/>
        </p:nvGrpSpPr>
        <p:grpSpPr>
          <a:xfrm>
            <a:off x="5443220" y="1472565"/>
            <a:ext cx="5207171" cy="4603750"/>
            <a:chOff x="7831783" y="3312826"/>
            <a:chExt cx="3723925" cy="2008682"/>
          </a:xfrm>
        </p:grpSpPr>
        <p:sp>
          <p:nvSpPr>
            <p:cNvPr id="34" name="矩形 33"/>
            <p:cNvSpPr/>
            <p:nvPr/>
          </p:nvSpPr>
          <p:spPr>
            <a:xfrm>
              <a:off x="7831783" y="3312826"/>
              <a:ext cx="3723925" cy="2008682"/>
            </a:xfrm>
            <a:prstGeom prst="rect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032505" y="3428914"/>
              <a:ext cx="3297382" cy="1852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b="1" kern="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小结：</a:t>
              </a:r>
              <a:endParaRPr lang="zh-CN" altLang="zh-CN" sz="1800" b="1" kern="100" spc="-25" dirty="0">
                <a:solidFill>
                  <a:schemeClr val="bg1"/>
                </a:solidFill>
                <a:effectLst/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当手动按下锁定按钮或者车辆行驶时自动锁定按钮可以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latin typeface="+mn-ea"/>
                  <a:cs typeface="+mn-ea"/>
                  <a:sym typeface="+mn-ea"/>
                </a:rPr>
                <a:t>锁定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车门；当手动松开锁定按钮或者车辆停止并熄火后自动松开锁定按钮，可以</a:t>
              </a:r>
              <a:r>
                <a:rPr lang="zh-CN" altLang="en-US" sz="1800" kern="100" dirty="0">
                  <a:solidFill>
                    <a:srgbClr val="FF0000"/>
                  </a:solidFill>
                  <a:effectLst/>
                  <a:latin typeface="+mn-ea"/>
                  <a:cs typeface="+mn-ea"/>
                </a:rPr>
                <a:t>解锁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车门。</a:t>
              </a:r>
            </a:p>
            <a:p>
              <a:pPr>
                <a:lnSpc>
                  <a:spcPct val="150000"/>
                </a:lnSpc>
              </a:pPr>
              <a:endParaRPr lang="zh-CN" altLang="en-US" sz="1800" kern="100" dirty="0">
                <a:solidFill>
                  <a:schemeClr val="bg1"/>
                </a:solidFill>
                <a:effectLst/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关键环节：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锁定按钮按下时（</a:t>
              </a:r>
              <a:r>
                <a:rPr lang="zh-CN" altLang="en-US" sz="1800" kern="100" dirty="0">
                  <a:solidFill>
                    <a:srgbClr val="FF0000"/>
                  </a:solidFill>
                  <a:effectLst/>
                  <a:latin typeface="+mn-ea"/>
                  <a:cs typeface="+mn-ea"/>
                </a:rPr>
                <a:t>落锁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）</a:t>
              </a:r>
              <a:r>
                <a:rPr lang="en-US" altLang="zh-CN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——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车门无法打开；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锁定按钮松开时（</a:t>
              </a:r>
              <a:r>
                <a:rPr lang="zh-CN" altLang="en-US" sz="1800" kern="100" dirty="0">
                  <a:solidFill>
                    <a:srgbClr val="FF0000"/>
                  </a:solidFill>
                  <a:effectLst/>
                  <a:latin typeface="+mn-ea"/>
                  <a:cs typeface="+mn-ea"/>
                </a:rPr>
                <a:t>解锁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）</a:t>
              </a:r>
              <a:r>
                <a:rPr lang="en-US" altLang="zh-CN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——</a:t>
              </a:r>
              <a:r>
                <a:rPr lang="zh-CN" altLang="en-US" sz="1800" kern="100" dirty="0">
                  <a:solidFill>
                    <a:schemeClr val="bg1"/>
                  </a:solidFill>
                  <a:effectLst/>
                  <a:latin typeface="+mn-ea"/>
                  <a:cs typeface="+mn-ea"/>
                </a:rPr>
                <a:t>车门可以打开。</a:t>
              </a:r>
              <a:endParaRPr lang="zh-CN" altLang="en-US" sz="1800" kern="1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/>
          <a:stretch>
            <a:fillRect/>
          </a:stretch>
        </p:blipFill>
        <p:spPr>
          <a:xfrm>
            <a:off x="1484075" y="3978197"/>
            <a:ext cx="1668047" cy="200957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21075652">
            <a:off x="6287533" y="2394066"/>
            <a:ext cx="5043136" cy="3815542"/>
            <a:chOff x="6342437" y="2595182"/>
            <a:chExt cx="5849563" cy="4262818"/>
          </a:xfrm>
        </p:grpSpPr>
        <p:sp>
          <p:nvSpPr>
            <p:cNvPr id="6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7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8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9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0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1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3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4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5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6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7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8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9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1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2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3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4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5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6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7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8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9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0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1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2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3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4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5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6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7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8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9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0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1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2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3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4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5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6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7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8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9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0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1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2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3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4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5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6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7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8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9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0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1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2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3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4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5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6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7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2" name="矩形 181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pic>
        <p:nvPicPr>
          <p:cNvPr id="196" name="图片 1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>
            <a:fillRect/>
          </a:stretch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86635" y="2400300"/>
            <a:ext cx="4435475" cy="2265045"/>
            <a:chOff x="2377569" y="2899063"/>
            <a:chExt cx="4039986" cy="1745673"/>
          </a:xfrm>
        </p:grpSpPr>
        <p:pic>
          <p:nvPicPr>
            <p:cNvPr id="195" name="图片 19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 flipH="1">
              <a:off x="2377569" y="2899063"/>
              <a:ext cx="4039986" cy="1745673"/>
            </a:xfrm>
            <a:prstGeom prst="rect">
              <a:avLst/>
            </a:prstGeom>
          </p:spPr>
        </p:pic>
        <p:sp>
          <p:nvSpPr>
            <p:cNvPr id="197" name="文本框 196"/>
            <p:cNvSpPr txBox="1"/>
            <p:nvPr/>
          </p:nvSpPr>
          <p:spPr>
            <a:xfrm>
              <a:off x="2640154" y="3174593"/>
              <a:ext cx="3571498" cy="923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如何选择硬件并通过编程来实现车门锁的落锁与解锁过程。</a:t>
              </a:r>
            </a:p>
          </p:txBody>
        </p:sp>
      </p:grpSp>
      <p:pic>
        <p:nvPicPr>
          <p:cNvPr id="198" name="图片 1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6" y="1239485"/>
            <a:ext cx="2200847" cy="11217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53610" y="1353820"/>
            <a:ext cx="2110105" cy="415290"/>
            <a:chOff x="6179" y="1941"/>
            <a:chExt cx="33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26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规划实验模型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17570" y="3143885"/>
            <a:ext cx="4892040" cy="2418715"/>
            <a:chOff x="4992" y="2706"/>
            <a:chExt cx="8400" cy="4747"/>
          </a:xfrm>
        </p:grpSpPr>
        <p:sp>
          <p:nvSpPr>
            <p:cNvPr id="15" name="矩形 14"/>
            <p:cNvSpPr/>
            <p:nvPr/>
          </p:nvSpPr>
          <p:spPr>
            <a:xfrm>
              <a:off x="4992" y="2706"/>
              <a:ext cx="8400" cy="4747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288" y="3410"/>
              <a:ext cx="4079" cy="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车门安全锁实验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535" y="4436"/>
              <a:ext cx="7857" cy="27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>
                  <a:solidFill>
                    <a:schemeClr val="bg1"/>
                  </a:solidFill>
                </a:rPr>
                <a:t>发布控制命令的设备：</a:t>
              </a:r>
              <a:r>
                <a:rPr lang="en-US" altLang="zh-CN">
                  <a:solidFill>
                    <a:schemeClr val="bg1"/>
                  </a:solidFill>
                </a:rPr>
                <a:t>_____________</a:t>
              </a:r>
              <a:r>
                <a:rPr lang="zh-CN" altLang="en-US">
                  <a:solidFill>
                    <a:schemeClr val="bg1"/>
                  </a:solidFill>
                </a:rPr>
                <a:t>。</a:t>
              </a:r>
              <a:endParaRPr lang="en-US" altLang="zh-CN">
                <a:solidFill>
                  <a:schemeClr val="bg1"/>
                </a:solidFill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</a:rPr>
                <a:t>输入控制信号的部件：</a:t>
              </a:r>
              <a:r>
                <a:rPr lang="en-US" altLang="zh-CN">
                  <a:solidFill>
                    <a:schemeClr val="bg1"/>
                  </a:solidFill>
                </a:rPr>
                <a:t>_____________</a:t>
              </a:r>
              <a:r>
                <a:rPr lang="zh-CN" altLang="en-US">
                  <a:solidFill>
                    <a:schemeClr val="bg1"/>
                  </a:solidFill>
                </a:rPr>
                <a:t>。</a:t>
              </a:r>
              <a:endParaRPr lang="en-US" altLang="zh-CN">
                <a:solidFill>
                  <a:schemeClr val="bg1"/>
                </a:solidFill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输出车门锁状态的设备：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_____________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。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1976120" y="2015490"/>
            <a:ext cx="7932420" cy="73469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en-US" altLang="zh-CN" sz="2400" b="0" dirty="0">
              <a:solidFill>
                <a:srgbClr val="3D7B75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73605" y="2171065"/>
            <a:ext cx="7456170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FF0000"/>
                </a:solidFill>
                <a:effectLst/>
                <a:latin typeface="+mn-ea"/>
                <a:cs typeface="+mn-ea"/>
              </a:rPr>
              <a:t>1.</a:t>
            </a:r>
            <a:r>
              <a:rPr lang="zh-CN" altLang="en-US" kern="100" dirty="0">
                <a:solidFill>
                  <a:srgbClr val="FF0000"/>
                </a:solidFill>
                <a:effectLst/>
                <a:latin typeface="+mn-ea"/>
                <a:cs typeface="+mn-ea"/>
              </a:rPr>
              <a:t>（建议不用编号）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想一想，选取合适的开源硬件来模拟车门锁的落锁与解锁功能。</a:t>
            </a:r>
            <a:endParaRPr lang="en-US" altLang="zh-CN" kern="100" dirty="0">
              <a:solidFill>
                <a:srgbClr val="000000"/>
              </a:solidFill>
              <a:effectLst/>
              <a:latin typeface="+mn-ea"/>
              <a:cs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350000" y="4404360"/>
            <a:ext cx="124587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按键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矩形 31"/>
          <p:cNvSpPr/>
          <p:nvPr/>
        </p:nvSpPr>
        <p:spPr>
          <a:xfrm>
            <a:off x="6362700" y="3973195"/>
            <a:ext cx="123317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主控板</a:t>
            </a:r>
          </a:p>
        </p:txBody>
      </p:sp>
      <p:sp>
        <p:nvSpPr>
          <p:cNvPr id="33" name="矩形 32"/>
          <p:cNvSpPr/>
          <p:nvPr/>
        </p:nvSpPr>
        <p:spPr>
          <a:xfrm>
            <a:off x="6285230" y="4813300"/>
            <a:ext cx="161417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主控板屏显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C622F8-0A9B-B6E5-58CC-6AE6FD7D2DB9}"/>
              </a:ext>
            </a:extLst>
          </p:cNvPr>
          <p:cNvSpPr txBox="1"/>
          <p:nvPr/>
        </p:nvSpPr>
        <p:spPr>
          <a:xfrm>
            <a:off x="1976120" y="1769110"/>
            <a:ext cx="150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级编号乱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53610" y="1353820"/>
            <a:ext cx="2110105" cy="415290"/>
            <a:chOff x="6179" y="1941"/>
            <a:chExt cx="33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26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规划实验模型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903906" y="3143885"/>
            <a:ext cx="6355575" cy="2418715"/>
            <a:chOff x="4110" y="2706"/>
            <a:chExt cx="10913" cy="4747"/>
          </a:xfrm>
        </p:grpSpPr>
        <p:sp>
          <p:nvSpPr>
            <p:cNvPr id="15" name="矩形 14"/>
            <p:cNvSpPr/>
            <p:nvPr/>
          </p:nvSpPr>
          <p:spPr>
            <a:xfrm>
              <a:off x="4110" y="2706"/>
              <a:ext cx="10913" cy="4747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81" y="3256"/>
              <a:ext cx="10122" cy="34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）当主控板的按键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A__________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时，主控板屏幕显示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车门已落锁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，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RGB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灯显示红色；</a:t>
              </a:r>
            </a:p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）当主控板的按键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A__________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时，主控板屏幕显示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“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车门已解锁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，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RGB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灯显示绿色。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1976120" y="2015490"/>
            <a:ext cx="7932420" cy="73469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en-US" altLang="zh-CN" sz="2400" b="0" dirty="0">
              <a:solidFill>
                <a:srgbClr val="3D7B75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258060" y="2148205"/>
            <a:ext cx="7456170" cy="450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2.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+mn-ea"/>
                <a:cs typeface="+mn-ea"/>
              </a:rPr>
              <a:t>思考讨论，确定模拟实验的设计步骤。</a:t>
            </a:r>
            <a:endParaRPr lang="en-US" altLang="zh-CN" kern="100" dirty="0">
              <a:solidFill>
                <a:srgbClr val="000000"/>
              </a:solidFill>
              <a:effectLst/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30545" y="3500120"/>
            <a:ext cx="123317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按下</a:t>
            </a:r>
          </a:p>
        </p:txBody>
      </p:sp>
      <p:sp>
        <p:nvSpPr>
          <p:cNvPr id="9" name="矩形 8"/>
          <p:cNvSpPr/>
          <p:nvPr/>
        </p:nvSpPr>
        <p:spPr>
          <a:xfrm>
            <a:off x="5666740" y="4325620"/>
            <a:ext cx="1233170" cy="3600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松开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88435" y="1337310"/>
            <a:ext cx="3634105" cy="415290"/>
            <a:chOff x="6179" y="1941"/>
            <a:chExt cx="57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5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编程验证落锁与解锁的效果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</a:p>
          </p:txBody>
        </p:sp>
      </p:grpSp>
      <p:pic>
        <p:nvPicPr>
          <p:cNvPr id="4" name="图片 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5240" y="2089150"/>
            <a:ext cx="5895340" cy="37572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7563485" y="2906395"/>
            <a:ext cx="2694305" cy="2115185"/>
            <a:chOff x="4110" y="2706"/>
            <a:chExt cx="10913" cy="4747"/>
          </a:xfrm>
        </p:grpSpPr>
        <p:sp>
          <p:nvSpPr>
            <p:cNvPr id="15" name="矩形 14"/>
            <p:cNvSpPr/>
            <p:nvPr/>
          </p:nvSpPr>
          <p:spPr>
            <a:xfrm>
              <a:off x="4110" y="2706"/>
              <a:ext cx="10913" cy="4747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930" y="3058"/>
              <a:ext cx="8989" cy="40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观察程序并思考：</a:t>
              </a:r>
            </a:p>
            <a:p>
              <a:pPr indent="0"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你认为这个程序可以实现刚才我们的设想吗？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E4NWJjM2QwNzcwNDU2YmJhNmI1YzFiZDVhZGVlODIifQ=="/>
  <p:tag name="RESOURCE_RECORD_KEY" val="{&quot;13&quot;:[20482077,20469034,4695716],&quot;19&quot;:[20342627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3535433070865,&quot;left&quot;:89.69007874015747,&quot;top&quot;:89.79338582677165,&quot;width&quot;:799.6269291338582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913</Words>
  <Application>Microsoft Office PowerPoint</Application>
  <PresentationFormat>宽屏</PresentationFormat>
  <Paragraphs>80</Paragraphs>
  <Slides>18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黑体</vt:lpstr>
      <vt:lpstr>Arial</vt:lpstr>
      <vt:lpstr>Calibri</vt:lpstr>
      <vt:lpstr>方正兰亭黑_GBK</vt:lpstr>
      <vt:lpstr>等线</vt:lpstr>
      <vt:lpstr>汉仪粗圆简</vt:lpstr>
      <vt:lpstr>宋体</vt:lpstr>
      <vt:lpstr>华康行楷体 W5</vt:lpstr>
      <vt:lpstr>微软雅黑</vt:lpstr>
      <vt:lpstr>Designed by OfficePLUS</vt:lpstr>
      <vt:lpstr>1_Designed by 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让逻辑运算继续引领我们探索未知的科技世界！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方其桂</cp:lastModifiedBy>
  <cp:revision>176</cp:revision>
  <cp:lastPrinted>2024-05-12T16:00:00Z</cp:lastPrinted>
  <dcterms:created xsi:type="dcterms:W3CDTF">2024-05-12T16:00:00Z</dcterms:created>
  <dcterms:modified xsi:type="dcterms:W3CDTF">2025-01-21T00:20:06Z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32563ACBA520481F9AABACCA5FD32F8F_13</vt:lpwstr>
  </property>
  <property fmtid="{D5CDD505-2E9C-101B-9397-08002B2CF9AE}" pid="3" name="KSOProductBuildVer">
    <vt:lpwstr>2052-12.1.0.19770</vt:lpwstr>
  </property>
</Properties>
</file>