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17"/>
  </p:notesMasterIdLst>
  <p:handoutMasterIdLst>
    <p:handoutMasterId r:id="rId25"/>
  </p:handoutMasterIdLst>
  <p:sldIdLst>
    <p:sldId id="256" r:id="rId4"/>
    <p:sldId id="386" r:id="rId5"/>
    <p:sldId id="258" r:id="rId6"/>
    <p:sldId id="313" r:id="rId7"/>
    <p:sldId id="388" r:id="rId8"/>
    <p:sldId id="390" r:id="rId9"/>
    <p:sldId id="332" r:id="rId10"/>
    <p:sldId id="389" r:id="rId11"/>
    <p:sldId id="418" r:id="rId12"/>
    <p:sldId id="419" r:id="rId13"/>
    <p:sldId id="333" r:id="rId14"/>
    <p:sldId id="314" r:id="rId15"/>
    <p:sldId id="316" r:id="rId16"/>
    <p:sldId id="391" r:id="rId18"/>
    <p:sldId id="322" r:id="rId19"/>
    <p:sldId id="334" r:id="rId20"/>
    <p:sldId id="413" r:id="rId21"/>
    <p:sldId id="430" r:id="rId22"/>
    <p:sldId id="417" r:id="rId23"/>
    <p:sldId id="278" r:id="rId24"/>
  </p:sldIdLst>
  <p:sldSz cx="12192000" cy="6858000"/>
  <p:notesSz cx="6858000" cy="9144000"/>
  <p:embeddedFontLst>
    <p:embeddedFont>
      <p:font typeface="微软雅黑" panose="020B0503020204020204" charset="-122"/>
      <p:regular r:id="rId29"/>
    </p:embeddedFont>
    <p:embeddedFont>
      <p:font typeface="方正姚体" panose="02010601030101010101" pitchFamily="2" charset="-122"/>
      <p:regular r:id="rId30"/>
    </p:embeddedFont>
    <p:embeddedFont>
      <p:font typeface="汉仪综艺体简" panose="02010600000101010101" charset="-122"/>
      <p:regular r:id="rId31"/>
    </p:embeddedFont>
    <p:embeddedFont>
      <p:font typeface="楷体" panose="02010609060101010101" pitchFamily="49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等线" panose="02010600030101010101" charset="-122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93E8"/>
    <a:srgbClr val="FFFFFF"/>
    <a:srgbClr val="E5EFFB"/>
    <a:srgbClr val="DBE9FA"/>
    <a:srgbClr val="93BEF1"/>
    <a:srgbClr val="6C6FC3"/>
    <a:srgbClr val="105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0" autoAdjust="0"/>
    <p:restoredTop sz="86513" autoAdjust="0"/>
  </p:normalViewPr>
  <p:slideViewPr>
    <p:cSldViewPr snapToGrid="0">
      <p:cViewPr varScale="1">
        <p:scale>
          <a:sx n="114" d="100"/>
          <a:sy n="114" d="100"/>
        </p:scale>
        <p:origin x="34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21.xml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6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第一单元 汽车安全我探秘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第2课 探秘汽车碰撞预警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第三单元 智能小区我揭秘</a:t>
            </a:r>
            <a:endParaRPr lang="zh-CN" altLang="en-US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367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第2课 探秘汽车碰撞预警</a:t>
            </a:r>
            <a:endParaRPr lang="zh-CN" altLang="en-US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第2课 探秘汽车碰撞预警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第2课 探秘汽车碰撞预警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6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第一单元 汽车安全我探秘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+mn-ea"/>
              </a:rPr>
              <a:t>第2课 探秘汽车碰撞预警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第一单元 汽车安全我探秘</a:t>
            </a:r>
            <a:endParaRPr lang="en-US" altLang="zh-CN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第</a:t>
            </a:r>
            <a:r>
              <a:rPr lang="en-US" altLang="zh-CN" dirty="0"/>
              <a:t>2</a:t>
            </a:r>
            <a:r>
              <a:rPr lang="zh-CN" altLang="en-US" dirty="0"/>
              <a:t>课 探秘汽车碰撞预警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513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6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第一单元 汽车安全我探秘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570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探秘汽车的碰撞预警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slide" Target="slide13.xml"/><Relationship Id="rId3" Type="http://schemas.openxmlformats.org/officeDocument/2006/relationships/slide" Target="slide10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15.xml"/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0.xml"/><Relationship Id="rId5" Type="http://schemas.openxmlformats.org/officeDocument/2006/relationships/slide" Target="slide15.xml"/><Relationship Id="rId4" Type="http://schemas.openxmlformats.org/officeDocument/2006/relationships/slide" Target="slide12.xml"/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" Target="slide15.xml"/><Relationship Id="rId7" Type="http://schemas.openxmlformats.org/officeDocument/2006/relationships/slide" Target="slide12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" Target="slide15.xml"/><Relationship Id="rId7" Type="http://schemas.openxmlformats.org/officeDocument/2006/relationships/slide" Target="slide12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" Target="slide15.xml"/><Relationship Id="rId7" Type="http://schemas.openxmlformats.org/officeDocument/2006/relationships/slide" Target="slide12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" Target="slide15.xml"/><Relationship Id="rId7" Type="http://schemas.openxmlformats.org/officeDocument/2006/relationships/slide" Target="slide12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slide" Target="slide15.xml"/><Relationship Id="rId7" Type="http://schemas.openxmlformats.org/officeDocument/2006/relationships/slide" Target="slide12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0" Type="http://schemas.openxmlformats.org/officeDocument/2006/relationships/slideLayout" Target="../slideLayouts/slideLayout22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slide" Target="slide6.xml"/><Relationship Id="rId3" Type="http://schemas.openxmlformats.org/officeDocument/2006/relationships/tags" Target="../tags/tag3.xml"/><Relationship Id="rId26" Type="http://schemas.openxmlformats.org/officeDocument/2006/relationships/slideLayout" Target="../slideLayouts/slideLayout3.xml"/><Relationship Id="rId25" Type="http://schemas.openxmlformats.org/officeDocument/2006/relationships/tags" Target="../tags/tag20.xml"/><Relationship Id="rId24" Type="http://schemas.openxmlformats.org/officeDocument/2006/relationships/image" Target="../media/image4.png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tags" Target="../tags/tag16.xml"/><Relationship Id="rId2" Type="http://schemas.openxmlformats.org/officeDocument/2006/relationships/tags" Target="../tags/tag2.xml"/><Relationship Id="rId19" Type="http://schemas.openxmlformats.org/officeDocument/2006/relationships/tags" Target="../tags/tag15.xml"/><Relationship Id="rId18" Type="http://schemas.openxmlformats.org/officeDocument/2006/relationships/slide" Target="slide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slide" Target="slide12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slide" Target="slide15.xml"/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slide" Target="slide15.xml"/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" Target="slide15.xml"/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slide" Target="slide15.xml"/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slide" Target="slide14.xml"/><Relationship Id="rId3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847090" y="1172845"/>
            <a:ext cx="9417685" cy="2115185"/>
          </a:xfrm>
        </p:spPr>
        <p:txBody>
          <a:bodyPr>
            <a:noAutofit/>
          </a:bodyPr>
          <a:lstStyle/>
          <a:p>
            <a:r>
              <a:rPr lang="zh-CN" altLang="en-US" sz="5400" dirty="0"/>
              <a:t>探秘汽车的碰撞预警</a:t>
            </a:r>
            <a:endParaRPr lang="zh-CN" altLang="en-US" sz="54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3089910" y="3429000"/>
            <a:ext cx="4574540" cy="716915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altLang="zh-CN" sz="3600" b="1">
                <a:sym typeface="+mn-ea"/>
              </a:rPr>
              <a:t>“</a:t>
            </a:r>
            <a:r>
              <a:rPr lang="zh-CN" altLang="en-US" sz="3600" b="1">
                <a:sym typeface="+mn-ea"/>
              </a:rPr>
              <a:t>或</a:t>
            </a:r>
            <a:r>
              <a:rPr altLang="zh-CN" sz="3600" b="1">
                <a:sym typeface="+mn-ea"/>
              </a:rPr>
              <a:t>”</a:t>
            </a:r>
            <a:r>
              <a:rPr lang="zh-CN" altLang="en-US" sz="3600" b="1">
                <a:sym typeface="+mn-ea"/>
              </a:rPr>
              <a:t>运算应用</a:t>
            </a:r>
            <a:endParaRPr lang="zh-CN" altLang="en-US" sz="3600" b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1602105" y="4438650"/>
            <a:ext cx="3439795" cy="38735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合肥一六八玫瑰园学校东校</a:t>
            </a:r>
            <a:endParaRPr lang="zh-CN" altLang="en-US" sz="1800" dirty="0">
              <a:effectLst/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4931341" y="4438867"/>
            <a:ext cx="2128598" cy="38711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effectLst/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授课人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：</a:t>
            </a:r>
            <a:r>
              <a:rPr lang="zh-CN" altLang="en-US" sz="1800" dirty="0">
                <a:effectLst/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何增荣</a:t>
            </a:r>
            <a:endParaRPr lang="zh-CN" altLang="en-US" sz="1800" dirty="0">
              <a:effectLst/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6578" y="1403092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2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课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charset="-122"/>
              <a:ea typeface="微软雅黑" panose="020B0503020204020204" charset="-122"/>
              <a:cs typeface="汉仪综艺体简" panose="0201060000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690"/>
            <a:ext cx="5050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单元汽车安全我探秘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控制系统逻辑运算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33170" y="2159635"/>
            <a:ext cx="6666865" cy="5613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altLang="zh-CN" sz="3200"/>
          </a:p>
          <a:p>
            <a:pPr marL="0" indent="227330" algn="l" defTabSz="266700">
              <a:lnSpc>
                <a:spcPct val="150000"/>
              </a:lnSpc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endParaRPr lang="en-US" altLang="zh-CN" sz="16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227330" algn="l" defTabSz="266700">
              <a:lnSpc>
                <a:spcPct val="150000"/>
              </a:lnSpc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4045" y="1865630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227330" algn="l" defTabSz="266700">
              <a:lnSpc>
                <a:spcPts val="1560"/>
              </a:lnSpc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70" y="1298575"/>
            <a:ext cx="10088880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4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.设计汽车预防碰撞方案。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？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44625" y="478155"/>
            <a:ext cx="9319260" cy="547370"/>
            <a:chOff x="2003" y="736"/>
            <a:chExt cx="14676" cy="862"/>
          </a:xfrm>
        </p:grpSpPr>
        <p:sp>
          <p:nvSpPr>
            <p:cNvPr id="16" name="同侧圆角矩形 15">
              <a:hlinkClick r:id="rId1" action="ppaction://hlinksldjump"/>
            </p:cNvPr>
            <p:cNvSpPr/>
            <p:nvPr userDrawn="1"/>
          </p:nvSpPr>
          <p:spPr>
            <a:xfrm>
              <a:off x="2003" y="872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2" action="ppaction://hlinksldjump"/>
            </p:cNvPr>
            <p:cNvSpPr/>
            <p:nvPr userDrawn="1"/>
          </p:nvSpPr>
          <p:spPr>
            <a:xfrm>
              <a:off x="5697" y="736"/>
              <a:ext cx="3747" cy="862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3" action="ppaction://hlinksldjump"/>
            </p:cNvPr>
            <p:cNvSpPr/>
            <p:nvPr userDrawn="1"/>
          </p:nvSpPr>
          <p:spPr>
            <a:xfrm>
              <a:off x="9443" y="888"/>
              <a:ext cx="3627" cy="7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4" action="ppaction://hlinksldjump"/>
            </p:cNvPr>
            <p:cNvSpPr/>
            <p:nvPr userDrawn="1"/>
          </p:nvSpPr>
          <p:spPr>
            <a:xfrm>
              <a:off x="13053" y="889"/>
              <a:ext cx="3627" cy="707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60170" y="2305050"/>
            <a:ext cx="5088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）这些传感器应该放在汽车的哪一面？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https://img8.file.cache.docer.com/storage/1636686750816145198/5e5a7e0f-ce5f-4ae7-93d6-10b58f0d77f8tjwjv2.png" descr="1766793109_手绘卡通汽车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290" y="2338705"/>
            <a:ext cx="3406775" cy="18122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24940" y="3060700"/>
            <a:ext cx="5088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）用怎样的方式进行碰撞预警提示？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4625" y="3768090"/>
            <a:ext cx="5088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）各小组讨论，汇报设计方案。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24940" y="1330325"/>
            <a:ext cx="99504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5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．师生一起总结汽车碰撞预警系统模型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27835" y="2445385"/>
            <a:ext cx="8974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（</a:t>
            </a:r>
            <a:r>
              <a:rPr lang="en-US" altLang="zh-CN" sz="2400"/>
              <a:t>1</a:t>
            </a:r>
            <a:r>
              <a:rPr lang="zh-CN" altLang="en-US" sz="2400"/>
              <a:t>）输入环节：在汽车的四周只要有一个面检测到在在一定距离范围内有物体，将检测信号输入给控制器。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1727835" y="3585210"/>
            <a:ext cx="9180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（</a:t>
            </a:r>
            <a:r>
              <a:rPr lang="en-US" altLang="zh-CN" sz="2400"/>
              <a:t>2</a:t>
            </a:r>
            <a:r>
              <a:rPr lang="zh-CN" altLang="en-US" sz="2400"/>
              <a:t>）计算环节：接收到输入的信号后计算生成工作指令。</a:t>
            </a:r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2067560" y="494030"/>
            <a:ext cx="9319895" cy="547370"/>
            <a:chOff x="3718" y="788"/>
            <a:chExt cx="14677" cy="862"/>
          </a:xfrm>
        </p:grpSpPr>
        <p:sp>
          <p:nvSpPr>
            <p:cNvPr id="10" name="同侧圆角矩形 9">
              <a:hlinkClick r:id="rId1" action="ppaction://hlinksldjump"/>
            </p:cNvPr>
            <p:cNvSpPr/>
            <p:nvPr userDrawn="1"/>
          </p:nvSpPr>
          <p:spPr>
            <a:xfrm>
              <a:off x="3718" y="924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2" action="ppaction://hlinksldjump"/>
            </p:cNvPr>
            <p:cNvSpPr/>
            <p:nvPr userDrawn="1"/>
          </p:nvSpPr>
          <p:spPr>
            <a:xfrm>
              <a:off x="7412" y="788"/>
              <a:ext cx="3747" cy="862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3" action="ppaction://hlinksldjump"/>
            </p:cNvPr>
            <p:cNvSpPr/>
            <p:nvPr userDrawn="1"/>
          </p:nvSpPr>
          <p:spPr>
            <a:xfrm>
              <a:off x="11158" y="940"/>
              <a:ext cx="3627" cy="7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4" action="ppaction://hlinksldjump"/>
            </p:cNvPr>
            <p:cNvSpPr/>
            <p:nvPr userDrawn="1"/>
          </p:nvSpPr>
          <p:spPr>
            <a:xfrm>
              <a:off x="14768" y="941"/>
              <a:ext cx="3627" cy="707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27835" y="4404995"/>
            <a:ext cx="9180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（</a:t>
            </a:r>
            <a:r>
              <a:rPr lang="en-US" altLang="zh-CN" sz="2400"/>
              <a:t>3</a:t>
            </a:r>
            <a:r>
              <a:rPr lang="zh-CN" altLang="en-US" sz="2400"/>
              <a:t>）输出环节：输出报警声音或亮灯等。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4035425" y="1359535"/>
            <a:ext cx="7209790" cy="8813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/>
              <a:t>三、项目实施，解决问题</a:t>
            </a:r>
            <a:endParaRPr lang="en-US" dirty="0"/>
          </a:p>
        </p:txBody>
      </p:sp>
      <p:sp>
        <p:nvSpPr>
          <p:cNvPr id="3" name="TextBox 8"/>
          <p:cNvSpPr txBox="1"/>
          <p:nvPr/>
        </p:nvSpPr>
        <p:spPr>
          <a:xfrm>
            <a:off x="5221605" y="2358390"/>
            <a:ext cx="63258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各小组设计汽车碰撞预警系统模型，并汇报。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搭建硬件系统。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调试程序，测试效果。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展示评价。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迭代改进。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hlinkClick r:id="rId1" action="ppaction://hlinksldjump"/>
          </p:cNvPr>
          <p:cNvSpPr txBox="1"/>
          <p:nvPr/>
        </p:nvSpPr>
        <p:spPr>
          <a:xfrm>
            <a:off x="390525" y="5702300"/>
            <a:ext cx="1090930" cy="728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flipH="1">
            <a:off x="1586166" y="1428750"/>
            <a:ext cx="8246110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</a:rPr>
              <a:t>1.</a:t>
            </a:r>
            <a:r>
              <a:rPr lang="zh-CN" altLang="en-US" sz="2400" b="1" dirty="0">
                <a:solidFill>
                  <a:schemeClr val="bg1"/>
                </a:solidFill>
              </a:rPr>
              <a:t>各小组设计汽车碰撞预警模型，并汇报。</a:t>
            </a:r>
            <a:endParaRPr lang="zh-CN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1527810" y="2472690"/>
            <a:ext cx="6864985" cy="84201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b="1" dirty="0">
                <a:solidFill>
                  <a:schemeClr val="bg1"/>
                </a:solidFill>
              </a:rPr>
              <a:t>2.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各小组根据设计方案，搭建硬件系统。</a:t>
            </a:r>
            <a:endParaRPr lang="zh-CN" altLang="en-US" sz="24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" y="4803140"/>
            <a:ext cx="1240155" cy="14516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54670" y="4377690"/>
            <a:ext cx="6802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</a:rPr>
              <a:t>调试程序，测试效果。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9154160" y="4037330"/>
            <a:ext cx="2530475" cy="1927860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2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4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5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6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7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8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9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0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1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2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3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4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5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6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7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8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9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0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3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4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5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6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7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8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9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0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2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7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8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9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0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1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5000" lnSpcReduction="10000"/>
            </a:bodyPr>
            <a:lstStyle/>
            <a:p>
              <a:pPr algn="ctr"/>
            </a:p>
          </p:txBody>
        </p:sp>
        <p:sp>
          <p:nvSpPr>
            <p:cNvPr id="232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33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34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10000"/>
            </a:bodyPr>
            <a:lstStyle/>
            <a:p>
              <a:pPr algn="ctr"/>
            </a:p>
          </p:txBody>
        </p:sp>
        <p:sp>
          <p:nvSpPr>
            <p:cNvPr id="235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6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7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8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9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0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1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2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3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7500" lnSpcReduction="10000"/>
            </a:bodyPr>
            <a:lstStyle/>
            <a:p>
              <a:pPr algn="ctr"/>
            </a:p>
          </p:txBody>
        </p:sp>
        <p:sp>
          <p:nvSpPr>
            <p:cNvPr id="244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5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46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47" name="矩形 246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</a:p>
          </p:txBody>
        </p:sp>
        <p:sp>
          <p:nvSpPr>
            <p:cNvPr id="248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9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50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1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2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53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4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5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6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57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8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9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152015" y="5087620"/>
            <a:ext cx="6769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教师将程序半成品下发给学生端，各小组根据设计方案进行修改，上传到控制板，测试预警效果。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3" name="同侧圆角矩形 2">
            <a:hlinkClick r:id="rId2" action="ppaction://hlinksldjump"/>
          </p:cNvPr>
          <p:cNvSpPr/>
          <p:nvPr userDrawn="1"/>
        </p:nvSpPr>
        <p:spPr>
          <a:xfrm>
            <a:off x="1603375" y="575945"/>
            <a:ext cx="2356485" cy="4572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项目情境、提出问题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同侧圆角矩形 3">
            <a:hlinkClick r:id="rId3" action="ppaction://hlinksldjump"/>
          </p:cNvPr>
          <p:cNvSpPr/>
          <p:nvPr userDrawn="1"/>
        </p:nvSpPr>
        <p:spPr>
          <a:xfrm>
            <a:off x="3949065" y="576580"/>
            <a:ext cx="2313305" cy="46037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项目分析、聚焦问题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4" action="ppaction://hlinksldjump"/>
          </p:cNvPr>
          <p:cNvSpPr/>
          <p:nvPr userDrawn="1"/>
        </p:nvSpPr>
        <p:spPr>
          <a:xfrm>
            <a:off x="6263005" y="467995"/>
            <a:ext cx="2367915" cy="5689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项目实施、解决问题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8" name="同侧圆角矩形 7">
            <a:hlinkClick r:id="rId5" action="ppaction://hlinksldjump"/>
          </p:cNvPr>
          <p:cNvSpPr/>
          <p:nvPr userDrawn="1"/>
        </p:nvSpPr>
        <p:spPr>
          <a:xfrm>
            <a:off x="8620125" y="586740"/>
            <a:ext cx="2303145" cy="44894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项目拓展、总结评价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7810" y="3669030"/>
            <a:ext cx="7312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将传感器连接到控制器上，控制器连接到电脑主机，注意数据线不接反。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5" grpId="0"/>
      <p:bldP spid="15" grpId="1"/>
      <p:bldP spid="16" grpId="0"/>
      <p:bldP spid="16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543050" y="1663700"/>
            <a:ext cx="5038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4.</a:t>
            </a:r>
            <a:r>
              <a:rPr lang="zh-CN" altLang="en-US" sz="2400" b="1">
                <a:solidFill>
                  <a:schemeClr val="bg1"/>
                </a:solidFill>
              </a:rPr>
              <a:t>小组作品展示，并相互评价。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8915" y="2251075"/>
            <a:ext cx="6031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（</a:t>
            </a:r>
            <a:r>
              <a:rPr lang="en-US" altLang="zh-CN" sz="24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）各小组展示汽车碰撞预警方案。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3050" y="3787775"/>
            <a:ext cx="2933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5.</a:t>
            </a:r>
            <a:r>
              <a:rPr lang="zh-CN" altLang="en-US" sz="2400" b="1">
                <a:solidFill>
                  <a:schemeClr val="bg1"/>
                </a:solidFill>
              </a:rPr>
              <a:t>迭代改进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78915" y="4490085"/>
            <a:ext cx="8285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>
                <a:solidFill>
                  <a:schemeClr val="bg1"/>
                </a:solidFill>
              </a:rPr>
              <a:t>采纳小组件合理的建议，迭代改进直到达到满意的效果。</a:t>
            </a:r>
            <a:endParaRPr lang="zh-CN" sz="2400">
              <a:solidFill>
                <a:schemeClr val="bg1"/>
              </a:solidFill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9267825" y="4001770"/>
            <a:ext cx="2530475" cy="1927860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2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4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5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6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7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8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9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0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1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2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3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4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5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6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7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8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09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0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3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4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5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6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7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8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19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0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1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2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7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8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29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0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1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5000" lnSpcReduction="10000"/>
            </a:bodyPr>
            <a:lstStyle/>
            <a:p>
              <a:pPr algn="ctr"/>
            </a:p>
          </p:txBody>
        </p:sp>
        <p:sp>
          <p:nvSpPr>
            <p:cNvPr id="232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33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34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10000"/>
            </a:bodyPr>
            <a:lstStyle/>
            <a:p>
              <a:pPr algn="ctr"/>
            </a:p>
          </p:txBody>
        </p:sp>
        <p:sp>
          <p:nvSpPr>
            <p:cNvPr id="235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6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7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8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39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0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1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2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3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7500" lnSpcReduction="10000"/>
            </a:bodyPr>
            <a:lstStyle/>
            <a:p>
              <a:pPr algn="ctr"/>
            </a:p>
          </p:txBody>
        </p:sp>
        <p:sp>
          <p:nvSpPr>
            <p:cNvPr id="244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5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46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47" name="矩形 246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</a:p>
          </p:txBody>
        </p:sp>
        <p:sp>
          <p:nvSpPr>
            <p:cNvPr id="248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49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50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1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2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53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4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5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6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257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8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259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  <p:pic>
        <p:nvPicPr>
          <p:cNvPr id="14" name="图片 13" descr="学生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6385" y="5257800"/>
            <a:ext cx="914400" cy="914400"/>
          </a:xfrm>
          <a:prstGeom prst="rect">
            <a:avLst/>
          </a:prstGeom>
        </p:spPr>
      </p:pic>
      <p:pic>
        <p:nvPicPr>
          <p:cNvPr id="7" name="图片 6" descr="男学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275" y="5276215"/>
            <a:ext cx="858520" cy="858520"/>
          </a:xfrm>
          <a:prstGeom prst="rect">
            <a:avLst/>
          </a:prstGeom>
        </p:spPr>
      </p:pic>
      <p:sp>
        <p:nvSpPr>
          <p:cNvPr id="10" name="同侧圆角矩形 9">
            <a:hlinkClick r:id="rId5" action="ppaction://hlinksldjump"/>
          </p:cNvPr>
          <p:cNvSpPr/>
          <p:nvPr userDrawn="1"/>
        </p:nvSpPr>
        <p:spPr>
          <a:xfrm>
            <a:off x="1612900" y="575945"/>
            <a:ext cx="2356485" cy="4572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项目情境、提出问题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0" name="同侧圆角矩形 39">
            <a:hlinkClick r:id="rId6" action="ppaction://hlinksldjump"/>
          </p:cNvPr>
          <p:cNvSpPr/>
          <p:nvPr userDrawn="1"/>
        </p:nvSpPr>
        <p:spPr>
          <a:xfrm>
            <a:off x="3958590" y="576580"/>
            <a:ext cx="2313305" cy="46037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项目分析、聚焦问题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1" name="同侧圆角矩形 40">
            <a:hlinkClick r:id="rId7" action="ppaction://hlinksldjump"/>
          </p:cNvPr>
          <p:cNvSpPr/>
          <p:nvPr userDrawn="1"/>
        </p:nvSpPr>
        <p:spPr>
          <a:xfrm>
            <a:off x="6272530" y="467995"/>
            <a:ext cx="2367915" cy="5689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项目实施、解决问题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2" name="同侧圆角矩形 41">
            <a:hlinkClick r:id="rId8" action="ppaction://hlinksldjump"/>
          </p:cNvPr>
          <p:cNvSpPr/>
          <p:nvPr userDrawn="1"/>
        </p:nvSpPr>
        <p:spPr>
          <a:xfrm>
            <a:off x="8629650" y="586740"/>
            <a:ext cx="2303145" cy="44894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项目拓展、总结评价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43050" y="2854325"/>
            <a:ext cx="6031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（</a:t>
            </a:r>
            <a:r>
              <a:rPr lang="en-US" altLang="zh-CN" sz="2400">
                <a:solidFill>
                  <a:schemeClr val="bg1"/>
                </a:solidFill>
              </a:rPr>
              <a:t>2</a:t>
            </a:r>
            <a:r>
              <a:rPr lang="zh-CN" altLang="en-US" sz="2400">
                <a:solidFill>
                  <a:schemeClr val="bg1"/>
                </a:solidFill>
              </a:rPr>
              <a:t>）小组间提出合理的建议。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/>
      <p:bldP spid="2" grpId="1"/>
      <p:bldP spid="5" grpId="0"/>
      <p:bldP spid="5" grpId="1"/>
      <p:bldP spid="6" grpId="0"/>
      <p:bldP spid="6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5030043" y="1339516"/>
            <a:ext cx="5506106" cy="18875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/>
              <a:t>四、项目拓展、总结评价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2" name="TextBox 8"/>
          <p:cNvSpPr txBox="1"/>
          <p:nvPr/>
        </p:nvSpPr>
        <p:spPr>
          <a:xfrm>
            <a:off x="5471795" y="2880360"/>
            <a:ext cx="51212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汽车碰撞预警项目总结。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生活中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运算案例。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逻辑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运算规则。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完成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评一评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hlinkClick r:id="rId1" action="ppaction://hlinksldjump"/>
          </p:cNvPr>
          <p:cNvSpPr txBox="1"/>
          <p:nvPr/>
        </p:nvSpPr>
        <p:spPr>
          <a:xfrm>
            <a:off x="359410" y="5661025"/>
            <a:ext cx="1090930" cy="913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748665" y="1862455"/>
            <a:ext cx="10951210" cy="1458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269875" algn="l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各小组设计的汽车碰撞预警系统，在输入环节使用了多个传感器，只要汽车任何一个面的传感器检测到在近距离范围内有物体，就将检测到的信号输入给控制器，控制器计算生成指令输出声音或灯光提醒等。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3915" y="2994025"/>
            <a:ext cx="10645140" cy="785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269875" algn="l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）输出环节的提醒方式也可以是不同的，语音播报、固定的声音、灯光闪烁等。</a:t>
            </a:r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50595" y="1206500"/>
            <a:ext cx="5806440" cy="573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汽车碰撞预警项目总结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学生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9895" y="5295265"/>
            <a:ext cx="914400" cy="914400"/>
          </a:xfrm>
          <a:prstGeom prst="rect">
            <a:avLst/>
          </a:prstGeom>
        </p:spPr>
      </p:pic>
      <p:pic>
        <p:nvPicPr>
          <p:cNvPr id="7" name="图片 6" descr="男学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785" y="5313680"/>
            <a:ext cx="858520" cy="8585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558925" y="474980"/>
            <a:ext cx="9363075" cy="547370"/>
            <a:chOff x="3395" y="771"/>
            <a:chExt cx="14745" cy="862"/>
          </a:xfrm>
        </p:grpSpPr>
        <p:sp>
          <p:nvSpPr>
            <p:cNvPr id="6" name="同侧圆角矩形 5">
              <a:hlinkClick r:id="rId5" action="ppaction://hlinksldjump"/>
            </p:cNvPr>
            <p:cNvSpPr/>
            <p:nvPr userDrawn="1"/>
          </p:nvSpPr>
          <p:spPr>
            <a:xfrm>
              <a:off x="3395" y="907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6" action="ppaction://hlinksldjump"/>
            </p:cNvPr>
            <p:cNvSpPr/>
            <p:nvPr userDrawn="1"/>
          </p:nvSpPr>
          <p:spPr>
            <a:xfrm>
              <a:off x="7089" y="908"/>
              <a:ext cx="3643" cy="72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7" action="ppaction://hlinksldjump"/>
            </p:cNvPr>
            <p:cNvSpPr/>
            <p:nvPr userDrawn="1"/>
          </p:nvSpPr>
          <p:spPr>
            <a:xfrm>
              <a:off x="10733" y="908"/>
              <a:ext cx="3729" cy="71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8" action="ppaction://hlinksldjump"/>
            </p:cNvPr>
            <p:cNvSpPr/>
            <p:nvPr userDrawn="1"/>
          </p:nvSpPr>
          <p:spPr>
            <a:xfrm>
              <a:off x="14445" y="771"/>
              <a:ext cx="3695" cy="861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95600" y="3927475"/>
            <a:ext cx="6755130" cy="762000"/>
            <a:chOff x="3661" y="4637"/>
            <a:chExt cx="10638" cy="1200"/>
          </a:xfrm>
        </p:grpSpPr>
        <p:sp>
          <p:nvSpPr>
            <p:cNvPr id="3" name="矩形 2"/>
            <p:cNvSpPr/>
            <p:nvPr/>
          </p:nvSpPr>
          <p:spPr>
            <a:xfrm>
              <a:off x="3661" y="4637"/>
              <a:ext cx="2400" cy="120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输入</a:t>
              </a: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780" y="4637"/>
              <a:ext cx="2400" cy="1200"/>
            </a:xfrm>
            <a:prstGeom prst="rect">
              <a:avLst/>
            </a:prstGeom>
            <a:solidFill>
              <a:srgbClr val="92D050"/>
            </a:solidFill>
            <a:ln w="9525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计算</a:t>
              </a: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899" y="4637"/>
              <a:ext cx="2400" cy="120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输出</a:t>
              </a:r>
              <a:endParaRPr lang="zh-CN" altLang="en-US"/>
            </a:p>
          </p:txBody>
        </p:sp>
        <p:cxnSp>
          <p:nvCxnSpPr>
            <p:cNvPr id="11" name="直接箭头连接符 10"/>
            <p:cNvCxnSpPr>
              <a:stCxn id="3" idx="3"/>
            </p:cNvCxnSpPr>
            <p:nvPr/>
          </p:nvCxnSpPr>
          <p:spPr>
            <a:xfrm>
              <a:off x="6061" y="5237"/>
              <a:ext cx="151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>
              <a:stCxn id="4" idx="3"/>
            </p:cNvCxnSpPr>
            <p:nvPr/>
          </p:nvCxnSpPr>
          <p:spPr>
            <a:xfrm>
              <a:off x="10180" y="5237"/>
              <a:ext cx="1476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2183130" y="4837430"/>
            <a:ext cx="25895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传感器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</a:t>
            </a:r>
            <a:r>
              <a:rPr lang="zh-CN" altLang="en-US">
                <a:ln>
                  <a:noFill/>
                </a:ln>
                <a:solidFill>
                  <a:srgbClr val="FF0000"/>
                </a:solidFill>
              </a:rPr>
              <a:t>或</a:t>
            </a:r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传感器</a:t>
            </a:r>
            <a:r>
              <a:rPr lang="en-US" altLang="zh-CN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</a:t>
            </a:r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等检测到近距离范围内有物体</a:t>
            </a:r>
            <a:endParaRPr lang="zh-CN" altLang="en-US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67955" y="5295265"/>
            <a:ext cx="3493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报警声响</a:t>
            </a:r>
            <a:r>
              <a:rPr lang="zh-CN">
                <a:ln>
                  <a:noFill/>
                </a:ln>
                <a:solidFill>
                  <a:srgbClr val="FF0000"/>
                </a:solidFill>
              </a:rPr>
              <a:t>或</a:t>
            </a:r>
            <a:r>
              <a:rPr lang="zh-CN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灯光闪烁提示</a:t>
            </a:r>
            <a:endParaRPr lang="zh-CN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5" grpId="0"/>
      <p:bldP spid="15" grpId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096010" y="1182370"/>
            <a:ext cx="4999990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生活中的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运算例子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0900" y="1875790"/>
            <a:ext cx="8975725" cy="715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9875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生活中你有没有遇到满足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条件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1”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条件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2”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达成一定目标的例子。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 descr="学生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9895" y="5295265"/>
            <a:ext cx="914400" cy="914400"/>
          </a:xfrm>
          <a:prstGeom prst="rect">
            <a:avLst/>
          </a:prstGeom>
        </p:spPr>
      </p:pic>
      <p:pic>
        <p:nvPicPr>
          <p:cNvPr id="7" name="图片 6" descr="男学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785" y="5313680"/>
            <a:ext cx="858520" cy="8585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551305" y="489585"/>
            <a:ext cx="9362440" cy="546735"/>
            <a:chOff x="3395" y="771"/>
            <a:chExt cx="14744" cy="861"/>
          </a:xfrm>
        </p:grpSpPr>
        <p:sp>
          <p:nvSpPr>
            <p:cNvPr id="12" name="同侧圆角矩形 11">
              <a:hlinkClick r:id="rId5" action="ppaction://hlinksldjump"/>
            </p:cNvPr>
            <p:cNvSpPr/>
            <p:nvPr userDrawn="1"/>
          </p:nvSpPr>
          <p:spPr>
            <a:xfrm>
              <a:off x="3395" y="907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6" action="ppaction://hlinksldjump"/>
            </p:cNvPr>
            <p:cNvSpPr/>
            <p:nvPr userDrawn="1"/>
          </p:nvSpPr>
          <p:spPr>
            <a:xfrm>
              <a:off x="7089" y="908"/>
              <a:ext cx="3643" cy="72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7" action="ppaction://hlinksldjump"/>
            </p:cNvPr>
            <p:cNvSpPr/>
            <p:nvPr userDrawn="1"/>
          </p:nvSpPr>
          <p:spPr>
            <a:xfrm>
              <a:off x="10733" y="908"/>
              <a:ext cx="3729" cy="72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8" action="ppaction://hlinksldjump"/>
            </p:cNvPr>
            <p:cNvSpPr/>
            <p:nvPr userDrawn="1"/>
          </p:nvSpPr>
          <p:spPr>
            <a:xfrm>
              <a:off x="14445" y="771"/>
              <a:ext cx="3695" cy="86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096010" y="2879090"/>
            <a:ext cx="8975725" cy="715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9875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家里大门的密码锁，使用指纹识别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密码都可以打开。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96010" y="3594735"/>
            <a:ext cx="8975725" cy="715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9875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学校发的致家长一封信，爸爸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妈妈签字都可以。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96010" y="4310380"/>
            <a:ext cx="8975725" cy="715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9875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去南艳湖公园玩，从习友路大门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清潭路大门进都可以。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096010" y="1182370"/>
            <a:ext cx="4999990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 逻辑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运算规则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96010" y="1875790"/>
            <a:ext cx="8975725" cy="1200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69875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在逻辑运算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运算中，对于多个条件的判断。只要有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个条件成立，运算结果就成立。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 descr="学生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9895" y="5295265"/>
            <a:ext cx="914400" cy="914400"/>
          </a:xfrm>
          <a:prstGeom prst="rect">
            <a:avLst/>
          </a:prstGeom>
        </p:spPr>
      </p:pic>
      <p:pic>
        <p:nvPicPr>
          <p:cNvPr id="7" name="图片 6" descr="男学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785" y="5313680"/>
            <a:ext cx="858520" cy="8585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551305" y="489585"/>
            <a:ext cx="9362440" cy="546735"/>
            <a:chOff x="3395" y="771"/>
            <a:chExt cx="14744" cy="861"/>
          </a:xfrm>
        </p:grpSpPr>
        <p:sp>
          <p:nvSpPr>
            <p:cNvPr id="12" name="同侧圆角矩形 11">
              <a:hlinkClick r:id="rId5" action="ppaction://hlinksldjump"/>
            </p:cNvPr>
            <p:cNvSpPr/>
            <p:nvPr userDrawn="1"/>
          </p:nvSpPr>
          <p:spPr>
            <a:xfrm>
              <a:off x="3395" y="907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6" action="ppaction://hlinksldjump"/>
            </p:cNvPr>
            <p:cNvSpPr/>
            <p:nvPr userDrawn="1"/>
          </p:nvSpPr>
          <p:spPr>
            <a:xfrm>
              <a:off x="7089" y="908"/>
              <a:ext cx="3643" cy="72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7" action="ppaction://hlinksldjump"/>
            </p:cNvPr>
            <p:cNvSpPr/>
            <p:nvPr userDrawn="1"/>
          </p:nvSpPr>
          <p:spPr>
            <a:xfrm>
              <a:off x="10733" y="908"/>
              <a:ext cx="3729" cy="72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8" action="ppaction://hlinksldjump"/>
            </p:cNvPr>
            <p:cNvSpPr/>
            <p:nvPr userDrawn="1"/>
          </p:nvSpPr>
          <p:spPr>
            <a:xfrm>
              <a:off x="14445" y="771"/>
              <a:ext cx="3695" cy="86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448175" y="3340100"/>
            <a:ext cx="3676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代表成立，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代表不成立。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53180" y="4253865"/>
            <a:ext cx="1181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或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为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8135" y="4253865"/>
            <a:ext cx="1181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或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为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43090" y="4253865"/>
            <a:ext cx="1181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或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为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096010" y="1182370"/>
            <a:ext cx="2677795" cy="693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.完成评一评。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学生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9895" y="5295265"/>
            <a:ext cx="914400" cy="914400"/>
          </a:xfrm>
          <a:prstGeom prst="rect">
            <a:avLst/>
          </a:prstGeom>
        </p:spPr>
      </p:pic>
      <p:pic>
        <p:nvPicPr>
          <p:cNvPr id="7" name="图片 6" descr="男学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785" y="5313680"/>
            <a:ext cx="858520" cy="8585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551305" y="489585"/>
            <a:ext cx="9362440" cy="546735"/>
            <a:chOff x="3395" y="771"/>
            <a:chExt cx="14744" cy="861"/>
          </a:xfrm>
        </p:grpSpPr>
        <p:sp>
          <p:nvSpPr>
            <p:cNvPr id="12" name="同侧圆角矩形 11">
              <a:hlinkClick r:id="rId5" action="ppaction://hlinksldjump"/>
            </p:cNvPr>
            <p:cNvSpPr/>
            <p:nvPr userDrawn="1"/>
          </p:nvSpPr>
          <p:spPr>
            <a:xfrm>
              <a:off x="3395" y="907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6" action="ppaction://hlinksldjump"/>
            </p:cNvPr>
            <p:cNvSpPr/>
            <p:nvPr userDrawn="1"/>
          </p:nvSpPr>
          <p:spPr>
            <a:xfrm>
              <a:off x="7089" y="908"/>
              <a:ext cx="3643" cy="72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7" action="ppaction://hlinksldjump"/>
            </p:cNvPr>
            <p:cNvSpPr/>
            <p:nvPr userDrawn="1"/>
          </p:nvSpPr>
          <p:spPr>
            <a:xfrm>
              <a:off x="10733" y="908"/>
              <a:ext cx="3729" cy="725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8" action="ppaction://hlinksldjump"/>
            </p:cNvPr>
            <p:cNvSpPr/>
            <p:nvPr userDrawn="1"/>
          </p:nvSpPr>
          <p:spPr>
            <a:xfrm>
              <a:off x="14445" y="771"/>
              <a:ext cx="3695" cy="86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4360" y="1497330"/>
            <a:ext cx="6887845" cy="46748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4337474" y="1966579"/>
            <a:ext cx="3528710" cy="3528710"/>
          </a:xfrm>
          <a:prstGeom prst="ellipse">
            <a:avLst/>
          </a:prstGeom>
          <a:solidFill>
            <a:srgbClr val="FEFFFF"/>
          </a:solidFill>
          <a:ln w="12700" cap="flat" cmpd="sng" algn="ctr">
            <a:noFill/>
            <a:prstDash val="solid"/>
            <a:miter lim="800000"/>
          </a:ln>
          <a:effectLst>
            <a:outerShdw blurRad="152400" sx="106000" sy="106000" algn="ctr" rotWithShape="0">
              <a:srgbClr val="000000">
                <a:lumMod val="65000"/>
                <a:lumOff val="35000"/>
                <a:alpha val="5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2800">
              <a:solidFill>
                <a:srgbClr val="4B93E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4063019" y="1692124"/>
            <a:ext cx="4077620" cy="4077620"/>
          </a:xfrm>
          <a:prstGeom prst="ellipse">
            <a:avLst/>
          </a:prstGeom>
          <a:noFill/>
          <a:ln w="12700" cap="flat" cmpd="sng" algn="ctr">
            <a:solidFill>
              <a:srgbClr val="000000">
                <a:lumMod val="65000"/>
                <a:lumOff val="35000"/>
                <a:alpha val="2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3"/>
            </p:custDataLst>
          </p:nvPr>
        </p:nvCxnSpPr>
        <p:spPr>
          <a:xfrm>
            <a:off x="7593626" y="2342848"/>
            <a:ext cx="896294" cy="0"/>
          </a:xfrm>
          <a:prstGeom prst="line">
            <a:avLst/>
          </a:prstGeom>
          <a:noFill/>
          <a:ln w="3175" cap="flat" cmpd="sng" algn="ctr">
            <a:solidFill>
              <a:srgbClr val="17D594"/>
            </a:solidFill>
            <a:prstDash val="sysDot"/>
            <a:miter lim="800000"/>
            <a:headEnd type="oval"/>
            <a:tailEnd type="none"/>
          </a:ln>
          <a:effectLst/>
        </p:spPr>
      </p:cxnSp>
      <p:sp>
        <p:nvSpPr>
          <p:cNvPr id="21" name="矩形 20">
            <a:hlinkClick r:id="rId4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8709660" y="1883410"/>
            <a:ext cx="2462530" cy="1003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17D594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项目分析</a:t>
            </a:r>
            <a:endParaRPr lang="zh-CN" altLang="en-US" sz="3200" b="1">
              <a:solidFill>
                <a:srgbClr val="17D594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17D594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聚焦问题</a:t>
            </a:r>
            <a:endParaRPr lang="zh-CN" altLang="en-US" sz="3200" b="1">
              <a:solidFill>
                <a:srgbClr val="17D594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6"/>
            </p:custDataLst>
          </p:nvPr>
        </p:nvCxnSpPr>
        <p:spPr>
          <a:xfrm>
            <a:off x="7593626" y="5125976"/>
            <a:ext cx="896294" cy="0"/>
          </a:xfrm>
          <a:prstGeom prst="line">
            <a:avLst/>
          </a:prstGeom>
          <a:noFill/>
          <a:ln w="3175" cap="flat" cmpd="sng" algn="ctr">
            <a:solidFill>
              <a:srgbClr val="FFC000"/>
            </a:solidFill>
            <a:prstDash val="sysDot"/>
            <a:miter lim="800000"/>
            <a:headEnd type="oval"/>
            <a:tailEnd type="none"/>
          </a:ln>
          <a:effectLst/>
        </p:spPr>
      </p:cxnSp>
      <p:cxnSp>
        <p:nvCxnSpPr>
          <p:cNvPr id="26" name="直接连接符 25"/>
          <p:cNvCxnSpPr/>
          <p:nvPr>
            <p:custDataLst>
              <p:tags r:id="rId7"/>
            </p:custDataLst>
          </p:nvPr>
        </p:nvCxnSpPr>
        <p:spPr>
          <a:xfrm>
            <a:off x="3716472" y="2342848"/>
            <a:ext cx="896294" cy="0"/>
          </a:xfrm>
          <a:prstGeom prst="line">
            <a:avLst/>
          </a:prstGeom>
          <a:noFill/>
          <a:ln w="3175" cap="flat" cmpd="sng" algn="ctr">
            <a:solidFill>
              <a:srgbClr val="376FFF"/>
            </a:solidFill>
            <a:prstDash val="sysDot"/>
            <a:miter lim="800000"/>
            <a:headEnd type="none"/>
            <a:tailEnd type="oval"/>
          </a:ln>
          <a:effectLst/>
        </p:spPr>
      </p:cxnSp>
      <p:cxnSp>
        <p:nvCxnSpPr>
          <p:cNvPr id="27" name="直接连接符 26"/>
          <p:cNvCxnSpPr/>
          <p:nvPr>
            <p:custDataLst>
              <p:tags r:id="rId8"/>
            </p:custDataLst>
          </p:nvPr>
        </p:nvCxnSpPr>
        <p:spPr>
          <a:xfrm>
            <a:off x="3716472" y="5125976"/>
            <a:ext cx="896294" cy="0"/>
          </a:xfrm>
          <a:prstGeom prst="line">
            <a:avLst/>
          </a:prstGeom>
          <a:noFill/>
          <a:ln w="3175" cap="flat" cmpd="sng" algn="ctr">
            <a:solidFill>
              <a:srgbClr val="FF7429"/>
            </a:solidFill>
            <a:prstDash val="sysDot"/>
            <a:miter lim="800000"/>
            <a:headEnd type="none"/>
            <a:tailEnd type="oval"/>
          </a:ln>
          <a:effectLst/>
        </p:spPr>
      </p:cxnSp>
      <p:sp>
        <p:nvSpPr>
          <p:cNvPr id="29" name="矩形 28">
            <a:hlinkClick r:id="rId9" action="ppaction://hlinksldjump"/>
          </p:cNvPr>
          <p:cNvSpPr/>
          <p:nvPr>
            <p:custDataLst>
              <p:tags r:id="rId10"/>
            </p:custDataLst>
          </p:nvPr>
        </p:nvSpPr>
        <p:spPr>
          <a:xfrm>
            <a:off x="1151318" y="2352001"/>
            <a:ext cx="2415079" cy="5147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376FFF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出示情境</a:t>
            </a:r>
            <a:endParaRPr lang="zh-CN" altLang="en-US" sz="3200" b="1" dirty="0">
              <a:solidFill>
                <a:srgbClr val="376FFF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376FFF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提出问题</a:t>
            </a:r>
            <a:endParaRPr lang="zh-CN" altLang="en-US" sz="3200" b="1" dirty="0">
              <a:solidFill>
                <a:srgbClr val="376FFF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矩形 30">
            <a:hlinkClick r:id="rId11" action="ppaction://hlinksldjump"/>
          </p:cNvPr>
          <p:cNvSpPr/>
          <p:nvPr>
            <p:custDataLst>
              <p:tags r:id="rId12"/>
            </p:custDataLst>
          </p:nvPr>
        </p:nvSpPr>
        <p:spPr>
          <a:xfrm>
            <a:off x="1202884" y="4980188"/>
            <a:ext cx="2415079" cy="51476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7429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项目实施</a:t>
            </a:r>
            <a:endParaRPr lang="zh-CN" altLang="en-US" sz="3200" b="1">
              <a:solidFill>
                <a:srgbClr val="FF7429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7429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解决问题</a:t>
            </a:r>
            <a:endParaRPr lang="zh-CN" altLang="en-US" sz="3200" b="1">
              <a:solidFill>
                <a:srgbClr val="FF7429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弧形 31"/>
          <p:cNvSpPr/>
          <p:nvPr>
            <p:custDataLst>
              <p:tags r:id="rId13"/>
            </p:custDataLst>
          </p:nvPr>
        </p:nvSpPr>
        <p:spPr>
          <a:xfrm rot="12600000">
            <a:off x="4323561" y="1898281"/>
            <a:ext cx="3594478" cy="3594478"/>
          </a:xfrm>
          <a:prstGeom prst="arc">
            <a:avLst>
              <a:gd name="adj1" fmla="val 17360505"/>
              <a:gd name="adj2" fmla="val 21121678"/>
            </a:avLst>
          </a:prstGeom>
          <a:noFill/>
          <a:ln w="12700" cap="flat" cmpd="sng" algn="ctr">
            <a:gradFill>
              <a:gsLst>
                <a:gs pos="0">
                  <a:srgbClr val="FF7429">
                    <a:alpha val="0"/>
                  </a:srgbClr>
                </a:gs>
                <a:gs pos="60000">
                  <a:srgbClr val="FF7429"/>
                </a:gs>
              </a:gsLst>
              <a:lin ang="5400000" scaled="1"/>
            </a:gradFill>
            <a:prstDash val="dash"/>
            <a:miter lim="800000"/>
            <a:tailEnd type="triangle"/>
          </a:ln>
          <a:effectLst>
            <a:outerShdw blurRad="50800" dist="38100" dir="2700000" algn="tl" rotWithShape="0">
              <a:srgbClr val="FF7429">
                <a:lumMod val="75000"/>
                <a:alpha val="4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弧形 32"/>
          <p:cNvSpPr/>
          <p:nvPr>
            <p:custDataLst>
              <p:tags r:id="rId14"/>
            </p:custDataLst>
          </p:nvPr>
        </p:nvSpPr>
        <p:spPr>
          <a:xfrm rot="18000000">
            <a:off x="4317238" y="1964682"/>
            <a:ext cx="3594478" cy="3594478"/>
          </a:xfrm>
          <a:prstGeom prst="arc">
            <a:avLst>
              <a:gd name="adj1" fmla="val 17360505"/>
              <a:gd name="adj2" fmla="val 21121678"/>
            </a:avLst>
          </a:prstGeom>
          <a:noFill/>
          <a:ln w="12700" cap="flat" cmpd="sng" algn="ctr">
            <a:gradFill>
              <a:gsLst>
                <a:gs pos="0">
                  <a:srgbClr val="376FFF">
                    <a:alpha val="0"/>
                  </a:srgbClr>
                </a:gs>
                <a:gs pos="60000">
                  <a:srgbClr val="376FFF"/>
                </a:gs>
              </a:gsLst>
              <a:lin ang="5400000" scaled="1"/>
            </a:gradFill>
            <a:prstDash val="dash"/>
            <a:miter lim="800000"/>
            <a:tailEnd type="triangle"/>
          </a:ln>
          <a:effectLst>
            <a:outerShdw blurRad="50800" dist="38100" dir="2700000" algn="tl" rotWithShape="0">
              <a:srgbClr val="376FFF">
                <a:lumMod val="75000"/>
                <a:alpha val="4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弧形 34"/>
          <p:cNvSpPr/>
          <p:nvPr>
            <p:custDataLst>
              <p:tags r:id="rId15"/>
            </p:custDataLst>
          </p:nvPr>
        </p:nvSpPr>
        <p:spPr>
          <a:xfrm rot="1800000">
            <a:off x="4277397" y="1941916"/>
            <a:ext cx="3594478" cy="3594478"/>
          </a:xfrm>
          <a:prstGeom prst="arc">
            <a:avLst>
              <a:gd name="adj1" fmla="val 17360505"/>
              <a:gd name="adj2" fmla="val 21121678"/>
            </a:avLst>
          </a:prstGeom>
          <a:noFill/>
          <a:ln w="12700" cap="flat" cmpd="sng" algn="ctr">
            <a:gradFill>
              <a:gsLst>
                <a:gs pos="0">
                  <a:srgbClr val="17D594">
                    <a:alpha val="0"/>
                  </a:srgbClr>
                </a:gs>
                <a:gs pos="60000">
                  <a:srgbClr val="17D594"/>
                </a:gs>
              </a:gsLst>
              <a:lin ang="5400000" scaled="1"/>
            </a:gradFill>
            <a:prstDash val="dash"/>
            <a:miter lim="800000"/>
            <a:tailEnd type="triangle"/>
          </a:ln>
          <a:effectLst>
            <a:outerShdw blurRad="50800" dist="38100" dir="3000000" algn="tl" rotWithShape="0">
              <a:srgbClr val="17D594">
                <a:lumMod val="75000"/>
                <a:alpha val="4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弧形 35"/>
          <p:cNvSpPr/>
          <p:nvPr>
            <p:custDataLst>
              <p:tags r:id="rId16"/>
            </p:custDataLst>
          </p:nvPr>
        </p:nvSpPr>
        <p:spPr>
          <a:xfrm rot="7200000">
            <a:off x="4340636" y="1902708"/>
            <a:ext cx="3594478" cy="3594478"/>
          </a:xfrm>
          <a:prstGeom prst="arc">
            <a:avLst>
              <a:gd name="adj1" fmla="val 17360505"/>
              <a:gd name="adj2" fmla="val 21121678"/>
            </a:avLst>
          </a:prstGeom>
          <a:noFill/>
          <a:ln w="12700" cap="flat" cmpd="sng" algn="ctr">
            <a:gradFill>
              <a:gsLst>
                <a:gs pos="0">
                  <a:srgbClr val="FFC000">
                    <a:alpha val="0"/>
                  </a:srgbClr>
                </a:gs>
                <a:gs pos="60000">
                  <a:srgbClr val="FFC000"/>
                </a:gs>
              </a:gsLst>
              <a:lin ang="5400000" scaled="1"/>
            </a:gradFill>
            <a:prstDash val="dash"/>
            <a:miter lim="800000"/>
            <a:tailEnd type="triangle"/>
          </a:ln>
          <a:effectLst>
            <a:outerShdw blurRad="50800" dist="38100" dir="2700000" algn="tl" rotWithShape="0">
              <a:srgbClr val="FFC000">
                <a:lumMod val="75000"/>
                <a:alpha val="40000"/>
              </a:srgb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椭圆 36"/>
          <p:cNvSpPr/>
          <p:nvPr>
            <p:custDataLst>
              <p:tags r:id="rId17"/>
            </p:custDataLst>
          </p:nvPr>
        </p:nvSpPr>
        <p:spPr>
          <a:xfrm>
            <a:off x="5296802" y="2925907"/>
            <a:ext cx="1610053" cy="1610053"/>
          </a:xfrm>
          <a:prstGeom prst="ellipse">
            <a:avLst/>
          </a:prstGeom>
          <a:noFill/>
          <a:ln w="12700" cap="flat" cmpd="sng" algn="ctr">
            <a:solidFill>
              <a:srgbClr val="000000">
                <a:lumMod val="65000"/>
                <a:lumOff val="35000"/>
                <a:alpha val="2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>
            <a:hlinkClick r:id="rId18" action="ppaction://hlinksldjump"/>
          </p:cNvPr>
          <p:cNvSpPr/>
          <p:nvPr>
            <p:custDataLst>
              <p:tags r:id="rId19"/>
            </p:custDataLst>
          </p:nvPr>
        </p:nvSpPr>
        <p:spPr>
          <a:xfrm>
            <a:off x="8638172" y="5249734"/>
            <a:ext cx="2415079" cy="4401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项目拓展</a:t>
            </a:r>
            <a:endParaRPr lang="zh-CN" altLang="en-US" sz="3200" b="1">
              <a:solidFill>
                <a:srgbClr val="FFC000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C000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总结评价</a:t>
            </a:r>
            <a:endParaRPr lang="zh-CN" altLang="en-US" sz="3200" b="1">
              <a:solidFill>
                <a:srgbClr val="FFC000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0" name="任意多边形 39"/>
          <p:cNvSpPr/>
          <p:nvPr>
            <p:custDataLst>
              <p:tags r:id="rId20"/>
            </p:custDataLst>
          </p:nvPr>
        </p:nvSpPr>
        <p:spPr>
          <a:xfrm>
            <a:off x="4542367" y="2177163"/>
            <a:ext cx="1417988" cy="142635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42" h="2256">
                <a:moveTo>
                  <a:pt x="2242" y="0"/>
                </a:moveTo>
                <a:lnTo>
                  <a:pt x="2242" y="902"/>
                </a:lnTo>
                <a:lnTo>
                  <a:pt x="2145" y="917"/>
                </a:lnTo>
                <a:cubicBezTo>
                  <a:pt x="1516" y="1046"/>
                  <a:pt x="1024" y="1548"/>
                  <a:pt x="911" y="2182"/>
                </a:cubicBezTo>
                <a:lnTo>
                  <a:pt x="901" y="2256"/>
                </a:lnTo>
                <a:lnTo>
                  <a:pt x="0" y="2256"/>
                </a:lnTo>
                <a:lnTo>
                  <a:pt x="2" y="2224"/>
                </a:lnTo>
                <a:cubicBezTo>
                  <a:pt x="113" y="1053"/>
                  <a:pt x="1041" y="120"/>
                  <a:pt x="2209" y="2"/>
                </a:cubicBezTo>
                <a:lnTo>
                  <a:pt x="2242" y="0"/>
                </a:lnTo>
                <a:close/>
              </a:path>
            </a:pathLst>
          </a:custGeom>
          <a:gradFill>
            <a:gsLst>
              <a:gs pos="0">
                <a:srgbClr val="376FFF">
                  <a:lumMod val="60000"/>
                  <a:lumOff val="40000"/>
                </a:srgbClr>
              </a:gs>
              <a:gs pos="100000">
                <a:srgbClr val="376FFF">
                  <a:alpha val="100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sx="105000" sy="105000" algn="ctr" rotWithShape="0">
              <a:srgbClr val="376FFF">
                <a:alpha val="20000"/>
              </a:srgbClr>
            </a:outerShdw>
          </a:effectLst>
        </p:spPr>
        <p:txBody>
          <a:bodyPr vertOverflow="overflow" horzOverflow="overflow" vert="horz" wrap="none" tIns="36195" rIns="32385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01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1" name="任意多边形 40"/>
          <p:cNvSpPr/>
          <p:nvPr>
            <p:custDataLst>
              <p:tags r:id="rId21"/>
            </p:custDataLst>
          </p:nvPr>
        </p:nvSpPr>
        <p:spPr>
          <a:xfrm>
            <a:off x="6238424" y="2177163"/>
            <a:ext cx="1417400" cy="14139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41" h="2236">
                <a:moveTo>
                  <a:pt x="0" y="0"/>
                </a:moveTo>
                <a:lnTo>
                  <a:pt x="33" y="2"/>
                </a:lnTo>
                <a:cubicBezTo>
                  <a:pt x="1201" y="120"/>
                  <a:pt x="2129" y="1053"/>
                  <a:pt x="2241" y="2224"/>
                </a:cubicBezTo>
                <a:lnTo>
                  <a:pt x="2241" y="2236"/>
                </a:lnTo>
                <a:lnTo>
                  <a:pt x="1339" y="2236"/>
                </a:lnTo>
                <a:lnTo>
                  <a:pt x="1331" y="2182"/>
                </a:lnTo>
                <a:cubicBezTo>
                  <a:pt x="1218" y="1548"/>
                  <a:pt x="726" y="1046"/>
                  <a:pt x="98" y="917"/>
                </a:cubicBezTo>
                <a:lnTo>
                  <a:pt x="0" y="90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7D594">
                  <a:lumMod val="60000"/>
                  <a:lumOff val="40000"/>
                </a:srgbClr>
              </a:gs>
              <a:gs pos="100000">
                <a:srgbClr val="17D594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sx="106000" sy="106000" algn="ctr" rotWithShape="0">
              <a:srgbClr val="17D594">
                <a:alpha val="20000"/>
              </a:srgbClr>
            </a:outerShdw>
          </a:effectLst>
        </p:spPr>
        <p:txBody>
          <a:bodyPr vertOverflow="overflow" horzOverflow="overflow" vert="horz" wrap="none" lIns="252095" tIns="3619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02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2" name="任意多边形 41"/>
          <p:cNvSpPr/>
          <p:nvPr>
            <p:custDataLst>
              <p:tags r:id="rId22"/>
            </p:custDataLst>
          </p:nvPr>
        </p:nvSpPr>
        <p:spPr>
          <a:xfrm>
            <a:off x="6238424" y="3863102"/>
            <a:ext cx="1417988" cy="142635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42" h="2256">
                <a:moveTo>
                  <a:pt x="1341" y="0"/>
                </a:moveTo>
                <a:lnTo>
                  <a:pt x="2242" y="0"/>
                </a:lnTo>
                <a:lnTo>
                  <a:pt x="2241" y="32"/>
                </a:lnTo>
                <a:cubicBezTo>
                  <a:pt x="2129" y="1203"/>
                  <a:pt x="1201" y="2135"/>
                  <a:pt x="33" y="2254"/>
                </a:cubicBezTo>
                <a:lnTo>
                  <a:pt x="0" y="2256"/>
                </a:lnTo>
                <a:lnTo>
                  <a:pt x="0" y="1353"/>
                </a:lnTo>
                <a:lnTo>
                  <a:pt x="98" y="1339"/>
                </a:lnTo>
                <a:cubicBezTo>
                  <a:pt x="726" y="1210"/>
                  <a:pt x="1218" y="707"/>
                  <a:pt x="1331" y="74"/>
                </a:cubicBezTo>
                <a:lnTo>
                  <a:pt x="1341" y="0"/>
                </a:lnTo>
                <a:close/>
              </a:path>
            </a:pathLst>
          </a:custGeom>
          <a:gradFill>
            <a:gsLst>
              <a:gs pos="0">
                <a:srgbClr val="FFC000">
                  <a:lumMod val="60000"/>
                  <a:lumOff val="40000"/>
                </a:srgbClr>
              </a:gs>
              <a:gs pos="100000">
                <a:srgbClr val="FFC000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sx="105000" sy="105000" algn="ctr" rotWithShape="0">
              <a:srgbClr val="FFC000">
                <a:alpha val="20000"/>
              </a:srgbClr>
            </a:outerShdw>
          </a:effectLst>
        </p:spPr>
        <p:txBody>
          <a:bodyPr vertOverflow="overflow" horzOverflow="overflow" vert="horz" wrap="none" lIns="288290" tIns="3619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03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3" name="任意多边形 42"/>
          <p:cNvSpPr/>
          <p:nvPr>
            <p:custDataLst>
              <p:tags r:id="rId23"/>
            </p:custDataLst>
          </p:nvPr>
        </p:nvSpPr>
        <p:spPr>
          <a:xfrm>
            <a:off x="4542999" y="3875750"/>
            <a:ext cx="1417400" cy="14139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41" h="2236">
                <a:moveTo>
                  <a:pt x="0" y="0"/>
                </a:moveTo>
                <a:lnTo>
                  <a:pt x="903" y="0"/>
                </a:lnTo>
                <a:lnTo>
                  <a:pt x="910" y="54"/>
                </a:lnTo>
                <a:cubicBezTo>
                  <a:pt x="1023" y="688"/>
                  <a:pt x="1515" y="1190"/>
                  <a:pt x="2144" y="1319"/>
                </a:cubicBezTo>
                <a:lnTo>
                  <a:pt x="2241" y="1334"/>
                </a:lnTo>
                <a:lnTo>
                  <a:pt x="2241" y="2236"/>
                </a:lnTo>
                <a:lnTo>
                  <a:pt x="2208" y="2234"/>
                </a:lnTo>
                <a:cubicBezTo>
                  <a:pt x="1040" y="2116"/>
                  <a:pt x="112" y="1183"/>
                  <a:pt x="1" y="1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7429">
                  <a:lumMod val="60000"/>
                  <a:lumOff val="40000"/>
                </a:srgbClr>
              </a:gs>
              <a:gs pos="100000">
                <a:srgbClr val="FF7429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127000" sx="105000" sy="105000" algn="ctr" rotWithShape="0">
              <a:srgbClr val="FF7429">
                <a:alpha val="20000"/>
              </a:srgbClr>
            </a:outerShdw>
          </a:effectLst>
        </p:spPr>
        <p:txBody>
          <a:bodyPr vertOverflow="overflow" horzOverflow="overflow" vert="horz" wrap="none" tIns="36195" rIns="288290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04</a:t>
            </a:r>
            <a:endParaRPr lang="en-US" altLang="zh-CN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753870" y="527685"/>
            <a:ext cx="2664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项目学习流程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465"/>
            <a:ext cx="1406525" cy="18345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8335" y="65151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=</a:t>
            </a:r>
            <a:endParaRPr lang="en-US" altLang="zh-CN"/>
          </a:p>
        </p:txBody>
      </p:sp>
    </p:spTree>
    <p:custDataLst>
      <p:tags r:id="rId2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824" y="2658120"/>
            <a:ext cx="5638801" cy="182919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用所学知识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探究未知世界吧！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2545" y="1873885"/>
            <a:ext cx="503428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2 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课 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探秘汽车的碰撞预警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23765" y="551815"/>
            <a:ext cx="552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汽车安全我探秘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控制系统逻辑运算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dirty="0">
                <a:solidFill>
                  <a:srgbClr val="4B93E8"/>
                </a:solidFill>
                <a:sym typeface="+mn-ea"/>
              </a:rPr>
              <a:t>一、项目情境、提出问题</a:t>
            </a:r>
            <a:endParaRPr kumimoji="1" lang="zh-CN" altLang="en-US" dirty="0">
              <a:solidFill>
                <a:srgbClr val="4B93E8"/>
              </a:solidFill>
              <a:sym typeface="+mn-ea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5731480" y="3428717"/>
            <a:ext cx="554407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出示项目情境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明确项目目标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>
            <a:hlinkClick r:id="rId1" action="ppaction://hlinksldjump"/>
          </p:cNvPr>
          <p:cNvSpPr txBox="1"/>
          <p:nvPr/>
        </p:nvSpPr>
        <p:spPr>
          <a:xfrm>
            <a:off x="431800" y="5734050"/>
            <a:ext cx="946785" cy="572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54405" y="1362710"/>
            <a:ext cx="102152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1.观看倒车入库，汽车距离车库墙体或者旁边的车辆、物体比较近时，汽车会发出报警声音。生活中你有没有遇到过类似的情形？举例说一说。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456055" y="478790"/>
            <a:ext cx="9265285" cy="543560"/>
            <a:chOff x="3395" y="788"/>
            <a:chExt cx="14591" cy="856"/>
          </a:xfrm>
        </p:grpSpPr>
        <p:sp>
          <p:nvSpPr>
            <p:cNvPr id="7" name="同侧圆角矩形 6">
              <a:hlinkClick r:id="rId1" action="ppaction://hlinksldjump"/>
            </p:cNvPr>
            <p:cNvSpPr/>
            <p:nvPr userDrawn="1"/>
          </p:nvSpPr>
          <p:spPr>
            <a:xfrm>
              <a:off x="3395" y="788"/>
              <a:ext cx="3711" cy="856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9" name="同侧圆角矩形 8">
              <a:hlinkClick r:id="rId2" action="ppaction://hlinksldjump"/>
            </p:cNvPr>
            <p:cNvSpPr/>
            <p:nvPr userDrawn="1"/>
          </p:nvSpPr>
          <p:spPr>
            <a:xfrm>
              <a:off x="7106" y="924"/>
              <a:ext cx="3627" cy="70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3" action="ppaction://hlinksldjump"/>
            </p:cNvPr>
            <p:cNvSpPr/>
            <p:nvPr userDrawn="1"/>
          </p:nvSpPr>
          <p:spPr>
            <a:xfrm>
              <a:off x="10733" y="923"/>
              <a:ext cx="3627" cy="7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4" action="ppaction://hlinksldjump"/>
            </p:cNvPr>
            <p:cNvSpPr/>
            <p:nvPr userDrawn="1"/>
          </p:nvSpPr>
          <p:spPr>
            <a:xfrm>
              <a:off x="14360" y="924"/>
              <a:ext cx="3627" cy="707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4" name="倒车近距离报警提示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2540" y="2746375"/>
            <a:ext cx="4827905" cy="2827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3555" y="895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510030" y="478790"/>
            <a:ext cx="9265285" cy="543560"/>
            <a:chOff x="3395" y="788"/>
            <a:chExt cx="14591" cy="856"/>
          </a:xfrm>
        </p:grpSpPr>
        <p:sp>
          <p:nvSpPr>
            <p:cNvPr id="7" name="同侧圆角矩形 6">
              <a:hlinkClick r:id="rId1" action="ppaction://hlinksldjump"/>
            </p:cNvPr>
            <p:cNvSpPr/>
            <p:nvPr userDrawn="1"/>
          </p:nvSpPr>
          <p:spPr>
            <a:xfrm>
              <a:off x="3395" y="788"/>
              <a:ext cx="3711" cy="856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9" name="同侧圆角矩形 8">
              <a:hlinkClick r:id="rId2" action="ppaction://hlinksldjump"/>
            </p:cNvPr>
            <p:cNvSpPr/>
            <p:nvPr userDrawn="1"/>
          </p:nvSpPr>
          <p:spPr>
            <a:xfrm>
              <a:off x="7106" y="924"/>
              <a:ext cx="3627" cy="709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3" action="ppaction://hlinksldjump"/>
            </p:cNvPr>
            <p:cNvSpPr/>
            <p:nvPr userDrawn="1"/>
          </p:nvSpPr>
          <p:spPr>
            <a:xfrm>
              <a:off x="10733" y="923"/>
              <a:ext cx="3627" cy="7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4" action="ppaction://hlinksldjump"/>
            </p:cNvPr>
            <p:cNvSpPr/>
            <p:nvPr userDrawn="1"/>
          </p:nvSpPr>
          <p:spPr>
            <a:xfrm>
              <a:off x="14360" y="924"/>
              <a:ext cx="3627" cy="707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47725" y="1626235"/>
            <a:ext cx="9769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.汽车是怎么感知在距离比较近的范围内有人或者物体的呢？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7725" y="3275330"/>
            <a:ext cx="931164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探秘汽车碰撞预警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——“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或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运算应用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https://img8.file.cache.docer.com/storage/1643102270388519700/39a867eba37f520ac24a45bd8e07b650.png" descr="惯性汽车突然刹车.png"/>
          <p:cNvPicPr>
            <a:picLocks noChangeAspect="1"/>
          </p:cNvPicPr>
          <p:nvPr/>
        </p:nvPicPr>
        <p:blipFill>
          <a:blip r:embed="rId5"/>
          <a:srcRect t="24627" r="1518" b="31497"/>
          <a:stretch>
            <a:fillRect/>
          </a:stretch>
        </p:blipFill>
        <p:spPr>
          <a:xfrm>
            <a:off x="7494905" y="4227830"/>
            <a:ext cx="3715385" cy="165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4294967295" hasCustomPrompt="1"/>
          </p:nvPr>
        </p:nvSpPr>
        <p:spPr>
          <a:xfrm>
            <a:off x="5215255" y="1198880"/>
            <a:ext cx="5892165" cy="8509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dirty="0">
                <a:sym typeface="+mn-ea"/>
              </a:rPr>
              <a:t>二、项目分析、聚焦问题</a:t>
            </a:r>
            <a:endParaRPr kumimoji="1" lang="zh-CN" altLang="en-US" dirty="0">
              <a:solidFill>
                <a:srgbClr val="4B93E8"/>
              </a:solidFill>
              <a:sym typeface="+mn-ea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474335" y="2301240"/>
            <a:ext cx="53740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哪些传感器可以用来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检测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近距离范围内是否有物体？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红外线传感器工作原理。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超声波传感器工作原理。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设计碰撞预警方案。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hlinkClick r:id="rId1" action="ppaction://hlinksldjump"/>
          </p:cNvPr>
          <p:cNvSpPr txBox="1"/>
          <p:nvPr/>
        </p:nvSpPr>
        <p:spPr>
          <a:xfrm>
            <a:off x="400685" y="5681345"/>
            <a:ext cx="998220" cy="768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5145" y="1199515"/>
            <a:ext cx="11377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1.哪些传感器可以用来检测近距离范围内是否有物体等呢？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2485" y="2066925"/>
            <a:ext cx="10113645" cy="984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</a:rPr>
              <a:t>小组讨论哪些传感器可以用于近距离范围内检测是否有物体？并汇报。</a:t>
            </a:r>
            <a:endParaRPr lang="zh-CN" altLang="en-US" sz="2400">
              <a:solidFill>
                <a:schemeClr val="bg1"/>
              </a:solidFill>
            </a:endParaRPr>
          </a:p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497330" y="467995"/>
            <a:ext cx="9319260" cy="547370"/>
            <a:chOff x="2358" y="788"/>
            <a:chExt cx="14676" cy="862"/>
          </a:xfrm>
        </p:grpSpPr>
        <p:sp>
          <p:nvSpPr>
            <p:cNvPr id="7" name="同侧圆角矩形 6">
              <a:hlinkClick r:id="rId1" action="ppaction://hlinksldjump"/>
            </p:cNvPr>
            <p:cNvSpPr/>
            <p:nvPr userDrawn="1"/>
          </p:nvSpPr>
          <p:spPr>
            <a:xfrm>
              <a:off x="2358" y="924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9" name="同侧圆角矩形 8">
              <a:hlinkClick r:id="rId2" action="ppaction://hlinksldjump"/>
            </p:cNvPr>
            <p:cNvSpPr/>
            <p:nvPr userDrawn="1"/>
          </p:nvSpPr>
          <p:spPr>
            <a:xfrm>
              <a:off x="6052" y="788"/>
              <a:ext cx="3747" cy="862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11" name="同侧圆角矩形 10">
              <a:hlinkClick r:id="rId3" action="ppaction://hlinksldjump"/>
            </p:cNvPr>
            <p:cNvSpPr/>
            <p:nvPr userDrawn="1"/>
          </p:nvSpPr>
          <p:spPr>
            <a:xfrm>
              <a:off x="9798" y="940"/>
              <a:ext cx="3627" cy="7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12" name="同侧圆角矩形 11">
              <a:hlinkClick r:id="rId4" action="ppaction://hlinksldjump"/>
            </p:cNvPr>
            <p:cNvSpPr/>
            <p:nvPr userDrawn="1"/>
          </p:nvSpPr>
          <p:spPr>
            <a:xfrm>
              <a:off x="13408" y="941"/>
              <a:ext cx="3627" cy="707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3" name="https://docer-ks3.wpscdn.cn/picture/191515743/91165a7cee0415b8a69e9a480b6dd8b7_612.jpg" descr="超声波距离传感器电子模块隔离在白色背景上。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277" t="17491" r="21476" b="23519"/>
          <a:stretch>
            <a:fillRect/>
          </a:stretch>
        </p:blipFill>
        <p:spPr>
          <a:xfrm>
            <a:off x="1753235" y="3239135"/>
            <a:ext cx="2195195" cy="1457960"/>
          </a:xfrm>
          <a:prstGeom prst="rect">
            <a:avLst/>
          </a:prstGeom>
        </p:spPr>
      </p:pic>
      <p:pic>
        <p:nvPicPr>
          <p:cNvPr id="4" name="https://docer-ks3.wpscdn.cn/picture/71072719/9fa7d6d5b3bb04b9a8e28643678e8860_612.jpg" descr="electronic micro detail robotics innovation"/>
          <p:cNvPicPr>
            <a:picLocks noChangeAspect="1"/>
          </p:cNvPicPr>
          <p:nvPr/>
        </p:nvPicPr>
        <p:blipFill>
          <a:blip r:embed="rId6">
            <a:clrChange>
              <a:clrFrom>
                <a:srgbClr val="DCE5EC">
                  <a:alpha val="100000"/>
                </a:srgbClr>
              </a:clrFrom>
              <a:clrTo>
                <a:srgbClr val="DCE5EC">
                  <a:alpha val="100000"/>
                  <a:alpha val="0"/>
                </a:srgbClr>
              </a:clrTo>
            </a:clrChange>
          </a:blip>
          <a:srcRect l="29653" t="14750" r="26500" b="37398"/>
          <a:stretch>
            <a:fillRect/>
          </a:stretch>
        </p:blipFill>
        <p:spPr>
          <a:xfrm>
            <a:off x="4801870" y="3397250"/>
            <a:ext cx="1655445" cy="1204595"/>
          </a:xfrm>
          <a:prstGeom prst="rect">
            <a:avLst/>
          </a:prstGeom>
        </p:spPr>
      </p:pic>
      <p:pic>
        <p:nvPicPr>
          <p:cNvPr id="5" name="https://docer-ks3.wpscdn.cn/picture/57542605/338ae307d7fd3dc9b9e9d494f357271c_612.jpg" descr="Dome CCTV Security Camera Isolated"/>
          <p:cNvPicPr>
            <a:picLocks noChangeAspect="1"/>
          </p:cNvPicPr>
          <p:nvPr/>
        </p:nvPicPr>
        <p:blipFill>
          <a:blip r:embed="rId7"/>
          <a:srcRect l="10092" t="10657" r="14142" b="8435"/>
          <a:stretch>
            <a:fillRect/>
          </a:stretch>
        </p:blipFill>
        <p:spPr>
          <a:xfrm>
            <a:off x="7861300" y="3301365"/>
            <a:ext cx="1452245" cy="13957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44370" y="4947285"/>
            <a:ext cx="1914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超声波传感器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92675" y="4947285"/>
            <a:ext cx="1914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红外线传感器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065135" y="4946650"/>
            <a:ext cx="1044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摄像头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33170" y="2159635"/>
            <a:ext cx="6666865" cy="5613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altLang="zh-CN" sz="3200"/>
          </a:p>
          <a:p>
            <a:pPr marL="0" indent="227330" algn="l" defTabSz="266700">
              <a:lnSpc>
                <a:spcPct val="150000"/>
              </a:lnSpc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endParaRPr lang="en-US" altLang="zh-CN" sz="16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227330" algn="l" defTabSz="266700">
              <a:lnSpc>
                <a:spcPct val="150000"/>
              </a:lnSpc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4045" y="1865630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227330" algn="l" defTabSz="266700">
              <a:lnSpc>
                <a:spcPts val="1560"/>
              </a:lnSpc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70" y="1298575"/>
            <a:ext cx="10088880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2.红外线传感器是怎样检测到近距离范围内的物体？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？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44625" y="478155"/>
            <a:ext cx="9319260" cy="547370"/>
            <a:chOff x="2003" y="736"/>
            <a:chExt cx="14676" cy="862"/>
          </a:xfrm>
        </p:grpSpPr>
        <p:sp>
          <p:nvSpPr>
            <p:cNvPr id="16" name="同侧圆角矩形 15">
              <a:hlinkClick r:id="rId1" action="ppaction://hlinksldjump"/>
            </p:cNvPr>
            <p:cNvSpPr/>
            <p:nvPr userDrawn="1"/>
          </p:nvSpPr>
          <p:spPr>
            <a:xfrm>
              <a:off x="2003" y="872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2" action="ppaction://hlinksldjump"/>
            </p:cNvPr>
            <p:cNvSpPr/>
            <p:nvPr userDrawn="1"/>
          </p:nvSpPr>
          <p:spPr>
            <a:xfrm>
              <a:off x="5697" y="736"/>
              <a:ext cx="3747" cy="862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3" action="ppaction://hlinksldjump"/>
            </p:cNvPr>
            <p:cNvSpPr/>
            <p:nvPr userDrawn="1"/>
          </p:nvSpPr>
          <p:spPr>
            <a:xfrm>
              <a:off x="9443" y="888"/>
              <a:ext cx="3627" cy="7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4" action="ppaction://hlinksldjump"/>
            </p:cNvPr>
            <p:cNvSpPr/>
            <p:nvPr userDrawn="1"/>
          </p:nvSpPr>
          <p:spPr>
            <a:xfrm>
              <a:off x="13053" y="889"/>
              <a:ext cx="3627" cy="707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5" name="红外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0450" y="2349500"/>
            <a:ext cx="7531100" cy="337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33170" y="2159635"/>
            <a:ext cx="6666865" cy="5613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altLang="zh-CN" sz="3200"/>
          </a:p>
          <a:p>
            <a:pPr marL="0" indent="227330" algn="l" defTabSz="266700">
              <a:lnSpc>
                <a:spcPct val="150000"/>
              </a:lnSpc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endParaRPr lang="en-US" altLang="zh-CN" sz="16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227330" algn="l" defTabSz="266700">
              <a:lnSpc>
                <a:spcPct val="150000"/>
              </a:lnSpc>
              <a:spcAft>
                <a:spcPct val="0"/>
              </a:spcAft>
            </a:pP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4045" y="1865630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227330" algn="l" defTabSz="266700">
              <a:lnSpc>
                <a:spcPts val="1560"/>
              </a:lnSpc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70" y="1298575"/>
            <a:ext cx="10088880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3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.超声波传感器是怎样检测到近距离范围内的物体？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？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44625" y="478155"/>
            <a:ext cx="9319260" cy="547370"/>
            <a:chOff x="2003" y="736"/>
            <a:chExt cx="14676" cy="862"/>
          </a:xfrm>
        </p:grpSpPr>
        <p:sp>
          <p:nvSpPr>
            <p:cNvPr id="16" name="同侧圆角矩形 15">
              <a:hlinkClick r:id="rId1" action="ppaction://hlinksldjump"/>
            </p:cNvPr>
            <p:cNvSpPr/>
            <p:nvPr userDrawn="1"/>
          </p:nvSpPr>
          <p:spPr>
            <a:xfrm>
              <a:off x="2003" y="872"/>
              <a:ext cx="3711" cy="72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项目情境、提出问题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0" name="同侧圆角矩形 39">
              <a:hlinkClick r:id="rId2" action="ppaction://hlinksldjump"/>
            </p:cNvPr>
            <p:cNvSpPr/>
            <p:nvPr userDrawn="1"/>
          </p:nvSpPr>
          <p:spPr>
            <a:xfrm>
              <a:off x="5697" y="736"/>
              <a:ext cx="3747" cy="862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b="1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项目分析、聚焦问题</a:t>
              </a:r>
              <a:endPara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1" name="同侧圆角矩形 40">
              <a:hlinkClick r:id="rId3" action="ppaction://hlinksldjump"/>
            </p:cNvPr>
            <p:cNvSpPr/>
            <p:nvPr userDrawn="1"/>
          </p:nvSpPr>
          <p:spPr>
            <a:xfrm>
              <a:off x="9443" y="888"/>
              <a:ext cx="3627" cy="710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项目实施、解决问题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  <p:sp>
          <p:nvSpPr>
            <p:cNvPr id="42" name="同侧圆角矩形 41">
              <a:hlinkClick r:id="rId4" action="ppaction://hlinksldjump"/>
            </p:cNvPr>
            <p:cNvSpPr/>
            <p:nvPr userDrawn="1"/>
          </p:nvSpPr>
          <p:spPr>
            <a:xfrm>
              <a:off x="13053" y="889"/>
              <a:ext cx="3627" cy="707"/>
            </a:xfrm>
            <a:prstGeom prst="round2SameRect">
              <a:avLst>
                <a:gd name="adj1" fmla="val 23067"/>
                <a:gd name="adj2" fmla="val 10646"/>
              </a:avLst>
            </a:prstGeom>
            <a:solidFill>
              <a:srgbClr val="EFEFEF"/>
            </a:solidFill>
            <a:ln>
              <a:noFill/>
            </a:ln>
            <a:effectLst>
              <a:innerShdw blurRad="63500" dist="508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ln w="15875"/>
                  <a:solidFill>
                    <a:schemeClr val="accent1">
                      <a:lumMod val="75000"/>
                    </a:schemeClr>
                  </a:solidFill>
                  <a:effectLst/>
                </a:rPr>
                <a:t>项目拓展、总结评价</a:t>
              </a:r>
              <a:endPara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endParaRPr>
            </a:p>
          </p:txBody>
        </p:sp>
      </p:grpSp>
      <p:pic>
        <p:nvPicPr>
          <p:cNvPr id="4" name="超声波传感器工作原理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0505" y="2397760"/>
            <a:ext cx="7298690" cy="3209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i*1_1"/>
  <p:tag name="KSO_WM_UNIT_INDEX" val="1_1"/>
  <p:tag name="KSO_WM_DIAGRAM_GROUP_CODE" val="q1-1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]}"/>
</p:tagLst>
</file>

<file path=ppt/tags/tag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,&quot;transparency&quot;:1},{&quot;brightness&quot;:0,&quot;colorType&quot;:1,&quot;foreColorIndex&quot;:8,&quot;pos&quot;:0.6000000238418579,&quot;transparency&quot;:0}],&quot;type&quot;:2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4_3"/>
  <p:tag name="KSO_WM_UNIT_INDEX" val="1_4_3"/>
  <p:tag name="KSO_WM_DIAGRAM_GROUP_CODE" val="q1-1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1_3"/>
  <p:tag name="KSO_WM_UNIT_INDEX" val="1_1_3"/>
  <p:tag name="KSO_WM_DIAGRAM_GROUP_CODE" val="q1-1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1},{&quot;brightness&quot;:0,&quot;colorType&quot;:1,&quot;foreColorIndex&quot;:6,&quot;pos&quot;:0.6000000238418579,&quot;transparency&quot;:0}],&quot;type&quot;:2},&quot;shadow&quot;:{&quot;brightness&quot;:-0.25,&quot;colorType&quot;:1,&quot;foreColorIndex&quot;:6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2_3"/>
  <p:tag name="KSO_WM_UNIT_INDEX" val="1_2_3"/>
  <p:tag name="KSO_WM_DIAGRAM_GROUP_CODE" val="q1-1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,&quot;transparency&quot;:1},{&quot;brightness&quot;:0,&quot;colorType&quot;:1,&quot;foreColorIndex&quot;:7,&quot;pos&quot;:0.6000000238418579,&quot;transparency&quot;:0}],&quot;type&quot;:2},&quot;shadow&quot;:{&quot;brightness&quot;:-0.25,&quot;colorType&quot;:1,&quot;foreColorIndex&quot;:7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3_3"/>
  <p:tag name="KSO_WM_UNIT_INDEX" val="1_3_3"/>
  <p:tag name="KSO_WM_DIAGRAM_GROUP_CODE" val="q1-1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i*1_3"/>
  <p:tag name="KSO_WM_UNIT_INDEX" val="1_3"/>
  <p:tag name="KSO_WM_DIAGRAM_GROUP_CODE" val="q1-1"/>
  <p:tag name="KSO_WM_UNIT_LINE_FORE_SCHEMECOLOR_INDEX" val="13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3_1"/>
  <p:tag name="KSO_WM_UNIT_INDEX" val="1_3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1_2"/>
  <p:tag name="KSO_WM_UNIT_INDEX" val="1_1_2"/>
  <p:tag name="KSO_WM_DIAGRAM_GROUP_CODE" val="q1-1"/>
  <p:tag name="KSO_WM_UNIT_FILL_TYPE" val="3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2_2"/>
  <p:tag name="KSO_WM_UNIT_INDEX" val="1_2_2"/>
  <p:tag name="KSO_WM_DIAGRAM_GROUP_CODE" val="q1-1"/>
  <p:tag name="KSO_WM_UNIT_FILL_TYPE" val="3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3_2"/>
  <p:tag name="KSO_WM_UNIT_INDEX" val="1_3_2"/>
  <p:tag name="KSO_WM_DIAGRAM_GROUP_CODE" val="q1-1"/>
  <p:tag name="KSO_WM_UNIT_FILL_TYPE" val="3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SUBTYPE" val="d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i*1_4_2"/>
  <p:tag name="KSO_WM_UNIT_INDEX" val="1_4_2"/>
  <p:tag name="KSO_WM_DIAGRAM_GROUP_CODE" val="q1-1"/>
  <p:tag name="KSO_WM_UNIT_FILL_TYPE" val="3"/>
  <p:tag name="KSO_WM_UNIT_TEXT_FILL_FORE_SCHEMECOLOR_INDEX" val="1"/>
  <p:tag name="KSO_WM_UNIT_TEXT_FILL_TYPE" val="1"/>
  <p:tag name="KSO_WM_UNIT_PRESET_TEXT" val="04"/>
  <p:tag name="KSO_WM_DIAGRAM_USE_COLOR_VALUE" val="{&quot;color_scheme&quot;:1,&quot;color_type&quot;:1,&quot;theme_color_indexes&quot;:[]}"/>
</p:tagLst>
</file>

<file path=ppt/tags/tag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i*1_2"/>
  <p:tag name="KSO_WM_UNIT_INDEX" val="1_2"/>
  <p:tag name="KSO_WM_DIAGRAM_GROUP_CODE" val="q1-1"/>
  <p:tag name="KSO_WM_UNIT_LINE_FORE_SCHEMECOLOR_INDEX" val="13"/>
  <p:tag name="KSO_WM_DIAGRAM_USE_COLOR_VALUE" val="{&quot;color_scheme&quot;:1,&quot;color_type&quot;:1,&quot;theme_color_indexes&quot;:[]}"/>
</p:tagLst>
</file>

<file path=ppt/tags/tag20.xml><?xml version="1.0" encoding="utf-8"?>
<p:tagLst xmlns:p="http://schemas.openxmlformats.org/presentationml/2006/main">
  <p:tag name="RESOURCE_RECORD_KEY" val="{&quot;70&quot;:[3314189]}"/>
</p:tagLst>
</file>

<file path=ppt/tags/tag21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NjQ5MmIxN2UwOWQ1MmExODY2MmNkNTI5YjRjZTNkMzkifQ=="/>
  <p:tag name="RESOURCE_RECORD_KEY" val="{&quot;10&quot;:[50017404],&quot;70&quot;:[3314380,3315597,3314189]}"/>
</p:tagLst>
</file>

<file path=ppt/tags/tag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0_3*q_h_i*1_2_1"/>
  <p:tag name="KSO_WM_UNIT_INDEX" val="1_2_1"/>
  <p:tag name="KSO_WM_DIAGRAM_GROUP_CODE" val="q1-1"/>
  <p:tag name="KSO_WM_UNIT_LINE_FORE_SCHEMECOLOR_INDEX" val="6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2_1"/>
  <p:tag name="KSO_WM_UNIT_INDEX" val="1_2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0_3*q_h_i*1_3_1"/>
  <p:tag name="KSO_WM_UNIT_INDEX" val="1_3_1"/>
  <p:tag name="KSO_WM_DIAGRAM_GROUP_CODE" val="q1-1"/>
  <p:tag name="KSO_WM_UNIT_LINE_FORE_SCHEMECOLOR_INDEX" val="7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0_3*q_h_i*1_1_1"/>
  <p:tag name="KSO_WM_UNIT_INDEX" val="1_1_1"/>
  <p:tag name="KSO_WM_DIAGRAM_GROUP_CODE" val="q1-1"/>
  <p:tag name="KSO_WM_UNIT_LINE_FORE_SCHEMECOLOR_INDEX" val="5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0_3*q_h_i*1_4_1"/>
  <p:tag name="KSO_WM_UNIT_INDEX" val="1_4_1"/>
  <p:tag name="KSO_WM_DIAGRAM_GROUP_CODE" val="q1-1"/>
  <p:tag name="KSO_WM_UNIT_LINE_FORE_SCHEMECOLOR_INDEX" val="8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1_1"/>
  <p:tag name="KSO_WM_UNIT_INDEX" val="1_1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0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1.8542725467938,&quot;left&quot;:72.22500610351562,&quot;top&quot;:97.67290309668188,&quot;width&quot;:820.7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0_3*q_h_a*1_4_1"/>
  <p:tag name="KSO_WM_UNIT_INDEX" val="1_4_1"/>
  <p:tag name="KSO_WM_DIAGRAM_GROUP_CODE" val="q1-1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1905</Words>
  <Application>WPS 演示</Application>
  <PresentationFormat>宽屏</PresentationFormat>
  <Paragraphs>286</Paragraphs>
  <Slides>20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汉仪劲楷简</vt:lpstr>
      <vt:lpstr>Arial</vt:lpstr>
      <vt:lpstr>微软雅黑</vt:lpstr>
      <vt:lpstr>方正姚体</vt:lpstr>
      <vt:lpstr>阿里巴巴普惠体 M</vt:lpstr>
      <vt:lpstr>汉仪综艺体简</vt:lpstr>
      <vt:lpstr>楷体</vt:lpstr>
      <vt:lpstr>Times New Roman</vt:lpstr>
      <vt:lpstr>Arial Unicode MS</vt:lpstr>
      <vt:lpstr>Calibri</vt:lpstr>
      <vt:lpstr>思源黑体</vt:lpstr>
      <vt:lpstr>等线</vt:lpstr>
      <vt:lpstr>Designed by OfficePLUS</vt:lpstr>
      <vt:lpstr>1_Designed by OfficePLUS</vt:lpstr>
      <vt:lpstr>探秘汽车的碰撞预警</vt:lpstr>
      <vt:lpstr>PowerPoint 演示文稿</vt:lpstr>
      <vt:lpstr>一、项目情境、提出问题</vt:lpstr>
      <vt:lpstr>PowerPoint 演示文稿</vt:lpstr>
      <vt:lpstr>PowerPoint 演示文稿</vt:lpstr>
      <vt:lpstr>二、项目分析、聚焦问题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三、项目实施，解决问题</vt:lpstr>
      <vt:lpstr>PowerPoint 演示文稿</vt:lpstr>
      <vt:lpstr>PowerPoint 演示文稿</vt:lpstr>
      <vt:lpstr>四、项目拓展、总结评价 </vt:lpstr>
      <vt:lpstr>PowerPoint 演示文稿</vt:lpstr>
      <vt:lpstr>PowerPoint 演示文稿</vt:lpstr>
      <vt:lpstr>PowerPoint 演示文稿</vt:lpstr>
      <vt:lpstr>PowerPoint 演示文稿</vt:lpstr>
      <vt:lpstr>用所学知识 探究未知世界吧！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c c f x</cp:lastModifiedBy>
  <cp:revision>99</cp:revision>
  <cp:lastPrinted>2024-05-12T16:00:00Z</cp:lastPrinted>
  <dcterms:created xsi:type="dcterms:W3CDTF">2024-05-12T16:00:00Z</dcterms:created>
  <dcterms:modified xsi:type="dcterms:W3CDTF">2025-01-06T07:43:46Z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E7B5760488B34B80925CE0665DD7DF51_13</vt:lpwstr>
  </property>
  <property fmtid="{D5CDD505-2E9C-101B-9397-08002B2CF9AE}" pid="3" name="KSOProductBuildVer">
    <vt:lpwstr>2052-12.1.0.19770</vt:lpwstr>
  </property>
</Properties>
</file>