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540" r:id="rId3"/>
  </p:sldIdLst>
  <p:sldSz cx="12192000" cy="6858000"/>
  <p:notesSz cx="6858000" cy="9144000"/>
  <p:embeddedFontLst>
    <p:embeddedFont>
      <p:font typeface="等线 Light" panose="02010600030101010101" pitchFamily="2" charset="-122"/>
      <p:regular r:id="rId9"/>
    </p:embeddedFont>
    <p:embeddedFont>
      <p:font typeface="黑体" panose="02010609060101010101" charset="-122"/>
      <p:regular r:id="rId10"/>
    </p:embeddedFont>
    <p:embeddedFont>
      <p:font typeface="楷体" panose="02010609060101010101" pitchFamily="49" charset="-122"/>
      <p:regular r:id="rId11"/>
    </p:embeddedFont>
    <p:embeddedFont>
      <p:font typeface="等线" panose="02010600030101010101" charset="-122"/>
      <p:regular r:id="rId12"/>
    </p:embeddedFont>
    <p:embeddedFont>
      <p:font typeface="Calibri" panose="020F0502020204030204" charset="0"/>
      <p:regular r:id="rId13"/>
      <p:bold r:id="rId14"/>
      <p:italic r:id="rId15"/>
      <p:boldItalic r:id="rId16"/>
    </p:embeddedFont>
  </p:embeddedFontLst>
  <p:custDataLst>
    <p:tags r:id="rId17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14" userDrawn="1">
          <p15:clr>
            <a:srgbClr val="A4A3A4"/>
          </p15:clr>
        </p15:guide>
        <p15:guide id="2" pos="38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547" autoAdjust="0"/>
    <p:restoredTop sz="94660" autoAdjust="0"/>
  </p:normalViewPr>
  <p:slideViewPr>
    <p:cSldViewPr snapToGrid="0" showGuides="1">
      <p:cViewPr>
        <p:scale>
          <a:sx n="125" d="100"/>
          <a:sy n="125" d="100"/>
        </p:scale>
        <p:origin x="240" y="942"/>
      </p:cViewPr>
      <p:guideLst>
        <p:guide orient="horz" pos="2414"/>
        <p:guide pos="383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70" d="100"/>
        <a:sy n="170" d="100"/>
      </p:scale>
      <p:origin x="0" y="0"/>
    </p:cViewPr>
  </p:sorter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font" Target="fonts/font1.fntdata"/><Relationship Id="rId8" Type="http://schemas.openxmlformats.org/officeDocument/2006/relationships/tableStyles" Target="tableStyles.xml"/><Relationship Id="rId7" Type="http://schemas.openxmlformats.org/officeDocument/2006/relationships/viewProps" Target="viewProps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gs" Target="tags/tag2.xml"/><Relationship Id="rId16" Type="http://schemas.openxmlformats.org/officeDocument/2006/relationships/font" Target="fonts/font8.fntdata"/><Relationship Id="rId15" Type="http://schemas.openxmlformats.org/officeDocument/2006/relationships/font" Target="fonts/font7.fntdata"/><Relationship Id="rId14" Type="http://schemas.openxmlformats.org/officeDocument/2006/relationships/font" Target="fonts/font6.fntdata"/><Relationship Id="rId13" Type="http://schemas.openxmlformats.org/officeDocument/2006/relationships/font" Target="fonts/font5.fntdata"/><Relationship Id="rId12" Type="http://schemas.openxmlformats.org/officeDocument/2006/relationships/font" Target="fonts/font4.fntdata"/><Relationship Id="rId11" Type="http://schemas.openxmlformats.org/officeDocument/2006/relationships/font" Target="fonts/font3.fntdata"/><Relationship Id="rId10" Type="http://schemas.openxmlformats.org/officeDocument/2006/relationships/font" Target="fonts/font2.fntdata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ct val="0"/>
              </a:spcBef>
              <a:spcAft>
                <a:spcPct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ct val="0"/>
              </a:spcBef>
              <a:spcAft>
                <a:spcPct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D84B8B92-85D1-4424-A5B3-701F3886D916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ct val="0"/>
              </a:spcBef>
              <a:spcAft>
                <a:spcPct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ct val="0"/>
              </a:spcBef>
              <a:spcAft>
                <a:spcPct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C5CB50B2-B5E2-4214-ADB4-DE55288B74BA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22EAF181-1A36-4114-8F4E-C898BE207130}" type="datetime1">
              <a:rPr lang="zh-CN" altLang="en-US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algn="ct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 algn="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ACCC150F-BD92-4641-987D-AB337FF8650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image" Target="file:///D:\qq&#25991;&#20214;\712321467\Image\C2C\Image2\%7b75232B38-A165-1FB7-499C-2E1C792CACB5%7d.png" TargetMode="External"/><Relationship Id="rId7" Type="http://schemas.openxmlformats.org/officeDocument/2006/relationships/image" Target="../media/image2.png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/>
          <p:nvPr/>
        </p:nvGrpSpPr>
        <p:grpSpPr>
          <a:xfrm rot="0">
            <a:off x="927100" y="463550"/>
            <a:ext cx="3331845" cy="673100"/>
            <a:chOff x="4697" y="6986"/>
            <a:chExt cx="5247" cy="1060"/>
          </a:xfrm>
        </p:grpSpPr>
        <p:sp>
          <p:nvSpPr>
            <p:cNvPr id="7" name="圆角矩形 6"/>
            <p:cNvSpPr/>
            <p:nvPr/>
          </p:nvSpPr>
          <p:spPr>
            <a:xfrm>
              <a:off x="4697" y="6986"/>
              <a:ext cx="5247" cy="10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5143" y="7153"/>
              <a:ext cx="3884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indent="0" algn="ctr"/>
              <a:r>
                <a:rPr lang="zh-CN" altLang="en-US" sz="2400" b="1">
                  <a:solidFill>
                    <a:srgbClr val="002060"/>
                  </a:solidFill>
                  <a:effectLst/>
                  <a:latin typeface="黑体" panose="02010609060101010101" charset="-122"/>
                  <a:ea typeface="黑体" panose="02010609060101010101" charset="-122"/>
                  <a:cs typeface="楷体" panose="02010609060101010101" pitchFamily="49" charset="-122"/>
                </a:rPr>
                <a:t>评价量表</a:t>
              </a:r>
              <a:endParaRPr lang="zh-CN" altLang="en-US" sz="2400" b="1">
                <a:solidFill>
                  <a:srgbClr val="002060"/>
                </a:solidFill>
                <a:effectLst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</a:endParaRPr>
            </a:p>
          </p:txBody>
        </p:sp>
      </p:grp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887730" y="1868170"/>
          <a:ext cx="10403205" cy="3497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9200"/>
                <a:gridCol w="4695825"/>
                <a:gridCol w="3218180"/>
              </a:tblGrid>
              <a:tr h="768985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评价</a:t>
                      </a:r>
                      <a:r>
                        <a:rPr lang="zh-CN" altLang="en-US" sz="24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内容</a:t>
                      </a:r>
                      <a:endParaRPr lang="zh-CN" altLang="en-US" sz="24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评价标准</a:t>
                      </a:r>
                      <a:endParaRPr lang="zh-CN" altLang="en-US" sz="24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评价结果</a:t>
                      </a:r>
                      <a:endParaRPr lang="zh-CN" altLang="en-US" sz="24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926465">
                <a:tc>
                  <a:txBody>
                    <a:bodyPr/>
                    <a:p>
                      <a:pPr indent="0" algn="ctr" fontAlgn="auto">
                        <a:lnSpc>
                          <a:spcPct val="170000"/>
                        </a:lnSpc>
                        <a:buNone/>
                      </a:pPr>
                      <a:r>
                        <a:rPr lang="zh-CN" altLang="en-US" sz="2400" b="1">
                          <a:solidFill>
                            <a:srgbClr val="00206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了解报警原理</a:t>
                      </a:r>
                      <a:endParaRPr lang="zh-CN" altLang="en-US" sz="2400" b="1">
                        <a:solidFill>
                          <a:srgbClr val="00206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800" b="1">
                          <a:solidFill>
                            <a:srgbClr val="00206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</a:t>
                      </a:r>
                      <a:r>
                        <a:rPr lang="zh-CN" altLang="en-US" sz="1800" b="1">
                          <a:solidFill>
                            <a:srgbClr val="00206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．了解安全带报警的条件。</a:t>
                      </a:r>
                      <a:endParaRPr lang="zh-CN" altLang="en-US" sz="1800" b="1">
                        <a:solidFill>
                          <a:srgbClr val="00206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800" b="1">
                          <a:solidFill>
                            <a:srgbClr val="00206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2</a:t>
                      </a:r>
                      <a:r>
                        <a:rPr lang="zh-CN" altLang="en-US" sz="1800" b="1">
                          <a:solidFill>
                            <a:srgbClr val="00206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．掌握开关量的</a:t>
                      </a:r>
                      <a:r>
                        <a:rPr lang="en-US" altLang="zh-CN" sz="1800" b="1">
                          <a:solidFill>
                            <a:srgbClr val="00206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“</a:t>
                      </a:r>
                      <a:r>
                        <a:rPr lang="zh-CN" altLang="en-US" sz="1800" b="1">
                          <a:solidFill>
                            <a:srgbClr val="00206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与</a:t>
                      </a:r>
                      <a:r>
                        <a:rPr lang="en-US" altLang="zh-CN" sz="1800" b="1">
                          <a:solidFill>
                            <a:srgbClr val="00206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”</a:t>
                      </a:r>
                      <a:r>
                        <a:rPr lang="zh-CN" altLang="en-US" sz="1800" b="1">
                          <a:solidFill>
                            <a:srgbClr val="00206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运算。</a:t>
                      </a:r>
                      <a:endParaRPr lang="zh-CN" altLang="en-US" sz="1800" b="1">
                        <a:solidFill>
                          <a:srgbClr val="00206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875665">
                <a:tc>
                  <a:txBody>
                    <a:bodyPr/>
                    <a:p>
                      <a:pPr indent="0" algn="ctr" fontAlgn="auto">
                        <a:lnSpc>
                          <a:spcPct val="170000"/>
                        </a:lnSpc>
                        <a:buNone/>
                      </a:pPr>
                      <a:r>
                        <a:rPr lang="zh-CN" altLang="en-US" sz="2400" b="1">
                          <a:solidFill>
                            <a:srgbClr val="00206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制作报警模型</a:t>
                      </a:r>
                      <a:endParaRPr lang="zh-CN" altLang="en-US" sz="2400" b="1">
                        <a:solidFill>
                          <a:srgbClr val="00206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 fontAlgn="auto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1">
                          <a:solidFill>
                            <a:srgbClr val="00206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1．能够搭建安全带报警系统硬件模型。</a:t>
                      </a:r>
                      <a:endParaRPr lang="zh-CN" altLang="en-US" sz="1800" b="1">
                        <a:solidFill>
                          <a:srgbClr val="00206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algn="l" fontAlgn="auto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1">
                          <a:solidFill>
                            <a:srgbClr val="00206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2．能够编写程序调试报警功能。</a:t>
                      </a:r>
                      <a:endParaRPr lang="zh-CN" altLang="en-US" sz="1800" b="1">
                        <a:solidFill>
                          <a:srgbClr val="00206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926465">
                <a:tc>
                  <a:txBody>
                    <a:bodyPr/>
                    <a:p>
                      <a:pPr indent="0" algn="ctr" fontAlgn="auto">
                        <a:lnSpc>
                          <a:spcPct val="170000"/>
                        </a:lnSpc>
                        <a:buNone/>
                      </a:pPr>
                      <a:r>
                        <a:rPr lang="zh-CN" altLang="en-US" sz="2400" b="1">
                          <a:solidFill>
                            <a:srgbClr val="00206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项目参与度</a:t>
                      </a:r>
                      <a:endParaRPr lang="zh-CN" altLang="en-US" sz="2400" b="1">
                        <a:solidFill>
                          <a:srgbClr val="00206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 b="1">
                          <a:solidFill>
                            <a:srgbClr val="00206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能积极参与小组各环节的讨论、硬件连接、程序修改、汇报展示、评价等。</a:t>
                      </a:r>
                      <a:endParaRPr lang="zh-CN" altLang="en-US" sz="1800" b="1">
                        <a:solidFill>
                          <a:srgbClr val="00206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0" name="组合 9"/>
          <p:cNvGrpSpPr/>
          <p:nvPr/>
        </p:nvGrpSpPr>
        <p:grpSpPr>
          <a:xfrm rot="0">
            <a:off x="8765540" y="2806700"/>
            <a:ext cx="1873250" cy="572770"/>
            <a:chOff x="12397" y="4835"/>
            <a:chExt cx="2950" cy="902"/>
          </a:xfrm>
        </p:grpSpPr>
        <p:pic>
          <p:nvPicPr>
            <p:cNvPr id="102" name="图片 101"/>
            <p:cNvPicPr/>
            <p:nvPr/>
          </p:nvPicPr>
          <p:blipFill>
            <a:blip r:embed="rId2"/>
            <a:stretch>
              <a:fillRect/>
            </a:stretch>
          </p:blipFill>
          <p:spPr>
            <a:xfrm rot="21060000">
              <a:off x="12397" y="4835"/>
              <a:ext cx="902" cy="90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" name="图片 10"/>
            <p:cNvPicPr/>
            <p:nvPr/>
          </p:nvPicPr>
          <p:blipFill>
            <a:blip r:embed="rId2"/>
            <a:stretch>
              <a:fillRect/>
            </a:stretch>
          </p:blipFill>
          <p:spPr>
            <a:xfrm rot="21060000">
              <a:off x="13429" y="4835"/>
              <a:ext cx="902" cy="90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" name="图片 11"/>
            <p:cNvPicPr/>
            <p:nvPr/>
          </p:nvPicPr>
          <p:blipFill>
            <a:blip r:embed="rId2"/>
            <a:stretch>
              <a:fillRect/>
            </a:stretch>
          </p:blipFill>
          <p:spPr>
            <a:xfrm rot="21060000">
              <a:off x="14445" y="4835"/>
              <a:ext cx="902" cy="90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3" name="组合 12"/>
          <p:cNvGrpSpPr/>
          <p:nvPr/>
        </p:nvGrpSpPr>
        <p:grpSpPr>
          <a:xfrm rot="0">
            <a:off x="8754745" y="3715385"/>
            <a:ext cx="1873250" cy="572770"/>
            <a:chOff x="12397" y="5165"/>
            <a:chExt cx="2950" cy="902"/>
          </a:xfrm>
        </p:grpSpPr>
        <p:pic>
          <p:nvPicPr>
            <p:cNvPr id="14" name="图片 13"/>
            <p:cNvPicPr/>
            <p:nvPr/>
          </p:nvPicPr>
          <p:blipFill>
            <a:blip r:embed="rId2"/>
            <a:stretch>
              <a:fillRect/>
            </a:stretch>
          </p:blipFill>
          <p:spPr>
            <a:xfrm rot="21060000">
              <a:off x="12397" y="5165"/>
              <a:ext cx="902" cy="90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" name="图片 14"/>
            <p:cNvPicPr/>
            <p:nvPr/>
          </p:nvPicPr>
          <p:blipFill>
            <a:blip r:embed="rId2"/>
            <a:stretch>
              <a:fillRect/>
            </a:stretch>
          </p:blipFill>
          <p:spPr>
            <a:xfrm rot="21060000">
              <a:off x="13429" y="5165"/>
              <a:ext cx="902" cy="90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" name="图片 15"/>
            <p:cNvPicPr/>
            <p:nvPr/>
          </p:nvPicPr>
          <p:blipFill>
            <a:blip r:embed="rId2"/>
            <a:stretch>
              <a:fillRect/>
            </a:stretch>
          </p:blipFill>
          <p:spPr>
            <a:xfrm rot="21060000">
              <a:off x="14445" y="5165"/>
              <a:ext cx="902" cy="90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7" name="组合 16"/>
          <p:cNvGrpSpPr/>
          <p:nvPr/>
        </p:nvGrpSpPr>
        <p:grpSpPr>
          <a:xfrm rot="0">
            <a:off x="8775065" y="4589145"/>
            <a:ext cx="1873250" cy="572770"/>
            <a:chOff x="12397" y="4835"/>
            <a:chExt cx="2950" cy="902"/>
          </a:xfrm>
        </p:grpSpPr>
        <p:pic>
          <p:nvPicPr>
            <p:cNvPr id="18" name="图片 17"/>
            <p:cNvPicPr/>
            <p:nvPr/>
          </p:nvPicPr>
          <p:blipFill>
            <a:blip r:embed="rId2"/>
            <a:stretch>
              <a:fillRect/>
            </a:stretch>
          </p:blipFill>
          <p:spPr>
            <a:xfrm rot="21060000">
              <a:off x="12397" y="4835"/>
              <a:ext cx="902" cy="90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" name="图片 18"/>
            <p:cNvPicPr/>
            <p:nvPr/>
          </p:nvPicPr>
          <p:blipFill>
            <a:blip r:embed="rId2"/>
            <a:stretch>
              <a:fillRect/>
            </a:stretch>
          </p:blipFill>
          <p:spPr>
            <a:xfrm rot="21060000">
              <a:off x="13429" y="4835"/>
              <a:ext cx="902" cy="90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" name="图片 19"/>
            <p:cNvPicPr/>
            <p:nvPr/>
          </p:nvPicPr>
          <p:blipFill>
            <a:blip r:embed="rId2"/>
            <a:stretch>
              <a:fillRect/>
            </a:stretch>
          </p:blipFill>
          <p:spPr>
            <a:xfrm rot="21060000">
              <a:off x="14445" y="4835"/>
              <a:ext cx="902" cy="90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>
</file>

<file path=ppt/tags/tag1.xml><?xml version="1.0" encoding="utf-8"?>
<p:tagLst xmlns:p="http://schemas.openxmlformats.org/presentationml/2006/main">
  <p:tag name="TABLE_ENDDRAG_ORIGIN_RECT" val="819*284"/>
  <p:tag name="TABLE_ENDDRAG_RECT" val="64*169*819*284"/>
</p:tagLst>
</file>

<file path=ppt/tags/tag2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commondata" val="eyJjb3VudCI6MTg1LCJoZGlkIjoiZTQ1MTZjMGIyYzdlYzEzNzU0ZmU2NjVmZmQyMjU5NzciLCJ1c2VyQ291bnQiOjZ9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</Words>
  <Application>WPS 演示</Application>
  <PresentationFormat/>
  <Paragraphs>22</Paragraphs>
  <Slides>1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2" baseType="lpstr">
      <vt:lpstr>Arial</vt:lpstr>
      <vt:lpstr>宋体</vt:lpstr>
      <vt:lpstr>Wingdings</vt:lpstr>
      <vt:lpstr>等线 Light</vt:lpstr>
      <vt:lpstr>黑体</vt:lpstr>
      <vt:lpstr>楷体</vt:lpstr>
      <vt:lpstr>等线</vt:lpstr>
      <vt:lpstr>微软雅黑</vt:lpstr>
      <vt:lpstr>Arial Unicode MS</vt:lpstr>
      <vt:lpstr>Calibri</vt:lpstr>
      <vt:lpstr>Office 主题​​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曹</cp:lastModifiedBy>
  <cp:revision>217</cp:revision>
  <cp:lastPrinted>2022-05-17T22:28:00Z</cp:lastPrinted>
  <dcterms:created xsi:type="dcterms:W3CDTF">2022-05-17T22:28:00Z</dcterms:created>
  <dcterms:modified xsi:type="dcterms:W3CDTF">2025-02-07T13:06:41Z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KSOTemplateUUID">
    <vt:lpwstr>v1.0_mb_ejAcx71k4NyjDpQBo0DDVQ==</vt:lpwstr>
  </property>
  <property fmtid="{D5CDD505-2E9C-101B-9397-08002B2CF9AE}" pid="7" name="ICV">
    <vt:lpwstr>0693DAE021FB492E9BB74B4F3D6BB361_11</vt:lpwstr>
  </property>
  <property fmtid="{D5CDD505-2E9C-101B-9397-08002B2CF9AE}" pid="8" name="KSOProductBuildVer">
    <vt:lpwstr>2052-12.1.0.19770</vt:lpwstr>
  </property>
</Properties>
</file>