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Override PartName="/customXml/itemProps4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handoutMasterIdLst>
    <p:handoutMasterId r:id="rId23"/>
  </p:handoutMasterIdLst>
  <p:sldIdLst>
    <p:sldId id="256" r:id="rId3"/>
    <p:sldId id="344" r:id="rId4"/>
    <p:sldId id="345" r:id="rId5"/>
    <p:sldId id="367" r:id="rId7"/>
    <p:sldId id="369" r:id="rId8"/>
    <p:sldId id="313" r:id="rId9"/>
    <p:sldId id="371" r:id="rId10"/>
    <p:sldId id="372" r:id="rId11"/>
    <p:sldId id="373" r:id="rId12"/>
    <p:sldId id="370" r:id="rId13"/>
    <p:sldId id="386" r:id="rId14"/>
    <p:sldId id="387" r:id="rId15"/>
    <p:sldId id="388" r:id="rId16"/>
    <p:sldId id="389" r:id="rId17"/>
    <p:sldId id="391" r:id="rId18"/>
    <p:sldId id="393" r:id="rId19"/>
    <p:sldId id="392" r:id="rId20"/>
    <p:sldId id="394" r:id="rId21"/>
    <p:sldId id="395" r:id="rId22"/>
  </p:sldIdLst>
  <p:sldSz cx="12192000" cy="6858000"/>
  <p:notesSz cx="6858000" cy="9144000"/>
  <p:embeddedFontLst>
    <p:embeddedFont>
      <p:font typeface="方正姚体" panose="02010601030101010101" pitchFamily="2" charset="-122"/>
      <p:regular r:id="rId29"/>
    </p:embeddedFont>
    <p:embeddedFont>
      <p:font typeface="微软雅黑" panose="020B0503020204020204" pitchFamily="34" charset="-122"/>
      <p:regular r:id="rId30"/>
    </p:embeddedFont>
    <p:embeddedFont>
      <p:font typeface="楷体" panose="02010609060101010101" pitchFamily="49" charset="-122"/>
      <p:regular r:id="rId31"/>
    </p:embeddedFont>
    <p:embeddedFont>
      <p:font typeface="汉仪颜楷简" panose="00020600040101010101" charset="-122"/>
      <p:regular r:id="rId32"/>
    </p:embeddedFont>
    <p:embeddedFont>
      <p:font typeface="等线" panose="02010600030101010101" charset="-122"/>
      <p:regular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75BA5"/>
    <a:srgbClr val="2B95BF"/>
    <a:srgbClr val="4ABA70"/>
    <a:srgbClr val="EFC416"/>
    <a:srgbClr val="F15B5A"/>
    <a:srgbClr val="FFCCFF"/>
    <a:srgbClr val="1053A4"/>
    <a:srgbClr val="4B93E8"/>
    <a:srgbClr val="E5E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0" autoAdjust="0"/>
    <p:restoredTop sz="90387" autoAdjust="0"/>
  </p:normalViewPr>
  <p:slideViewPr>
    <p:cSldViewPr snapToGrid="0">
      <p:cViewPr varScale="1">
        <p:scale>
          <a:sx n="103" d="100"/>
          <a:sy n="103" d="100"/>
        </p:scale>
        <p:origin x="780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3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43.xml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customXml" Target="../customXml/item1.xml"/><Relationship Id="rId27" Type="http://schemas.openxmlformats.org/officeDocument/2006/relationships/customXmlProps" Target="../customXml/itemProps4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99FF1-5546-4F80-96E3-E250B53D63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CD71-FCB8-4246-AF73-45FFAF3738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6B32F-6360-4767-9AC5-868B04CD77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A6DCA-4119-491B-B5C2-F8B86275A0C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汽车安全我探秘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621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探究安全带报警原理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探究共享电单车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480523" y="6410049"/>
            <a:ext cx="3211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探究共享电单车的运行过程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3556000" cy="6858000"/>
            <a:chOff x="0" y="0"/>
            <a:chExt cx="3556000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5190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3839860" y="1500189"/>
            <a:ext cx="7679039" cy="4278311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探究共享电单车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480523" y="6410049"/>
            <a:ext cx="3211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探究共享电单车的运行过程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探究共享电单车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3211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探究共享电单车的运行过程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tags" Target="../tags/tag29.xml"/><Relationship Id="rId5" Type="http://schemas.openxmlformats.org/officeDocument/2006/relationships/image" Target="../media/image14.png"/><Relationship Id="rId4" Type="http://schemas.openxmlformats.org/officeDocument/2006/relationships/image" Target="../media/image21.png"/><Relationship Id="rId3" Type="http://schemas.openxmlformats.org/officeDocument/2006/relationships/tags" Target="../tags/tag28.xml"/><Relationship Id="rId2" Type="http://schemas.openxmlformats.org/officeDocument/2006/relationships/slide" Target="slide3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tags" Target="../tags/tag31.xml"/><Relationship Id="rId4" Type="http://schemas.openxmlformats.org/officeDocument/2006/relationships/image" Target="../media/image6.png"/><Relationship Id="rId3" Type="http://schemas.openxmlformats.org/officeDocument/2006/relationships/tags" Target="../tags/tag30.xml"/><Relationship Id="rId2" Type="http://schemas.openxmlformats.org/officeDocument/2006/relationships/slide" Target="slide3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slide" Target="slide3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slide" Target="slide3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tags" Target="../tags/tag36.xml"/><Relationship Id="rId4" Type="http://schemas.openxmlformats.org/officeDocument/2006/relationships/slide" Target="slide3.xml"/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25.png"/><Relationship Id="rId3" Type="http://schemas.openxmlformats.org/officeDocument/2006/relationships/tags" Target="../tags/tag37.xml"/><Relationship Id="rId2" Type="http://schemas.openxmlformats.org/officeDocument/2006/relationships/slide" Target="slide3.xml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tags" Target="../tags/tag38.xml"/><Relationship Id="rId2" Type="http://schemas.openxmlformats.org/officeDocument/2006/relationships/slide" Target="slide3.xml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slide" Target="slide3.xml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41.xml"/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slide" Target="slide3.xml"/><Relationship Id="rId10" Type="http://schemas.openxmlformats.org/officeDocument/2006/relationships/slideLayout" Target="../slideLayouts/slideLayout10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tags" Target="../tags/tag6.xml"/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tags" Target="../tags/tag7.xml"/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tags" Target="../tags/tag10.xml"/><Relationship Id="rId5" Type="http://schemas.openxmlformats.org/officeDocument/2006/relationships/image" Target="../media/image12.png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slide" Target="slide3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tags" Target="../tags/tag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11.xml"/><Relationship Id="rId2" Type="http://schemas.openxmlformats.org/officeDocument/2006/relationships/slide" Target="slide3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image" Target="../media/image15.jpeg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0" Type="http://schemas.openxmlformats.org/officeDocument/2006/relationships/slideLayout" Target="../slideLayouts/slideLayout10.xml"/><Relationship Id="rId2" Type="http://schemas.openxmlformats.org/officeDocument/2006/relationships/slide" Target="slide3.xml"/><Relationship Id="rId19" Type="http://schemas.openxmlformats.org/officeDocument/2006/relationships/tags" Target="../tags/tag24.xml"/><Relationship Id="rId18" Type="http://schemas.openxmlformats.org/officeDocument/2006/relationships/image" Target="../media/image14.png"/><Relationship Id="rId17" Type="http://schemas.openxmlformats.org/officeDocument/2006/relationships/tags" Target="../tags/tag23.xml"/><Relationship Id="rId16" Type="http://schemas.openxmlformats.org/officeDocument/2006/relationships/image" Target="../media/image18.jpeg"/><Relationship Id="rId15" Type="http://schemas.openxmlformats.org/officeDocument/2006/relationships/image" Target="../media/image17.png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image" Target="../media/image16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6" Type="http://schemas.openxmlformats.org/officeDocument/2006/relationships/image" Target="../media/image19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tags" Target="../tags/tag25.xml"/><Relationship Id="rId2" Type="http://schemas.openxmlformats.org/officeDocument/2006/relationships/slide" Target="slide3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tags" Target="../tags/tag27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Relationship Id="rId3" Type="http://schemas.openxmlformats.org/officeDocument/2006/relationships/tags" Target="../tags/tag26.xml"/><Relationship Id="rId2" Type="http://schemas.openxmlformats.org/officeDocument/2006/relationships/slide" Target="slide3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537335" y="2126615"/>
            <a:ext cx="6580505" cy="864235"/>
          </a:xfrm>
        </p:spPr>
        <p:txBody>
          <a:bodyPr>
            <a:noAutofit/>
          </a:bodyPr>
          <a:lstStyle/>
          <a:p>
            <a:pPr marL="0" indent="0" algn="ctr" fontAlgn="auto"/>
            <a:r>
              <a:rPr lang="zh-CN" altLang="en-US" sz="5400" dirty="0">
                <a:solidFill>
                  <a:srgbClr val="002060"/>
                </a:solidFill>
                <a:effectLst/>
              </a:rPr>
              <a:t>探究安全带报警原理</a:t>
            </a:r>
            <a:endParaRPr lang="en-US" altLang="zh-CN" sz="5400" dirty="0">
              <a:solidFill>
                <a:srgbClr val="002060"/>
              </a:solidFill>
              <a:effectLst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" hasCustomPrompt="1"/>
          </p:nvPr>
        </p:nvSpPr>
        <p:spPr>
          <a:xfrm>
            <a:off x="3880485" y="3086100"/>
            <a:ext cx="4073525" cy="6838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3600" b="1" dirty="0">
                <a:solidFill>
                  <a:srgbClr val="002060"/>
                </a:solidFill>
                <a:effectLst/>
              </a:rPr>
              <a:t>——“</a:t>
            </a:r>
            <a:r>
              <a:rPr lang="zh-CN" altLang="en-US" sz="3600" b="1" dirty="0">
                <a:solidFill>
                  <a:srgbClr val="002060"/>
                </a:solidFill>
                <a:effectLst/>
              </a:rPr>
              <a:t>与</a:t>
            </a:r>
            <a:r>
              <a:rPr lang="en-US" altLang="zh-CN" sz="3600" b="1" dirty="0">
                <a:solidFill>
                  <a:srgbClr val="002060"/>
                </a:solidFill>
                <a:effectLst/>
              </a:rPr>
              <a:t>”</a:t>
            </a:r>
            <a:r>
              <a:rPr lang="zh-CN" altLang="en-US" sz="3600" b="1" dirty="0">
                <a:solidFill>
                  <a:srgbClr val="002060"/>
                </a:solidFill>
                <a:effectLst/>
              </a:rPr>
              <a:t>运算应用</a:t>
            </a:r>
            <a:endParaRPr lang="zh-CN" altLang="en-US" sz="3600" b="1" dirty="0">
              <a:solidFill>
                <a:srgbClr val="002060"/>
              </a:solidFill>
              <a:effectLst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7630" y="1401333"/>
            <a:ext cx="2818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 1 课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endParaRPr lang="zh-CN" altLang="en-US" sz="3200" b="1" dirty="0">
              <a:solidFill>
                <a:srgbClr val="4B93E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4150"/>
            <a:ext cx="3098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2474595" y="4498975"/>
            <a:ext cx="4494530" cy="3873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CN" altLang="en-US" sz="1800" dirty="0">
                <a:ln>
                  <a:noFill/>
                </a:ln>
                <a:solidFill>
                  <a:srgbClr val="00206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蚌埠市第二实验小学</a:t>
            </a:r>
            <a:r>
              <a:rPr lang="en-US" altLang="zh-CN" sz="1800" dirty="0">
                <a:ln>
                  <a:noFill/>
                </a:ln>
                <a:solidFill>
                  <a:srgbClr val="00206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 </a:t>
            </a:r>
            <a:r>
              <a:rPr lang="zh-CN" altLang="en-US" sz="1800" dirty="0">
                <a:ln>
                  <a:noFill/>
                </a:ln>
                <a:solidFill>
                  <a:srgbClr val="00206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授课人：曹柱波</a:t>
            </a:r>
            <a:endParaRPr lang="zh-CN" altLang="en-US" sz="1800" dirty="0">
              <a:ln>
                <a:noFill/>
              </a:ln>
              <a:solidFill>
                <a:srgbClr val="00206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  <a:sym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777272" y="567690"/>
            <a:ext cx="515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单元汽车安全我探秘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——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控制系统逻辑运算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64397" y="567945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六年级下册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3" name="图片 32" descr="系安全带的人隔离矢量图。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385" y="4886325"/>
            <a:ext cx="1330960" cy="1089025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35" name="图片 34" descr="1755900486_汽车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580" y="3101340"/>
            <a:ext cx="3130550" cy="2311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>
            <a:fillRect/>
          </a:stretch>
        </p:blipFill>
        <p:spPr>
          <a:xfrm>
            <a:off x="221615" y="47625"/>
            <a:ext cx="3550920" cy="1287145"/>
          </a:xfrm>
          <a:prstGeom prst="rect">
            <a:avLst/>
          </a:prstGeom>
        </p:spPr>
      </p:pic>
      <p:sp>
        <p:nvSpPr>
          <p:cNvPr id="60" name="矩形 59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826135" y="556895"/>
            <a:ext cx="2338070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EFC416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项目准备，探究原理</a:t>
            </a:r>
            <a:endParaRPr lang="zh-CN" altLang="en-US" sz="2000" b="1" dirty="0">
              <a:solidFill>
                <a:srgbClr val="EFC416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320" y="1052195"/>
            <a:ext cx="5260340" cy="2929890"/>
          </a:xfrm>
          <a:prstGeom prst="rect">
            <a:avLst/>
          </a:prstGeom>
        </p:spPr>
      </p:pic>
      <p:pic>
        <p:nvPicPr>
          <p:cNvPr id="29" name="图片 28" descr="mini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55480" y="4736465"/>
            <a:ext cx="1637030" cy="159639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2126615" y="4472305"/>
            <a:ext cx="7669696" cy="1272540"/>
            <a:chOff x="1536" y="7348"/>
            <a:chExt cx="11867" cy="2004"/>
          </a:xfrm>
        </p:grpSpPr>
        <p:sp>
          <p:nvSpPr>
            <p:cNvPr id="31" name="圆角矩形 30"/>
            <p:cNvSpPr/>
            <p:nvPr/>
          </p:nvSpPr>
          <p:spPr>
            <a:xfrm>
              <a:off x="1536" y="7348"/>
              <a:ext cx="11740" cy="2004"/>
            </a:xfrm>
            <a:prstGeom prst="roundRect">
              <a:avLst/>
            </a:prstGeom>
            <a:solidFill>
              <a:srgbClr val="92D050">
                <a:alpha val="32000"/>
              </a:srgbClr>
            </a:solidFill>
            <a:ln w="9525" cmpd="sng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856" y="7411"/>
              <a:ext cx="11547" cy="1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l" defTabSz="266700" fontAlgn="auto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srgbClr val="002060"/>
                  </a:solidFill>
                </a:rPr>
                <a:t>1</a:t>
              </a:r>
              <a:r>
                <a:rPr lang="zh-CN" altLang="en-US" sz="2400" dirty="0">
                  <a:solidFill>
                    <a:srgbClr val="002060"/>
                  </a:solidFill>
                  <a:sym typeface="+mn-ea"/>
                </a:rPr>
                <a:t>．</a:t>
              </a:r>
              <a:r>
                <a:rPr lang="zh-CN" altLang="en-US" sz="2400" dirty="0">
                  <a:solidFill>
                    <a:srgbClr val="002060"/>
                  </a:solidFill>
                </a:rPr>
                <a:t>小组合作交流，说一说安全带报警的条件是什么？</a:t>
              </a:r>
              <a:r>
                <a:rPr lang="en-US" altLang="zh-CN" sz="2400" dirty="0">
                  <a:solidFill>
                    <a:srgbClr val="002060"/>
                  </a:solidFill>
                </a:rPr>
                <a:t>  2</a:t>
              </a:r>
              <a:r>
                <a:rPr lang="zh-CN" altLang="en-US" sz="2400" dirty="0">
                  <a:solidFill>
                    <a:srgbClr val="002060"/>
                  </a:solidFill>
                  <a:sym typeface="+mn-ea"/>
                </a:rPr>
                <a:t>．把交流结果填写在上面的横线上。</a:t>
              </a:r>
              <a:endParaRPr lang="zh-CN" altLang="en-US" sz="2400" dirty="0">
                <a:solidFill>
                  <a:srgbClr val="002060"/>
                </a:solidFill>
                <a:sym typeface="+mn-ea"/>
              </a:endParaRPr>
            </a:p>
            <a:p>
              <a:pPr indent="0" algn="l" defTabSz="266700" fontAlgn="auto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srgbClr val="002060"/>
                  </a:solidFill>
                  <a:sym typeface="+mn-ea"/>
                </a:rPr>
                <a:t>3</a:t>
              </a:r>
              <a:r>
                <a:rPr lang="zh-CN" altLang="en-US" sz="2400" dirty="0">
                  <a:solidFill>
                    <a:srgbClr val="002060"/>
                  </a:solidFill>
                  <a:sym typeface="+mn-ea"/>
                </a:rPr>
                <a:t>．全班交流汇报。</a:t>
              </a:r>
              <a:endParaRPr lang="en-US" altLang="zh-CN" sz="2400" dirty="0">
                <a:solidFill>
                  <a:srgbClr val="002060"/>
                </a:solidFill>
                <a:sym typeface="+mn-ea"/>
              </a:endParaRPr>
            </a:p>
          </p:txBody>
        </p:sp>
      </p:grpSp>
      <p:sp>
        <p:nvSpPr>
          <p:cNvPr id="33" name="矩形 32">
            <a:hlinkClick r:id="rId2" action="ppaction://hlinksldjump"/>
          </p:cNvPr>
          <p:cNvSpPr/>
          <p:nvPr>
            <p:custDataLst>
              <p:tags r:id="rId6"/>
            </p:custDataLst>
          </p:nvPr>
        </p:nvSpPr>
        <p:spPr>
          <a:xfrm>
            <a:off x="2199005" y="4137025"/>
            <a:ext cx="1261745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dist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理一理：</a:t>
            </a:r>
            <a:endParaRPr lang="zh-CN" altLang="en-US" sz="2800" b="1" dirty="0">
              <a:solidFill>
                <a:srgbClr val="FF0000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>
            <a:fillRect/>
          </a:stretch>
        </p:blipFill>
        <p:spPr>
          <a:xfrm>
            <a:off x="221615" y="47625"/>
            <a:ext cx="3550920" cy="1287145"/>
          </a:xfrm>
          <a:prstGeom prst="rect">
            <a:avLst/>
          </a:prstGeom>
        </p:spPr>
      </p:pic>
      <p:sp>
        <p:nvSpPr>
          <p:cNvPr id="60" name="矩形 59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826135" y="556895"/>
            <a:ext cx="2338070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EFC416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项目准备，探究原理</a:t>
            </a:r>
            <a:endParaRPr lang="zh-CN" altLang="en-US" sz="2000" b="1" dirty="0">
              <a:solidFill>
                <a:srgbClr val="EFC416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583305" y="1985010"/>
            <a:ext cx="6583680" cy="2540000"/>
            <a:chOff x="5941" y="3869"/>
            <a:chExt cx="10368" cy="4000"/>
          </a:xfrm>
        </p:grpSpPr>
        <p:sp>
          <p:nvSpPr>
            <p:cNvPr id="2" name="文本框 1"/>
            <p:cNvSpPr txBox="1"/>
            <p:nvPr/>
          </p:nvSpPr>
          <p:spPr>
            <a:xfrm flipH="1">
              <a:off x="5941" y="3869"/>
              <a:ext cx="10368" cy="4001"/>
            </a:xfrm>
            <a:prstGeom prst="roundRect">
              <a:avLst>
                <a:gd name="adj" fmla="val 8621"/>
              </a:avLst>
            </a:prstGeom>
            <a:solidFill>
              <a:srgbClr val="FFFFFF"/>
            </a:solidFill>
            <a:ln w="19050" cap="rnd" cmpd="thickThin">
              <a:solidFill>
                <a:schemeClr val="accent5">
                  <a:lumMod val="40000"/>
                  <a:lumOff val="6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48000" tIns="0" rIns="0" bIns="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just">
                <a:defRPr sz="3600" b="1" kern="0">
                  <a:latin typeface="华文新魏" panose="02010800040101010101" pitchFamily="2" charset="-122"/>
                  <a:ea typeface="华文新魏" panose="02010800040101010101" pitchFamily="2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endParaRPr lang="zh-CN" altLang="en-US" sz="2400" b="0" dirty="0">
                <a:solidFill>
                  <a:srgbClr val="3D7B75"/>
                </a:solidFill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470" y="4089"/>
              <a:ext cx="9554" cy="3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>
                  <a:solidFill>
                    <a:srgbClr val="002060"/>
                  </a:solidFill>
                </a:rPr>
                <a:t>        </a:t>
              </a:r>
              <a:r>
                <a:rPr lang="zh-CN" altLang="en-US" sz="2400" dirty="0">
                  <a:solidFill>
                    <a:srgbClr val="002060"/>
                  </a:solidFill>
                </a:rPr>
                <a:t>安全带报警系统的报警原理基于</a:t>
              </a:r>
              <a:r>
                <a:rPr lang="zh-CN" altLang="en-US" sz="2400" dirty="0">
                  <a:solidFill>
                    <a:srgbClr val="FF0000"/>
                  </a:solidFill>
                </a:rPr>
                <a:t>传感器</a:t>
              </a:r>
              <a:r>
                <a:rPr lang="zh-CN" altLang="en-US" sz="2400" dirty="0">
                  <a:solidFill>
                    <a:srgbClr val="002060"/>
                  </a:solidFill>
                </a:rPr>
                <a:t>技术。这些传感器用于监测座椅上是否有人坐下并且安全带是否解开。在计算机程序控制的系统中，</a:t>
              </a:r>
              <a:r>
                <a:rPr lang="zh-CN" altLang="en-US" sz="2400" dirty="0">
                  <a:solidFill>
                    <a:srgbClr val="FF0000"/>
                  </a:solidFill>
                </a:rPr>
                <a:t>多个条件同时满足</a:t>
              </a:r>
              <a:r>
                <a:rPr lang="zh-CN" altLang="en-US" sz="2400" dirty="0">
                  <a:solidFill>
                    <a:srgbClr val="002060"/>
                  </a:solidFill>
                </a:rPr>
                <a:t>才执行的操作，可以用</a:t>
              </a:r>
              <a:r>
                <a:rPr lang="en-US" altLang="zh-CN" sz="2400" dirty="0">
                  <a:solidFill>
                    <a:srgbClr val="FF0000"/>
                  </a:solidFill>
                </a:rPr>
                <a:t>“</a:t>
              </a:r>
              <a:r>
                <a:rPr lang="zh-CN" altLang="en-US" sz="2400" dirty="0">
                  <a:solidFill>
                    <a:srgbClr val="FF0000"/>
                  </a:solidFill>
                </a:rPr>
                <a:t>与</a:t>
              </a:r>
              <a:r>
                <a:rPr lang="en-US" altLang="zh-CN" sz="2400" dirty="0">
                  <a:solidFill>
                    <a:srgbClr val="FF0000"/>
                  </a:solidFill>
                </a:rPr>
                <a:t>”</a:t>
              </a:r>
              <a:r>
                <a:rPr lang="zh-CN" altLang="en-US" sz="2400" dirty="0">
                  <a:solidFill>
                    <a:srgbClr val="FF0000"/>
                  </a:solidFill>
                </a:rPr>
                <a:t>运算</a:t>
              </a:r>
              <a:r>
                <a:rPr lang="zh-CN" altLang="en-US" sz="2400" dirty="0">
                  <a:solidFill>
                    <a:srgbClr val="002060"/>
                  </a:solidFill>
                </a:rPr>
                <a:t>来处理。</a:t>
              </a:r>
              <a:endParaRPr lang="en-US" altLang="zh-CN" sz="24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65" name="图片 64" descr="妮妮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725" y="3178175"/>
            <a:ext cx="2161540" cy="2529840"/>
          </a:xfrm>
          <a:prstGeom prst="rect">
            <a:avLst/>
          </a:prstGeom>
        </p:spPr>
      </p:pic>
      <p:sp>
        <p:nvSpPr>
          <p:cNvPr id="33" name="矩形 32">
            <a:hlinkClick r:id="rId2" action="ppaction://hlinksldjump"/>
          </p:cNvPr>
          <p:cNvSpPr/>
          <p:nvPr>
            <p:custDataLst>
              <p:tags r:id="rId5"/>
            </p:custDataLst>
          </p:nvPr>
        </p:nvSpPr>
        <p:spPr>
          <a:xfrm>
            <a:off x="3616325" y="1458595"/>
            <a:ext cx="1261745" cy="5276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dist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小结：</a:t>
            </a:r>
            <a:endParaRPr lang="zh-CN" altLang="en-US" sz="2800" b="1" dirty="0">
              <a:solidFill>
                <a:srgbClr val="FF0000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>
            <a:fillRect/>
          </a:stretch>
        </p:blipFill>
        <p:spPr>
          <a:xfrm>
            <a:off x="221615" y="47625"/>
            <a:ext cx="3550920" cy="1287145"/>
          </a:xfrm>
          <a:prstGeom prst="rect">
            <a:avLst/>
          </a:prstGeom>
        </p:spPr>
      </p:pic>
      <p:sp>
        <p:nvSpPr>
          <p:cNvPr id="60" name="矩形 59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826135" y="556895"/>
            <a:ext cx="2338070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4ABA7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项目实施，搭建模型</a:t>
            </a:r>
            <a:endParaRPr lang="zh-CN" altLang="en-US" sz="2000" b="1" dirty="0">
              <a:solidFill>
                <a:srgbClr val="EFC416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flipH="1">
            <a:off x="1359535" y="1971040"/>
            <a:ext cx="7635240" cy="492760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 altLang="zh-CN" sz="2400" b="1" dirty="0">
              <a:solidFill>
                <a:srgbClr val="002060"/>
              </a:solidFill>
            </a:endParaRPr>
          </a:p>
          <a:p>
            <a:r>
              <a:rPr lang="en-US" altLang="zh-CN" sz="2400" b="1" dirty="0">
                <a:solidFill>
                  <a:srgbClr val="002060"/>
                </a:solidFill>
              </a:rPr>
              <a:t>        1</a:t>
            </a:r>
            <a:r>
              <a:rPr lang="zh-CN" altLang="en-US" sz="2400" b="1" dirty="0">
                <a:solidFill>
                  <a:srgbClr val="002060"/>
                </a:solidFill>
                <a:sym typeface="+mn-ea"/>
              </a:rPr>
              <a:t>．实验设备：</a:t>
            </a:r>
            <a:r>
              <a:rPr lang="zh-CN" altLang="en-US" sz="24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主控板、压力传感器、按键传感器。</a:t>
            </a:r>
            <a:endParaRPr lang="zh-CN" altLang="en-US" sz="24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矩形 6">
            <a:hlinkClick r:id="rId2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2169160" y="1443355"/>
            <a:ext cx="1746885" cy="5276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dist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搭建模型</a:t>
            </a:r>
            <a:endParaRPr lang="zh-CN" altLang="en-US" sz="2800" b="1" dirty="0">
              <a:solidFill>
                <a:srgbClr val="FF0000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flipH="1">
            <a:off x="1461135" y="4820920"/>
            <a:ext cx="9035415" cy="842010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endParaRPr lang="en-US" altLang="zh-CN" sz="24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</a:rPr>
              <a:t>       2</a:t>
            </a:r>
            <a:r>
              <a:rPr lang="zh-CN" altLang="en-US" sz="2400" b="1" dirty="0">
                <a:solidFill>
                  <a:srgbClr val="002060"/>
                </a:solidFill>
                <a:sym typeface="+mn-ea"/>
              </a:rPr>
              <a:t>．连接设备：</a:t>
            </a:r>
            <a:r>
              <a:rPr lang="zh-CN" altLang="en-US" sz="24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将压力传感器、按键传感器与主控板连接起来，确定报警系统的输入与输出。</a:t>
            </a:r>
            <a:endParaRPr lang="zh-CN" altLang="en-US" sz="24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2735" y="2463800"/>
            <a:ext cx="3986530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>
            <a:fillRect/>
          </a:stretch>
        </p:blipFill>
        <p:spPr>
          <a:xfrm>
            <a:off x="221615" y="47625"/>
            <a:ext cx="3550920" cy="1287145"/>
          </a:xfrm>
          <a:prstGeom prst="rect">
            <a:avLst/>
          </a:prstGeom>
        </p:spPr>
      </p:pic>
      <p:sp>
        <p:nvSpPr>
          <p:cNvPr id="60" name="矩形 59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826135" y="556895"/>
            <a:ext cx="2338070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4ABA7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项目实施，搭建模型</a:t>
            </a:r>
            <a:endParaRPr lang="zh-CN" altLang="en-US" sz="2000" b="1" dirty="0">
              <a:solidFill>
                <a:srgbClr val="EFC416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flipH="1">
            <a:off x="1438910" y="1612265"/>
            <a:ext cx="9385935" cy="862330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rgbClr val="002060"/>
                </a:solidFill>
              </a:rPr>
              <a:t>        </a:t>
            </a:r>
            <a:r>
              <a:rPr lang="zh-CN" altLang="en-US" sz="2400" dirty="0">
                <a:solidFill>
                  <a:srgbClr val="002060"/>
                </a:solidFill>
              </a:rPr>
              <a:t>1</a:t>
            </a:r>
            <a:r>
              <a:rPr lang="zh-CN" altLang="en-US" sz="2400" dirty="0">
                <a:solidFill>
                  <a:srgbClr val="002060"/>
                </a:solidFill>
                <a:sym typeface="+mn-ea"/>
              </a:rPr>
              <a:t>．导入程序1，在组内互相说一说，如何进行程序的完善才能达到安全带报警的效果？每个代码块的功能是什么</a:t>
            </a:r>
            <a:r>
              <a:rPr lang="zh-CN" altLang="en-US" sz="2400" dirty="0">
                <a:solidFill>
                  <a:srgbClr val="002060"/>
                </a:solidFill>
                <a:sym typeface="+mn-ea"/>
              </a:rPr>
              <a:t>？</a:t>
            </a:r>
            <a:endParaRPr lang="zh-CN" altLang="en-US" sz="24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7" name="矩形 6">
            <a:hlinkClick r:id="rId2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2169160" y="1169670"/>
            <a:ext cx="1746885" cy="5276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dist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编写程序</a:t>
            </a:r>
            <a:endParaRPr lang="zh-CN" altLang="en-US" sz="2800" b="1" dirty="0">
              <a:solidFill>
                <a:srgbClr val="FF0000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flipH="1">
            <a:off x="1878330" y="5400040"/>
            <a:ext cx="9035415" cy="639445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2060"/>
                </a:solidFill>
              </a:rPr>
              <a:t>   2</a:t>
            </a:r>
            <a:r>
              <a:rPr lang="zh-CN" altLang="en-US" sz="2400" dirty="0">
                <a:solidFill>
                  <a:srgbClr val="002060"/>
                </a:solidFill>
                <a:sym typeface="+mn-ea"/>
              </a:rPr>
              <a:t>．完善程序，调试压力传感器的灵敏度，测试报警功能。</a:t>
            </a:r>
            <a:endParaRPr lang="zh-CN" altLang="en-US" sz="2400" dirty="0">
              <a:solidFill>
                <a:srgbClr val="002060"/>
              </a:solidFill>
              <a:sym typeface="+mn-ea"/>
            </a:endParaRPr>
          </a:p>
        </p:txBody>
      </p:sp>
      <p:pic>
        <p:nvPicPr>
          <p:cNvPr id="13" name="图片 12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4175" y="2426970"/>
            <a:ext cx="6163945" cy="30372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1490522" y="2162357"/>
            <a:ext cx="9440545" cy="2533015"/>
            <a:chOff x="1291" y="2576"/>
            <a:chExt cx="9299" cy="2495"/>
          </a:xfrm>
        </p:grpSpPr>
        <p:sp>
          <p:nvSpPr>
            <p:cNvPr id="16" name="矩形: 圆角 6"/>
            <p:cNvSpPr/>
            <p:nvPr/>
          </p:nvSpPr>
          <p:spPr>
            <a:xfrm>
              <a:off x="1291" y="2576"/>
              <a:ext cx="9299" cy="2495"/>
            </a:xfrm>
            <a:prstGeom prst="roundRect">
              <a:avLst/>
            </a:prstGeom>
            <a:solidFill>
              <a:srgbClr val="005DA2">
                <a:lumMod val="20000"/>
                <a:lumOff val="80000"/>
                <a:alpha val="91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0" name="TextBox 12"/>
            <p:cNvSpPr txBox="1"/>
            <p:nvPr/>
          </p:nvSpPr>
          <p:spPr>
            <a:xfrm>
              <a:off x="1982" y="2883"/>
              <a:ext cx="7338" cy="940"/>
            </a:xfrm>
            <a:prstGeom prst="rect">
              <a:avLst/>
            </a:prstGeom>
            <a:noFill/>
          </p:spPr>
          <p:txBody>
            <a:bodyPr wrap="square" lIns="68604" tIns="34302" rIns="68604" bIns="34302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sz="4800" b="1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项</a:t>
              </a:r>
              <a:r>
                <a:rPr lang="en-US" altLang="zh-CN" sz="4800" b="1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lang="zh-CN" sz="4800" b="1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目</a:t>
              </a:r>
              <a:r>
                <a:rPr lang="en-US" altLang="zh-CN" sz="4800" b="1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lang="zh-CN" altLang="en-US" sz="4800" b="1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成</a:t>
              </a:r>
              <a:r>
                <a:rPr lang="en-US" altLang="zh-CN" sz="4800" b="1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lang="zh-CN" altLang="en-US" sz="4800" b="1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果</a:t>
              </a:r>
              <a:r>
                <a:rPr lang="en-US" altLang="zh-CN" sz="4800" b="1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lang="zh-CN" altLang="en-US" sz="4800" b="1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展</a:t>
              </a:r>
              <a:r>
                <a:rPr lang="en-US" altLang="zh-CN" sz="4800" b="1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lang="zh-CN" altLang="en-US" sz="4800" b="1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示</a:t>
              </a:r>
              <a:endParaRPr lang="zh-CN" altLang="en-US" sz="48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17"/>
            <p:cNvSpPr>
              <a:spLocks noEditPoints="1"/>
            </p:cNvSpPr>
            <p:nvPr/>
          </p:nvSpPr>
          <p:spPr bwMode="auto">
            <a:xfrm>
              <a:off x="1581" y="2824"/>
              <a:ext cx="763" cy="816"/>
            </a:xfrm>
            <a:custGeom>
              <a:avLst/>
              <a:gdLst>
                <a:gd name="T0" fmla="*/ 224 w 593"/>
                <a:gd name="T1" fmla="*/ 394 h 633"/>
                <a:gd name="T2" fmla="*/ 213 w 593"/>
                <a:gd name="T3" fmla="*/ 358 h 633"/>
                <a:gd name="T4" fmla="*/ 259 w 593"/>
                <a:gd name="T5" fmla="*/ 173 h 633"/>
                <a:gd name="T6" fmla="*/ 307 w 593"/>
                <a:gd name="T7" fmla="*/ 323 h 633"/>
                <a:gd name="T8" fmla="*/ 367 w 593"/>
                <a:gd name="T9" fmla="*/ 149 h 633"/>
                <a:gd name="T10" fmla="*/ 234 w 593"/>
                <a:gd name="T11" fmla="*/ 296 h 633"/>
                <a:gd name="T12" fmla="*/ 223 w 593"/>
                <a:gd name="T13" fmla="*/ 315 h 633"/>
                <a:gd name="T14" fmla="*/ 304 w 593"/>
                <a:gd name="T15" fmla="*/ 363 h 633"/>
                <a:gd name="T16" fmla="*/ 391 w 593"/>
                <a:gd name="T17" fmla="*/ 127 h 633"/>
                <a:gd name="T18" fmla="*/ 395 w 593"/>
                <a:gd name="T19" fmla="*/ 81 h 633"/>
                <a:gd name="T20" fmla="*/ 391 w 593"/>
                <a:gd name="T21" fmla="*/ 127 h 633"/>
                <a:gd name="T22" fmla="*/ 463 w 593"/>
                <a:gd name="T23" fmla="*/ 149 h 633"/>
                <a:gd name="T24" fmla="*/ 417 w 593"/>
                <a:gd name="T25" fmla="*/ 154 h 633"/>
                <a:gd name="T26" fmla="*/ 338 w 593"/>
                <a:gd name="T27" fmla="*/ 107 h 633"/>
                <a:gd name="T28" fmla="*/ 319 w 593"/>
                <a:gd name="T29" fmla="*/ 65 h 633"/>
                <a:gd name="T30" fmla="*/ 338 w 593"/>
                <a:gd name="T31" fmla="*/ 107 h 633"/>
                <a:gd name="T32" fmla="*/ 261 w 593"/>
                <a:gd name="T33" fmla="*/ 79 h 633"/>
                <a:gd name="T34" fmla="*/ 266 w 593"/>
                <a:gd name="T35" fmla="*/ 125 h 633"/>
                <a:gd name="T36" fmla="*/ 435 w 593"/>
                <a:gd name="T37" fmla="*/ 226 h 633"/>
                <a:gd name="T38" fmla="*/ 477 w 593"/>
                <a:gd name="T39" fmla="*/ 207 h 633"/>
                <a:gd name="T40" fmla="*/ 435 w 593"/>
                <a:gd name="T41" fmla="*/ 226 h 633"/>
                <a:gd name="T42" fmla="*/ 218 w 593"/>
                <a:gd name="T43" fmla="*/ 324 h 633"/>
                <a:gd name="T44" fmla="*/ 206 w 593"/>
                <a:gd name="T45" fmla="*/ 344 h 633"/>
                <a:gd name="T46" fmla="*/ 288 w 593"/>
                <a:gd name="T47" fmla="*/ 391 h 633"/>
                <a:gd name="T48" fmla="*/ 216 w 593"/>
                <a:gd name="T49" fmla="*/ 633 h 633"/>
                <a:gd name="T50" fmla="*/ 231 w 593"/>
                <a:gd name="T51" fmla="*/ 37 h 633"/>
                <a:gd name="T52" fmla="*/ 564 w 593"/>
                <a:gd name="T53" fmla="*/ 180 h 633"/>
                <a:gd name="T54" fmla="*/ 569 w 593"/>
                <a:gd name="T55" fmla="*/ 276 h 633"/>
                <a:gd name="T56" fmla="*/ 586 w 593"/>
                <a:gd name="T57" fmla="*/ 396 h 633"/>
                <a:gd name="T58" fmla="*/ 565 w 593"/>
                <a:gd name="T59" fmla="*/ 498 h 633"/>
                <a:gd name="T60" fmla="*/ 442 w 593"/>
                <a:gd name="T61" fmla="*/ 526 h 633"/>
                <a:gd name="T62" fmla="*/ 216 w 593"/>
                <a:gd name="T63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3" h="633">
                  <a:moveTo>
                    <a:pt x="213" y="358"/>
                  </a:moveTo>
                  <a:cubicBezTo>
                    <a:pt x="207" y="371"/>
                    <a:pt x="212" y="387"/>
                    <a:pt x="224" y="394"/>
                  </a:cubicBezTo>
                  <a:cubicBezTo>
                    <a:pt x="235" y="400"/>
                    <a:pt x="248" y="398"/>
                    <a:pt x="257" y="391"/>
                  </a:cubicBezTo>
                  <a:lnTo>
                    <a:pt x="213" y="358"/>
                  </a:lnTo>
                  <a:close/>
                  <a:moveTo>
                    <a:pt x="367" y="149"/>
                  </a:moveTo>
                  <a:cubicBezTo>
                    <a:pt x="328" y="126"/>
                    <a:pt x="279" y="137"/>
                    <a:pt x="259" y="173"/>
                  </a:cubicBezTo>
                  <a:cubicBezTo>
                    <a:pt x="238" y="210"/>
                    <a:pt x="265" y="250"/>
                    <a:pt x="246" y="288"/>
                  </a:cubicBezTo>
                  <a:lnTo>
                    <a:pt x="307" y="323"/>
                  </a:lnTo>
                  <a:cubicBezTo>
                    <a:pt x="330" y="288"/>
                    <a:pt x="380" y="291"/>
                    <a:pt x="401" y="255"/>
                  </a:cubicBezTo>
                  <a:cubicBezTo>
                    <a:pt x="421" y="219"/>
                    <a:pt x="406" y="172"/>
                    <a:pt x="367" y="149"/>
                  </a:cubicBezTo>
                  <a:close/>
                  <a:moveTo>
                    <a:pt x="301" y="346"/>
                  </a:moveTo>
                  <a:lnTo>
                    <a:pt x="234" y="296"/>
                  </a:lnTo>
                  <a:cubicBezTo>
                    <a:pt x="229" y="292"/>
                    <a:pt x="223" y="293"/>
                    <a:pt x="219" y="299"/>
                  </a:cubicBezTo>
                  <a:cubicBezTo>
                    <a:pt x="216" y="304"/>
                    <a:pt x="218" y="312"/>
                    <a:pt x="223" y="315"/>
                  </a:cubicBezTo>
                  <a:lnTo>
                    <a:pt x="289" y="366"/>
                  </a:lnTo>
                  <a:cubicBezTo>
                    <a:pt x="295" y="370"/>
                    <a:pt x="301" y="368"/>
                    <a:pt x="304" y="363"/>
                  </a:cubicBezTo>
                  <a:cubicBezTo>
                    <a:pt x="307" y="357"/>
                    <a:pt x="306" y="350"/>
                    <a:pt x="301" y="346"/>
                  </a:cubicBezTo>
                  <a:close/>
                  <a:moveTo>
                    <a:pt x="391" y="127"/>
                  </a:moveTo>
                  <a:lnTo>
                    <a:pt x="412" y="90"/>
                  </a:lnTo>
                  <a:lnTo>
                    <a:pt x="395" y="81"/>
                  </a:lnTo>
                  <a:lnTo>
                    <a:pt x="374" y="117"/>
                  </a:lnTo>
                  <a:lnTo>
                    <a:pt x="391" y="127"/>
                  </a:lnTo>
                  <a:close/>
                  <a:moveTo>
                    <a:pt x="426" y="170"/>
                  </a:moveTo>
                  <a:lnTo>
                    <a:pt x="463" y="149"/>
                  </a:lnTo>
                  <a:lnTo>
                    <a:pt x="453" y="133"/>
                  </a:lnTo>
                  <a:lnTo>
                    <a:pt x="417" y="154"/>
                  </a:lnTo>
                  <a:lnTo>
                    <a:pt x="426" y="170"/>
                  </a:lnTo>
                  <a:close/>
                  <a:moveTo>
                    <a:pt x="338" y="107"/>
                  </a:moveTo>
                  <a:lnTo>
                    <a:pt x="338" y="65"/>
                  </a:lnTo>
                  <a:lnTo>
                    <a:pt x="319" y="65"/>
                  </a:lnTo>
                  <a:lnTo>
                    <a:pt x="319" y="107"/>
                  </a:lnTo>
                  <a:lnTo>
                    <a:pt x="338" y="107"/>
                  </a:lnTo>
                  <a:close/>
                  <a:moveTo>
                    <a:pt x="282" y="116"/>
                  </a:moveTo>
                  <a:lnTo>
                    <a:pt x="261" y="79"/>
                  </a:lnTo>
                  <a:lnTo>
                    <a:pt x="245" y="89"/>
                  </a:lnTo>
                  <a:lnTo>
                    <a:pt x="266" y="125"/>
                  </a:lnTo>
                  <a:lnTo>
                    <a:pt x="282" y="116"/>
                  </a:lnTo>
                  <a:close/>
                  <a:moveTo>
                    <a:pt x="435" y="226"/>
                  </a:moveTo>
                  <a:lnTo>
                    <a:pt x="477" y="226"/>
                  </a:lnTo>
                  <a:lnTo>
                    <a:pt x="477" y="207"/>
                  </a:lnTo>
                  <a:lnTo>
                    <a:pt x="436" y="207"/>
                  </a:lnTo>
                  <a:lnTo>
                    <a:pt x="435" y="226"/>
                  </a:lnTo>
                  <a:close/>
                  <a:moveTo>
                    <a:pt x="284" y="375"/>
                  </a:moveTo>
                  <a:lnTo>
                    <a:pt x="218" y="324"/>
                  </a:lnTo>
                  <a:cubicBezTo>
                    <a:pt x="213" y="320"/>
                    <a:pt x="206" y="322"/>
                    <a:pt x="203" y="327"/>
                  </a:cubicBezTo>
                  <a:cubicBezTo>
                    <a:pt x="200" y="333"/>
                    <a:pt x="201" y="340"/>
                    <a:pt x="206" y="344"/>
                  </a:cubicBezTo>
                  <a:lnTo>
                    <a:pt x="273" y="394"/>
                  </a:lnTo>
                  <a:cubicBezTo>
                    <a:pt x="278" y="398"/>
                    <a:pt x="285" y="397"/>
                    <a:pt x="288" y="391"/>
                  </a:cubicBezTo>
                  <a:cubicBezTo>
                    <a:pt x="291" y="386"/>
                    <a:pt x="289" y="378"/>
                    <a:pt x="284" y="375"/>
                  </a:cubicBezTo>
                  <a:close/>
                  <a:moveTo>
                    <a:pt x="216" y="633"/>
                  </a:moveTo>
                  <a:cubicBezTo>
                    <a:pt x="223" y="583"/>
                    <a:pt x="223" y="530"/>
                    <a:pt x="210" y="483"/>
                  </a:cubicBezTo>
                  <a:cubicBezTo>
                    <a:pt x="0" y="365"/>
                    <a:pt x="55" y="92"/>
                    <a:pt x="231" y="37"/>
                  </a:cubicBezTo>
                  <a:cubicBezTo>
                    <a:pt x="324" y="0"/>
                    <a:pt x="450" y="22"/>
                    <a:pt x="533" y="105"/>
                  </a:cubicBezTo>
                  <a:cubicBezTo>
                    <a:pt x="593" y="165"/>
                    <a:pt x="564" y="180"/>
                    <a:pt x="564" y="180"/>
                  </a:cubicBezTo>
                  <a:lnTo>
                    <a:pt x="551" y="187"/>
                  </a:lnTo>
                  <a:cubicBezTo>
                    <a:pt x="558" y="216"/>
                    <a:pt x="571" y="268"/>
                    <a:pt x="569" y="276"/>
                  </a:cubicBezTo>
                  <a:cubicBezTo>
                    <a:pt x="567" y="285"/>
                    <a:pt x="556" y="295"/>
                    <a:pt x="556" y="295"/>
                  </a:cubicBezTo>
                  <a:lnTo>
                    <a:pt x="586" y="396"/>
                  </a:lnTo>
                  <a:lnTo>
                    <a:pt x="559" y="407"/>
                  </a:lnTo>
                  <a:cubicBezTo>
                    <a:pt x="565" y="439"/>
                    <a:pt x="568" y="466"/>
                    <a:pt x="565" y="498"/>
                  </a:cubicBezTo>
                  <a:cubicBezTo>
                    <a:pt x="565" y="503"/>
                    <a:pt x="547" y="519"/>
                    <a:pt x="532" y="520"/>
                  </a:cubicBezTo>
                  <a:lnTo>
                    <a:pt x="442" y="526"/>
                  </a:lnTo>
                  <a:lnTo>
                    <a:pt x="448" y="633"/>
                  </a:lnTo>
                  <a:lnTo>
                    <a:pt x="216" y="633"/>
                  </a:lnTo>
                  <a:close/>
                </a:path>
              </a:pathLst>
            </a:custGeom>
            <a:gradFill>
              <a:gsLst>
                <a:gs pos="100000">
                  <a:srgbClr val="005DA2">
                    <a:lumMod val="45000"/>
                    <a:lumOff val="55000"/>
                  </a:srgbClr>
                </a:gs>
                <a:gs pos="0">
                  <a:srgbClr val="0070C0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68550" tIns="34275" rIns="68550" bIns="34275" numCol="1" anchor="t" anchorCtr="0" compatLnSpc="1"/>
            <a:lstStyle/>
            <a:p>
              <a:endParaRPr lang="zh-CN" altLang="en-US" sz="1800" dirty="0"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7080250" y="3503295"/>
            <a:ext cx="3612515" cy="2475865"/>
            <a:chOff x="776" y="4660"/>
            <a:chExt cx="4841" cy="3318"/>
          </a:xfrm>
        </p:grpSpPr>
        <p:pic>
          <p:nvPicPr>
            <p:cNvPr id="65" name="图片 64" descr="妮妮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76" y="4660"/>
              <a:ext cx="2835" cy="3318"/>
            </a:xfrm>
            <a:prstGeom prst="rect">
              <a:avLst/>
            </a:prstGeom>
          </p:spPr>
        </p:pic>
        <p:pic>
          <p:nvPicPr>
            <p:cNvPr id="98" name="图片 9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77" y="4786"/>
              <a:ext cx="2240" cy="2923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>
            <a:fillRect/>
          </a:stretch>
        </p:blipFill>
        <p:spPr>
          <a:xfrm>
            <a:off x="221615" y="47625"/>
            <a:ext cx="3550920" cy="1287145"/>
          </a:xfrm>
          <a:prstGeom prst="rect">
            <a:avLst/>
          </a:prstGeom>
        </p:spPr>
      </p:pic>
      <p:sp>
        <p:nvSpPr>
          <p:cNvPr id="60" name="矩形 59">
            <a:hlinkClick r:id="rId4" action="ppaction://hlinksldjump"/>
          </p:cNvPr>
          <p:cNvSpPr/>
          <p:nvPr>
            <p:custDataLst>
              <p:tags r:id="rId5"/>
            </p:custDataLst>
          </p:nvPr>
        </p:nvSpPr>
        <p:spPr>
          <a:xfrm>
            <a:off x="826135" y="556895"/>
            <a:ext cx="2338070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4ABA7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项目实施，搭建模型</a:t>
            </a:r>
            <a:endParaRPr lang="zh-CN" altLang="en-US" sz="2000" b="1" dirty="0">
              <a:solidFill>
                <a:srgbClr val="EFC416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>
            <a:fillRect/>
          </a:stretch>
        </p:blipFill>
        <p:spPr>
          <a:xfrm>
            <a:off x="221615" y="47625"/>
            <a:ext cx="3550920" cy="1287145"/>
          </a:xfrm>
          <a:prstGeom prst="rect">
            <a:avLst/>
          </a:prstGeom>
        </p:spPr>
      </p:pic>
      <p:sp>
        <p:nvSpPr>
          <p:cNvPr id="5" name="矩形 4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826135" y="556895"/>
            <a:ext cx="2338070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2B95BF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项目拓展，巩固提升</a:t>
            </a:r>
            <a:endParaRPr lang="zh-CN" altLang="en-US" sz="2000" b="1" dirty="0">
              <a:solidFill>
                <a:srgbClr val="EFC416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 flipH="1">
            <a:off x="2159000" y="4850130"/>
            <a:ext cx="8650605" cy="1036320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  <a:sym typeface="+mn-ea"/>
              </a:rPr>
              <a:t>1</a:t>
            </a:r>
            <a:r>
              <a:rPr lang="zh-CN" altLang="en-US" sz="2400" b="1" dirty="0">
                <a:solidFill>
                  <a:srgbClr val="002060"/>
                </a:solidFill>
                <a:sym typeface="+mn-ea"/>
              </a:rPr>
              <a:t>．在表</a:t>
            </a:r>
            <a:r>
              <a:rPr lang="en-US" altLang="zh-CN" sz="2400" b="1" dirty="0">
                <a:solidFill>
                  <a:srgbClr val="002060"/>
                </a:solidFill>
                <a:sym typeface="+mn-ea"/>
              </a:rPr>
              <a:t>1</a:t>
            </a:r>
            <a:r>
              <a:rPr lang="zh-CN" altLang="en-US" sz="2400" b="1" dirty="0">
                <a:solidFill>
                  <a:srgbClr val="002060"/>
                </a:solidFill>
                <a:sym typeface="+mn-ea"/>
              </a:rPr>
              <a:t>．</a:t>
            </a:r>
            <a:r>
              <a:rPr lang="en-US" altLang="zh-CN" sz="2400" b="1" dirty="0">
                <a:solidFill>
                  <a:srgbClr val="002060"/>
                </a:solidFill>
                <a:sym typeface="+mn-ea"/>
              </a:rPr>
              <a:t>2</a:t>
            </a:r>
            <a:r>
              <a:rPr lang="zh-CN" altLang="en-US" sz="2400" b="1" dirty="0">
                <a:solidFill>
                  <a:srgbClr val="002060"/>
                </a:solidFill>
                <a:sym typeface="+mn-ea"/>
              </a:rPr>
              <a:t>中填写</a:t>
            </a:r>
            <a:r>
              <a:rPr lang="en-US" altLang="zh-CN" sz="2400" b="1" dirty="0">
                <a:solidFill>
                  <a:srgbClr val="002060"/>
                </a:solidFill>
                <a:sym typeface="+mn-ea"/>
              </a:rPr>
              <a:t>“</a:t>
            </a:r>
            <a:r>
              <a:rPr lang="zh-CN" altLang="en-US" sz="2400" b="1" dirty="0">
                <a:solidFill>
                  <a:srgbClr val="002060"/>
                </a:solidFill>
                <a:sym typeface="+mn-ea"/>
              </a:rPr>
              <a:t>与</a:t>
            </a:r>
            <a:r>
              <a:rPr lang="en-US" altLang="zh-CN" sz="2400" b="1" dirty="0">
                <a:solidFill>
                  <a:srgbClr val="002060"/>
                </a:solidFill>
                <a:sym typeface="+mn-ea"/>
              </a:rPr>
              <a:t>”</a:t>
            </a:r>
            <a:r>
              <a:rPr lang="zh-CN" altLang="en-US" sz="2400" b="1" dirty="0">
                <a:solidFill>
                  <a:srgbClr val="002060"/>
                </a:solidFill>
                <a:sym typeface="+mn-ea"/>
              </a:rPr>
              <a:t>运算的结果，全班交流。</a:t>
            </a:r>
            <a:endParaRPr lang="zh-CN" altLang="en-US" sz="2400" b="1" dirty="0">
              <a:solidFill>
                <a:srgbClr val="002060"/>
              </a:solidFill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  <a:sym typeface="+mn-ea"/>
              </a:rPr>
              <a:t>2</a:t>
            </a:r>
            <a:r>
              <a:rPr lang="zh-CN" altLang="en-US" sz="2400" b="1" dirty="0">
                <a:solidFill>
                  <a:srgbClr val="002060"/>
                </a:solidFill>
                <a:sym typeface="+mn-ea"/>
              </a:rPr>
              <a:t>．说一说，生活中还有哪些控制系统运用了</a:t>
            </a:r>
            <a:r>
              <a:rPr lang="en-US" altLang="zh-CN" sz="2400" b="1" dirty="0">
                <a:solidFill>
                  <a:srgbClr val="002060"/>
                </a:solidFill>
                <a:sym typeface="+mn-ea"/>
              </a:rPr>
              <a:t>“</a:t>
            </a:r>
            <a:r>
              <a:rPr lang="zh-CN" altLang="en-US" sz="2400" b="1" dirty="0">
                <a:solidFill>
                  <a:srgbClr val="002060"/>
                </a:solidFill>
                <a:sym typeface="+mn-ea"/>
              </a:rPr>
              <a:t>与</a:t>
            </a:r>
            <a:r>
              <a:rPr lang="en-US" altLang="zh-CN" sz="2400" b="1" dirty="0">
                <a:solidFill>
                  <a:srgbClr val="002060"/>
                </a:solidFill>
                <a:sym typeface="+mn-ea"/>
              </a:rPr>
              <a:t>”</a:t>
            </a:r>
            <a:r>
              <a:rPr lang="zh-CN" altLang="en-US" sz="2400" b="1" dirty="0">
                <a:solidFill>
                  <a:srgbClr val="002060"/>
                </a:solidFill>
                <a:sym typeface="+mn-ea"/>
              </a:rPr>
              <a:t>运算。</a:t>
            </a:r>
            <a:endParaRPr lang="zh-CN" altLang="en-US" sz="2400" b="1" dirty="0">
              <a:solidFill>
                <a:srgbClr val="002060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295" y="1196340"/>
            <a:ext cx="5486400" cy="35820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>
            <a:fillRect/>
          </a:stretch>
        </p:blipFill>
        <p:spPr>
          <a:xfrm>
            <a:off x="221615" y="47625"/>
            <a:ext cx="3550920" cy="1287145"/>
          </a:xfrm>
          <a:prstGeom prst="rect">
            <a:avLst/>
          </a:prstGeom>
        </p:spPr>
      </p:pic>
      <p:sp>
        <p:nvSpPr>
          <p:cNvPr id="5" name="矩形 4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826135" y="556895"/>
            <a:ext cx="2338070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975BA5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交流评价，项目总结</a:t>
            </a:r>
            <a:endParaRPr lang="zh-CN" altLang="en-US" sz="2000" b="1" dirty="0">
              <a:solidFill>
                <a:srgbClr val="EFC416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01825" y="1592580"/>
            <a:ext cx="44488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 dirty="0">
                <a:ln>
                  <a:noFill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ln>
                  <a:noFill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 安全带报警系统项目总结</a:t>
            </a:r>
            <a:endParaRPr lang="zh-CN" altLang="en-US" sz="2400" b="1" dirty="0">
              <a:ln>
                <a:noFill/>
              </a:ln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5390" y="2239010"/>
            <a:ext cx="98374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rgbClr val="002060"/>
                </a:solidFill>
              </a:rPr>
              <a:t>        </a:t>
            </a:r>
            <a:r>
              <a:rPr lang="zh-CN" altLang="en-US" sz="2400" dirty="0">
                <a:solidFill>
                  <a:srgbClr val="002060"/>
                </a:solidFill>
              </a:rPr>
              <a:t>在安全带报警系统中，通过</a:t>
            </a:r>
            <a:r>
              <a:rPr lang="zh-CN" altLang="en-US" sz="2400" dirty="0">
                <a:solidFill>
                  <a:srgbClr val="FF0000"/>
                </a:solidFill>
              </a:rPr>
              <a:t>输入</a:t>
            </a:r>
            <a:r>
              <a:rPr lang="zh-CN" altLang="en-US" sz="2400" dirty="0">
                <a:solidFill>
                  <a:srgbClr val="002060"/>
                </a:solidFill>
              </a:rPr>
              <a:t>（压力传感器、按键传感器）</a:t>
            </a:r>
            <a:r>
              <a:rPr lang="en-US" altLang="zh-CN" sz="2400" dirty="0">
                <a:solidFill>
                  <a:srgbClr val="002060"/>
                </a:solidFill>
              </a:rPr>
              <a:t>——</a:t>
            </a:r>
            <a:r>
              <a:rPr lang="zh-CN" altLang="en-US" sz="2400" dirty="0">
                <a:solidFill>
                  <a:srgbClr val="FF0000"/>
                </a:solidFill>
              </a:rPr>
              <a:t>计算</a:t>
            </a:r>
            <a:r>
              <a:rPr lang="zh-CN" altLang="en-US" sz="2400" dirty="0">
                <a:solidFill>
                  <a:srgbClr val="002060"/>
                </a:solidFill>
              </a:rPr>
              <a:t>（程序）</a:t>
            </a:r>
            <a:r>
              <a:rPr lang="en-US" altLang="zh-CN" sz="2400" dirty="0">
                <a:solidFill>
                  <a:srgbClr val="002060"/>
                </a:solidFill>
              </a:rPr>
              <a:t>——</a:t>
            </a:r>
            <a:r>
              <a:rPr lang="zh-CN" altLang="en-US" sz="2400" dirty="0">
                <a:solidFill>
                  <a:srgbClr val="FF0000"/>
                </a:solidFill>
              </a:rPr>
              <a:t>输出</a:t>
            </a:r>
            <a:r>
              <a:rPr lang="zh-CN" altLang="en-US" sz="2400" dirty="0">
                <a:solidFill>
                  <a:srgbClr val="002060"/>
                </a:solidFill>
              </a:rPr>
              <a:t>（</a:t>
            </a:r>
            <a:r>
              <a:rPr lang="en-US" altLang="zh-CN" sz="2400" dirty="0">
                <a:solidFill>
                  <a:srgbClr val="002060"/>
                </a:solidFill>
              </a:rPr>
              <a:t>RGB</a:t>
            </a:r>
            <a:r>
              <a:rPr lang="zh-CN" altLang="en-US" sz="2400" dirty="0">
                <a:solidFill>
                  <a:srgbClr val="002060"/>
                </a:solidFill>
              </a:rPr>
              <a:t>灯），完成了安全带报警系统的搭建，理解了安全带报警的原理。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28495" y="3442335"/>
            <a:ext cx="44488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 dirty="0">
                <a:ln>
                  <a:noFill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>
                <a:ln>
                  <a:noFill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 安全带报警系统素养总结</a:t>
            </a:r>
            <a:endParaRPr lang="zh-CN" altLang="en-US" sz="2400" b="1" dirty="0">
              <a:ln>
                <a:noFill/>
              </a:ln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42060" y="4088765"/>
            <a:ext cx="98374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rgbClr val="002060"/>
                </a:solidFill>
              </a:rPr>
              <a:t>       “</a:t>
            </a:r>
            <a:r>
              <a:rPr lang="zh-CN" altLang="en-US" sz="2400" dirty="0">
                <a:solidFill>
                  <a:srgbClr val="002060"/>
                </a:solidFill>
              </a:rPr>
              <a:t>与</a:t>
            </a:r>
            <a:r>
              <a:rPr lang="en-US" altLang="zh-CN" sz="2400" dirty="0">
                <a:solidFill>
                  <a:srgbClr val="002060"/>
                </a:solidFill>
              </a:rPr>
              <a:t>”</a:t>
            </a:r>
            <a:r>
              <a:rPr lang="zh-CN" altLang="en-US" sz="2400" dirty="0">
                <a:solidFill>
                  <a:srgbClr val="002060"/>
                </a:solidFill>
              </a:rPr>
              <a:t>运算是逻辑运算的一种，多个条件进行</a:t>
            </a:r>
            <a:r>
              <a:rPr lang="en-US" altLang="zh-CN" sz="2400" dirty="0">
                <a:solidFill>
                  <a:srgbClr val="002060"/>
                </a:solidFill>
              </a:rPr>
              <a:t>“</a:t>
            </a:r>
            <a:r>
              <a:rPr lang="zh-CN" altLang="en-US" sz="2400" dirty="0">
                <a:solidFill>
                  <a:srgbClr val="002060"/>
                </a:solidFill>
              </a:rPr>
              <a:t>与</a:t>
            </a:r>
            <a:r>
              <a:rPr lang="en-US" altLang="zh-CN" sz="2400" dirty="0">
                <a:solidFill>
                  <a:srgbClr val="002060"/>
                </a:solidFill>
              </a:rPr>
              <a:t>”</a:t>
            </a:r>
            <a:r>
              <a:rPr lang="zh-CN" altLang="en-US" sz="2400" dirty="0">
                <a:solidFill>
                  <a:srgbClr val="002060"/>
                </a:solidFill>
              </a:rPr>
              <a:t>运算，只有所有条件都成立，</a:t>
            </a:r>
            <a:r>
              <a:rPr lang="en-US" altLang="zh-CN" sz="2400" dirty="0">
                <a:solidFill>
                  <a:srgbClr val="002060"/>
                </a:solidFill>
              </a:rPr>
              <a:t>“</a:t>
            </a:r>
            <a:r>
              <a:rPr lang="zh-CN" altLang="en-US" sz="2400" dirty="0">
                <a:solidFill>
                  <a:srgbClr val="002060"/>
                </a:solidFill>
              </a:rPr>
              <a:t>与</a:t>
            </a:r>
            <a:r>
              <a:rPr lang="en-US" altLang="zh-CN" sz="2400" dirty="0">
                <a:solidFill>
                  <a:srgbClr val="002060"/>
                </a:solidFill>
              </a:rPr>
              <a:t>”</a:t>
            </a:r>
            <a:r>
              <a:rPr lang="zh-CN" altLang="en-US" sz="2400" dirty="0">
                <a:solidFill>
                  <a:srgbClr val="002060"/>
                </a:solidFill>
              </a:rPr>
              <a:t>运算的结果才为真。</a:t>
            </a:r>
            <a:endParaRPr lang="zh-CN" altLang="en-US" sz="2400" dirty="0">
              <a:solidFill>
                <a:srgbClr val="002060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solidFill>
                  <a:srgbClr val="002060"/>
                </a:solidFill>
              </a:rPr>
              <a:t> </a:t>
            </a:r>
            <a:r>
              <a:rPr lang="en-US" altLang="zh-CN" sz="2400" dirty="0">
                <a:solidFill>
                  <a:srgbClr val="002060"/>
                </a:solidFill>
              </a:rPr>
              <a:t>     </a:t>
            </a:r>
            <a:r>
              <a:rPr lang="zh-CN" altLang="en-US" sz="2400" dirty="0">
                <a:solidFill>
                  <a:srgbClr val="002060"/>
                </a:solidFill>
              </a:rPr>
              <a:t>条件成立用</a:t>
            </a:r>
            <a:r>
              <a:rPr lang="en-US" altLang="zh-CN" sz="2400" dirty="0">
                <a:solidFill>
                  <a:srgbClr val="002060"/>
                </a:solidFill>
              </a:rPr>
              <a:t> 1 </a:t>
            </a:r>
            <a:r>
              <a:rPr lang="zh-CN" altLang="en-US" sz="2400" dirty="0">
                <a:solidFill>
                  <a:srgbClr val="002060"/>
                </a:solidFill>
              </a:rPr>
              <a:t>表示，条件不成立用</a:t>
            </a:r>
            <a:r>
              <a:rPr lang="en-US" altLang="zh-CN" sz="2400" dirty="0">
                <a:solidFill>
                  <a:srgbClr val="002060"/>
                </a:solidFill>
              </a:rPr>
              <a:t> 0 </a:t>
            </a:r>
            <a:r>
              <a:rPr lang="zh-CN" altLang="en-US" sz="2400" dirty="0">
                <a:solidFill>
                  <a:srgbClr val="002060"/>
                </a:solidFill>
              </a:rPr>
              <a:t>表示。</a:t>
            </a:r>
            <a:r>
              <a:rPr lang="en-US" altLang="zh-CN" sz="2400" dirty="0">
                <a:solidFill>
                  <a:srgbClr val="FF0000"/>
                </a:solidFill>
              </a:rPr>
              <a:t>1 </a:t>
            </a:r>
            <a:r>
              <a:rPr lang="zh-CN" altLang="en-US" sz="2400" dirty="0">
                <a:solidFill>
                  <a:srgbClr val="FF0000"/>
                </a:solidFill>
              </a:rPr>
              <a:t>和</a:t>
            </a:r>
            <a:r>
              <a:rPr lang="en-US" altLang="zh-CN" sz="2400" dirty="0">
                <a:solidFill>
                  <a:srgbClr val="FF0000"/>
                </a:solidFill>
              </a:rPr>
              <a:t> 1 </a:t>
            </a:r>
            <a:r>
              <a:rPr lang="zh-CN" altLang="en-US" sz="2400" dirty="0">
                <a:solidFill>
                  <a:srgbClr val="FF0000"/>
                </a:solidFill>
              </a:rPr>
              <a:t>为</a:t>
            </a:r>
            <a:r>
              <a:rPr lang="en-US" altLang="zh-CN" sz="2400" dirty="0">
                <a:solidFill>
                  <a:srgbClr val="FF0000"/>
                </a:solidFill>
              </a:rPr>
              <a:t> 1</a:t>
            </a:r>
            <a:r>
              <a:rPr lang="zh-CN" altLang="en-US" sz="2400" dirty="0">
                <a:solidFill>
                  <a:srgbClr val="FF0000"/>
                </a:solidFill>
              </a:rPr>
              <a:t>；</a:t>
            </a:r>
            <a:r>
              <a:rPr lang="en-US" altLang="zh-CN" sz="2400" dirty="0">
                <a:solidFill>
                  <a:srgbClr val="FF0000"/>
                </a:solidFill>
              </a:rPr>
              <a:t>0 </a:t>
            </a:r>
            <a:r>
              <a:rPr lang="zh-CN" altLang="en-US" sz="2400" dirty="0">
                <a:solidFill>
                  <a:srgbClr val="FF0000"/>
                </a:solidFill>
              </a:rPr>
              <a:t>和</a:t>
            </a:r>
            <a:r>
              <a:rPr lang="en-US" altLang="zh-CN" sz="2400" dirty="0">
                <a:solidFill>
                  <a:srgbClr val="FF0000"/>
                </a:solidFill>
              </a:rPr>
              <a:t> 1 </a:t>
            </a:r>
            <a:r>
              <a:rPr lang="zh-CN" altLang="en-US" sz="2400" dirty="0">
                <a:solidFill>
                  <a:srgbClr val="FF0000"/>
                </a:solidFill>
              </a:rPr>
              <a:t>为</a:t>
            </a:r>
            <a:r>
              <a:rPr lang="en-US" altLang="zh-CN" sz="2400" dirty="0">
                <a:solidFill>
                  <a:srgbClr val="FF0000"/>
                </a:solidFill>
              </a:rPr>
              <a:t> 0</a:t>
            </a:r>
            <a:r>
              <a:rPr lang="zh-CN" altLang="en-US" sz="2400" dirty="0">
                <a:solidFill>
                  <a:srgbClr val="002060"/>
                </a:solidFill>
              </a:rPr>
              <a:t>。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>
            <a:fillRect/>
          </a:stretch>
        </p:blipFill>
        <p:spPr>
          <a:xfrm>
            <a:off x="221615" y="47625"/>
            <a:ext cx="3550920" cy="1287145"/>
          </a:xfrm>
          <a:prstGeom prst="rect">
            <a:avLst/>
          </a:prstGeom>
        </p:spPr>
      </p:pic>
      <p:sp>
        <p:nvSpPr>
          <p:cNvPr id="5" name="矩形 4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826135" y="556895"/>
            <a:ext cx="2338070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975BA5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交流评价，项目总结</a:t>
            </a:r>
            <a:endParaRPr lang="zh-CN" altLang="en-US" sz="2000" b="1" dirty="0">
              <a:solidFill>
                <a:srgbClr val="EFC416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 flipH="1">
            <a:off x="860425" y="1404620"/>
            <a:ext cx="7600950" cy="727710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sz="2400" b="1" dirty="0">
                <a:solidFill>
                  <a:srgbClr val="002060"/>
                </a:solidFill>
                <a:sym typeface="+mn-ea"/>
              </a:rPr>
              <a:t>根据</a:t>
            </a:r>
            <a:r>
              <a:rPr lang="en-US" altLang="zh-CN" sz="2400" b="1" dirty="0">
                <a:solidFill>
                  <a:srgbClr val="002060"/>
                </a:solidFill>
                <a:sym typeface="+mn-ea"/>
              </a:rPr>
              <a:t>“</a:t>
            </a:r>
            <a:r>
              <a:rPr lang="zh-CN" altLang="en-US" sz="2400" b="1" dirty="0">
                <a:solidFill>
                  <a:srgbClr val="002060"/>
                </a:solidFill>
                <a:sym typeface="+mn-ea"/>
              </a:rPr>
              <a:t>学习活动评价量表</a:t>
            </a:r>
            <a:r>
              <a:rPr lang="en-US" altLang="zh-CN" sz="2400" b="1" dirty="0">
                <a:solidFill>
                  <a:srgbClr val="002060"/>
                </a:solidFill>
                <a:sym typeface="+mn-ea"/>
              </a:rPr>
              <a:t>”</a:t>
            </a:r>
            <a:r>
              <a:rPr lang="zh-CN" altLang="en-US" sz="2400" b="1" dirty="0">
                <a:solidFill>
                  <a:srgbClr val="002060"/>
                </a:solidFill>
                <a:sym typeface="+mn-ea"/>
              </a:rPr>
              <a:t>进行自评、互评。</a:t>
            </a:r>
            <a:endParaRPr lang="zh-CN" altLang="en-US" sz="2400" b="1" dirty="0">
              <a:solidFill>
                <a:srgbClr val="002060"/>
              </a:solidFill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4"/>
            </p:custDataLst>
          </p:nvPr>
        </p:nvGraphicFramePr>
        <p:xfrm>
          <a:off x="887730" y="2256155"/>
          <a:ext cx="10403205" cy="3497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200"/>
                <a:gridCol w="4695825"/>
                <a:gridCol w="3218180"/>
              </a:tblGrid>
              <a:tr h="7689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评价内容</a:t>
                      </a:r>
                      <a:endParaRPr lang="zh-CN" altLang="en-US" sz="24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评价标准</a:t>
                      </a:r>
                      <a:endParaRPr lang="zh-CN" altLang="en-US" sz="24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评价结果</a:t>
                      </a:r>
                      <a:endParaRPr lang="zh-CN" altLang="en-US" sz="24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92646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了解报警原理</a:t>
                      </a:r>
                      <a:endParaRPr lang="zh-CN" altLang="en-US" sz="24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</a:t>
                      </a: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．了解安全带报警的条件。</a:t>
                      </a:r>
                      <a:endParaRPr lang="zh-CN" altLang="en-US" sz="18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</a:t>
                      </a: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．掌握开关量的</a:t>
                      </a:r>
                      <a:r>
                        <a:rPr lang="en-US" altLang="zh-CN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“</a:t>
                      </a: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与</a:t>
                      </a:r>
                      <a:r>
                        <a:rPr lang="en-US" altLang="zh-CN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”</a:t>
                      </a: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运算。</a:t>
                      </a:r>
                      <a:endParaRPr lang="zh-CN" altLang="en-US" sz="18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7566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制作报警模型</a:t>
                      </a:r>
                      <a:endParaRPr lang="zh-CN" altLang="en-US" sz="24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1．能够搭建安全带报警系统硬件模型。</a:t>
                      </a:r>
                      <a:endParaRPr lang="zh-CN" altLang="en-US" sz="18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l" fontAlgn="auto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2．能够编写程序调试报警功能。</a:t>
                      </a:r>
                      <a:endParaRPr lang="zh-CN" altLang="en-US" sz="18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2646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项目参与度</a:t>
                      </a:r>
                      <a:endParaRPr lang="zh-CN" altLang="en-US" sz="24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能积极参与小组各环节的讨论、硬件连接、程序修改、汇报展示、评价等。</a:t>
                      </a:r>
                      <a:endParaRPr lang="zh-CN" altLang="en-US" sz="18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8765540" y="3194685"/>
            <a:ext cx="1873250" cy="572770"/>
            <a:chOff x="12397" y="4835"/>
            <a:chExt cx="2950" cy="902"/>
          </a:xfrm>
        </p:grpSpPr>
        <p:pic>
          <p:nvPicPr>
            <p:cNvPr id="102" name="图片 101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12397" y="483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图片 3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13429" y="483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" name="图片 7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14445" y="483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" name="组合 8"/>
          <p:cNvGrpSpPr/>
          <p:nvPr/>
        </p:nvGrpSpPr>
        <p:grpSpPr>
          <a:xfrm>
            <a:off x="8754745" y="4103370"/>
            <a:ext cx="1873250" cy="572770"/>
            <a:chOff x="12397" y="5165"/>
            <a:chExt cx="2950" cy="902"/>
          </a:xfrm>
        </p:grpSpPr>
        <p:pic>
          <p:nvPicPr>
            <p:cNvPr id="10" name="图片 9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12397" y="516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15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13429" y="516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17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14445" y="516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9" name="组合 18"/>
          <p:cNvGrpSpPr/>
          <p:nvPr/>
        </p:nvGrpSpPr>
        <p:grpSpPr>
          <a:xfrm>
            <a:off x="8775065" y="4977130"/>
            <a:ext cx="1873250" cy="572770"/>
            <a:chOff x="12397" y="4835"/>
            <a:chExt cx="2950" cy="902"/>
          </a:xfrm>
        </p:grpSpPr>
        <p:pic>
          <p:nvPicPr>
            <p:cNvPr id="20" name="图片 19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12397" y="483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" name="图片 20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13429" y="483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" name="图片 21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14445" y="483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>
            <a:fillRect/>
          </a:stretch>
        </p:blipFill>
        <p:spPr>
          <a:xfrm>
            <a:off x="221615" y="47625"/>
            <a:ext cx="3550920" cy="128714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583305" y="1985010"/>
            <a:ext cx="6583680" cy="2540635"/>
            <a:chOff x="5941" y="3869"/>
            <a:chExt cx="10368" cy="4001"/>
          </a:xfrm>
        </p:grpSpPr>
        <p:sp>
          <p:nvSpPr>
            <p:cNvPr id="2" name="文本框 1"/>
            <p:cNvSpPr txBox="1"/>
            <p:nvPr/>
          </p:nvSpPr>
          <p:spPr>
            <a:xfrm flipH="1">
              <a:off x="5941" y="3869"/>
              <a:ext cx="10368" cy="4001"/>
            </a:xfrm>
            <a:prstGeom prst="roundRect">
              <a:avLst>
                <a:gd name="adj" fmla="val 8621"/>
              </a:avLst>
            </a:prstGeom>
            <a:solidFill>
              <a:srgbClr val="FFFFFF"/>
            </a:solidFill>
            <a:ln w="19050" cap="rnd" cmpd="thickThin">
              <a:solidFill>
                <a:schemeClr val="accent5">
                  <a:lumMod val="40000"/>
                  <a:lumOff val="6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48000" tIns="0" rIns="0" bIns="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just">
                <a:defRPr sz="3600" b="1" kern="0">
                  <a:latin typeface="华文新魏" panose="02010800040101010101" pitchFamily="2" charset="-122"/>
                  <a:ea typeface="华文新魏" panose="02010800040101010101" pitchFamily="2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endParaRPr lang="zh-CN" altLang="en-US" sz="2400" b="0" dirty="0">
                <a:solidFill>
                  <a:srgbClr val="3D7B75"/>
                </a:solidFill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470" y="4089"/>
              <a:ext cx="9554" cy="3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>
                  <a:solidFill>
                    <a:srgbClr val="002060"/>
                  </a:solidFill>
                </a:rPr>
                <a:t>        </a:t>
              </a:r>
              <a:r>
                <a:rPr lang="zh-CN" altLang="en-US" sz="2400" dirty="0">
                  <a:solidFill>
                    <a:srgbClr val="002060"/>
                  </a:solidFill>
                </a:rPr>
                <a:t>当控制系统中多个条件同时满足时才执行的操作，可以用</a:t>
              </a:r>
              <a:r>
                <a:rPr lang="en-US" altLang="zh-CN" sz="2400" dirty="0">
                  <a:solidFill>
                    <a:srgbClr val="002060"/>
                  </a:solidFill>
                </a:rPr>
                <a:t>“</a:t>
              </a:r>
              <a:r>
                <a:rPr lang="zh-CN" altLang="en-US" sz="2400" dirty="0">
                  <a:solidFill>
                    <a:srgbClr val="002060"/>
                  </a:solidFill>
                </a:rPr>
                <a:t>与</a:t>
              </a:r>
              <a:r>
                <a:rPr lang="en-US" altLang="zh-CN" sz="2400" dirty="0">
                  <a:solidFill>
                    <a:srgbClr val="002060"/>
                  </a:solidFill>
                </a:rPr>
                <a:t>”</a:t>
              </a:r>
              <a:r>
                <a:rPr lang="zh-CN" altLang="en-US" sz="2400" dirty="0">
                  <a:solidFill>
                    <a:srgbClr val="002060"/>
                  </a:solidFill>
                </a:rPr>
                <a:t>运算来处理。</a:t>
              </a:r>
              <a:r>
                <a:rPr lang="en-US" altLang="zh-CN" sz="2400" dirty="0">
                  <a:solidFill>
                    <a:srgbClr val="002060"/>
                  </a:solidFill>
                </a:rPr>
                <a:t>“</a:t>
              </a:r>
              <a:r>
                <a:rPr lang="zh-CN" altLang="en-US" sz="2400" dirty="0">
                  <a:solidFill>
                    <a:srgbClr val="002060"/>
                  </a:solidFill>
                </a:rPr>
                <a:t>与</a:t>
              </a:r>
              <a:r>
                <a:rPr lang="en-US" altLang="zh-CN" sz="2400" dirty="0">
                  <a:solidFill>
                    <a:srgbClr val="002060"/>
                  </a:solidFill>
                </a:rPr>
                <a:t>”</a:t>
              </a:r>
              <a:r>
                <a:rPr lang="zh-CN" altLang="en-US" sz="2400" dirty="0">
                  <a:solidFill>
                    <a:srgbClr val="002060"/>
                  </a:solidFill>
                </a:rPr>
                <a:t>运算在生活中还有很多方面的运用，需要我们进一步去发现、去创新。</a:t>
              </a:r>
              <a:endParaRPr lang="zh-CN" altLang="en-US" sz="24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65" name="图片 64" descr="妮妮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725" y="3178175"/>
            <a:ext cx="2161540" cy="2529840"/>
          </a:xfrm>
          <a:prstGeom prst="rect">
            <a:avLst/>
          </a:prstGeom>
        </p:spPr>
      </p:pic>
      <p:sp>
        <p:nvSpPr>
          <p:cNvPr id="6" name="矩形 5">
            <a:hlinkClick r:id="rId3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826135" y="556895"/>
            <a:ext cx="2338070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975BA5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交流评价，项目总结</a:t>
            </a:r>
            <a:endParaRPr lang="zh-CN" altLang="en-US" sz="2000" b="1" dirty="0">
              <a:solidFill>
                <a:srgbClr val="EFC416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69895" y="1525270"/>
            <a:ext cx="6251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第1课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  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 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探究安全带报警原理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endParaRPr lang="zh-CN" altLang="en-US" sz="3200" b="1" dirty="0">
              <a:solidFill>
                <a:srgbClr val="4B93E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4150"/>
            <a:ext cx="3098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041900" y="567690"/>
            <a:ext cx="5050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单元汽车安全我探秘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——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控制系统逻辑运算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64397" y="567945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六年级下册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5" name="图片 34" descr="1755900486_汽车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45" y="4546600"/>
            <a:ext cx="2042795" cy="1508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1743075" y="2451100"/>
            <a:ext cx="8705850" cy="17532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颜楷简" panose="00020600040101010101" charset="-122"/>
                <a:ea typeface="汉仪颜楷简" panose="00020600040101010101" charset="-122"/>
              </a:rPr>
              <a:t>未来的学习之路还长，期待你们不断成长，每节课都有新的精彩呈现！</a:t>
            </a:r>
            <a:endParaRPr lang="zh-CN" altLang="en-US" sz="360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pic>
        <p:nvPicPr>
          <p:cNvPr id="10" name="图片 9" descr="图标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r="21545"/>
          <a:stretch>
            <a:fillRect/>
          </a:stretch>
        </p:blipFill>
        <p:spPr>
          <a:xfrm rot="20580000">
            <a:off x="8926015" y="3273818"/>
            <a:ext cx="893976" cy="124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3580130" y="666115"/>
            <a:ext cx="6838315" cy="5589270"/>
            <a:chOff x="4772" y="2036"/>
            <a:chExt cx="9655" cy="7892"/>
          </a:xfrm>
        </p:grpSpPr>
        <p:pic>
          <p:nvPicPr>
            <p:cNvPr id="57" name="ECB019B1-382A-4266-B25C-5B523AA43C14-1" descr="C:/Users/lenovo/AppData/Local/Temp/wpp.PhRJWvwpp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72" y="2036"/>
              <a:ext cx="9655" cy="7379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7700" y="3821"/>
              <a:ext cx="3799" cy="7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27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项目学习流程</a:t>
              </a:r>
              <a:endParaRPr lang="zh-CN" altLang="en-US" sz="27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9" name="矩形 58">
              <a:hlinkClick r:id="rId2" action="ppaction://hlinksldjump"/>
            </p:cNvPr>
            <p:cNvSpPr/>
            <p:nvPr>
              <p:custDataLst>
                <p:tags r:id="rId3"/>
              </p:custDataLst>
            </p:nvPr>
          </p:nvSpPr>
          <p:spPr>
            <a:xfrm>
              <a:off x="4772" y="6799"/>
              <a:ext cx="2246" cy="123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rgbClr val="F15B5A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项目情境</a:t>
              </a:r>
              <a:endParaRPr lang="zh-CN" altLang="en-US" sz="2000" b="1" dirty="0">
                <a:solidFill>
                  <a:srgbClr val="F15B5A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rgbClr val="F15B5A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提出问题</a:t>
              </a:r>
              <a:endParaRPr lang="zh-CN" altLang="en-US" sz="2000" b="1" dirty="0">
                <a:solidFill>
                  <a:srgbClr val="F15B5A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0" name="矩形 59">
              <a:hlinkClick r:id="rId2" action="ppaction://hlinksldjump"/>
            </p:cNvPr>
            <p:cNvSpPr/>
            <p:nvPr>
              <p:custDataLst>
                <p:tags r:id="rId4"/>
              </p:custDataLst>
            </p:nvPr>
          </p:nvSpPr>
          <p:spPr>
            <a:xfrm>
              <a:off x="6578" y="7951"/>
              <a:ext cx="2246" cy="1168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rgbClr val="EFC416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项目准备</a:t>
              </a:r>
              <a:endParaRPr lang="zh-CN" altLang="en-US" sz="2000" b="1" dirty="0">
                <a:solidFill>
                  <a:srgbClr val="EFC416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rgbClr val="EFC416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探究原理</a:t>
              </a:r>
              <a:endParaRPr lang="zh-CN" altLang="en-US" sz="2000" b="1" dirty="0">
                <a:solidFill>
                  <a:srgbClr val="EFC416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1" name="矩形 60">
              <a:hlinkClick r:id="rId2" action="ppaction://hlinksldjump"/>
            </p:cNvPr>
            <p:cNvSpPr/>
            <p:nvPr>
              <p:custDataLst>
                <p:tags r:id="rId5"/>
              </p:custDataLst>
            </p:nvPr>
          </p:nvSpPr>
          <p:spPr>
            <a:xfrm>
              <a:off x="8417" y="8678"/>
              <a:ext cx="2246" cy="1250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rgbClr val="4ABA7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项目实施</a:t>
              </a:r>
              <a:endParaRPr lang="zh-CN" altLang="en-US" sz="2000" b="1" dirty="0">
                <a:solidFill>
                  <a:srgbClr val="4ABA7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rgbClr val="4ABA7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搭建模型</a:t>
              </a:r>
              <a:endParaRPr lang="zh-CN" altLang="en-US" sz="2000" b="1" dirty="0">
                <a:solidFill>
                  <a:srgbClr val="4ABA7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2" name="矩形 61">
              <a:hlinkClick r:id="rId2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0295" y="7854"/>
              <a:ext cx="2246" cy="1250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rgbClr val="2B95B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项目拓展</a:t>
              </a:r>
              <a:endParaRPr lang="zh-CN" altLang="en-US" sz="2000" b="1" dirty="0">
                <a:solidFill>
                  <a:srgbClr val="2B95BF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rgbClr val="2B95B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巩固提升</a:t>
              </a:r>
              <a:endParaRPr lang="zh-CN" altLang="en-US" sz="2000" b="1" dirty="0">
                <a:solidFill>
                  <a:srgbClr val="2B95BF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3" name="矩形 62">
              <a:hlinkClick r:id="rId2" action="ppaction://hlinksldjump"/>
            </p:cNvPr>
            <p:cNvSpPr/>
            <p:nvPr>
              <p:custDataLst>
                <p:tags r:id="rId7"/>
              </p:custDataLst>
            </p:nvPr>
          </p:nvSpPr>
          <p:spPr>
            <a:xfrm>
              <a:off x="12151" y="6814"/>
              <a:ext cx="2246" cy="1250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rgbClr val="975BA5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交流评价</a:t>
              </a:r>
              <a:endParaRPr lang="zh-CN" altLang="en-US" sz="2000" b="1" dirty="0">
                <a:solidFill>
                  <a:srgbClr val="975BA5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rgbClr val="975BA5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项目总结</a:t>
              </a:r>
              <a:endParaRPr lang="zh-CN" altLang="en-US" sz="2000" b="1" dirty="0">
                <a:solidFill>
                  <a:srgbClr val="975BA5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372745" y="2676525"/>
            <a:ext cx="3074035" cy="2106930"/>
            <a:chOff x="776" y="4660"/>
            <a:chExt cx="4841" cy="3318"/>
          </a:xfrm>
        </p:grpSpPr>
        <p:pic>
          <p:nvPicPr>
            <p:cNvPr id="65" name="图片 64" descr="妮妮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6" y="4660"/>
              <a:ext cx="2835" cy="3318"/>
            </a:xfrm>
            <a:prstGeom prst="rect">
              <a:avLst/>
            </a:prstGeom>
          </p:spPr>
        </p:pic>
        <p:pic>
          <p:nvPicPr>
            <p:cNvPr id="98" name="图片 9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77" y="4786"/>
              <a:ext cx="2240" cy="2923"/>
            </a:xfrm>
            <a:prstGeom prst="rect">
              <a:avLst/>
            </a:prstGeom>
          </p:spPr>
        </p:pic>
      </p:grpSp>
      <p:sp>
        <p:nvSpPr>
          <p:cNvPr id="66" name="标题 65"/>
          <p:cNvSpPr>
            <a:spLocks noGrp="1"/>
          </p:cNvSpPr>
          <p:nvPr>
            <p:ph type="title" hasCustomPrompt="1"/>
          </p:nvPr>
        </p:nvSpPr>
        <p:spPr>
          <a:xfrm>
            <a:off x="229870" y="568325"/>
            <a:ext cx="5519420" cy="381000"/>
          </a:xfrm>
        </p:spPr>
        <p:txBody>
          <a:bodyPr>
            <a:noAutofit/>
          </a:bodyPr>
          <a:lstStyle/>
          <a:p>
            <a:pPr marL="0" indent="0" algn="ctr" fontAlgn="auto"/>
            <a:r>
              <a:rPr lang="zh-CN" altLang="en-US" sz="1800" b="0" dirty="0">
                <a:solidFill>
                  <a:schemeClr val="tx1"/>
                </a:solidFill>
                <a:effectLst/>
              </a:rPr>
              <a:t>探究安全带报警原理</a:t>
            </a:r>
            <a:r>
              <a:rPr lang="zh-CN" altLang="en-US" sz="1800" b="0" dirty="0">
                <a:effectLst/>
                <a:sym typeface="+mn-ea"/>
              </a:rPr>
              <a:t>——“与”运算应用</a:t>
            </a:r>
            <a:endParaRPr lang="zh-CN" altLang="en-US" sz="1800" b="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053205" y="5126990"/>
            <a:ext cx="4086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</a:rPr>
              <a:t>不系安全带有哪些危害？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pic>
        <p:nvPicPr>
          <p:cNvPr id="95" name="图片 9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8355" y="4277360"/>
            <a:ext cx="1421130" cy="1684655"/>
          </a:xfrm>
          <a:prstGeom prst="rect">
            <a:avLst/>
          </a:prstGeom>
        </p:spPr>
      </p:pic>
      <p:grpSp>
        <p:nvGrpSpPr>
          <p:cNvPr id="97" name="组合 96"/>
          <p:cNvGrpSpPr/>
          <p:nvPr/>
        </p:nvGrpSpPr>
        <p:grpSpPr>
          <a:xfrm>
            <a:off x="221615" y="0"/>
            <a:ext cx="3420000" cy="1260622"/>
            <a:chOff x="3292" y="395"/>
            <a:chExt cx="5592" cy="202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>
              <a:off x="3292" y="395"/>
              <a:ext cx="5592" cy="2027"/>
            </a:xfrm>
            <a:prstGeom prst="rect">
              <a:avLst/>
            </a:prstGeom>
          </p:spPr>
        </p:pic>
        <p:sp>
          <p:nvSpPr>
            <p:cNvPr id="5" name="矩形 4">
              <a:hlinkClick r:id="rId3" action="ppaction://hlinksldjump"/>
            </p:cNvPr>
            <p:cNvSpPr/>
            <p:nvPr>
              <p:custDataLst>
                <p:tags r:id="rId4"/>
              </p:custDataLst>
            </p:nvPr>
          </p:nvSpPr>
          <p:spPr>
            <a:xfrm>
              <a:off x="3901" y="1028"/>
              <a:ext cx="4159" cy="741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rgbClr val="F15B5A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项目情境，提出问题</a:t>
              </a:r>
              <a:endParaRPr lang="zh-CN" altLang="en-US" sz="2000" b="1" dirty="0">
                <a:solidFill>
                  <a:srgbClr val="F15B5A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96" name="不系安全带的危害（剪辑版）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7355" y="1287145"/>
            <a:ext cx="6257290" cy="3519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图片 9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5785" y="3650615"/>
            <a:ext cx="1881505" cy="2230755"/>
          </a:xfrm>
          <a:prstGeom prst="rect">
            <a:avLst/>
          </a:prstGeom>
        </p:spPr>
      </p:pic>
      <p:grpSp>
        <p:nvGrpSpPr>
          <p:cNvPr id="97" name="组合 96"/>
          <p:cNvGrpSpPr/>
          <p:nvPr/>
        </p:nvGrpSpPr>
        <p:grpSpPr>
          <a:xfrm>
            <a:off x="221615" y="0"/>
            <a:ext cx="3550920" cy="1286510"/>
            <a:chOff x="3292" y="395"/>
            <a:chExt cx="5592" cy="202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>
              <a:off x="3292" y="395"/>
              <a:ext cx="5592" cy="2027"/>
            </a:xfrm>
            <a:prstGeom prst="rect">
              <a:avLst/>
            </a:prstGeom>
          </p:spPr>
        </p:pic>
        <p:sp>
          <p:nvSpPr>
            <p:cNvPr id="5" name="矩形 4">
              <a:hlinkClick r:id="rId3" action="ppaction://hlinksldjump"/>
            </p:cNvPr>
            <p:cNvSpPr/>
            <p:nvPr>
              <p:custDataLst>
                <p:tags r:id="rId4"/>
              </p:custDataLst>
            </p:nvPr>
          </p:nvSpPr>
          <p:spPr>
            <a:xfrm>
              <a:off x="3933" y="1028"/>
              <a:ext cx="4159" cy="741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rgbClr val="F15B5A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项目情境，提出问题</a:t>
              </a:r>
              <a:endParaRPr lang="zh-CN" altLang="en-US" sz="2000" b="1" dirty="0">
                <a:solidFill>
                  <a:srgbClr val="F15B5A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33" name="图片 32" descr="系安全带的人隔离矢量图。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510" y="3428365"/>
            <a:ext cx="3199130" cy="2453005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grpSp>
        <p:nvGrpSpPr>
          <p:cNvPr id="3" name="组合 2"/>
          <p:cNvGrpSpPr/>
          <p:nvPr/>
        </p:nvGrpSpPr>
        <p:grpSpPr>
          <a:xfrm>
            <a:off x="3615690" y="1776730"/>
            <a:ext cx="6211570" cy="2473960"/>
            <a:chOff x="6426" y="3021"/>
            <a:chExt cx="9782" cy="3896"/>
          </a:xfrm>
        </p:grpSpPr>
        <p:sp>
          <p:nvSpPr>
            <p:cNvPr id="7" name="文本框 6"/>
            <p:cNvSpPr txBox="1"/>
            <p:nvPr/>
          </p:nvSpPr>
          <p:spPr>
            <a:xfrm>
              <a:off x="6936" y="3334"/>
              <a:ext cx="9076" cy="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dirty="0">
                  <a:solidFill>
                    <a:srgbClr val="002060"/>
                  </a:solidFill>
                </a:rPr>
                <a:t>       </a:t>
              </a:r>
              <a:r>
                <a:rPr lang="zh-CN" altLang="en-US" sz="2400" dirty="0">
                  <a:solidFill>
                    <a:srgbClr val="002060"/>
                  </a:solidFill>
                </a:rPr>
                <a:t>周末，李徽一家自驾出游。车一起步，车内就响起滴滴的报警声。爸爸系上了安全带，但报警声还响个不停。直到坐在副驾驶座的妈妈也系上安全带，报警声才消失。你知道这是什么原因吗？</a:t>
              </a:r>
              <a:endParaRPr lang="zh-CN" alt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2" name="圆角矩形标注 1"/>
            <p:cNvSpPr/>
            <p:nvPr/>
          </p:nvSpPr>
          <p:spPr>
            <a:xfrm>
              <a:off x="6426" y="3021"/>
              <a:ext cx="9783" cy="3897"/>
            </a:xfrm>
            <a:prstGeom prst="wedgeRoundRectCallout">
              <a:avLst>
                <a:gd name="adj1" fmla="val 41280"/>
                <a:gd name="adj2" fmla="val 64113"/>
                <a:gd name="adj3" fmla="val 16667"/>
              </a:avLst>
            </a:prstGeom>
            <a:noFill/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>
            <a:fillRect/>
          </a:stretch>
        </p:blipFill>
        <p:spPr>
          <a:xfrm>
            <a:off x="221615" y="47625"/>
            <a:ext cx="3550920" cy="1287145"/>
          </a:xfrm>
          <a:prstGeom prst="rect">
            <a:avLst/>
          </a:prstGeom>
        </p:spPr>
      </p:pic>
      <p:sp>
        <p:nvSpPr>
          <p:cNvPr id="60" name="矩形 59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826135" y="556895"/>
            <a:ext cx="2338070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EFC416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项目准备，探究原理</a:t>
            </a:r>
            <a:endParaRPr lang="zh-CN" altLang="en-US" sz="2000" b="1" dirty="0">
              <a:solidFill>
                <a:srgbClr val="EFC416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4"/>
            </p:custDataLst>
          </p:nvPr>
        </p:nvGraphicFramePr>
        <p:xfrm>
          <a:off x="887730" y="1868170"/>
          <a:ext cx="10403205" cy="3497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200"/>
                <a:gridCol w="4695825"/>
                <a:gridCol w="3218180"/>
              </a:tblGrid>
              <a:tr h="7689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评价内容</a:t>
                      </a:r>
                      <a:endParaRPr lang="zh-CN" altLang="en-US" sz="24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评价标准</a:t>
                      </a:r>
                      <a:endParaRPr lang="zh-CN" altLang="en-US" sz="24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评价结果</a:t>
                      </a:r>
                      <a:endParaRPr lang="zh-CN" altLang="en-US" sz="24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92646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了解报警原理</a:t>
                      </a:r>
                      <a:endParaRPr lang="zh-CN" altLang="en-US" sz="24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</a:t>
                      </a: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．了解安全带报警的条件。</a:t>
                      </a:r>
                      <a:endParaRPr lang="zh-CN" altLang="en-US" sz="18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</a:t>
                      </a: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．掌握开关量的</a:t>
                      </a:r>
                      <a:r>
                        <a:rPr lang="en-US" altLang="zh-CN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“</a:t>
                      </a: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与</a:t>
                      </a:r>
                      <a:r>
                        <a:rPr lang="en-US" altLang="zh-CN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”</a:t>
                      </a: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运算。</a:t>
                      </a:r>
                      <a:endParaRPr lang="zh-CN" altLang="en-US" sz="18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7566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制作报警模型</a:t>
                      </a:r>
                      <a:endParaRPr lang="zh-CN" altLang="en-US" sz="24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1．能够搭建安全带报警系统硬件模型。</a:t>
                      </a:r>
                      <a:endParaRPr lang="zh-CN" altLang="en-US" sz="18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l" fontAlgn="auto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2．能够编写程序调试报警功能。</a:t>
                      </a:r>
                      <a:endParaRPr lang="zh-CN" altLang="en-US" sz="18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2646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项目参与度</a:t>
                      </a:r>
                      <a:endParaRPr lang="zh-CN" altLang="en-US" sz="24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能积极参与小组各环节的讨论、硬件连接、程序修改、汇报展示、评价等。</a:t>
                      </a:r>
                      <a:endParaRPr lang="zh-CN" altLang="en-US" sz="18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8765540" y="2806700"/>
            <a:ext cx="1873250" cy="572770"/>
            <a:chOff x="12397" y="4835"/>
            <a:chExt cx="2950" cy="902"/>
          </a:xfrm>
        </p:grpSpPr>
        <p:pic>
          <p:nvPicPr>
            <p:cNvPr id="102" name="图片 101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12397" y="483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图片 3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13429" y="483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" name="图片 4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14445" y="483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" name="组合 6"/>
          <p:cNvGrpSpPr/>
          <p:nvPr/>
        </p:nvGrpSpPr>
        <p:grpSpPr>
          <a:xfrm>
            <a:off x="8754745" y="3715385"/>
            <a:ext cx="1873250" cy="572770"/>
            <a:chOff x="12397" y="5165"/>
            <a:chExt cx="2950" cy="902"/>
          </a:xfrm>
        </p:grpSpPr>
        <p:pic>
          <p:nvPicPr>
            <p:cNvPr id="8" name="图片 7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12397" y="516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15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13429" y="516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17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14445" y="516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9" name="组合 18"/>
          <p:cNvGrpSpPr/>
          <p:nvPr/>
        </p:nvGrpSpPr>
        <p:grpSpPr>
          <a:xfrm>
            <a:off x="8775065" y="4589145"/>
            <a:ext cx="1873250" cy="572770"/>
            <a:chOff x="12397" y="4835"/>
            <a:chExt cx="2950" cy="902"/>
          </a:xfrm>
        </p:grpSpPr>
        <p:pic>
          <p:nvPicPr>
            <p:cNvPr id="20" name="图片 19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12397" y="483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" name="图片 20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13429" y="483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" name="图片 21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14445" y="483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" name="矩形 22">
            <a:hlinkClick r:id="rId2" action="ppaction://hlinksldjump"/>
          </p:cNvPr>
          <p:cNvSpPr/>
          <p:nvPr>
            <p:custDataLst>
              <p:tags r:id="rId6"/>
            </p:custDataLst>
          </p:nvPr>
        </p:nvSpPr>
        <p:spPr>
          <a:xfrm>
            <a:off x="4285615" y="1334770"/>
            <a:ext cx="3296920" cy="47053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15B5A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学习活动评价量表</a:t>
            </a:r>
            <a:endParaRPr lang="zh-CN" altLang="en-US" sz="2800" b="1" dirty="0">
              <a:solidFill>
                <a:srgbClr val="F15B5A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>
            <a:fillRect/>
          </a:stretch>
        </p:blipFill>
        <p:spPr>
          <a:xfrm>
            <a:off x="221615" y="47625"/>
            <a:ext cx="3550920" cy="1287145"/>
          </a:xfrm>
          <a:prstGeom prst="rect">
            <a:avLst/>
          </a:prstGeom>
        </p:spPr>
      </p:pic>
      <p:sp>
        <p:nvSpPr>
          <p:cNvPr id="60" name="矩形 59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826135" y="556895"/>
            <a:ext cx="2338070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EFC416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项目准备，探究原理</a:t>
            </a:r>
            <a:endParaRPr lang="zh-CN" altLang="en-US" sz="2000" b="1" dirty="0">
              <a:solidFill>
                <a:srgbClr val="EFC416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420" y="1426210"/>
            <a:ext cx="9520555" cy="2518410"/>
          </a:xfrm>
          <a:prstGeom prst="rect">
            <a:avLst/>
          </a:prstGeom>
        </p:spPr>
      </p:pic>
      <p:pic>
        <p:nvPicPr>
          <p:cNvPr id="12" name="图片 11" descr="mini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55480" y="4670425"/>
            <a:ext cx="1637030" cy="159639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126615" y="4406265"/>
            <a:ext cx="7587615" cy="1272540"/>
            <a:chOff x="1536" y="7348"/>
            <a:chExt cx="11740" cy="2004"/>
          </a:xfrm>
        </p:grpSpPr>
        <p:sp>
          <p:nvSpPr>
            <p:cNvPr id="20" name="圆角矩形 19"/>
            <p:cNvSpPr/>
            <p:nvPr/>
          </p:nvSpPr>
          <p:spPr>
            <a:xfrm>
              <a:off x="1536" y="7348"/>
              <a:ext cx="11740" cy="2004"/>
            </a:xfrm>
            <a:prstGeom prst="roundRect">
              <a:avLst/>
            </a:prstGeom>
            <a:solidFill>
              <a:srgbClr val="92D050">
                <a:alpha val="32000"/>
              </a:srgbClr>
            </a:solidFill>
            <a:ln w="9525" cmpd="sng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601" y="7464"/>
              <a:ext cx="11597" cy="1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269875" algn="just" defTabSz="2667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srgbClr val="002060"/>
                  </a:solidFill>
                </a:rPr>
                <a:t>    </a:t>
              </a:r>
              <a:r>
                <a:rPr lang="zh-CN" altLang="en-US" sz="2400" dirty="0">
                  <a:solidFill>
                    <a:srgbClr val="002060"/>
                  </a:solidFill>
                </a:rPr>
                <a:t>回忆乘车经历，想一想汽车在行驶时，哪些情况发生可能会触发安全带报警系统。组内交流后，在图中选一选。</a:t>
              </a:r>
              <a:endParaRPr lang="zh-CN" altLang="en-US" sz="2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6" name="矩形 25">
            <a:hlinkClick r:id="rId2" action="ppaction://hlinksldjump"/>
          </p:cNvPr>
          <p:cNvSpPr/>
          <p:nvPr>
            <p:custDataLst>
              <p:tags r:id="rId6"/>
            </p:custDataLst>
          </p:nvPr>
        </p:nvSpPr>
        <p:spPr>
          <a:xfrm>
            <a:off x="2199005" y="4070985"/>
            <a:ext cx="1261745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dist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想一想：</a:t>
            </a:r>
            <a:endParaRPr lang="zh-CN" altLang="en-US" sz="2800" b="1" dirty="0">
              <a:solidFill>
                <a:srgbClr val="FF0000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>
            <a:fillRect/>
          </a:stretch>
        </p:blipFill>
        <p:spPr>
          <a:xfrm>
            <a:off x="221615" y="47625"/>
            <a:ext cx="3550920" cy="1287145"/>
          </a:xfrm>
          <a:prstGeom prst="rect">
            <a:avLst/>
          </a:prstGeom>
        </p:spPr>
      </p:pic>
      <p:sp>
        <p:nvSpPr>
          <p:cNvPr id="60" name="矩形 59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826135" y="556895"/>
            <a:ext cx="2338070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EFC416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项目准备，探究原理</a:t>
            </a:r>
            <a:endParaRPr lang="zh-CN" altLang="en-US" sz="2000" b="1" dirty="0">
              <a:solidFill>
                <a:srgbClr val="EFC416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540510" y="1770380"/>
            <a:ext cx="9071610" cy="1647190"/>
            <a:chOff x="2224" y="3344"/>
            <a:chExt cx="14286" cy="2594"/>
          </a:xfrm>
        </p:grpSpPr>
        <p:grpSp>
          <p:nvGrpSpPr>
            <p:cNvPr id="11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6646" y="3344"/>
              <a:ext cx="2607" cy="2589"/>
              <a:chOff x="7562" y="2682"/>
              <a:chExt cx="2607" cy="2589"/>
            </a:xfrm>
          </p:grpSpPr>
          <p:pic>
            <p:nvPicPr>
              <p:cNvPr id="4" name="https://docer-ks3.wpscdn.cn/picture/71072719/9fa7d6d5b3bb04b9a8e28643678e8860_612.jpg" descr="electronic micro detail robotics innovation"/>
              <p:cNvPicPr/>
              <p:nvPr>
                <p:custDataLst>
                  <p:tags r:id="rId5"/>
                </p:custDataLst>
              </p:nvPr>
            </p:nvPicPr>
            <p:blipFill>
              <a:blip r:embed="rId6">
                <a:clrChange>
                  <a:clrFrom>
                    <a:srgbClr val="DAE3EC">
                      <a:alpha val="100000"/>
                    </a:srgbClr>
                  </a:clrFrom>
                  <a:clrTo>
                    <a:srgbClr val="DAE3EC">
                      <a:alpha val="100000"/>
                      <a:alpha val="0"/>
                    </a:srgbClr>
                  </a:clrTo>
                </a:clrChange>
              </a:blip>
              <a:srcRect l="29653" t="14750" r="26500" b="37398"/>
              <a:stretch>
                <a:fillRect/>
              </a:stretch>
            </p:blipFill>
            <p:spPr>
              <a:xfrm>
                <a:off x="7562" y="2682"/>
                <a:ext cx="2494" cy="1871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7569" y="4691"/>
                <a:ext cx="2600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rgbClr val="002060"/>
                    </a:solidFill>
                  </a:rPr>
                  <a:t>红外传感器</a:t>
                </a:r>
                <a:endParaRPr lang="zh-CN" altLang="en-US" b="1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3" name="组合 12"/>
            <p:cNvGrpSpPr/>
            <p:nvPr>
              <p:custDataLst>
                <p:tags r:id="rId8"/>
              </p:custDataLst>
            </p:nvPr>
          </p:nvGrpSpPr>
          <p:grpSpPr>
            <a:xfrm>
              <a:off x="10022" y="3450"/>
              <a:ext cx="2818" cy="2489"/>
              <a:chOff x="11889" y="2939"/>
              <a:chExt cx="2818" cy="2489"/>
            </a:xfrm>
          </p:grpSpPr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89" y="2939"/>
                <a:ext cx="2818" cy="1765"/>
              </a:xfrm>
              <a:prstGeom prst="rect">
                <a:avLst/>
              </a:prstGeom>
            </p:spPr>
          </p:pic>
          <p:sp>
            <p:nvSpPr>
              <p:cNvPr id="7" name="文本框 6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091" y="4848"/>
                <a:ext cx="2155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rgbClr val="002060"/>
                    </a:solidFill>
                  </a:rPr>
                  <a:t>压力传感器</a:t>
                </a:r>
                <a:endParaRPr lang="zh-CN" altLang="en-US" b="1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8" name="组合 17"/>
            <p:cNvGrpSpPr/>
            <p:nvPr>
              <p:custDataLst>
                <p:tags r:id="rId12"/>
              </p:custDataLst>
            </p:nvPr>
          </p:nvGrpSpPr>
          <p:grpSpPr>
            <a:xfrm>
              <a:off x="2224" y="3346"/>
              <a:ext cx="3015" cy="2593"/>
              <a:chOff x="3252" y="6858"/>
              <a:chExt cx="3015" cy="2593"/>
            </a:xfrm>
          </p:grpSpPr>
          <p:sp>
            <p:nvSpPr>
              <p:cNvPr id="6" name="文本框 5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3252" y="8871"/>
                <a:ext cx="3015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rgbClr val="002060"/>
                    </a:solidFill>
                  </a:rPr>
                  <a:t>声敏传感器</a:t>
                </a:r>
                <a:endParaRPr lang="zh-CN" altLang="en-US" b="1">
                  <a:solidFill>
                    <a:srgbClr val="002060"/>
                  </a:solidFill>
                </a:endParaRPr>
              </a:p>
            </p:txBody>
          </p:sp>
          <p:pic>
            <p:nvPicPr>
              <p:cNvPr id="17" name="图片 16"/>
              <p:cNvPicPr/>
              <p:nvPr>
                <p:custDataLst>
                  <p:tags r:id="rId14"/>
                </p:custDataLst>
              </p:nvPr>
            </p:nvPicPr>
            <p:blipFill>
              <a:blip r:embed="rId15"/>
              <a:srcRect l="4229" t="21251" r="7966" b="12288"/>
              <a:stretch>
                <a:fillRect/>
              </a:stretch>
            </p:blipFill>
            <p:spPr>
              <a:xfrm>
                <a:off x="3508" y="6858"/>
                <a:ext cx="2494" cy="1871"/>
              </a:xfrm>
              <a:prstGeom prst="rect">
                <a:avLst/>
              </a:prstGeom>
            </p:spPr>
          </p:pic>
        </p:grpSp>
        <p:grpSp>
          <p:nvGrpSpPr>
            <p:cNvPr id="27" name="组合 26"/>
            <p:cNvGrpSpPr/>
            <p:nvPr/>
          </p:nvGrpSpPr>
          <p:grpSpPr>
            <a:xfrm>
              <a:off x="14016" y="3488"/>
              <a:ext cx="2494" cy="2445"/>
              <a:chOff x="13599" y="3488"/>
              <a:chExt cx="2494" cy="2445"/>
            </a:xfrm>
          </p:grpSpPr>
          <p:pic>
            <p:nvPicPr>
              <p:cNvPr id="23" name="图片 22" descr="安全带"/>
              <p:cNvPicPr/>
              <p:nvPr/>
            </p:nvPicPr>
            <p:blipFill>
              <a:blip r:embed="rId16"/>
              <a:srcRect t="12776" b="5370"/>
              <a:stretch>
                <a:fillRect/>
              </a:stretch>
            </p:blipFill>
            <p:spPr>
              <a:xfrm>
                <a:off x="13599" y="3488"/>
                <a:ext cx="2494" cy="1871"/>
              </a:xfrm>
              <a:prstGeom prst="rect">
                <a:avLst/>
              </a:prstGeom>
            </p:spPr>
          </p:pic>
          <p:sp>
            <p:nvSpPr>
              <p:cNvPr id="24" name="文本框 23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3677" y="5353"/>
                <a:ext cx="2155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rgbClr val="002060"/>
                    </a:solidFill>
                  </a:rPr>
                  <a:t>卡扣开关</a:t>
                </a:r>
                <a:endParaRPr lang="zh-CN" altLang="en-US" b="1">
                  <a:solidFill>
                    <a:srgbClr val="002060"/>
                  </a:solidFill>
                </a:endParaRPr>
              </a:p>
            </p:txBody>
          </p:sp>
        </p:grpSp>
      </p:grpSp>
      <p:pic>
        <p:nvPicPr>
          <p:cNvPr id="29" name="图片 28" descr="mini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9555480" y="4670425"/>
            <a:ext cx="1637030" cy="159639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2126615" y="4406265"/>
            <a:ext cx="7587615" cy="1272540"/>
            <a:chOff x="1536" y="7348"/>
            <a:chExt cx="11740" cy="2004"/>
          </a:xfrm>
        </p:grpSpPr>
        <p:sp>
          <p:nvSpPr>
            <p:cNvPr id="31" name="圆角矩形 30"/>
            <p:cNvSpPr/>
            <p:nvPr/>
          </p:nvSpPr>
          <p:spPr>
            <a:xfrm>
              <a:off x="1536" y="7348"/>
              <a:ext cx="11740" cy="2004"/>
            </a:xfrm>
            <a:prstGeom prst="roundRect">
              <a:avLst/>
            </a:prstGeom>
            <a:solidFill>
              <a:srgbClr val="92D050">
                <a:alpha val="32000"/>
              </a:srgbClr>
            </a:solidFill>
            <a:ln w="9525" cmpd="sng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601" y="7464"/>
              <a:ext cx="11597" cy="1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269875" algn="just" defTabSz="2667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srgbClr val="002060"/>
                  </a:solidFill>
                </a:rPr>
                <a:t>    </a:t>
              </a:r>
              <a:r>
                <a:rPr lang="zh-CN" altLang="en-US" sz="2400" dirty="0">
                  <a:solidFill>
                    <a:srgbClr val="002060"/>
                  </a:solidFill>
                </a:rPr>
                <a:t>车辆行驶时，没有系安全带报警系统会自动提醒。车辆时怎么发现他们未系安全带的呢？猜一猜用到了哪些相关部件？</a:t>
              </a:r>
              <a:endParaRPr lang="en-US" altLang="zh-CN" sz="2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33" name="矩形 32">
            <a:hlinkClick r:id="rId2" action="ppaction://hlinksldjump"/>
          </p:cNvPr>
          <p:cNvSpPr/>
          <p:nvPr>
            <p:custDataLst>
              <p:tags r:id="rId19"/>
            </p:custDataLst>
          </p:nvPr>
        </p:nvSpPr>
        <p:spPr>
          <a:xfrm>
            <a:off x="2199005" y="4070985"/>
            <a:ext cx="1261745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dist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猜一猜：</a:t>
            </a:r>
            <a:endParaRPr lang="zh-CN" altLang="en-US" sz="2800" b="1" dirty="0">
              <a:solidFill>
                <a:srgbClr val="FF0000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>
            <a:fillRect/>
          </a:stretch>
        </p:blipFill>
        <p:spPr>
          <a:xfrm>
            <a:off x="221615" y="47625"/>
            <a:ext cx="3550920" cy="1287145"/>
          </a:xfrm>
          <a:prstGeom prst="rect">
            <a:avLst/>
          </a:prstGeom>
        </p:spPr>
      </p:pic>
      <p:sp>
        <p:nvSpPr>
          <p:cNvPr id="60" name="矩形 59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826135" y="556895"/>
            <a:ext cx="2338070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EFC416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项目准备，探究原理</a:t>
            </a:r>
            <a:endParaRPr lang="zh-CN" altLang="en-US" sz="2000" b="1" dirty="0">
              <a:solidFill>
                <a:srgbClr val="EFC416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8" name="压力传感器介绍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rcRect l="511"/>
          <a:stretch>
            <a:fillRect/>
          </a:stretch>
        </p:blipFill>
        <p:spPr>
          <a:xfrm>
            <a:off x="4599940" y="1398270"/>
            <a:ext cx="6842760" cy="3872230"/>
          </a:xfrm>
          <a:prstGeom prst="rect">
            <a:avLst/>
          </a:prstGeom>
        </p:spPr>
      </p:pic>
      <p:pic>
        <p:nvPicPr>
          <p:cNvPr id="65" name="图片 64" descr="妮妮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490" y="3429000"/>
            <a:ext cx="1800000" cy="210701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506220" y="2685351"/>
            <a:ext cx="2703085" cy="955736"/>
            <a:chOff x="6426" y="3574"/>
            <a:chExt cx="7565" cy="3344"/>
          </a:xfrm>
        </p:grpSpPr>
        <p:sp>
          <p:nvSpPr>
            <p:cNvPr id="11" name="文本框 10"/>
            <p:cNvSpPr txBox="1"/>
            <p:nvPr/>
          </p:nvSpPr>
          <p:spPr>
            <a:xfrm>
              <a:off x="6495" y="3769"/>
              <a:ext cx="7496" cy="2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rgbClr val="002060"/>
                  </a:solidFill>
                </a:rPr>
                <a:t>压力传感器的工作原理你知道吗？</a:t>
              </a:r>
              <a:endParaRPr lang="en-US" altLang="zh-CN" sz="2400" dirty="0">
                <a:solidFill>
                  <a:srgbClr val="002060"/>
                </a:solidFill>
              </a:endParaRPr>
            </a:p>
          </p:txBody>
        </p:sp>
        <p:sp>
          <p:nvSpPr>
            <p:cNvPr id="13" name="圆角矩形标注 12"/>
            <p:cNvSpPr/>
            <p:nvPr/>
          </p:nvSpPr>
          <p:spPr>
            <a:xfrm>
              <a:off x="6426" y="3574"/>
              <a:ext cx="7496" cy="3344"/>
            </a:xfrm>
            <a:prstGeom prst="wedgeRoundRectCallout">
              <a:avLst>
                <a:gd name="adj1" fmla="val -35919"/>
                <a:gd name="adj2" fmla="val 81584"/>
                <a:gd name="adj3" fmla="val 16667"/>
              </a:avLst>
            </a:prstGeom>
            <a:noFill/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>
            <a:fillRect/>
          </a:stretch>
        </p:blipFill>
        <p:spPr>
          <a:xfrm>
            <a:off x="221615" y="47625"/>
            <a:ext cx="3550920" cy="1287145"/>
          </a:xfrm>
          <a:prstGeom prst="rect">
            <a:avLst/>
          </a:prstGeom>
        </p:spPr>
      </p:pic>
      <p:sp>
        <p:nvSpPr>
          <p:cNvPr id="60" name="矩形 59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826135" y="556895"/>
            <a:ext cx="2338070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EFC416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项目准备，探究原理</a:t>
            </a:r>
            <a:endParaRPr lang="zh-CN" altLang="en-US" sz="2000" b="1" dirty="0">
              <a:solidFill>
                <a:srgbClr val="EFC416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835" y="1179195"/>
            <a:ext cx="6417310" cy="2842895"/>
          </a:xfrm>
          <a:prstGeom prst="rect">
            <a:avLst/>
          </a:prstGeom>
        </p:spPr>
      </p:pic>
      <p:pic>
        <p:nvPicPr>
          <p:cNvPr id="29" name="图片 28" descr="mini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55480" y="4736465"/>
            <a:ext cx="1637030" cy="159639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1988306" y="4472305"/>
            <a:ext cx="7725924" cy="1272540"/>
            <a:chOff x="1322" y="7348"/>
            <a:chExt cx="11954" cy="2004"/>
          </a:xfrm>
        </p:grpSpPr>
        <p:sp>
          <p:nvSpPr>
            <p:cNvPr id="31" name="圆角矩形 30"/>
            <p:cNvSpPr/>
            <p:nvPr/>
          </p:nvSpPr>
          <p:spPr>
            <a:xfrm>
              <a:off x="1536" y="7348"/>
              <a:ext cx="11740" cy="2004"/>
            </a:xfrm>
            <a:prstGeom prst="roundRect">
              <a:avLst/>
            </a:prstGeom>
            <a:solidFill>
              <a:srgbClr val="92D050">
                <a:alpha val="32000"/>
              </a:srgbClr>
            </a:solidFill>
            <a:ln w="9525" cmpd="sng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322" y="7738"/>
              <a:ext cx="11739" cy="1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269875" algn="l" defTabSz="2667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rgbClr val="002060"/>
                  </a:solidFill>
                </a:rPr>
                <a:t>说一说安全带报警系统中用到的相关部件，并圈出来。</a:t>
              </a:r>
              <a:endParaRPr lang="zh-CN" altLang="en-US" sz="2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33" name="矩形 32">
            <a:hlinkClick r:id="rId2" action="ppaction://hlinksldjump"/>
          </p:cNvPr>
          <p:cNvSpPr/>
          <p:nvPr>
            <p:custDataLst>
              <p:tags r:id="rId6"/>
            </p:custDataLst>
          </p:nvPr>
        </p:nvSpPr>
        <p:spPr>
          <a:xfrm>
            <a:off x="2199005" y="4137025"/>
            <a:ext cx="1261745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dist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选一选：</a:t>
            </a:r>
            <a:endParaRPr lang="zh-CN" altLang="en-US" sz="2800" b="1" dirty="0">
              <a:solidFill>
                <a:srgbClr val="FF0000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14.xml><?xml version="1.0" encoding="utf-8"?>
<p:tagLst xmlns:p="http://schemas.openxmlformats.org/presentationml/2006/main">
  <p:tag name="KSO_WM_DIAGRAM_VIRTUALLY_FRAME" val="{&quot;height&quot;:312.15,&quot;left&quot;:111.2,&quot;top&quot;:167.05,&quot;width&quot;:778.45}"/>
</p:tagLst>
</file>

<file path=ppt/tags/tag15.xml><?xml version="1.0" encoding="utf-8"?>
<p:tagLst xmlns:p="http://schemas.openxmlformats.org/presentationml/2006/main">
  <p:tag name="KSO_WM_DIAGRAM_VIRTUALLY_FRAME" val="{&quot;height&quot;:144,&quot;left&quot;:111.2,&quot;top&quot;:167.05,&quot;width&quot;:778.45}"/>
</p:tagLst>
</file>

<file path=ppt/tags/tag16.xml><?xml version="1.0" encoding="utf-8"?>
<p:tagLst xmlns:p="http://schemas.openxmlformats.org/presentationml/2006/main">
  <p:tag name="KSO_WM_DIAGRAM_VIRTUALLY_FRAME" val="{&quot;height&quot;:144,&quot;left&quot;:111.2,&quot;top&quot;:167.05,&quot;width&quot;:778.45}"/>
</p:tagLst>
</file>

<file path=ppt/tags/tag17.xml><?xml version="1.0" encoding="utf-8"?>
<p:tagLst xmlns:p="http://schemas.openxmlformats.org/presentationml/2006/main">
  <p:tag name="KSO_WM_DIAGRAM_VIRTUALLY_FRAME" val="{&quot;height&quot;:312.15,&quot;left&quot;:111.2,&quot;top&quot;:167.05,&quot;width&quot;:778.45}"/>
</p:tagLst>
</file>

<file path=ppt/tags/tag18.xml><?xml version="1.0" encoding="utf-8"?>
<p:tagLst xmlns:p="http://schemas.openxmlformats.org/presentationml/2006/main">
  <p:tag name="KSO_WM_DIAGRAM_VIRTUALLY_FRAME" val="{&quot;height&quot;:144,&quot;left&quot;:111.2,&quot;top&quot;:167.05,&quot;width&quot;:778.45}"/>
</p:tagLst>
</file>

<file path=ppt/tags/tag19.xml><?xml version="1.0" encoding="utf-8"?>
<p:tagLst xmlns:p="http://schemas.openxmlformats.org/presentationml/2006/main">
  <p:tag name="KSO_WM_DIAGRAM_VIRTUALLY_FRAME" val="{&quot;height&quot;:144,&quot;left&quot;:111.2,&quot;top&quot;:167.05,&quot;width&quot;:778.45}"/>
</p:tagLst>
</file>

<file path=ppt/tags/tag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20.xml><?xml version="1.0" encoding="utf-8"?>
<p:tagLst xmlns:p="http://schemas.openxmlformats.org/presentationml/2006/main">
  <p:tag name="KSO_WM_DIAGRAM_VIRTUALLY_FRAME" val="{&quot;height&quot;:312.15,&quot;left&quot;:111.2,&quot;top&quot;:167.05,&quot;width&quot;:778.45}"/>
</p:tagLst>
</file>

<file path=ppt/tags/tag21.xml><?xml version="1.0" encoding="utf-8"?>
<p:tagLst xmlns:p="http://schemas.openxmlformats.org/presentationml/2006/main">
  <p:tag name="KSO_WM_DIAGRAM_VIRTUALLY_FRAME" val="{&quot;height&quot;:144,&quot;left&quot;:111.2,&quot;top&quot;:167.05,&quot;width&quot;:778.45}"/>
</p:tagLst>
</file>

<file path=ppt/tags/tag22.xml><?xml version="1.0" encoding="utf-8"?>
<p:tagLst xmlns:p="http://schemas.openxmlformats.org/presentationml/2006/main">
  <p:tag name="KSO_WM_DIAGRAM_VIRTUALLY_FRAME" val="{&quot;height&quot;:144,&quot;left&quot;:111.2,&quot;top&quot;:167.05,&quot;width&quot;:778.45}"/>
</p:tagLst>
</file>

<file path=ppt/tags/tag23.xml><?xml version="1.0" encoding="utf-8"?>
<p:tagLst xmlns:p="http://schemas.openxmlformats.org/presentationml/2006/main">
  <p:tag name="KSO_WM_DIAGRAM_VIRTUALLY_FRAME" val="{&quot;height&quot;:312.15,&quot;left&quot;:111.2,&quot;top&quot;:167.05,&quot;width&quot;:778.45}"/>
</p:tagLst>
</file>

<file path=ppt/tags/tag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40.xml><?xml version="1.0" encoding="utf-8"?>
<p:tagLst xmlns:p="http://schemas.openxmlformats.org/presentationml/2006/main">
  <p:tag name="TABLE_ENDDRAG_ORIGIN_RECT" val="819*284"/>
  <p:tag name="TABLE_ENDDRAG_RECT" val="64*169*819*284"/>
</p:tagLst>
</file>

<file path=ppt/tags/tag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43.xml><?xml version="1.0" encoding="utf-8"?>
<p:tagLst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  <p:tag name="COMMONDATA" val="eyJoZGlkIjoiYzU4NmUzYmQwNjg4ZmNmMWU3ZDdjNGZmODhiZTg4MDgifQ=="/>
</p:tagLst>
</file>

<file path=ppt/tags/tag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9.xml><?xml version="1.0" encoding="utf-8"?>
<p:tagLst xmlns:p="http://schemas.openxmlformats.org/presentationml/2006/main">
  <p:tag name="TABLE_ENDDRAG_ORIGIN_RECT" val="819*284"/>
  <p:tag name="TABLE_ENDDRAG_RECT" val="64*169*819*284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zYxNjg0ODQyODk2IiwKCSJHcm91cElkIiA6ICIyNjQ2NzI1NzUiLAoJIkltYWdlIiA6ICJpVkJPUncwS0dnb0FBQUFOU1VoRVVnQUFBeklBQUFPVENBWUFBQUJrZFRabUFBQUFBWE5TUjBJQXJzNGM2UUFBSUFCSlJFRlVlSnpzM1htY0hHV2RQL0RQOTZucVk1SkpnSkFNSmhra2dRbUJtSm5wcWtibFVBUlhSWGRSOGNMN1dQRmFYUG10dWlqZWlPZXV1bDZBNjdrZXU2Q0l1aW9lSEFycnJURGRQUk1ZUVFJSlpKaGNKSUVrekV3ZjlYeC9mM1IxMHBuME9kTTlNMGsrYitVMTNWVlAxZk90U1RKVDM2N3Y4endB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WRHYzBOM2QzVEhiTVZETHViTWR3QXlicmV1VldlcVhac0dLRlN2aTB6MUhUMDlQckJXeEVOSGN3VjhFUk5QVTI5dmI2empPUkNhVHViZlJZL3I2K3VZN2puTUZnSmNHUVhENjBORFFTQnREUEdMNHZ2OHJWWjFRMWVzeW1jeTNackx2WkRMNWVHdnRPMFhrSmFwNldqcWRIcDJwdm4zZmY2bXF2Z1BBK2VsMGV2dE05RGxiMTV0TUpoZGJhOThCNEdYaHY1MXRyVHgvZjMvL2NtUE05MFFrbTBxbC9xNlY1ejRVckYyNzl2aG9OUHBoQUQ5TnBWSS9xdGZlODd3MXF0b2xJcnZTNmZSZ0ErYy9MaEtKZkJYQU5kdTNiLy94eU1qSWVLMzJhOWFzZVZ3OEhyOE13RDhDZUhvcWxScG85Rm9tODMxL1FGV1BBZkNoZERyOW5hbWVoNGptamlQdGswT2lsa29ta3llcDZrMEFPbnpmZjFVcWxicWh3VU5YaXNnL0FlaHdIT2RIM2QzZFo5ZjdoVDVYSlpQSmVibGM3bkdSU0dTRnRmWWtZOHpKQVBwVU5TRWlMMDZsVXIrdGRteDNkM2ZITWNjY3M5UVljNEtJUEY1RVRoU1JVd0Njb3FxWHBkUHBYelFhaCsvN2ZRQ2VMaUlBOEt0cFgxaVRDb1hDU1k3alhBSUFJdkpaQUMrZGlYNzcrdnA4VmIxV1JFUlZmN3hpeFlxbmI5eTRjYUxkL2M3VzlZYjl2UW5Bc1k3ai9EdUExN1h5M0k3amRBQTRTMVd6amJSZnZYcjFnbzZPam1QcnRjdm44N3Z2dXV1dW5kTU9jSnA4MzMrVnFsNFdKbXJKeWZ1ajBlaVBBWGlxK3N3MWE5YmNQRHc4dkxmVytVVGtneUx5VWxYOUZZQm4xT3MvR28xZUJPQzVBSjZ6YU5HaWswZEdSamJVYWgrSlJCd0Fyd2V3UUZXL0J1QTBBRUc5ZmlaYnZYcjFBZ0Q5SXVLbzZrRko5OXExYTQrUFJDS2ZiZmE4b1V0bThvTUxJdHFQaVF6Uk5PVHorUTdIY1FvaWNwU3Evc1R6dkErbDArbVAxRHR1YUdqb1RzL3ozaVlpWHhPUjA1WXNXZkxaa1pHUnQ4eEV6TlBWMTlmM1pOZDF2NldxODhQclhoQ0pSQUFBeHBoOTdVUUVxdnB5QUw5TkpCSVhpTWcvaXNnQ0FBdFZkUkdBTGhHWlg2T3Ixd05vT0pFSjIwTlZzK1BqNHpQNk5BWUFCZ2NIYi9VODczb1JlVEdBQzMzZi8zSXFsZnAxdS9zZEdocEtlWjUzT1lBUGk4Z1p4eHh6ekpVYk4yNThRN3Y3YmZIMXVtdldyR21vZEdoOGZId2lIbzkvQ01DVkFGN1QzOS8vclh3K2Yzc2p4NDZOalJWYW5lVE5uei8vdFFDK1dLOWRMQmE3Q3NBLzkvWDFyWFljcDdlVk1kUVRCTUc2b2FHaGU4SzNpMFhrQ2RVU05XdnR1NDB4TjRsSWR6UWEvUUNBZDdjd0ZLT3Fid3AvTnZ6UDBOQlF6U1FHQUFZSEJ4L3lQTzlqSXZKSkVVbDRudmZXZERyOWhXWTc3dWpvZUNvQUI4Q2p4cGpmSEJTWU1VZUp5SXVhUFM4QWlNajdBVENSSVpvRlRHU0lwbUZvYU9qT3ZyNitNMXpYL1lXSXJBVndoZWQ1SzlMcDlKc0JGR29kbTA2bnYrNTUzbk5GNVBraTh1WkVJdkhUVENienM1bUpmT29jeDFrQVlIWDQ1QU1BQWxWOVdFUzJBdGdNNEVFQUc2MjFHMVgxcndBZ0ltdEY1SG1sQThxT2hhcm1SR1FMZ05Id2s5S0hSR1JFUk5ZRHhhYzJYVjFkL1EyRTlzcnc2NS9uelp1M3l2ZjlWVk85eGxRcWRRZnEvUGxWWW95NVRGV2ZEeUFDNFBNQUVwakNwOGZOU3FmVEgvRTg3d3dSZWJhSVhKUklKSDZZeVdSKzN1NStXM1c5aVVUaVZjYVkvMnIyT0JFUngzRis3VGhPUSsxanNkZ1BObTdjK09KbSs1bkVlSjUzSFlDZnBOUHAveTV0REJPRExSVmlQQWJBd3RKN3gzRmVJQ0tmbUdZTVRYRWM1ejBBUHRsSTIwd21jN1B2K3pjQU9GOUUvcVcvdi8vcmc0T0RmMnRGSEo3bnZWQkVUZ0FRV0dzL1hyYjlHUUQrdDlweEltTEszbjdXODd5UFYybjNvMVFxOWVvcSs4NExYOTR3TURDUXJ4SG1neE1URTArb3NYK2ZlRHgrRjRESE45S1dpTnFEaVF6Uk5BME5EWTMwOXZhZTdicnVUMFhrTEJGNXZlZDVDOVBwOUV2cUhadk5adDhTaThYT0JIQnRMcGY3dnhrSXQ1WHVWOVhUMCtuMERnQzJrUU5VOVM4QVBxYXFPNnkxRDZ2cXRuWHIxdTJxZGN5aVJZdE9BdkRIUm9NU2tiT2JhVjlKTXBsY01qQXc4SEN6eHcwTUROem4rLzVYQUp3QjRISk1NWWtKeDJtYzBlUmhQd0h3VEFCL1VOVk96L01hdldFZlRxZlR3MDMyQmFCMTExdW1vS29QVGZNY0J4R1JSUUFXVE42ZVNDUmVKeUlmbmJUWkNZK0plWjUzd05nMWErM0xSQ1FwSWk5UzFSZjA5ZlhkV2JiN1QrbDArcHpKZmZpKy95Y0FUMWJWTzhQejdsWFZyZE85cHNsRVpIRVkrN2lxN3A2MHIyWjUyR1NGUXVGZlhkZDl0b2hFSGNmNUR3RG50eWpNZHdHQXF2NTNlWElrSWk2QStRRHlBSFpYT1hZc2JGdHBYeFRGMHJOOWs2ZjA5L2Q3SWxMK0FjaHp3NzRuRW9uRTVITEVqZGJhaDhQOVdxK2Nyc1R6UEswU0R4SE5FQ1l5UkMyd2J0MjZYWDE5ZmVlNXJ2c1RBR2NDK0RJQWVKN1h5Qy9FQ0lDTFlySFlSWjduMVdyMzVYUTYvYzdwUjlzeStTa01MTitVVHFkLzBzd0JydXNHcXZwWXRmM2hwN1VkUVBIcERvbzNROU15TmphbW51ZTlDTUJVU3RRY1ZRMEFYRnZuei9NQUl2S1hWQ3IxZEFBd3hwd2hJdCtmUXQ4QThGVEhjWjdhUlBzUEE3aDhOcSszekgzcGRQcVVhc2YwOS9jL3FWQW9yRzkyckludis1OEQ4UDhtYnpmR2RBSllYaVBHQS9hRjQ3OCtHdTc3ek5EUVVNcjMvVE5yOUpzRThHUUFqMmF6MmY4R2dGUXFkU1dLWlhFdDVmditlZ0FucWVvMTZYUjZXcVdGUTBORDkvaSsvdzBBYndMd0Q3N3ZuNWRLcFc2Y3pqazl6L3M3RVhraWdId1FCQit1MHV5bVZDclZkTkxrZWQ2TEovOTdFWkVYR1dQZU43bXRpRndrSWhlVmIxUFZINkNZaUJQUklZYUpERkdMREEwTlBkYmQzWDMra2lWTEV1bDArbzhBVUdjTVNMbG9BMjJPeUtsRFU2blVYd0YwVnR2disvNkhVTHdKbWJEVzlyZXdEQ2JTeEovZkFhYjRLZTI4U2h0VnRlNU1VRk1oSW10UVRLSkw1c1QxVnVONTNuTkU1S2VPNDhEenZMZW4wK202NDFMcUVaRXZqNCtQZjdOOFd6d2VQeEhBb0twbXM5bnM0dEwySUFoay92ejUxNlA0ZC9IdW5UdDNmckRlK1ZYMWJlSDM1cHVOZnNvL1Y2anFoMFhrMVNoK1NQQnBBTGVnd2hNM1ZYWENhNno1QVVMcHlaZXFmamtjR3lPKzc1OFMvdnR1T1dQTW53QmNGYjQ5SFVCU1ZlOFNrZHNxTkUrWHZWNGFQa1dyUzFXWFRqTk1JcG9tSmpKRUxUUXlNakkrTWpKU1h0YjBuRHFIdkJuQUJhcTZTMFJlVWFmdEE5T0w3dkRqKzM0UGdNc0F3RnA3UmF1U0dBQVlIeCsvZWQ2OGVRZVZkNm5xNTBYa1NRQnVBUEN4UnM5bnJWMXJqUGxxK1BwZmpERi9MdDhmQk1HZVNzZWwwK25UTUlYeE92VjRucmN4SEs4QVlIYXYxeGp6TzJ2dFB4cGpIcTEwTHQvM1R3WHdYUlJMcDM2VVRxZXZialNPc0s5clJDUURZR1A1OW5Dc3hBRTM0TDd2ajVWZWx5Y2ZudWQ5Qk1DekFJd0hRZkNLZXBNR3JGMjc5amdBTDllaXEycTFuWXZTNmZTbzcvdFhBcmhVVlZmMDkvZjNEUTRPcGllM0M4dkNJQ0pWdngrKzd6OFh4V1JpRDRBcndtMFhBUGloNTNtM1dHdS9VajVSU0N1RU0wamVBQUNlNS8wdW5HRGc0K2wwK3BwSzdmdjYrdGFHTHlPcXVyWlNtd29pOVpzUVVUc3hrU0dhT3ZGOS96dXF1aW1kVG44QUZXNDJVNm5VTDJ1ZHdQZjlaNGN2Yy9YYTF1UDcvck5WOVN4Vi9VRW1rOGxNNTF3Tm1oY08wcTJvVUNoc1hiZHUzYm8yeDNBVmdMaXFEbVl5bVUrMThzUjMzMzMzRGdBN0ptLzNmZjhYQUo0RVlGVXFsV3Jvazl2d3VOUERsNEhqT044Y0dCaW9lTk0rVzJicmV2djYrbGFyNnEvQ0cwMTRubmZRa3haVlBVcEVPc1BYWjNxZU4rV2szdk84ZjI5MjFpdlA4MTRlemt3RkFHK3FkRU0vV1NRU3VWaEVvcXI2NDJiV21KcEx4c2JHL3Eyam82TXptODFlTVR3OGZOQkVCZ0NncXZId3o2N2k5UEhKWkRLaXFwOEsyMzRzTEVjVlZmMmdpRUJFSmtTa2xOU2U3WG5lblpYT1U0dUlMS3kycjcrL2Z6bUs1YjVqdVZ6dUo1N24zU01peDZaU3FlTnc0Qk9tZkRoMmFWTTZuWDVpSS8xNm5uZTdxaDZQTm56UVFFU05ZU0pETkVXSlJPSWlBSzhVRWZpK2Y0NjE5dVdaVEdaajNRUGJFOHM1QUg0UmxuaThQWmxNcmhvWUdOamM1bTZQRjVHYnErMTBYZmNIQUtZN1ExUlZudWU5QThWUHlBSGdWTS96SHBuRzZUNlRUcWMvMUVoRFZmMjFpSHdJd0dyUDg1WTFzWDdFMDhMajA2bFVxcWtrSnBsTVJvSWdhR2dtcFZvY3g5azVNRER3WURQSHpNRDFSaWFQUmFsRlJJNXJ0RzBscXJvUUtINVB4OGZISzVWcjdpdDVXN05tVFdja0VrbUl5RGZDVFYrZG1KajQzelZyMXBSS0hYT1YrdWp1N3U0UWtZc0JJQWlDcWpPVWhWT1ovNzdKK0grV1RxZWYzOHd4VXhVbXR4ZlhhWFpVK0xWaUlxT3Fid2V3R3NDRHhwaXZQK0VKVDFnVWlVU2VMU0lKQUFVUnVWUlZWNFRORjRqSXRQK2VsM01jNXlVb0x2NzkwK0hoNGIyKzd4OEw0RmhNV2hBOG5KNzZjYzJjdTlHRWg0amFoNGtNMFJSbE1wbi84anl2UjBUZURlQjBFUm53ZmYrVjAzMnlNaFVpMGx2MmVyNnE5cUE0RlhMYnFPcGVWRjU0OG9Ud0p1VWdJdUtVM1FRMklqYzhQSHpReldJNDFmQys2V1JGSklyR3hobFZwS29OanovS1pyTi9pc2ZqWXlqZThENER3TGNiT013QWVBb0FpTWl0OVJxTHlBWlYvWHI0MXVieitXV3U2OVo5Q2xDUHF2NFBnRmVGYjcrcnFvc0JwR29kMCs3ckhSb2FHbDZ6WnMxQk00b0JRRHdlL3hLQVY2bnFoa0toOEl3Z0NMYlZPbGNzRnJ0S1JGNEQ0TTVzTnZ1MGNQS0hBM1IwZEdRQndGcjd6bmc4WGpYSkVKRllQQjZmWE83M3huZzgvc2F5OTFjQnVIdnlzVjFkWGE4SHNCakFyVU5EUTMrZXZML0VkVjFCT0V0YW8wU2txZll6b0RTT3FPTEVINnI2dlBBRGxzZXI2dlpZTEZhKzd6OVRxZFRkdnUrdkNOLy9NcHZOMXAzdGNiSjRQSDRCZ085VTJmMnk4T3YvVkRzK0xCczh0OWwreTRuSXZhbFU2aCtuY3c0aWFoNFRHYUtwQzlMcDlHV2U1dzJLeURkRVpKR3Evc3p6dk1zYldSU3psZkw1L0hXUlNPUVNFZWxSMVp0TGt3MjBrNGlNcEZLcEN5WnZUeVFTYnhDUnIxWTU3SUlLTjRkVnFlcG5BUHhyK2Jaa01yblVXbnNkd3ZwMGErMTdjN2xjMDJ1UUFFQXNGcnVsMlUrQWg0ZUhjNzd2L3hEQXEwVGtEV2pneGo2UlNEd0g0UTFmRUFSMVoyMUxwVklEQVBiTlBPVTRqcTAxYzFzdDFRYndwOVBweXhvNWZnYXUxMVlhQ08vNy92dFFUTG9DVlgzYnVuWHI3cTkxRXMvejNoMG1NUk9GUXVIbDlXWTJDNmNvcmpyVmM3ait5N3l3N1M2RTAvOU9zbXZ5UkFmSlpESmlyYjAwM043d1N2SDVmTDR2Q0lLcXN3REdZckhQTkRDT2JzYVZucWFKeUtZcSszK0I0a0Q3TFFDMmljaXhLTTZ1dG10OGZQenlTVzJES1U2SzhEOG9qcUU2WUJyNFJDS3hDc1dwcjNjYVkycDl3SFNxaUp3MWhYNzNVZFZtUHFBaG9oWmhJa00wVGVsMCt0cHc0UFJQd3JVY0dyNVJiNVU3Nzd4eks0QlQxcTVkdXpoOFBTZXBxc1drd2RYaEo4eXVxaW9PTHRVNW9HMGlrVGhhVlc4VWtlN1NObVBNbm1yMSsvVjRuamZWMnZhclVMekpmbXAvZjc5WGI4eUVNZVl0QUtDcWR3ME9EdjZ1MmM3Q2NxNm1icFI4Mys5UjFjOEQrUHR3MHoxQkVQeG5zMzJIWnZSNmZkOC9WVlgvS1V3R0hHUE1EWjduYlJXUi8xUFZXNjIxdnk1TjdKQk1KbzlTMWM4QmVKMnE1cXkxcngwYUdxbzd6aUtUeVZ3Tm9PS2tBWWxFNGdJQS94Mk8vZmk1TWVZbEF3TURsUklaK0w3L3orWHY4L244TVk3aldBQlExWThrazhrN0dpbnpESUpnZTYyL3g1N25WU3pkbWsyZTV5M0QvbVN2WWlLVFNxVStnWENTaURESkd3Ny9YRDhVbHE2VjB5bUdvcWd3VGlXY2RRMEF2bDlyRWN4ZHUzYTlhdDY4ZWErTHhXTDNpVWdYZ1A2SmlZbWFpWE0wR2ozVkdQTVhWUjNOWnJPcmQrL2UzZmFGYjRub1lFeGtpRm9nblU3LzBmZjlNd0E4TzF3bllqWUVjem1KQ2Ywb25VNGZNRzRta1VpOExselZmVGlkVGxlZExTZ2NkM0FEZ0Y1VlZSRUpNRXMvdzFLcDFKOTgzMDhCOEkweC93L0E1QVgyOWtrbWs0KzMxdjU5T0xCNXFvbEV3N3E3dXp1V0xGbnlIbFY5bDRqRVVCeTc4TEdKaVlsUFZTclRhOFJNWDI4NEpXOTNPRnZaMzRYL25RUGdRaEc1TUp5QytTRVIrWU8xOXUvQ0JTOGZ0dGErWUNxSlV4bnhmZis5cXZvUkVSRlYvVmE0Smt2RENlL1EwTkMyWkRKNWxyWDJOaEhwdDliK3FyZTM5Nng2Qzc4ZWlxeTFheDNIS2IyK3IxcXpzdlp2QzU4YUQ2ZlQ2UytWdHF0cU5Fd2FjNGxFNHBVaTB2RHNlSk5sczluVHl4TENWNFhucjFaMkJnQW96VURuZVY0cGtScXI5MlNvcjY5dlBKeHByZUVGTkltbzlaaklFTFZJS3BWYWowa0wzU1VTaVZYR21KOVdPMFpWdThJYnZzVys3eDlVYTE5aXJmMVNKcFA1ZkF2RG5iYndDVXJUaDAybHI5V3JWeStZUDMvK2p3R2NGZmI5ZGdDWGlzaHlWWjJmVENZWDF6NURsV0JVcHp6ZXdGcjdHV1BNL3dCNGRYOS8vOVdEZzROL3FkTHVveUppVkhXdk1hYm1EZFYwSlJLSkMwVGtjNlZwbFZYMXA2cDZTU3Ntb1ppTjZ3MFRtcjhDdUxLbnB5ZTJZTUdDTjRuSWV3QXNEVXVhWGxJcTdWTFZDY2R4WHBaSUpJN2R1M2Z2cmV2WHI2KzJRbnhGZlgxOVhhN3JmZ2ZBczhKemZpcWRUcjlyS25FUERBeHNUaWFUejFUVlA0dklxYTdyZmhQQWpBelFuMG1PNDV3QkZNZkxEUTRPMWx3UHByKy9mN21JWEE0QTF0cC9SbGx5cUtxeDhIdWVFNUVGNWRPQ044dDFYUmZZTjJYM1NnQXd4bnpBOS8xU2s0WGgvcDhoL0hsa3JmM1BUQ2J6djJXbmVYc2lrYWlaZUJwamxrdzFSaUpxSFNZeVJHMWtyWTBaWTFaWDIxOVdYKytnT0xOUE5YUG1sNmExMW9TZnd0cDZiVXRFcENQOFduUHRqVXJDRzh4ZkFDamRpVnlleVdRKzczbmVwZUU1UDZtcW42eCtodmJJWkRMWGVwNTNzWWljNVRqT1Y1UEo1R21UeTFkODMzODZnRmVIY1Y3UnppbVh5MWV2VjlVSFZQVmZKdDJjVGN0TVhtOXZiKzh4anVPY0tpS25BdWdIa0F3bmtOZzNvMWk0OXRLMTRVUU56dzNMRGQ5cWpIbnJ3b1VMQzU3bi9SbkFqVUVRM0RRME5IUTdhdng5OVgzL3BhcjZSWlQ5TzFQVml6M1BxemhqbDZxK0t5eE5xMnBnWU9EQi92NytWeGhqZmlVaXovTjkvN21wVktycWh4cUhJbFY5ZXZoQlRNM3ZMd0FZWTY0R3NFQlZ2enM0T0RoNUFvalNuMnQ1K2Q3YlU2blU1d0RBODd5OUFEYVdudGg2bnZkaUVmbSt0ZmJTVENiemFRRHdmWDg5Z0pOS0I0Yy9lMHR2ejZzUVVtbkdRMVFZUDNOeHE5ZTFJYUwyWUNKRDFDTGhJUGNONlhSNjMweGVxdnFRdGZhTjFZNFJrWmVLeURNQTdMYld2ck5hTzJQTXRHZXNhaFhIY2FJQUlDSW5lNTUzMENmOXBmVStKaWtOT0crNnp0OTEzZXNSSmpIVzJvOWxNcGtQVDJxeVIxVXJqbCtvSnh4NFBOV2Znd3JnclFBR0FQU3A2dnNBN0J1OG5Fd201MWxydnhTV3pBd2JZejQzeFg0YTFSTitIVERHbkYxdFRNYzB0TzE2Ky92N1QzWWM1eU9xdWxKRVRrUnhldHlEQTFEOUs0QmJST1JueHBoZmx5VlNwcisvLzB4anpBVUFuaThpUGVIZzdiTmMxNzNDODd5ZDF0cSt3Y0hCQXdiMzkvYjJudWk2N3VkUVRJU0E0c1FDRDljSTlXZ1JpWVd6NU5VMU9EaDRxK2Q1MXdKNGhhcStFOEJoazhpRUMzNCtKWHo3ZjdYYUpoS0ppMFhrZWFyNlNEYWJmWHRwZXpLWm5KZkw1V0xHbUM0QUVKRWRVM3ZRZXpESGNmNm1xZ2N0OEFyZ2x3Q09zdFkreFJnVEFNREV4TVRrbjJQUHM5WldIUE5USWlJbmljajFMUW1XaUthTWlReFJpeGhqUGdqZ2VOLzN2NUpLcGQ0TUFHRmQvTmVxSGVQNy9sb0F6MURWOFV3bVU3WGRYR0t0N1FnL3JZdzBXZ0tpcXQzaGpXTFZXWmxxOVBjUkVma2xnSGRsTXBuUFZHankzblE2UGFWeFNaN25aVVNrZnlySEFrQTZuUjVNSkJKZk1NYThYVlUvNlB2KytsUXE5ZDhBSEd2dGQwWGtaQUJRMWJmV0dtdzhLYWJYaU1oN200Mmw5RDFXMVZNQXBNcEthUnB4WlNOanU5cHh2UUNReitjM0dtUE9GWkVsNGZFSzRFRUFRd0F5SW5LN3F2NHBYRXdSdnUrL1NsVTMrNzcvcTFRcTlWSUFOaHdiOHpzQS85cmIyOXZydXU0RkluSUJBRjlFTXBPVEdNL3pYZzNncStFNG9wS042WFM2QjFWNG5uYzlnQmMxZWwzaHRWd1Z6amIyMU43ZTNtTU9oYkV5eVdSeW5xcGVEdUNYcVZUcTE1WGFSS1BSaTFDY1podUZRdUc3MWM3VjM5Ly9CR05NcVN3Mkg0L0hmKzU1M2lJQWkxVjFmaVFTK1RUMmw1eldTaUtiRWlieUJ5M2c2dnQrQVFBeW1jeWZVWDNzMDE4em1jejZXdWZ2NitzcmhGVnNSRFNMK0srUXFBVTh6MXNENEhnQXNOYmVQc3ZodEpVeDVwanc1UTNXMmxkUDNpOGlyeGFSTDB6YWRpSlFmV2FqV2pLWnpNMmU1L25wZEhwd1NnRzNtZU00NzFiVko0cklVd0I4dy9mOWgxWDF4U0x5WEFCUTFROWxNcG5iR2oxZk9IQzlWcGxodGVOS1grZFA0ZmlHeHhpMStucUI0aFRQbnVlOUZzRENRcUZ3TDRCN2hvYUdxazQzYmEyTkcyT094ZjdGR0Erd2J0MjZkUURXQWZqSTJyVnJqNDlHb3dldEU1VE5abStPeFdLUEFJaXI2dmZEcWFWYkxwZkwzUkdQeHlFaUpoS0pyQVh3MjBydG90SG9VejNQcTVYa0xHdEhmSk41bnZjY2ErM1ZJckpDVlN1dU1iUm16WnBPVmIwa1RKd0h3OFVrS3pMRzdFSjRyeUVpUzFSMXNZanNWTlVIVmJVMEU5M3J3bk05Q09Ebzlsd1pFUjJPbU1nUXRjYXpnZUlueVk3ai9HeTJnMmtuVlgxY2VOTnhmeWFUZVdUeWZ0LzNid2Z3ZVZYTkFNQ0tGU3ZpQU5ZQ2dMVzI2ZzFQTFhNMWlRR0FnWUdCZkY5ZjM0dGMxNzBkd09NQjNCQk9LUTFWL1hZNm5iNmltZk9KeUUrRElHaDZjTDZJdkU5RVRsUFZPMVMxcVZtZkhNZXBPdEhFWksyKzNtUXllVlFRQko2cWpxdnF1REZtSVlBbkpoSVYxMVFGQUpUR25hbnFva1FpY1U2OVBxeTFTQ1FTM2VHeE8xT3AxTkR3OFBDV1JDTHhRZ0FiVmZYa2RpVXl3OFBEK2RMVE1XdnRvbXJ0akRIWHRhUC9SaVdUeWFYaE5OWVhscmFKeU1KS2JXT3gyUHRGNUxqdzdhbjkvZjNQR2h3Y3ZLbFMyM1E2UGVyNy92T0NJTmlxcXFPUlNHVHI1S2QxbnVmOVc5amZ2YXI2UkFCUTFYL3lQTy84Y0h0Y1ZWZDRubmRMK0w1VWl2WW16L09lSFo1bXlvbGVNcG1NVElwcHNHd0dzNHBFaElOb2lPWUFKakpFcmZIYzhHdERhMFljNGtvellsVmJOK0pQS0N2cFdMUm8wWmtBSXVHVXlTMGY2Nk9xbi9FOGI2cUQvVHRhRWNQUTBOQzJSQ0p4c1RIbUJ1eGZxZjNCWGJ0MnZiblpjdzBNRE53SG9OcFV0bFg1dnY4R0FCQ1JyZWwwdW1XRC9DdHA1ZlVXQ29WZXgzRW1ELzV1aUlnOFVVU2FQZlpHaEI4OFpES1pQd0JBSXBFb2xjUWQ3M2xlMVRWb1JPVDRabVBzNysvZmQ0TXRJbFduNlZYVnU5RFlOTTgxMXplWkF1UDcvc1ZoOHJzd2pHVW5nSGVsMCtsdlRHNmNTQ1RPRXBGOTQvbEVKT280em8vNisvdlBxemIxZGExSkRzSXl0bFdxYXJQWjdEMnhXT3lKNFhsUEJuQnlXVC96VVp5R0cyWGJWZ0ZZVmU4Q2UzcDZGaTVjdUhDNXFpNEhFQVVBei9PK0RtQ0ZpS3hVVlJkbGlaQ3Ezb2s2NC9sVWRiNkluRmF2YnlKcUx5WXlSTk9VU0NTT0RzdHNnRmtjek92Ny92bXFlcGFJWEIrdUROOFdJcklHQUl3eERkMVFxZW9GNGN4RzY5THA5RUZQY0ZvUVR4VGh6Y2tzRWMvelhnL2cwNU8yUDM3Um9rVTNMVnEwNko5VHFkVFFiQVRXSnEyKzNsMG9KaGQxcWVwQ0VUbG9BTGVxUGlBaURUMVZzdGJlVVdOM0JNQ0tHdnZqamZSUlJoekhlUTlRZkZxYnorZXJKa25aYlBZWlUxM1l0Um1xYWtwbGlIMTlmVTkyWGZkcTdKOFJFS3A2VFJBRWJ4OGFHdG8yK2Rod2tkVWZvSGp2TUdHdHZVaEVyaEtSb3gzSCtWbGZYOSs1UTBOREZjdlJxZ21DNEN4alRFUkU3aHdlSHQ3cmVWNXAxN3NuSmlhdUJvQllMTFlGd0lQWmJQWkpBQkNQeHk4QThCMEE3NXVZbVBoQ3VHMFF3SW1sZ3ozUCs2YUluSzZxeTBzVGtKVE5FZ2tSZVUzWk5XZktZeEtSVjRiVDZWZlYxOWUzMW5YZGRjMWNLeEcxSGhNWm9ta1NrZWNnL0xla3FyT1N5UFQzOTU4TDRLZmhMK3BMUE05YkZhNEczMnF1cXZhS0NBcUZRc1YxUk1wMWQzZDNBSGdsQUtocVcwcnVWUFdkMld6MksxTTVOaDZQL3dGQTcxVDdUaVFTenpUR2ZBSkFNb3pGaXNnWFZmV1pZY0wzVkZWTis3NS9yYXArUEoxT0QwKzFyN21nSGRjN09EaDRGOEluSk5Xc1dMRWlmc3d4eDd3MVhFTUdxcnBOUkxwVWRhZUlMQUJ3dktyK3loanovdWs4RVJXUisxT3BWTTNCL2lKU2RiQy83L3ZmQTNCU21GaU5BK2hEK1BkTFJHNmF2R0N0dFhhSGlQd0FBS0xSYU5OVGswL1JpakNlbU9NNGZ3UWdBS0NxRzBYa245THA5T1NwaUFFVXh3R3E2bzFsSldVWFp6S1pheEtKeENpQUcwVmtvZXU2Ti9xK2YzYTQvazhscHErdjd3VFhkVTlXMWRVQVRnSHd0SERmSHlhMXpaVVdtZ3lURzF2MmZrSkVZSzNkMThiMy9jbWxZQ2NBV0MzNzF4bmFMaUwzbzVpMFJRQzgyVnE3QWNER1hDNzNRSjN2R1JITlVVeGtpS2J2aFVCeHF1Vk1KcE9wMTdnZGpERnJ5OTdPczlhZUNLRGxpVXdpa1hpeWlNeFgxZEdob2FHUmV1Mjd1cnBlRDJBUkFBUkJjRTJyNHdFQUVjbE5kV1Z0ei9OcythZTBEWEk4ejd0QVJDNEY4T1RTUmxYOXE3WDJUWU9EZzcvcjd1N3VXTEpreVVkRjVQK0Y0MGRlS1NLdjlEenZaZ0JmTWNiOHVKbFp2V2JackYxdlgxOWZ0ekhtTFNMeXhuQmN4QlpyN1NzQnpCT1JyNHJJN1VFUXZNZHhuRzhEZUwycXZzenp2TytJeU5XejhSUk1WVGVKeUlVaWtweTBmYU9xdm1WeSswd21jeStBRjg5VWZMMjl2Y2NBZUZucHZSVC84Z2VxK25sanpBZXFUZG50Ky81elVYd0NjaFFBV0dzL204bGsvZ3NBTXBuTWJaN252UUhBdDFHY05PTEd2cjYrTTBzL0h6elB1d3pBNlNpV2dKMVVtaVd1d3IrN2xuNElwS3FmUm5HQjR2VkJFS3d2VFI3aCsvN0RBSTVOcFZMZlFMR1VUNUxKWklmbmVVY2huSVZOVlUvemZiL0hXcnZBR05PcHFndEVaRUg1VjRTbGFDSnluTy83NjhOdDV4N3FIMVlRSFdxWXlCQk5RL2pFNFRrQUlDSS9MOSsrY09IQ2lqTXFUVkphQ002c1diUG1jZlVhNzk2OSs5R1JrWkdEYXJmeitmeDFrVWprYlNLeVNsVnZHUnphTWtYUUFBQWdBRWxFUVZRY1BHamEwVllRa1JlR0wydXVHd0VVNjlKVjlZUGh4QUMvR1JvYXFscFdNNHNhL2huWTE5ZTMwblhkMTZycVJWSmNmTEZrQjRDUEdtT3VTcWZUZVFBWUdSa1pIeGtaZVdkdmIrODN3K2xsbndVQUl2Sk1BTSswMXU3MGZmOEgxdHJ2TzQ1elc0dVNta2dMenJIUGJGMXZJcEU0R3NXMVlDNFVrZk5RSElQektJQVA3OTY5K3ovV3IxKy9PNUZJN0J1WVB6ZzRtTzdwNlRtdHM3UHpiY2FZZDR2SW13RzgyZk84UHdMNGdiWDJwNE9EZzM5cjVmZW1HbXZ0L3hwampoS1J4YW9xQUhhcjZwL0d4OGUvYzg4OTkreHBjL2VsdFpxcURsSjNYZmVLMGhUWG9TRlZ2U2lkVGxjc3QxdTlldldDK2ZQbmZ3TEY5WU9LSjFmOVNDYVQrV0I1dTNRNi9SM2Y5MDlFY1YyaDR4M0h1YkczdC9jcDY5YXQyeVVpUG9Ebmx6Vy9EOEFmVVJ4SHR3ckZSVndmM2JsejV5Mk5YMnA5bVV5bW9TZkFudWRkb2Fydm4xUjJkaTBBbEJiRkxKc1I4SUN2SVJmRkJBM1piTGJ0cFlGRWRDQW1Na1RUME5YVjlSeUVOeERXMm4ySnpKSWxTMTRySWw5cTlEd2lzaVFlajljdGlZbEdvMjhjR1JrNWFMMlpzR1RsMURWcjFpeHBWNTE5bUxTOUtueGJkZDJJa2dVTEZseFptbDNJV250NXZmWXpMYnllMGpvNEZhZjY3ZXZyNjNZYzV3VW9mb3A5QnZaOWlMMnZWT1Z6anozMjJCZXIzYVNHMHdDZjUvditVd0c4SC90djhCY0JlS014NW8ycSttajQ1T0tuNlhUNjIxTzhIRmRWMTRTeFRYa2MwbXhkYnpqZTRKbXEraXdBVHcvSFBaVkt5TDVrcmYxY3BSbnlTdGF2WDU4RjhPblZxMWQvZWQ2OGVmOEM0SzNoV0pvekhNZjV0T2Q1ZndQd094SDVTeEFFZnhrY0hGeUh5Z1ByVjNpZVYvVkpZM2dkVlpXdFpUT2prc25rS2RiYTQ4SVBEWFpXYTVmUDUvODlFb204VWtTT1VkVi9NOFo4SUpWS1ZVb3FKWkZJdkZ4RS9nMUFOd0NvYWs1VjM1N0paSzZ1ZE81VUtuV0Y3L3RQQVBBU0VWbmp1dTROM2QzZHoxRFY2d0E4cUtxL3M5YitvVFQycHFlbko3Wmd3WUo3d3BpL3ZYSGp4dW1XMWpYOWFCVUFSR1NUcW01QU1WbCtGTVYvUDd0RlpEZUFSMVYxdDZydUVaRTlxcm9Id0dNaXNsZEVIZ2ZnaDZvNmFveFpOVEF3TUk0YVNTUVJ0UWNUR2FKcFVOV1hoNytJYzdsY3JxV2ZLRTVCME03QndsMWRYVzhEMEtXcXU3TFpiTVU2K2hMZjk5OE00TlVBb0tvL0dSd2NuTktzVksyd2V2WHFCZlBtelR2ZldydkRjWnpkQU1hc3RaM0dtRXNBZElZeEhqUkxtT2Q1THhhUjcwL2Vyc1hWNWIrd2ZmdjJiMVY2T2xaSktwWDZMWUR6UE0vckIvQTJLUzZRV0pveDdTZ1JlYkdxL3FLUmMzbWU5ellBUzFWMVJFUktDY1dMeXA2YTNOdkllU3FjZDFhdTEvZjlmd2R3S1hEQUo5MS9CbkJsTnB1OWJuaDRPTmZvTllRSjFrZVN5ZVFuQzRYQ0N4ekhlWXVxbmxNMkE5YnJqVEYzZEhkM256MHlNbkpRSXFPcUJqWFcxRkhWeUJSS0VWdEZmTi8vZW5nenZSdkZHK3FzdGZaWVZYMTlLZU1Va2FwVG5OOTU1NTJiRW9uRTYwVkUwdW4wanlyMWtVZ2tuaGN1N2xzK0FjQWdnTmRtTXBsYTA2Q3JpTHhPVlU5Q2NSRlNmL0hpeFg0Nm5iNGV3UFdUR3k5WXNPQlRJbktDcXViS0ZzeWNrcjYrdnBYaG9IN2tjcm1HL282V3BGS3Byd0JvZW94ZG1Id0RnRllyeVNPaTltTWlRelJGYTlhc2lRSjRSdmoydCtYak5QYnMyWFBOd29VTFc1N1k3TjI3OTZDWmhHYUtxajVOaXJPUGZiN1d6V1ZQVDArc1ZGSUdZRWMybTIxNlN0NVc2dXpzbkxEV2Z0TnhuSDB6bTVWS1JrSmJjcm5jVHlZZmwwNm5yL2M4NzRjaThrSlZ6UUw0a2FwK3VkbkZIaWVkY3hEQUc1TEo1RHV0dGE4QThEb1JlWktxWGxscHF0c3Fla1Rra2lvMzFHTkJFQnoweEs3QjJHYmxlbE9wMUh0OTMrOVQxWk5WOVJwcjdYZHFMYkRZaUxCMDdUb0ExNVU5WlhxUmlLeTIxbDVRTFNGclpMQS9nS3FEL2R0TUFad2hJcWVVYnl6L3U2eXFJOGFZbWs5TE01bE0xYW01ZTNwNkZoaGpQZ1BncEhEVGJsWDlURGFiL1dRakNlWEF3TUJZWDEvZjgxM1h2VVZWMzVUSlpINWZvN2tmeG54Vk9PVjRWYXA2dmpGbTN4T2JzYkd4R3pzN08wOFZrZHQ4My84NHdySktWWDNvN3J2djNsRXZUaUk2ZkRDUklacWk0ZUhoWERLWlhLR3FMNXhjenJGKy9mcmRLSDVxZXRnd3hyeENWWC8wMkdPUC9VZXRkdXZYcjgvMjkvZS93SEdjbTRJZ2VNbE1UQ2xieThEQVFONzMvWHRRTmp1WnFpcUFiU0p5QjRCTHEwMFdzR2ZQbm4vczdPejhKWUR2MXlwdG1rSk1qd0w0RW9BdkpSS0pWYzNNbXFTcTk0dElnUDNydHdERkVwaTBxcjVyY0hEd29hbkdOVXZYVzVpWW1IamU4UEJ3SG0wb3pRa0huWDh4L005RlkydTF6RldEcXJwYURzNWl0NmpxNzFYMVg2ZnpkR0Q5K3ZXN2UzdDdYeENKUkc1VTFhOFhDb1gvV0xkdTNhNW16aEYrdjU4QUlLalZybEFvdk1aMTNXc2R4M2wvdlhOT1RxYkRKMjkzZTU3M1p3Qm5BY2loV0w1MldUT3hFaEVSMFpHbDRkV3NQYzliVXIvVmpERW8zc1E2bUdJdC9SeFZ1aTZhSHJOaXhZcDQrSlMxS2NsazhpamY5M3Y2Ky91WHR5T3dPZ3lhK0RmWkJLZCtrK2xMSnBNdG5hQ0N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nT05UTGJBUkFSMGR5Mlk4ZU9oWTg5OWxpbk1hWlRSRHBGcERNSWdrNWp6QUpyYlNlQVRoSHBWTlVGeHBqNXFob0JzRmRFOW9aZmR3TjRETUJqMXRvOXFyclhkZDI5cXJyWFdydDNmSHg4NzZwVnE3S3plcEZFUkhUSVlTSkRSSFFFVVZVWkhoNk9BSWgyZG5aR1lyRllKSi9QUjBSa3Z1TTRxMVQxWkd2dEtoSHBBWEN5aUN4WFZiZVJjd3NBaUFDNnI3ZjlMK3VHcGJ1TU1lc0IzS3VxOTRySXZVRVEzT2M0em1iWGRYTzVYQzQvUGo2ZTcrbnB5UUhJaTBqUTdMVVRFZEhoaFlrTUVkRmg3THJycm5QT1BQUE1wWTdqOUtqcUttdnRDU0xTQmFBTHdHSUFTMVMxUzBRV0FqQWlBaU1DbEw1Q1N2OEhBRWhwRy9ZbkxnZCtCY3F6RjRVaS9EOVE0N1VDZ0Nxc0tyVHNQd0FUQUxZQmVCakFObFY5MkJpenpWbzdJaUwzRzJQV3ErcUdaY3VXamJYbEcwaEVSSE1XRXhraW9zUE1saTFidW9JZ2VES0FNMVgxZEJGWkJtQmgrRitIaUlnUmdZaUI0eGdJaW9tTGxDVWpVdjdyNFlDWHNpOVBhZlV2a0dJNkk0RHVUMndBd0ZvTHExcjhhZ05vOFFsT1hsVkxaV3M3Uk9UT0lBais0RGpPYjM3M3U5L2RlK0dGRi9LSkRSSFJZWTZKREJIUkllaTY2NjV6empubm5JNGdDRHBFcExOUUtEeFJSTTRHY0RhQVV3RzRRUEVKaW9qQWRSdzR4b0V4cHZhSlM3OFZ0UFQwQlZEVi9hOHhBNzg0eW1LQTdIOVRTcTRVeGFjMWdiVW81QXVsNUtiMEJBY0F0Z1A0ZzRqOFdsVi9tOC9udDZqcWVLRlFHT2RZSENLaXd3Y1RHU0tpUTRTcW1zMmJONisyMWo1UlJIb0JuQXlnQjhCS2dYUVlZeUFDRkw4YUdKSDZpVXNWSXUxNzhsSzc0MnFiYThkalZXR0RvUGhWTGRUYTBwTWNWZFhOQU80VmtmVUE3aGFSdjdpdW0rcnE2dHJibm9zZ0lxS1p3RVNHaUdpTzI3cDE2M0c1WE81OEVYbWhNZVpVVlYwTVlJRXhCbzV4NEJpejc4bUxTR3QrckI5cWlVeTUwaFFEcFhFMjFpb0tRUUZCRU1CYW16ZkdQR3l0M2FxcU54dGpybDIyYk5rUUp3OGdJanIwTUpFaElwcERWRlcyYnQwNkw1L1BIKzA0enBPdHRhOFFrV2NEbUY4Y2lHOFFpVVRnVFBGSnl6NlZ5cmNPS0NIVEE4Zkp0RU9WR0NxWGs3WG1GNVpWUlQ2ZlE2RlFnQ3FneFlFNHc2cDZUUkFFUHpiR2JONjZkZXVlMDA0N0xkK0M3b2lJcUkyWXlCQVJ6UUdxR2hrZEhYMmFxcDRoSXI2cVBrbEVIbWVNTVk0eE1NYUJNY1ZFcHFWay96UmpiVTljRHVoM1g3Y0h4RkQrYTZuZDBRVFdJZ2dDQkRaQUVBUlExYjBBN2dSd2g3WDJ6NDdqL0hiWnNtVVB0RGtNSWlLYUlpWXlSRVN6YU51MmJaMjVYTzZGSXZJR0ZNZThMQmFJNDdwdWNVWXhFUWhhVnpKMmtDTTRrU2wvSWxTY0ZTMUFQcDlISVFoVVJQWllhN2VKeUUwaThzV2xTNWZlSXlJTkxvdERSRVF6Z1lrTUVkRU0yN1JwVTBjOEhqODZtODIrVEVRdUFiQkNVQnlZSDQxRXBqeEF2NTdLczVDMXZuenI0STdEcjNyZzYzb3h0RFNlSnNyWXJGcms4d1hrODNsWXRVQnhMWnVmT0k3ejJWZ3NkdmZSUngrOVcwUnNxMElqSXFLcFlTSkRSRFJESG56d3dXVWljcTdqT09kWmE1OGhJa3RMZy9VZHA0R3BrYWRERG56U01XTUQrYXQyTUlQeFZPMmdjbS83bXl1Q1FvQkNFSlFtQzhpTHlKOEEzS0txTnk5ZnZueEFSSEx0Q0ptSWlPcGpJa05FMUdaYnRtenBzdFplWXExOXZqSG1lS2d1ZEZ4WElxNjc3eWxBMjBySFNwaklWT2lnWGlKVGVxMVFxd2pVSXB2TndscGJBTEFWd08waTh1Vmx5NWI5c2gxaEV4RlJiVXhraUlqYVlNT0dEZkZZTFBZRWErMmJBTHhXUkdLbGhTa2picVM5aWNzaHNhamxUSlNRVlk2aDBqaWNadUlKZ2dEWlhCWkJZS0ZRV0d1SEhjZjVtREhtbHVPT08yNDd4OUlRRWMwTUpqSkVSQzAwT2pvNlQwVE9EWUxncFFDZVo0dzV5bkhDOGpIanpNQ1RsL0tYYzJFdG1CbCs4dExFanVuRVUweGdGSVZDb1RUeldhQ3FRNnI2L1VnazhyMnVycTROVEdpSWlOcUxpUXdSVVl1TWpvNmVZcTM5bUlpY0RXQngxSTNBY1p5V0xsUlpGeE9aaG5lMEtoNVZSV0F0SnJJVHNOYm1BTnlycWw5YnZuejVsU0pTbU1hcGlZaW9CaVl5UkVUVGNPdXR0N29ublhUU0NjYVl0NG5JV3dHNGpqR0l4V0l6c0tCa3ZVVWs1OEtpbG0wcUlhc1hRNDFpc1piRlUrRkUrWHdlMlZ3TzFscW82cjBpOHM2SmlZbmZuSFRTU1k5T3B5c2lJam9ZRXhraW9pbTQ3cnJybk5OUFA5MTNIT2NsQUM0VXlPTWR4NGpydWpCaVpyU0VyUHpad3V5dUJWTzVTZHRqYUdKSHk4ZmlWS0NxeGVtYkMza0VRVEFPNExjQXZpY2lQMW0yYk5uRHJRcUJpT2hJeDBTR2lLaEp1M2J0T3ZxeHh4NzdrSWk4QU1EeHJ1T2FZZ0l6T3lWa1RHUWEzekVUaVV5SmhtTm9KbkpacU9wZUFDbFYvVlIzZC9jTnJRcURpT2hJeGtTR2lLaEJqenp5eURGalkyTXZ0ZFplSVNKTFJBVFJTQlN1NDh4WURQVVd0V3hmeCtIWHFyT1F6ZlRDbXBWTHlOb3lLMXBEVTV2VkxtT2J5R2FSeStjQVFGWDFWd0Rldld6WnNuVWlrcDlPYUVSRVJ6SW1Na1JFZGFpcUdSMGQvUWRWZlllSVBNVXhqdXU2enN6TVFsYXV3cmlUbWVtMy9vN0Q5c25MTkdLWXpGcUxRcUdnK1h3ZWdRMjJxdW8xcnV0ZStiakhQVzVEeTJJa0lqcUNNSkVoSXFwaGRIUjBzYlgyb3lMeUlpUG0yR2drSXNiTXdCaVlTcGpJTkx4anJpVXk1YzlyVksxbXN6bmtDL25BV251M2lMejM5Ny8vL2M4dnZQRENvRVdSRWhFZEVaaklFQkZWb0txUjdkdTNQeUdmejM5TkFOK0lrV2cwQ21QTXpBUlFkdWM3b3lWa0I4UlFiMWEwbVNnaHE3OWo5a3ZJcGhaUHZsREEyUGdZQUl5cjZ1ZU1NZit4ZE9uU0hWeC9ob2lvTVV4a2lJZ21lZWloaDFZRGVJT3F2dEV4emxHdTZ5RGlSbVl1Z0VscndjeUtHbXZCekZ5LzlYZk03Sk9YK28yYWpTZXdGcmxjcmpSK0ppTWludzZDNElmSEgzLzhlSk9uSWlJNjRqQ1JJU0lxTXpJeWNpNkF6NG5JR3NkeDNLZ2JtZGtGTFFFbU1rM3NPTlFUR2FENHBLMFFCSmlZbU5BZ0NCNEZjT1BFeE1RbFBUMDkyNlp3T2lLaUl3WVRHU0lpUURaczJIQmNKQko1bDRqOGk0aEkxSTNBZGQwWjZIbC8rVmFsRXJLMmxXOGRFRVA0dGVxTVpHMWExTEpxbGRZc3owaFdPN2dtV2pUWHIxckZSSFlDdVh3ZXFyclpjWnczVGt4TS9Hcmx5cFVURFY0TkVkRVJoWWtNRVIzeEhuend3ZWNiWTk1cmpFazZ4amdSTnpJelkyRm02NmxIQXpIVTM5ck9HTFRTanNyTlc5YnYxQnUxSkpFcVVTQmZ5Q09ieTZGUUtEd3FJdGRISXBGUGRuVjFyWjlPTjBSRWh5TW1Na1IweEZKVjk2R0hIcnBVUk40aElvdGprZUpnL3RsYjFMTEM1bG1Lb2Y3V2RzWndCQ2N5SWJXS2lWd1crWHplcXVvNlk4d2JseTVkZXZ0MHVpSWlPdHd3a1NHaUk5TDI3ZHNYNUhLNUR3QzR4QmdUalVXaU1sTXprbFZlMUhJdWxKQzFxYVJ0cnBhUVRXTld0Q25GMDlEQkJ6YktGL0tZR0o5UXEzYWpxbDYwZlBueTM0Z0lwMmttSWdJVEdTSTZBbTNldkhtTnRmYURJdkpDeHppUmFDUXlZMDloUktUTzg0WjJkVnh0OHd6RzA4Q1RsL3JQWTFvWlEvMGRMWXVuNGFjL0IvZG1nMERIc3hNb0ZBcVBpTWluNHZINDFZc1dMWHAwT3VFUUVSME9tTWdRMFJGbFpHVGtYQkg1TElDK2FDUWlydVBPNkl4a1RHVEszekNSYWF3M2hWckYyTVE0Q29YQ2hLcCtLNS9QWDdaeTVjcEhwaE1TRWRHaGpva01FUjBSVk5YWnZIbnptYXA2RFlEdVdDVGFubG5KS3BWT1ZabVJyRzJxeE1CRkxSdHZOTk1sWlBVT0tHMGRuNWhBTHA5VFZiMGxsOHU5WnNXS0ZWdTVnQ1lSSGFtWXlCRFJZVy9UcGsyTEhNZDVzNnBlWm94WkdJMUU0QmludlozSy9rL1h1UlpNN1IxejRjbExjeTJtZTNCenoza21QWnRCUGwvUWlld0VyTFYvdGRaZTJ0M2RmWk9JRkpvUGxvam8wTVpFaG9nT2E5dTJiZXZNNS9OZkFQQXl4NWlPYUNRNk13dGNNcEZwZUFjVG1lWk9xVkFFUVlDeDhYRzExbTQyeHJ4bjZkS2wzMjR1VUNLaVF4OFRHU0k2YkkyTWpCd0w0Rm9SZVdiRWpTQWFpYlNubzlsYTFMS0IyY0M0cUdYdEhxWTFJMWtiRG1nbUhxdUtzYkV4QkRaUWErMG5qREVmVzdaczJWZ2prUkFSSFE2WXlCRFJZV25UcGsxUE5zWjhUa1JPajBZaWNKMDJqSWNCRG5qeU11TlBQU3ArcUQrRFR6MnFkbEQvaVVQTEU2bHA5akRsY1RCdE9xRFJ2TWhhUlM2WDFZbHNOcWVxWDgvbjgrL2pKQUJFZEtSZ0lrTkVoNTBISG5qZ1JOZDFmd2lnTnhhTkdkZHA0M2dZSmpKVlltQWlNNTBEbW5uQW82ckk1Zk02UGo2ZVZkV2ZqNCtQdjJMVnFsWFpaaU1rSWpyVXpNenFiMFJFTStEeXl5ODNvNk9qcDdxdWU1dUk5TWRibmNRSTl0MDg3aHRubzhWeXFWTEpWRm1UOWloMVVDcmZrbEsvcFJqMGdCaGFGaysxazViRlVCNWN0ZS9KdE9LcGVxSktPN1NoUTV1T3AvTHBHdzEwNnZIVWFDUWlpRVlpMGhHUHg0d3hMK2pvNlBqNTVzMmJsOVMvR0NLaVF4dWZ5QkRSWVVGVnpkYXRXLzgrQ0lMUGlraFBMQktGMCtva0pyeDVuUnRyd1J6NDlLZnRhNjlVZmZvelEydkJORFVHNWVDdE03c1dUUDBXVGNYVFlOQ3FRRDZmMDRsc05yRFcvdHgxM2JjZmQ5eHg5emQyTkJIUm9ZZUpEQkVkRmpadjN2eEVhKzMxSW5KOExCS1ZsaVl4QUJNWkpqSnpQcEVCaWljdUZBbzZOakVlQkVFd0FPQWZ1cnU3ZHpSeEJpS2lRd1lUR1NJNnBLbXFqSXlNOUJwamJoT1JZK0xSR0l5Wlp0VnM2U2ZqbkY3VWNsS1R0c2RRZjBmTDRtbXEzK1ptQUd1NjM2WVh0V3p1OU5NL29ITFEyVndPRXhNVHFxb0QyV3oyL0JOUFBIRnJJMTBTRVIxS09FYUdpQTVacWlvUFBmVFFPVWJrZWhFNUpoYU50aWFKVVpRbEVNVTNja0FDTVFOSnpBRXhsTFlmbkRSTWZ0M1NHQ3AyVUhsSHkrS3BlYUo5MzVTNnZVMHBuc1pQMzNRUFRjZlQ4QUdWZzQ1Rm8ram82SUNJZVBGNC9PcnQyN2N2YmFSYklxSkRDUk1aSWpwa2JkNjgrZkVBdmlER25CU0xST0dZTnM1T1JuUklLVTRBTUgvZVBBUGd1ZGxzOWl0MzNYVlhkTGFqSWlKcUpaYVdFZEVoYWVQR2pVdWowZWl2QVp6U21uS3kyaVZrTTFPK1ZhbUViSllXdGF5eG8xWUZWaTZYd3lPUFBJTFJ6WnZ4OE1NUFk4L2VQUWdLQmNUakhUanFxS053ZkhjM0ZpOWVqTTdPemdaTHVhWldRallUNVZ2VGlxY2xaV3oxcjFKMTN6b3pVTlViSXBISUs3cTZ1dmJXUElpSTZCREJSSWFJRGpuYnRtMWJsYy9udndiZzdIZzBOdjNaeWNyV2dtbDcyZGdCL2U3cnR1WkEvcmJIME1TT2FzMXp1Unp1dmZkZXBBY3plUENCQnpBK01WR3huZXU2V0xKa0NWYWZ2QnErNStIb280K0dtR3BuYmE1a3EybE5IOXlHZU5wOGdLQ1l6RXhrczVqSVR1UlU5YXBvTlBwQkpqTkVkRGhnSWtORWg1VEJ3Y0g1UzVZc3VWcFZYeEdMeGx6SE1kTlBQcGpJTkx4ajh0WkNvWUN0VzdmaVQzLytFNGJXcllPMXR1R3VseXhaZ3FlZGZUWldyVnFGZWZQbU5STmMzUlpCRUdCOGZCeTVYQTZGSUlEck9IQmRGeDBkSFloRUlvMmV2bVh4ek5ZQis1L2RoTW5NeE1SNG9WQjR6d2tublBENVpuc21JcHBybU1nUTBTSGoxbHR2ZFZldlhuMHhnTTlHbzFGeGpkUDh6N0N5cXB4OUpXUjY0R0QrdHF0YlFqYjlXZEh5K1R4MjdkcUZzYkV4dUpFSUZpNVlnSVZITFN4MU5lVVNzbkpCRUdCd2FBaS8vZTF2c0dQblRxaldYQ1d5b25nOGp0VW5uNHhuUGVzOExGeTRFTFZLcHhvcHFBcUNBQnMyYk1CZHczZmg0UjA3TURZMmhxQVF3RGdHOHpvNnNHVEpFdlQxOStQeHh4OWZIRk0xalhxdjlwU3hUZjJBZW1Wc2FoVmo0K1BJRi9JMkNJSVhkM2QzLzFoRUdzODhpWWptR0NZeVJIUklVTlhJNXMyYkx3YndLZGR4SXBGSWRHb2ZacGV0QlRNcjJ2amtwVkFvWU5ldVhiajlqanVRenFTUnpXYjM3VFBHNE1TVksvRzBwejBOWFYxZGlNZmo0ZmVndVJLeWNpTVBqZUM3My9zZUhuMzAwV25GYll5QjUzbDQ5bm5uSVI3dm1ISThlL2J1eFczL2R4c0dCZ1pRS0JTcXRvdEVJa2dta3pqbm5ITXdmOTY4c3U5RDQ2dTd6TlVuTHhWM2xGMld0UmFQalkwaG44L3ZFWkZYZmZXclg3M2g4c3N2WnpKRFJJY2tKakpFZEVnWUhSMTloYXArM2hpek9CNk5UUzBST1l3VG1lM2J0K012dC84RnczLzlLL2JzMlZPMW5ldTZXTGxpQmM0NDR3eXNYTGtTanVQV0Q3T0MwZEZSZlAvNjcrUGhIYTFaYTdHam93UG5ubnN1empqOWpDbkZzM1hyVnR4OHk4MzQyNzMzTmx6ZXRuTGxTanpybWM5RWQzYzNSQXlPaEVRR0tENjEyck4zTDFSMVV5UVNlWDVYVjFlNjJlaUlpT1lDVHI5TVJIUGVsaTFiVmxwckx4ZVJ4cE9Zc29jTklsSThSdmUvYnI0SWFncktIM2lJN0NzamsvQi81VTJtRTgrT0hUdndpMS8rQWdPcFZNMGtCaWcrdFZsLzMzMzQyYzkvanIvOTdWNm8yZ1BEYkNDZThmRngvUDRQZjJoWkVsTTY1MjIzM29aTm16WTFIYy9ET3g3R3ozLzVDOXp6dDc4MU5VWm40OGFOdU9ubW03Rno1eTdzTDhnNitPOVdzL0cwKzRDR1dwZnZtSFJaanVPZ2MvNThpTWp4Mld6MnV5TWpJOGZXaW82SWFLNWlJa05FYzlxbVRac1dCVUh3WldQTXFxYVNtTElGSmZlL25LVkI5QWZFWEJaUGxlYk55R2F6dU9ubW0zSGYvZmZYTEtjcXA2cjdrcDh0VzdZMkhjL216WnR4LzRiN3B4aHhkV1BqWS9qTmIzK0RYRDdmY0R5RlFnRjMzSEVITm03YzJQUVlIVlhGeG8wYmtjbGtVT3ZRcHRmSmJPOEI5VnMzY0JySGNkRVI3NEF4NW1RUitkL05temN2cWRvaEVkRWN4VVNHaU9Zc1ZYV05NZjhPNEJsUk56TDl0V0lPTTlaYVpBWUhjZmM5ZDA5cG9QMGpqenlDRzIrNkVlUGo0dzBmbzZxNDcvNzc4ZGhqanpYZFh5TkdSMGV4bzRrblBlUGo0N2p2L3ZzUkJNR1UrbE5WckZ1M2J0cmpmQTQxSWtBMEdrVXNGZ09BMDNPNTNFZTNiZHZXT2R0eEVSRTFnM2NGUkRRbnFhcU1qbzYrRHNDRmpuSEVkU3VQNVNoWHFZUU1hRTM1VnUyT1VhZUVUSnV2Tm1yQXpsMDdjZnNkdDA4cGlTbDU2S0dIY1A5OTl6VWN6L2pFT082Nzc3NXA5VmxMTnB2RmpoMDdHbzVuNTY2ZGVQamhoNmZWNTg1ZE8vRzNlLzlXOGMrby9IWFY4cTNKamFyT29kRGNBUTNGTTQyL1dDS0NlUjBkY0IzSGRSem41YmxjN3MycXl2c0NJanBrOEFjV0VjMUpXN2R1ZlFLQWR6bkdMSWhGby9VUGFLQ0VyQzNsWkFkMXNML3daLytyOXNSei8vMGJzR3ZYcm1tZEk1Zkw0Yjc3NzBjMm0yMG9udkd4Y1R3MCt0QzArcXdsbTgxaTI3WnRBQnI3L3R3MVBJeDhQait0UHEyMXVHLzlmWFZMdGc0cTMycTZoS3p1V1EvUVVEeFRybFBjbi8xMHp1OVUxM0VXQkVGdzZjakl5QnZ1dXV1dUJ2N0JFUkhOUGlZeVJEVG4zSFhYWGRFZ0NMNXFqT21KUnFPek44UFlIQllFQWZidTNUUHRKeU9xaXQyN0gyMjROS3Vad2ZSVFZTamtHKzVuNTg2ZExlbHo1NjdXbk9kUUpFYWtZOTQ4alVRaXh3VkJjRmxuWitmVFZEVXkyM0VSRWRYRFJJYUk1aFJWZFk0Kyt1Z1BpOGlUWGNjUkl4VitUSldYYiswcklUdXdmS3N0S3BXUVRhcnZxVFFqV1R0aVVGWGtDNFdXSkJiV2F2M3p0UDJiTzZtN1NzbHJoVEtxK2ZQbXRhUy9XRFRXMkNVMlZFSlc3WUQ2cXBXVDFhMHptOXBaOTIyTHVLNUVJMUc0cm50OG9WQzRaUDM2OWIwTkJVeEVOSXVZeUJEUm5MSjE2OWJuQUxqSU1RNGlib1VQaGN2cWFRNHNJWnVCdSt3RHluakNOMVZpYUhjWm0zRU1YTWRweWRPcVlrNVc1enlseXpYdC96NjdidVRnZUtxVWNwM1UwOU9TUG84N3JxdCtveW1YYnpWMlFPdksyS1lTZzZDam93UFJhTlJ4SE9jTXgzRmV0Mm5UcGg1VjVlTlFJcHF6bU1nUTBaeXhZY09HbzYyMTd4REk0bWdrd2h1b0drUUU4enM3cHoyVG00aWdzN01UanVNMDFENGVqK1BZUll1bTFXY3RrVWlrcWZNdlg3WU1uWjNUbTJ3ckdvMmlyN2R2V3VjNEhJZ0lPam82SkJxTkxncUM0UHlKaVlrWGJkbXk1UVRNNkxNNElxTEdNWkVob2psQlZjVjEzZGNDT0NjZUM5ZUxxVmhDdHI5OGEyWm1JU3QvWFJaUGhSS3lsc1pUWjVvcUVjSHlaY3ZSMGRFeHJXNGN4MEYzZHplaWxTWlVxQkJEUjBjSFZxMDZlVnA5MWhLTlJyRjR5ZUxLMTE2aEttcisvUGs0NGZFblRPdkoxQWtubklDbFM1Y2V1TEhxOTc5ZW81b0hUTzMwVFpleFRYNWRYNm0xWXd6aThUam16NSsvSXB2TlBtL3YzcjNQZWVDQkI0NXUrRVJFUkRPSWlRd1J6UW1qbzZOL1o0ejV1R01jTWNiSTVQS3Rlak9BdFZURk1wNERTM1JhdWFobDR6RWN1S083dXh2TGx5K2ZWamNMRnl4RVgyL2Z3VTkycWx5WTQ3am83bDVlV24razVicVdMTUhSUngzZDhEYzNIdS9BS2FlY011VjRITWZCazUvNHBBT1BiN2lVcTd6UnpJZHQxQmtBQUNBQVNVUkJWQzlxZWFEcC9VMHNuL0V2Rm8ySjR6aXljT0hDdnZIeDhYT0NJUGlITys2NGc0UC9pV2pPWVNKRFJMTnVkSFIwTVlDUC9ILzIzank2anV1KzgvemVXdDZPaHgwa1FCQUVGNGtTRjFHMnFZV1M1VkR5SWxteDdNU0pIRHRKcCtQTTJKazVNOTJkWkhyU2MvcWM5Rkdmbmo3cFRpZVpqcWJkampNenNaM0VtK1RFdXlWTHNrWExGaVZhSzFlSjRrNWkzNEgzOExaYTd2d0JnSGdQcUhwMWJ5MFBCUG43Nk9pdytPcmUzLzNXQXJEdXU5LzYvUlRHa2pHZG5wZEVZWXpod1E4OXVIbzFRWkJNSm9QM3YvOEJKQklKcVg3OS9mM1l1SEdqcnpIcndSakQvdjM3a1U2bnBmcnQyYk1IOXgrOFg3cGZPcFhHZ3g5NkVOdTNiNWZxZDcyaktBeXBaQXFxcXFZWVk3Zk16czRlMkxCaHcvc3BreGxCRU5jYU5KRWhDR0pONFp3ejI3Wi9COER0bXFZelJWR1dpMW82MkxjaXc5TkM1bHpVTXR4eG5UVlU3MWg1VHRwYVcvSFFndytobzcxZHlsNlZUQ2J4d1AzM1kvZXUzZEkrcDZhbUxPNjk1MTdoOTJwRVVCUUZkK3pmdjFxUG80YmFiVjNYY2RkZGQrR1JSeDVCYTJ1cjUzbGdqQ0diemVLaEJ4L0VIWGZzUnl3ZXF3M1p3S0tXOVhlNEhvR0xCbS9jYnJHcjI0dGhORTFGS3BsVVdscGFic25uODkyenM3TUh4OGJHYnFXWC93bUN1SllJNzE4aGdpQUlIM3ptTTUvcFpZejlwYXFvM2ZGWUROWHZ4Q3dSK1pQVEtnc1pYN1dqa1JuSjNEVEFRUU5qREsydHJlanQ3Y1hvMkJqbTV1WThoOHBtcy9qbGh4L0d2dHYyUWRWVXI2Rlc3V0NNb2JPekU0d3hYTHgwTVhBdEd3RFkzTnVMaHg1NkNPbU0yNnBLZmV1VW9pam82dXJDamgwN1lGczJabVptSEF0bHB0TnB2T2ZkNzhhdi9lckhzWFhiVnFpS0toTGVRNFAzSFJHZWhTeWN6blZjazFkUkZCVTJ0eFZkMTV0SFJrYW1WRlZOVzVaMTlzLy8vTS9uWlpVU0JFRkVBWDJ6UWhERW1qSTBOUFJmQWZ5TFJDeXVLRlhmOERmMGw5T3FKMHVuaWN6YWEzQnRqb1c2TW9WaUFVZVBIc1BKVXljeE1URUJ3ekJnbWlZVVJZR3U2OGhtczlpK2JSdnV2UE5PdExjdHJ1QjREK1c2bzFLcDRMbm5uc09iUjk5RXNWZ1VPTWpWS0lxQ0RSczI0T0dISDBiL2xub3Y3WHRmQWR1MlVhbFVrTS9uTVRFK2puZk9uTUhzM0N3dVg3Nk1URHFEVGIyYnNIM3JOblIwZEtDbHBRV0paQUw2VXFwbjZmZFE1SkE4dFVHanl2VjBDY001WUJnR255L01ZMnhzN0JlenM3T3Y5ZlQwdk43UzB2SkVaMmRuenZmZ0JFRVFJVUVyTWdSQnJCa0RBd01IR0dOL28yc2EwMVNOZ1MxWnB5TEV5VnZERjdldldzZ2FVOVJ5OVFET1ZpVVI1eEZqRElaaFFGVVVLQXBEeFRBQXZ2QndINHZGME56Y2pJMGJOcUNucHdlYXFpMDh4T3U2Z3l1cW5uV3E5bE5WVmRIVDA0Tk1Pb09aMlJrVUNnV3AweENQeDdGcjF5NTg4UDBmd0pZdGZWV1RHRG12RlFPUW01dkR5Wk1uOGNZYmIrRDExMS9IOFpNbmNQbnlaWXlOamNFMFRSUUtCWXlNak9Ec3ViTTRlKzRjenA4L2g1R1JFWlFxWldReWFlZXNiYXVPZU9YcitmVmJyMUlmaW9WTXVQTnlGQ2NMbVVBWXhnQlZVWmxwbWRCMXZXMTBkUFFjZ1Baa01va0RCdzZjZWZMSkp5TkxIRWdRQkNFQ3JjZ1FCTEVtWExod1lXTXNGdnRIQm5aUE1wRUlYQTlGR2xjTFdkVGp5dTBRMFdPYUpsNTY2U1g4OUdjdm9Gd3VDOGxJSkJLNDg4NDdjZi9CZzlBMHJXbzB1WldnSlF6RHdBOSsrQU84OGVhYnNDekxjL3gwT28xSGYvM1hzV05WUVV1NUs4QnRHNis5L2hwKzlNd3p2bGVGbXBxYThQR1BmeHczMzNTVHcxNy9scTBBWVVMckxMTHk0b1Z0MlpqTnpmR0ppWW5YTDEyNjlNYTJiZHZHbXBxYXZ0YlgxM2ZDdHpDQ0lJZ1FvSWtNUVJCcnd0RFEwR2M1NS85WFROZFR1bE1sOTZoWjV4TVp6amttSmlkeCt2UnBIRDEyRkNNakk3N2t0TGEyWXUvZXZkaXplemU2dTN2Z2R5SURBSlpsWVhSMEZDZFBuY1RseTVjeE1UbUpRcUVBeTdLZ0tBcWFtNXZSMWRtRmJkdTJZdmZ1M1docGNTcFBJbllGVE5QRXhZc1g4ZXFycitEME8rODR2ZzhqZzZxcTJMTjdOdzRjT0lETm16ZEw2L0Zzdlk0bk1nQlFNUXcrT3p0YmVlT05OLzQya1Vpby9mMzl4MU9wMUZjM2I5NDg1VDhxUVJCRU1NaGFSaEJFdzdsdzRVS0xvaWovUVZHVW0rT3hPSlFvSmpHdXJoeDJkUkxqVnRReU5EV3VMaTFuY2Q2bXJnVnMyOGJBNENDZWV2b3BIRDkrSExPenM3NGxsa29sREE0TzR1S2xTMUFVaHM3T3Jxdlp5RVQxbUthSlFyR0lpeGN2NE8zVHB6RTZPb1pjYmc2VlNnV1daY0cyN1lXQ3BtQXdUUU56dVJ3dVg3bUN5YWtwNkpxT2VEd0dWZFVXSjdQdVYyQkpnMlZaT0hiMEtKNTU3bGxjdW5RSnRtMzdQdjRsT09jWUh4L0hsU3NEU0thUzZPam85RndsbExxOHdqZFdBQXRaZGMvRjIzeVZIdmxJQUJnWUErTzJyYWJUNlpZMzMzenp4ZWJtNXI1RUlzRWVmL3p4dDJRaUV3UkJoQW10eUJBRTBYQUdCd2QvZ3pIMjkvRllUTmRVemJ0REVGeStrdlkyVVlVNXJ2Y09VVDJHWWVDVlYxL0ZzODg5QzlNMC9ldHpRTmQxSFB5bGd6aHc0QUJpdXU2cHg3SXNYTGh3QVc4ZVBZcDN6cndqL1k0TXNKeHRiTjl0KzNENzdiZWpxYW5Kc2QzUytiRnRHeSs5OUJLZWVmWVpJUXViSDVMSkpEN3lrWTlnMzIzN1hGY0toYTZYOUkwVmJPWGxxcDdBcXo5T1I4WlJMbGY0ZkdFZXAwK2ZmbUo4Zkh6NDFsdHZMYmUxdFgyOXQ3ZjN6U0FqRWdSQitJVW1NZ1JCTkpRclY2NGtGVVU1cGFwcWZ5SVdqOTVTZGgxTlpBekR3SkZmL0FJdi9Pd0YzKytEZUtIck91NjU1eDY4NzczM0liWlk3WDZsbmtLaGdJR0JBZnppbFYvZzRxVkxLSmZMZ1ZNd3E2cUtiRGFMMi9iZWhuMjM3ME43VzN0Tm5Sb0d3TEp0SEQxNkZEOTg2b2VSSGY4U3pjM04rT2dqSDhYT25Uc2Q3OUViYnlLek1Jbk01WE84VUNpTUh6cDA2UC9adEdsVDEvYnQyOS9KWnJQLzBOWFY1Yy9iU0JBRUVZQ0l2d29sQ0lLb2hUSDJod0Q2OWF0V29qQ0RMLzU1MVUrejhKY2wreGl2MlE3WlF1WVkxSG1IMDZkZWVqam5PSGI4ZUtTVEdHQmhzdlR5eXk5RDEzUzg3Nzc3VnRtckJnY0g4Y3FycitDdHQ5N0N2SThWR0Rjc3k4TDA5RFIrOXZPZjRmeUY4OWk3WnkvMjdkdUhUSHFocm96Tk9TNWN1SURuRHowZitTUUdBR1puWi9ITXM4K2d1YVVaUFJ1N0FUaGNMejhYOGlyK096dHA0TnhGVDRnYUZFVkJJcEZnaG1HMGI5dTJiZmVwVTZkZWEyNXUzaFdQeDIvbm5QK1lNUmJzUlNXQ0lBaEo2QjBaZ2lBYXh1am82SGJPK1g5UkZLVTlwc2ZDbmNoVWg2cDZrYisya09YcXlVUzQ0M3J2Y0d2dXBXZDBkQlRmK3ZhM2ZObTNaTEVzQzBQRFEyaHY3MEJYVjlmVnowKy9jeHBQZlBOSlhMcDBhU0c5Y3dSd3pqRTNONGZ6Rjg1allPQUtkbXpmZ1hnOGprcWxnbWVmZlJaWEJxNUVNcTRUOC9QenlPVnl1RzN2M3NWM2ZKWVJ1TlNDeUhWMnZYK2tOYml0dk5UdnJLa2FUTXRrc1Znc2Z1WEtsUlBsY3RuSVpyTTlsbVc5OHhkLzhSZitYOVlpQ0lMd1FZUHpuUklFY1NOaldkWWpBTGJFMWlKTDJUcG12bERBajUvL0NmTDVmTVBHckZRcUdCMGRnV21hS0JhTCtNbnpQOEdUMy93bWNybGNZQnVaQ0pabDRmeUZDL2lIcjM0RnAwK2ZocUlvNk96czlLajNFajduejUvSGlSTW5Ra2tvY0wyUVRxV1FTcVg2K3ZyNitnY0hCeWZHeHNhYTUrZm5QM1Q0OE9Ia1dtc2pDT0xHZ2lZeUJFRTBoQXNYTHJUWXR2MHhSVkhpeTNWTGZPS1VucWxteDNKR3NzZ2V1YXV6VWJubXIzSnBMZ0huSEcrOTlSWXVYcndZUkswVWpESHMzcjBidCsrN0haeHpQUHZqNS9EaTRjTW9sVW9OMDdERTBOQVF2dmVENytQWXNXTTRjT0J1dk8rKyt4WUtlVGFJU3FXQ3Q5NStlN2srajNSU01iY09raG5KcXJLUUJRaUQyanRSc3ZOaWMwVlJXQ3dXVTdkdDIvWUE1NXdQREF6TTUzSzVXelp0Mm5TdmpCS0NJSWlnMEVTR0lJaUdrRWdrN21HTTNSTUwraERxYUNGYitRNUtCQll5VncxdzFDQmlKeE9oVXFuZzdObXp3b1V1dzJEWHJsMzR5TU8vakV3bWcyZWVmUmF2dlBKS1E4ZXZobk9PNmVscFBQUGNzeGdaR2NWNzczMHZEdjdTTHpXc2dDcm5ITVBEdzVpYm0vTjVJZXZmR3lKVTMyTHlGckpWa2Z4MXJ2cFJZNHdoSG9zaG5VNzM3dHUzNzEwakl5T1RvNk9qellaaDNINzU4dVVlV1ZVRVFSQitvWWtNUVJBTmdYUCs3MVZGaWFrS3Zab25ReTZmdzhqSWNFUHNYSXd4N05peEF3OTk2RUVrazBrY08zNGN4NDRkYmNqWVh1VHplUnc2ZEFpVFU1TTRjT0FBN3I3cnJwcXNabEV5TXp1RGlZbUpob3kxSG1DTVFkZDFwaWdLK3Z2NzcwOG1rL0h6NTg5ZkhCMGR2WWx6L203T2VXUDlmd1JCM0xEUVJJWWdpTWdaSEJ6OEdPZDh2eXFicWN6RlFyTmN5Tks5cUdVZ1hOMUFUalkyT0dvSVM4L1kyRGltWjJZQ1JCQW5tODNpNEM4ZFJHdHJLODZmUDQ4WGZ2WkNxSm5KZ25MeDBrVTg5ZlRUS0pmTHVPdXV1OUMzZVhORHhpMlh5N2h3NmFMRWhaVHpmbm5kYnF2c1pMNDFpQjFBOVcxZVZUKzJSbytpS0lqSDQwelg5YmFkTzNmdXpPZnpwWXNYTDA3azgvbjlBd01EblRKS0NZSWcvRUlUR1lJZ0ltVmtaQ1FONEY4d3hxREx2QnRUSjBYVXNsbUhoV0RjY2NBMXFQT082ay9EMW5QcDBzV0d2V2krYytkTzlHM2VqRUtoZ09jUFBZL3A2ZW1HakN2RDJiTm44Y1liYjZDam93UDMzSE5QdzhhOWN1V0tSRFl3cDIxM0hPK2ZxcTd5ZVRFQzNJbXNWb09qbnNVL0UvRUVZckZZcktlblowOHFsVXFNajQvUFRVNU9ObGNxbGZjOTl0aGo5SHhCRUVUazBDOGFnaUFpeFRDTU93RHMxbFNWTXBYNVlIQm9xQ0hqdExlMTQ0R0Q5NE14aHVNblR1REt3RUJEeHBXRmM0NlhqeHpCeU9nb2R1M2FoZHYzM2Q2USs2cVJHZVBXQzR3QmlVUUMyV3oyNXRiVzF1Wnl1V3dPRFEwWjVYSjUxKy85M3UvdFdtdDlCRUZjLzlCRWhpQ0l5T0NjSzZxcVBzQVk2OVExd1pmOFhiS0J1Vm5JcEIwM1h1T3UzSGJaNFdiY0NhVEhJZWpVMUpUZmFNSW9pb0o3MzNzdk1wa01wcWFuOE9wcnIxN1Q2WVp6dVJ4ZStjVXJxRlFNM1BlKys1RE5aaU1mMDZoVUhENE5ZTitxN2xsbDJhcTJjb2tSenAxWVl5R1RpQktQeGJpdTY2bWJicnJwTmdBWUdSbVpIQnNiMjZDcTZoMURRME1wWVFFRVFSQStvSWtNUVJDUk1UQXcwR0xiOW9PcXFxcENXYVpxWERDczZtUG0zQ1M0UkkrZ3pqdmNtZ2ZTNHhLb0VWWHN1N3E2c0xXL0h6YTM4ZHBycjJGa1pDVHlNWVBBT2NjN1o5N0I1TlFrV2x0YTBkdmJHL21xVEUvUHltUmMvdThDbDlzOFFGSExnRm5SWERTSVJXRXNGb3VocTZ2cjdrd21reWlYeStiQXdNRDAxTlRVclp6em5WSkNDSUlnSktHSkRFRVFrYUhyK2syTXNkdTFCbVdYdWg3cDNyZ3gwdmlNTWJTM3R5T2RTcU5VS3VIeTVjdlhSSll5TCtibTVuRDUwbVZvbW9ZTkd6WkVtc0VzbFVwaC8vNzlrY1ZmenpBRzZMcU9SQ0tSM2JObno3c0JZR2hvYUh4NGVEaGJMcGYzSGoxNk5MM1dHZ21DdUg2aGlReEJFSkZobXViL3BsU25YUFpLendSM0Mxa2t1TmpZcW5mNE53OEpqTHR5MjJISDNYZmZIV2sxZTBWUjBOM2RqWGdpanBtWkdVdzJ3TW9XQnFacDRwMHo3MEJWVlhSMWRpRndrVlVYNHZFNDdyempUbXpmdm1QeEUwbkxGbGJmNXY2eWtEbEZEV0FocTlZVE1CdWJwbXFNTWNaNmUzdnZqY2ZqR3VlY1g3cDBhVGlmeisvcTd1Nm11aklFUVVRR1RXUUlnb2lFaXhjdjNncmdZMXAxeW1WSEYweXRKU2FTTEdST3JCckFPeU5aS0hycTJ0aFdqM2J6elR1eGMrZk95S3hUakRGa201cWdxaXJHeHNiVzFVdnRaOCtlUmJGWXhLWk5tNUJPaC8vRmZ6cWR4cTk4N0Zmd3dBTVBJSmxNd3MrVkR5Y0xXVFVCN3NURlNRdm5mdlU0L3pRb2lvSjRMQTVkMTV0MzdOaXhIUUR5K1h4eFltSWlOajgvZnk5bE1DTUlJaXJvbHd0QkVKR2c2L3FuR1dPeFJoVXR2RjVKSkJMNDRBYytpSGUvKzkxb2JtNE92YUs5cnV0b2JXc0RBSXlOamEwTFc5a1NwbWxpY0dnUXJhMnRpeE9OWUtpcWlxYW1KdlQyOXVKOTk5MkgzLy9zWjdGdjM3N0lWbnV1SitLSk9GUlZqWFYzZDIvWGRWMnBWQ3JXeU1pSVVTd1d0Ly8rNy8vK0xXdXRqeUNJNnhQNjdVd1FST2lNajQ4M2xjdmxoeFJGZ2Fvb1ZTNllwVzl5K1ZYN0dLL1pqdUFGZnI1eTIzbUhrNGJBZWx3MWVEV3EvYlN0dFJVUGZlaEJETisyRCtmT25jV2JSNDlpZG5ZMmlMS3JhSnFHanZZT0FBem5MMXdJSldZak9YSGlCRzdhdmdOdHJXMFk4SkV5bWpHR3RyWTJiT25yUTIvdlpuUjBkS0MxdFFYTnpTMkxFeGl4dTBEcWRoTlg1N3Z6MVVYUXF0V1hsU3REWVdwUW1JSllMS1kwTlRYMXA5UHA5TXpNVEc1c2JHeDZmSHg4YXphYnZZTnpmcFl4NXBUNmpTQUl3amMwa1NFSUluUU13N2lYTWJaUjE3UmFTLzNWdDB0WTFaWnpOckRBTEErd0RIUGY0ZG84RWcxT2Y2a2RiV1hYWkRLSmJWdTNvbS96WnV4L3ozNE1EQXpnN0xtekdCK2Z3T3pjTFBMNVBDekxFcGFtYVJwU3FSUzJidDJLVENZTnl6SXhQRHdzM1A5YVlYQmdBSnh6UFB6d3c3ajU1cHN4TXpPRFhDNkgrY0k4Yk5zRzUvenEvNXFtSWFiclNLWlNhR3BxUW5NMmk0N09UbVN6V1NUaWNlaTZ2bWpoazc4TEhDOTFvSnNwb0lYTVFZUDgvU3luSVpGSThHUXl1YW1qbzZOdFptWW1WeTZYamVIaDRYeEhSOGMyeHRoV0FLZWxKUkFFUWRTQkpqSUVRWVFLNTV3TkRRM2RDYUJOdUhZTUlZeW1hV2h0YlVWcmF5dDI3OTZOWXFtSVFxR0FmSDRlK1Z3TzgvUHptQy9NbzF5dWdDa01uSE9vaWdKTjA2RHBPblJOVzNpSWIyNUdJcGxFdGlrTHhoZ013NUNhQ0YwcldKWU55N0tRYldyQ3U5LzFydVVkYkNGTmMzVTlITEk1Um91bWFvanBlcXl2cjIvdjJiTm5Md0hBME5EUXlLWk5tM1kwTlRYdDVKeGZvRlVaZ2lEQ2hDWXlCRUdFeXNURVJBYkFBVVZSMU5wdnR5T3lrRlVUd0w2MU5oYXlZSG9VUlVFNmxVWTZsVVpuWjJjZ0RZWnBDb3g0YmNJVVZwdkVhK2x6eGx3bUwxN1h3b2VkYkkwc1pEVlJIT3hrd1RRSTZxbjZFZGQwblhkMGRMeExVWlFmMnJadEc0WmhYN2x5WmJLOXZYM3Y0T0RnaXdBbVpaVVJCRUc0UVMvN0V3UVJLclp0ZDNMTzc0eHBlczNUVkdRV01xZWdBdmF0VUxPUUNhVTJxOThvc0I1UERXNDdGcmJYNitwWkxCNWJ6dWdXTVB1Vzg3WXoxNFNGekVXRHY2eG9QdlB6clpnNGFwcUdlRHllM2JWcjE2Nmx6eWNuSitmbTUrZmJUTk9rQXBrRVFZUUtUV1FJZ2dnVjB6UWZVbFcxbFd3ODY0dEVJb0hlM3Q2MWxpR0ZwbWw0L3dNUGhKN0pqZkFKVzY0cDA5L2ZmL2ZTeDVWS3hSd2JHNE5wbXZ2UG5Ea1RYMHVKQkVGY1g5QnZmNElnUW9VeDlrbUZNY2FVaGE5cWw4eGxvU2IxclhhczFRemd2TU8xZVJnYVZ0VWtkQnF0ZGp1UUh1L3dkWVRXRDNudnZmY2lIbDhmejVtTU1lemRzd2ZidDIwWDdRR0JrK1hka3lGQVVjdHc3a1RIb3BhQk5LemNsdWpLYXovV05CV3FvdkIwT3QzVDJkbVpCUURUTlBuMDlIUzVXQ3h1U0NhVGxJcVpJSWpRb0lrTVFSQ2hNVDQrM21QYjl0MktzckFhRTVwOXF4cFhLNWZ6RG9hMUwycTUwa0xtVzQ5MForOUcxU0YzYk51Ty92Nyt5SXB2aGdWakRGdTJiTUhCZ3dlaGFpSXJmLzZ2Zk0wcFh5djdWblZyNXFLbkVSb2N1dGJvV2Z3c0hrOHdSVkhpR3pkdXZMckVOekV4TVRzMU5kVU80RjJjYzFxdUpRZ2lGR2dpUXhCRWFGUXFsWWNZWS9xQzFlZmFmaGdtVnBOS3BmQ1JoMzhadCszZGU4MFdnZFIxSGJmY2NndCsvZGQrYlRuQkFYRk5vZXNhRkVYUlcxcGFlcFkrSzVmTDV0allXTEZRS1BTT2pJeHNYa3Q5QkVGY1AxeWIvMUlSQkxFdVlZeDlHQUJVVlFsbkdyTVU1RG9vYWhsSWo5UzRjbG5SVm9ac2EydkRJeDk1QkpzMjllTFk4V01ZR1JtQmVRMWtOSXZINDlqUzE0ZGJiNzBWKy9idFF5S1JjR25wLzZ4TDNXNytJb2wwWG82eTJIeFZVVXVwS0c1NkpKdTdhSENLcUtvcWRGMVhzdGxzVHlhVFNlVHorUklBREE4UGoyelpzbVZISnBQWnpEbS96Qml6UVJBRUVRQ2F5QkFFRVFxWEwxL3U0Wnp2VlJVRmpJV3cyRnY5K3NBcUN4bFc3Vml5a0sxcUhvbUdsWTJjOUFoMEZkWGcydGxyQkg5Nmtza2s3cjc3THR4NjZ5MDRjK1lNWGp4OEdKT1RhNU0xTnhhTFljZU9IVGh3OTkzbzZ1cENPcDMyZUxuZjMxbVh2TjA4Q0g3bHE5OTdhV1JSU3dDTzhtdjBDRVNNeCtKSXA5Tzk2WFE2dlRTUktSYUw1dmo0ZUtXdHJXM2I2T2pvNndEbXhRUVJCRUU0UXhNWmdpQkNRZGYxZmJadHQybWFScWF5NndCVlZkSFcxb2E3N3JvTGQ5MTFsMEFQZisrZTFPMUpOOUs2SlJhUDhWZ3MxdExlM3Q0NU9qcDZkUlk4TWpJeXZtWExsaDJ4V0t3Wk5KRWhDQ0lnOUk0TVFSQ2hZRm5XN1l5eFZrME4rUDBJdy9KVDd0TDJxaDBDemYyT0s2Umg1WFpJZXJ6RGl6YVMwK04yN0ZKQ3hmSm1CVGkxQWhxRU95OUhZY3VyRGRYWndDSzZlSjVkcityaFBpUUV1QzV1OHVYdjU0VldER0NhcGluZDNkMDFXY3B5dVZ3cGw4dWxHR00zaXdrakNJSndoeVl5QkVFRTVzS0ZDd2tBdHpCQUMxVFR3NGQ5eTdHNW4zRjlGNVNVYWVHaHdiT3p2RjFLcUxWMElpdC9tYThDbk5yUU5Ld2FkakhNbWhhMWROQWdueFZONkNaMjcrcXdMWDlVeXhvWVU2Q3BLbHBiVzJzbU1wVkt4WnlhbW9KcG1yZHh6dWtaaENDSVFOQXZFWUlnQXFNb1NwSXh0a01OdWhwREVNVDFBUU1VVmVYeGVMeXRvNk9qZWVsanpqbWZtWmt4aXNWaXg3bHo1N2F0cFVTQ0lOWS9OSkVoQ0NJd2lxS2tBTnlrQ2RYMFdLVEd5bExsNzNHeHh3UXd6WGhyQ0dBaDg2Vkh5SVVrTjRKUWEyazNsbi83bHF1ZTZFK2NkMCszMjgyM0JubjdWdmhGTFFYTlh5NWRnLzE4cmRiQXdLQnBHbE1VUmVudjc2K3BXam96TTVPYm5aMXRpY2ZqZTRXSElBaUNjSUFtTWdSQkJFYlR0QjJNc1E3aGJHV3JYRERWM3Bwcm9haGwvUkVDbUhna09vaVBJS3luZ1JZeTE1N1JuN2o2ZXFxNk5yU29aWldJWUVVdEE5MTl3a1V0NWZRNDkxQVZGWXd4ZEhaMjdxeitQSi9QbDJablo1T2M4NDBuVDU3TWlBa25DSUpZRFUxa0NJSUlqRzNiOXpQR3J2V0M4QVJCTkJCVlZjQVk0NWxNWmtzc0ZxdFpycDJhbXBxZW41L3Y2dWpvNkZvcmZRUkJySDlvSWtNUVJCZzhvQ2dLRktjVkdWY1hUSlczcG1vSFcveHZWWFBJZmcvdm9hR3VPQUg1SW5xRS9EcHU0cHhIa05iakhUSlFCNm5MRzBpRFhGWTBWR21vMFJQWXhpWjNKMWFQVzZOSEtrcjF1QUVzWk5WNjVDTzZCM1Z0enFEck9sTlZOZEhaMmRsUnZXdHNiR3dxbjg5M0Z3b0Ztc2dRQk9FYm1zZ1FCQkdJeWNuSkxJQTdGS2ZsR0ZjWGpMTWRwYkVXTXJpSnE5a0twQ2RrdjVlMEhtblJjaDNxNmdsa0lRdkIwbGIxRi9tTVpJR3YvRUpyRnNSQ3RsS1BSRzhYK1ZGWnlPbzFqK2s2VkZYVjI5dmJheVlzNVhMWm1KdWJVMVJWM1hEbXpKbTRrQVNDSUlnVjBFU0dJSWhBV0paMUc0Q0Vva2k4NkU4UXhBMkJydXNBb0RjM04zZXMzRGMrUGo1ZExCYTN0N2UzSnhxdmpDQ0k2d0dheUJBRUVRakRNUFlCZ0xMeUsyZEh6NHF6VFVqZTR1S0NxL05GemlZa3JVZmFoU1JuMFJIUzR4UnlYUmExbEw4TFhDMWswamRUZ0R1eHF2bWFGN1ZjSVYvK3FDUXZaSjNtVEZHZ3FScFBKcE10aVVSaTVYc3lzK1Z5ZVVPNVhHNzFsRVFRQk9FQVRXUUlnZ2pLUHNZWXJoYkNkSFdnT08vd2I5eFpRZDFBY3ZZdGFUMFIrcjJFV3pjd0k1bGphK2tUdC9Sb0hkeSs1ZDlDdGxLUDc4Nk9HdFp2VWN2ZzQxYWo2Wm9hajhkYlk3RllqWVdzVXFsWWMzTnpTcUZRMkNFa2pTQUlZZ1Uwa1NFSUloQ2M4NFZhRUpTeWpDQUlCelJOZzY3ckxmRjRQRmI5ZWFWU3NYSzVIRmNVaFNZeUJFSDRnaVl5QkVINFptUmtwSXN4MXFJb0NwaEFtaXBwNTVFYlF1NGI3OUVDNlJIcUxHY1Q4aDB5M0E3ZWVnSzRuL3dZblJ5SFhicmRBbG5JVm03TGRYVXFhaGxNUThDTVpNNGYrOUFRYm5OZDEzazhIbTlKSkJJMUV4bk9PYy9uODl3MHpiYXhzVEdxSjBNUWhEUTBrU0VJd2plVlNxVVBRRnBWVkloa0FIUGE5b1duKzhaN3RPaGRTSEkySVdFOTE0S0ZiSTJLV2w3ZGp2N2l1WGNOelVMbVU0OUxjMzlISlhraEpacFhmNnd3QmFxcUpqT1pUTXZLZHZsODNpd1dpM0hUTkRjTHl5WUlnbGlFSmpJRVFmaEdWZFZOQU5LcVNyOUtDSUp3UmxFWVZGVkZlM3Q3ejhwOTgvUHp4V0t4bUxFc3EzOHR0QkVFc2I3UjFsb0FRUkRybWw0QUtjWnFqU3hMV3l1L3ZKWEdLZENxb042TkF1a0pTWU5YYTJrTklYWUk2YkFFb3ZyUUU3b0dlWlkwOEpVSkJlUWp5ZWx4YVM1L1ZKSW5NWVRtMVhBT3BpZ0tzdGxzOThwOWhVS2hWQ2dVVW9xaWRIUE9WY2FZVmZkUUNJSWdxcUN2VVFtQzhBWG5uREhHTmpMRzRtcFZEWm5HV3NpOEd3WFdJMlJqaXpBcldzUWRvck9RaFdCcFd5TWJXMDJVUUJheW1rZ3UyM0xOcjJVTG1WdEV4Z0JWVVpCSUpEYXNHb3B6UGpNencyM2JUZzBPRHE2eW5oRUVRZFNESmpJRVFmaml0ZGRlMHpqbmJZd3hSaG5MQ0lKd2hURXdSVUVzRm10ejJqMDdPenVUeStXNk9PZU8rd21DSU55Z2lReEJFTDdvNmVuUkFiU3p4VW5Na3JsTU9IbVZHOVV1dFJySG10dU81VzJuVDZXVGFkWFY0TlRCUGRPVXRKNklPd2kxOWo0c3dhamVuV3Q2TWx3dGFobWVCam1jc3BDSlI1RytnZXAzNVVHUEtnUU5Zakk5Z3pJQWpER3VhVnB5WmVZeUFKaWVucDRwbDh0dG5ITmFrU0VJUWdxYXlCQUU0WXRpc2Foenpqc1ZSUW5KeExPaTg2cEEzbjZYUU9VVkl5aHFLUjB5RkEwQjlFaWZPR25Sem5xcXd2akxTQmE4c0NiWUNqM1NVUUpvY09ucVA2SmtEOEhtY25wcTd3MVZWY0VZdzZaTm0xYlp5eXFWaWpVL1A2OHFpdExFT1ZkWGhTSUlnbkNCSmpJRVFmZ2ltVXpxakxGMlJmYUJrU0NJR3c2Mm1CR2t1Ym01dzJuLzNOeWNhVmxXMjhXTEYvVUdTeU1JWWgxREV4bUNJSHhScVZSMHpua0g4NXQ2V2NyblZMc2R3TVFqRWw1YXFMUWVhVGVXM0ZFSzZRbmtXeElTN2EySFFiS29aVGhYM3EyUXBmVDlFNUo5eTAyRG1CN0pDeW5RWFA0c2U5L1FTMFZ6bTVxYUhDY3l1Vnl1VUN3V096T1pERTFrQ0lJUWh0SXZFd1RoaTFnc3BuUE9PM3l2eUN3OVBMbjZWTndOTEo1ZFJSRHFYUDJVRjVJZXQwYlNIZHdST3JXK1QySkllbnhkdkJDdVBLdUt3bW8rbHNTSEJoZjV3WTVLc3JkQWM3bUlZamZUa2dVMWxVcDFPa1dabjUrZnQyMjdvMVFxMFVTR0lBaGhhRVdHSUFpL2RESEdZb3d5bGhFRTRZR3l1T3lVVENiYm5mWVhDZ1dqVXFsa1ZGVnRhclEyZ2lEV0x6U1JJUWpDRjV6elRRQVlVL3paYVdSOVR2Nk5SRUxoNnpSeUhrMWFqNERyUjlvbUpLSkg3ckJFbzhycFlWV3JINkZjUFBtdTFUWTJhUWtCcm91YmZQbWpFdnBCQ3IyNXQ1NDZOMVBOK1djQXdEVk5jNXlvbUtiSlM2VVNNMDJ6eTNOb2dpQ0lSV2dpUXhDRVg5cUZWbU44cDhwaW5pMkU4QTZQNVFleXRTNXFHVUlSU1pFZDRZcXUzek9TaXllSVF5WTBmd3VJUHZPSHVUVDNkMVJyVzlSU3VzZktIeW5Hd0JqampERWxsVW9sVnNubDNLNVVLdHcwelkxQ0VnaUNJRUFUR1lJZy9MTmdFUWxjT0lZZ2lCc0JaZUdiRHlXWlRLNnFKV1BidGwwb0ZNQVljMHdHUUJBRTRRUzk3RThRaEYvYTJjSzNyS3YzTEgyMDhodGg5eDExV0JGNjhnQUFJQUJKUkVGVVc3aTNGaDNYZndkcFBVSWQvQitsNy9EU1VjV282Ym40Rjc2eUhveDhKRGs5VmMyZE5JZ2ZWVGdhSFBYSVJ3eEhnNWpNT3RFRmVnZ0dWVldWTWNaWVBCNlByeHpGTkUxZUxwY0JnSXBpRWdRaERFMWtDSUx3Uzd2anc0KzB6Nm1XeGlYVGlrRFBrcDNHczRQL1BGVUJrcjI1RU15KzVaZ0J6TGQ5eTZlZXFxNytNNUlKWHp4UERkVmQvVWNNeDhhMmt0QXpra21jTnFZb0FLREVZckZWRXhrQXFGUXFzQ3dyeFRuWEdXT0dxeXlDSUloRnlGcEdFSVF2T09kdEFQUHo3RXNReEEySXdoUXd4cFI0UEw3S1dnWUFsVXFGMjdhTml4Y3ZPbVkySXdpQ1dBbE5aQWlDOEV2N3dyZmVpek1aaHFwSlRmVmZscllERnBGMHd6bThTeVAzRWFUMWhOWkJUckhuYVphTzZpTXJHc1BxZ3BMU3hUVHJiUXRFY2RJZ0hhVzZoMkFxTnhmSk4wSlJTOGZtRXFkTlVSVXd4cGltYVc0ck1sYXBWSXJINDNHeWx4RUVJUVJaeXdpQzhFdHJ6Wk5iRFNFWGtYUkRxTFBZQ0tFVXRYUkYvaWpEdDVBSlJSWHJ1ZmdYS21ycG9FYzZZdlVzUktDM1lQTW9pbG82Zml4eDJoaGo0Sndyc1ZqTWJVWEdxRlFxQ2R1MmFTSkRFSVFRdENKREVJUmZFdklQamdSQjNLZ3NKZ2RoakRIVmFYK2xVakZNMDR5cnF0cmFhRzBFUWF4UGFFV0dJQWhmTU1aMGdGVjlJNzYwNFo2NnlQblRlb040aGhUb0lCYytlQWRwMGQ3aG96OXh6bEVXbTlka0laTVBFMGhEZGRkcklTdGFkWFA1bzVMVUVFSnplVDNCTk5UcnFuaE1aTXJsc21FWVJveFdaQWlDRUlVbU1nUkIrSUp6dm1BUHFjNjdDOEROZHhLOUMwbHVoT2pjWWY1TVJ1Rlp5Q1J0UXZYMEJMS1FPWFh3c1libm9LR2hXZEZjbXZ1emtFbjBEcW01dko0Vkg0ZDYyaGEyVkZWMW5NaFlsbVhadHEwQVNLOFluU0FJd2hHeWxoRUU0WmVZbitkU2dpQnVhSmlpS0s3UEhwVktCYlp0SzV4enZaR2lDSUpZbjlDS0RFRVF2bUNNYVc0V2swREdwZ2pzVzlFNDFNSzFrTlVzYkVWMzRyeDdYZ1AyTFNwcVdiKzUvQkUyMWtMbTNKVkJVUmdBdUZyTGdJV0pER09NblRwMUtnYWc0ajA2UVJBM01qU1JJUWpDTHpHbkIxMUpSNHhZNTFXSSsxMms5YXlSaGF6YXloWGhpYXZmTTVCOUs2Q2x6Y05DSmo1cENObENGb21kekg5eitaK3Z0YkNRclo3RUxQeXg4R2U5RlJuVE5MbHQyMW9tazZFVkdZSWdQS0dKREVFUXZsaXdmakRJUGpnVEJIRmp3cGozaW95eFFKd3g1cGlpbVNBSW9ocWF5QkFFNFl1RnJHWExYK2I2TnpiVjYzd3RXTWo4ZDJpY2hjeUhIaWNMMlRXUUZjM1gvUk9TZlNzY3kxWjRHY2tpc1pDRjNOekpRdWJXaW9HQk1lYTFJbVBZdGgxTEpwTzBJa01RaENjMGtTRUl3aThXRm4rSCtEYzJlWFcrRml4ay9qcEVZeUh6MzlsTmczeEdNbmx6azJPVVFCWXlFVDF5emYwZFZmVzFrTGd1QXMwanNaQkYwSHgxMTNvSHRyQ1BjL2RrWkV1MVpEUk5vNGtNUVJDZVVOWXlnaUI4d1RrM0FFNzVVUW1DRUlMajZpVEdjbXRqbXFacDIzYk1ORTJheUJBRTRRbXR5QkFFNFF2R21NR0JwSGZEeFQ5RDlIdUZFckxSV2RIV3BZWE1TNDlnejdXeWtMbDBqU1lMbVlTRmJFWHo4QzF0Z2hvQ1JmZmhqYk01R0dQY3RtM2JiV3pMc2l6VE5PT0tvcmkrUjBNUUJMRUVUV1FJZ3ZDTFdHcFVLU2VVbU45RjJsd2xyVUZ1Qk0vV3Z1eGIvdjFuTlQxOVc4aFc2dkhabVZYcGFhU0ZyRTVYLzJjMkd2dVd2QjVKRzV0WVVNbm9BcTFXTkxFWFZtTzRiZHV1S3pJTE5URnRuVEZHamhHQ0lEeWhYeFFFUWZoaXdWcUdoYS9aQ1lJZ3ZPQWN0bTJEYys0NmtiRnQyK2FjYXpTUklRaENCRnFSSVFqQ0Y0d3hZOEdtNC9BMWIwajJMYThXQVpPY1NYY1EwdVBmRVNiZHdVdURlRkZMNlRQdEhNWERRaGJjdmlYWDFVdERxUFl0cjY0Q0VYM1p0d1RHbFpFcHIwZGM1dUpYSG5XdFpmWUNXckZZSkdzWlFSQ2UwRVNHSUFoZkxLM0l1RTRtVm02dmp1RFp3YXZGcW5IWDJFTEdSQnE1RXRCQ3RyVE5uTGZGSS9rOEFBRUxXU1QyclRwZHBlNmZWZmcvRDI3TjVmV3NyWVhNZVJMak1JQ296TVYyOWF4bG5ITWJBSzNJRUFRaEJQMmlJQWpDRjR5eHhYZGt5RnBHRUlRM05yY0J3RFpOMDNWRnBsS3BjTnUyOVhxMVpnaUNJSmFnRlJtQ0lQd3l6NnZYWTBMeWUwWHN4cEx1RUo2TnpiOEcxNTRCSEZnQkQyQTVpclNOTFNRTkVpNm5SbXVRYkJKTzBQQWtpdzNnLzViaEFJdzYreTE2UjRZZ0NGRm9Ja01RaEM4NDUyTmlsaEp4ZTB6MGJpeTVEdUhaMlB4cmNPMFp3SUhsMTJ5MUtvb3ZHMXMxNGRxMy9CMUorQll5LzNvRWUwUW5HVUkzdDg5YnhySXNjTTU1dVZ3dXU3VXhUWk5UMWpLQ0lFU2hYeFFFUWZobGtvTlQxaktDSUlUZzlsVnJXY210amFxcUFNQTVwMThzQkVGNFF5c3lCRUg0UWxHVUNmZG5EWDhXc2hBVGpFbDNFR3E5eGhZeWYvYXRBSHFxbWdjcmFobU9qYzFSajYrSWpiR1FSV0xmQ2lraldTTTByQnhwc1k2TVhTd1dYV3RRTGI0YlkybWE1dm9lRFVFUXhCSTBrU0VJd2kvalFMMkhvNVhidFVTYllFemUrK1hadW9FV3NobzlnZTFiQWZSVW5SU3ZqR1RDZ1h6MGR1cnFQMklrZml3ZmVnUjZCRGh0M2wwRmYwWkN1SFJMWVJacnlOajFyR1dMRXhsN01Yc1pRUkJFWGNoYVJoQ0VMeXpMbWlUM0IwRVFvbkRPd1RubnBWTEoxVnFtYVpxaXFxcEZFeG1DSUVTZ0ZSbUNJSHlocXVxaXRXeHBUWVlzWkg3OE41NFdzZ1pvcUlrU3lFTG1wVWV5ZVNRV3NtRCtzRWdzWkY3TjZ4Q09IbCtCcFBRQWdMM3dzcjlkS0JSY3JXV2NjNFV4UmhNWmdpQ0VvSWtNUVJDKzRKeVBzS3VQS210cElmUGFsdFRqeTBMajMzOVQwM1B4TC80eWtvVmozd3BtSVhQcUVjd0xGY3hDSnRrN0VxZVZSSTlJTEdTQ0E0Um9JWE1Ld3ptSHpUbHMyeTVabHVWYUVGUFROTVcyYmJLV0VRUWhCRm5MQ0lMd2hhWnBJeHpjNWpiWnl3aUNxTS9paS80b2xVcVQ5ZG9waXFKb21tYlp0azBUR1lJZ1BLR0pERUVRdmlpWHl5VUFrN2JEZXpMVlJqTjMwNWxEaC9vdU5aY08zcmpxOFMzVVYrZmxLR3g1eGFONld6Sk1JQTNWemE5cTRENGtPR29Rbk55NnlKYy9LamNOTHIwbEwyTTRlZ1FsQ3lDbVIyQ0FBTGVQV0pqbHY5bVdEYzQ1Q29WQzNZbk1ZdjBZUzlkMTExVWJnaUNJSldnaVF4Q0VMM1JkTndCTXJQemlWTnFaRW5FSDE5YStMRFRWN3dSSmQxNXV2UmdtbXFLV2dqaG84Ri9VMHNjNWNXa3VmMVJMRCtpQ0dudzBsOWNqMENQYzArYlF5bU9BZ0xlUGQ1amFQVFpmbU1qTXo4K1AxNHVuYVpyS0dEUHIyYzhJZ2lDV29Ja01RUkMrU0NRU0JvQkoyNmJuRFlJZzZyUDBoY2ZzN094RXZYYXhXQ3ltS0VwSlZWWFhoQUFFUVJCTDBFU0dJQWhmREEwTm1haXlsZ201WTRTc0xKSytINCtldk80T0VmejdiMnA2c29YL1YrbnhyVUhlaCtSa2FSTi93OG4vZFhHVEgraXkxUFNRMENEcE9LdXZKNEI5eS85cEUyeFZmZUhseHBYWDQ2V1VMN3p0RC9ESnljbTYxcko0UEs1cm1sYXVWQ28wa1NFSXdoUEtXa1lRaEM5aXNaakJHQnUzYlZ2TXBTSnNaZkdYUHFuNjBXbFZUOThabWZ6N2IycjBWRHQ2cEI4aTZ4NlpOMVdaME5ha3FLV0wvQm85Y2hIOWFmQm9MbitXM1ZxdE9MbmhucllWWFFWYStiK0ZKVWFxcjRFRHNHd2JsbVdaMDlQVE0vWEdVVlZWMXpTdDNOYldSaE1aZ2lBOG9SVVpnaUI4c1dQSGpncm5mSUpUVlV5Q0lEeXdMSXNaaGpGdG1tYmQzeGVhcHVtS29wUkhSMGVOUm1rakNHTDlRaE1aZ2lCOHdSampuUE54MjdiTlZabkxwSzBzY2gxY3pUUU16aG5BZkd2d2tSV05MYTgyVkdjREUwUEFKaVFTcGVvODFPaVJpdUttUjdJNVg2RUhza2NsZVYwRW1zdWZaWi9uUWRMMUpxK25zUll5dHZqZnFsWk9GN2hxbTNNT2J0c29sVXAxWC9RSEZpWXltcWFWTlUyakZSbUNJRHdoYXhsQkVFRzRBbURlc3N3V1JkTVhQcEcyc3NoMXFHdHhDVlRVTHlSTG0rK2lsZ0kySVpFb2JJMktXcnJJRDI0aEM3ZW9wWHhFSCtkQnNua29ldnpmTWhKNi9GY3R0V3didVZ4dTBHdDhUZE4wWGRmTHZiMjlOSkVoQ01JVFdwRWhDTUkzdXE0UE1NYm1MWXRxMXhFRTRRTG5zQ3dMVTFOVFEvV2FhWnJHTkUzampMRVNZNHgrcVJBRTRRbXR5QkFFNFJ2THNnWUJGQ3pMQkZoODRjT1ZwU3RxV05yQlhiYmRjVzB0RnlhUWhwb29pODE1ZFMwVytUQ0JORlIzZGRRVFNJT2dIcGZtOGtjbHFTR0U1ZzBLR3JJZWVabkI5QVMvd0VzditzL016TlJOdlJ5UHgzVmQxdzNidG1jRlpSTUVjWU5ES3pJRVFmaG1lbnA2Qk1DY1pkdmdUdmFTVmZpckF1amEycmVGN0Rvb2FybmtBUXBjMU5KTmczOGJsWDhMMlZvWHRZeTBVcVprMXpxdGd0L0NnaU9GYzRFTnc0QmhHRk9sVXFtdVhTd1dpK21xcWxZWVkzVXpteEVFUVN4QkV4bUNJSHl6ZS9mdUNvQjNPT2VnNUdVRVFUaGhHQVlxbGNxTVYyMFlUZE5pc1Zpc0RHQzZRZElJZ2xqbjBFU0dJSWhBTU1hT2d3TzJiVlYvaXVXdmF0MjJ4VnMzdXFpbHF4NkdOU2xxNlpTRnJEb2JXUENpbG5KZGF6UTRSR3gwVVV1aCs4ZnRZRVRPaWVScEMwMlBwTXhnZWdTVXlsOWdBSUJsV2J4VUtzMktyTWdzRnNPa0ZSbUNJSVNnZDJRSWdnaks2eHpWS3pMVlR6cGlIaFNobmcwc2F1bW9wOXBaSTIzamtUOG4xVTJXVG0yd2pHVHk1NkdtZVpYOGFnM1hRbEZMK1R0UFFyV1AweWFuUi9EQUpEWEk2NG1tc0NhM2JSaUd3Y3ZsOGxTNVhLNWJHMGJYZFQyUlNPUnQyNmFKREVFUVF0Q0tERUVRZ1Vna0VpOERzQzNMa3Y2bWxpQ0k2eHZETUdEYnRqazNOK2RaUEZmWGRWWFg5ZUtPSFR0eWpkSkhFTVQ2aGlZeUJFRUVvcTJ0YlpaemZzeTJlZFhTaWJmM3hjM0lRa1V0YXpXc3RKQ0pSZkYvSHR5NmhsL1VNbGh6K2JNY0lLZ0FZbm9FQnBDKzUyWDErQ3RxNlplS1lZQnpic3pNek5RdGhza1lZL0Y0SExadHp6TEc2Q3NSZ2lDRW9Ja01RUkJoOEdQYnRzQnQ4VlRLcm9tWGZHZGtxaHRWdkdmVlgvd1h0UXlZRlkydDBDTWR4YWNHRi9rMWV1UWkrdFBnMFZ6K0xBdHFDUGUwT1hUMWFPWC9scEhRNDdJbjVFeG9TMVFxRlZpV1ZSNGVIcTQ3a1ZFVVJZbkZZa3hWMWJvcG1nbUNJS3FoaVF4QkVHRnd5TEp0MkpTNWpDQ0lSU3pMZ20zYktCYUx3OFZpc1Z5dnJhSW9TandlWndCR0dpU1BJSWpyQUhyWm55Q0l3RERHam5MTzUyM2JUcXVxNnQ1dThjOVY2emF1TzJRaXlWY0VYUDlGTGIzT2c2QWVsK2J5UnhYT3VNR2FDNXlIY0c2Zk9sMGJwOEcvbnZER2RXTnBJak01T1huR3EyMHNGbVBKWkpMcnVqNGN2aEtDSUs1WGFFV0dJSWpBY000TEFFNWJwdW5heHRXeDRzdSs1YnZ6Y212bXZPMS9FdU9qczR1TlRUd3JtcGNmeUwrVjYxcXdrUGxyTHVDUkNzRkc1ZDVWMEdnV3NwV3J2aDZIN1pBdFpFNVlsc1VCOEFzWExyenQxVFlXaStteFdLeGNLQlNvaGd4QkVNTFFSSVlnaU1Bb2lsSUVjTWF3M0NjeUJFSGNXSmltaVVxbE1qYzhQT3o1M2tzMm04Mm9xanF1YVZyZEZNMEVRUkRWMEVTR0lJakE5UFQwRkFHY3NtM2JzcmtOaHVVdmVhdTNIWGRJWndQemtZV3NlcHRCTWd1WlNGU0Jua3ZqcnRCUWs2VXRZZzNWellNbHFaSzhrQUxOWGErWHF4N0pIcElINlYvUGlseGw4b0VDNkhFNTBZRis3bVQxTFB6SGJSdW1hYkpjTHVkcEt3T0FUQ2FUMWpSdFBKbE0wa1NHSUFoaGFDSkRFRVFZY011eWpuTE9aMHhqZVZXbTVqa3RnUHZKancvRzBia1R5RTRUeklma21JV3N3Um9jOWZpS0tOazdFcWVWUkE4ZkJ4bGFWclNRTEdUZVlaaHpxMkFwNXlUMUxHdmdBRGNNZ3c4TURKd1VpWmRPcDFPeFdHeGlhR2lJSmpJRVFRaERFeG1DSUVKQjEvV2pBS1lOazU1RENPSkd4NmdZS0pmTGMrUGo0NTR2NzhkaU1UV1pUR3F4V0d4aS8vNzk1RThsQ0VJWW1zZ1FCQkVLM2QzZEZ3RmNNRTF6SVEyemxJWEd5empqdzA1V2JkbVN0dE1FOEFCVlIxblN3UDFFQ2VBSGNwRXZmMVFoMmJja204dnI4V2dTN0xUSkR4RE83Vk1uakl1R1lGVkxROUN6cktGWUtySkNvVEEwUHo5ZjhJcmIydHJhcE92NmpLSW8wd2hzZWlNSTRrYUNKaklFUVlUSnR6bm5zSlplK2hkK2VLbzJxdmd2YW5sMTIzOFlQeDJjb3pEbmJYRUNWR2QwMlBaM1ZPRmJ5UHpyQ1YrRFB6Mk5LMnJwSE1adFhCWlpVVXRoUFlzYWJNdENxVlRpOC9Qemc0VkNvZWdWdTZtcHFTV1ZTbzJycWtvWnl3aUNrSUltTWdSQmhBYm4vTHVNTVc3Wk5xZmFtQVJ4WTFLdVZNQTVyMHhPVGc2YXBsbjNONEdxcXNoa01rMkpSR0o4WW1LQ0pqSUVRVWhCRXhtQ0lFS2p0N2QzZ0hOKzFESk41dTBRa2ZRaHVmVmt5MTlHeTF0NkF2aVFxcU5VTzNxcTlZajFkdEN3Y2x1aWErQWtWU0ZvRUpNcEdUUndtak5KUFFJRGhIUDdTT3B4T1E4Ulc4ajR5ajF1Tmpad1ZDb1ZidHQyWlh4OGZNaHJyRVFpRVUrbFVxYXFxc083ZCsrdUJGZFBFTVNOQkUxa0NJSUltNitabGdYYnJ2ZEVGOHo3RWs0R3NKcEkvdlV3RnoyTjBPRFMxWC9FYVB4WThobkFvaTBvNlRzRDJFb0xXVU16a3Jsb0NEQ3VuSjRWUDJ3dW9pM0xobUVZS0JRS295TWpJMU5lWTZWU3FWUXltY3lycW5vcEhQVUVRZHhJMEVTR0lJaXcrWTV0MndYTHN0WmFCMEVRRGFaaVZHQlpGaHNjSEh5VkN4aE1NNWxNTXBsTTVrM1R2TmdJZlFSQlhGL1FSSVlnaUZDcFZDcWpBRjZ0R0pVNmZxOUdGN1VNNEVPcWpsTHRwbkZ3MW9nVGpuM3IraXhxV2NjakZjNXBFOUFqVU5UU2g1WExYUStyV3ZGd0djei9qMUY0ZWp5T25YTU93ekJnR0VicHhJa1RiM3FPenhoTEpwT2FwbW1UVzdac29mZGpDSUtRaGlZeUJFR0VTbjkvZjQ0eDluUERNQ3pMdGhFa0MxbDRSUzJEZTRCcTNEUXU3aDdCU1BJYUlxbHpHRzVHTXRmcjVScFFzb2ZrUWZyVDQ3RHQxbG55d3RmWDQ1RzFMNEtNWk81NkpNOURGWnh6VkNvVlRFMU52Vll1bHozcndlaTZybVF5R1VYWDlYUGl5Z21DSUphaGlReEJFS0hDR0xOczIzNEp3TFJoMEx1N0JIR2pZSm9tRE1Pd0xseTQ0TGthQXdDNnJtdVpUSVlET0IyeE5JSWdybE5vSWtNUVJPaW9xbnFFY3o2eWtJWVZrUG5xdU1hOVVtV2Rrclh4K0RGYk9YVzltb1hzR2l0cUtlNXNralJZK1d3dXIwZlNRaVo1MnVycmtUeXdBTGpyY1RuSUJoVzFYQWpwWkNGenNiRUpVQ2dVVUNnVUJxZW1waVpGMnJlMHREUWxrOGx4VlZYSEpBNkJJQWppS2pTUklRZ2lkTHE3dThjQlBMTlFIRlA4cGY4YTkwb2dDMDFBLzgyaTV5WllWalI1YzVOakV6bDNqd1BycktobEFDdVhXUE5JRGt3eWpOc0ZaZzB1YXVsaVkvTXhybTNaS0pWS2ZIWjI5dnpNek15OFNKKzJ0cmIyZUR4K3diWnR6NktaQkVFUVR0QkVoaUNJU0dDTS9RM25uQnVtZ2NCZmF4TUVjVTFUS0JaZ1dWWmxmSHo4dkNYdzdVVThIdGZhMnRvU3FxcGU2dS92THpkQ0kwRVExeDgwa1NFSUloSTJiZHAwR3NBenBtbkNLUWxyalh1RkxYOFpIWTZGVE42K0ZYNVJTMEUva0p2RHlDV2lmejNCbXN2ckVlamgwOElrcmllU0F3dEJUNk9MV2k3OEoxVFUwZ2UydmJBYVl4akczSmt6Wjg2SzlHbHZiMitOeCtNVHVxNlBNTWJvbXc2Q0lIeEJFeG1DSUNLRGMvNWZUTk1zVzlicUJFYlhSRkhMcXE3K001SUZzSkN0MEZEZDlib3ZhaG5RT3VXN2lLU2t6TWoxUkdBaFc2MW40VytyaWxxR05HNjVYRjZxSFhPNFZDb0paZmhvYVdscGIycHFHalJOY3p6WTZBUkIzTWpRUklZZ2lNamduTC9CT1Q5V0xsUDJNb0s0WHFsVUtqQk5jLzZOTjk0NEl0SStsVW9sV2xwYWxFUWljYm0vdjM4MmFuMEVRVnkvMEVTR0lJakllT21sbDJZWll6ODJUTU95YmR1NW9PUzZMMm9ad0VKV1I0T1luc1pZeU9wSGR6TlZlUXdRTEhuYml1Z0N4cTV3YnA4NllieUtXZ1liTjVBZXQweG9JV0RiTmpjTWc0K09qcjRrdWhyVDJ0cWFiV3BxbWxaVjlTVFp5Z2lDQ0FKTlpBaUNpSXhQZk9JVGxtM2JQK0tjajVkS0pjZHNZT0lQYzFUVU1wQ0dTSnhXYnEzcURPQWQxSWVlYUcxc1lub2FvMEZNejRyQklzeUVWaTZYVVN3V2MyZlBuaFdxSGNNWVkwMU5UYWxVS2pXMmNlTkdxaDlERUVRZ2FDSkRFRVNrbEVxbGx6am5wd3pUZ00zdHRaWkRFRVJZY0NDZno3TmNMbmRtZkh4OFdxUkxMQmJUMnR2Ym9ldjZVY2FZZUc1MmdpQUlCMmdpUXhCRXBOeDAwMDFseHRoZjJiWnRWd3hEc25jNEhxRHJ0NmhsdU0zOUZiVU1SNE9ZSGtsL1dFZzJLbWs5RVZqSTNQVTRXY2o4RjdXVW9WQXN3RENNeXNqSXlOdkZZbEVvaFhJbWswbG1NcG15cG1rbndsZEVFTVNOQmsxa0NJS0luSjZlbmg5d3psOHdLaFhZVHJtWUhRbm9nN2x1aWxxR2J5RUwwRnlzUjRCTEY4aENGcElHc1RDTnM1RFZIeldVMUh2UzJMYU5RcUdBY3JrOGNlYk1tYmRGKzIzY3VMRWpsVXFkbVp1Ym81ZjhDWUlJREUxa0NJS0lITWFZcGFycVk1WnRHN1p0MGN1OUJMSE9LWlZLTUUwVEZ5OWVmQ0dYeXhWRitpUVNpVmg3ZTNzNm1VeWUzclZyVnlGcWpRUkJYUC9RUklZZ2lJWlFLcFdPY3M1ZkxKWktEZ1V5dzdGdlhWTkZMZXRFbE5jZ0lWL1M3U1ZlUk5MRHZsV25TVFI2d3RFZ3BzZGxUNERMSmE4bjJxS1dNbm80NXlpWHl5aVZTaU92dmZiYXE2TDl1N3U3TjJTejJjRllMSGFaTVVZdnpCRUVFUmlheUJBRTBSRDYrL3RuT2VmL1pCaEcwVENyMzVWeDgrSUkrcUk4TEdUaWRxbkdXTWpxUnd4WGcwaVR0Ykp2aWVsWmV3c1pxM2R2UkpnTnpNMUNGbFZSU3hrOXBtR2lYQzZiNTg2ZGUxYTBmeXdXVXpzNk9scXoyZXo1cnE2dUt4RklKQWppQm9RbU1nUkJOQVRHR0dlTWZRZkFRTEZZZEZpVklRaGlQVENYbThQOC9QemxDeGN1bkJmdDA5SFIwZGJTMGpLaEtNcnJqREhackI4RVFSQ08wRVNHSUlpRzBkUFRjNWx6L3ZlMmJYUFROSDFQWldxU016SDRlSW4vYWlSRVpTSHpGVWpXT2hXYTAwcXloNlNOU2l5NmdFOHJRZ3RaWFEzQnFwYUdveWZDb3BiMTlTeG5SZU5ZZURlbVVxbFl3OFBEUjJkbVpuSWk4VFJOWXkwdExlbHNOanM4UER4TTJjb0lnZ2dObXNnUUJORlE4dm44WDNIT2o1VXJaWEFmeXpMQnNwRFZSSExabG12dXoxVWs2VW1LMU8wVnZvM05YL1BHRmJWMERuT3RXTWhjOWtTb3dYM1VxblBDR0d6YlJpNmZSN2xjSG52NzdiZVBpY2JVTkUzdjZPamdxcXErc24vL2ZscU5JUWdpTkxTMUZrQVFSSFNjK2ZDSDR5MjZIa3NrazF1ZzRtWXc1VllMNkdHY3RYRE9Md09ZMVRsL3JsQW9uTzVvbXpQd3BVTmxGdG4zdkF2Y2Nzc3R1YUdob1g5akdNYjNEZFBVWW5vc3l1RUlnZ2dCempsS3BSSzNMQXZuenAxN1RuUTFCZ0M2dXJxYTArbjBSRHdlUCtsMy9NY09QcVoxOU55MFNiV1ZOcWhXaWx1OFJWRVV6YlI1bnFzb0taek53OUJIeHNkUFRUeDI2REhUN3pnRVFhd3ZJbjQ5a0NDSVJzUGY4eDU5K3VhYmI5VVl2NE9EZlFDTVBRQ2dxMjRmWUlDQkgyV2NmeE1XUDV6OXhqZmVpVkxqNU9Sa3RsUXFmVlBUdEE4MFpab1ljMWxhV2ZxWVY3M012L0pMYVRHV2VnajJkbXJ1b2tGY1R3Z2F4R1RXaVM3UVF6Nm9aTmRvTllTako5aTQ4bnFjYnJMQU43MmtuaVg3R0FkejBHRGJOcCtlbnNiMDlQVDViMzNyVzU4WEhvTXhkdWVkZDk3VzI5djdUK1Z5K1llN2QrK3V5R2o4L0tOZjNtVEgxQU9NczRmQitFNHMvQzdMTUxBMkFERnd6SUx4QXVjc0IyQ0FNUXlDVzg5Q3hZLys1Ny8vblRHWnNRaUNXSC9RUklZZ3JpUG1QdldwQXpiREh6UEc5b0h6UGpDbVNvWW9nZlBMSEhqQjVKVy82UGphUHdvWHVwTmxhR2pvdHdIOHQwUWkwWnhNSkZjM2NIRVZ5Uk9TRHlsUVJKOVA0TkUwRitzUi9tbHJxQWF4TUtGZFlDbmNMV1NOMDFBN1ZOVUxOeTVmS2hRS0JUNDVPVG4vNnF1dmZ1bnMyYk1YUldQMzlmVnQzTFZybDViTlpyK3dkZXRXNGQ4bmYvbm9semNsZFBWeHh0akhSZnVzaEhQKzE0V2M4aWYvK251L09lRTNCa0VRMXpZMGtTR0k2NEM1WC8zVmRxUVMvNXB6L0s5Z0xCTkdUQTVjVUt6S2J6ZFo3QWg3OGtrcmpKalZqSTJOWlF6RCtJR2lLTy9MTmpWQlVWYk11V2dpRTFWenNSNDBrWW1NOVRhUk1VMFRFeE1UZkd4czdNaWhRNGUrVXk2WGhkNXpTU1FTc2IxNzk5NjBiZHUybjNQT3Y3cDE2OWFTVjU4di9QYmZkOXMyZm8xRCtVUEdzRTN1U0J6Z0dBYndlYVBFdi9ndi8rbTNCd0xISXdqaW1vSW1NZ1N4anVFZi9uQjhyclhwL1p5cC81bUI3UWs5UHVkRkJ2Nm5tbzMvTC8zMXJ3K0ZIWDlvYU9oOW5QTWZKUktKUkNxWkFuQzlXc2lDK2NNaXNaQjVOYTlET0hwOEJRcWdKNUtMTGFtbmNUWTJJVDFPTnJZVjJMYU5tWmtaRkFxRitWZGZmZlZMWjg2Y3VTQTZibTl2NzhiZHUzZXpEUnMyL0cxM2QvY3ByL1pmK09UWDdySlU2ekVHdkI5Z3V1ZzRBaGljODU5enp2L3NrUG5kWjUrTTRJc1pnaURXQnNwYVJoRHJGUDZlOStpekxTMi95NW42TjFGTVlnQ0FNWllFVS83RVlPeXg2Vi81bFphdzQvZjA5THhnMi9hZlZTb1YyN0lzSHF5K0gzUFpya01rU2FyQ3owZ21GM0hwMi9Yb2lscks2M0hZbHBRWlRFK2R3U0xJQnVZY3NzNTVDR2xjS1QwQzZmODQ1eWlYeTl3d0RENDBOSFJZeGxLbXFxcmEwZEdSYW1wcU9pc3lpZm52di8zM08yM0YrbHNHOWxESWt4Z0EwQmxqOXl1TWZlZCs3V1AvTHVUWUJFR3NJVFNSSVloMXlCT1BQcXJPN2R6NWI1akMvcHFCYllwNE9KMHA3RE5xS3ZXL1AzL3dZT2laRHVQeCtPZHQyMzZqVUN4UWtVeUN1SWJnbktOUUtDQ2Z6MTg1Y3VUSTgxd2lYM3B6YzNPcW82T2pyQ2pLSWErMm4vdlVWOS9MYk9XcllHeFhNTVVlTUJaakN2dDNuLy9Oci96VkZ6NzExWTVJeHlJSW9pSFFSSVlnMWhuODRFSHRRNXJ5YVREOGg0YU95L0J2MzlQVDh3Zjh3eCtPaHhtM3E2dHJCTURmR29aUkxKZkxnbzlLRE12Zkx5OXRCNnZPNlBLeGZDQzMzaUUxOTlaVHA3aG4rS2ROZmdBQm1jSDB1R2hvYUZITDVTS1N0UnJDSDFkYXo5SjVFTGp1cFZLSkY0dkZ5ckZqeDc1YktwV2tzbzMxOWZWdHptUXlwNUxKNUpWNjdmN2JKLy91TG9YeEo4RHdicG40Z1dENGx4YmpmL0c1UjcrNHNXRmpFZ1FSQ1RTUklZaDFScjY3KzE0bzZwK3N4ZGljNFk5bW1wc1BoQjNYdHUydk04WU9GVXRGV0paSUNRaWZmcUJRM1QzcnJLaGxBQ3RYYUphMmtHeFUwaGF5cFFmM2hoVzFkTkVROHJoaWV2eHBxRlFxbUp1YjQrUGo0Nys0Y3VYS29NejQzZDNkN1IwZEhVWW1rM2x0NDhhTjgyN3QvdnhUWCtoUVZPVXhNSFRMeEE4RHh2QTdpaDc3VEtQSEpRZ2lYR2dpUXhEcmlLRkhIa25aRFA4bkEvcGsrN0tlVGRBLytDSEVmL1hqU1B6ejMwWHM0WWVoOUVtSDZWWVU1VE5qano0YVNtYTBKVFp2M2p6RkdQdGoyN2FMcFhJWk5ubk1DR0xOc0N3TGMzTnp2RktwNU45NjY2MFhSYk9VQVVBNm5ZNzE5dlp1YUcxdGZWVlYxYnIxcURKSytqTU03S0N3TUFha1dwTG8yYlVCMis3c3cvYTcrN0Q1dG02MGIyNUJxc1VoaGJzSEhQeGZmZTdScjl3dTNaRWdpR3VHMFAzdUJFRkVSeWFiL2kwTzlsN1I5dXJOTjBQYnV4ZjZQZmRDMmJEQnNZMTErUktNdzRkaHZQQUMrTnljUUZUKzBZVEduZ1R3YlZFZEluUjNkNThjR2hyNmcxS3A5TG1ZcnV1eFdBekxYeHVIVjUyUmlscktTNmFpbG00aGw5WmZPRHlMV2taRWpaN0ZzVGl2TG1vSnFXUG5uS05ZTFBKS3BXS2ZPM2Z1QjRPRGcxSTFXTHE2dWpvNk9qb200dkg0eitxdHhueXhQZVFEQUFBZ0FFbEVRVlR1Ti83dVZwdXpQMlFNQ1pHNHpSdWJzT3VCSGRpd293Tk5YUm5FVXpvWVl6QktKb3B6SlJUblNoZzRNWUtUUHo2TGNyNHNwSlV4MXM1MGZPMi9QdnJsQi8vZ3lYOStXZkFRQ1lLNGhvaDRnWnNnaUxDWWV2VFJQaldtdnc2ZzNiTnhPbzM0SXgrRmZ0ZGRVTnJiQWNWajhkV3lZTDcxRnNwUFBBSHIvRG5QOEp6ak9DOFUzdGY2N1cvUENNb1g0dVRKazVubTV1YS8xVFR0NDAyWmpLcXFTN1ZsUXZJaGVYOHNIMmh0bXJ2M1dISlgrUXZxRlYwc2FFZ2F4RVlON1FKTDRUeVJpbjVjTjFoSUdpcVZDcWFtcHZqSXlNalBubjMyMmUvSzlJM0g0OXErZmZzMmI5bXk1ZVZ0MjdiOWcxdTd4L0NZMHZWYjIzL0FvRHprRlpNcERQM3Yzb1Q3Zi84QVlrbnZaR2EyYWVQbHI3K0pVejg1QTdNaWxtWFpodldmL3Bldi9NNi9oZkFiWXdSQlhDdVF0WXdnMWdtS3B2MFdCQ2N4cWM5K0Z2R0hINGJTMmVrOWlRRUFWWVcyWnc4U3YvZDdZQjNleVh3WXcxNldUbnhBUUxZVXUzZnZ6aXVLOG1lV1pRM056eGM0V2N3SW9uSFl0bzNaMlZtZXorZlB2L0hHR3orVjdiOXg0OGIyam82T2NWM1huNi9YcnVNM2Izb3ZBM3VmU013OUg3b1pCejk3dDlBa0JnQVVUY0hkbjdvZDkvLytBVFIxcHNYNmNQVUQvL2MvKzd0K29jWUVRVnhUMEVTR0lOWUJVNDgrMnN3VTluN1BodkU0RXAvNERXanYyUzgyZ1ZtQjJ0K1B4Q2MvS2RTWGNmWTcvTkZIWTlLRGVORFQwL01xNS95dkROT3d5MlVCaTRoTEpxaGdTYXFjZXRTWlZBazBkOVBncmtleVIvVzRBZ2ZwWDQvQWdmbklTQ2FteCsxaUN4MkFGTzU2SERLQVZUZUthTzd0cG9FeHRtZ2o0NEdPblhPT3ViazVWQ3FWOHJsejUzNCtNVEV4SzlNL21VekdOMi9lM0puSlpJNzA5dmFPdXJWNy9NT1B4eFhndHdEbWFTbTcrYjM5dVBQUmZZaW41SDdOS0txQzdYZjE0VVAvNmo2MDlqWjdkMkRZbzFqc1BxbEJDSUs0SnFDSkRFR3NBMVJGdVJYQU5xOTJzUTkrRUxHRDR1L09PcUhmY1NmMCt3UytMR1hzMW9LcTdnNDBtQXNqSXlPUDI3Yjk1WEs1Ykp1V1ZmL1JNUFE2aDB0UG94SXB4cWlvcFM4TmNucnFhQWd3cnB5ZTBHNnlnSG9XL2laUzFGSXNPRWVwVk9MbGNwa1BEdysvZU9MRWlaTXkzUmxqN0thYmJ0cmEzdDcrZGlhVE9jWVljMDA5cUxWbTl6RGcvZkI0L21qcHllTHVUNzBMZXR6L3E3d2RXMXB4eDhmM0lwNzJuQWdsR05qRGozLzQ4VkJUeXhNRUVUMDBrU0dJZFFEVGxKMEF0dFpyby9UMUlmYUJEd0pYM3l2eGlhb2kvdkdQQXlsUFcwWnZoYkZJTXY3czM3L2ZBUER2TE1zNmtzL253YmtkeFRBRVFRQ3diSnZuY2psTVRVMmRPSHo0OEhPMmJVdjl3SFYzZDNkczNMZ3gxOVRVOUxPT2pvN2hlbTBaai9Wem9MZGVHeTJtWXUrRE81RnNFc29ENEQ0V1k5aThyd2RiNzlqczNSYnMzV3BHRmZPdkVRUnh6VUFUR1lKWUIzRE83L0JxbyszWkE5YlNFc3A0TEpPQnZ2ODlYczBTQ3NNKy91aWpBV2RPem16ZXZIa1F3SjlhbGpXZVd6bVpDYzFoSk9tTENxRzVtSjVHRjdYME1uWmRDMFV0NjNZSUJXOExXYU9MV2xaWnlKejBoR0JqczIwYjA5UFR5T2Z6bzYrODhzcDNaVkl0QTRDbWFWcHZiMjg2bTgwZUh4NGVmb1V4VmxjVmg3MmJNZFJkK1dqZTJJUXR0MjhDVTRLZlhEMnVZZWQ5ZGI4RFdvRHhmbFZ2YVhnOUc0SWdna0VUR1lKWUJ6Q3dUWFVieEdKUXQyNEQwOExKcU01aU1haTM3Z0wwK2w5UU1yRE5BQ0taeUFEQWl5KysrRVBHMkg4MFRkTXNsY3U0K2lDNUxNQnBVOEpDSnRFN2NyZFgrQnJFbzFjSHZSYUtXa1kzcnJpZXF2TndkZE5GVHdUVVdNaHF6a040R216YlJpNlg0NlZTcVhUNjlPbnZqNDZPVHN2RzJMUnBVM3RuWitkTUxCWjdabkVsdFQ2TTNlUFZwSGRQTnpMdEtWa3ByblR2N0VKVHAxZnBLNlpiTnU0TmJWQ0NJQm9DVFdRSTRucEEwOENhQlY1cUZZVXhLQnMzZ3FYcVAweHc4TjdoVWlteWVsU2YrTVFuclBuNStTL1l0djI1VXFuRVBkK1hJUWhDbUdLeHlJdkZJcTVjdWZMODZkT242eGF2ZEtLOXZUMjdkZXZXYkZOVDAwL3J2ZUJmQThOK3J5WTl0M2JKU3ZHaysrWk96ellLWXp0REg1Z2dpRWloaVF4QnJBZFkvZmRqbUtxQ1piT2hEcWswTndPeCtpL0pjc1k2dFVRaTB0OGpOOTEwVTlteXJIOXZXZGFMK1h5ZVc2WlZzekFqNmE2Uzd4R0oyMHZBbnlScFk1UFg0MlVuRTVNcGdyc2VsejBCN0hQeWVoYitXNlhITGUxZEJOVG9XY3hDeGlQV1VLbFVlQzZYNDVPVGs4ZCsvdk9mLzhRd0RLbjNZdUx4dU43ZjM5L2IxZFYxQ3NCcjlWN3dyNFlKcEpEZnROdTVlRzhRVWkzSjBHTVNCTEgyMEVTR0lOWUJOa2Q5eXdiblFLVVM3cUNhQ3VhUmhqbGlkODFWdG16Wk1nM2dqMDNUUEp2TDUyQlpWb0NNWkJJOUluRjdSVzhoODUwQlRMS0pDUFgxaEo1eXpvZWVhTzFiY25xV2o1MUZxS0ZjTG1ONmVoclQwOU52SHo1OCtOdXkvVlZWUlY5ZjM4YmUzdDVCUlZHZVcvejVEQTB0RnRraUwwRVExeGswa1NHSWRZQUNObGh2UHpjTTJOTlRqWkpUalZqcDdCRFl0R25UeTRxaS9JK1daUlVLeFFLNFhHSWxnaUFBbUthSnViazVsRXFsNmRkZmYvMTdNek16T2RrWXpjM05tZDdlWGlTVHlaOXUyYkxsVk5nYVMzbUIrbEdTRk9kS29jY2tDR0x0b1lrTVFhd0RPSEMrYmdQRGdEMHlFdXJEUForZUFmY29TTWs1cHMxU3FTRXpDc1lZNytucCtSbm4vRGNxbGNwOHFWem1uSy8wRzNuWnBjSXZhbG5mN1NYcHpRckpRbGJiMWVlQitjQmRUMVhHTFJIN1ZrZzJLaUU5YTF6VWNpR0hRRGhGTGIzZ25QTmNMc2ZMNWZMOGtTTkh2amcwTkRRdUcwUFhkV1hIamgzOWJXMXRyeGVMeFYvNFVGSDNTeGtBbUx3VTZnSVBBT0RLOFNIUE5venhrZEFISmdnaVVtZ2lReERyQXZ0aS9kMDJyTGZmQnArZkQyMUVhMmdRUEordjI0WXhQbG5PNVJxNk5ESTdPL3NNNS94UGk4VmlzVkFzb25ZeUk1RjlDeXMrOXBtc0s1Q0ZMSUxtcTd1dWJSYXl0YlNRT1c4M1RrTjlQU0VYdGZUQXRtM016czVpYm01dTV2ang0MSs3ZE9sUzNYb3ZUaXdXdnR6VzFkVjFPUjZQSDc3bGxsdWtWM000Y055cnpjQ3BVYXora3NJL3c2ZkhVSmlwdnlMRE9VemIwSjhPYlZDQ0lCb0NUV1FJWWgxZ2cxL2l3Rnk5TnVZNzc0RFAxVzBpREMrVllKMDRDWmdlNys5eW5PcnY3SlNxT3hHVTNidDNWL0w1L09NQXZsa3FsWGlwVkVhSXp6d0VjZDNCT2NmYzNCeWZuNTgzQndZR2ZHVW9BNERlM3Q2dTd1N3VjbXRyNjdPOXZiMzFWNG5kZWNPcndjQ3hZZVFud3ZsU3hqSXR2UDNUYzU3dEdIQ1dZOXh6dFlnZ2lHc0xtc2dReERxQVFUME96cy9VYlRRL2ovSVRUd0JXOE5kV3JMZE93VGp5Y3QwMkhNaUI0MVgyNUpNTmUwOW1pVnR1dVNYWDNkMzlQd0I0ZXI0d2IxY3E1UlZacDRJVnRaUTBwY24zOE9rNHF4L2RMV2lnQXd0ZlR3TXRaTTQydHVpTFdycFp5R3B0Ykl2YjBVL0NlUzZYNDRWQ3dSb2RIVDN5MGtzdnZTU2JvUXdBVXFsVVl1dldyZW5XMXRhZmRYZDN2OHdZODdVU3kyemxOYTgyazFkbWNQNlZLN0N0NEl1OVkrZW1NSGhTSURNMDQwZkcwUmx5eGhTQ0lLS0dKaklFc1E1b0hocTZ6TUJlOUdwbnZ2a0dLb2M5bTlYRnVud1p4UzkvMlhNMWhuRStyQ3JtaVVDREJZQXhaaHFHOFZzQWZwakw1KzFTcVlUbHA4STZGakt2YmZoeEcwVmFLVk13dWtDcmtHeFV2ck9pUldUZmN0YXp3aS9Zd0tLV2psblJXR00xQUFzck1ibGNEdmw4dm5UbHlwWG5mdnJUbjM3SDRjVXlUMVJWVlhmdjNyMnRyYTN0RklEblJGTXRPMkV6Zm81ejFGMFJzazBieDU0K2pZbUE3OHBVaWdhT1BmVTI4cE1GejZiZzdNaGpUejdhME5WbGdpQ0NReE1aZ3JpR2VPS0pKNUxmL2U1MyszNzR3eDgrOFBUVFQvK25wNTU2NnIwQXdBNGRNam5uMy9jTVlGa29mK01KbUtkUCt4cmZIaHREOFF0L0RUNHhJZEw4YlBvclQ1NzBOVkJJYk5teVpkcTI3ZitKYy81YW9WQkF1VnhHSTc3aUpvajF3TnpjSEhLNW5EMHdNUERDa1NOSERwbW1LZjNERVkvSHRWdHZ2WFhMaGcwYkxzZmo4Ujl1Mzc1OU5vaW1WS3p5Tm9BWEFkUmRicG1mS3VDNXp4M0c1VGU5WDlKM3dqSXN2UGF0RTdqNCtvQkk4Nk9tWVQwTk1QcmxRUkRyREpySUVNUWE4OFFUVDZoUFBmWFV6cWVmZnZyVDJXejJMMk94MkhjVVJma1JZK3lQR0dNUFBQSEVFeW9BTk1lSGZ3Ynd0N3ppOFpscGxML3hEWmhuemdDMm1PdUxGNHN3VDUxQzRTLy9FdmFsU3dJZGVCazIvKy9NNDJHa0VXemV2SGx3Zkh6OFF3RGVtcDh2Y01NdzRacVZTekJaVnlEN2xraHpGMExUSXlrem1CNlhQU0haMk1UME9CVzE1SWk2cUtXckhxZWlsb0taNk1MUXM3UVNVeWdVckttcHFkY1BIejc4NDNLNTdHc1ZaZE9tVFJ1MmJObVN5MmF6VDMzcFMxOFMrT1ZRbjA5LzZkTWxidkd2Y3c3UEhNdHpvems4L3pjdjQ5aFRiOE15eFgvVldLYUZJOTg0aXVNL2VodmNybi9UcFRiSHNPbWpMZG50bis1NDZPbW5uOTc5dmU5OXI0TnpIdUZWSWdnaVRPaUhsU0RXaU85Ly8vdXRtcVo5aEhQK3FLSW91em5uWFFBeUs1cjl3RENNMzMza2tVY21BR0RtazU5OFB4VGxPNHdoN1JXZnRiY2o5c0VQUXQ5L0I1UU5HK0NZRWFsU2huSHFMWml2L0FMR2tTTkFTYkRXQXNkWHNxZFBmNXE5OXRvMVk4VVlIaDd1dHl6cnU0cWk3RW1uMHl3Ump3TmdRci9scXAreHhYNHBDZ2IxaVppZWFEV3NET05iVHdUL3l0VHFjVkhYd0gvZGFoUlV2L2V5QnYvQ2NzNlJ6K2N4TnpkWEhoNGUvdmtMTDd6d2pHWDVlM0d1cGFXbDZWM3ZlbGZyeG8wYmY5TFgxL2Vkc0RRKy91SEg0M3ByMncvQTJQdEYyaXNxUS85N05tUFgvZHZSMnR1TVZITVNUS2s5dWR6bUtNOVhNRGVXeHl2L2VBd0R4NGU5azRBd29QMk9kREc3TTVIRXdsV2JBbkNjYy80cTUveEZBQzgrL1BERDBpbXFDWUpvSERTUklZZ0c4Y1V2ZmpIUjA5T1R0U3hyajZJby80eHovbEhHV051S1poWmpMR2ZiOWhSajdMdUtvbno1OE9IRHh4NTc3REViQVBqQmcxcXVwL3MvYzhiK1NHaFFSUUYwSGRydHQwTzdkUmZVelpzWEJoa2VoblhoUEl6RGh3SEQ4TTVPVmczSE5EZU05N1E4K2VRRjhVNk5ZV0ppNG81aXNmaDFWVlczcGROcEpPSng1d25jQ21naTR4MkdKaktDZXRad0lsT1ZuY3dlSEJ4ODdxV1hYanBVTHBkOWZkblEyZG5aY3NzdHQzUjJkWFU5bjhsa3ZyOXg0OGJ3Y3JzRCtQd252OWJQRmZzUVk5Z2kya2ZWRld5NHFSTWJkblFnMDVaRXVpMEZSVlZnV3h3VEY2Y3djWEVLWStlblVKZ3BDc1ZqS3F2MC9YckxpQkpUK3FvLzU1emJBUElBcGdFY0F2RC9KaEtKbCsrLy8zN2Y3d1lSQkJFTk5KRWhpSWo1M3ZlKzE2R3E2b09Lb2h3QWNEK0FuUURVcWlhY2N6N0pHSHVUYy80cVkrem41WEw1aFk5OTdHT09OUm9tUC9Yb0FaVnAzMkNNYlc2RS9tbzRVR0EyL3oreXc4T2ZaNGNPWFpQL3FBOE9EdTYwTE90cFRkUDZNdW1NRW92SGFtcDFMRzF4bCszVkNMU1NEeXJaVmFDVjVManllbHoyTEoxYkg4Y2VtcDZJTmJqcllZdmJWZlZnSWhyWFZjL2l1TFp0ODdtNU9jelAvLy9zdlhkOEhlV1YvLzg1ejdSYjFXV3J5eDBYUWpXOUdvd2wyU1lFZ2cyWVFNS21rSVNFYkhaLzJlU2JiM2FqSkw5a2swMTJreVVCUXBKTlc4cEczdEFNS21DUWFjWjBqTUc0MjVKbDlYWjdtM25POXc5SnhKYlZMRi9wU3ZLOFh5OVpWelBQekhPdXJMbnpuRG5uZkU3SWFtdHJlM1hMbGkxUGpxY21CZ0F5TXpQZGl4WXRLaTR1TG41SFZkVkhTa3RMazkraEVzRDlHLzU4RzZEOERnVDloQTZrdnZjdEJIM2tSVnFXUE9IVVJXYjhldDd0MmI4R3NCN0FsUUNLQWVRQjBJNGJ5bnlRaURZQnFDV2l0OHZLeXRwUGJEWWJHNXVKUUUyMUFUWTJNeDFOMDJZRCtGZjAzU1NQSnNITXJ4UFJZOHo4Q2hFMXZQYmFhMjBEMFpmaHlOcHo0RTMvb2tVL0JlR2VDVE42T0NUL0QwenpvYW5xeEFCQVlXSGg3b2FHaGh2ajhmaURBUTRzZEVtWDRuSTZBVHF1RmVLUXI0OWxiS09HZkFKL2dnR1Q0UThkTGg0eVRQUWhDVTdNMEsrSHNXR2M3LzNrN0RuNnZVK3NEY1BiYzVSelBFa3FaTWZaMC8vZUxXa05GUFlIR3hvYTZsOTk5ZFVYeDN0T3d6RFUwdExTMlNVbEpidWNUdWZHL1B6OENYRmlBTUNYaUR5WnJydi9BTkRuY096RG5aSGh2dWlUTlVyOXl5am5lTXRNOEMvTHk4dDNBdGhlWDEvdmljVmlaeFBSV1ZMS3l3QmNSRVFGNktzbEppS2FCK0JyQU82MExPdHpBQjRhLytRMk5qYkp3bzdJMk5pY0pKV1ZsV0xwMHFWR2VucDZUbloyZHV2eTVjdVBTK1dvcmExOWw1ay9CaUJHUkwwQUhrNGtFZzljZSsyMUkvZUdHWVlQMXEzVGl6WHR1MHo0OXNuYVAyYVlOOGVEb1J0eW4zenloTHQ1VHpiTUxCb2FHaW9BL0llbWFZdWNEaWRjTGxmZkU5d1Q0Z1RIVDhqd01TUjJUWURqY01Lakp0aHhHSGJQaWVjRmpwdWhvMlFUUCs5d0VCRVNpUVI4UGg5SG85SEVnUU1Ibm5ycnJiZTJqYWRQRE5EbnhDeFlzS0JrM3J4NURXNjMrMzlMUzB2SDIvUnl6TngvL1o5bnNWUDhDeEhkTmRGei9RME9zK1JiMngvWi8yUWxqbjF3eE16MDVKTlBlb2dvVTlPMFM0am9kbWEraW9qMC92MDlBRzZvcUtqWU1ubjIydGpZREljZGtiR3hHU2ZQUFBOTWdaUnlxWlR5WENGRW1aVHluTmJXMXRVQXRnNGVLNlc4aDRpV01QT3o2ZW5wTDExODhjVmpTK0llaG1VYk44YWJyNzMyaCs0MGo1ZEFkekpPTURYakJDRG1DSUNIT0dGK2N6bzRNUUJBUkpLWm4ybG9hUGlIYURUNkUyWStUYkpVM0c0M0NTR0dXWGVPTTMxcktxU1FqU09kYWZ6Mm5OeThKMjdQVUNsa3c2U1RKWkVUU2lHYmhIU3lZNllpQWpNakhvK2p0N2VYbzlGbzVNQ0JBOVd2di83NnlGMXNSMERYZFdYaHdvVUxTa3RMVzlQUzBwNzUzZTkrZHlnNWxvL01seDY3dmYyQmN4LzR1clhJblNCQmZ6L1I4ekhRb01TdHkxczJIbXdhN01RQUFCRXhnRUQvVnlPQVI1NTU1cGtDeTdLdUJYQXRFY1dJYVAvZzR6WnQycFNqNi9yUHBaUVdFVzBpb2craTBlaVI0VktFYld4c2tvTWRrYkd4T1FHcXFxcWM2ZW5wbHpMekdnRG5BWmpIekxPSWFFREsvQmZsNWVWZkgrSTRmZjM2OVVudkdoMWV0NjR3cmlsL1R5UytBc0NSN1BPRDJVZU1INGRNODcveU4yNmNkdW85ekN3T0h6NjhQaEtKM0dVWXhsa09oOFBqZHJ1aDYvb1kwOG5HUCtURUR6M0IwTUtFUjJFbUwvSXkvT21QK3AyTVFiUmhJcURCRGx3S0ZjbUFQaWRHU29sd09NeUJRSUI5UHQrQm5UdDMxdTdidDIvY2pvZW1hV0xod29VbDgrYk44NmVucDI4dUtpcmFna2x1eUZSNTVSOGNzL09OVHl0dStuc3JJaGNuZlFJR2cvZ2RCZmppRng3NjFCdmpQVTF0YlcyKzMrOXZYNzkrdlRWbysvbk1YRVZFcFFEaUFBNHc4N3ZNdkZVSThXSlpXZGw3L1U2U2pZMU5FckVkR1J1Yk1WQlRVek9IaUQ0SDRITUFaZzgzanBtM1YxUlVuRFY1bGdFSHI3elNrWk9mZTRGRjZvTkVWSlNrMDBwbStUcExmRGxqNzk3M3A1TE04b25Dek1iKy9mcy9FUXdHYjg3SXlMaEsxL1UwajhmVHAyZzJKTFlqTStJZTI1SDUyK3NVd016dytYeUlScVBjMDlQejRiWnQyLzdhMmRrNTdpYVZRZ2l4WU1HQzRuNG5wcnEwdFBUVlZDMjRhNTZvT1FNNjN2RHRpTHpSdlQxeURnSE9wSnk0cjJmTjd4bUovL3JTdzU5K215YWc4V1ZOVGMwdFJQUW5IQzhVWUFLSU1mTWhSVkh1ajhWaWZ4bVEwN2V4c1RsNWJFZkd4bVlJTm0zYVZLaHAyandBRi9kSFg1WVQwZUNiYW9LWm00bm9JRE8vS3FXc2RibGNXMU1sMGRsMTY3cWxncFZ2Q2RERlJGUjh3dWxtekF3aUh4TU9kcGZNcWQ1enlTVVpwS3IvWGxaV051VmtsaytVOXZaMmo4L24rMFJ2YisrYXpNek1TeHdPUjZIYjdSWk9weFBpb3dYeUtBdjNwS2FRaldHQ2xLZVFUWXdhMkpoU3lFYXpJWW1NbmtJMjhUWWNhOC94Tm5CL1F4VExzdERiMjh1UlNDVGUxdGEyOWZubm4zLzZaT1pTVlpVV0xseTRvTGk0T0pDVmxmWDRnUU1IWGt2VjU5ZVRUejQ1VjlPMFB4UFJwUUNDa1piWXoxcWVDVnhQZ3M0OHlWUHZaTVEvKytXSDdoaDMydDFZWUdaNjZxbW5UdE4xL1pQTXZCTEFIQUFGT1A1ejJBL2dlV1orUWdqeFppS1JPTEoyN2RvSkUxU3dzWm5wMkk2TWpjMGdhbXRyczVqNVVTSmFER0FXanIxT21KbGJpZWhGWm41ZUNQRitLQlRhZmNNTk4zU2x5TnpqNk4ydzRWekJmSlVVdEpZWVo0R1FOdUlCekRFQU94bjBET242dTIrdVdiTTQ0ZlYrRjRCSlJQOWNWbGIyNDBreGZJTDU0SU1QZE1Nd05uUjNkNWRwbWxhYW01dDduc1BoVU4xdU54UXhqR0RTaEVSZVRuRFVxUlo1U1ZFUi9URlRwYmlwWlo4SmY1dVltUkdMeGRqdjl5TVNpZlR1M2J1Myt2MzMzMzh2SG8rUHE5RmwvL2xwM3J4NVJRc1dMREN6c3JLZUxTNHVmcGFJeGlVU2tBeHFhMnVYb1U4SjdFd0FoNldVdDYxZXZmcUYrMjc1NzA4UWlSc0JuTXZFZVFUS0dQRkVqQ0FEKzRoNW4wWDh2TWJLeGpzZjJUQ3BFWkQ2K25wUEpCSTVuWWpPUUovay9tWDlDbWhIL3pWWnpOelFMN3YvV0VWRnhZT1RhYU9OelV6QmRtUnNiSWFndHJaMk40QkZBejh6YzV5SW5tUG1Yekh6YzZ0WHI0NmwwTHhSNFhYckZEK1FiZ2lSR1ZPVUN3R2NDL0FDZ0hNQmdKaU9FSEFZZ3JlQlpYc3d3ZS9uSFRqUXUvR2IzNVRwNmVsZllPYjdBSUNaV3kzTHVtYnQyclh2cC9RTkpZblcxbFozZDNmM0ozdDZlbFl3YzNaSlNjblZ1cTY3dkY0dk5IVndSZ2hzUjJZQ3NSMlprVG5ha1FrR2d3Z0dneHdNQmx2ZWVPT05SMXBhV2xySDJ5TUc2RXNubXo5L2Z0R2NPWE1pbVptWk5XKzg4Y2JMZzJzK1VrRmRYWjFiU3ZrN1puNS85ZXJWUHh6WVhybXVVcy9WRmk0VnhFVmdtc2VRaXdWRS90SEhTcUNIbVBaSXlYc1k1dnVkYlFjUFZHNnBUTGxNZkZWVmxlN3hlQnlLb2x6QnpGOUdYNythWStvWm1mbmJGUlVWLzVvYUMyMXNwamUySTJOelNsRmJXNXRsbXVaY1RkUE9aT1kxUW9nZnJGcTE2dDBoeHYwTGdFOHc4eTRBZFlxaVBMdHExYXJteWJjNE5WUlhWKzhVUWl3QkFHYmU0WEE0enBrcFhhMjd1cnJTZW5wNlB0SFcxcmJDTk0zMDB0TFN5M1Zkei9KNnZXVG8vWFV6U1Vnbkc5dW95V3RxT2VLZUNWYmZHcE05azlyVThxajByVWxNWXh2V25xTlN5STUremN3RFRTNmwzKy8vNElVWFhualU3L2NIVDJZdVJWR1V4WXNYenk4dExmVzVYSzRuZTNwNlhodEtNajZGVUZWVmxYdjkrdlVuOVQ2bktzOCsrMnlKWlZrM01ITVpFUzBBa0dlYTV2bHIxNjc5Y1BEWTZ1cnFDNFVRY1FBdDI3WnRHN1hIbUkzTnFZanR5TmpNZUppWjZ1cnF6Z05RQnVBQ0FJc0JsS0N2S1BPNzVlWGwzeDk4ek5OUFA1Mm5hWnIzbW11dTJYY3FLczFzMnJScHNhWnB6d1BJQndCbXZyTzh2UHkzTStWMzhjRUhIK2dPaDJOZFcxdmJWVDZmajR1TGk4L0x5c282M1RBTTRYSTZvYWhqVjZZZmUrUWwxYjFncGtMa1paZzlrMWhFUDdRak5mSHpEZ2NOSVdMQXpJaEdvd2lGUWh5TlJxTk5UVTB2dlBQT082OEVBb0dUa20zWGRWMlpOMjlleWJ4NTgvdzVPVG5QNU9YbHZUQlRydW5weHB0dnZxbTF0N2N2SktJRkZSVVZUdzQxcHJhMmRoY3paeFBSSG1aK2w0aGVrRkxXcjE2OWV0b3BTTnJZVEJTMkkyTXpZK212ZGZsTXY5cFlDUUFEZmQyalAvcTdaK1lYbUxsc3FxZUtwWUxhMnRwL0F2QkRBQ296YjJQbVQ2MWV2ZnE0L2duVEZXWjI3TjY5ZTYzUDU3dTZwYVdGQ2dzTEY4eWVQZnN5WGRkMXA5TUpwOE14SnFVczI1RVpHZHVSR1puQmpveHBtdkQ3L1lqSDR4d0toVnAyN3R6NTFMNTkrL2FOdDhubEFBNkhRMSt3WUVGUmNYRnhXMFpHUm5WSlNjbWJKMlc0ellSU1UxTnpIaEc5aHY2L1RHYVdSQlJIbndMYXM4eDgvK3V2di81aVpXWHEwK2RzYkZLSjNSRFRac1pRVzF1YlpWbFdvYUlveTVuNWVtWmVPWVRTR0ROekp4RWRZZVozaFJELzYvUDU3Q2VTUXlDbC9Dc1JmWXFJUGtaRUZ3b2hia2FmWXpNaklLSm9jM056dGNQaHNCUkZXZG5VMUxTcnRiVjE3OUtsUzY4M1RUUEhORTNGN1hKRENQSFJJdmVrRk1BbUtZVnNSQVd3Q1U0bkc1TTl3NlZ2cFVTUmJHTG1IZGFlWVZMSUJocGNKaElKOVBiMmNpd1dpL245L3QydnZQTEtZNzI5dlNlZFlwV2VudTZlUDM5K2FWRlJVYVBUNmR4VVhGeTgvV1RQZWJKVVYxZGZvU2pLZWFacFByaG16WnJXVk5zejFWQlYxVFJOODY5RXRBUkFBUkZsb0srMnhrRkVOeExSalJkY2NFRlRiVzN0SmdCMWxtVjlhSnBtaTkyQTArWlV3NDdJMkV4N2FtdHI4d0hjUmtRWE12Tlo2SXUrREphaENnSFlDdUFsSW5vSHdQYXlzckxEazJ6cXRLT3VydTVMQTRYL0FQeENpSFdyVnExNkpxVkdUUUNOalkyck9qczcxelEzTnp0YlcxdGJsaTFiZGw1K2Z2N0ZobUdrdTF3dU9Cd09DS0l4QkEwbU4vSXlObnNtem9iQnB4emFudFFWNy8vTm5pa1FlY0ZSOWd4U0pFc2tFZ2lId3dpSHc5THY5Kzg5ZVBEZ0srKy8vLzZIUEtDN2ZCS2twYVc1bGl4WlVsSlVWTFRINC9IVTV1WGw3VGpaYzU0czlmWDFSYkZZN0hrQXhRQmVzaXpybjlhc1dYTmNyZUtwVGxWVmxlSjJ1NHVFRUl1RkVPY3g4MVVBTHNFZ1NXZG1qZ000QkdBWGdEY3N5M3A4cGdpMDJOaU1oaDJSc1puMlNDbnpoQkNmWmVhRk9IYVpZakx6TzBUMHNCRGk2VkFvMUpGSUpBSlRRWjFudWhDTlJoL1VkZjF5SXJvWlFKcGxXZmM5L2ZUVE44NjBSY2UyYmR1ZU8vdnNzenVMaTRzLzduSzVTdmJzMmZOT1EwUER6alBPT0dNMU15K094V0xrOVhpaHFNUElOTnZZakpOSUpJSkFJSUJFSW1FMk5UVTkrOTU3NzcyV2pDaU1ydXRLUVVGQjNyeDU4N1RNek15WDB0UFROK2ZtNXFaY3NLU3Fxc29aalVaL1MwUUwremRkU0VSMmc4Z2g2TDlYTlFCb1lPWm5OMjdjK08vWjJkbFpzVmpzRmlIRVo5R25yQ21JU085L3ZSREFhbFZWQ1lEdHlOaWNFdGdSR1pzcFQyVmxwVmkrZkhrNkVhVkpLVHV1dmZiYThOSDdOMi9lbkcyYTVuOER1QXBBRnhFMVNpbnJWRlg5NjhxVks5KzNpMWxQbnRyYTJnYjBSYm9BNEVtLzMzL3JURk1WWW1heGUvZnVQQ0s2cWFPajQ0d0RCdzYwdDdlM2QxMTAwVVZYRkJZV1hxYnJ1c2ZqZHBQUkg1MDVscW1hUWpZeFNsd25aczh3QnlTUjBWUElqdm85VEFJanBaQU52TFlzYTZBdmpBeUZRazA3ZHV6NDYvNzkrNVBpYUdpYUpoWXVYRGkzdUxnNGtwbVorYXJMNWFyTHpjMU5lY3BSVlZXVjd2VjZ2eWFFK0I0ek93RjBDeUcrdUdyVnFvMnB0bTI2VVZWVnBhU2xwWjBPb0J6QXBlaHpaRW9BU0FEbmw1ZVhmekQ0bU9ycTZ2bXFxa2EyYnQzYWFpdWcyY3dVN0lpTXpaVGxzY2NleTNDNVhPY3g4M2tBemdNd1Y5TzBmd0p3VEdyVHlwVXJ1NnFycS84a2hLaVRVcjZwS01xN0ZSVVZvWlFZUFVOaDV2K1BpTzRGa012TUs5TFMwbTRCOE50VTI1Vk0rcHNCTnJlMnR2NUdDSEdUb2lnclhDNlg0OVZYWDMyaHRMUjAzOEtGQ3krU09UbG5HUEc0NFhBNFlPaEcvOXA0bUVLUEpOVi9ESmV5TmJCY0gzRXlHc2FlazJCNGV5YjI5ekIyZS9wK09xYUlmaktkR1BUVnV3eTJZZUMxYVpxSVJxTWNEb2NSREFZN1cxcGF0bjN3d1FkdkpTTUtBL1FWOVM5YnRtemU3Tm16MnowZXp6T2xwYVV2Sk9POHljRGo4VnhFUkYvdGQySml6UHo3V0N6MmRLcnRtbzcwUjJ1MkE5aGVYMTkvYnlnVU9rMVJsQ1ZFVkhzOG5JRUFBQ0FBU1VSQlZDaWxQQzV0dXFxcXlpbUUrSm1VTXVPQ0N5NTR1N3E2ZWtzd0dIeHgvZnIxdnNtMzNzWW1lZGdSR1pzcFIxMWQzY1ZTeXBzQXJDU2lIQUNaNkpOS2xnQXEvWDcvandhbmgxVlZWU2wyeXRqRVVWVlY1ZlI2dmQ4am9tLzBiMm9qb2pWbFpXVnZwZFN3Q1dMWHJsMWVJY1FGZ1VCZ2JXdHJxK1BRb1VPSG1WbWVkdHBwSDF1d1lNRWF3ekRTTkUyRHgrMkJPcHhVODZsY0N6UEJOZ3crL1pEMlRLTHpjc3kwSVBBUXpoUXpJeFFLSVJ3T3d6Uk4yZDNkL2U3MjdkdWZhMjV1Yms5R0xRd1JVVjVlWHZhOGVmUFNjM0p5RHFhbHBXMTYrZVdYOTA2bHo4V2FtcHE5L2IxVEFHQzNaVmxYMm9YK3lXVzRlMkZOVGMxNUFCNGxvaUlBRmhIRm1Ua0lZSk1RNHY1VnExYlpLblkyMHhMYmtiRkpLVlZWVlhwV1ZwWTNFb2tVYVpyMlNXYStvLytEOW1nWVFBeUFIMENWMysvL3gvWHIxOGNuMzlwVG03cTZPamVBVjVuNVl3REF6RTlYVkZTc1RiRlpFMFo5ZmIwNmQrN2NoWDYvLzViT3pzNDVlL2Z1M2QvYjJ4dE1TMHR6WFhqaGhhdXlzN0xQRW9wd09aMU80WGE1b1NqOTlUTVRtRTQyNHA0VXBHOU5SaHJiOFBhTWtrSTJSUlRKbUJteFdBeUJRSURqOFhnaWtVaDA3OSsvLzduMzNudnZYZE0wazViMldscGFXakIvL253OU96dDdlMDVPenVOZXI3ZHJxcVRWVmxkWHB3a2gvaFBBWi9vM3RSUFJ1ckt5c2hkVGFkZXBSRzF0YlRrUmZaZVpsd0JJSDd5Zm1ROFFVUTBSYldibXZZWmhOS3hZc1dKR3BRL2J6RXhzUjhabTBxbXZyMWVqMGVoOEFHY1EwWEptdmh6QW1ZT2xrcG5aQkxDVGlMWURlQjNBU3prNU9UdW5XQmZxVTRxNnVyclRwWlFQQTNqYU5NMGZESzVYbW9tMHRiWE43KzN0dmE2OXZYMzV3WU1IRDNWMGRIUmJsb1hTMHRLQ3VYUG5ucG1UazNPRzArbk1NUXdERG9jRG1xcWQ5Q2ZyVklpOGpPMzBxVk1rUzdVTngxZ3dSUFJIU29sb05JcElKSUpZTEdZRkFvRjlSNDRjZVh2WHJsMGZCSVBCYUxMbU5neERXN0JnUVVsQlFZRTFlL2JzWjZXVXp4WVhGNTlVNDh4azhzQUREMmpGeGNWZkZFTDhHSUNMbVVOQ2lMdkt5c3IrbEdyYlRpV3FxcXAwdDlzOVIxWFZwY3g4R1ROZlEwU240L2lySmdwZ0h6Ti9DR0FiZ00yQlFPQ0RxUlRaczdFNUd0dVJzWmwwNnVycUxtZm0rd0VVQUVnRElJN2V6OHdOekx5Sm1aL1VOTzBRTXplWGxaWFpOUzlUZ01yS1NuSCsrZWN2dGl6cjBLbmd4QXpRMHRLU0d3d0dyK3pwNmJteXBhVkZ0TFcxdGZUMDlJUVVSVkZtejU2ZHRYang0b3RtejU1OW9hWnB1bUVZY0x0Y0VNcjRGYzVzUjJaa3BySWp3OHlJUnFNSUJvTXdUWk5Eb2RDUnZYdjNQdHZZMkhqSTUvTWw3WE9NaUtpZ29DQzdvS0FnTFQ4L3Y4M3I5VDZUU0NUZW5UdDNidEtjcEdSUVYxZDNycFN5aG9oeUFZQ0lmdXJ6K2I1alI5VlRUMDFOeldsRTlEVUF0d053RHplT21SOFVRbnpSdmcvYlRFVnNSOFptd3FpdnIxZFhyRmh4WE5maGZwV3hWdlIxakIvb1Z1d0hzSm1JSGxpMWF0VkxVeVVsd3NabWdNT0hEenROMHp3L0ZBcXQ3T2pvbU52UzB0TGMxTlQwVVgxRFFVRkI3am5ubkhPdHgrT1pwMm1hNFhhN3llRnc5RFhVSE1RWXRNYkdvRWcyL09ZVFpUUWJHSXd4TmJWTUVzUGFNMFQ2MXVTa3NZMXN3MEFLbVdWWkhBZ0VFSWxFckVRaUVXaHVibjdwalRmZTJCcUx4WkxhZmQzdGR1dWxwYVh6OHZMeVlwbVptZHRkTHRjeitmbjVoL3NGSzZZTTFkWFZSVUtJSndDYzA3OXBDeEg5WFZsWjJjRlUybVZ6TEU4ODhZUlgxL1dWQU1xSjZDd0E4d0ZrOSs5T0FLZ3NMeS8vMGVEaktpc3J4WGUvKzEyMjc5YzJxY1IyWkd5U3lxWk5tMXdPaDJPK1pWbExtSGw1SUJENDd2cjE2NDlMYzZpcnEvdHZaaTVsNWgxRTlId3NGbnY1dXV1dWEwdUZ6VFluRHpQVHhvMGIwOWF0V3hlWWFvdXBaTlBVMUZRVWpVWlhkM2QzbjlmZTNtNGRPblNvSVJRS3hRRkFDQ0VXTFZvMHI3UzA5S3lzckt6VERjUHdHSVlCWGRlaHF1cHhLVWhUdTVCL0dPc21PZkl5MVp0YVdwYUZlRHpPQTJsazRYRDRjRXRMeTl1N2QrL2UzdDNkblZUSll5R0V5TXpNOU15ZlA3OTAxcXhaRGVucDZXOElJWjR2S0NpWWN0SFIydHJhTEdaK2hJaFc5VzlxWnVZYkt5b3FYazJwWVRiRFVsVlZwWGk5M21MTHNwYXBxbm8rTTErRHZ0NDA2eW9xS3JZY1BaYVpSVTFOeldlRUVLVkU5Snl1NjYrdldMRmlTa1VEYlU0TmJFZkdKaWxzMnJScG9hN3I1ZjJkaHdmMDdEMVN5dXRYcjE3OStPRHhkWFYxeFFDZzYzckxVRkVibStsRmJXM3RtY3o4TFNIRUw4ckt5bDVMdFQwVHpjR0RCeDFFZEk3Zjc3L2E3L2VYTmpVMStWcGFXdHJpOGJnRjlFbmc1dWZuNXl4ZHV2VHFqSXlNMHhWRlVWUlZoZFBwaEdFWUg1M0hkbVJPMUo3SnQrRm9qclpIU29sZ01JaFlMQVlwSlVjaWtlN0d4c2JuOXUzYnQ2dTd1enVRRENXeW84bkl5UEFXRkJUTXpzL1BsK25wNmRzTXc5aGFVbEt5UDVsekpJdjYrbm8xRm92OW5KbS9URVFDUUpTSWJpa3JLenZ1WG1BenRYbnNzY2N5MnR2YlEzZmVlZWN4dGFsYnQyNTErdjMrTFFETzc5L1V4c3kvalVRaXY3emhoaHZhSjk5U20xTVYyNUd4R1RmMTlmVnFKQks1bllpK1JFVExoeHJEek05WFZGUmNQZG0yMlV3ZTFkWFZGeExSbzBTVUI2Q2RtYStvcUtqWW5XcTdKaHBtRmkwdExWbkJZUEFhdjk5L2FXZG5wK3ZBZ1FQN0E0SEFNUkhJZWZQbUZTMWV2UGhTcjllN1NGVlZsNklvcXR2dGhtRVlJQ0lJR2tnOUc0TUMyR1EzdFp4Z0c0YTNaeFJGc2tsZ2NBb1pNME5LQ2RNMEVRcUZFSWxFMkxLc21HbWFQVTFOVGR0MjdOanhaaWdVaWsyRUxjWEZ4Yk9MaTR1emMzSnlEbXVhOW94aEdPOU1wWUwrd2ZRM2Evd2tnQjh5Y3dHQS8yaHRiZjNoSFhmY1lUK3hueUZzM3J4NXRtbWF1d0JrRE5wbEF0akt6RThSMGJaWUxMYi80eC8vZU90TWo5VGJwQTdia2JFWkU1V1ZsZUtpaXk3S01VMXpyaERpTEFCbEFNcUl5SFgwT0dhMkFMUVMwVUVwNVp0RTlGUkZSY1Z6S1RIYVpsS29ycTQrV3dqeEZQckVHd0Rnc0pSeS9lclZxN2VsMHE3SmdwbEZVMVBUOGtBZ3NLcW5wMmRwUTBQRDRlYm01aTdMc281UitjblB6ODh1S1NsWm1KT1RzOERyOVM3UWRkMnQ2enJwbWc3ZDBLR0lZY1FCVHJsZU1FZjlOQVY2d1FCQUxCWkRQQjRmK0c1R0lwR1ducDZldlMwdExYc09Iang0S05rMU1BTjRQQjdIZ2dVTFNuSnpjNjJNakl4WHBaUjFDeFlzbURaUHUvc2ZjbHpFekErdVhyMjZJOVgyMkNTUHVybzZOek5mQ2VCeVpsNERZRWwvOU8xb3VnRHNCN0NkbVorS3grUDExMTEzWFZMVExXMXNiRWZHWmxUcTYrc3pZckhZdDlCWHNIa2FnRUlBZzFkZFFXWitEc0F6elB3Qk0rOWV2WHAxbTEwRWVHcFFWMWUzVmtyNW4wUTBEd0F6ODR0Q2lEdE9wYUxlUTRjTzVVc3BsL2YyOWw3UjJkbnBibTF0N2VuczdPeEpKQkxIUElsMHVWeU8zTnpjekRsejVweVJsNWQzZ2FacGFZcWlRTk0wdU4xdXFJcUNpVTdsc2gyWjBld2hTSllETlMrd0xHdWdrSC9Qd1lNSHQ3YTB0RFQ1Zkw3QTRQL2JaT0h4ZUJ5elo4L09LaWdvVUxLeXNnNm1wYVc5RE9ERHFWZ0xNeHAycytKVEFxcXVyajZMaVA2UmlHNENNRXlYWUhRRCtJc1E0dWVyVnEzYU80bjIyY3hnYkVmR1psU1lXZFRXMWdZSDkzbnAzN2NGd0gzbDVlVi90VVBIcHpSVVUxTnpMWUEvRWxGbXZ4cmR1NFpoWEhFcU5WVmpacTJ4c1hGUlBCNHY2K3JxT3EyN3UxdHRiR3hzR0U1MjF6QU05YXl6emxwZVZGUjBrYTdyV1VJSVE5TTA0WFE2b2V2OVVSb2F1ay9KZUJnOWhlelViV281b0R5V1NDUVFEb2NSajhmWjdDUHM4L2wydmYvKyt5OGNPWEprUXFNaHFxcFNVVkZSWVY1ZW5uUFdyRm10THBmckxVVlJ0aFlXRm5aUDlZZENsWldWb3JLeTByNEhuT0pVVlZXbGU3M2UxUUJXb2E4LzNGejBOZUE4K2txdUxTOHZyMGlKZ1RZekR0dVJzY0VERHp5Z0ZSVVZGU2lLVWhLTHhkNGRLdlJiVzF1N0NYMGg1QVlpK2hCQXZXVlpOV3ZXckdtWWZJdHRwaXExdGJWM01QTlBCbnBHTVBQelFvalBuVXFSR2FCUERFQUljVWt3R0x6RTUvT2QxdFhWNVd0c2JEd1NDb1ZpUXhXQjY3cXV6Smt6WjA1aFllRUNyOWRiN0hLNWlqUk44NmlxQ2szVG9LcHFuMk16RWIxcGlNYWlPSkIwS0VYUm42Tmhac1RqY1ppbWlYZzhqa1FpQWN1eXJHZzAyaDRJQkJxN3Vyb09IajU4ZUg5YlcxdlBSTnFoNjdxU25aM3RMUzR1THNyT3ptN0x5TWpZcmFycXEvbjUrYnVudWdNREFMVzF0U3NBTFBQNy9mODFsRXFsemFsSFZWV1Y0bmE3aTFSVm5jL01sekR6eC91bG5WVWh4TXBWcTFZZGwzTCs5Tk5QTHpKTk0zamRkZGMxcDhCa20ybUs3Y2ljd2p6eHhCTUZEb2RqQllETG1QbGpBT1lRMGVmS3lzcHFCbyt0cTZ1N21KbnpwWlFmQXRpL2V2WHFDU2xxdFpuKzFOWFZyV1htZTlHblhHY0NxQWZ3OWZMeThnOVNhOW1rUTYydHJibkJZSEJaT0J5K3hPLzN6K251N282MXRyWjIrdjErLzZBU0dnQ0FwbW5DNFhBNDA5TFNQRVZGUlhObXo1NTlwdGZyWFNENmdCRGlJK1d6b2ZyVGpHak1zRHRPUFVjbUhvOGpFb2tnSG85RFNna3BKZUx4ZUc5WFY5ZTdUVTFOSDNSM2QvZjQvZjVRTEJaTGpINjI4YU9xcXBxZm41ODlhOVlzZDI1dWJ0amo4YnpqY3JuZXpjdkwyOWZmWDJ2S1UxTlRjelVSUFFsQUF2aUg4dkx5MzZiYUpwdXB5ZWJObXhkWmxyV2hyS3lzY3FqOU5UVTF0VUtJeXkzTGVrNVYxVit1V3JYcW1jbTIwV2I2WVRzeXB4ajE5ZlZxTkJwZFJVUi94OHhYRUpFWGdBWkFNTE1FOEl1S2lvcC9UTEdaTnRNYnFxdXJXeStsdkg4Z3pReEFHeEZkWGw1ZXZpL1Z4azAyL1dJQUdZbEVZbmt3R0x6SzcvY1hkblYxQlJzYkd4dkM0ZkNvQzJXdjErczgvZlRUejgzUHp6OWIwN1FzUlZFY1FnaFYxM1Z5T3AzUU5LMWYvWXcrU3NrYVUyUE5GRGUxbkl3VXNvSGdsNVFTMHJJUWlVWVJqVWJaTkUwcHBZeGJsaFh1N2UzZGRlREFnWGYyN2R0M0tQa1dESTJpS01qTnpjMHBLaXJLeTg3TzdrcExTL3RRMDdRWEFCeEpoaHJabk1wNlI4UWRWOXhwUXVVSU9RQkFFZkhJUHVOd0JJTmtkTWRMWldXbHVQRENDMjhGOEFzQVdmM3BwSHNNd3pqdlZFb250VWtPTlRVMWN3RHNQMW93Z0psYkFHd1JRbXlPeCtNZkV0R3V0V3ZYVG1oMDFHYjZZVHN5TTV3bm5uakM2M0E0Q2szVFhLQ3E2bHBtdmg3QXJFSERtSWg4VXNvalJQUzQzKy8vb1owZVlIT3k5S2VaL1JzUjVmUnYyaVdFdU9XYWE2N1pQdDUwbVk2WDRSVXlxeGhDT1owWVZ4RFJZZ2JQQWpDUFFDNEdIeUdnaTRGV0FHOHB4TzlabHJVekh1blpuMWVHSWV0VUpwT0dob1pNWmw3UjI5dDdRVEFZTER4eTVFaHJTMHRMNTFpZi9PZm41K2ZrNStlWFpHVmxGWG05M2lLbjAxbWdLcW9oRkVHcXFrSlJGQ2lLQWxWUm9haEt2eEphNm52Qi9PMkhpWTMrTURNc3k0SnBtakJOYy9CckdZL0h1NExCWUZOdmIrL2hycTZ1cHNiR3hxWm9ORHBwa1E5TjA0VEg0M0dXbHBZVzV1Ym14ckt5c25icHV2N2E3dDI3dDU5c1A2MDU5OWJudVNTZERjRm5Fdk5TSm5JU3djR012dXVQdVkxQUhjejBuZ1R2aUFyc09uVFhpallBNDdvV2EydHI3eUNpSHpCeklmb0VQdDRpb244cUx5K3ZQNW4zWVhOcTh1eXp6MzdNTk0yZkFiaDBzQm9xQUF0QUk0QkRBRjZWVWxZRGVOUE9ETEVCYkVkbVJsSmRYVzBRMFJubyswQllEdUJzWmw1RVJJTVQ3QlBNdkoySVhnVHdHb0MzL1g3L1FWdGh4aVpaMU5iVzNzN01QeUtpUXZTbG5td0Y4TVVUVFRQcmVTY2pnMFBhcDRqNGFtWXhuOEJMQUJwT0dlY29XREt3aHdnZlFNb25FMmJYbzdOV0lLVlBpNW1aV2xwYWlpT1J5TWNpa2NqNXZiMjlXZTN0N1Zablo2Y3ZFQWdFVE5NY2RXR3A2N3JpY3JsY21abVozcHljbk1Lc3JLdzVYcTkzbm1FWTJVUWtoQkI5VVJvaG9PczZkRjJIcG1sLzYxa3pneHdaMHpRUmk4V1FTQ1NRU0NRKzZ2Y0NnQk9KUkRnU2lUUjJkM2MzZEhSMEhPcnQ3ZTBPQkFLaGllcjNNaHh1dDF2UHpNeE16ODNOZGN5YU5jdHlPcDI3UEI3UG00cWk3TW5MeXpzcEI3dndSNXV6dlJucVB3am05Y1RJQWNHTnZpajdrREFRSmVZd0UwVVk5RVJjYU4vYi82Vkx4aXhpVUZWVnBhZWxwWDJMbWY4dkVlbjltNXRWVlYyeGN1WEtQU2Z6WG14c05tL2VuSjFJSkc0RjhMVitGY3poT0NTbC9MT2lLSDg4MVdvd2JZN0ZkbVJtSUxXMXRTc0IvQlpBUGdBZGcvNmZtYm1IaUI1U0ZPV2hhRFM2VDFHVWdQMWt3MllpWUdaNjVwbG4xalB6N3dCNDBCZjkrMDFaV2RrWHgzcU83bGN5VHlkVzd5T2lDNWloajM3RWNNWWdCdUtkbHBUZnlMbThLK1c5amQ1ODgwMHRJeU1qVTFYVlMyS3gyTWU2dTd2ekE0R0EwZHJhMnRiZTN0NDVWQTNOYUdSbFpYbExTa3JtNU9Ua0xFeFBUNStycXFwYlVSU05pRFFpVW9RUXBDZ0tORldEcXFrZlJXNEk5TkduQkJHTld5WHRHQld5MFZUUlJtQWdKZXpvNzFKS1dKYjFrY015RUcxaFpzbk1DV1pPV0pZVkQ0ZkRSN3E2dWc0ME56ZnZQM0xrU010WUhNT0p3dWwwR3NYRnhZV1ptWmw2VmxaV3A5dnRQcXpyK2t0K3YvL2cwcVZMUStNdTVLOWtzU1J6eTFKUytBc0EzVUVFejNodFpMQWZvUHVrRkEvdit1b1ZPMFlhdTNuejVtelROTC9CekhmM3ExZ21BTHhKUkxmYWkwbWJaRk5YVjNlNmxQSXFJY1Nsekx3RXdEd0FUaHk3cG9rejh6Mk5qWTNmdmpOSmFaTTIwd3Zia1puR2JOcTB5YlYyN2Ryb1lObmpwNTU2YW9tcXFrOEFXSWkrcCtBQkFCM00vQTRSUFdRWXh0TW5tOFpnWTNNaVZGZFhmMGtJVWNuTTd4UFJ1dkx5OHU3UmpnbHZ6UzZNU3ZGbEFyNE9IQy85UFY2WUVTWElleE1tL1RyM3lvNzlST05MclVrbUJ3NGNtSzFwMmptUlNHU1p6K2RiRW9sRW5DMHRMYTBkSFIyZGtVZ2tJZnRERENkS1RrNU8rcXhaczNLOFhtK08yKzNPMURRdFRkZDFqNlpwM3Y3K05SNGhoRElnSkNDRWdLSW9HSWpvRFBVMTdMNWpadjViTHhqRzM2U05qNjVaT1hyYjRLK0JBbnpMc2o3Nnpzd3NwUXduRW9tQWFackJXQ3dXU0NRU2dVZ2s0dlA3L1owOVBUMWRIUjBkblJQVm5IS3NHSWFocHFlbnUvUHk4bVpuWm1ZNjA5UFQ5M205M2dZQTJ3c0xDM2VlYkJIL2dudGV6TldFK1JrQ2ZScmdvWm9RamcvR0xvdndpMTNiOS93ZXZ6bCtRVmhiVzd1c1A1WHNXZ0JxZjAxTWphSW9YNzdtbW1zYWsyS0RqYzBRVkZWVk9SME94enpETUJaYWxuV2xFR0kxTTg4bklzSE1VZ2p4OVZXclZ2MXlPaWo4MlNRZjI1R1padFRWMWJrVGljU1ppcUpjQUtCSVNublBZQW5rK3ZwNlJ5d1cyd2hnRmpPL0JtQ3JaVm12cjEyNzlrQktqTGF4QVZCWFYxZkJ6STFqU1NzTHZwNmJaeWJvUDVqNVJvQ0dUWk1aUHl3SmVJMGhmNVo1YWRlanlULy8rT2pxNmtvTGg4Tnpnc0hnc2tna2NtWW9GSnJsOS9zdG44L242Kzd1N2o2WmxDZ2lJazNUTklmRG9lcTZybW1hcGhtR29hYWxwV1c0M2U1WkhvOG54K1Z5NVRnY2psbXFxcVlkdlVBK09rSXo4SHJ3ZHdBZk9VTkU5SkV6TWppNmN2VHJvYllCZ0dWWjBWZ3MxaEdKUkRvamtVaDdJQkRvN083dTdvekg0N0Y0UEo2d0xDc1JpVVFTcG1rbUpxb3A1WWtnaEJEWjJkbnBtWm1aYWVucDZXcG1abWJVTUl4OUdSa1pPd0EwNU9mbk54UFJTVHRZQys2cEw5S0kvNHNJVnhDUmtRVFRqNFU1SkJuM0pqajZML3Z1N292U1YxWldpb3N1dW1pMWxQTGZpV2pSMzRieTgwVDBxZkx5OHBhazIyRmpNd0pWVlZXSzErczlSd2h4QnpOZkxLVzhhL1hxMWE4TUdrWTFOVFhmQXJCTVN2a25YZGRmNytucGlheGZ2MzVhcUFIYWpCM2JrWmttUFBYVVUvTlVWYjBSd0hWRVZDcWx6Q1VpTVBQSEt5b3E2Z2FQZi96eHg0c1ZSWkVlajZkcnhZb1YwUlNZYkdNemJucGV5bjBVd01keGZGMVhFbUZtcGhoSWZqYnIwczZISjI2ZUU0ZVo5ZGJXMXZSZ01Mak1zcXp6UTZGUWFTQVF5UEQ1Zk1IMjl2Ym03dTd1Q2Ezek1ReER6Y3ZMeTgzS3lwcWRscFkyeStQeHpOSjFmWmFtYVE3MCtVVEEzKzRmMUc4ekhaMldOaEJkR1hoS2V0VHJqMXJwU0NrVDhYaThKeFFLdFlmRDRiYXVycTZPenM3Tzl1N3U3dU42V1UxRit1V1RjM056YzNPOVhtOHdNek96VTFYVlhicXV2MkVZUnV0OTk5MFhUbGFUeU1XLzJuS1JJUDQzQWk1Tnh2bEdncG4vRUpmUnY3OW5BUURnMDBSVVNVUlo2QXV3ZFREekx5c3FLdjcvaWJiRHhtWTBxcXFxbEo2ZUhqRTRyYXl1cm00V00vOEpRSGwvMU9ZUU03OEFvSjZJZHZwOHZ0M3IxNiszMWZWbUFMWWpNeldoK3ZwNmR5S1JTTE1zNndvQW53ZHd5VkdGbFVEZkRTWE96UDlSVVZIeDdkU1lhV056OGp6NzdMUHBzVmdzZTgyYU5RZGJ0cVJsT3pYSHN3Q2ROWmsyRU9UbkE4MmREeFd2eDVSVDY2dXFxbEl1dSt5eXhkRm85THh3T0x3Z0VBZ1UrLzErN3UzdDdlcnM3T3lKeCtPSmVEeHVEZFZvY3lJUVFnaE4wd1FSQ1VWUnFML0hqVkFVaGZxRkJnUUE2c3NFazFKS3ljeHNXWmJGQTl2aThUZ1RrVXhsL2NwNDBEUk5LSXFpZXIxZTk2eFpzN0l5TXpNOWJyZTdNeU1qNDRDbWFidmRidmViR1JrWlNaZUhQZTNlK25LRjhDdGl6RS8ydVljalg1Vi8rRnFwcWFnc2J6N3Ezck9ibWIvbmNEZ2VzeCtRMlV4bGFtcHF6dWp2YjFSNjlIWm1qaE5SS3pNM0E5aWlLTXBmZTN0NzM3RkZqcVl2dGlNemhYajU1WmU5Z1VEZ2RHWStWMUdVUzVuNU1nQUZnNGFaQUJvQXZDdWwzTWJNZFd2V3JCbXhRTlBHWnFwU1gxL3ZpRVFpUHllaTVRcDgvN2JjKzVYekNQVDFzU21TSlpWMkFuODE0OUtPcWttZWQ4eFVWVlVwVjE5OWRYNHdHQ3dOaDhNTEVvbkVna2dra2hzSUJOUlFLQlFQQkFKQnY5L3ZEd1FDVTg0Wm04N291cTZrcDZlbmVmcHdwYWVuczh2bENodUdjY2psY3UwaG9rYVB4M000T3p2YlB4SHpMLzdsc3g4VFFuMlVnQVVUY2Y3aDhDaUlmS000RnZRb3lPM2Y5S3FtYWJkMWRYVWRzaGQ5TnRPQjU1NTdyalNSU1B3ZGdBM29XMHNaQUk2TDhrc3A5eXFLOGlkRlVSN3A3dTV1QVJDMy84YW5EN1lqTXdXb3JxNHVJcUxQQWxnQllBNFJGZUI0K2N3UU16OUhSSDh4VGZNOUFFZnN4bEEyMDUyYW1wby9FTkd0QURTQmVPZVp6cStScm9TeVUyT04vQ0R6MHM3VFV6UDMyR0ZtYW1wcWNoQ1JLeFFLRlFraHpvakZZc3VDd2VDc1NDVGlpa2FqVVovUDE5bmMzTnlaU0NSc0ZaOXhRRVNVbTV1YmxwV1ZsZXQydXpNTXcwaDRQSjV1ajhkelNOZjFIZkY0ZkhkR1JvWXZKeWNua296YWwrRTQ3WmN2RnlnVS95MFJyUjdQOFc1TmdWdnZVNlhyalNZUXMwNHN5NjNFNE1DZEJmR2dVNkdOUW9oL3VlYWFhM3pqc2NQR0pwWFUxOWM3b3RIb2hVUzBFc0Q1ekx3VVFQNWdvUXhtRGdGNGc0aWU4UHY5OTluMU5OTUQyNUdaQXRUVjFWM0Z6SnR4YkFOc0MwQU13RUVwNVgxT3AvT1JGU3RXOUtiTVNCdWJDYUN1cm00dU0vOHZRVHBQZDMyZlhlTEEwakVkcUhpZ09CZEJUYjhRV2xZNWhITStpRFRJV0JQTTRIWlk0VjB3ZlM5RGh2Y0NmQ0wzSXY1akxOVHhsYW5RUFBORU9IandvRVBUdE5QaThmaVo0WEI0ZmpnY0xqQk5NeTBZREFiYTI5dTdlbnQ3ZmFacFdsSktPUldLNDZjU3Fxb09wTWNwYnJmYmtadWJtNVdSa1pIbGNEaE13ekJhUFI3UEVVM1RQaUNpRDB0S1Nwb24wN1lsdjZyL2dRQytCY0tZSTVRRlhnTVhGMmRoZnFZYk9TNGQyUzRkQk9DSVA0SUR2V0U4ZjdBVGgzckhIclNiNDVDN3pxRFk1Zi82ZDZzN3h2TWViR3ltRXJXMXRWbVdaUlVxaW5JMk0zOEN3RW9pOGg0OWhvaXFmVDdmeCsyb3pQVEFkbVNTQUFNQ24vbU0zaE1LR1FsVmRYaVo5VGp6RWtGVUNvVnltRGtYUUE0RE9lZ3JtSFFUd3dXQ2l4a3VLSXJucmV0dkVKYkRBVFVVc3R4K2Y5VFYyUmxJYjI3dVRHdHZheUpCblpDeWs0azZGSWhPQWhyaWljU0h1cXJHNHFZWnpYUzdZL2pqSCtQVUo3VnNZek90cUt1clc3ekkrTVhkNmNxYlh4cEwveExoWEFCSDRWZWhabDROb2VjT09ZYlo2bk5xZWw5QXZMMEtWdUJOakxtQk9WdTNaMTdXOWQ4bjhCYW1GQTBORFptYXBzME9oVUlsaVVSaWZqd2VuNU5JSk5KQ29aQUloOE1VRG9mamlVUWlFZzZISThGZ01ES1puZTJuQXBxbUNZL0g0M1E0SEU2SHcrRjB1VnlheStXQzArbUV3K0ZJYUpyV29xcnEvclMwdElPNnJyY2VPblNvZmZueTVaTWUyVHJ0bC9YTFZZR3RHS0c1NWRFWUN1RXpaNWRndyttRlNIZW9VTVh4cXN5V1pNUXNpVWMvYk1IOWJ4eUNid3hLMVF3d21INis4eXRYL3VNSnZ3a2JtMG1tRXBXaTlET2xlanprTmlLcXo2R3hSd2RiU3dRcHBhUllPUlp6TGtIa0FKd0RRcGJpcEhUUFhFZXVkNzRqWFhVTGxSUkMxK3NoOXUrSkJFQUlFMU9ZbWNNUUNMRkVEeEYxZ0xrTFJCMGtSUWVFYkl3bHpBK2h4bU5PTXoycXUwT3hoajgyeEN1UkhKRVBtOUd4SFpseDBIcmJiVzYzYWM2UlFwWUlSckVrVVFLbVlnSVhNVkVKZ0NJQWpoTTVaOXY4K1JBQW5EMDljQVFDVUVmTENHR09BV2hpeG1FU2RKZ1loeVZ6b3lRNnJDbFdveWNxRDlIR2piWWloODJVcCsyNTlQbTZibXdESVdlMHNjSzFHTzVGdjRad25ZYXh0TTlnWm5DaUhkSEQvNDU0NjUvR1pBK0JhNlREdkNWcmVjKzBUcU9wcXFwU0xyLzhjZ2N6dTB6VHpJOUdvNlZTeXRKNFBGNFNpVVF5b3RHb3h6Uk5ZVmxXTEJnTStuMCtuNitycXl0Z211YU02akdsS0FvOEhvODdJeU1qM2VQeHBEdWRUcWRoR0JHSHd4RnlPcDBod3pDNnBKVE5obUUwYXBwMk9CS0orS0xSYUdUWnNtVXBjL0NLL3FQS21hYm5Qa3FFOHRIR0VvQkxTckx3OVF2bjRiU2NzZlhGdENUam1mMGQrTS9YRHFESlA0YWFmZWFReVhUbDdxK3VlSE5NRTlqWVRCSS92ZTNQYnFlcHpoRkM5cTNEaUVxWXVaaUFJaEJLQUM0Q2FOVDFHSU5oWkdwd3pGSVJhb2pEaXA2QUg4S0lnWENZSlRkQjREQUJqWkI4MkNJK0RKWU5aTG9hN3Rwb0s2Uk5GTFlqTXdxOGJwM2lFMktPb2loblN1SnpBSnpGUUNreFBBRGNJSEtqejJsSlRsT3ljUnZLekVDVWdCQ0FJSUFRaUJwWjhyc1EvRGFSOVc3YWd4c1BVbC9LbW8zTmxJQVoxUHRLenQ4RDlKUFIrc1dRbGd2dkdkVVFqcEp4elJVNTlIM0VXdjRBeVBCb1ZyVVF5OXN6THV2YVBLNkpwampOemMwdVZWVUx3dUZ3U1R3ZVg1aElKR2JINC9ITWVEeWVaVm1XMHpSTk14cU5Sa09oVURRV2kwWEM0WEE0RkFwRisrWEhKRE96YVpvODNpYWR5WUtJYUNBdERBQUpJWVJoR0pyYjdYWTVIQTZIMisxMjZMcnVOQXpEMERRdGFoaEdwMkVZblM2WHEwdFYxWlpFSW5IRU1JekRlWGw1blZPdGtkNlNYMjI1UmhEL0JVRG1hR052UHIwQW56K25GTE05Sjk1VzV2MTJQKzU2ZWdlNklpTS9PR093SktiZisrTEczVTMvY0xFdEptR1RFcXJXVlNtdElqeEhVYlF6QmZFNURENkxRS1ZnOGpEZ0ptSjN2OU9TMnZVWUlKa1JJM0FJb0NBRElSQTNFdVRiRXZ3dVNMemI4ZUNuRGxTQzdLaE5FckFkbVNFNGVPV1ZqdXo4ZkErWjVpeExVejVCb0J0QmRIYXE3VG9aaUxHRGdZMUNzUjVqVTdSMnRiUUU1MjdaWXN0bjJxU1U3cGN5UzRqVWh3QWFzVGNHS1Jsd0xib0hXbGJadU9kaUdVZTA0UWVJdGZ4eDFMb1pBdi80blVUSFA2OVlnUmtWblJpSzl2WjJUendlejJEbXpHZzBxSmU3d2dBQUlBQkpSRUZVbW0yYVpwWmxXVm1KUkNKVFNwbkJ6SmxTU2tjOEhoZUpSSUxqOGJpTXgrUFNOTTI0WlZrbU0xdUpSRUpLS1MzTHN2citHZlE2Rm92SkFmM2w0ZXpRZFYxUlZWVUFVRFJOVXhSRkVZcWlLSDNLem9yb2V5a0dmbFlNdzlBVVJWRlZWUldHWWNBd0RGWlYxUlJDK0FEMHFxcmFveWhLdDJFWVhacW05UnFHMFpOSUpIb0xDd3Q3aVdoS1A5Qlo5cXY2SDREd2Z6Q0V3dExSVkN5Y2hSOWR0UmlhTXY1MTIydE5QYmk3NW4yRUVpUC9TaGg0SDh3MzcvektWYU0ydExXeFNSYVZWLzdCNGNrM1BCNVR6cElhZjRJZ2JnUmhXcS9Id05qQnpJK1FLamNKVTIyTjlXWUU3cTVaUGU1bXg2YzZ0aVBURHdNVVhiZHVqcVVyRjVtU3JnWmhPUkV0d1Jqems2Y056SEVpZkNnWmJ4TzQzckI0cS9HWHZ4eWdNUmNRMk5na2o5NFhzNitXSlA1S1JPa2pqVE1LN29TajlQK0N4UGlibVRNek9ONkswTzdQd3dxOE1lSllBbDRMTzlxdktsaU8wY0kzTXc1bVZnOGRPcVM2M1c2MXRiVlZJeUpkVmRWMEFObUtvbVF6Y3hhQUhHYk9TaVFTRHN1eU5OTTBWU21sYWxtV0lxVlVMTXRTcFpTS2xGSWhJcFpTTXZvK1l6aVJTSmltYVpyTWJHbWFwZ29oTkVWUkZQUUZXUWdBS1lwaUNpRXNJWVJGUkxMZlFURlZWVFVWUlVrSUlSS3FxZ1lBZEFvaHV2dS9kNW1tMmUxeXVTTFJhTlIwdTkxbVQwK1B1WFRwVXBObytqejVYUEx6Mm56U2pUOFRzSEtrY2ZNelhmaEYrZW1ZbStrNnFmbWlwb1ZmYkR1QWgzY2NnUnpwTHNDSVNNYUdENys2NHZHVG10REdaaFFZVEw5YXQzR09vc2N2SWltdVp1TGxJRjVDbzBUdHB4M01jWkQ0a0puZkpPQUZZU2xidi9DWG13NFFwbGFFZUtwenlqc3l2RzZkNHRkb0pVUGNUcURsQUdZRFNNTllxbzZuTTMxdHRnTUEyaG44dHJUNHo1bVdWVXNiTjA3cEo1VTJNd3ZmMXV5N3BGUitOZElZMGd2Z1B1M1hVTk11U01xY3NiYUhFZG4zOVZGR2NZK2lSUmVtWFJEb1NzcWtNNUQ2K25wMThlTEZtWlpsWlFMSUJwREZ6Sm5vUzdVbG9LOCt4Yklzc2l4TEJTQ1lXVEZOVTJIbWo1cG02cnB1OW5mZWxnT09pNklvYkZsOUgwVkNDSk9JZkVUVUxZVG9UaVFTM1lXRmhkMUVOQ09kek5OK1diOWNFYWdoREY4enBpdUV1ODZiaTArZlZUUmtVZitKc3JzemlLOVU3MEJMY09TSHdzejBtNTFmdWZMT2s1N1F4bVlJMXExYnAxeWxmV0lsZzI4SGFEbDl0QjZiNFd0VkJqTWhBSEE3R0s5RDhzTTVsbEc3ZnFPdG1qWVdKcnZwM0pTQUFmSnQySkFCc3M3enMvZ0dpRmJPN0t0a0NQb2N0VFFBYVFSYW9DaTAzcWVJRjMwYk52d0VpY1MydEkwYmUrd29qYzFFSTZVWU5VVkE5WjROeFhOVzB1YlVNcTlCUlBFQ1ZtQ0VVWlFwcFg0MmdCbFpKNU1NVnF4WVlRTG82UDg2aGdGSDVhMjMzaExubm5zdTdkdTNqeHdPaDFBVWhaeE9KL1gyOW9yczdHd3dNMHNwT1pGSVNOTTBPUmFMc2MvbmsrZWVleTZqVDRXUnAxcjl5a1JEQ3J2Qk5HSXZKYmVtNHVLU3JLUTRNUUN3S051Tjh3c3o4TVR1dHBGdEkzbGhVaWEwc2VtSHdYVC9ob2N6bVBnOFlud0RoSlV6M1c4NURnSVJrQVpRR2dnTG9OQ0dMaVgrNHIwM1BmakRtSXkrK2ZXTm4rMnhvelREYzBvNU1neUkzZzBienZBeGx4TjREVmljQjZMeDU2ck1NQWk0SE9BTG9hbHY5VzY0dWJvWG9pWTlrWGpYanRMWVRCeDgwV2lCWVRYOXNwTktLUnVNMEhPaHVzK0E2WDlsWk10TXVnUzJJek11amtybHNqODdUaERCdEpoR3VTaEswaDFZTWthRnNyRkFSTGh4YWNHb2pneEE0MVBhc0xFWlJDVXFSZTZHaFdmOG1oOHFCMmlOWURvUEJIczk5aEYwdVZCd2dWTnh2bjMvaG9lcjc4VkRUK1VtdEIxMmxPWjRUaGxIcHVQakgvZjYzYzZ2Qy9DbklhZ0lnSjVxbTZZa1JEcUFpeFRRY3NuODJWNU5lYkNyb3VLbjJUVTEvbFNiWmpNVEVhTTJ3RlRUTDA3NnJJcjM3RkVkR2FMUkpUdHRiSklPY3lsR3lXdytMY2M3NHY3eGNQcXNNWjB6SStrVDI1eHkvT1RqLytYMXVvMnZBL2cwQkJXUnZSNGJtajdIN2lJQ2xvTnhSNmNXZi9pZWlnZC9lbmZOcCt6MTJGSE1hRWVHQVFwY2YzMFduTWExRXZSOUVCV24ycWJwQWdNYUVjMGgwSGRFWnNibmV6ZmM5QytDeGFQZVJ4N3BzbFBPYkNZVHhYVmFxazJ3c1prOGlQSkhHekluNCtRSy9JZENVd1J5WFRvNndpTXIraTI5dC82c25YZXRlRGZwQnRqTWFCaE05MTcvNXl6RlNkY3lsTzhUd1Y2UGpSMk5DUE1BK282U2ljL2ZkK3VEMzFTa2VQck9Selowd1Y2UHBWeHJlOExnYzgvVkFyZXN2NDVkemljWTlGdXluWmp4UXpTYklPNWxRWnVDTjkvOFNUNzMzSm1sSEdKalkyTXpSV0JnMUVhczdhR0pVYzRYWXZUYWhMaGxubUlGRERZbnl3UG5QcURkZjhzajF5a3U5UW1HOGx2YmlSay9nakFiVEwrVGdqZmRlL09EbjN6ZzNBZE8rZlhZakhSa3VLTEM4SisyOE5zc2xQc0JYQUtpR1IxNW1oVDZmb2NYU2tIM0JSWXYrbjdyYmJlNVUyMlN6ZlNId0NOMzRnTmdoZmNrZlY0ck9Qb0RaY2wyZllkTlNqZzQyb0RkbmFFSm1iaHRGTlV5QU5qWDNXUDNrYkVaTS9kVTNHUEkwenpmSmlIdkIzQUowY3pPQkpvTStuK0hGNUtnKytScG5tLy85TFkvbjlMcnNSbmx5REFnSWh0dUtQVm5abXdFaVVxQThsSnQwNHlES0pkQjMzSkk4MzhqNjliTnJWcTNic1NHYlRZMkk4SEF6dEhHak1YcE9CRmtvaHVtZitRK01nQkFRbzQreU1ZbStRUkhHN0N2T3pRbXArTkVxRC9ZT2VvWVpoeEU1ZnFSYzg5c2JOQlh6UCtyRFErVnFwblpHMEd3MTJNVEFCRnlRYWgwUy9HL3YxeFhOYmNTbFROcVRUOVdac3liNWk5OFFRdHN1UG4yT1BUTklMbzIxZmJNZEFoVUh0T1VMZVdhOGhtdXFMQ1ZSbXpHQ2I4LzJvaEV6MmJ3NklHYk1aUG8rQ3ZBb3l3Q21YMnFGZHVhdEVsdGJNWUlNKzBFODRnaGwwRGN4RXVOWFpDY25QVDRoQ1ZSczY5OTFIRkUzSktVQ1cxbU5BOTg0UUV0ZDhQQzJ3VjRNeEhzOWRnRVE2QnlWWXR2bVgzendsdnZxYWcrNWRaak04S1I0WFhyRkg4ZzhHTW04WE9BNXFmYW5sTUZBaFV6aVovNU10Ty94MWRlYVllTGJVNGNvdGRIRzJMNjM0VGxmd3VjaEVVYm16NGt1bXZIWUJlMmU5VGdxRS9HYld5U2pUQVRSeGcwWWhneWFrclU3ZXRBNXlpRitXTmxSMXNBYnh6cEhYVWNNOTVNeW9RMk01WjE2OVlwVnNEell5TCtPZG5yc1VtRWlsbmdQOVhNcnU5VlhsbDVTcTNIcHYyYjdicmhocUtBcHQySEFhOS9GTm5LVkNMVDBzRFpPZURzTEVpSEV6QU13TkRCdWc0V0NrUThEbzdGUUlrRUtCb0YrWG9odXJzaGVucUErQlNNNXZjMTFjd2dFdC8wRnhRczc3bmhoczltUHZwb1E2ck5zcGsra0pRN0pVU0FpSWJWZnVWNE0yS3RmNFRMY3pxZ2pMOTNCck9GZU1lak1NZVFxc2JnMTdiRWtMd3drSTNOR05uWnF6WXZ5K0gzQUxwa3BIR3ZOdlhncFladWZITHBxQ0puSXhLS1cvanJoeTJqcXBVeGM1eWw5Y3hKVFdZem83bm5oZ2VMVkkzdTY0dkNqTllOS2JVNDBuUzRzMTF3WlR1Z09WU29oZ0xWVUtEb0NrZ1FyTGlFR1ROaEpmcStSM3BqQ0hkSEVPcUtRcHB5OUFrbW03Nm1tcG1BK09ic2dnWEw3N25od2MvYy9laW5tbEp0MW1Rd2hmL01SaWR3L2ZXenBOUHhPd0lxZUlvVTlMT3FBcm9PTmd4WWhZV3c1czBIejUwTG1ac0wxc2NwbFc1WkVINC9SSE16eEw2OVVQZnVCWVhENEVRQ0loNEhrcFJlY0pKWVlEeG5Tdm01N1AvNW44T3BOc1ptZXRDMUxhdEltTXBEQUYwKzRrRGhnSkgvZVRqbmZHZmNjMW5SZ3dpOXZ3NHlOdktmSjRIYkNMZ2ovZEtPbW5GUFptTnpFaXk3dC81R0JuNVB3SWpOWFhKY09uNjJhaW1XRjR5dnZZc3BKWDc3VmlNZWVLc0JwaHo1UHNLTUhTU3Rteis0ZStXb2RXMDJweDczWC8vbldleFVma2RBQmFaSVFiOVFCUlJkUUROVXBCZDZrRDB2QTlsek0rREpkVUxSeDFmZUt5MUcxQitEdnptSTlqM2Q2TnpmaTBUWWhKV3dZTWF0cVNLR2JER2ptcVc0NjY3L3VXWEdyOGVtclNQREZSV0dQek56SThBVnFWWWxrMjQzWkY0ZVpHRWhaRUVoNU96WjRKeWN2a2dMQmdJWGYyT29uNW41dU8wQWprbW4rZWcxTTBSUEQ2aWpBMHBMQzBUekVZaVdGbEI3T3lpVlRnMnpDZEN6YWMzTk45Q1dMUk9qRDJvejQraCtLZmRmaWZBTmdFYTlzeGlGZDhGUjhrOEFHVU5lTDBQQnpHQ3pDOEVkbjRDTTdCM0xFVS9IUWgwMzVaVmhZcVNoYkd4R1ljN1A2ek5jR204aG9qTkhHMXZnZGFEeXlrVzR1RGpyaE9ib2pTYnduOXNPNEttOTdZZ2tSaGJvWTdCa3B0OG5aT1FyKys1ZW5WeVZBWnRwenowVjl4aHFadlpHQUJXcFZpWFQzU3JTOGp4SUwvUWd2Y0FMejJ3WFBEa3VxTG9DeHZIcnJKTmRqekV6SWoweEJOcERDTFNHNFdzT3dIY2tpR0JuT05WT1RZS1pON2MzSjI2bzNITEhqRjZQVFV0SGhtK3RTUE56NW05QXVDbWxkbmc4U0Z4eUNjeGxwNFBkYnJEVENTZ0tRQVRSZnpFTTVjZ2N6WEQ3Umx5a01RTkVZQ243THJob0ZBaUhRZTN0MEY1NUdjcWVQYWwxYU1CUHlsRGswNW1QUHo1NjByWE5LVS9uQzlsTEZFVjVHY0RvS3pIU29HV3RnbEg0WlNpZU0wRTBzb1Erc3dYTHZ3MlJ4cC9BOHI4MjZ1a3Rkc0ZuemZ2eXZDdWUrelVSVFkxbmF6YW5KSXZ2Zlc2VkFsRTNsckZwaG9vZlhiMEVWODdKSHRPNTkzYUY4TjB0dS9GZTI5Z2FoRE1RTkNYTzIvUFZGYnZHZElETktjTTl0ejZZcGpMOWhsSzhIak04R3VaZVVvUzhaVGt3M0JvMHB3cWhDSUFBUWFKL1BUYTBnekxBK05aakFBaGd5V0JtSktJbTR1RTRBdTFoSEh6bENEcjI5Q1Nsdm5QODhKT0pidHgyZDgybnhuYXhUME9tblNQREZSVkdJQ3ZqQjh5NEcwU1RyczdBUWtDbXBjRzg2R0tZRjE3WTU3d013NGxlRkdONXdqemNVd0pwV1FNL1FEUTJRbi8yV1ZCakEwUTBKWTU0QWl3ZlNBdUV2a21iTm9WVFlZRE45S0dxQ3NyS2d1eHZFcFFmanUwSUFlRW9nZUk1Qy9xc202Q21Yd29TeDZadE1pZGdoVDVBb25NVDRoMlBnZVBOR08zeG1NbE9ISWgrb2JQYlBHczNJTDVUVVZHeFpaeHZ5Y2JtcEtpcXF2S2twYVhkL05QRFdsbHJYTnc0bG1QY21vSTFpMmJqNnJrNW1KUHBRcUhYOGRFK1h6UUJmOHpFd2Q0d0h0L1ZpaTBIT3hFZkpaWHNhQ1R3blEvdldqSEc2OVBtVk9HZWluc01QU3ZyQjVMcGJpSk0rbnFNQk9CSU16RG5va0xNdWJBQW1uUDRZTkRrcnNma1I2KzdEdlppNy9PTjZHNzB3WXltb2pVWkp5RHhjeEVNZmUvT1RYZk95UFhZdEhOa2dyZmNVbTRKZWdUQStKS0N4d3RSWDgzTFdXY2pjZWFaNExTMDQ0UUZSdnZEVC9xVGdDSDJTOHVDWkFaYkZwU0RCNkMrdXgzSzl1MFEwY2lJNTVrQS9HUmF0NmI5NVM5UFRmYkVOdE9UbnBkelh3QncyWWtxZHBBMkM0cHJJWVI3S1VnNEFCbERvcXNXTXRZNDVuTkk2TmdYK1h5aXg3cEFBQkRNM0VWRS82ZTh2UHgzSi9nMlppWlY2NVR5bklJRk1Ia3BXRWtEU1lkZzVESVJNYmdkTEtJQ3NrdHEyQnVsN2Z1M3JOaGlwdHJrNlVwZFhWMHhNLzhCd0FVaEMyLzg4eUdqZ0lEVHhucDhwa05EWVpvRHM5d0djbHc2d2drTDdhRVlnbkVUYmNFWXVpSW5xbUZCVzMweGZXWFRQMXc4NlRjUm02bk52YmM4WEU1Q1BrS2dTVjZQQWVtRkhoU2RsWWVDTTNQaFRET09XODFPamZXWWhHUUphVWwwSGV4RjA5dHRhTjdSQ1RNNnVSK1BETzRsRTdkOTZTK2ZtcEhyc1dubHlQVGVkTk44VXNUcklEcXhaT0NUUkRxY1NLeFlBZXZzc3lDOWFZQVFmWG1VZzhhTjU4SVliZis0ejhrTTB6U0JXQXpVMWdaOXk1Yi94OTY1eDhkVjF2bi84MzNPT1hQSlBXblNhOXFtcFFYYWlseGFvQVVLUk5vbVRha0Z0Rm1RQlhYZDFWVVhCWGRkZGRmVjhOUGY2dnBUVnhjVjhiWjQ0V0pRRVFxVHBDMEU1RnFvM0VzcDlONzBtclM1ekNVemM4NTV2cjgvSm1uVFptWXlTZWFlNS8weWtubk9jNTduTyttY005L3YrZDZnYjNzcnJZVUJtUGtvZ1phWDNuOS9Jb2tKaWduT2lXZkxseE9NM3dLWW5lNjltVVRmcnY1L2VQSzRkZmtTQURNUXVUZGF6SHlQWlZuZldydDI3Y0YweTVSeEdMUnE0K2N1SW9qckJlRnFBazluVUNuQURvcmtNemtaVEFRS010Z21vaUNZdmN4MGhNRlBTL0FmTnI1UThTcWFtckt3eEUvMmNjODk5eGpWMWRYTE5FMjdGOENjZ2VId3F6NXErOTBSeHdvUVlydi9Vd1F6ZHJHTjY3Wi92bmJFZmsrS2ljWC8vTTI5WnhtYThSSW9nWkRnSktLN2RNeXZuWVhxQ3lmRFdleUVFRFNnajUydTIyU1hQZ1pZbGdVemFNRjd6SStkVHgzQWtXMWQ2UTA1WXh3bFlQay8zbjl6M3Vsak9XUElkTjU0NDNSRG8vc0lkSFhhTnRVMFdQUG1JWHo5RGJETHl3RkUvN0FtMnpVNW5qWFBQRzdiTm16YkJtd2IrbXV2d2RIYUF0SGJPNkpjeVlLWlg3SWxmMWhWTWxPTXhMWm1PS1pQcS9wYmdINkN0SWNwOElhZzdQL0U2NEUvbk0vTVh3TndPUkVKWmc0VDBSTzJiWDlwelpvMWI2Wlhwc3h3ZGZ2SFhKcGRPTXNwalM4eTh5MDB4aEJlWmc0QjlIc2IxcmZDRHQvZXAycnZ6ZXVFMDdIQ3pMUng0OGFMcEpRZkphSWJBVlFOSERyRXpIZHZlZS80Ly94ZVRQK3FJTG9kUVB5a3NHVEtCZTVpU2Yrdy9malRqeXBqVkRHVXUyNThZTHF1MmZjaGpmcVkwQWlWODhyeC91dlBocnM4Y2t2S1ZYMU0yb3dETHgvQmppZjJJdGlieHRvWlJGc3RpOWJkOXVCTmg5SzNhZXJKQ1VPR0FlcTc4Y2JiV05DM2lTZ3RUNlZrWlNXc3l5NkR1WGdKMk9XS0d1MlNEdGRrTXRZRUlpRm50bTJERGgyRThjS0wwRjU3RlNLVWhndUlPY3pnTzB2dmYvQmJsT2thSG9xYzRNU3psUjhoaVB2U3RSOHo5NFpsK01LcFYvWHVBVUNQUC83NExDSEVYVVEwMkpHYUFYUVMwYmNCL0t5dXJpNXZxNW10Mlh6SFhDbmxGd0dzSjFCaW1lTWp3SXhlRUQ5Z3MvM0RqWFUvVXNuaVEyaHZiOWREb2RCbkFkeUdpQmRHQUFBemR3SzR4ZXYxdGpjMk5vWVgvcmk5Q016Zkk2SlBwa011Qmg4RThSMXZIL3ZBSDlGRXlvaFJESVh1dnZHKzIxamcyNVFtTDJGaHBSdHpMcHVCbVl1bnduRHBVVFhYM05MSEpHemJScytoUHV4OTRUQTZYajBLTzV5Ty9CbXlDa3VjWDd2bDdodStUY2lmWWpZNVljZ2N1Zjc2eWU0QzkyTUFMazdIZnRhOGVUQ3ZYUXQ3NnRSVEJreVM4bUV5NmU1a0tXR2FKaEFLUVh2OU5UZ2ZleXhTOFN6VkdNYTdyQnYxWmIvNHhaN1ViNmJJQjdxZnFmcTRKTmQvU0lqWk92cEZpcllKZzJSTHlOZDE4NW1sbHR2YjIvVmdNUGg5SXJvWlFEa0FZbVpKUk04QitQZFFLUFRhdW5YcnZDbVNLeU9zYnJ0OU5RSGZZc0pDU3ZLVGZ3Wk1ZdDVoczd5anJmNnV6Y2xjTzFkcGEyc3JaT1lXQU1zSGhoaEFpSm0zV3BaMTQ1bmhqSkdTelBLL1FYUVRJVFdGYmpnaXc3WndpRy9jK1lVUGJFdkZIb3JjNXU3cmZ6T1pDN1RIS0UzNldPVzhNaXk2ZGg1S3BoYWUwbWVTbEErVFdYMk1ZWm9tekpDRkEzODlqSGRhOThKTVErNU1RWVhyeUhtcnovMjdDMWN2M0VSRWVaSExtQ29GSWFtNENsd2ZBN0E0NVJzUndaNHpGK0ViYjRJOWJSb2dSTVNBR2Zqd0VkSEpuK2lueHo0KzBuaTBXdVpuL294M1RhRnBjTHBjRUFVRnNDNitCS0ZiYmdFWGpiMVRlc0tZNW55OVp0YlhtTGt3OVpzcDhvRXlxL08zT3dLZmUzQjc0T3M5dmRiQ0ZPekFFc3lQQTlibm8vV0xxYTJ0dGJ4ZTd4M00vRS9NdkFVQWlFZ0FXTTdNclU2bjh3Y2VqK2VxcHFhbW5MaUh4cVdwU2RTMzNmRlJJdHdQd3ZuSk5tSUFnQUFEUk84VFF2dHpmZHNkSDEzZnZINXMzZWp5aUxxNk9qOHo3d1lBWnBZQVhpU2l6K3U2Zm0yMG5LeTlkOVQyQkgzeWRtYitKak02a3k4UkJ3QTh5aXcvcW93WVJTeGtBVDRHY01yMU1TTENwRGxsdU9qR2hTaWRWZ1FTRkRGZzZOVHgzTmJIQkp3dUo1d0ZEc3haVm8wbHR5eUNzOGhJZWQ1TTRFUnd5dEhkeCs0TUJBSnI4a1VueTNxUFROZjY5VE1NUTk4R290SlU3aU9kVGxoTGw4SzhaZ1hZNlJ5V3pKOHRyc2xrSEdQbWs5NFpPbndZenRZV2FPKzhrOXBDQUE1SHFPRHp0Lys3ZnY3NWR4TlJYcFlBVkNTWDF0Yldpd0Q4Q0J4ODMzem5UN1VLeHlzRnlWaVhtZjBnL21URkZWMzNKekJYUFBiWVk5TU13MWdMb0FuQWxJRkROb0JqQUI2WFV2NXpRME5EenRib3IyKzc0Nk1DOHRzZ21wcVdEWm1QU0VKVDY2b2YzcE9XL2JJWWo4ZFRMWVJvQmZCekljUkR6ei8vL0pHbWtmSlJtdHIxaFpQa1NoQTFFV0V4RW1na094SU12R1ZMK1gyYmpjZDJmdTdLRkJoSmluemcrK3QvUGNOdDZOdEFTS2srcGpzMXpGNDZIV2RmTXh1R1V4K1d6SjkvK2xqRU85TjcySXR0aisxQzE4NmUxQm8wR2tLWGYrYUNSeGN1T2FkRjA3VGY1N3BPbHZXR1RNOU5OMzJaQkgwcmxYdXdFREJYcllKNXhYS3d3eEYxVGphNkpzZTdGMHVKY0RnTTZ1MkY0OEVIb08vYUZYZU44Uks4OEtJM3l6LzN1ZjgxRE9PM1JOU1YwczBVZWNHbVRadEtMY3Y2Y0pYbU9YQ1c2OEhWRUxTQ2dIa011RVkrZXloc0FkUUI4Qk1hODNkS2xuZTlPMXBaMnRyYVprb3AveThScmNGQXVCbUFQZnYyN1R2blU1LzYxR2hyMm1ZRnF6ZmVkaFZCK3pQU1hNNmVnVjRwN1EvbmM1aFpjM096bzdTMHRJeVpyMmJtaSt2cjY3OUVOQ3pmaExadTNlcGVzbVRKNkJXSnBtYkhnc3JKZjBPUS93bWlLZ0FPU3ZBN25RRUdzd2xDSjBBL0QzcXRIK3orOHNyZTF0YldDZ0EzMmJiOTJKbzFhL2FOV2laRlhuUDNUZmQvR1lKVHFvK1JJSnk3cWdaenI2aUc1b2h1bytlblBzWUloOFB3ZC9manRlWjMwTFVydGYzRTNiT05WNVovWXZFN00yZk8zSnJyT2xsV0d6SjlOOTFVS1lrMkVlR0NsRzJpYVRBdnVSU2hEMzRRMENJWFRTYXFXMlJ5elZBb0JPbjN3LzNyZTZIdDJaTXl6MHpZNGV3OThZbFBQREh6b291ZWNydmR6VVIwTkNVYktmSVJBc0RlWnlzV1dVUVhBM1FkbU00SHFDYithWHdVUUFzWXowaGhiemQ5Sjk2SUZrcVdLTTNOelZwcGFlbmxVc3EvSTZJNkFIOWZYMS8vK0puek5tellVTEIyN2Rxc2ZzcTFldE50RnhKcmZ3WXdLME1pZERIWnExcFczdlZxaHZaUENSNlBweHJBVlVLSXE1aTVGc0FjSWdveWMvM3ExYXVmVGZaK2xmLzFiSEdsTy9RaElXZzVpT1lBUEIyZzJUVGMyRGZCT0FwZ0h4UDJNT05wdjlEL3VQOHp5N3VaV2JTMXRhMEZjQStBQ2lMNjk3cTZ1dTlDRldoUkRIRFBUZmRYMmlRM0VWSEs5REdoRVdaZE1oM3YrK0E4Q08xVVNQOUk1SnMrRnZLSDhkS3YzOEx4M2FrelpsampFMlZYNjM4Ni85THpDdWJNbWZOaUx1dGtzZHVnWmdFMjBaV1V3cDRTN0hJaHZIdzVyR3RXUlBKaGtEMFcvVmlQalVWR3d6QmdGaFlpK0xlM3dMSGhVUml2dnc3STVCZXEwY05oZDNkTGkwdE9tblRwN05tek5XYitKUkhsVmNLMEltVXdBQlJmY1dJYmdMZjN0T1BCUWxUcExsMU90d1ZkVG95elQ1dE1PQ1FRZWpITWpuZU9IZW9LTFdwRU9CbENORFkyMmdEKzhzZ2pqN3lxNi9wWkhSMGRVWE1KRE1QNHQ1YVdsc1hNL0R2VE5CL050c0lBeTVyWHU1bTF6eER6RENUd0JRd0FodEF4MVRVSjFVV1RNY2xaaW1JakV1bm5OUU00RWVyREFmOVJIQXgwUW5LQzl3NUdCVVA3ek9XUC9OMFhubHYzcTZ6Nis0eUZ4eDkvL0R4TjB6NEZZQ1dBcVFCS2h0eHZYY3k4RGtEU0RabXVMMTNoN1FMdVJSUC81dXhwVDFVSVUxYUFqRXFRYlFpbWM1bnBHQXQ1UWpEWmtxMWVzdXl1N2IxOXg5SFVlUEthK05uUGZxYk5uajE3TVlBS0FBWXozK3p4ZVA3VTBOQ1FXamU5SW1ld2lLOGtVTXIwTWQybFllN3lhcHh6VFUwa0h3WVRWeDlESWJEa2J4ZmhqWWQzNE1pMjQyQ1ovT2NKWktQb3lKdkhTNExZc2w4SWtkTTZXZFlhTXUxWFg2MEw4SlVnS2svSkJrUXdseTZGZGRYVllKRjkrYnFKV1BmSldsTUlBWWZEZ1hCeE1jSnJyb1U0Zmh6YS9zUzdvaWVLQUR2S080OU9lK1BWVi9jS0laYk5tVFBIWnVaZkUxSE81aGNva29mSDQzR2FwdWxJUU9ubk9iVUlJcEx2L083QVQxb1prUEcxYU1mYTJ0b21NL09IaU9oY0lxcDNPcDA5cmEydGYyRG0rNWg1RzRDK2hvYUdORFlQR0U1SnllUUZCTDRlbEZoK3hZeUNLdHc2cndIelMyYWlRSGZEcVJrd0tQTDFZYktGc0czQ2J3WHhidTkrUExDN0RmdjhSMFplbENBSWZIMmhxK2luQVA0Nm52ZVRiandlajlQaGNCU0ZRcUhwbXFZMUFMaUJtUy9DNmQrcEZvQnVSRDRuUC9iNWZDMHBGYXFKNUx0QUZ5SS9nOWZFMDRtYytxbFBmY3JjdkhuenZhWnAza3hFYzVuNVBDSEV4d0Y4TlZYaUtuS0hwcXViZEFGY0NVSks5REVpUXMzUzZaaC8xYXlUUmt3MmtRbDlETVhBKzliT1IzOXZDRDM3VTJGYmtNUG9kODg2ZHVUWXUyKysrV1ozTHV0a1dXdkluRjlWVlVqQWVhbnlhOXZWMVRDdnJqMlpFNU5QcnNuUmpEUHp5WW9hRHFjVDRiSXloRDV5TTF4My95UWxqVFBkWVhQU2lmZmU4NzloR0JCQ1hGNWRYZDNEekgvTTlXUXp4Zmdob3M4Nm5jN3pOMjdjK0pWVnExYmxiTU11Wm40L0VSVVBTZFlzQS9EM0FHNFZRcndONE9tV2xwWlhtWG1uYVpvNzE2MWJsMTUzUG9QRVJ2MmJpZlNKY1FvSFZzNjRCSjgrOTBNeDV6aklnRU1ZS0RJS01NVmRnZVZUTDhBdjNuMEVuZ1BQSXlUak84SUlORWtIZlJ1TVZhRHNEMlBhc0dIRERNTXdQZ3pnQXN1eXp0YzBiUUVHUXJpRzNGTzdpT2c1S2VWVFFvajJmZnYydlowTE9WUXJWcXpZM2RyYStrMEF2NkpJaGI1L2UrS0pKLzczbW11dVVWNlpDYzYwcW9XRkV1WjVxVnEvdExvSTg2K2VmVEluSnB0MXAxU3NHVjBmY3dBVndKS1BMTUt6ZDcrQ1lHOVNnZ3BPMzlmVXFqVFQ0ZHl6Wjg5eEloSzVxcE5sbitrN2dPK21tNlpZaEJlSlJvcUJIejMydE9rSWZmUldjTVVrTUpML1lZeEZ1bHlUNDFsVFNvbHdLQVRzM1F2WGd3OUFIRDhlZC8vUkVoS2lyN1ZtenIySGk0cTY1ODZkVzNuNTVaYzdwazJiZGg4UkpmVGtVSkdmYk5pdzRYekRNQVk5SE1jc3k3cjYybXV2M1o1Um9jYklZNDg5VnU1d09CYmF0bDBQNEFZaU9nZkFtWjZQQUNKUHpqdWxsRHVFRU04QWVLYXVydTV0b3RRMkttdlk5RS9uZ2ZVM1Jwcm5GQVkrUG44dDZtWXNoVU1iWFVWbVM5cG82WGdldjlubFFjQWF1VmNWVy9aRkxRM1pueXZqOFhpdUlxSS9FVkhGR1lmQ3pQd3lnRDlKS1RkcG1uYXd2cjcrUkNaa0hBL01URzF0YlU4QXFCMTQvWVFRWWwwK040RlZqTXpQYjdwL2lrbjhJaEdTcm8rVlRDdkNKUjlkaE1LS0FqQlk2V05EaU9oallYVHQ3Y1lyOTI5SG9EdTVmZitrWnZjRVpuZjlSaGFaM1FDUXF6cFoxbnBrR0tna29Eclo2OHFTRW9TdnV3Nnl2Q0t0Vmx3NlhaUGpZZEN0R2F5dWh2bUJhMkQ4K1dFSU0za1BFeDFTRmhXSHc0V0hnZTc5Ky9lZm1ESmxTazFSVWRHMXpMeWJpQTRrYlNORnp0RFMwbEpEUkw4ZU12UTZNK2RzeGFScnI3MjJHOEJ6QXovLzBkYldkaWt6ZnhMQU9tWXVJaUlIZ0FKRWt1eG5DU0VXQS9nSUFMUzJ0cjc0eUNPUGZHamR1blVwODBneDYrc1R1WE9zbjdNQ3EyWmNPbW9qQmdCMG9XSFZqRXNSbGlaKzlkNkdSRTY0R1VBbURCbnllRHlPVUNqa2RydmRibWF1QnJDY2lLWllsblhQdGRkZXUzdm9aQ25sTVUzVE9oSDU5L01DT01ETUQ0WEQ0VCtzVzdkdVp3YmtUeXBFeEMwdExmOEh3SGxFVkVsRWx6SnpQWUEvWmxvMlJlWUlJVndwWUNSZEgzT1ZPSERlZGZOUlVPNU85dEp4eVRWOXJLeTZCR2RkT1JQYlBMc2d6ZVRsTDVOczh0VjdBQUFnQUVsRVFWUXRTclN3VVNnUk1XUnlWU2ZMV2tQR0pycVNLTW55RWNGY2Robms3TmtBRVVCMDBwakpkZGRrSXNjVFhWUFRkUmd1RjZ6Rmk2RzlzeDNpelRmajdqa2FDQkRUL0w3cWR5c3FPaXpMa2p0MjdEaFNYbDQrYy83OCtlc0hZak9UNndKU1pEVUQzYzF2QnpEWTlmSmRJdnBDdGxmOEdnMTFkWFZiQUd4cGEydjdDak5mdzh6WEVORmNBRFhNUEpPSVR0N25pTWdiQ29XR2xjRjgvdm5uM1gxOWZSOGdvbTVOMDQ2VWxaVWRHVXZKM3NYM2ZOSWc1bXRHU3ZDdkxwaU1tK2F1R3UzeXArSFVIUGhRelFldzZlQVdIQWdjaXp1WFFIVlhOMTM5NWFlYW5rcHBwK25tNXViUzR1TGlxUUNtTWZNTUljUmNacDdyZHJ2bk12TjhBSk9KU0dQbUxrM1RuZ1J3bWlGVFdGaDRJQndPLzlDMjdSQVJiZlY2dmU4ME5qWW1QK1lqZzNpOTNpM0Z4Y1YvQlBCSkFJWE1mT3VmL3ZTbnAyNjQ0UVoxYjU2Z2FLUmRpU1RyWTBTRW1tVXpVREc3RklPTkxnYzFNcVdQblVMVE5UaGREdFFzblk3anUzdHc2TTNrdFhraWtCQitveG9WNkFDQVhOWEpzdGFRQWZqaVpFZSsyVk9ud2w2eTVHU0Zza0d5eFkyWVRXczZISTVJbjVtMUg0UTRmQmlpSzNrbHhzdUQvZE1IZno5eDRrVGc5ZGRmUDFaV1ZyYTR1cnI2TldaK21vanNwRzJteUdxSTZISm0vZ2RFdXNrSEFmeDNYVjFkWG5ZVnI2dXJPd2JnZ2FhbXB0OWZlT0dGVTNWZG55NkVtTW5NeTRob0dZQmxBRjZOcGhqMzl2Yk9BdkJiWnU1ajVxNnVycTR1ajhlelI5TzBOMjNiM3VaMnU3ZlYxdGFPZUpGT3FYYWN6MFF6NDkweEJBbDhiUDYxWTM2ZlovTDM1MXlITzEvN3hValZ6S1lhbDEzd1B1Q3BxQVVVeHNJOTk5eGp6Sm8xYXdrUkxXYm1CVVIwSGlKVnVRcVkyUzJFS0FCUVNBTUZENGJlQ3lsU1pHYk9tV3ZXMXRiNm1Qa2VHdDRQSm05b2JHenNiMmxwK1RXQUJnQXpBZFFYRmhhdUJQQmdaaVZUWkFxR3VEalovb2JpcVFXWXRXUWFoTWpPWnBmWnRHWkVIMk1zV2pzUHZZZDk4SGYxeDkxak5HaEJZL3JRMTdtb2syV3RJVU9FeWNsZU03ejJnK0RTMG9IMXgzZFo1b3ByY2p4ckdvYUJVSGs1d3V1dWcvTi9md1ZLVWtsbUYvTnBIZG9QSGp6WXZYdjM3dEt5c3JKbHpQd0dJcmtEaWp6bjBVY2ZuU1dsL0NFaVlUcGc1c2RjTHRlRHlQUGVGUU9kMnc4Ti9Hd0Y4REFRcVlRbGhDaU1kZzRSWFlKSUU4NXlESlNrRjBLQW1TR0VRQ2dVUWt0THkyRUFMeEhSUzFMS3JhWnB2bDVTVXVMdjdPd01EeHBIYkZBRkFHYzgrYWE3S3pHbmVIcThLYU5pWGtrMXByc3IwUkhISzhPQW9jT2UzTlRVSks2NjZpclIyZGtwcXFxcWhNL25FMUpLTFJRS2laS1NFaTBVQ2hsQ0NGM1ROQmNSVFVORTBaN0d6TzBORFEybmhhWk5uank1a0lpK0JxRCt6UHZna05jMkVmbWtsRUVBZmdEdkVWRTdNei92Y3JtMlJwTTFuNDJZUWJ4ZTcwc2xKU1hOQVA2WmlCeFN5anZiMjl0YmEydHJVOXVsVDVHZEVFOU85b1BsUld2bndWMGF1UlVwZld4a0RNTkFZYmtiNzE5M05yYmMrd2Frblp5dlNXS3Q0TXl4WE5QSnN0YVFBZE9rWkY0MzV0SmxzT2ZOQTNEcXc1U05ic1JFOTBySG1wcXVRMWdXN0RsellDMWVBdVBsbDBZOFB4RjBXdzRMaU4yK2ZmdVJXYk5telowNWMrYkZBRkpicGxTUmNRWkN5bjRLNEZ3QVlPYkRBTDQ2a1JXbGdaTE1VY3N5TTdORlJKdVllU29SVFdYbUNqcWpkUEtBWXI4T3dEb2hCSnhPcHhrTUJnK1VsSlRjQitCckFNRFFwaE80SUo1U01yTm9DZ3IxNU1Xc080VURNNHVteERWa0FIWmVLczlaZGNrbGM2OEpoOE91a3BJU2R5Z1VjdW02N2lZaWw4UGhjQU1vY1RxZDVRREttYmxzeVBzM0FkeUdNM0pzeXNyS2ZQMzkvU2VFRUlQZitINW1QZ3JnaUJEaWtKVHlDQ0xHNUh2TXZOc3dqTjByVjY1TWZxbkdIS1N4c2RGdWEydjdPalBmZ2tpNDNmeGdNUGcxQUYvSXRHeUs5RU5KMXNkcWxrNUgxYnp5MDVMN2xUNFdmNDZtYXhDV1FNV2NFa3c3cndvSFg0c2ZycHNvWkZQVW0zMHU2V1RaYThpQXB5YnJDWUFzTDRkNStlVUFjTEswWFRTeXhZMDRsbk5TZGN6bGNxRmZTbGlMRjBOL2V4dklQLzdpTmJwdEQ3dHdmRDVmYU8vZXZXTFNwRW5MbWZtbFhJakxWSXdkS2VVbmlHakZ3RXRUQ1BHSnVycTZIUmtWS292eGVyM05wYVdsVDBncEs0VVFsVkxLYVFBV0lKS1V2WUNJYXBqNXpPdktJS0s1UkRTa3d6czdDZkY3eDVRNWl1RVF5ZnRxMElXR01rZHgvRWtTTkIxbDV3b2gxZ3dwV3gxVHlUbmp0UzZFS0Vma0MrUGt5YlcxdFZaTFM4c2ZtSGtMRWIwTDRJQmhHUDJXWmZVSEFvSCtzODgrTzdCbzBhSzh5bTlKSm5WMWRmNk5HemYrczVUeUZ3Q2NSUFMzanovKytQMXIxcXlKNnFsUzVEVlRrN1ZRUWJrTGN5NlAxQTFRK3Rqb2pybGNMckJrekZ3OEZaM3ZkU1BzVDBJaHBoaUdUQzdwWkZsc3lDQnBzUTMyZ29XUUZSVmp2bWpHU2lyV1RPZGVnMnM2blU3MHo1b0ZlOVlzNk52SFh4SFhrTExvekRIYnR2bmd3WU05TlRVMVU0dUxpeThEa0VDcEkwVXUwdExTc2d5UkorZ0dBSk9aNys3cjYzc3F3MkpsTlkyTmpUYUFZd00vdzJodWJ0WktTa3JtRU5GaUtlVUZSSFFCZ1BjakVuWjFzbHFIWUZTQjRvZVdsUnFGY0lqUlZ5cUxoVTRhU28yb0VYTW5JVUZHVUZvdUFEWWl4b2hOUkpLWkpUUExnWEF1RzVFbWt4WWlYcGh1SXRyTHpQdHMyNDdxTGw2OWV2WERTWHNqRTVDQ2dvSkhmRDdmelFEcUFWUVEwV2M4SHMvdERRME5PZFV3VHpGdWtxYVBUVmt3Q1FVVlRxV1BqWEZOcDlPSnlyUEtVRDZyQkVlM2o5KzJJRW5EOURFZ3QzU3lyRFJrZVAxNnJTOVNvblRjU0tjVDFxSkZnR0dNOUZSdnhQSHhuSnZMYXdwTmcrNXl3YnhtQmJRZE84YWRLNk1CaHNaTTlobjlNZzRmUHV6dDdPeWNYbDFkZlE0enR4T1JiMXdiS2JJT2o4ZmpKS0p2QURnTEFKajVUU25sanhzYkc1T1h2VGdCR1RCMGRnNzgvSDV3Zk5PbVRhWEJZUERrWXpzbUlvQ0o0bmk3NHgwYkt5T3R5V0RhaDY0OTgrVGtUVUtJSURQM0kxTDhJY2pNL1VLSW9HM2JYazNUZWpSTjZ6NXg0a1IzdmxVTHkwYXV1T0lLcjhmaitaMFFZaG1BVWlIRUpjdzhEWUF5WkNZSXpldWJ0ZU5rSmtVZjA1MGFwaTZxaEdab1NoOGI0N2pRQkJ4T0I4NitaamFPN1RpTytEVlVSb1lnREdJaUpoNldkSk1yT2xsV0dqTDAwRU4yNzgwZlNjcGFjdlpzeURsemtuTFJqTlZ0bVU3M1k2cGNxN3F1SXpockZxekZpMkc4L0hMY1BSTGhUQ01HQUtTVTh0Q2hRNzAxTlRXenFxcXFaZ0JRb1ViNXgzOGowbXh2OE1QMnoydldySGszZy9Ma05XZm1mSkNVblJBaUNDQm1Fa3lQNlVOWW1uQnFTZEZkWUxHTkhqUCs5eDh4bWR1eC82L2ZhL2lYbnlabFUwWFMwRFR0ejFMS2RVUjBuSWkrVTE5ZnZ5ZlRNaW5TUitORGpmYmROOStYbExYS1o1ZGcwcHhTcFkrTmMwM0RNRkF4cXhRekYwL0YvcGVQeE4wakVhSVpNVUR1NkdSaTVDbTVqWG5WVldCZFQ2dGJNUmxrazJ1VmlLQU4vQTNONVZlQ0hjbFJjS0t4YjkrK1l3T2xabWN4Yzk1L1BpY1ExTnJhK2lFaHhNY0JDQ0l5aWVpYnExZXZWaUZsYVVRS0VXUnczRkthdldFZlRKbThkaTYydE5FYmptL0lNTEdVRVFOTGtXWFUxZFg1RGNPNHJiNisvdE4xZFhYS2lGR01tWGxYellUUWhkTEh4ckZtUkIvVEFBTG1McDhKM1JFMzVYSGM1SUpPbHBWQ0pRdFpVZ0o3M3Z6VG1sN0dpc3NjYVR6YUU0UXpmNUs1Wml5U3ZWZWlhd29oNEhBNmdiSlN5TFBPaWluZmVBa0dnOWJodzRlOVBwL3ZiQXlVNVZYa1Bzd01aaTVtNW5Ea0pUOFpEQWEvazJtNUpodzJId1lvYmlQTkR2OVIrSzNrMlJSQmFhTERmM1NFV1JTS3lLYklSbGFzV0RIU1A2QkNFUmRYaVFOVjh5cE9hM3FwOUxIaDh4UFZ4NXhPSndyS25DaWJOVUlobFhHU0N6cFpYaHN5MWlXWEFFUWdFZnNKUUx3UDZsakd4M0loWldMTldIUGk3YVhyT3RqcGdqWC83R0ZOUlpQSm9VT0h1a0toVURWRzZIZWh5QjJJaUwxZTcvMVN5bFhNdkVWSytmMTE2OVo1TXkzWFJFTkkremhpbEhnZXBDUFFpWGQ3OXlkdHo1MTlCOUFSaU4rTm1nRFQxa2dweXdwRm5qTHJrbWtBQVNUaTZ5eEtINHUrMzVub3VnN2RxYVB5ckRLUVNLMkhLOXQxc3F6TWtVa0toZ0Zyd1lLNFUxTHEzZ3dHSVhhK0J4dzhDUElOaEZXVWxJRExLOEFMRmdCRlVRdEZqSXAwdTJlRkVOQU5BM0xtVEhCQndhbjNsV1M2dTd1RGxtVlZJazRjdnlMM0dFak8zb0pJQjN0RkJtQ2lOOEY4Q0VRelk4MlJMUEhBN28xWVB2V0NwT3o1Ni9jZWh4d2hJNVdKangzc1B2UjJValpVcElWTm16YVZCZ0lCcVI1SUtFWkNNd1NtTEpnVWQwNHE5Qmt6YUtGejV3bjBIUFFpNUl2VUJuRVZPMUJZVVlDcEN5cmhMRXBlbUh3bTlESERNRkJSVXdaSHdhR1Q3eThWWkx0T2xyZUdqRjFkRFM0dEcyYk5qdFphVG1UT2FlTitQelNQQjJMTGk0QVpvOFkzRWZpY2N5RFhyZ1ZtelI3Vlh1TDNEd0xQUEhQYUdQL0xGNEU1YytLZWw3RDhJNHc3SEE0RXBrK0hMQzJEbGlKRHhyWnQ2ZlY2UlVsSnlVd0FIU25aUktHWWdMUTAzQlZxMkhqN2t3QXVqVGR2bi84dy9yaXZIUitjdVJ6R0dIdkttTkpDNjhFWHNOdDNjT1RKTnY3OGR1TkRxZ3BaanVEeGVCWmFsbldYMCtuY0N1QkxtWlpIa2QyVVZSZkRYVHE4NUhLcTlMR3czOFJibnAzWXU2VUR0aG45SVFvUllmSTVGWGovMnJOUlByTjAySnE5aDMxby9jOW5vcDZiQ05NV1ZLSDJ0dGkzMldUb1k0YkRnZktaeFhDVk9sTnF5R1M3VHBhM29XVnk2bFN3MnoxaTNPSGdzVmpqbzNFajBxRkQwTC85TFlobm40bHR4QUFBTStpZGQ2Qjk5N3VnbHRNYnBzYVVreG4wNTRlSEdURm55aG52ZmNRNk5wcHhYZGNobkU3SXMrZEhQWjRNTE11U1BwK1BBRlNuYkJPRllxSkMxZ09KVEx0dlp3dGFPMTVBMkI1OTB6VkwybWp0ZUFHLzJlbEo3QVFwL3pEcVRSUVpvYVdsWlJrUnZVbEVId0R3MlkwYk42YnV5MENSRnhSUExZVGgxdE9pai9VZThxTHQyODloMTdQN1l4b3hRQ1J2OCtnN3g3SHB1eS9nN2RaZHc5YVU5ampyR3NjZzJmcVl3K1hBNUxQTGt5WmZOTEpkSjh0TFE0YUpJQ3NyZ1lGS1c2bHcrUTFiMCsrSGR2ZFBRSDJqS0svUERPRjVIT0xKSjZPdk9VaHZMK2hIUHdKdDNqeCtPY2NMRVlTbXdUeHJYbkxYSFlKdDJ4d0toU0NFcUVqWkpvcVU0L0Y0em1wdGJWM1UxTlNVbC9lWlhNWHpYT1UyTUVhOG1ZU2tpZC91YXNGOXUxcEh2Y2NEdXpmaXQ3dGFFRWlnYUFBem5tNTVhZExybzk1RWtSRzhYdTlmaVdqd0NWeWhsUEozR3pac3lNb2tZRVVXUUVCaHBSdWFycVZjSHd2NXcvakwzVnNSN0l1YkJuZzZETHpsZVE4N250eDcrckNNV3BGNFhDVDd2Uk5GK3NxVW5UWCtWSVY0Wkx0T2xwY0tCaHNHWkdWbDNDUi9JSGtWSndCQWJONDBPaU5tNkxxUFB3YnE2Um0rbDg4SHNXRUR4RGUvQWRyeFR1THJ4WkR6ekNjYVkzbnZBS0JwR3JpbUJweWloSDhwSlN6TElpbGxWc1pqS2tiRzQvRlVDeUgrQ09BUFM1Y3UvV1JiVzF2ODF1Nks5TkhVSkVIMEZRWjZSNXJxdC9yeGgzMVA0aCtmK3phMmRtMUhUOWlMZmlzRVUxcURsZWhnU2d0Qks0U2VzQTlidTdianRoZStpd2YzYklUZkdybkhLUU85clBFWDBkU1Vtc2VmaXFUVDJOZ1lKcUxibUxsN1lPaGlYZGNiTXlxVUltdlJESUhDU25mY0pIOGdPZnJZTzV2M0lOZzN0aENydHg1L0YvMDlvWk5yU2lzNXQ2UlU2Mk5DQ0ZUVlZFQlMzS3I2NHlMYmRiSzh6SkVoaHdPeWFuTFVEMDdjODhhUlh5SmVlU1htdVhMOWV1RGlpMEcvL0NWb1I1UitRdUV3YU90VzhNcVZvUDRBc1BXdm9HMXZBVHQyeEE5UlM0TDhvejFHUkJGRHh1R0FuRDhmV3JUM00wNlltUzNMQWhHNWtyNjRJdVY0UEI0bkVkMEQ0SHdBa0ZKK3diYnQzMlJZTE1VUXVuczZ0cFdYelhnSXpCOEgwWWlOQ0E0RWp1TE8xMzZCNmU1S3pDeWFpakpIRVVxTlFoQUlQYVlQdldFZk92ekgwQkU0Tm1KaS8wa1lrZ2dQOWZtOWlUK2xVV1FGRG9malFEQVl2QWZBdndEUWllaldSeDU1Wk9PNmRlc09aVm8yUlhhaE96UVVWUldrUlI4NzhFcnNDdTRYZm5nQjVsd3lBOC85OGxVYzNYRjgySEVyYkdQZjFrTllzSEl1Z1BnZUdWZXhFKzZ5K09wSjhaVENNZVVBalVVZjB4MDZ5dVlYb3UvZDFMVGl5bmFkTEM4TkdkWjFjRmtaNGw4bXB6TWVseC8xOUF6enFKekd4UmVEM1FXZ0JRc2p4a20wTlhhOEExNjVFcng3VHlTaGY3UXlwQ044YmdBeDRPa3k1OHhOaVNGRFJHeFpGcVNVV1huUktHSXpFRVoyR3hHdEhCZ0tPaHlPbTFlc1dCRzNkNGtpdmJ6UStGRC9xc2MvL3d0TlJ6MGxHUGNzV2FJakVERldrZ0VUZDlzbWZ2SGN1bCtwcWxjNVJtMXRyZFhTMHZJQWdBOENXQWpnVW9mRHNSYkFQWm1WVEpGdENGMmdZQVNsLzB6R29zLzA5NFRRM3hNN3BHek9KVE5ndUExTVcxQVYxWkFCZ0tNN3VrNGFNdEtLYmNqVVhESWRGMzFvVWN6ajZkVEhOQzBTc2xkeFZnbDZkZ1FnS1BtUk10bXVrK1ZuYUZsNUJhRHJFQU9oVDZNTkZSdTF5KzlZbkM5Mm9vZ1JRd1M0WTM4R3VMTnJ6UEdqNDNIWHhudnZzZFlUUWtBUXdadzJiZFN5Sm9LVUVyWnRFek5ucFJ0VEVadWxTNWRlVGtTZkJtQXdjd2pBdDU1OTl0bFhNeTJYWWpnYjEveHdpMlQ1Y1FiOGFkK2NPUUNtV3phdStlR1d0Tyt0U0FwYnRteDVpNWwvTy9DeWdJaitiZXZXclVaR2hWSmtIUVhsYmdoZHBGd2Y4M2JHdVkwUllMZ2pIMDNESGZ2NXZiZnoxUE8yZUI2WjBhWWVuRGtuMFhNVDFjZUlCRXFuRnNPTTN5SnN6R1M3VHBhWGhveGRPZW5rUC94b1hYdUpmQWlIemZIR2VhQTRZQzFIZm85OUFWRWdPYnJFV0dNdUI0K050Q2FBa3pja09YbHlTdk5rQUl3WThxTElIZ2E4TVhjUzBaeUJvVmR0Mi81WlUxT1RsVW01RkxGcHE3OXJNek45RnN4SDByWXA4eEZKK0VKTDNROWFScDZzeUZhYW1wcWtFT0l1WnQ0ek1EU3JzN1B6ZTZxNGgySW9oWld1dE9oaklXL3MzQmloaWFpL24wazRFRDZWSTJNbm51eWZpTzZVYW4yc3RLb1VRVzNrdk1TeGtzMDZXWDZHbGxWV3BYZkRZQkxpRWdmWG1EVUwrT1NuQU5zR0FuNWczMzdnaGVjQkhuOEZqV1M2T3dmelpPemlZdWk5SStZTUsvS2NwcVltc1d6WnNtOHljeTBBTUhPWW1mOWx6Wm8xNlZPUUZXT2l1TGZqZDk2eTZTNEMvb3VBMHBSdXhoeVFoS2JPaXY1ZnBYUWZSVnFvcTZ2enQ3YTJmb0tJSG1kbU54SDk0NldYWHRvTTRObE15NmJJRGdvcjAxUFF6Z3lPLzNtWkZUeVZNRDlTK1dWcFM3ejcxRjdzZWVrZ3ZNZjhBRFBjWlM1TVBhY1M1MTR6RnlWVDRsY1NTN1krWmpoMGNGRVlzbGVtSkx3c204bExRd2FWbFFDaUowYkZZanhQQ3NoT3dnTm41a2hPVDBrSmNNR1FqdHJMRVhrL2p6NFM5L1N4eXMvTVl6cFgwM1ZBMDNDOG9nSlRsQ0V6b1dGbWFtdHJXeXVsdkgzZ014TWtvaSt2WHIzNnVVekxwaGlaaHhvZnNnSGNVOWQ2Mnk1QjRxY0UxQ1JTQUdCVU1Oc2c3R2ZRWjF0WEtVOU1QbEZmWC85VVMwdkxJMFIwSXdDRGlHNXZiMjkvcmJhMk5qVWRreFU1UmRHQUlaTnFmV3drd3lNUnc0R1pBUVpBOFVQTFFqNFRHLy9mOHppeC8vVGNhTzh4UDd6SC9OajEvQUZjOXZFTFViTmtSc0x5RCs0L2x2ZXU2eG8wWFlPejJJbEFyeGRGS1g0ZWxXM2twZGxtbDVlZDVzb2NiVnppME9NSmpjdkVxdlNNZUNGRjhib1FFV2pPbkNpVHg3N2ZhVWJZR0dJeWdZZzdVMmdhZXNyTFlTZkJXNlRJWFRadDJqU1BpTDVNa1lvbXpNd1A5dlgxL1N6VGNpbEdSMXY5WFp0aHl6b20vSnlaVHlSclhRWjZtZkJ6aSswR0ZVNldsekNBWC9DcDhNVGFjRGk4SXBNQ0tiSUhkN2tqTGZwWXN2cStEQm9UOFF5ajNTOGVHR2JFREVYYUVpLys1alg0dWs2bERLUmFIOU0wZ1lKaU4velVsM2pseUR3aEx3MFp1TEl2SHlraE4ySU1nNEJkemlSTE0zNkVFQUFScE11TlVJcnlaQlM1Z1pUeXM4eThGQUFCZUllSWZ0RFkySmk2WUYxRnltaHB1R3RYWDcvM1gyM3dLakQvampIMjdGRUdRc3o4ZXhhOHNxL2YrNjhiNjM2a3lpem5LVjZ2OTNraWVuamdaUVV6ZjFZMXlWUUFnT0hLcmZvUGcyclllUHZJV0dFYjd6MnpMd2tTamN5Z1BtWTRERml3WU5QRVNrdk56OUF5STNMaHhMTDZvNUdJb1RIV2M4Y1NDM21hbGE3clNQUlpRNnJDNTZJZUl3SU1BMzRpRkNpdnpJU2twYVhsZWdDZkhuaHBBZmgrZlgyOTZ0S2V3d3lVUS80ckdMZXUySHpiancwcC9nYkFTaEJWRWNQTnhBWXhDU1kyQUlDWVRDYVdrZitpSCtBdVlteUdMZTl0ZVduUzY2clpaZjdUMk5qWXYzbno1dSthcHZreEluSUR1RXJUdEJzQnFGeW9DWTVtbktwV2RpYXAwTWRHbXArb3ZqYVNoNmU0cWhEbDFTWG9lT05Jek1JQWg3WWR3MFUzUkMvVG5QekNCNEJ1YUpCc3cwUVlCam5peXA5UDVLVWhJM1VkV2dyak1STTlQaGFpcmpsQzR0WlkzTEVqSFUvRWxVbENnQndPQkRRdDRmQTZSZjZ3YWRPbUN5M0x1Z2VBQXdDWStkZER5ckVxY2gwQ2I4WmRMd0o0RWMzcnRWV2xVK1lUNjJjUlVSV3hkQkdva29rSUxEdVpSQkMyZmR6VytMMnc0NjJkVDlVK05iRWVDU3F3WXNXSzNTMHRMVjltNXY4QXNGblR0UFpNeTZUSVBLUkhMeXNjYzM2VzZHUHgrc2dJWGFEdWkxZkFWZUxFRzQvdndCc2JvdmZUNnp2cU95M3ZKWlg2bUJBQ3VxR0RpV0Z5Q0VEOFlnUDVSRjRhTXRCUGYxdHBNeml5Y00xVWNmSUNjampnSndHTEdYb095YThZSDIxdGJZVlN5bjhsb3NFU2dYOE5Cb1AvY3YzMTE2ZW1rTDBpc3pRK1pHOEUza0hrUjZHSWlzdmwra2t3R0h6RjYvVysxTmpZR0xzZXJtTENvT21uMXczSkZkMHBua2ZHWGVLQ3F5UVM4bDg1dXp6bVBOdVVDUG5DY0JXbk5qMWc4UDNyUmtUM05XRkM4c1NwWHBhZmhvd2o0bEpMbGZVN0ZzYnFCaDE0a1hCb1dieTlraGsrTitpUkVicU9nQ0JZUWtCWDRXVVRocnE2T3IvSDQvbUdFR0lTTTU5RlJGKy8vdnJyWTJjL0toU0t2S2UydHRhQ0tyMnNHSUx1aUJneTJhU1BqU1FIRVdIMmt1bVlOS2M4Nmw2RDRYSUFvTHZpcTlGV3lBYVZKQjVXbDhpYzZQb1luVFJrTEFwRHdvYkkwelQ0TThsTFE0WnNlNWhYQmhpZmF6TGVCeXJaTHMreFhxQmprWDg4eDRCSWs2U2dFRkNCWlJPUGhvYUd0OXZhMnE1bjVvdE4wM3dwMC9Jb0ZBcUZJcnVRTmtmdEJaNEtmV3drUm5OZVFia2JCZVh1Y1J0U1Z0Z2VOcFpLZlF3QUxKaVJVdElUSkVnbUx3MFptQ2JnSEowckw1ZkN1cUtSYm5ldGxCSmdCcHNtTEJCQ0lCU015bStreUFmcTZ1cjhBSjdLdEJ3S2hTSjdhVzV1ZHFoUXM0bUpiZG93bktOVE5YTWwvQ3doa3FRV2phU1BNUU5XT0pLYUtGbkNZbXZDSlB6bnJ5RXpoRlM0TE1ma1pSa2hST3hrSmJCUjdwV3VTbVZuSG1kbTJPRXdRSVIrVGFCOG5PVUtGUXBGYnREYTJ2cDVBRDhBQUNKcXFxdXJ1elBESWlteWtPYm1acTJvcU9nYUl2cXN4K081cGFHaG9TL1RNaW5TaTIyZXJoZWtTaDlMdHFFUzZPNUhvQ2NZZFMvTjBGQXhjL1JOSjFPcWowbUdaUTNVV0NIQVFoakF4S2lBbnBlR0RGbW5ESm1rbHh3ZWl6eHBQQzlkUm8rVUVpd2w1SURSMkovakhpM0Z5TFMydHM0RGNLSyt2ajVwelJJVkNrWCtVbEpTOG4rWitRNGljaERSUHpjMU5kM1pwTXB4VHlpa2RTcTBLaGYwc1VHamFFZjdIcnk5YVZmVU9jVlZoYmp1bTRuMWZCMXJWZG14NkdObStGU3hTQXZtc0huNVNuNW1BcG5wcmZ5WnRCejNJWTBsYzhHMXlzd25EWm5BQkttT01WRnBiMi9YQVR6RXpML2ZzR0ZEWmFibFVTZ1UyUThSN1NPaXdXL0lteTY3N0xMM1oxUWdSZHF4elRTRm5DY3JoR3RRbFVtV3ZoUmptVlRvWS9ZUW8xRVpNamtPK1U2djNYMXlmTUF5anZZQkdtazgzbHFrYWNQT0c1UGNRb3paUlRwVytSTTVOOXE0YmR0ZzI0YmRIMm5nYmdubGtjbFhQQjZQTXhnTTNndmdBaUphWVJqR1M2cHJ0MEtoR0FuYnRqY3c4NHNETCtmWXR2MFJqOGVUMmxxMGlxd2k1QXVuUlI4VDJ0ajc3WjA1RHdBMFBmWjZ6UEhsSDRvWW9odWxVaCtUVWlJWU9OWDl3TWJ3SWdQNVNuNGFNcDJkcDM1UDRHSVp0N3ZUa1lTRUtwZHJWRElrTWllUjhkSGNYSWJPdHl3TGtCS2hua2pGWGRYOUxqOXBhbW9TbXFaOWxJaHVIaGp5TWZQdGE5ZXVEV1JVTUlWQ2tmVTBORFIwQUxnZlFBQ0FUa1IvWjl2MnJBeUxwVWdqdnM1VFh4V3AxTWMweC9nZktCc0RwWlNKQ0xvejluclNQbVVreE9zM0E1d3ExWnhxZlV6YWpFRGZxYjgxMDhTSjRNeExRMFowZFlHWkkrWG4wa0Z4Y2V4akF4OTRJZ0tzT09wK1lXR1NoVW90bG1WQldoWk1yemZ5V3VYSTVDVkxseTVkSUtYOHdzQkx5Y3gzclY2OWVrTkdoVklvRkRrRE16OUlSQzhQdkp5azYvcC9Eb1NxS2lZQS9xNyt0T2hqcnVMWUQ1VFpQclgzbWNVSGh1SXNQTFdHdXpUNncyVUFzSUpERFpuNEJvUGhOdUllVHdhV1pjRzJiUGo2L0NmSGJGWWVtWnlHdWpxanVqS0JCRVBGUnV2YW16SWx0akRNb09CQTVRdS9ML2E4eXRQVERzWWJZcGIwOExraHh3ZHZTbFovUCt4UXhKVXBKMHJCOGdsRWMzT3pCdUIySWpwbllPaFZJY1RQa2JSb1pJVkNrZTgwTkRUME1mUG5tVGtNQUVSMFhYOS8vOTlrV2k1RmV2QjFCZEtpajVWTUxvb3BBelBEQ3RvZ0lvUURzYXVBRjFVV25GeXpkRXJzQjlUaGZoTm0wQUlSUVZxeHZ3NTFod1pYa1RNdCtsZ3dFRHhaZm5taWtaZUdqSGI4T0VqSzA1NEFqTlZsbWRDRk5HVUtVRlVWVXg1Ky9qbmc0RUh3MXEweDU5Q0NCU1BLR1krVWg4OE5HWmNEZjF0L1I4ZkpjVnZaTVhsSFlXSGhyY3g4NjhCTGs1bS9WMWRYdHllalFpa1VpcHlqdnI3K2RTTDZKU0lQUVhRaHhKYzlIay9zTDAxRjNoQTQzZytXU0xrK1ZqSzFDRVZWc1ZNM2R6Ni9EejBIKzdCMzY2R1ljNll1T1BXUkxKOVpFamU4N0syVzk5QjN4SWYzbnQwYmMwN2xuUEtZN3lFYTQ5SEhqdXcvZHRveHFYSmtjaHkvSCtqcE9kbmxkQ3lHd1VnTVcvTURINGc1bHg5NkNQSWIvd2M0ZURENkJNT0FXTG9zSlhLbUF0dTJ3Y3pvM2IwNzA2SW9Vb1RINDdsYzA3VHZFMFU2YWpIejk2cXFxdjZRYWJrVUNrWE9jZytBd1MrTnVVUjBpd294eTM5Q2ZoT0JudjYwNkdQbmZtQnV6RGwvZldnYkh2dkdVK2c1R0wyVmtXWUluTFgwVlBxVzd0QlJzMlJHelBYZWJObUJoLzlqRS9hL2Vqam1uTG1YcGo0ZHpMSXNNRE1PdkhlNmZwa3IrbVF5eUV0RGhpd0xvcXNMVXNxNC81akpDc0VDQUxyeUtsQk56WmprRmRkZEQ2cW9pTG5YYUQrUUtRbWZHeGhuWnNpQmltWGVYYWRxckdzcTJDaHZhRzl2cnlTaU93R1VJZklFOVpuVnExZC9aY21TSlJPbm5xTkNvVWdxVXNwM0FQd0JnSWxJcDc1YnZWN3Y5TXhLcFVnMTBwSUlkQVhUb28rZGZXVU5KdFdValVuT0M2OWJpTUlLOTJsclhyQnVJVnpGWXl1eU4ybDJHZVpmTVR2bCtwaGwyYkJ0aWYzdmRwdytoL05Tdlk5S2ZyN1RjQmlpcXpPaWNFZHhaNDcyUXpONExOWTRVYVFFTTMzNk04Q00yQlo4MVBOWHJvSll1VEtodlVaY2F3enlEejB2MGIrSmFWbndkWFRBRHArS05SVXFiU0p2Q0FhRC8wQkVsdys4UE16TS81WlJnUlFLUmM3VDBOQVFJcUlmQXpnRUFFUjB2c1BoK0dTR3hWS2tHRHRzdzljVmdMU2poL3NuVXg4VG1zRFZuNzRVWlRQaUZHQ0t3c0tWODdCdzVieGg0d1ZsTHF6NC9HVW9LSGVQYXIyeTZTVlk4UnVEYmhVQUFDQUFTVVJCVkxuTFlwYUVUcVkrWnRzV2p1NC9Cak0wY1o4ejVxVWhRMUpDZEhVQkF5NjNoTTVKaGh1dXRCVGlpLzhLV3JjdWZpVXpBS2llQ2Uyem40VzJmdjM0OTBXYXd1Y3drRFJuV2VqYmMzcXFST3JyY2lqU2djZmpXVWhFbndmZ0FnQXA1YjFlci9lbERJdWxVQ2p5Z0xxNnVnUE0vQzFtSGl6MWROdm16WnRWazh3OGhtV2tjcGx0eWJUb1krNVNKK3ErdUJ3WHJEczNiaVV6QUNpdkxzWFZuN2tFaXorOEtPYWNTYlBMY04yZEszREJ1Z1VvbXg1ZnJ5c29jK0dpR3haaDdWYy9nSUt5MFJrL0l4RlBIK3ZZT1R4dFFhUGs5RGZNQmZJMlBwVTZPNEZnRUxiYkRTMUd3OHF4ZUM5R1BOZnRCaldzQVZZM2dBOGZCam9PUkhKMmdrSEFjQUFsSlJEejVnR1RKaVc4cHBnNUU0NWYvREs1Y283eHZiT1VzTUpoZU04d1pQUjBsYnBXcEl6MjluWlhLQlRhREdBS0FERHpicmZiL2ZXR2hvYUpXUXBGb1ZBa0haZkw5ZXRRS0xRZXdEVUFTa3pUL0U1emMvUDFqWTJOL1ptV1RaRWF2SjErbUVFTHR0dE9pejVtdUhTOGIvWFpPRy8xT2VnNTNJZnVqajZFL0dHWS9TWjBodzUzaVF0Vjh5cFFOQ2wyY1lDaGF4cHVIZWRmZXk3T3YvWmNlSS81MFgyd0YvMjlJWVFEWWVoT0hhNGlKeXBtbGFGOFJzbW81QnpyK0NCU01pelR3b0gzaGhjd0VGQ0dUTTZqZFhTQXZGNVl4Y1V3RENOcWZHSTBSbkw1eGVPMDQwU2c2ZE9CNmRQSHZPWllqbzFLeGpHczZROEVFT2pzUlBERWlkUG1LRU1tdC9GNFBNNWdNUGdOSXBvMk1IUkFDTEdpdHJaV0dURUtoU0pwMU5iV0JsdGJXLytObWR1SnFBQ0FYbGhZV0FwQUdUSjVTbStIRHlGdkNLNWlSOXIxc2JMcEpTaWJYakpzZkt6N2xVd3BRc21Vb3FqSHhpcmphSTROSFE4RS9PZzhkQnk5SjRZWE1CRDVHWEFWbGJ3MVpNanZoLzdlZXdoUG13WXBaY3luQU5sS3VrTEZSb09VRXFGZ0VQNk9EbGlCMHh1N3U1VWhrOU80M1c3cTcrOC9BaUFNSUFUZ2EvWDE5YXJVc2tLaFNEcE9wL1B0VUNqMEpXYmV2M3IxNmtjekxZOGl0WVQ5SmpyZjYwSEp0Q0tsanlWcFRTa2xnc0VnT25ZZFFyOXYrRE1BalhWTWxQWitlV3ZJQUlEMnlsK0JLNjZBdENQdXpHUjZPRElSMXBVSytXTTFxb3AyYmlnWWhCVUtvVy8zYnJCOWVvM3lBanQrZDF0RmRsTmJXeHNFOEwyMnRyYkhMY3Y2cUpTeU9kTXlLYktYK3ZyNkh3TDRZYWJsVU9RbXRiVzF2cWFtcHA4ME5UV3BMNDRKUXNjclJ6RDNpaG1RdGxUNldJengwZWhqd1dBSTRhQ0p3N3VQUUViUnZ4eVJOTmNKUVg0Yk1vY09RZHUvSC9aWlowVk5SaC9yQnpVYlB2akpXak5SRnk4em83Ky9INmJYT3l6Ukg4eHd5NG5UZkNtZnFhdXJld2ZBVnpJdGgwS2h5RytVRVRPeDZEM2tRL2YrUGxTZFZRRWppa2FtOUxIUjYyTitid0FIOTBUcFk4T0FudC9xL1dua2ZSQ2Q4WmVuSVcwYjBzNnNvcDJOcnNuUkVBNkhZZGsydWw1OUZYYi82VzVNSFl6NHRVRVVDb1ZDb1ZCTVpIYjk1UUJzMjQ3cVFVZ251YTZQaFVJaDJMYUZ0MTk2QitGZ2VOaHhRUUxhQkRKazh2NmRhcnQzQXdjT3dLeXBnYWJyV2VXYVRNV2FLWEYzRHVUR0JMdTdjZVNGRjRiTmMwbVoveGF4UXFGUUtGSktTMHZMT1FDd2V2WHFIWm1XUlpGOHVuYjNvT2VBRjNxTkRrMlBIVjZtOUxIWTQxSXlnc0VRZW8vMzRiVy92Qmwxcm83aEJSWHltYnczWktpL0gvb2JyeU04ZFNwMHc0QmhKTzdTekVYWFpMTDJHenB1bWliNkF3RWMzTHdaaUpMVTc1WlNWUzNMTWRyYTJncWxsSjhSUXZ5MXQ3ZjM2Y2JHUmhVYnFGQW9Na0p6YzNOUlNVbkp2d0w0S29CZnRyZTMzemFRdDZmSUk4eCtDd2ZmT0liaXFZWFFEVjNwWTJOWWMxQWZlNkhsNVpoOWVYUTJRQkFUSnRrLy94K2tNME4vL1hYSXZqNkVRNkdFR3pLTlJLNjdKaE5GU2dtdjF3dGZSd2Y2OXU0ZFBvRVpoWkx6M3lMT001ajVud0I4VTByNTY5TFMwaTluV2g2RlFqRnhLU29xcW1YbVR5T2llcTBKQm9OTE15MlRJZ1V3Y09pTll3ajJoaEFPaFpVK05rb0c5YkdEdXcralk5ZnczakVBSXZreDdKaFFEVEh6MzVBQm9QWDB3SDd4QlVncFlacm15WEVpaXZwaEhXazhudFdjckRXSGptZHl6VUFnZ0ZCL1A0Ni8vam9zdjMvWWZBMUFvVXIwenlsYVdscXVadWF2RTVHRGlLcVoyUno1TElYaUZLMnRyWjl2YlczbDF0WldibXRyKzNxbTVWSGtQRThEK012QTc5T0k2STVNQ3FOSUhmM2RJZXg5NFpEU3g4YW9qd1VEL2RpKzlkMm9KWmNCZ0VCd2tEUHFzWHhsUWhneUFHQTgreXk4TzNiQU1rMndsS1A2SUE0ZWl6V2V5TVUwMmpWSDJpdFo4cCs1N2xETWNCZ0J2eC9kMjdlajY0MDNvcDRybUZHb3dzcHlobzBiTjA0WFFqUVJrUnVBWk9ZbjYrdnJ2NU5wdVJRS3hjU2xvYUdoajRpK05tUm9qY2ZqK1hER0JGS2tsTjNQZGVEUXRtTXdUUXRTUmk4NXJQU3gwK2VFUW1INC9RSHNlbXN2ZHIwWnU4VWJRVUNQV3FjM2Y1a3doa3loWmVGNFd5dUN2YjBJaDRkWGVjaDExMlN5OTJKbStQMSs5SGQzNDBCYkc5aUszdURkeVJJdXFhcG81Z0x0N2UyNmxQSXp6SHpwd05BdVJHTFNGUXFGSXFQVTE5ZHZZK1p2TTdNRW9Ba2h2dWZ4ZUtvekxaY2krYkJrYlBmc2diZmJxL1N4QkJqVXgzcVA5K0taUjErQWJjV09ndEdnS1VNbVh4RkVxRHg2Rk1lMmJrVW9HSVE1Y1BGa3N4dHhySHVOVjA0QUNQajlDSGk5MlBmWVk3QUNnWmpyVHpkTmlEVGVJQlJqSnhRS0xRTndHd0FYZ0RBejMrMXl1VjdPc0ZnS2hVSUJBQkJDL0lTSUJ0My8wNG5vVSszdDdTb0ZNdzhKSEE5aTE0djdFQW9HRVE1SFFzeVVQaFpkSC9QN0EvQjdmV2ovMDdNSUJ1TFh3Q2hHR1FSTkdOVWV3QVF5WkFDZ3lyTFF1L1ZsZEwvekRvTEJJT3dvWG9heHVQeEdPbmVzYTQ3WHRUcVdOWmtaQWI4ZmZiMjlPTFoxSzd6NzlzV1UzV0NKS1JudXo2TklqQTBiTnN3QThFY0FKUUNZbWYvaTlYci9wN2EyTnJxclRhRlFLTkxNcWxXck9nRDhFa0FJZ0VaRUh3NkZRb3N5TEpZaUJUQXpEcjdZaFQzYjlpRVlETUtLNG1WUStoakQ3dytndDZjWHIvN2xEUnphSGFYNTVSQUVOQlNnS082Y2ZHUkNHVElhZ01xZUhoendlQkE0ZGl4aXpHU3BJcDRKMXlvekl4UUt3ZWZ6d2J0M0x3NC84MHpNa0RJd1k0cHBZZUxVeGNoZEhuNzQ0VExETUw0UG9Bb0FtSGs3RWQycVNpNHJGSXBzZ29pWWlCNEI4RmRFS3BpZEErQWptWlZLa1NwTXY0MVgvcndOeDQrY1VQcllHVEF6Z3NFZ2ZENGZEdTQraEZmLzhtYmNrREl3VU1qRkVCT29XdGtnRThxUUFZQXBsZ1gyKzdEejk3OUhzTGNYd2Y1K3lJSGsvM1M3SnVPdEdZMVU3RFgwZDlNMDBkZmJDOS9odzlqWjNBdzdHTnVGcVRHanlsTEZycklkWmlhbjAza0RnR3NIaGs0QStHcDlmWDM4UnpzS2hVS1JBZXJxNmc0dzgzOE52Q1FBLzlEYTJucFJKbVZTcEE3eUdtajl6V1o0dTczbzd3OHFmV3lvUHRiblJlZkJUclQ4WmpQTVVIeDlpeUFtcERjR21JQ0dqSXNaWlphTlVIYzNEbXphaEdCZkh3S0JRTlFuQWVsMkk0NjBacnpqbzEzenpOK0R3U0I2dXJ2aFBYZ1F1Ly80Ujhnb0NYaERxWkFTQmFwYVdkYmo4WGhtQ1NIdUJGQUF3SlpTM3MvTW5rekxwVkFvRkxIWXNtWExZOHo4OE1ETGNtYSt0Nm1wYWNMcEt4TUJIVHFDWFJhZTgyeUJyOWVuOURGRTlMSHU3aDRjMm5zWWJmYy9DVE04OGtOakZ3b21YSkwvSUJQdXhxQUJxTEl0Nk5KRzk5dHZZMTlMQzZ4d0dQMERucGxVa1FuWFpLS0VRaUgwOXZhaS84UUo3SDNzTWZSM2RjV2RMMWlpMGpJbjZDV1RPN1MydGxZSUlYNEZZTER5ejJ1YXBuMm5vYUVobEVtNUZBcUZJaDVOVFUxU1Nua0hNeDhCQUNJNmI5bXlaUjluWmxWWkpzOFFwS0dBQzdIbmpiMTQrcEhuWUliTkNhMlBCWU5COVBiMm92ZDRMNTc2MDdQb1B0WXo4dDRnRktBUUdrM011aGdUenBBQmdBcmJScEZ0ZzIwYjNkdTJZZGRERHlIbzlhSS9FQUF6ajlsZEdHczhrZVN5WkswNTJpY1FnK0ZrZ2E0dTdQanRieEU0ZEFnalhZNkZVcUlpUzJOWkZSSGEyOXQxSXZvS0VkVU9ESFVEK0VSZFhkMkJUTXFsVUNnVWllRDMrenVJNkc0QUpnQXc4OTl0MkxDaEpzTmlLVktBQ3dVUWxvR2RyKzlHeTI4M3crLzFJeERvbjVqNldGOGZ1by8xNE04L2V4eGRoNDdIbEhVb0JqdmdRa0ZDYy9PUkNXbklHQUJtRGVrbzIvUHV1empRMm9wQWR6ZThYdS9KYnJPcGRrMm13OTBaNnhnencrL3o0WGhYRjdwMzc4Yk9CeDlFNk1TSnFPdWZTVTA0ckx3eFdVNGdFSmpMekxVY3daWlNmcW0rdnY3MVRNdWxVQ2dVaWREWTJHZ1RVVE9BdHdlR0Zqc2NqcXN6S1pNaU5XaWtvd1RsQUlDOTIvZmptVWRlUU8veDNnbWxqL2w4Zm5SMWRXSGZqZ040L05jYjBYdThMK3I2MFNqRnBBbnJqUUdBQ2Z2T0s2VEVWRE9NSTNwRUpUK3hiUnVDeDQ5ajdnMDNBSk1tb2FDZ0FBNm5NK2I1MmV5YUhBbG1SbDlmSC9vREFYVHYySUg5cmEwSTk0enN2Z1F6SmxzbUpxa0dtR21ocVFuaW8xZkJVV3FWTzAwS3UzVEQ2ZEIwTEFERWJEQlZNcmdLakVvR1ZRSmNBUktGeEZ6QVFBSG9Zd1VodTdMb2tMbVdKSnoyYk9kOTMraCtwdXJMREFxQXBCOU0zUVR1Qk9NNGd6cUZ4cDFFY3I5dDgzWXpGQTRaWlk1Z3ViYzdkT2ZUQ0RjMVFmMkRLeFNLc2RQVUpHcHdsVU5NczV6Y1R5NWhHQTdEdGhab21qYmJKbFNTTGF0QXFDU2lTakJYZ0tnUXpBVjN2RWNGVjVkWlplY1Yybml1VDNlODVhTWZMUHhSKzMrQ09BQWdBQ1kvZ0c0R2R3SjBuTUNkUktMVGxuSy9zTzN0L2FBUXVUa29IWHBvNzc2bncyaHFVdmV5TE1WTmhTamdZZ1RZaTNkZjM0WHVybDZzdXFrV1hBa1VGQlRBNlhURVBEZlg5YkhlM2w3MDl3ZXg1KzE5ZVByaDUrRHI5U2Q0TWxDQUlyaXBNTFZDWmprVDFwQUJJcDRGbjlEZzB6U3diY04vOENEZStkV3ZNSGY5ZXRqVjFYQVZGTUR0ZGtPSWlPTnFwQS8yU0M3TFpJeVA5MXpMTk5IVDA0TlFJSUNqVzdiZzRKTlBqcmpQSU1Vc1VaTkEwcGxpYkJ4cFEyRmhZVVdOQ1cyV1lKNEpRYk5ZWWlZWlZPMkVQa3N5VlRQRGRlb01HdndmQnY4ZlJDZERBMTNhY2RTSTM4SGlRc01nMzVSSUpDMEFpSUhwcDg1bkpqQUxFQkJ5dVBRRDZFZEh0MTU1NFBacmFQL25WdkFCMkhTQU5YdGZoWGxpSDlYQ2w2Ni9pVUtoeUQzZS8vL2FDaTIzVVFQbVdaSm9wa1kwUzRKbmttbFV3K0JaZ0t3bVRiZ0Foc1lBeEpEdkxLTFQvdnRDbjRZdGZScUNUQVNnaEFnbHArNTNnLzhaUEo4QU1EUkJZS0dIM01BQk10RUJrdzhzcXJwcVAvKzQvUUF6SHlCZ0g0ajJ2ZjNaV25Vdnl5TEtNQWttd2pEdEVJN3VQNFkvL3ZoUjFOK3lBbE5uVFlaVjRNNDdmY3cwTGZUMDlDRGc4K09ONTdiaHhiYXRJKzR6RkFjNVVjcVZvem9uSDVuUWhvd0xRTFVaeGs3aGhEWFFDZFgwKzdIN1QzL0M1SXN2eHVURmkySGJObHd1Rnh5TzZFOERzdWxpaW5mY3RtMEVBZ0VFL0g3NERoL0drV2VmeFludDIrT3VOeFNOR1RQQ1liaFpudnFpVVl3WmJvYldPNm0waHAzNitjVGlJc2w4QVFreDJ3S0tDQ2hrb2tLQVhTQVNrZHB3TktZL3V5QUxEdXBOL0FTQ0U2QjVJTXdqRUpoWWdrV0lCUHdFM2RldFQvYWZlSWIzQS9JVlp2R2Fyb2RlSzFuV3Q1dEllVzBVaWdsSmM3TTI3OGlrR2wyajh3bDBFU1JmWUFtYURhQUlSSVVhdUpCQkxnRUkwT2dyWFliSG1OOVBnQlBBUEJEbUFRUUdTV0lPZ2VBSHlBZG0vOElmdCs5bnlGZUV6YThGTmUyMVhaMVg3MFlUcVh0Wmh0REpRREdYb1FlZGtKQUkrUHF4OGY0bmNkNWxDN0hvMGdWNXBZLzUvWkU4b002RG5YaDU4NnZZODNiczV1UFJFQkFvNGpMb0UxdU5CekRCRFJrQW1HeFo2TloxSE5Yb3BJSnU5dlhoMEZOUG9mZmRkekd6dmg3MjlPa0lPeHdvS0NpQXBpWGViQ2hkcnNtUjl1cnY3NGZQNjRVWkN1SG95eS9qMkpZdENQZjFBWW1XVDJaR3VXMWhzbVdsOVQzbEczdmE0WnFFNGlMU2pNbmQwSzRqZ1E4RGRDRlRqSCsvYkNqUXd5UUljSVBnQmxBWkVaTVdBZHBxSWtCSzU1dmR6MVU5NEgzTzJzQmg2MGh4dGRkTDg2R3FvaWtVZVV4TlU3dkxVWVFpbzBpYnpNZXM2NkRSaHdtNEVNRHAzaFVBRVg5SjVrdjFFMWlBNENhUUcwRGx3UGY5SW9KWURRMXdBbTh1ckd4L2dPOXUzMkQ3Y1VRNityMDdQNmNxUEthYkFoUWh5SDRFNEFNSThQWDY4ZEttVjdCMyszNHNYN3NNazJkT2hzTVJ6bWw5ek92MUlSUU00YzBYM3Nicno3NEZmNjhmUEpwMkZneEUwdnVMbEU0R1pjaEFFR0ZlS0FUYkFYUVpwMUxZMmJiaE8zQUE3OTEzSDZwWHJrVDVPZWZBRElmaExpaUEwK21FRUNKbU1sYzBVdUdhakxjbU04TXlUWGk5WGdUNyt4SHU3VVhIRTArZ2UvdjJ4QTJZeUVLb3RDMmNFd3BCcUF0bTFEQ0RlbDhxclNIVFdDYUpyckVsbG9Dd2dFQjVVaStCemlQZ1BJdU5KaGo2OXA2anJxM2R6OG1uQ2RyenBaY2QyMDNab01Fb2trNTlmZjBQQWZ3dzAzSW8wZ2d6bmZPanY5VG9zSmV4NEd1WXNRU1d2WUFvUCs1bEJKd0hvdk5nYzVQaG91MGcxOVlGUDNycWFWTWF6Kys4N2JMZG9ERzRreFNqUnBCQU9WZUJBZlFQUkRIYmxvM0RlNC9pMFYrMjR2STFsMkxPb3RrSWg4TUR1VE81b1krWnBvVyt2ajRFKzRQdzl2anczR012WXUvMi9hTXpZQUNBSS9sRWt6QUZZbUxXNnhyR2hEZGtnRWdWczdQTU1FS2FnRmVjYnVGYmdRRDJQdklJT3F1ck1lbjk3MGZGd29Wd0ZCZkQ2WFRDNFhEQUdHTDhqT1VEbnV4alVrcUVReUVFZzBIMEJ3THdIenFFNDIrK2lSUGJ0c0h5SjVoQU5vUmlscGlycXBTTkdtNkdkbUpxeFlydVo4V3RnbWlKWkV3QlVKTEhqMDhjQUowUDhQdkJZajJEajNVL1cvblNpYi9nL3ZJalhhM1VDRld2VzZISVJkWTNhK2RlV2JsQy9MajlWZ2l4aEVGVEFKU0lVNGtwZVFVUk9RQ2N6NkQzRThuMURpMThiT0dQMjEvaS8vbi83TDE1Zk54WGVlLy9QdWU3ektaZEk4bUxKRHZlc2k5a0QybEN6QmFia0pZZkpLRzBMS0c5UUhvaFVQcWpMMXJLN2MvaHRyZTBkQ0ZKR3dwTmY1ZmJGc3JTM2dzRm5NUWxjUklTUXZhRUxJNWp4NXU4eU5ZK212MjduUHZIU0xabHpZeG1SdC9SWXAzMzZ5VmIraTdQT1RQU2ZMN25PYzl6bnZQUXQzY3NHN3lmVzI3UldsWm5ER0hTb3RyeGNNaWZGT0RQcHJNOCtQMUhXUFpVRjJkZXZJNTE1NjhoMWhSZDBPT3hiRFpITHBjam5VN1R2LzhvdTMrNWgxMHY3aUdUekpTMFZ3NWJoR2doanFUeWFOVHBqblprSm9nb1JXOHV4NjV3bUx5WTd1V21EaDRrYy9Rb0E4OCtTL3hOYnlKKzRZVlkwU2lHbEVTaTBaSTVtN1ZTN1hqWDh6eFN5U1M1ZkI3ZjgwajA5VEh3OU5Nazl1ekJTYVdxaThKTVlDcWYzbHlPYUEzM0xrV1VRb3c5MXR5Q05DNGJWZkwzSmZMdFFDRWtjVm8rOG90UldKQUxOQWtoMWlINGpkRVZIWThPUGVMOXFXbTV6elJkbFJqUlVScU5ab0dqbE9qOTJtTXRVWlcvVENKL1g4RGJKMDdNYjcvbWtJbFNLRTBVSnFEV0NZUGZPT2RZL0ZIL3JnZi8xSENkWjE3NTdQVWpPa3BUUHl4aDA2VGFHQkhIOEU2WkIrdmZmNVRCSTBPOC9Jc2RuSFBabVp4MXlRWWlzVEJTeWtMRjJRVXdIa3NtaytUemVWelhwWC8vTVY1NjRsWDZkaDBrazh4V0g0V1pRQ0pwVW0xWUl0alh0OWpSanN4SnhEMFBrY3V4eTdiSnllbmVydTg0Wkk0ZXBlLysrem42eEJOMFhuNDU3ZWVmVHo2YnhiQXNMTnNtR29rVThqWm5xQ1ZlakVvV2owMStBSlR2NC9zK3VYeWVURHBOTHB2RnorZEpIenZHMFovL25ORmR1MnB5WGlZSitUNXI4em5pbnFjWDk4K0FVc2pSaDFzdUdIbk0yb1RnQnFIRVpSUVdtbW9BRU5kS3c3ekM4NDNuaGg3cjJEcXkzZmx4eTNXakx3bWhvelFhellKaWk1TG5kRHg4QWZjOHZBbkZEUWg1bWRCYWRod2h4TFhTRUZjb0dYcnU3TDk3YUt2NHUrMC9mclhqdXBlNFJXZ3Rxd01SWWtBbkl3emc0VTQ1NStaZGhvNE04N1AvZUlJWEhuMkpDNjQrbHcwWHJTT1h6V0ZhRnJadEVZa1UxdEVJVVg1VHkySlVNeDd6ZlZYSWhzbm5TS2N6NUhJNTh0azh3MGRIZVByQjV6bTQ2MUROenNza2hqSnBGZkdKOTBSek10cVJPUWtoQkhIUHc4emwyQkVLazVPbDh3L3pZMk1jL00vL3BQK0pKMmhadjU2RzNsNmlYVjFrT3pvd2JSdkROREZORXlubDhmOVB6dU04OVVOUzdFT2psRHIrNWZzK251dmllUjZ1NStHNUxvN2prRXNreVBUM2t6cHloTEhkdTBrZFBEanI5eUhrKzV5Wnk5TG02d3BsTXpId0dJMmpQNHQvRmt0OFJDQzZBVDFWVXB5UVFGeGxDbldwc3F5UERqL1c4ZTJoWHd4OHBmMUtLdC8xUzZQUjFJMzRuLyt3TVI3Yi9sa0JIMEhKYm9UU1dsWUVBU0VFVndua3BhQStldmF4aDcvdDNMWDFLN3MvL1M2dFpRRWpoQ0JLQTFKSmhqaUtKOXlpMTQyUEpubjhKMC95L0tPL1pQVlp2U3hmdll6NGluYmF1bHF3YkJ2VE5BSWZqN211aCt1NitMNkg2M280amtOeUxNbmc0U0dPOWczUXQrc1EvZnVQQnZJK0dNcWtqYzZDRTZPSFpOUFFqa3dSV2lhaUVidHRtM3lSeU16SnVNa2tnODgvei9ETEwyTkVJb1JhV21qbzZTRzZiQm5SRlNzSXQ3UWdER1BLYk1DcHU3dE9mbi95QitWNDVPWGsvNVhDeVdSSUhUbEN1citmOUtGRHBQdjdjZEpwdkd4MlZoR1lTYXlKMTk2bU43MHNpVktJUXc4MnRzVWk5bzNLRjE5Q3lwNzU3dE5pUVJXS0hLeVJnaS9pZEh4czVESC84NGFULzBuanh2RWhzWlR5VmpTYUJZRVNaLzN0ZzIzNDRrWnB5QzhKS0dpWnpwaXFCQXZFR2luNG9pMGpIenZyYjdkLzNyZjR5ZXVmMkRpRTFySkFDWXNvTGFxZEVUV0lYeWI0bFI3UDhPclRPM245eFRjSVIwSTB0VFd5YkZVWEhTdmE2ZXp1b0ttdEVXbklRTVpqU2tFbWxXSHd5QkFEaDRibzMzZVVvYVBEWkZOWmNwbjhyQ013azBobDBFTDdrdC8wc2h6YWtTbEJwK2RoWlhNY3NHMUdKbExGeXVFN0RyN2o0Q1FTSkE4Y09IN2NqRVFJZDNRUWpzZUp4T09FMnRvSXQ3Y2pUYk9RZmpZWjlSRUNsRUpOT0JCS0taeEVnc3pRRUxtaEliSkRRMlFIQnNnT0RkWG5CU3RGcytmUm04L1RyclFUVXdyMUROYm9FKzAzeE1MeWMvaGNJWVRRbjZGYUVhSUxKZS8xcmZBelk0K0cvMHBGQjM0b0xrWHZ1TG9JdVAvKyt6OERmQlZBQ0xIbCt1dXZ2Mk9ldTZTcGxxOC9ZNTN0UFh5RDhJM1BDY2tWNlBGQXpRaEJsNkc0VjdvOGMrN2ZiZityVjh6R0gvS0pTN1dXQlVoTU5HRW9pNFFhSmt1NmJHVEN6YnNrOHk3SnNSU0g5L1lmUHg2S2hHaGYxa3ByWnd1dEhTMDB4NXRvaVRkald1WUpaMllpRFUzNUNuOWlMS1I4UlNxUlp1VFlLQ01EbzR3TkpoZytOc0xvUUJWN3RGV0xnaEFSbW1naklxTDFhK2MwUUF0WEdWcVZUelNmWTQ5dGM4dzBVVFhFOU54TWh1U0JBMU9jR3dDa3hEQk5oR2tpSmh3bDVicjRub2VhK0FvaXdsSUpBa1duNTdJNm55ZWlGL2FYUkcwbE5KcUovNEVRNGphRldLWkR2QUVnaEtuZ1NpVDNqR2JpNS9ZL01QaVh5NjZuK3ZKNkdvMm1ZdGJkdFRWa3UrTi9JT0EyQk12bXV6K25CUUpUd0pVSzdqbkhIVDkzNkNzUC9PWFIzNzllYTFtQWhFVUVpeTVHR1NURmVOWDM1ekk1RHUvdG4rTGNBRWdwTVN3RHd6QXd6RUxFeG5NOVBNL0hjejE4enc4c3dsSXBNZEdvRi9aWGlIWmtaaUNrRkJ0eU9TelBwOSsyY0JIQnJCdnhmYng4SHZMNTJkdXFGYVV3Z1U0bnoxckgwY1g4U3FBVU12dnpscDVSWmQwTjRrYnQ2dFdGRG9UY1lrYzdyc3c4a3YrdjRXdkg5Z3VCRGcxcU5FR3lSY216NHcvMUNPVGRBbTZjNys2Y2pnam9BTGEwUjYwclcrNSs1TC91SExwMlAxdUUxcktBTURCcFZSMUlURkppckJBMW1lV1F6UGQ5L0p5UE05OEpBUW9Fa2lnTnRCSkhDajBxcXdTOW0wNEZHTUE2MStIOGJKWU96OFU0RGRKZmhWSjBlQzduWmpKczBFNU1TZFF6V0tNLzcvaHdWbGsvQmFFZi9IVkdDTEVwSTBNUGp6N1cvcHRxbDY2V3BORUV4U1ZmZjhZNnArUGhEd3ZrVDRYUVRreTlFWWhOaHZBZVBqdiswRyt1dTJ1cjFySUFrY0tnVmNTSnErVkVSUU9ueFpaR0NxS2lnYmhhVHJ2bzBrNU1GV2hIcGdxYWZaOE51UnpyczFsc2YvRldXN1NWei9wY2xnMjVISzE2UFV4SjFQY3dSalB4TCtQek44RGErZTdQVWtFSTFRUHl6cEgramp2VWRoMDExbWhtemMzZk16Sk80c3RDOFRjSXJXVnpoaEE5RW5tbkpVTjNzR1c3MXJLQUNZc29iWFRTcWpveEZ2R2p3c0NnamM1Q1pUS3AxOE5VeStMOXpjOFRGckRNODRobk11eWRXRHZqQkpWdVZrK1V3a1RSNWJxc3l1ZDFqZUFaR05yZTFqMXFHdmNnRm40VXhqYzZ3T3BCV1N2eFJSUElLTWdvU2tRQUEwRUc1YVVSS290UUtZUjdGT0VjUkxpSEVDbzNvLzI1UndnRXJRSStQMnJHTHgzYTd0L2F2bkY0OW5YRk5ab2x5THE3dG5mYkJ2ZE1wcEl0NUNkVmU5aGdSY3htZWN5bXdSSkVURW5ZbEVRTWlTRWc2eWt5cmsvT1U2UmNuOEdNdytHVVEzL0tJZTh2dkV3SkFRSkJxMFIrL3B5NHVqUi8xL1piZDM5Nm85YXlBSkVZTklnbXduNlVoQmdtTFpMNHlsdllmK2dBQ3FTUVJGVWp6YlJoNkxwQk5hUGZ1Um94Z1hXNUhCMk93NEJsTVd3WVpLV3NxU0JBWFZHS2lQSnA4enc2SElkbTM2OTZsOXFsUnYvakRaMVNHZmNJMkx4UUhvMUtoRUNFUWNidzdMUHd3cGVpSW05Q1dhc21ISlphakxvSTd4Z3l2eE9aL2dWRzltbUVud0NWUWZnWkZrSUZVU0hFZGRJMDdobDZwTzJUN1c4WjdwdnYvbWcwaTRtMVgzdWdNK1J6RDdCNXZ2c3lpUzBGSVVNUXRReldONGU0SUI3aHZIaVU3cGhGMkt3dFNjVDFGVU5abHpmR2NqeDdMTVdMZ3huRzh4NVpUNUYxL1FXZ1pBVXRzdzN1V2Z0M2ozenlqVSsrUld0WndKaXlzSFltcWhwSmtTQkhCbmUrMTd3VVE0RXBMTUlpU2xRMUVpS3N4MlN6UkRzeXMwQUlRWXRTTk9aeXJCU1NNY1BnaUdXUmtITCtJelJLMGVCN0xIZGNXajJQa1BJeHhDS0lITTB6YWl1aFVUOThMNExOaXZtZEl2RmxLOHBlaDIrZmhSODZFOTlhQzFZdlNrWlFhdVpOdkNacjRaZmEzQXRoZ1Z5Slo2N0FpMjdFd1VlNFI1RDV2VWpuRFVUdU5XVCtOVVQrQUdLZTFxb3FoQ0dFMmlRTTQrdHFPKzhWRzhuT1MwYzBta1hHdXR1M2htemZ2aGZGWnNUOFB1dWJiY25xcGhEcldzS3NhdzZ4cXRGbVpZTmRjRnlLYUZTMVdtWVpnbVV4bTY2b3hadVhOK0FyT0paeE9EQ2VaMThpenh0aldYYVA1amlVek05bkJSRkR3S1lRL3RkWGI5biszbjFiTm1vdEN4Z2hCR0VpMkNxRXB6eHlaRWd5UnA3cy9FZG9GRmpZTk5CQ1dFVXhNSkJDcis0SUF1M0lCSUFoQkZFVVVjOWxtZXVRTUF6NkRaTWgwOEJENE0yRkE2RVVobElZS0ZvOWp4V3VTNVBublJCKzdjRE1pUG9GVFdOdS9Cc2c1eldkVEJsdHVFMi9qaGZkaURKYVViS3g0SFFna0ZJY0w4dGRiaFpucGgyTGk5OHJ3ZWhGMmQyNDZsZkFUNEkzaXN6dncwaDhCelB6Qk16RE1FQWhMQUdiUjYzNGQ0ZCtNZmloOWl2Uk8yaHJOR1ZZZDlmV0prdUV2eUhneHZrY3dMV0VESDV0VFN0WEw0L1JiQnMwMkFhbUxDek5GbEllTDJrYnRKWkpZR1dqd2ZLR0VKY3ZVNlFjajBUT295K1o1NGR2alBEc1FKcDV5a1N6Qkd5T3hzVjMxOTIxOVVPN1AvMHVyV1YxUUFxSlJHSmhFVk9ONU1pUVZrblNKRkVvRkxPdmREWWpFeFhJcEpDRVZJUkcwWXl0ZFBTbEhtaEhKbUNFRURUN1BzMStIc2VCY2NNZ0lTUlpLY2xLUVU1SWNrTGd6L0tQV1NxRlViOFRjZ0FBSUFCSlJFRlVyWHpDU2hIeWZTSkswZVQ3TkhvZTFvbk96UHIxTEJYVVZrSmpidnlMU3NuM3pNZURYMkdnakU2OHBwdHhtbTRDMlZqME90OVhFeHQzVFQ5WFNpQXJFYzdDTlpNRGcwSzFGQ1diOFdVRHZ0V05IM3N6YnVaNXJORi9SR1pmUXFoa1pTOHNVTVJtNGNUL1NEMHplSWU0bFBROGRFQ2pXZkNzdTJ0cnlKYmhMd0x2bVkvMkRRSHRZWk1iejJqaGhqT2FhYkNLVjE5U2sybk9SZlJwdGxvMmVaVXhjWDJUbE1Rc2crVU5OcGQyeFhoNU1NTjNYaDlteDNDR2xEdjNrek5DcU0yV0VmNmpGVjkvNW83RG43aFVhMWtkS1VScG9vU0owcXpheUpFbHIzSjR1TGpDd1ZNdUxpNklXWHEyU21CZ1lBb0xRNW1ZV05pRUNLa0l4bVFGTWowa3F3dmFrYWtqRnREbWViVGg0UUdlRUxnS2ZBRlpLVWtMUVVaS01sTGlJSEJGNFJwUENKUUNrNGtvaTFMWVFOajNpZmcrc1FubnhWQmdDcEMrajZtZGxsbVJhR25icUh6eE1jUmNsL3dWZVBiWitJMmJjS1BYbzh3T1RsVzdtUjdlbGN4bVZuUFA1SGtoQkZJV1F0Kys3K0ZITGlVWHZnaVplUTR6K1JPTTFFTUlWZjJtWkxVakxDSDQrRWdtL2pNWS9QRWNOcXpSTEJvTUk3SlJLT1pjeXdTd3ZpWEV4dTRtM3JLeWtmYUlPVzNjdGhDMHpQTjlMdXlJY201N21KY0dNenpZbCtEeEkwbVN6cHc2TkpaVTR1Tk56dmpQRG9QV3NqbkNFQ1pSR29pS0JuemxUY1JtQ3YrNnlzRWhqNHVES3h4ODVlSGhGYTRRYWlMQ0lncFJGaVNHS0RncnByS3dzREV3a1JqSXlXdDAydGljb1IyWk9jS0E0dzRKQ2hxOGdNbzNLM1RrWlphTVB0NjgxdmZOYndFdGM5bXVFbzA0TGIrRjEzQTl5dWdBWVV6a2dsZHVveDVoNnFLcEd0S2dNQTR3Y01WbE9LRnpjSnZlaHpYMlRZelV3OHhkeXBsb0VZSjd4MzdSZEUzemxZbGRjOVNvUnJNb1dIZlhnMnNOcGI2RkVIT3FaUTJXNVAzcjI5alkwMFJieU1DUUJlZWhHakdiS3kwenBBUXBNWUNMT2lVYldzUGNjRVlMMzlzMXpNK1BKT2N1NVV6UUlwVzZkODNmUDNMTm50dmVvclZzanBuY3A4V1krQk94VC9YN3AzbmhKUXdWTzY2SFpIT0tkaGsxUzVxQngrSXJsRy9mQzdUTldhUEN4STFjVGJiN1gzR2FQNEp2TEtOUVYyQ3FFek01a3pqdDlvbmpNODFlbHJ1M1dwc256a3NzeTBaYVRmaWg4OGwxL0RsTy9BL3hqYTZaWDNkZ2lDN2ZqWDU3NExINGlqbHNWS05aMEp4NTk3WVZJU252RlVMTW1aYVpVbkJaWjVSN05xN2lsdld0ZElSUHJJRTVXY3dXb3BaSkliQXRpOGFReFZtdFliNXc2WEp1djdDTGpzamN6ZThLSWJxaW52L3RNKy9lcHJWTW82a1I3Y2hvbGl4S0lVd2xibEpDWERGWGJmcG1MMDdiNytKMC9nK1V1YUxvQTNlbWgzQ3A0K1VlNExPMWVTcUdZV0RiTnFZVndtMjZpVnpYbmJpTjc2dTlGSFRWcUl0QzlyS1BxQVZYNzF5am1RK1VNSVI1RXpCbldyWXladkZmenUzZ0R5OWJRVmZVV3ZSYUZySXRiamlqaFM5ZHNZSjNyVzZ1dVJSMERWeTByTEhoSXlpbHRVeWpxUUh0eUdpV0xFZTNOWFFnK0tDQU9SbDllK0hMeVhmOUJVN1RyeGNxa1JWaHJ0SXJnckFwaE1Bd1RDekxndkNaT0cyL1I3NzFNeWpaRUhoNzAxR21xNnhQcHc5K1k1TlNTcWZJYXBZMGE3K3lyVU1JOFVIRTNHalpSUjFSdm5qNUNuNXRUVE14cS9nd1lyRnBtV2tZV0piRjJ0WUlueml2Zzk4K3A3M2thd3NTQmFhSi8rbC9lWDYvMWpLTnBnYjBoMGF6WkxFam9WdUJTK3Jma3NRUFg0VFQrU2Y0UnB6NVhNeGZlUVd6eW85TGFSQUtHVGlPZ2RkOEMwNW9GZGF4UHdKM3FLNmxKb1Z6cUNzMTh1SWR0S1Z0cGRSUGhSQ3B1aldtbWNLbVRadnVCTzZjNzM1b0N0aFI2MWFsMUNYMUx1MHFCWnpiRnVIemx5eW5MV3pNNjJMK2VtaVpJU1ZHS0lRaEhYNTFUU3ZkalNIKy9Ka2pqR1RkdW1wWmY4cnBlcmwvNUk1MHVrTnJtVVpUSlRvaW8xbVNEUDQ4c2xJWThndFEzOUlpdm9qaE5IK1FYTmVkK0VhODVGNElwMUpwbm5lcGM5VWNuNm05U3RzeVRSUGJ0dkVpVjVKZDlqWDg2RlhVV1dLRUdQbkJCU09Ibi9oTnovTnVVVXBGNjltWVJyTVEyZkRYRDY0VWlDOElVVjh0aTVxQzk2MXQ1VXRYcml3NE1VdEF5eTdwalBIbE4zZHpTV2NNV1Y4ZlVkeTNkL2lDcDk0NHBMVk1vNmtTN2Nob2xpVFNpMzRJSlpycjJZYkN4R3U1RmJmMXRvbDBxK29xa3BXaTNyT3V0YllsaEVES1FyNDVvUTNrNC84TkwxemZnSmRwT0tIa2didlc3dCsvLysyTzQzeENLUld2YTRNYXpRTERETWtQQ2Fpcmxoa0NidG5Rem9mT0txUmJuYnFZdjFZV3NwWVpVbUxiTm10YXduejJUVjJjMzE3ZnJEMFhHZnJIWi9kckxkTm9xa1E3TXBvbFIrS1p4cmdROHYxMWJVU1llRTN2eFdtKzlmZ0MrRk1Yc1FaUmlhZmVOa3UrdkRJMnBUUUloeU1JdTV0YzUxL2poeStwNnpyV1p1T0YxYSs4Y0Y5NjE2NWRsMll5bVE4b3BlYXloSnBHTTI5cytQcjJPRXJWVmN0TUtiaGhkUXUzckdzOXZnQitxV2laSVNXUmNKamxEU0cyWExHQ0MrSVJCUFdyei94S2l0WGJubnhPYTVsR1V3WGFrZEVzT2ZKWisxb1VxK3BsWDhrWStlYmZ4bW4vL1lteXlyV25RcFM3dDk3cEZhWHNWV3JUc2l5azFVU3U4eS93WW0rbHNKdFM4TmhHdnNIT2JHdDY4c2tuRCsvZnYvK0tpUUZBOFdvS0dzMXBoTXlwYTRVUWRkT3lxQ241d1BwV2Z1ZUNUc3lKM0txbHFtV05JWXN2WHJhQ3ExYzBZdFFwa3VRaUd4NDluTlphcHRGVWdYWmtORXVLN2RzeERTV3ZSWWpXK3JRZ2NSdHZ3bXY1Q0dvQjF0S29SeXBIS1p0eUlqVkRXTzI0N1ovREM1MFRlTnNBVXZqMnl1YiszdUhCZzltWFhucHBwSyt2N3lySGNXNVZTalhWcFVHTlppR3daYnRwR09wYW9DNWFKZ1c4KzR4bWJsN2ZkbnpUd0lYRWZHaFphOFRpZDg3dlpIMUxxT2gxczhVWDBoNjBtM3NQSGh2VVdxYlJWTWpDRzJscE5IWGtRcmMxaGlYT3I1ZDl6ejRIdCtXalU5TEppbEhMekdTdDk4Nmx6Y25qU3Fuak01dTJIU0xQQ3ZLZGYwYm84RzhodldNejlxZGFHc05qSFkzaFpHanYzcjFEUWdncHBieTZ1N3Q3VkNuMTcwS0lkT0FOTG5IdXYvLyt6d0JmQlJCQ2JMbisrdXZ2bU9jdUxUbldMSGRqeXJIT0Y2SStxVTdybTBPOGYwUDdsSFN5WWl3RTNhbUh6V0phRnJKdHVvQXZYTGFjMzN1MGo4R3NPMk4vcWlVbFFoMVpJNnkxVEtPcEVCMlIwU3dwN0VZcnJHQk5QV3o3OWdieVhYOEdSbUhkYlpBUDFJV1FYbEZOLzAvKy9uaGt4dTRtMy9rWEtEUDRUYXpEWnFZOVltVkNBSHYyN0JsNDRZVVhCa2RHUnE0QkxndThNWTFtQWFBeUlneCtYYlJzVFhPSUwxeTJna2E3a0E2cXRhekFwSll0YndqeHhjdVgweFcxaXQ0L0d6S1k3UmtNcldVYVRZVm9SMGF6cE1pNWJsd28xUjIwWGQvb0lOLytCeWh6WmRDbXl6S1g2Uld6WVhJQTRJZk94V24rRUQ3aFFPM2JacmFwTVR3YW0vejV3SUVEdzd0Mzd3NlBqNCsvV3luVkUyaGpHczBDd0RCbFhFRGdXdFllTnZqVUJaMHNpd1UvU0MvSFl0T3lEUzFoYmxyWFNpamd2THU4a0UxSkdkWmFwdEZVaUhaa05Fc0t3eGZYSWtUQUtaVVN0K2tXVlBnQ1FBQW5aZ0JQblMyc1pzWndwdU9WTEpBTnl1WnMrai81WlJnbWxoM0JhM29mS25aMXliN1hnaERJNVkwSGp3L3FYTmYxZCs3YzJiOS8vLzd1WEM1M3MxS3FQZEFHTlpwNXhrSUdybVZTd0kxbnRIQjJXMlJDeWRCYXh2VFhiaG9Ha1pETkRXZTBjSGxYUThtKzE0U1E4cWpSb0xWTW82a1E3Y2hvbGhSS3lNREQ4NzY5RnIveFYwRk1yY3AxT3FSWFZESWdxTWFtYmRzWVpoaW43WFA0Wm0vUmEycWxPVG8wSldkdGVIZzQvZUtMTHg0YkdCaTRCTGhRS1ZXZnNta2F6VHdnOEFQWHN0V05OdTljMVl4eHl1NlBXc3VtWTlzMkljdmt0dk03V0JsdzlHcFVoTFdXYVRRVm9oMFp6WkpDQ1RxRHRwbHYreHpLTEppZGJTckRZa212bUkxTnk3TEFYbzRiLy96eDh0UkJFTFp5MDNiRFBuVG8wTWllUFh1Y1pESjUxZmo0ZUowcTFXazBjNDhRSW5BdHUrMzhUdUlSYTlMK3JHd3ROTjJwaDAzTHN1aU0yWHp5d3E3ajVhbUR3SlcyMWpLTnBrSzBJNk5aYWdRYWxuY2FiOEtQWEQ2eHlmWFVGSXhUbWE5VWlGTEg1OFBtWklxWmxBWmUrRTI0MGJjWGZjMjFZRXEzNk5iYk8zYnM2QjhjSEZ3VGpVYjFZbG5OYVlNS1dNdmV2YnFaaXpxaW9CU1RuMkN0WmVYdk5RMERRMHJPYXd0enpZcmdVc3djcE5ZeWphWkN0Q09qV1ZJSXhMS2diQ2x6QlY3ekJ3cDJGMEVxUkxtWng2RDdQNVBOY0RpTU5HTjRqVGVpWkRDVGk0Yk1GMzM0SjVQSjNMNTkrMlE2bmI1RzU1ZHJUaU1DMDdLdXFNVjcxaFkraDFyTHFyTVpEb2VKaGl6ZTBkTkVzeDFNeHBjRFdzczBtZ3JSam94bXFSRlk3Vjh2ZWcyK3NhTG1oMk90MU1QbVhMWTErWDZGUWlIODhDWDQ0V0MyOWJHTmZORXBVYy96MUtGRGgwYUhob2FXQVc4T3BER05acjVSS2pBdHUySlpqSzZvcWJXc0JwdVRXblpCUjVTejI0S3B4dWdLVTJ1WlJsTWgycEhSTEJuVTl6QUFPd2hidm9qaFJhOERHUzZibmxEcStHSkpyeWhGRURhbE5EQ3NLRzdMYjZPWS9VeW1JWlZsQ0s5b3A0OGNPVEkrTURBUWMxMzNUS1ZVd0dXR05KbzU1bnZmTTRRUWdXaFoxQlM4ZVhrRElVTnFMYXZScGlFbEVkdmlBMmUyRTBRMVppV2s1WlhvdE5ZeWpXWXEycEhSTEJuRUxYaEIyZkpERitDSDMxVDBJVmUwN1JyVEZ1cGhjN2JwSVVIYXRDd0xQM3dCWHNPN1M3MlVxdkNVVVhTYmM5LzMvY09IRDQrTmpJejBBbk83Mlk5R0V6UzMzQktZbHAzZEZ1Rzg5b2pXc2xuYXRDeUxzOXNpdkwybnFkUkxxUXBES2ExbEdrMEZhRWRHbzZrQnQrWERLQkdhMDlTSUlGaEk2U0ZDRkJiK0N3RnU4d2Nwc2I0MU1QYnYzMzlzYkd5c0YraFZTbW50MDJpQW05ZTFZc3Z5VVl1RnlFTFRNdE13QU1INzFyVVNOdXNyTDFyTE5Kb1Q2QStBUmxNbHZ0R0JIN21DeVdmZVVraXZxTGF0U20wV2Rza09vNnd1UER1WXRUS2x5R2F6N3BFalI4YVR5ZVFHWUZwNVU0MW1xZEVlTm5oVFp3eE8rY3hxTGF0Tnk4SWhtM2pFNHF6V1lOYktsRUpybVVaekF1M0lhRFJWNGpYK1A0QkFpT2s1NVpNRW1WNVJyMVNJZXRnc2RVMjV0a3pUQkJuREMxOEtBYXlWS2NmaHc0Y0hjN2xjTnhDcWEwTWF6U0pnMDZwbUJDQm4rTHhyTFN2ZTNxbVlwa25Va2x3WWoyRFVPY0tsdFV5aktSRGNiblFhelZKQWhQQ2kxNVMvcEU0UE1KRjdIWkY1SHBVL0FINGFqRWFFMlFHUjgxR1JpNEFxMnZYVGtIb0NzcStET3dRb01KckJYb1dJWFFKMlQxMWVRekdrbEppbWpSKzVDRFhlZ3ZDRzZ0Yld5TWhJMW5YZE9DWEttMm8wU3dYYmtGeTVyUHhhOFhwb21hY1VMdzJrMlRtY1ppRGprdmQ4V3NJbThZakZ4VjBOOURRR055NmY2M1E1S1NXMlpYRmVlNVFtZTVTUlhHQkxtYWFodFV5akthQWRHWTJtQ3Z6UU9TaWphOXFNWExVemZwVmNjenl0SWJrZE9YZ1haSGNXZmk1MnJSbkhiLzBndE44S1pkYnVDSldEd2EvRDBQOFBmcmJvTlFvZ2RnbWk4OU1RdTJyRzF4SEViSzF0MjZSQzU2T016cm82TXA3bitlUGo0N0twcWFrSE9GaTNoazV6Tm0zYWRDZHc1M3ozUTFNN0cxcEN4Q1BUU3k3WFM4czhwZmkzMXdiNHp1dERER2Vja2piT2FBN3owZk82dUs2bnVlTCtmUFMrbmV3YXljell2Mis5KzJ6T2FDazk3ZzlLeTg1cUxieTM5WFJrdEpacE5BVjBhcGxHVXdXK3RRNGxHMmZNblo0OFYrcDRaYWtRQ25uMGZ5QVBmdks0RTFNU2R4QTU4Rlhrbmw5RHVJZUsyMVFaMlA5UkdMaW5wQk56bk5TenFMMGZnWUd2elVuS2lXbWFHR1lVTDNwbCtYN05FdGQxL1dReUtZRHV1amFrMFN4d3ptaXlhYkRrbkdoWjB2SDR6UGE5M1BOaWYxa25CbUR2V0pZL2Zudy9mL2l6ZmVUOTZZVzdUbTNyU0NwZmtSTlR5ZXVvOXA1aW1LWkp4TGE0dUROV1VaOXFSV3VaUmxOQU96SWFUWVVvSmZHdFhwQ2hHUmVjMXNxVW1kR2hmMENNL0V0MUJ2TDdZZThId1U5TXQzbjRqeUg5WEZYbTFORy9RUTEvdDJ3L2cwRWdwVUhHdkNwZ3UxUHhQRS9sY2pta2xHMTFiVWlqV2NCSVlFWE14cDdZTzZhZVdxYUFPMzdleDBzRHFhcnVmL3hRZ3YvdjhmMUZiWjdNSXdkR2ErNWpLWnV6c2tkaFg1bEwycXhBN1o2SzFqS05wb0IyWkRTYUNsRXloRy8xbGwza0R3RlZ6ZkdHa1VOL1gxTS9oZHVQT0hiM1ZKdVpGMkhzUnpYWlUvMWZCbStrNU16cnFiT3l0YngyS09TWEc3RUx5THVCN1BOWEZOLzNjVjFYK0w2djg4bzFTeGJiRUt4c3NNb3U4b2RndE93WGh4TTgxVDllVXo4ZlA1VGcwWU9Kc3JyejZNR3hxdTNPaFphZEUyL0FWUFZMTGROYXB0RVUwSTZNUmxNaFFrWlExdW9aSDM3VDdxc2hiVUVtSHlxZC9oVTZBN1hoTWVqOVJ1bk9qdjRBVkg3cXo4VmJRcTcrQjhRNXp5QmEzbFA4RWk4SkkvOVc5RlFsZzZCSzNoTWhCSVpoSUdTSWNlUGFralpuaTFKS3VhNkxFS0srOVZFMW1nVk0ySlQwTk5oem9tVVA5aVdLSGdkNCs2b1c3cnZwUEQ1OGJsZkphMzc4eHZRMWM1TnREV1djcWlJOXRmVC81UHVxMFRMYk5MaXl2WDdMa0xXV2FUUUZ0Q09qMFZTSUVqYktYRmJWUFRXbkxXUitXZnBjd3pWZ3hsRU4xNElzc1lXQVB3NlpsMC84bkhxMitIWFJpNkR4T29UUmpPajhSTWttMWZqakZYUzZNa3E5SjRaaElJVEFzYTdBOWVwVStVMEk1Ym91dnUvcmg3OW15V0pKUVdlMHV0U25XclhzMWFGMHlYTWJlMXRvc0F4K1pXVlR5V3VlUFpyRUs3N0pQWThlSEtQNG1ibGhKaTI3cUMwRWZuMmlNbHJMTkpvQ3VtcVpSbE1wNWdvUU5sSVcvUCtnRm9jV3UwYms5NVc4UnNubUV6OFlEWVZTeXNYSTkwSDBZb1FRS0xlLytEWFc4aFBmbS9IU2JlYjdpdmJ6VkdwOTdVSUlwSlJJS1NDOGxsUWlSSE4waG9JRU5lRDdQcDduQ2FXVVRzZVlCZmZmZi85bmdLOENDQ0cyWEgvOTlYZk1jNWMwVmJBc2FtRkpVWGN0YzMzRmtXU3U1RFhOb2NJUXBNRXV2WDlVM3ZNWlREdDB4YVpIa0I2ZTVmcVl5WDRHY2Z6azgxSktoSlNzYmc1amU4UGtTMDA0elFLdFpScE5BUjJSMFdncXhETjdUemdhQVQ3OGlxK1JLVk9DV0ZnbjJTdzlGeUg4a1JNMnZXVHhhK1NKOVNncWY3aDBtMzRtOEpTVFUrMU5EcXBDMGVVTUpVczdWYlBGOTMybzk4NmJHczBDWm1YTW1oTXRHOHU1RkNrOGRoeGp3cFJsbEIrS0pCeC9XcnZqZVkvbmowN1Z0WlVWN0VGVGovUzVVbHEyckRsR3MxYzZJalZidEpacE5OcVIwV2dxeCtxZHU3WktPQjdWb0k0L1FIMmdndlNHNU05TG56TmJTNTZxT1gydUNJWmhJTTB3dzVsZXZQcXRrOVZvbGpRckcrcFhVT05rVW80ZmlKMk1NMTBNSGpzNE5pM2w3Skt1eGxtMUU3U1doVXlURlRJSGZqRHZnMGFqbVk1MlpEU2FDbEYyd1pFcHQwRDJWS3FwN2pQbCtwTVg2aGVob3RTT0NlZEZ6SkJGZnJ6TjBSK1d2aWEwdHVnOUpmdlB6Sys5MkhIRE1CSFNSRmx4amlWYXl2WmJvOUhVeHFRalUyOHRjMmRZd0ZJdStuRXlucHJlMXNOOTA5UEtMdTVxbUxHOVVuMElXc3RNdzhBMEJHMGhnNFo4NllJSEdvMW1kdWcxTWhwTmhYakc4aG5UTVdZNlYrNzh5Y2VWOHBqOTNPQmtPb2FKWFAvajRtMFpoZlUyS3ZrRUt2dGFTVXVpNGNSR2xaWDB2OWlnb0J3bnAyUklhV0RaelJ3WmJhZXphUlJESjA1b05JSFNHVEhuUk12OEVvdjBxOFZYYWtwYmFjZmpxU05UU3pxdmFBaXhyR0htMUxLVHFiZVdHVkxTRkFuUlBEcEcwbTRDcWVlT05acWcwWTZNUmxNaHdpZy8yemNmQ0ZFbTNuTHlJQ0o4NXFrM1RyMzAyRDNsV2tFMnY2Mlc3bFZOSWJkY0lvMFFHVGRFenJXSkd1V2pVeHFOcGpwaVpSYlhMMFJPMWJnbkRpZkllMVBUdFdhS3hzdzFVaGIyRzdOTkEwdTVtTDZESzZ0enREUWF6Y3hvUjBhanFSUlJlQWlWU2lVb2VrdUYxWDJxNmthRjZSaVZ0cVhHSDBNbG55aDVqMnphaUxCWFZHV3psdU1uemdta1llRjVnbFF1UkRTa0hSbU5Ka2hzV1RvYU14OWFWdTE5eGFxVlhieXNkQW5uVTl1czlsek5oUThBMnpRUXZvZnQ1WEZON2Nob05FR2o0NXdhVFlYNGxONUFyaGlWVkxpcFppQXhHMHIzMDBmMWY3bjh2VVgybDVscEFGTHJlekpadGxRYUlYd2x5ZVQxRmdrYVRkRFlzdlQ2bUdJc0pDMXpmTVVUaDZldk9ibTRxNkdtOXVxcFpZYVVCVWNHaGUzckNSbU5waDVvUjBhanFSUXhkVGF0WGc3SFhOcFV3LytHeXBSZUd5T2IzNFpzdUN6d1BwWGllRVJHV2lnS0VabDZiWTZwMFN4VjdGUEtIUzhtTFh2cXlEanBVNnFZZFRlRzZJck5UU1cyU2ltOGZvVmxHSVhJakplcjIrYVlHczFTUnFlV2FUU1ZJZ3Y3amdXeG1MK1M0N09sVkNXZTQzaEp2UDYvTG1QQVJDNy93K0wzbHJKWnBpK1ZISmRTSWhBWVptRlFrc3FGY1gwRDAzQm5iRU9qMFZSRzJDeS9FZVlrQzFITEhqNHdNdTM4eFYyTlZiVTlaMW9tQkpaWldJOWtlWGtNNWVQcGJWODBta0RSam94R1V5RUNoMklmbVZvSEErWE9WV3F6bXBwQXA5cjBqdjR0dUlNbHI1Y2R2NDBJcjZtNXF0RnNxaUZOYlBSR3pySHdmUVBRam94R0V4U3VyekNMaktmcm9XVXpVYzE5bmxMOHJGalo1V1dWN1I5VFN3clpiTTdCQ1MyemZBZUpxbVJITDQxR1V3VTZ0VXlqcVJEbDU2cStaNkdtYktqY1h0VGdOMHRmWUsvQVdIYjduUGUvOE5CWCtGN2h2WFk5azd5clp6QTFtaURKZWRWdjBMZ1F0T3k1L25FUytlbXVRS1dPVE5ETXBHVUt5THVGL2tybEl6MW5qbnFtMFN3ZGRFUkdvNmtRb2FZNk12Vkl1NmdsMGxLcHpaUHhELzhKcU5JUFZiUDdEb1FScThwbUxjZUxuVmRLNFU4KzhJVWdrdy9SRWt1WHZWK2owVlJPM3B1cU1QWFNzcUNkbjBlS1JHTjZtc0oweFdxdkJsWnZMWE1tbkVZQjJMNUQ5ZE5oR28ybUhOcVIwV2dxUldXUGZ4dDh5ZUhxRWFMTUhqSmxiS3ZFUTZqRXd5WHZrUzJia2Mxdm45Rk9wZWVyZVU5ODMwY3A3M2hFQmlDZDF5VkxOWm9neVoza3lDd1VMWnZ4dkJBOFVxVHM4dG50VVlZeWhZbVBSSzU4Q3VwWXptVW80OUFjdHJCa2NLK3ZsSmI1dmlMdm51aVQ1ZW5LWlJwTjBHaEhScU9wRUtIbThDRVVSRWhHVE04Y0ZlVHhEdi8zMHJjWVRaZzlkMVRYVE1DenJrb3BsSDhpV3BUT0xheHFSQnJOWXNmeGc0ejVsa0VGMDQ0RThwN1BZR1o2RkhuYjNtRzI3UjJ1eU03SDc5c0J3TjllZnhaWHJHaWVkajVvTGZOUGlzaUFkbVEwbW5xZ0hSbU5wbEs4WVpSUzVTdUJuVUt0czUxS2xGOFhVdEVEVjVqVHJ2WDZ2NDdLSFNoNWk3SHlqOERzcUxpZnBZNFhlNThxdWRmelBKVHljSjNVaVQ3N1dxYnF3aGJrZFcrNTFUWmRPNlRTa2JBUk5td2xuTE5OSVZjcFg4UWxxc01YSWk0VWNWQnRDR0pBRkVYMFR1NkxDb1NQQUtYVTcyMSs0RE8zQ1VGYUtkSUlrVkpLalNERWdGQnFDTUVBZ2dFRkIxelVEcFVXT1JITlpGMHpuM3Y0a1cvbTJVTDFDelkwczJJazU3SjZEclRNTU1vdnc2MDAvY3ljd2M1c3FLZVcrYjRpbFR2aGZCbjZUMTJqQ1J3OVF0Qm9La1RtOStGSEx3ZG1sMTVSMFVQUmlJSTNQWTJpS21Sa2FyNTIvaUQrc2I4dmZYbmpyeURiYnluYngzTG5UajVlelFEcDVQT3U2NEx5eUdkUGxGaDFQRjJUSkFqZStjQ0hZa0xGVjB1aGVwWGg5d2hQOXBKWFBRalJUWVJlOExvRlJoZ0ZoVitIS0ZTREVjZi9LWERLcjFJSTBRUTBGYjQvZm16eW04TC9xbkNiQlRraW9nOFZPV2c2MGI3TlYvM3VBYlZOOWVHcFBpV00vYmxRYnYvREcrOUoxdXM5MEJRNE9KN25UWjJGNyt1cFplR0FISkN3SWVlMDJFQlFXdVlweFZqNnBKUmt2WStNUmhNNDJwSFJhQ3BFdUgyRnRLY3lNM1NCSVZ1Qnc4WFBuYlJJdjJ3bE5hTjF5by8rb1Q4QlAxdjhXaG5GNlAwem9INTdRVlNDNjdyNHZvT1RPK0hFZWI2dVdsWTEzN3ZaMk55d2JMVzBqQXQ5bjR1VjRpSXAxQ29sVklPQW1QQkZERUY0YXY1aC9YL3ZvckNyN0RvUTZ5YjhJMTlBRGtPbWxGTEpTTjVPYlg3Z2R3LzQrTThwNUF0QzVWOTQ0UHJPUFlndGVpbzdRQTZsbkRuUnN0WncrU0dHTzVIaU5sT3FXM05vOFdtQTY3cTRuamZGa1RHVS9qUFdhSUpHT3pJYVRZV0kvSUdTRC83QU4xZ0xuUUhaVjRwZjd5Y243dkhCUzVTMkcrbzkvcjFLUElJL3RxM2t0V2JYZjBGS0U5eis0cmFzZGdwajBBcjdYOFB4eVlHVm0wOU5XZXp2S3gyUnFZVHIvdWV0WWVKMlF5UVM2c1NWNzBGeWsxSzhhV0tkTkNCT2NsWG16MWs5QlFraUFrU0VJRDV4N0Z3RHVSa0FZYi8wcm0zRC8rbys4T2tmNWZQWi9vZ1JHci92WFhmcndrK3o1RkF5UHlkYUZyVU0yaVBXOGNYNHA1TE1ld2doR011V1hxUnZTa0ZuTElRWDBIcWJ5WDRHOGRwbjBySmt6aUhubm9qQ3pGeWVSYVBSVkl0MlpEU2FDcEh1QVFUZWxBRkFrRG5sSjUrWHpkZmhqLzI0NkhsLy9GRkU5cjJvNUpOUXFnQ0IwWWlNbmoveGc4STd0S1ZzbSs2UnUzQ1AzRlh5dkwzK1g1Qk4xMVQxR3FvOVhsZ2ZvMGlON3A1eXp0T3BaYVZSaUhkdSs5UnFVeHBYS1YrOERkU2wrSnd0cExEbXUyc0JjVDVDbm04b3RrUkQwUjBvOWN6MTJ6NzlpRFRVeis5NzY5MTc5TWl3Tmc2bEhEekZuR2pabTFjMjg2UGR4VGZlL2VuK0VYcWF3dnl3eEhtQVM1WTFZa3FCaWVESmoxeFd0czBYanlYNTJOWlhTNTcvL25zdjVJeVdTTld2b2RyamsxcTI5OWpJbEhOU1IyUTBtc0RSam94R1V5bmVLTXJweDdkV0kyVjljN1pGODJhd3ZnTE8wZWtYWlhmaDdieWhyQjNaK2g2UWhRZTJ3RWZsOWdmZTE2QnhYUmVsRkdPRHhTTlJtcFA0M3MzR3BzWVZieGZiK0xBUTRsS2w2RUtvSmtFZC9pZ1hBRUpnQXhjcXdRVlNpWnR4NWJITjJ6N3psSCsvLyswSEV2MzNjOHYzOWVLREtramtQUWJTZVhwc3ErNWFkdk5abmZ4NDkyQlJqL09CUFVNOHNHZW9ySjMzckorNStNaENZMUxMWGpzOE1OOWQwV2hPZTdRam85RlVpQ0NINGZiaCs3MTFxVlEyOVdBSXVmSkwrUHMrVVgxSHJlVVlLejUzd201QWM5YUJwOCtkZEZ3cGhlZTVLTjhsTWZqeWxHc01RODlpQXFBUXYvS1QzMmxwdE0zTGxESitYd3FPYi9ZalR2cjNkRVlnQklLSjRnSmluU0dNMzlqY3N1SlJ0dDMrcDc1dlB2UEE5WDh6b3FNME01UDNGSWRTTGl1Yi9McHIyZnJXQ084L3U1UHY3RGhXZFQrdjZXbmhiV2UwVjlXSFNxaTNscm1laCt2NzdEZzAxWkh4aTVURTEyZzBzME03TWhwTnBmaFpoTE1mejcreTRwU01tYzZYZXlpSzVyZkR5aTM0TTZTRlRjRmFqclh1bnhCR1UrWDNWRURRbStNVk8rZTZIc25STi9EY3FRVUpwRmppanN5V0xmSWRieDY5d05qbWJ4SzJ1RUVnTGhNQ3ZVdm9CQUp4TFJoWFNPRS90Mm5iWjdaNjI4U1BXMFlQdmZSOUhhVXBTYzd6T1pUTTQvbituR2pacHk3cFlUanJWcnpmQ3hSU3lyNTA3ZHFxMnlwSHVYTFBRV3FaNTdyc096WkMxcG02OWtjdGdja0dqV2F1MFk2TVJsTWhBZy9wSHNCVGVaUUt6MnIycmxKay9FT0l5RG40Uis5Q2pUOU95ZkNLRENQYmJzRlk5aW1FMVZIOG1nVkNzZmRFS1lYcnVpUUdwK2UzbTBzNEluUDFEMytyc1NreThsbUIrQWhDZGdONmQ5RGloSVFRVndHWFd2RFI4ZVlWMzk2ODlmYXYzUGV1dTB0WHcxakNlS3F3VHNieGZNSVZWaTZialphWlVuREhOV3Q0ODhwbS90ZExSOWc3VnFKNkl0QVdzZmp3ZWN1NTZheE83RHJ1SHhNRTViVHN0Y1BUMS8zNGN2RlZYOU5vRmpyYWtkRm9xaUcvRDd3a25oZkRNSW8vbElKT1d4Q3hTekRYL2hONDQ2ajBDNmo4SWZBU0tPVWl6UllJclVFMlhGeTZxcGdiOVIxYUFBQWdBRWxFUVZTMENGMjhyKzc5bkkxTnBYdzh6eUV4Tk4yUnNZelNGWTFPU3hUaWJmL25rMjFXZzNXalFIMUpJSHJtdTB1TEJRRVdzRVlLOFVWTStiRk5EM3oyODFsYi91VGhqWDgxUkdCSmxxY0hmZU01VW81UDFQUG1STXNFc0dsTk81dlh4aGxJTzd3OGtHUTQ2MHhVTG9PMmlNMkd0aWdiMnFJbDR4WXo5ZWVpcmthZSthMHJaOVhQV285UDRpdUY0N3JzUEZMRWtabGhvMk9OUmxNOTJwSFJhS3JBeU8zQThRWngzWFlzeTZwNHM3UkFOcDB6R2hHTjF4eC95QWVaQ2pIVHVYcWxuRXlTU3FWSmplMG5tNTZlUjIvSXBaTWhkTW5YUDI2MVB4aTl3V3pnY3dxdUVBaXQwVFVqdW9SUTkwWWM5NW5ORDl6K1Y4ZjI1WDc0N0NlK1Vid084QkprMTJpTzRheExhOWlkY3kzcmlGcHNYTlU2N1hpUTdjMlhscVZUS2ZxR3hoaElwS1pkNStrMU1ocE40T2hQbFVaVEJjSWZ3Y3craVZJSzMxOThLVS8xckU1VUs3N3ZrOHRtU0F6dHdNMU56d1NLMkNWS1RKOW1iTjU2ZTZoamRmZ0xwbEpmQTY0V2VxSnAxZ2d3QmVKS2hMeW5ZM1g0Qys5ODRIT3grZTdUUW1FczcvSDhRRnByV1lBMmZkOG5rODN5K3BGQnhyUFRkY3MxVHBlcTZCck53a0U3TWhwTmxSampQd0U4Zkw4UUtaaGNRRnBxZzdWeXg0dk5ncDc2RmFUTll0U2pyVXJ1blNTWHkrSzZXWkxETzFGcWV2UWxGaXFkVDM5YW9MYkl0ejc0eVZXWXh2ZWxrRnRRWXRsOGQrbDBReUE2cEpCYkpNNi92Zk9CVDUyQjJxS2ZmY0JQK3hKNFN1Rk5PREpheTRwZlg2bk5iQzVIem5IWmRYVDQrSHQ2TWpsRDEralFhSUpHaTdsR1V5VXl2eE1qK3hLZVYzd1dzNUtIYmJYSGEzbEFWMnF6M1BscWJaYTZwbFI3U2lreW1ReE9icFR4NGRlbkcxV0tzSFg2T2pLWFBQTnhhOU4vam40NDVGby9GWERqZlBmbmRFY0tzY2tVeHNQditzL2gzOXk4OWZZbFA2cDhZeXpIYThOWmZLOTQrcWJXc3VxMWJDeWRaWGYvOUwxeEZKQS9iZmFwMVdnV0R0cVIwV2hxd0J6N1ozemZQUjZWbVM4V1lucEZOZVJ5T1Z6WFk2RHZFVHczUGUyOGFialk1bW02UnZ0N054c2RnOUV2Uy9nYmhDcGVaMVlUT0FwNlVPSk9USG5IZGR1M0xQbjB2WC9iUFlMcitVVWpDSFBKNmFCbG51dnkrT3NIeU9TbkZ5anhoVVFaUy83UFRhTUpIUDJwMG1ocVFHYWZSV1JmeFRFdXdERE1xbWY4S3JsbUlka3NkNzdXdHBUeXllV3laRlBINk4vN1FORnJRNWFEUEEwWCsxKzM5ZmJ1aUdIY0kwUWhDaU1XOFA0U0xXWURuWFlMY2J1RnFBd1JNbXpDMGlZa0xTU1N2SExJZW5ueXlpSGo1eGx4eGhuSWp6S1lIOE5SQzYvaTNNU21tcTBDUGgvSmpWeDYzZGJiYjMzNFhYY2ZuTzkrelJlL0hFenora2lHYzB3RDB6QVdsTzdVdzJZOXRNeFhpbXd1eDJBaXhZTXY3eWw2clNNdC9BWDhPZGRvRml2YWtkRm9ha0Q0Q1l6VU5seDdMYTVwWVZuVFV3WVd3b08yWGpacmJlL2s0NDdqa00ya09ManorNkNLendaSDdTeW1YSHdMa2N2eHpnZHU2elNFY1krQXpmUGRsMGtzWVdKTGs3QU1zU3JjeVlaWUQrdGozWFRaYllSa2Jla3dudklaZFpQMFpZL3h5dmhlZHFiN1NIa1o4cjVMem5kUUM2QWFzcERpdW9ndzdubm5BNy8zeVczWC8zWGZmUGRuUGtnNlBvOGVHbWQxVXdqTE5MV1cxV0RUY1J4UzZRdy9lR1lIdmlyK2QrMUlHMTlYTGROb0FrYzdNaHBOVFNpTTVFL3hHdDlIUGgvQk5FdEhaYXBoc2FkWFZJcnYrNHlQajVNWTJrbGlhRWZ4aTVRaUZzcWRWaHRpcnR0NmU4akF1SmVDRXpPdit0dGdSRmdaN3FBMzNFbHZ1SXNWb1hZNlE2MEZ4MFVWWHh0dzZzK3F4R2FLU2lsTVlSQzNtMm0zbXJpb2NSMCtpdUY4Z2lPNUlRN25Cam1RUGNhQnpGR081a2ZtMDZreGtHd3lmTy9yMTIyLzliMFBiL3ptNmJzZ3F3UUtlUFRRT085YTNVTFl5bXN0cTVKSkxkdmRQMWgwN3hpWVdCOWoyQ2k5SWFaR0V6amFrZEZvYWtSNmh6SEh2NDlqZlJiSGNiRHR3cWJyaXlFVm9wYjJnclNaVHFmSlpWTU1IdndaYnI3NDV1dUc5SW1lUmhYTE5tKzl2UWxEZm1NeW5XeSthRFNqdkszdFlpNXFYRStER1NGbWhER0VSQ0FRc3VDY1FHVi9kNldjbldMM1NoUmRrVFk2d2kyY3I5YVE4ZklrM1RUOXVXRWVHbjZPVjVQNzhPZkJvUkVLQ3lFMlI1eVc3MjdlZXZ1SDdudlgzY1gvSUU5amptWmNmcnh2bEkrZDE2RzFyRXFiNlhTYWRDYkx6MS92SzFweUdVQWh5T3VLWlJwTlhkQ09qRVl6QzR5eDcrRFlsK0lhRzdFc0UxbGt4bTJocDFmVW82MXk1L0w1SE9sMGlwSCtaeG51Zjdyay9WTDZ4RUs1c24xYkxHemVlbnRJV1BLTHl1Yzk4OUcrUk5CaU5uSmQrMFc4cGZVaW9pVUdWY3FmaUxBVStkWE5kdkEzdVE3SW1OamR2RUVhUkF5YmpsQUw1eldld2E3VVFiWU8vb0k5NlNOay9QbjR2YXZObU1ZZjNmaWpqOS94b3h1L01iM3l4R25PRDk0WTRZSzJFRmYzdEdKYUZvYWNuZ2FsdFd3cXVYeWVWRHJOQy91UDhQeStJeVh2OTRVa2I5aGwrNmJSYUdwRE96SWF6U3dRdUZqRFh5VnRuWTloZEJFT1I2YWVYK1RwRlVHM3BaUWlsVXFSU1I3andLdmZRdm1sRjRQYnBrUFl5bEYwVkwzSThHMXpvK0g3SHhOQ3pPbTByRURRRys3a2lwWnp1TFRwVEZxc2htbUZCZVpybllNUUFqa3hXUFo4anpNYmVsa1hYY25yNllQOFl2UlZuays4VG5vT0hScUJzRUI5UEdkSGZnYjhlTTRhWGlCNEN1NTlaWkN6V2tKMEdnYVJjSGpLZWExbFU1blVzc0d4Sk4vN3hTdTRaYXErdWRMRWtkWnBvR1FhemNKRHJ6elRhR2FKNlIzQUhmb0J1VndHeHlta0ZoVGJaMkR5Mk1sZnB6TFQ4WHJZckxTdDJmWVRJSjFPa1U0bDJQZnlOM0dkWkVuN0FDdGJCNUZ5OFQvNjM3cjE5clhTODc4Rm9tVXUyNDNLRU8vdHZJYmY2WDBQYjIyN3VPREVWRG1ZbTZ2QnF5RU5UTlBFdG0zT2F1amwxNWUvbGMrc3VwbUxtellnNTNUNEoxb014TDN2MlBicDlYUFk2SUxoVU5ybC9qY0d5R1p6NUIwSDBGcFdTc3RTNlRTSlpJcHYvL3lYcEhMRlU4b21HUXUxSUlwRXVEUWF6ZXpSbnl5Tlp0YjROT1cvemRqUlo4aG1zM2plOUNoREpRL1NJTk1vYWhrTXpOVFdiR3dxcFVpblV5VEdSdW5mY3gvand6dEw5aDNBTWh3Nm04ZktYck1ZZU1lMlQ2MEltZkplSVVUYlhMVnBDTWw1RFdmdzM5WitoT3ZqbDlObU5oNWZBM1B5RXBSNkR2NnF0WGs4UWlNa3RtVVRzeUtzaVM3bjQ5MDM4cHNyM2tHcjJWakJLdzhHSWVpeWxQeVhkMno3MUlvNWEzU0I0Q3Y0UVYrRzV3LzBrODFtY1l0c2xLbTFUSkZLcHhrZEcrT25MNzNCcmlLYlg1Nk1Kd3hTb2FheTEyZzBtdHJSam94R0V3Q21Hc0k1L0ZYU2lZTVR6c3pDM1B0a1B0SkRsRkprczFtU3lTU0pvUjMwNzMwQTVUdmxicUN6YVFSRHpuOTUzbG1oRUlZeWJoS0lLK2FxeVM2N2xadVdYY2ZIZXQ1TnU5MVVkdWE3R1BVYS9NMWs4MVFNdzhDMmJXekw0dHEyQy9sVTczdTV0dlhDbWt0QjE4QkZwakRmaDFwNjJVQWplY1UzbnV2ajBIQkNhOWtwbkt4bHJ4OFo0c0ZYOXVCNHBWUEtGREJ1TjZGMDJXV05wbTdvVDVkR0V4RHh5RDcyUHY5WFpGTkRaTE1aZk4rZmwvU0tjamFMVVkrMlR2N2VjUnpHeHhNa1IvZXorN203OGIxTTBYNU1Za2lYanFiUnN0Y3NCdDY1N2JZT0lmZ2dFSm54NGdBNEs5YkxKM3ArbGJlMnZvbUlMTDRVWno0R2Y3WGFGRUpnR29WOVRYcWpuZHk4N0RyZTIza3RrYm1vL2lTd0k5TCt4TTNidnJpNi9vMHRQQTc1RWI3MjBMTU1qNmZJWkxOYXkwN1Nzc1Q0T0gyREkzemp3YWZKT3VVM2ZQV1JqTnNOWmEvUmFEU3pRenN5R2sxQWhPMDhEZklOK2w3N0x0bjBDT2wwdXVoczVrS2ZEWitOelZPL3oyYXpqSTZPa0JqYXhSdlBmdzNmbTNueGRsdERpcWhkUHVkOE1TQ1VmYXRRNHBKNnR5TVJiSWgyODl2ZE45QWQ3a0JPbGxKbTZpQnNMZ2QvUWRvMHBFRTRGQ1ptUmRqWS9pWnU2L2sxR3MzbzhUTFI5U0xyNWM5WjA3cnNqNVZTc2JvMnRBQnhEWXY5YWNYL2Z1cFZScE5wcldVVXRHeGtkSlEzK2dmNXgrM1BrWE5uamxSbDdCaU9McnVzMGRRVjdjaG9OQUZoU0VXOGNZU3hZMCt3LzVWL3huVnpaREtGeUV5OVdNZ3o3TmxzbHJHeE1UTEpZK3g3K1p0a2tvZG52RWZpMGQ0NGhtVXU3azB3My9xajIxWktLYitBcUsvR2hxWE5POW92NVZPOTc2WFpqQlYxTElwUjc4RmZOZTFWMnRaa01ZQnpHbGJ4ZTZ0dTRkeUcxZlV1QkNCMmp1Mzd3TE9EcjkybWxJcldzNkdGaGhLU3BOM0lNL3VQOHQwblhpTHZ1RnJMeHNZWUdFdnlyNC8va3Y3UjhSbnY4UkVrclFhOUNhWkdVMmUwSTZQUkJFaExMRTJEbldENHlGUHNmdTd2eUdiR3lHVFN4M2RBcjJXR3V0VHhTZ2FPUWRtc2RpRHFPQTdqaVRIUzQwZDQ3Y20vSUowNFFDVmppbGc0UzF0czVrSENRc2UyN1E4SmFLNW5Hd2FTVFIxWGNHUG4xVVNNMExURi9MVlNqd0ZsRUcwSklUQmtZZTFNZDZTREQ2L2N4UHBZVHgxN0IzbmxocmJ1ZnZRamp1TjhRaWtWcjJ0akM0eTBGU01sTEo3ZGU1aHZQUFFNaVZTR2RDYXpKTFZzTEpHZ2YzU2NPKzkvZ3I3aEJKV0lXZDRJa2JhV1hEQlBvNWx6dENPajBRU0lhZmowdEE4QU1IcjBlZnBlL1JicDhRSEd4OGR4VGlsbldxLzBpcmxJMlNoMXJyQzNRcEtod1FHR2o3M003bWUvU2k1OXRLajlZcXlLSDEzMDBaZ2J0LysvY1NIRSsrdlpoaUVrMTdaZHlLYjJ5NDh2Z0s5SFdsZTliWmFpbkUxREdrVENFVHBDTFh5eTV6MXNpUFVnNnBobDlrSmlkKzlUTzU2N09wUEpmRUFwMVZXL2xoWVdTaHFNaGd2RjlsNDYwTS8zbm55WndiSHhKYVZseVZTS2djRkJYdTA3eXQvLzlHa0dFcW1pOW9zeEhHblgwUmlOWmc3UWpveEdFekJ0RFNtV05RK0I4aGs2L0F0MlBYYzNtV1EvNlhUcStENHpwVmpJNlJVem9aUmliR3lNOGZGeFJvNCt6OTRYLzZHaWRMS0ptK2xzSEthOXNmemVNb3NCSjV1L1ZpaFcxY3QrV05xOEszNGw3MS8rVm95SmFraTFwbldWdTdmZXFXS2w3RlZxMDdJc1lsYUUyN3AvbFRjMWJVRFdxVEpVVGptUkgrN2NidTdmdi8rS0NXZG03bXBCenpNWnU0RXh1d2tmZUdiUFliNys0Tk1jSFIwbmxVNGYzMmVtRktlTGxyMTBvSjkvK3RuekhLa2duUXdLUWRHRTFVaEdML0xYYU9ZRTdjaG9OSFZnVlVjL1RaRVVTbm1rUnQ5Z3h4UC9uYkhCMXhnZlQ1QktwYWJrbWdlZENsSHVubnJNc0FPNHJzUFEwQ0RKOFNFTzdmb1BkajE3Si9uc2NOSFhVNHpHU0liVkhaVkhiaFlxMTIyL3poU0djUzFDdE5iRHZrVHdscmFMdUQ1K09jWUNsTys1SEx4S0tiRnRteVk3eHZ1WHY1VlY0Zm9FUzVURVBpeEh1NTc5NWZOamZYMTlWem1PYzZ0U2FzbHNEREljaVpNelFuaSt6NzZCVWI3eWs4ZDUvZkFBaWNUcHFXV082ekk0Tk1Ud1dJTDdubitkci8zMGFVWlMyYUt2cHhoNU04eElkRWxsSVdvMDg0bzUzeDNRYUU1SHdwWkhkL3NnTzQrRThYd1RKNWRnend0L1QrZXF0OUhadXhIUGF5WWNEbVBiZHRIN1p4b1F6alJiSHNUeFNzNTdua2NxbFNLVFNaTWMzYy9oM1Q5azVPanpaZTJkaWlFOFZyWU9FcmJ6c01pMzdURGREVEVCNTlmTC9xcElGNXZqVjB4Skp5dEdyYi9yaFc1ejh2ako2elJDZG9nNHpYeTgrMGIrZk8rM0dYV0RqK3BsUTE3SDdqZjJwa0xTUWtwNWRYZDM5NmhTNnQrRkVPbkFHMXRnK0liRldMZ1ZLMzBNUS9tTVozTDh6MGVlNDlxelZuUE5XYXRwOXJ6VFNzdlNtUXg5Z3lOc2ZXRVh2OXpmWDliZXFmZ0lSa010T05KYTVFcW0wU3dldENPajBkU0o5b1l4NGczTkhCMXJBU0hJWjRjNXRPdi9NSHJzQlhyUCtVMjhsalBJNTIyaTBTaUdVWGt1OVZ5bFY4elVWaWFUSVprY0o1L1BjR3ovUXh6ZHUyMGlDbFBGZ2dXbGFHa1lwNk5wWkU1ZlY3MVFJaEpXdmxwVGo5ZlNFKzdrWTkwM0VqUERvSUozRGtvUjVFQXpLSnNuZno4Wm1lbWdoZHQ2ZnBWL09QZ1RocHl4c3UxWGkyTjQ3VG5UQyszWnMyY0FVTEZZN0pybHk1Y2ZBQjRKdEtFRnlyalZTTlJLMDVCUElJQ1JWSmFmUFA4NkwvY2Q1ZVlyejJOVlJ5dDJQcitvdFd3OG1TU2J5L0hJam4wODlNcGVSbE9acW1wbktBb0ZFc2F0eHROQ3l6U2F4WUoyWkRTYU9pR2xZRzNYSVR3ZkJwT0ZUQ1BsdXlSSGR2SDZVMzlKejltL1Rtdlh4VGo1SEpGb2pGQW9oSlN5WkNwRU1lWjZobDBwaGVzNkpCSUpjdGtNK2V3UUIxNzlWMGFQdlVEVkpiT1VvcjF4akRPWEgwVEswK1BCYjdwdUhHRjFCMjIzeFd6Z0E4dmZSdHl1YXlHMGFTeVdkUTZUenN6cXlITGVHYitVZis5L2hMd3F2MWxoTmJoU05XVkRib3hVYU9UQWdRUERYVjFkcXhzYUd0NnRsTm9qaE9nTHJLRUZpcENTZ1dnbktKOUdweER4Y24yZk40Nk5jUGNEVC9MZXk4L2h3dDVsNVBKNVl0SG9vdEV5eDNWSkpCSmtzbG1Ha3huKy9hbFhlT25BMGFxTC95a2daVFZ3TExZTUlSZGV5cWRHY3pxakhSbU5wbzVZcHMvYXJuNXlyczE0OWtRcFR0ZEpzdmVYOXpMUXNvNzJsVyttYmZsbDJPRVdRcUVRdG0xaldkYnhhMnRkakIza09kLzN5ZVd5NUhJNU11a1U0eU83R2VsL21xSERUK0xtRXlYdGxhTXhrbUZOWi8raXIxSjJNdEtRMXdvVnJLNUtCTmUxWGNUYTZNb1RHMTFPL0pvV2U2cFlKZWNydFdrYUptRTd4RnZhTHVMMVZCL1BKbDR2MjJaVlNPUm96T2xlTnN4QjEzWDluVHQzOXJlMnR2YXNYNy8rWnFYVS94SkNEQVhYMk1KRVNZUGhhQ2QyeWlYa25sZ3prc3JsK2VlZnZjRGpuYTFjdnJhYmk4OVlRWE0wdktDMUxKdkxrY3ZsU0tYVDdEazZ6SFA3anZEc25rT01aMnZiaURkdmhobUt4SFdWTW8xbUh0Q09qRVpUWjhLMncrcU9mblllN2lYdldWUE9KVWQza3g3dlkrREFkdUk5MXhKZmVUVldxQkZEQ2lMUldNbTg4MXFwZGpiYzh6eFN5WEZ5ZVFmUGRSZ2ZlWU5qQng1a2JPQ1ZDUWVtdHJxM3BuVG9hVDlLTkZUYndHSEJvc1JsUVp0Y0VZcHpkZXY1U0NHbXZOMm5VNnBZVURadDI4WlhQcmNzZXlzSHN3TWN6WStVYmFNYVV1SDhpc252aDRlSDB5KysrT0t4bHBhV1M3cTd1MTlRU2owaWhKaDVxL2RGam10WURJZmE2UENQWWZwVEkxNTdqbzF3Y0RqQnoxN2J6NXMzOUhEbCtoNGF3aUdFbE1TaTBRV2haZVBKSkU0K2orTzY3RHMyd3NNNzl2SGE0UUhHTTdtYXQyRHloR1E0MUlacmhtcTBvTkZvWm9OMlpEU2FPYUExbG1UOThvUHM3bDlCenAzNndQTzlIT254UGc2OCtpMzY5OTVQMTZwMzBMN2lTdkw1TElacFkxazIwV2hrSXZlOGZJV2VZbFF5WUZTcThCaFh5cCtJdnVUSlpOTGtjMWs4TjB0Ni9DQ0hkLzhIaWNGWG1PMnVpeUV6ejVyT3c4UWJFeXoyeGYybm9oQ2RRYitpOXkvYlNJdFZLT1U2MjdTc3haSXFOaHVibG1YUjdqZnhnUlZ2NCs3OS94dFBCUlB4OHl3UlBmbm5RNGNPamV6WnM2ZTVwYVhsS3FYVUw0SEJRQnBhNEtUc0JoQVFUeDNET2lWOUwrOTZIQnBKOFAwblgrSEJWL2F3OGV3enVIVHRTcks1UExabFlsc1drWWwxTklMeVZjV0tVWTJXK1VyaCt6NzVYSTUwSmtNMmx5T2Jkems4a3VDK0YzZngycUdCV2U4ZjYwcVRnVWdIS2J2aE5GTXlqV2J4b0IwWmpXWU9FRUlRYnh6SE5QclllYmlIckZOODlpNmZHYUx2dGU5d1pNOTl0SFJkU0dQckJxSk52V1FiVm1CYUlRekR4RFJOcEpUSC96ODVGNzFZaWRKVFVVb2QvL0o5SDg5emNWMFh6eXQ4N3pnT3Vjd0k2Y1IrVXFON1NBeStRbkowZHlEdlE4ak1zMkY1SDIwTktVNDNKd1pBUUh1UTl0N1NlaEZuTmF5YXNyaC9JYVoxVmRyV1hOZzBEUk5YdXF5TGRITkowNWs4TmJaanh2c3J3Uk4rNU5Sak8zYnM2Ty90N1YzVDA5TnpHWEJmSUEwdGNJUVFwTzFHamdxRFpha2oweUl6a3d3bk0vejcwNi95bnkrL3dYazlYYXp0YXFPbnJZbGxMWTJFYkF2VE1BTFhzdi9MM3AwSFIzNmVkMkwvdnIrejcyNTBBNDM3bkh2STRTbUtraXpKcGlUcnNPU1k2OGlIbkt4cjE0bmpwTGhTVXRueTVsaW55czU2SzM4a3FhMUtYSHU1c3Jic2NLV0lvaVdLa21oUjRpSHgxSWlpeUxrNEp3WVlZSEExZ0ViZnYvTjk4Z2N3d3psd05JQnU5SUhuVTRXYVlmZXZmNyszd2NHRDUrbmYrejZ2NS92d1BBL1M5K0g1UGx6WHhVcXhncW5sSENZeUt6Zy9rOEg0UW0zdTBubUtob1ZRTnlwY3hERFdVRnpJTUxhSEVxRXlEblpmeDhYWkFUait4bE10UENlSHhhbWZZSG5tcDlEME1JeGdGNklkQnhHS0RTRVVIMFVnM0FVaDFOcyswYnp4OXp2Lys5WmY5dS9mZWJuMVQ0SnJGMUhLWDBNNVA0bGk5aElxaFdtNFRnRytWd0ZxOUltMnJyb1lTOCtzRlRGdHE2ZFdKMHJwY1h3eTlSQ0FqVCs1dnZIY1JwcWh1R25FYzRGQUFKSWtQcHk0QitlS0V5ajZsUTJQclpZdjZLNUNwbGdzMmhNVEUwb3FsZm9ZRVozY0QydGxickQxRURMQkxuU1dGNkRUeHJQcThoVWJyMSs4aHJmR3J5TnM2a2hGUWhoYksycUdPaFBvaklhZ3JoVXd1NDFsQktCWXNURzluTVBVVWc3akMxbk1aUE1vV2c0cWpnZEp1NzBIczhvVEtqTEJMdDcwa3JFbXdJVU1ZM3NzRlMzaW1ISU4xeGE3a1MxRmdFMFNNdW5iY0h3YmpyV01ZdmJDemNjMVBZeEFaQURCU0MrQ2tWNFlvVzRFSTkxUUZBTVFBZ0xLKytjbGdpUUpnZFdwWTY2ZFJhVTRoMHB4Qms1NUhwWGlES3pTOXZaTDJCWWl4RU5GREtVV2tJeTJkUkVERVBwcTlmSHNmZEV4cFBUWWpvdVluV3FXbHJpN1BhZHBtamdTSHNSWXFBK25DbGQyZlY1Zm83dXlWdC8zNmZyMTZ5c2pJeU05MFdqMEl3Q2UzZldGV2tqWmpHRmVxRWhheXdoNjVVMy82VHVlRDhmemtTMVp1RHovL21hNUlWTkhYeUtLbmtRRVBmRW91bUlocE9NUjZLb0tSYXdWTVdzTkxsYnZ2THhmdUt5VUxjemxpcGhmS1dDaFVNYmNTZ0h6dWZyRkdBSlEwWUxJQnBLd3VJaGhyQ2x3SWNOWUF5VENaUVROS1V4bXVqRzNrZ1J0TS92MTNCS0syUXUzRlRjQUFLRkNWWFVJb1VFb0dvUlFJS1VMa2g2azlFRFN3MjdYdUd5SEFDRWRYOEZJMXh3Q2hydG4xMjJJYi95V0tvU295WXJtZ0dMZ2dkZ2hHSXBlMVJTYnpSN2Z6V3RiK1p5cW9pS2dtL2g4MTRkd3BqQU91ZHQvOXdLNkwwaW9KRzQ3MGV6c2JDR1R5ZlFOREF3Y0lhS1hoQkMxMzVHemlkbEdHQXVhaVZRNWMzT2ZtZTBvMnk0dXp5L2ZWdHdBZ0NvRWRFMkZxaWpRVkFGRkNMaStoTzlMZUZMQzgzZjlmM1JiQ0VEUmlHRTUyQWxQMWJjOG5qRzJON2poT1dNTlltb2VEcVN2bzc5akFacmlBcldZOWtBK2ZNK0M1eGJoMml0d3JHVjRhMVBFU0xyWXN5S0dDSnJpb1NlUndhSGU2Zll2WWdEZ3Q1K3FXZGVxQThFK0hBcjExNlNJdVhPYVRyV3YzZWs1ZDNxdGVweFQxM1dNaGZydzRjUzlHNzJWYmJtemlBRUFLYVdjbVpuSlpiUFpJUUQ5TmJsUWkvRVZEWmx3TjdKbUIzeWgxQ1RLK0VTd1hBOGwyMEd1YkNOYnNsYW5pTGtlM0Qwc1lnaUFGQ3BXakRneTRXNHVZaGhyTWx6SU1OWkFxZ29jNkpuSHZZTVQ2STZ2UUJXdHY2ZUtnRVJYYkFYM0RFemdjTzhjVkdVdlB6ZHRENS91ZkFTNjBQWjBtbGN0Tk5OVU55RUVORlVEaE1DdnBqNEFVNmxmQWpvNU9ibVF5K1dHQUF3UjBiNzh2VXBDUVRhY3hteGtBRVVqQ2hLdC8yMVl2UXNUeFV5NEY4dVJuclo0VDR5MUcvNnBaS3dKeEVNVkhPeTVqa005MHpEVTF0MWJ4VkJkSE9xWnhxR2U2MGlFeTQwZVRrdEthQkVjaXd6ZnR1bmxkdTlVYlBTYU8rOTgxUHFjRzZuMXRhbzlwNklvQ0JnbU9vd29Sb085RzQ1dnR5ekw4bVpuWnd2Rll2RXdnTkNXTDJoanRoNUVKdFNOaFZBYXJtamREU0p2ZENYTGhMcGhHK0d0WDhBWWF3aGVJOE5ZazlCVWllN0VDbExSUENZWDA1alBkY0QxdEUyYkFUUUZJbWlxaDNROGgrSE9lUmhhMis4TFdGY2Y3VGdCQVFGRktCc1dCM3ZaTXJrWnU2SlZPK1VPQURSTlExQXhjQ1E4aEl2bGFjZ2FkZUc3MDh6TXpPTHg0OGNISXBHSUNXQmZyWk81RXlrcWltWWNKVDJDVkdVUkVhY0FoZnltYjFPOE9vMU1XVnNMazRKVU9FVmlyTm54VHlsalRVWlRKY2JTczBoRmNzZ1VFbGdwUlZCeEF0dHVDRkIzUkFnYU5qb2lCWFJGVnhBUGxWdHVLbFN6MFJVTjkwVVBiSHBNdTNRVjJ5dUtva0RYZFJ3SzlTT2lCcEQzNm5Pbk1Kdk5XcDduZFFLNHEwM3pma1dLaWt3b2pZSVJSY1FwSU9TV29FdTMyU0laQ0lDcjZDanJZUlNOS0N3dHlMR01zUmJCaFF4alRVZ0lnVVM0Z21pZ0FxZERSNjRTeHV4S0N2bHlxUEYzYUlnUUNaVFJtMWhHUjdnSVEzT2hxa0E3Ym5DNTEwWUNQZWpRb25kTm05cXJEbURUbFFWY0trMWp3YzZpSWgyRTFRRGllZ1JqNFQ0Y0RQZXZ0c0d0NHB5T2RQRmVZUUpUNVFVc3UzbFl2Z3NoZ0tCaUlxYUhNUlRxeHNISUFLSmFhTXYzVVlzN1RJWmhZRFRZaXc0dFdyZEN4dmQ5V1NnVWxGZ3NOZ2hndWk0WGFVRkNDTmg2Q0xZYVFDN1FnWUJYUWR6T3dmUXFEWThZQk1CV1RlVE5PQ3A2R0o3UUFFVnArTGdZWTlYalFvYXhKcWFxUUZCMUVUUlgwQjNQb21nRk1adE5ZcWtZZzA4S2ZGK3RmMkZEQkZYeG9Tb1NIZUVpZWp1V0VBdnkzWmQ2NkRjN0VWTE4yOWFCYktTVzA3cCtrYnVFcDJkZXhyWEsvSWF2UytnUmZEcjlRWHl1KzBQUXhlMi9PbTZjMC9JZGZHdjJKM2hoNFMxVWZIdlRjYWhDd1NNZHgvQ2x3VjlGT3RDeHJmZXgzZmV1YVJvQ3VvbmprUkZNV2h1L3g5M3dQRThXaTBVQllLQXVGMmgxaWdJUEJvcXFnWUlSUThDekVMVnpDTGxGS0NTaDdNRTlad0lnSVNDRmdvb2VSdDVNd05JQ0hNc1lhMkZjeUREV0lvUVFpQVl0UklNemNMMDVGS3dnQ3BVUUxOZUU1V3F3WFJPMnAwUHVzbW1TSWlRTXpVVkFkMkJxTG9LR2cyaXdqR2l3QWwyOXNmNkZmL0hYbW9CQTJ1eUFybWhiTHA3ZjhUWHVPQ2VCOE9UMDgzaCs0V2Ridm5iRkxlSWIxMS9FVDViZXdmOXc2RDlIbDVtNDdad2UrZmcvTDM4ZDUvSlhxeHFMVHhKdkxwL0ZtZnc0L3VlanY0L1JjTitHNDl3dEFRRlZVWEVrUElUbkZuOWEwM1BmNFBzKzJiWU5SVkdTZGJsQUcxbTlTeE9FclFjaHBJK0FiOEYwSzlESmcrNjcwS1FMVFhvUXUyeXlUQkR3RkEyZW9zTlZOSGlxRGtzTHdsWURrTXBxSXdLT1pJeTF0dVl0WkloY0NNRU4yOXVRQkZxL3gzQ0Q2WnBFTWxKQ01sS0NMd1Y4cWNMM0JYeFNZYms2eXJhNVZ1QVlzRjExOVhtcHdKY2FpQUJOOWFBcUVxcndZZWcrQXJxRGdHRWpiRG93TlJ1YUlxR3FCRVg0MEZSdW43d1hES0VoYlhSc3VzZ2ZxTzFpL3UvT3ZWNVZFWE9yT1dzWmYzN2hxL2pmN3YydkVWWUROeDkvZGZGVTFVWE1yWXBlQmYvMzVXL2lmNy8vbjBCYnA4dFZMYWJQRVJFVVJjR2hVRDlVS1BEckVJS2tsUEE4VDBncGVZM01OcENpb3FLRVVkSERFQ1Noa0x6NXB5NDlhTDROUTdyUWZSZUs5TmJ1M3F3K0Q2d3V6cGRRSUlXQVZIUTRpZ1pYTmVDcEpoeEZBd2tGSkJUNEVJRFN1bDNVR29tSVhNSDVXRnVTa0MyZmp6VnRJVU1Rc3dJWWF2UTRXTzI1UXRuWEhYMXFUVlVJcXVLdC9UUzdpQVFzSUZwbzlMRFlOaG1xamg0anVhMk9YRnM5djFtQ1gvREtlR2J1MWUwUEZNQ1NrOFBUMTEvQzd3OTk3dVpqcnk2OXU2TnpBY0NzdFlRM0ZzL2dZMTMzM3pYT2pXem5PU0VFVkZXRm9lZzRGaG5HbWVMMkM2NnRFQkY1bmdjaFJHRHJvOWw2U0Nqd2I5bXJaYlVSZmFSUncySHZtd1huWSsxSnRINkh4YWJkUjBZQU00MGVBNnNQVjFOYi9nZUhzVnJUaFlxVUVkdldhM1l6QmV2bkt4ZmdTSGZkNTNvREtUSVl0K0lBQUNBQVNVUkJWUHpGL2Y4OS92alE3MjM0K2xjV1Q4R2oxYW1Ha2lUR1N4dUg3STkxM28vLzUrSC9DYi9SOTdFTmp6bVpQVmZseURlMzBmZEVWVlVJSVhBb1dKOGxMRUlJOGp3UFVrb3VaRmhiRVJDY2o3VXJUYlo4UHRhMGhReEF5NDBlQWFzUFZ3aXIwV05nck5sMDZuRm9Rb1dpcklibGVtOTJlYVYwZmNPeDNCYy9pSVFld1FPSlF6QlZZOTFqeXI2RjhlSjFDQ0ZROGkzWUd4UkZBUEJJeHpHRXRBQSsxbm4vaHNkY0tiNC9ubHB2eWltRWdLSW9FSXJBb05HMTRSaDJRMG9KMy9jRkVmSFVNdFptSk9kamJZcUViUGw4ckdrTEdRRXNObm9NckQ1Y1JhMDBlZ3lNTlp1MDBiRmx0N0tkYnBDNVhwSS9aeTF0K0pxSSt2NCtHaUhWM1BDNEJXY0ZBRkNSbTNjb3UzR09zTFp4anA5M1MxVVZZT3M5dDlIanQ3N3VSb0hZWXlhaGl2cjg2cE9yMDgxNUlRWnJLd1NGODdFMlJRcTFmRDdXdElVTUNEdWZjTTJhV3M0MEZobzlCc2FhVGRxOHV3VnhQZVc4MG9iUDNacm9xNXY4bWlpczdjbmlTWC9EWXdEY2JCRysyVXc0ajN6NGRQZTYwMXAyTUZOVkZhYWlJNkx3VFJQR3FrYUM4N0UySlUydjVmT3hwaTFrRkZXK0FDSnVsOVJtaUFnemtlaEVvOGZCV0xQcFhpdGt0ak50YWpkVHNDcStzK3N4Mjc1VFZhdm9HOGZJVFVLNkp0U2JCZFJXNDcvejd4c2RjK2ZqbXFwQkV5cTY3UENXNzQweHRrcFIvUmRBdSt5Rnpab09FY0dQT0MyZmp6VnQxN0pLMlYzUWcrYU1BUG9iUFJaV082NmlGUE9CUU1zdkxtT3MxcEphYkZjYllXNzEvSjJQdTlLcmFseWJYZTlHRytPa0VjT1hEMzV4dytNR2dta0FRTW5iZUJaRFR5QzE2ZlZ1Zlh5bm5kMFVSWUdxcUVoNUVWeFM1aUVVM2tXRXNhMVV5bGd3Z3pRaklEZ2ZheU9reWdJRi9KYlB4NXEya0ZGVnRhd1FMcERnUXFhZFdKcVdMU3ZLNWhQcUdkdUhncHVzUmFrSFdjVmVLbHNWQ0RkdW1nZFZFeDlKbmRqeWRlZnlHMy80OTRIazBTM0hzMXVLc3JwSFR4QUdWQStRNi9jeFlJemRJcVNhWlVudUJYQSsxbDUwV3ZRVnIrWHpzYVl0WkRveW1WSyt2L2NzZ0U4MGVpeXNkaXE2c1ZRMGpKYnZrc0ZZclJuS2FqamVhRnJVZW5heldlUldyNm5tZFhmT05ibnpOZVBGNjVnc3o4TWhGeGw3QlQrYVgzL3p6YUZRTi83QndDL1g1TDF2MmZnQWE5UFliQzVrR0t2R2JLYXJsTzYvZmxaQWNEN1dSbnpWemNEd1d6NGZhOW8xTXVMbGx6MGk4UXFBbFVhUGhkV0dGTUtkRFFZblhWWGRZbVV3WS91UEJuWFROU0YzcXFaYjEzWTdnTzNVUnVkOGMva3MvdDM0dC9GWFY3K0g3ODY4Qm11ZGRUa2Y3M29BLyt1OWYzamJIYWxxMmlsdjkvRWJMWmdWUllXaDZ0QmNubGJHV0RYKzlPWEhQSkI0aFVDY2o3VUpFdVRLcURkSktyVjhQdGEwaFF3QXFLNzdNb2hxdndVemF3aExpT0tGWlBKU284ZkJXRE15eE8wM3lHdGRiRFRyT2VldFpWeXY3RTEzVnlFRVFJQ2hhbEFkQUQ2dlgyYXNHcDVydnl4SWNEN1dKcVNRUlRkZWJQbUYva0NURnpMUnA1N0tBT0pialI0SHE0MzVVUGhzTmhqY3VPY3JZL3VZb2VvQXRyNWpVcXNPWnRYWWJtT0JyZTRHcmVkQzRScit4Ym4vZ1BIU1RFMDIrdHpzY1VWUm9BZ0JYZFdoT2dTeDlUSWh4aGlBcnp6MUJ4a0FuSSsxQ1Qva25KVUJ2OXpvY2RSQ1V4Y3lBS0M2N2w4Q2FJdHY5bjdtQSs1YlBUMG5xejFlVlZVU1F1eStQeXhqTFdLOVBWU0EzVTBWMjJxcTFVWjJVdmpzNXM2TTVUdDRjdklIMnpybmJxYlArVkpDOFFRVTR1bGxqRlZMdXZwZkFzVDVXSXNqU05mcHlWV2Rqd0hOblpNMWZTRVRlZXFwT1FINk02Q0tGanVzS1JFUmpjZmpyeTZGUW9WcWpsY1VCYXFxQWtETEwwSmpyRnBPbGUyUWIxV1BxV0sxOUo4TmZ3Yi84Y04vaG4vL3lQK0kvL2J3YnlPc2Jid1I1Zm44NUliRjNIWnM5ajJSVW9KQWNIMFhpZzhJajZlV01WYXRKNTc2N1RrSi9CbWhCaitvckNHSWlOeDQ1VlVaOHFyS3g0RG16OG1hdnBBQkFNWHgvZ2JBTzQwZUI5dVpzcVl0bmtrbFQxZDd2QkJDNkxwT1FvaW0vS0ZockI1Y2NtLzc3OTFzZGxtcmhmN1Zka1hiN0ZxYVVKSFFJL2lsenZ2d3hjSEhOanlQS3owczJpdFZuWE96OTc3VkdDVVJYTitERUFJcUwvaG5iSHNjOTI4RUJPZGpMVXJxL3J5VEtsU2Rqd0hObjVNMWJmdmxXNFdmZW1xKzhLWGZlUktLZXB5QVFLUEh3Nm9uQVRrWENwOWRDSWFyN25aQ1JLS1pxMy9HNnVIV096SzFiam04RTl0NTNieTFqSC81M2xjM2ZQNHJoMzRMaDZLRHVEZCtZTlB6Rkx3eWVrUnFXMlBaenZkRVNna2lDZGRmTFJwVmh3QndNY05ZdFo1NDZoL1AvK3N2L2UyVFFsR09nL094bGtLUTBvL2FwL3lndXlLMkVmZWFQU2RyaVVKR0FKUWg4WFdkNlBOQ2NCL3pWbExTOWRsM2VucCtRYXBhOVJ3T1RkT2c2enFFRUMyLzR5eGoxZkphdUF1bVJ6N21yZVVObjNkb3RVaUw2aHRQTFFPd2Judm1XaytmazBUdzVPcjNXbkczT0pneGRpZnlTZnU2U3ZMelF2QStmNjJFZERscnBRcG5oQ3EyTmFlMjJYT3lscGhhQmdCZFgvLzZqRXI0Q2dGVnordGpqZVVMNGI3VzEvOXNKaGpNYitkMWlxSW93V0FRUW9qWmVvMk5zV2FUOThvZ29tMU5tOXJWOUxNYTNJbllUb2N5SVFSVXNmbXZIRyt0NE5scS9IZitmYU5qN256YzkzMUlLVkYyS2dBQVJmTGRHTWEyNjh0Zi85S01SdUlyNEh5c1paQ1FydDIzOGl5MnNUYm1obWJQeVZxbWtBR0E2TmUrZGxhUWZBSkVkcVBId2pZbmlmeXp5WTRmVE1Uajg5dDlyYTdyU2p3ZWw2WnBYcXZIMkJoclJuUDIrM2MwcWlsZWRqdjlyQllwdkNaVUFOaXlRS2xlZGU5ckoydGtBTUR6UFBpUUtGaHJYZUI1SHhuR2R1Uy8rdHJ2bmZVSlQ0REErVmpUSTk5SmxuN2d4cTF0NTJOQTgrZGtMVlhJQUVDcFVIcWFDRThLZ0NjRk5Da0NhREVVZXUrZHp2U1puYncrR28yYW9WQ29EQ0JUNDZFeDFyUVduQ3lJQ0VSN2sxd0hWR1BMWTdhNjAzTGpISWFpVjNWTnVjVjdNNnM4ejA1NW5nZmY5NUczVm1kSThCMFp4blpPTHhTZkJ0R1Q0SHlzbVpFYnRFOVpuZmtkNVdOQTgrZGtMVmZJOUQzN2JCbWU5K2VTNksxR2o0V3RyNnlvQ3ovdDYzMnBiSm83K3FRbW5VNG5ORTJiQS9pVEhyWi96TnZaZGFlV0FmWHBWQmJUd2h1T1JlTDljYmlidElXT2FDRUFRRWpkZXMydkVBSXViZDVpT21GRzEzMWRMYjRuTjRyRWtsT0JzN2JZZjNzenhSbGp0L3FqWi8rbzdIbnl6MEhnZkt4SitZcS80UFRsZnlMTW5jOWthdmFjck9VS0dRQklQUFhVVmJWaVBVNGszd2JBdjRxYUJCRlJTVlBudjMvb3dOOWVEMGMzWHZtN0NTR0VHQmdZU0FXRHdYRTBhWWNNeHVwaHdjMUM0dlk3TWp1ZFFsWk5ZZE1iN054d0xHVi85VWRQZ2xEMEtoc2VsdzUwQUFDQ21vbVF0bkV4VS9GWGYvL2wzTktHeHloQ1FaZVp1T3M5ckdjbmo2OTJMQ05NWmQrZjVpMTROd3pHZHVYTFQvMysxV0xGZnh4RWIvUCtNczJEaU1qWC9QbktvY3pmK21HbjZxNnhkMnFGbkt3bEN4a0FpSDdyV3d1R3hPT0l4WDRHTG1ZYWpvaG94VEFuZnpRNC9JMGxNN2h4dHJLRndjSEJSQ0tSV0RZTTQ3SVFvaW1yZjhicW9lUlZzT3prSWVWcUxsRHJibDEzbnZPQnhLRU5qM3NuZXduWHl2UDR3ZXhQTit5bUZ0SUNPQkRwdjNuT2dXQjZ3L085dG5nS2s2VTVQRGZ6eG9iSGpFWDZxcDZpdGhPZTU0R0ljSGxob203WFlHdy8rdU52L2Y2Q2xPcmpBSjRIYjE3ZWNFUkVNdUJkc1FhWHZpRk5iOGY1R05BYU9WbkxGaklBRVByNjE2ZTBrZEVuWkhmM1ZLUEhzdDhWREdQNnRjSCs3ODZHd3p1NkUzUEQ0T0JnZHpLWkhBZkEvMC9adnVLUWh3VW5DeW5sbHZ1bTFLS0QyWWVTOXlCcHhOYTl4blJsQVgvODdsL2dyeWUrdCtFNFB0NzF3RzNyYkI1S0h0bncyTmN5cC9CUGYvRi80ZFhNdXhzZTg5R3UrMnMrZmU3RzQwUUV6L2ZnU3grWE1wTTNuNmVXL2czSVdQTjQ0dXRmbWlLSHZxeW80cFZHajJXL0k4T2J0dnF5ejduaFRYcmlWNmtWY3JLV0QrT2hmL2JQVGdmKytaLzhpOHJRNEZVSmVIdTFVSmF0elRrSHZFd3dlUGFwdzBlK09oMkpMVUhaK1QrcGFEUWE2T3Jxc2dPQndJd1FZa2ZkTlJoclZZNTBNZTlrNFV0LzNlbGwyMDNpYnp5MzBlT0dxdU8vR1AzMUhZMDFaY1R4dTBPL2V0dGpuK3Y5OE0ycFlkdlZIVWppMDcyUHJqdk9qV3ozZStKN1BxYXlzN0M5OS9lcUlWN3J6MWpOUFBIVVA3eDgrQXYzZnlIUkYzdERVWVhQK2RqZVdjM0h5UE9EN3RuQzRZV3YrbEZuV2RsRlBnYTBUazdXOG9XTUVNSU9KSk52aVQvNmI1NjdmbURzcEtzbzVVYVBhYi93RmNXNkdFLzgrSHZESTk5eFZYVlh1L2twaW9MaDRlRkVWMWZYQW9BWGFqUkV4bHFHQkdIZXljSzdvNURaekc2bm4zMGdlUlIvTVBxRmJiMG1aY1R4Si9mOEk0VHZXQk1UMWdMNFgrNzlBM1FIa3RzNlg2ZVp3RCsvOXg5VjFVV3RHdXQ5VDRnSW51ZmhjdWIyN3FHazF1U1NqTEUxai8zMlBjVmYrOHJILzd1UkQvVy9MalN4OFFJN1Zsc0tXVzVINmNYUzhQeDNoTHI3M1pWYktTZlRHajJBR25tdm82L3ZuYVhmL0dMbnU5Lzg1clVUa3hPZkRVaTVzNDhHV1ZWc1JjbTkzZDN6dmJQeCtGWFBNRFp2UlZRRjB6VDFBd2NPYU9GdytHY0FtckpYT1dQMU5tY3RvK0xiQ1BvQnFPcjZXZloyNzc1c2RjeG5laDdGYUtRUFQxMTdBYWR6NDZBTmxod2FpbzVQZG44QXZ6bndLMGdZa1hYUDJSZnN4UC94NEpmeHpQVlg4TU81azhnNUcyOEVIZGFDK0dUUEIvREZvVThnb2dXcmVpODdmZStTSkZ6UHc1VmJwcFVCUExXTXNYcUlEY1RlL2NqdlB2UTFNNlY2NTc1LzlTSGhLZkZHajZtZGtTSnpUbmZ1ZTA2eVBBNFZ1eTVpZ05iS3lkcWlrQkZDMkVUMDhzRFkyS0ZySC8xbzRsdkI0TDk3Yk9McTU3cks1YU1xVUp1UCtSZ0F3QmZDWFRMTlN5OE5EbjAvRzl6NW92NDdqWTZPSnRQcDlKSmhHSzhJd1UxUjJmNDBhYzBoNTVVUTg4TFFkWDNkOVNMcjJXb0sxbWFFRURnU0hjS2YzUE9QVWZZc1hDcE9ZOUZlUWRtMzRKTkVSQXVpTjlpSkk5RWg2SXEyNVRsRFdnQmZHdjVWL003d3B6QlJuTUYwT1lPc1c0RGp1OUFVRlFramdvRmdHZ2VpQXpjMzBxeG1qTnQ5N3RiSHk2VXlablB6V0NyZDNyeEhLb1RhYkEzS0dMdGhMU2Y3MFVPZnUyKzBiT1N2alg5LzlrR2xiQjRWRUp5UDFSQUo2Y3FnOTE2NWYvRjVDc3FhNVdOQWErVmtiVkhJQUlBUTRwTG5lU2ZIeHNZK056MDlyWDRmZVBhQnBhVUxZOHZMajhSZFowaTB3VFM2UmlKQUZuUjkrbUpIeDhuVHFjNkx0cTdYYkFPc3JxNnU4TkdqUjJPeFdPenZBU3pXNnJ5TXRacWlYOEY3cFVrTUJMb2dwZHp3cmt5OWhMUUE3azhjQkxDemFXdTN2a2FCd0Zpa0gyT1IvbldmMzhrNWQwSktDY3V5Y0NVemhaSnorOHhqYVhBUncxZzkzTWpKRHQ1ejhIUFg1NisvV0xwWXZLQXZCeDRScmpZa0lEZ2Yyd1VDU2FuNzAyNUgrYVRUbWI4QURidWVGWE9yVnN2SjJ1b2ZrNnFxTC9iMTlWMSs4TUVIQnp6RGtDZTd1OC85YUhUMDZVc2R5Uis1QU0vVjNDRXBZRjlKZEx6OHc1SGhwOS9xNlQxYnl5SW1HQXpxSjA2Y0dCd2FHanF2cXVwYlFnamVJWmp0YTIrc25JVWtDVit1emhEWVRiZXVlblFBMit5YzY2bkh0YXA1N1EyV2JjSDJIRXdzVDhPWHQzZUc5Zm56WWNicTVrWk85dEFqRC9XNHZZWHpsZEhscDcyTzhvOGtKT2RqTzBSQzJsNkg5YVB5eU5MVFRrLytiSzJMbUZiTXlkcm1qZ3dBQ0NHV2llajVrWkdScmtjZmZmVGd5Wk1uTHkwR0FzVVhCd2ZmU0tWU1p6NTJmZnBUblpaMVdKUFNyTXNtRFcyRWlDQVZZUythd2N1djl2Yy9ud21IODdXK2hoQkNIRDkrdk9mZ3dZUFhEY1A0b1JEaWVxMnZ3VmlybWJJV01GNlp4UkZ0Q0Zoblc1V2RUc1BhNmZxUzNVN3Jxc2M1cTUxeVIwU29WQ3JJVzBWY1hacSs2emxYazJpenovTVlheHJyNVdTVlFQWU5KVlU0WTE1UGZrcTM5TU9Rd29UZytaMmJJU0pBSWNzM3ZTdDJmKzU1UDJ6WFBCOERXamNuYTZ0Q1pzMnBaREtaUEh6NDhCZFhWbGE2TDE2OE9PLzdQaTJGUW9WbkR4NzY5cEhGeFpHeGZPNVl5ckpHQTU2WEVselEzSWFJeU5LMGJEWVF1RG9SaTU4NzE5RXg0V2xhWFRhNEdoc2JTeDA5ZXRTTlJxTXZBUGhwUGE3QldDdDZmdWxuT0JEdWh5OTlhR3Jqd25ROXd1TmVobHpidHVGN1B0NmFQQTNMdlgwdk42a0NRdU1paHJFNnV6c25DM2tGNjJEbTIrNWljRVRQaDQ1cGxqRUtUM0ErZGdjaUltaCtWZ2I4cTA2aWZNYU5sNjVCcTkrR282MmFrN1ZkSVNPRWNJbm94NTJkbmVGNzc3MzNOMjNiVG8yUGp5OENnQzhFbmV2cXVqcmUwVEVWdDZ6b2daV1YwWU9GL0NNaDErMXA5TGliUVVYVk1sZGlzWjlkU1NTdXJBUUNoVW9OcDVEZGFYaDRPSFgvL2ZlbnU3cTZubEZWOWNmTnZwaU1zYjEwc1RTRnlkSWNEcWo5MEZTdDVwM0tkdko0UGM5Wnk3cytOeDZYSkdIWkZwWkxLM2pseWx0M0hTYzFnaFFBTC9abnJINDJ5c2xJRUhsZDVhdGVoeldsV0dwVVd3bU5Hb1hnSTRxcmNUNEdRS3AreG91WDMzVGpsUWtaY0F1a1UxMm5lTFZ5VHRaMmhRd0FDQ0VjSW5xdXQ3YzM5dkRERDMvQjkzMDVOVFcxTE5mbVIxdWE1bG1SU0hZK0VzbStEcng5YnlZemVteDU2Y05SMSszVGZEK2dDTEV2ZGhlUUJGK3FpbFhVOUxsenllU2JwOUxweTN0eDNmNysvdmlERHo2WUhoNGVmbFhYOWVlRUVEWHR0c0ZZcXl2N050N0tuVWQvb0JPNnBrUFg3NTVqMWd4RlE3M09XWXZwYzY3cm9sd3A0Ky9QdmJMdXZqeSt6dTJYR2RzTG0rWmttdlJrUkdhZFNDN3JJUGUybGdtTkdzdVJEeXV1MWlkOEVSRDdKQjhqSWg4cUxGOTNaNXlPOGtrdlhkeVRmQXhvL1p5c0xRc1o0R2I3dis4T0RBeEFDUEZKVGRPVThmSHhKVnJuTjlxWnJxNnI3M1YyVGd3VUNwMkR1ZHhJZDZVeW1yQ3RZWjBvMUlpeDE1c3JSRGtmTUsvTkIwSlhyOFZpazlmQzRZeXMwL1N4TzNWM2QwY2VlZVNSeFBEdzhNdTZybjlUQ0xHOEY5ZGxySlVRQ0QvTG44Y3ZKKzZIb2VuUXRJM3Z5bXhIcTA4VnE1YVVFb1ZDQVZjWHAzRmw4ZTR0RUlob2RhRy8ybnhqWjZ3ZFZadVRlVjNscTM1blpVSXBtSjE2emh4Uks4YW9ZbXZEZ3RTMnpNZEl5TEp2ZWhOKzBKbjBZdGFrak5rTEpLcmNFYmtHMmlFbmE5dENCcmk1ME96dit2djdOU0w2dUJCQ3VYejU4c0o2eC9wQzBHUXNscG1NeFRKUnh6a2R0eXVSL2tLcHI2OVlQTlJoVzZNR1VYaXZ4MTlMTGxESkJnSlhaOE9SUzFPeHlIVE9EQllMbW1aQjJidVBKQWNHQmpvZWZ2amg3dUhoNGRkTTAvdzdJVVJtenk3T1dJdFo5Z3I0eWNJNytNM2hYNEhydWpDTTFSWmJyVEN0YXlmWHErVTV5K1V5S2xZRmIxMDdnNUpkdnV0NFVnQ1BPNVl4dHFlcXpjbElFUGt4SytQSHJJemlLS2VGclVXMFFxQlBMWnFIVkZzZkZhUzBkRDVHa0JVLzRGL3h3dFlWUDFhWjluV3ZLQTNQVXZZd0h3UGFKeWRyNjBJR0FJUVFSU0o2c3IrL3YySVl4bWZqOGZqSW1UTm5wbXpiM25EMzA0SmhXQVhEc0thajhVVUFwd0Rnd01weTM0SHN5cEZPeXpvUThQMllRcVFwVXVvQzBKcmxFMGtpQWduaCtSQWVLY0sxVmJXd0dBeU1YNDBsTGx4TUpxZTNQa045cUtvcURoNDgySDNpeEluWXlNaklxNHFpUEMyRW1HL1VlQmhyRlM4dS9SeEhBNE00MFhjWW1xNUJWZTZlWmRIc1U4WHFjYTNObnJNZEc2VnlDV2RtTHVIc3pNVjFqeUVCK09hbXcyS00xY0YyY3pKcFNBdUdZL2xSNTJZK3BxMEUrN1JzOElobUdRZUVMMklnUllPRWppYkx4eURnUWNDRklJOVVXZkFDem1VL2JsMXlrK1c3OGpGbEQ3c250bHRPMXZhRkRIRHpsdWEzdTd1N3I1dW0rWGcwR2gwK2ZmcjAvTkxTVXRYekFLOGtrak5YRXNrWkFDOGxMQ3VVTHBkVEhWYWxJK1k0SFdIWFN4cStGekdsSHpZa1JUUXBRNkxPSzBpSmlGeEZxYmlLV25SVnRXaXBvbFRTemVXaVlXU1hUVE83RUFvdFpZUEJoczl6RElmRCtyRmp4L3FPSGoxYTd1N3Vma3BSbEJlRUVIVnBIY2hZdTNGMGlXY3Z2b3pCZUE5VVZVVXdFTHp0K1ZhZktsYnJheEVSU3FVU2xvc3IrTzZabCtESjlUK3ZraHJCMTNpWlAyT05zTnVjekV0VVpyeEVaUWJBUzRxbGg1U3lsbEl0dlVOeHRBN0YxWkx3RVlGVXc0b1VFU0dWRU9yOW8wNUVwRktaQkpXZ3lpSnBWSlNhbDVXR242V0F0K3dGN1dVWjlCcWVqd0h0bVpQdGkwSUdBSVFRRlNKNnJiT3pjMGJUdEg4WWlVVHV1WGp4NHRLbFM1Zm0xbHMzczVtVlFLQzhFZ2lVQVV4QlNvUTh6OUI5WDlkOVh3dEFhcWJqbVIyTzNSR3puVVRRZDJNaHo0OGFuaDgzcFI4enBJeHM1MXEyRUNWSFZmTzJxdVlzWGN1WFZMMVFNczJWckdFc2wzWGRjWVZ3WFZYMWJGVjF5NXJtN09WVXNhMzA5dmJHangwN05qZzJOallWaThXK282cnE2MElJZSt0WE1zWUFBSXJBdEpiRlQ2KytnMDhjL1FoVVZZV2hHeHR1QkxtVlZwMHFWczNqUklSU3VZUkNxWWh2dmZORGxKMk45OXlyeEFHaGNCbkRXS1BVS2llVEFiY3NBMjdaUTJWS1NnbkYwd3poSzdyd29TbFFOVGlLcVRoNmgycXJDZmhLVFBHMEtEd1JWNlFTRTFMWlZqNG1oVjhpbFhLa3lqeDBtU2ZkejB2ZHovbUd1d3hEMmhMa1FaV2VWS1VMVFRyTnRrVlZ1K1prKzZhUUFRQWhoQS9nTWhIOW0yZzArb1ZJSlBMeHpzN09RK2ZPblp2SzUvTVZLWGV3M2wxUlVEWU1CNEJ6eHpNek5SaHlTd29FQXRyWTJGajYyTEZqc2Y3Ky9wOEhBb0h2Q0NIT05ucGNqTFVpTzBKNFkrcGQ5TVM2Y0dMZ0NCUkZnYTdkM3NXczNoM0E2djNjYnFlZjNTaGlWbkk1dkhMNXJiczJ2N3lWVkFoT2ROUExNY2IyUUsxek1rVlJBRU02Qk9rUUFIbHowL3ZLdnMzSGdQYlB5ZlpWSVhPREVHS09pTDQ2TkRUMFRqZ2MvbXc2blQ0K09UbnBYTDE2ZFg1bFpXWGpqL0hZcGd6RFVJYUhoN3RHUmtiaUF3TURTeDBkSFgrdGFkb2JRb2hjbzhmR1dNdFNCQllEWlR4ejZrZm9pcWJRcDZTaEJCV29hdk4xSlczRVZEY2lnbVZaS0JhTHVMbzRoVmV2dkFWUGVoc2ZHeVdBNzhZdzFqUTRKNnVQL1pLVDdjdENCcmk1U2RQUFU2blUxV2cwK29sRUl2R3BkRHA5ZUdwcWF2bkNoUXZUdnUrM3pHWkF6YUN2cnk5eDVNaVJvZTd1N2tJcWxYb3JIQTUvRThDTUVHTDlqSUl4VmpVN1Fzam55bmp5NURQNHc0LytEb1FRQ0FWREd4WXp6VFJWckI2TkE0am81dDhkeDBHK2tNZE1kaDcvNzhsbjRQZ2I3eHNuRllLOXJja2tqTEc5d0RsWmJlMm5uR3pmRmpJQXNMWno2UktBcDRqb3JYZzgvbXZKWlBLRHc4UERENXc3ZDI1eWZuNCtiMWxXMi8xUHJ4Vk4wNVJ3T0d3Y1AzNThvTCsvMzB5bjArOUdJcEdYQWJ3aGhMaHpxaDFqYklla0RyaEJ3bEpwQmQ4LysyUDgrcjJQQVFTRVFuY1hNODFjaU5UcW5EZitibGtXY3ZrY0poYXY0K20zLzM3VElnWUF2TENBYjNBK3hGZ3o0cHhzZC9aclRyYXZDNWxiQ1NHdUV0Ri9HQndjZkNXUlNId3dsVXA5Y0dGaElUVTdPMnZQek13c1piUFowbzdXMExRaDB6VFZnWUdCVkU5UFQ3U3ZyNC9pOGZqRldDejJxcVpwcDF1MUR6bGpUVTBSY0NJRW95eHhadVlpaUNSKysrSFBRMVFxQ0lWQ3FOZitBODNjRmMyeUxPUnlPU3dWVi9ETXV6L0VRbUZwMDk1RUVnUTdUTHdKSm1NdGdIT3k2dTMzbkl3TG1Wc0lJU29BVGhIUlpkTTBYMCtsVWg4YkhCeThiMzUrZmpTVHlUaVhMbDJhWGw1ZXZudDN0WDFDMTNWMWRIUTBQVFEwbEU2bjA4dUpST0p5SUJCNFJkTzBkd0ZraFJBY1ZSaXJFeWNFdUNaQnNYeWN1bjRCcnUvanR4NzhMQ0NBY0NpOFlUSFRMRjNGZG5LK2paNXpYUmY1ZkI2WndoTCs2bzJuc1ZSYTJiTEJxbSt1Zmc4Wlk2MkJjN0xOY1U2MmlndVpkUWdoeWdET0FUaEhSQU94V093VFBUMDk5dzBNREJ4ZVhGeTB4c2ZIRjVhV2xvcU80M2llNTdYMVB4VERNTFJ3T0t3UER3OTM5dmYzcHpvNk9wYlM2ZlNybXFhOUNlQ3RkbWpkeDFoTFVBVXFIUVJ6ZHZVL3o4OWR3Yk5uWHNSbmozOGMwcGNJaFVMUWRiMGxwNHBWKzl6TkZzdjVBaTVucnVIWjB5K3NGakZWS0NmNWJneGpyWWh6c3ZkeFRuWTNMbVMySUlTWUpxSW5rOG5raThsazhtQlhWOWU5bzZPangxWldWZ1l5bVF4bHMxazdtODJXc3Rsc3FWM21iaVlTaVdBeW1Rekg0L0ZRVjFlWGtrNm5aU0FRbUFvR2c4K3BxbnBSMDdUTGE0R0ZNYmFIdkxCQUpTb1J5Szl1dVh2cStua3NGclA0blljL2owNFFRcUVRVEdQakxldWJlYXJZVm9nSXVWd09GYXVDOStZdTQ1bFRMeUJYS1ZUMU9pdEtjTU5jeEREVzZqZ240NXpzVGx6SVZHR3QxL2swRVYyUHhXSS9pOFZpMFhnOGZ1L2c0T0REaFVKaEtKL1BkK2J6K1pGY0xsZFpXRmhZbXAyZHpUcU8wMUtmQ2lRU2lXQnZiMjh5blU1M3hHSXhMeHFORnVMeCtLS3U2KzhGQW9HVFdOMFhweWlFMkh3MUxXT3Nyc3BKUUxNQjNRRjhLVEdWbmNXL2ZlVS80dmNlK1U4dzFOR0hVTkJETUJpOE9kV3NFVjNGZG5LOXpWN3JlaTVXVmxaUUxKZnd4dFZmNFBuM1h0M3lPamQ0QWFDU3JQcHd4bGlUNDV5TWM3SmJjU0d6RFdzZE5VcHJYM05FOUdJd0dPeFBwOVBIcEpTSGk4VmlUNmxVNmlrVUNnT0ZRc0ZaWGw3T3o4L1A1d3VGZ3UyNnJwUlNTdC8zcVZGdEJCVkZVWFJkRjRxaUtLWnBLcDJkblpIT3pzNVlNcG1NeE9OeE94d096OGRpc2N1YXBzMEFPQS9ndkJCaTY0ODhHV043aG5TQlNvS2daZ0NGVnBQL29sM0cvL2Z6NytGREl3L2dnNlAzdy9kOUJBSUJHSWF4N2ptYXFialo3SG5mOTFFcWxWQ3VsREdUbmNjTEY5N0FlM05YTmozZnJhUWdWT0lFWDk5eUNRMWpyTVZ3VHNZQUxtUjJaVzBoMVJTQUtTSjZLUmFMZGNaaXNaNnVycTV1MjdaN1BNL3JjeHluejdLc2VLRlFRS2xVVWl6TFFybGNKdHUyZmN1eUhOdTJYYy96Zk0vemZOZDFwZWQ1L2s1dWgycWFwdWk2cm1xYXB1cTZybWlhcGhxR29acW1hUVNEUWQwMFRTVVlEQ0lZREZJMEdxVm9ORXFHWVdSMVhiOFVEQVpuVkZWZEFEQVBZSzdkTmt0aXJOM1lFY0NvQUdiKy9mMVVjcFVDWHJqd09zN1BYOEVYVG53Q0F4MDlNQnhqM1JiTm05bXJxV0piWGF0U3FhQlFMTUN5YmJ4NTlSMjhOdjV6NUN0RkVLckxPWWdJVG1oMTM1aTlmRStNc2NiZ25HeC80a0ttUnRadTc4MENtQ1VpUmRNMEU0QUpJQWlneC9mOVljL3p1b21vMC9mOWhPdTZXcVZTQ2RpMkhiSnQyL1E4ei9COTMvQjlYNU5Ta2hDQ3BKUys1M255VmtJSUNDRlVUZE9VV3dFUXFxcVNxcXFPcG1tT3J1dU9ydXUyYVpwMktCUXFxNnJxQ0NHV05VMmJGMExNYXBvMkRXQVJnTDMyNWE1OXVzRVlhM0pDRVNoMkVpQ0JRT245Sk4yVFBpYVhaL0JYYnp5Tno5M3p5emplZXhDTzQ2eXVuVEZOS0lxeWJsTGZMQjNNaUFpdXQ5cVJyR0paV0tuazhmMHpMK1A4M0hqVkJjeU44OWhoUXJGNzlYdkZHTnRmT0NmYlA3aVFxWU8xVHdVcWExOHJXUDFoK3NXTjU0bElCOUNWU0NRNkFjU3grb01WQWhDU1VrWnMyKzV3WGRmRSs3TWhCTzZlR1VGclgxQVV4ZGQxdldpYTVzcmFOY3RyWHlVQVdRQVpyTGJpNHg4S3h0cUZLbER1QkRTUG9ObTNoNGV5VThIVHYvaDcvR3l5RHc4T0hNZUp2c09JQmlNd1RST0dZVURYOVp2SDFyS3IyRTZmazFMQ3NpM1l0bzF5dVl6SjVSbWNucm1BVTljdm9HUnZmdzJyRndES25lQXVaWXd4enNuYUhCY3lEYkQyU2NITTJ0ZUcxbjY0RkFEcTJwZUMxUjhVQ2NCZis1SkNpTGJvdGgwc1NnQUFJQUJKUkVGVXpNRVkyeDZwQTZVRUliSUlxUDdkU2Z1MTVSbk01akw0NmNTNytNRHd2WGhvOEI2RXpkVU5ORU9oMElacmFIWnF1MU80Zk45SHNWaUU0emp3UEEvWGxtZnc1c1E3dUxRd2daSmQyZFpkbUp2blZBamxCRUVhWE1Rd3hyYkdPVmxyNDBLbWlYRTNDc2JZVnB3SVVCU0VjQWJRMWlsbVhOL0ZYRDZENzU1K0NhOWUvamsrTXZZZzdoODRCc3V4b0dzNkROMUFNQlNFcXFvUUVGaWJLbkhYZVhhem1KOW90U0NSSkNHbGhHTTdLRmZLc0cwYmx1ZGdQcitJbHk2OGljdVp5UjBWTHpmNEtxSFlTWEFpdkxpZk1WWmJuSk0xSnk1a0dHT3NoUWtoNEVhQW9rcUl6cTEvWithR2xVb2Uzei83WS96azhzOXd0UHNBaGxQOTZJdW5rWTRtWWVnR05GV0RwbWxRRk9YbW43ZXVxN216YUZtdmlDR2ltMTlTU25pK0I4L3pJUDNWdjd1dWkxeTVnTm44QXFheWM3aWNtY1MxNVUwL0NLMktyeElLYVlJWEZsekVNTWJZUHNHRkRHT010UUV2dU5vQVlLTnBacmNxMm1XOGRlMDAzcjErSGlFamdJNVFITVBKUHZURzB4aElkS01qbElDNlZzRGNXc1NzOTkrM0ZpNDM3cnpjK2llQlVMSXJtTTB0WUdabEFaUEwxekZmV0VUWnJxRGkyVGVQM1ExZldiMFQ0L0dtbDR3eHRxOXdJY01ZWTIzQ2pRb1VWRUlvQytqbHJhZDl1YjZMWE1WRnJsTEF4TkwwemNlRFJnRGQwVTZrSTBsMFJaTkloUk5JUlRxZ0t6cVVPNHFaRzNkZUlGWUxsN3hWeEVKaEdabkNFcGJLSzFnb0xHR3htSzNMK3lVaXVFR2czTUZGREdPTTdVZGN5RERHV0J2eFFnSkZBd2d0QVdhQnNKT0pWaFhId3NUUzlHM0ZEUUFvUW9HdWFsQVZGWnFpUWdnQnovZmdTeCtlbFBDbHY2czFMdHRCSU5neG9Kd0VwTTVGREdPTTdVZGN5RERHV0p1UkdsRHNJdmdLRUNnQWlsK2JUU0VsU2RpZVU0TVI3aHdSZ1ZTZ0VpWlV1Z0R3UGpHTU1iWnZjU0hER0dQdFNCR29kQUZPaEJCY0VURExRS3Z2V2lDeDJwSE1paE84RUJjd2pERzIzM0Vod3hoamJjd1BDaFFOZ2xNaWhKZkVsbzBBbXBXdkVrckoxVUtHTjdwa2pERUdjQ0hER0dQdFR4VndZb0FUSm9TWEFiTUFpQnBOTjZzbklvSlVBU2U2dXFDZnRPWWVMMk9Nc2IzRmhReGpqTzBYNm1xTFppc01tRVVCbzB4UVBleW9JVUE5RVJGOEhYQkNnQjBoZU1IbUw3b1lZNHp0UFM1a0dHTnNIeEZDd0E4QnBRREI4Z0RkRWdqa0NWcWw4Y1VDRWNFMVY3dVJ1U0hBMXdDaE5GdVp4UmhqckZsd0ljTVlZL3VRVUFTa0FkZ0dZRVVKbWdVRThnU2pMQ0FrVnIvcVhOZ1FFVWdCU0FHYzROb2kvc0Q3MStVQ2hqSEcyR2E0a0dHTXNYMU9DQUUvQ0pTQ1FNa242SmFBWnExT08xTmNRUFZYLzl6dHZSRUN3ZGRXMjBQN0dpQU53RE1CTHdDUUNqVGZKRGZHR0dQTmpBc1p4aGhqNzFNRjNERGdoZ1VnQ1lJRWhFOFFCS2d1b0RnRTFSTlFuYldHQVhLMXJiTWlBUkFnVllBRVFHSjFjYjZ2cjY1M2tZYUFyNjNkZ1ZIRjZzYVozSDJNTWNiWUxuQWh3eGhqYkgyS0FHRzE4QUFBM3dTcW4vQWw3dmh6czc4enhoaGoyNmMwZWdDTU1jWVlZNHd4dGwxY3lEREdHR09NTWNaYURoY3lqREhHR0dPTXNaYkRoUXhqakRIR0dHT3M1WEFod3hoampESEdHR3M1WE1nd3hoaGpqREhHV2c0WE1vd3h4aGhqakxHV3c0VU1ZNHd4eGhoanJPVndJY01ZWTR3eHhoaHJPVnpJTU1ZWVk0d3h4bG9PRnpLTU1jWVlZNHl4bHNPRkRHT01NY1lZWTZ6bGNDSERHR09NTWNZWWF6bGN5RERHR0dPTU1jWmFEaGN5akRIR0dHT01zWmJEaFF4ampESEdHR09zNVhBaHd4aGpqREhHR0dzNVhNZ3d4aGhqakRIR1dnNFhNb3d4eGhoampMR1d3NFVNWTR3eHhoaGpyT1Z3SWNNWVk0d3h4aGhyT1Z6SU1NWVlZNHd4eGxvT0Z6S01NY1lZWTR5eGxzT0ZER09NTWNZWVk2emxjQ0hER0dPTU1jWVlhemxjeURER0dHT01NY1phRGhjeWpESEdHR09Nc1piRGhRemJYNGpjUmcrQjFZY2t5RWFQZ2JHOVFoekwyaFpKeWJHTXNTcHhJY1AyR1RIYjZCR3crdkI4bzlqb01UQzJad2djeTlxVURwOWpHV05WNGtLRzdTc2thS2JSWTJEMTRmZ20vL0puKzRjaU9KYTFLUVBFc1l5eEtuRWh3L2FiNVVZUGdOV0g2NnRXbzhmQTJKNGh3YkdzVFduUzUxakdXSlc0a0dIN2lnQVdHejBHVmgrdWIxWWFQUWJHOWdvSmptWHRTaFUreHpMR3FzU0ZETnRmaU41dDlCQllmZVFyOFlWR2o0R3h2VUlFam1WdEtpWnRqbVdNVllrTEdiYXY2UEJlQUlnYVBRNVdXMFNFMmZ6UVJLUEh3ZGhla1pwOGdRQ09aVzJHaU5EbjVUbVdNVllsTG1UWXZsSWhiWUVBWGlUYlpoemZLT1N0SkMrUVpmdUdXbkVXQUc1ZTBtNTArSVVZSEk1bGpGV0pDeG0ycjZpMlh4WVFGeG85RGxaYmxodFpMTm9CdTlIallHeXYyQ0cxREZJNGxyV1pJUG1MdXJRNWxqRldKUzVrMkw3U29XVkxBSjF0OURoWWJSV3NhS2JzeHJqVEQ5czN4bWUxRWlBNWxyV1pzS3hrb25BNWxqRldKUzVrMkw0aUhvTW55WDhGUkN1TkhndXJEU21GTzEvc20zUjkwMi8wV0JqYk0zLzZtQWRTWGdHQlkxbWJVSWpjYmxtZTFNbm5XTVpZbGJpUVlmdU9RODdMRUxqYTZIR3cyckI5bzNnNWM1UVh4N0o5eDZIeXl5UUV4N0kyb1pKYkhQRXlITXNZMndZdVpOaSswL3Z4WWdhZ2J6VjZIS3cyNXZQOVozT1ZWTG5SNDJCc3IxMyt5cTlsQk1DeHJFMTArNld6Y1dsekxHTnNHN2lRWWZ1U2JvaS9CTUMvTUZxY0w0WDc4OG1Qbk56T2ExUlZKU0dFVTY4eE1iYVhDUFNYQUhFc2EzR0NwSHUvUGNXeGpMRnQ0a0tHN1V1UkQyYm1TUGgvQnBCczlGall6aEFSWFYwODlPcFNwYnRRN1dzVVJZR3FxZ0RBaTJsWld6ajN4R056RXZneklvNWxyWXFJYU1qTHZwcUN4YkdNc1czaVFvYnRXNFpqL1EwSTd6UjZIR3huaWs1ay92VHMvYWUzOHhvaGhOQjFuWVFRL011ZnRRMEI4VGNRQ3NleUZoVWlaLzZJUGNleGpMRWQ0RUtHN1Z2aFh5bk5BL1NrNEUrMFdvNGt5Sm5zeUtuRlF2KzJPallSa2VCUE1WbTdPZmZFcjh5RDVKUEUvNjViRDBuWjcrVlBkVkdSWXhsak84Q0ZETnUzaEFCNUFsOG40UFZHajRWdFQ4bU96WjZhZWZBTUNaVzI4enBOMDZEck9vUVF2SE0yYXlPQ2ZQSytEaUtPWlMwbURHLzJpRE43UmhXQ1l4bGpPOENGRE52WHVqNjZPS1BCK3dwQVZjOU5abzBscFhEZnVQcllzOWx0ckkyNVFWRVVKUmdNUWdneFc0K3hNZFlvRjc3ODZSa0FYeUdBWTFtTFVJamNEMWlUejI1bmJjek4xM0lzWXd3QUZ6S01JZnJSNWJNZytRUUF1OUZqWVp1VEpQeXpjL2YvWUdMNTRQeE9YcS9ydWhLUHg2VnBtdGRxUFRiR0d1M2NQL25FV1NMNUJIRXNhM29DNUI5MDVuOHc3R2M1bGpHMkMxeklNQWFnc3JMME5JaWVGQ0MzMFdOaDZ5TUN6ZWQ3VDcwNy9jaVpuWjRqR28yYW9WQ29EQ0JUdzZFeDFqUnlpK1duUWZRa0FJNWxUWXVvMHl1Y3V0ZVo1VmpHMkM1eEljTVlnTDVmUjFsSTU4OGw4RmFqeDhMV1YzWkNDeis5OXZHZmxOM1lqajl0VHFmVENVM1Q1c0NmV0xNMk5mT252MTcyeWYxelNSekxtbFhBZHhjZWRxZC9FaEV1eHpMR2Rva0xHY2JXSkg0NWQ5VVJsY2RCOURidkw5TThpSWpLZG1qKysrZCs2MjhYOHR2clVuWXJJWVFZR0JoSUJZUEJjWENuSDliR0xuejVNMWVkaXZNNEViM04rOHMwRHlLaWdPL01mOXErK0xkcGYzdGR5bTdGc1l5eDkzRWh3OWd0ZW42cHVDQ2wvemdSbmdmQUNVQ0RFUkZseTZrclA3cncrVzlreTUybDNaeHJjSEF3a1Vna2xnM0R1Q3lFNEU4eFdWdTc4c2VmV2JDRit6Z2dudWNQWmhxUGlDZ3VyU3NmYzY1OEl5SExITXNZcXhFdVpCaTdRK3FYbDZjOHovNHloUDVLbzhleTN4V3QrUFNyVno3NTNFeHVZSG0zNXhvY0hPeE9KcFBqQUtacU1EVEdtdDZWSno0elpRdDhXVmRVam1VTkZpRm4rbEZuNHJsdU44ZXhqTEVhNGtLR3NYV2tIOHRmVGlUKzhBc3dENzRPYUQ3UnRscjhzMTBnSWtncHZNVmk5OWx2dnZ2N1g1MHJEQzByeXU1Q1ZUUWFEWFIxZGRtQlFHQkdDTEdqTGtHTXRhSXJUengyK2ZHam5WOFlpUWRlMXhSd0xOdERSQVJCMGt2SzB0a3ZsTTU4dGRjdmNDeGpyTWE0a0dGc0ErS2VQeTJHai8zbEV6THhuNzd1VTZEUzZQSHNGNzdVckFzTHgxLzgvdG5mK0k3cm0vNXV6NmNvQ29hSGh4TmRYVjBMQUY2b3dSQVpheWwvK3RnOXhYLzE2Uk5QL05wbzhuVlRnR1BaSGxGQjFxaTc5T0pqNVF2Zk1ZWFBzWXl4T3RBYVBRREdtcGtlUG40dVBQb25YNXZ6RG5pQmxYLzFrS2xWNG8wZVV6dXpYVFAzOXZVUGZ1LzgzUDNqdFNoaUFNQTBUZjNBZ1FOYU9CeitHUURlYzRIdFM0ZTZ3dWYrNlM4ZC9OcXdLYjEvZjNieElWdG9ITXZxU0NjdmQ1OHo4NzNEWG1aY3grNkxHSUJqR1dQcjRVS0dzVTBJSVJ3aStsRnk3QTlHM3o3WmU3Mm4vQy92NjR3c0hGVVZhVFI2Yk8zRWw4SmRMSFcvOTVQTG4zNCtXKzdhMVVMWU80Mk9qaWJUNmZTU1lSaXZDQ0Y0WGczYmwyN0VzdDk3K01Cb3FweTUvaGVYaS9jdHFhR2pKQlNPWlRXa2tIU1RzdnplaDZ6eDU1TmtjU3hqck01NGFobGpXeEJDWEFxRlFpY0hSaDYyM3B6L0wxOThkK1pEeitUS2lRbmlybWE3Um9ETVZXTFgzcGwrOUpubnp2M21zN1V1WXJxNnVzSkhqeDZOeFdLeDF3RXMxdkxjakxXYUc3SHN3U05qMW0rRkZsNjh6NTE3SnVKYkUrQVd6YnRISk1QU3ZuYVBNL3ZNSnlybm42MTFFY094akxIMThSMFp4cXFncXVxTFBUMDlZeWZ1KzZVSFgzelJQait4ZU9qYXZYMXZuUmhObnYrWXJ2bkJSbyt2RmZtK2FsOVpPdnJqMDljZk9MdFU3c25YK3Z6QllGQS9jZUxFNE5EUTBGbFZWZDhTUXZCTzUyemZ1eEhMUHZ6UUF3OVdYbnp4L0pDZnZmYWUzbjNpcXRMeE1WOVJPWmJ0Z0VMU0h2T1hmM3pZbmp2YlNXV09aWXp0SVM1a0dLdUNFR0taaUo0YkdSbnBlZlRSUncrZVBIbnkwc3VYUHZ2RzZlQ0RaejU2OEVlZlNrVXloelhGTXdFaEdqM1daa1pFOEVtemxrdWRWMTRiLzlUem1XTHRDeGhnZGNPNDQ4ZVA5eHc4ZVBDNllSZy9GRUpjcjhkMUdHczE2OFd5ajFqamJ4eEI4TXhQQXlPZld0YkNoMzBvcGdBNGxtMkNpS0NDckxnc1gvbXdkZTM1VGlweUxHT3NBYmlRWWF4Njd5V1R5ZWNPSHo3OHhYdyszM3YrL1BuWnBVcDM0YnRuZnZmYlI5THZqb3lrTGgxTFJaWkdBMW81SlFRWE5MY2lJckxjWUhhbDBubjF5dUtSTXhjWGpsL3pwRkczNlN4alkyT3BvMGVQdXRGbzlBVUFQNjNYZFJoclVYZkZzcFJmS1h6R1B2L3RTMTdueUtUV2NTeW5Sa1lyVURtVzNZR0l5Q1F2MjBIVzFXRnY2Y3lZdTNqTmdPUll4bGlEY0NIRFdKV0VFQjRSL2JpenN6Tjh6ejMzUEY2cFZGTGo0K09MUHFsMGJ2NmhxK05MeDZiaWdVeDB0UFBTNk1HdVM0K0VqRkpQbzhmY0RDcE9NSE5sOGNpYlY1Y1BUNnlVVTRXS0c2cnJ0SWpoNGVIVS9mZmZuKzdxNm5wR1ZkVWY4NkpZeG02M1VTeFRpZWlvbDdrNjRtV25WcFJBZEZMckdMMm1weDZwQ0lOakdRQlRPcGtSTC92bWlMODhFWk5XSVVndXh6TEdHb3dMR2NhMllhM3p6M045ZlgzQmh4OSsrQi80dmkrbnBxYVdwWlN3dktCbkZZZXk4OFdoN0pzVG4zejdlTy9ibzhlN1QzMDRhdWI3Vk1VTktBclVSbzkvTDBnSlg1SnU1YTNZeklXRmUwNmVubm5rOGw1ZHU3Ky9QLzdnZ3crbWg0ZUhYOVYxL1RraFJFMFgzRExXTGphTFpRRjRYbzhzWm51Y1l2WlJaK3J0ODFyWDZIbTkrOE5sWWZaNVFnUWdsSDBSeTBEUzF3QXJKSzJadys3U3llUGVMTWN5eHBvTUZ6S01iWk1Rd2lhaTV3WUdCblFoeENkMVhkZXVYTG1Tb1R1MnpENDMrOURWQ3d2M1R3ekVKanNIRXVNajNiR1owWGd3TzZ5clhxaFJZNjhuVjJybFhMbGpJbFBvbVp4Y0dadThuaHRkOEgxMXp6NUI3Tzd1amp6eXlDT0o0ZUhobDNWZC82WVFZbm12cnMxWUs2bzJsaDMxTWxjUCtZc1RjMHFzODVxV0dGbFNJNk01RVJqMmhkcVdzVXdsdnh5VDFrU25YNXpzOC9PVEEzSmxRYjNqZTFKUEhNc1lxeDRYTW96dGdCQmloWWorcnIrL1h3UHdVUUJkbHk5ZlhyanpPTjlYYVRJN2xwbk1qbVdpWnU1MFBMZ1U2WXRkNit1TlR4OUtocGRHZGRVTDcvM29hOGYxMWNwS3BmUEtiTDcveW5SMmVEcGJUaFZMVHRUYTY4N3VBd01ESFE4Ly9IRDM4UER3YTZacC9wMFFJck9uQTJDc1JWVWJ5MVFpNnZkem1YNC9seWtveHVtY0NFYm1sRmpmdkJZOWxGT0NvNTVRV3pxV3FlUlhFckp5SmUwWHIvVDZ1ZW00WHltR3BXTXBlN3hKQmNjeXhyYUhDeG5HZGtnSVVTU2lKd2NIQi9PNnJ2OTZQQjRmT1gzNjlMVGpPTjU2eHhmc3VGV3c0OWIweXRnaWdGTUFjS0R6dmI3UnpndEh1c0lMQjB6Tmlpa0thUXA4WFFpcE5jc2FXeUlDa2VKSnFLNGs0VG1lVWNnVWV5NVBMaCs4ZEhIaDN1bEdqazFWVlhIdzRNSHVFeWRPeEVaR1JsNVZGT1ZwSWNSOEk4ZkVXS3ZaYml5TFNzZUt3ckVHL053aTNOVllOcTZsK2liVWppTlpOWFRBRm5vTVVEUWZwRXVJcG9wbEN1Q3BnQXRJVHlldmtQSkxsNGZreXFXRDd1TGRzV3dQaXhpT1pZenREQmN5ak8zQzJ0U003M1ozZHkrWXB2bDRMQlliUG5YcTFOelMwbEpWODVtdkxCNmJ1Yko0YkFiQVM0bndVcWdyUEp2cUNDMTNSSTJWamtpZ2tEUVVLMkpxVGxqWG5JaW1lcUY2dDBRbEl2S2tYblk5bytSSW8yaDdnV0xKaW1RTFRpS2JMYWVXTThYdTVWcHZXcmxUNFhCWVAzYnNXTi9SbzBmTDNkM2RUeW1LOG9JUW9pNHRVQmxyZDd1TlpXUGUwc3lZdHpRRDRLV2NFZ3hsbEZCcVJZUTZpb3JSVVZiTXBFTkt4Rkcwc0NmVWlMYzZKYTIrc1F4RU9zbXlSbjdKZ0Y4MHlDK0d5TWxHcEoxTlNHczU2UmVXYTcxcDVVNXhMR05zNTdpUVlXeVhoQkFXRWIzVzJkazVZeGpHNzRYRDRmc3VYcnk0ZE9uU3Biazc1NXB2WnFXVUtxK1VVbVVBVTVBU29VREYwSldLcnF1T0Z0QmR6VkRMWmtkNHNTTVdLQ1NDV2pFV01LeG9RTFhpaG1iRkRNMk5iR2ZNanF1VkhEK1lxM2htM3ZGQytiSWJ6aGZ0V0c2NWxGcTJ2WkR0dUxybmt1SFpYdEF0TzBGbnI2ZUtiYVczdHpkKzdOaXh3Ykd4c2FsWUxQWWRWVlZmRjBMWWpSNFhZNjJzVnJFc0xpdmx1S3lVZ2FVcEtTVnN4VEJzb2VrdUNjM1ZkTTJTcXBsVFF4MUZZU1FxMEdPMlprUnRxSEZIYURGUHFOdUtaYXIwU2liOG5FRmVQa0JlUGdndkgvYnRYSUlxeXdHNHRpNTlUNGZ2bWRKelRYaE9jMFV5SUoxT1IrKzk5OTVoam1XTTdRd1hNb3pWZ0JEQ0IzQ1ppUDdOa1NOSGZpTVNpWHc4blU0Zk9YUG16R1ErbjYvSTdXNHpvQ2dvTzJFSENEdTNQYjZFbWRxTnV2VUVBZ0Z0Ykd3c2ZlellzVmgvZi8vUEE0SEFkNFFRWnhzOUxzYmFSYTFqbWFJb0NNSnpndVN0eGpLdnN2cUV6TDRmeTV6MVh0bmVib2xsY1k1bGpPMGNGektNMVpBUUlrTkVYeDBhR25vbkhBNy9hbWRuNTRuSnlVbG5jbkp5WVhsNXVkem84YlVxd3pDVTRlSGhycEdSa2ZqQXdNQlNSMGZIWDJ1YTlvWVFJdGZvc1RIV2pqaVcxWWRoR01yZzRHRG4yTmhZWW1CZ1lDa1dpLzJOYVpxdmNpeGpiR2U0a0dHc3hvUVFMaEg5UEpWS2pVZWowVThtRW9sUDlmYjJIcHlZbU1oZXVIQmgydmQ5M3RSc0cvcjYraEpIamh3WjZ1N3VMcVJTcWJmQzRmQTNBY3dJSWRaZGlNd1lxdzJPWmJWMUk1YWwwK2xpWjJmbmpWZzJLNFNvNjhhYWpMVXpMbVFZcTRPMUhaaVhBVHhGUkcvRjQvSFB4dVB4RHcwUER6OXcvdno1YTdPenN6bkxzamdSMzRDbWFVbzRIRGFPSHo4KzBOL2ZiNmJUNlhjamtjakxBTjRRUXV6RGlTaU1OUWJIc3QyNUVjdU9IajNhUHpnNEdGaUxaYThDZUlWakdXTzd4NFVNWTNVbWhMaEtSSDgxT0RqNFdpS1IrR0F5bVh3a2s4bU16czdPMm5OemMwdExTMHVsYmEraGFWT21hYW9EQXdPcG5wNmVhRjlmSDhYajhZdXhXT3hWVGROTzgzNEtqRFVXeDdMcW1hYXA5dmIySnZ2NysyTjlmWDNVMGRGeEpSS0ovT1QvYis5ZWUrTzQ3anVPLzgvTW1aa2RMdmZDNVhKSmtjdWJyTmlXSXFkeFZBVnBnYVpKR2pRWHBFQVFGQzJLSXE4Z1FCLzFCYlJBSDdjUEdnUnA4Nnh0MENDTmUzSGF1SEdUMUsyZHhHRHNPcllsV1JJbDJSSXBVa3RxTDlybExuZDJaK2IwZ2RhMVZkOG9hY2toeGU4SEdFQ0FkbWQra0lBejg5dVpjNGF4REJndWlneXdCNVJTWFJGNXhSaHpLWlBKUEZzc0ZqODFPenY3a2MzTnpZVktwZEpmWGw1ZVBjelBuVHVPWXk4dUxwYm01dVpLcFZLcGxzL25MNlZTcVdlMTFpK0xTRjBweGRVUnNBOHdscjAvMTNXdGhZV0Z5Ym01dWRMRXhFUjliR3pzemJIc0ZSR3BNWllCdzBXUkFmYVFVcW9qSWhkRTVJSXhwcHpQNTMrelZDbzlYaTZYSDY1V3E4SGx5NWNyMVdwMXE5ZnJoV0VZUHRBblBOZDFkVHFkZHVibjU0c3pNelBqWTJOajFWS3A5SnpXK25rUmVZRWxTSUg5aTdIc0xaN24yU01qSSs3OC9IeHhlbnE2VUNnVWFvT3g3QVVSZVo2eEROZzlGQmtnSVVxcFZXUE0zeGNLaGY4cUZBckhKaVltVGl3c0xIeTQwV2lVTnpjM1RiMWVEK3IxZXJ0ZXI3Y2ZsR2ZROC9tOFh5Z1UwcmxjYm1SaVlzSXFsVXB4S3BWYThYMy9LZHUyTDJxdEx3MHVrQUFjRUlkeExNdmxjcW54OGZIUmR4bkxmbWpiOW5uR01tQnZVR1NBQkEwZU0xZzF4bHpQWnJPL3lHYXptVnd1ZDNKMmR2YnhWcXUxMEd3MmkrMTJlNzVXcTNVM05qYXFhMnRyalg2L0h5V2QrMjdrODNuL3lKRWpoVktwTkpiTlpzTk1KdFBLNVhJM0hjZDVMWlZLTFluSW1vaHNzWElQY0hBZGhyRXNrOG1reXVYeStMdU1aUmRTcWRUemNuc3Nhek9KSDlnN0ZCbGdIeGlzRE5RZWJEZU1NVC94ZlgrbVZDb2RGNUZqeldaenV0MXVUM1U2blpsR285R3YxV3JOU3FYU2FyVmEzWDYvSDBkUlpPSTRqcE5hRHRXeUxNdHhIR1ZabHVWNW5sVXNGa2VMeFdLMlVDaU01bks1SUoxT1Y3TFo3Q1d0OVpxSW5CZVI4MHFwVmhKWkFleWVCMkVzczIxYmFhMHR6L09zc2JHeDBjbkp5V3loVUJqTlpESzlUQ1p6WXpDV3JZdklhOEpZQmlTS0lnUHNRNE5mTjFkRVpNVVk4NU5zTmp1UnpXYW53akFzVFUxTkhRbkRjTHJYNngzcGRydlpWcXNsN1hiYjZuYTcwdWwwVEJBRVViZmI3UVZCMEEvRE1BckRNT3IzKzNFWWh0RzlQTmFodGJZY3g3RzExcmJqT0piVzJuWmQxL1k4ei9WOTMvRTh6L0o5WDN6Zk41bE14bVF5R2VPNmJ0MXhuR1hmOTlkczI5NFFrWXFJM09DbGI4RGhjbERHTXMvekhOLzMzMjBzYXpDV0Fmc1hSUWJZNXdZdmZsd1hrWFZqaktXMTlrVEVFNUdVaUJ5Sm9tZytETU9TTVdZaWlxSjhFQVE2Q0lKVUVBUWpRUkI0WVJpNlVSUzVVUlRwT0k2TlVzckVjUnlGWVJpL25WSktsRksyMXRwNk94RlJ0bTBiMjdaN1d1dWU0emc5eDNFQ3ovT0NrWkdSam0zYlBhVlVUV3RkVVVxdGE2MVhSZVNtaUFTRHJULzRsUmJBSVhZL1kxbS8zM2Q3dlo2MzA3SE10bTNMc2l4N3AyT1o3L3ZiV3V0QUtWVlRTbTFxcmE4emxnSDdIMFVHT0VBR3YyNXVEellSa1JzaTh0S2JmMitNY2RMcGRGRkVKa1FrSnlLK2lJeUl5RWdjeDZOQkVJejErMzFQUk5TYnUzemJuLzl2TjROTkxNdUtITWZaOGp5dk1UaG1aN0MxUmFRdUlwdHllM2xrVHU0QWR1eCt4cklvaXRLOVhxOHc1TEhzcHR4ZUhwbXhERGhBS0RMQUEyUXdZWDU5c0wwblk0d2pJcGFJMklQTmt0c24vRmhFb3NFV0QzNUJCWUE5ZFJkam1aWTd4ekZiR011QVE0TWlBeHhDckJBRzRFRXdLQ2lVRk9DUXNwSU9BQUFBQUFCM2l5SURBQUFBNE1DaHlBQUFBQUE0Y0NneUFBQUFBQTRjaWd3QUFBQ0FBNGNpQXdBQUFPREFvY2dBQUFBQU9IQW9NZ0FBQUFBT0hJb01BQUFBZ0FPSElnTUFBQURnd0tISUFBQUFBRGh3S0RJQUFBQUFEaHlLREFBTVNXeE1QK2tNMkNXeGlaT09BQUM0RTBVR0FJYkVVcktlZEFic0RpdFdXMGxuQUFEY2lTSURBRU5pUk5hU3pvRGRvV09MSWdNQSt3eEZCZ0NHeFVndDZRallIVllrM2FRekFBRHVSSkVCZ0dHeDVHYlNFYkE3YktPMms4NEFBTGdUUlFZQWhzUVk5WExTR2JBNy9LN2VTRG9EQU9CT0ZCa0FHQktqb3g4Yk1TYnBIQmd1WTR5TXRmMDNrczRCQUxnVFJRWUFocVVYYkNnbS9EOXdkS1JhSTRITlpIOEEyR2NvTWdBd0pKRXRIUkYxSWVrY0dDNHYwamQxb0lLa2N3QUE3a1NSQVlBaENmVjAyeGc1bTNRT0RKZmJ0VGI5U0xOcUdRRHNNeFFaQUJpU1p6NzlKNkZSNWxrUjAwZzZDNGJFU0QrMzdWMjFJeFVsSFFVQWNDZUtEQUFNa1Fyalo0ekk2MG5ud0hEWW9kcWFyS1dZNkE4QSt4QkZCZ0NHNktrdi91V21pUG1ucEhOZ09ISnQ1NndmNkU3U09RQUE3MFNSQVlBaFUwNzRMUkhEeGU5QkY1disvUHJvMGs0L2J0dTJVVXIxZGpNU0FPQXRGQmtBR0xJZmZQb2JONHlZUHhVamNkSlpjRytNTWFiWVNEMlg3WHF0blh6ZXNpeXhiVnRFaEVVQkFHQ1BVR1FBWUJjb0ovd2JZOGt2azg2QmUrUDI3Y3IwaHYvcVRqK3ZsRktPNHhpbEZFVUdBUFlJUlFZQWRzRVBQdldOaWpIeWJTT0dDOXVESmpieFdNdDdKZHR4ZDd6Nm5ERkdjVWNHQVBZV1JRWUFkb01TRTBuNEhSSDFzNlNqNE81NG9iMCtzK0dmc1pWdGR2b2RyYlU0amlOS3FhM2R6QVlBZUF0RkJnQjJ5WC84OXRmWDRsajlrUmpaMFR3TDdBTkcrc2RXczkvZjZkeVlOMW1XWmZtK0wwcXA5ZDJLQmdDNEUwVUdBSGJSRHovL0YyY2pGWDlOUklLa3MrRDlLU1BSOUtiL3crSXR2M0szMzNVY3g4cmxjckhuZWRkMkl4c0E0SjBvTWdDd3kyNEczU2VNaWI5dGxQU1R6b0wzWWt4bVM3OVMza2lmdVpkdlp6SVpiMlJrcENNaW0wTU9CZ0I0RHhRWkFOaGxMLzdPWDNjaWlmOU1ZbmtoNlN4NGQwN1Ayamg2SS9mZmZ0KzVwenRucFZJcHI3VytJZHg1QTRBOVE1RUJnRDN3OU9lKy9ub2szUzhiSS84aklqdWVSSTdkWll3eFRrOVZQbnA1L0c5eld6dGZwZXp0bEZLcVhDNlArNzUvUlZpMURBRDJERVVHQVBiSTA1Lzc1a1lrMXBkejd1Z3ZGR1VtY2NZWWsrN3F5eWZleUg5M3BPdTA3M1UvczdPeitYdytYM05kOTVKU2lqc3lBTEJIS0RJQXNJZWUvdHlmcnp5U0xYL3RTR3A4SmVrc2gxMnFaNjkrYUNYN1ZMYmwxdTVuUDdPenM1T0ZRdUdLaVBCL0NnQjd5RTQ2QUFBY052LzV6ZTlYZjcxd3N2RktaZm14ZXJpVk1XSXNwVlRTc1E0Rlk0d29vOExNdHZQYVI1Y252cE1Pbk03OS9OdG5NcG5VeVpNbi9jbkp5VE5LcWVlR0dCVUE4QUc0SXdNQWUwd3BGUlF6aFJmKytORS9lT3A0ZEdUSmlxU1RkS2JEd2pMU0xkVlRQem14bkgvU2lWUjBYL3V5TEptZm44OVBURXhzaU1pUGh4UVJBTEJERkJrQVNNWnIwK05Udi96cXdoZFdQMXd0UFduMzVaNG1tbVBuckVqZFdselAvdVBEMS9OTHFWajM3bmQvbnVjNUR6MzBrRTZuMDc4UUVkNGZBd0I3akNJREFBbFFTZ1dPNHp4emRIYmg2bWNtVHJWK2RYbnlyekpiemlzcWx2dSt3TWIvRTBzL3UrVzg4dmpGOFcvTmJvd3UyL2Q1SitaTmk0dUxoVktwVkhWZDkxbWxGSXMzQU1BZTAwa0hBSUREU2ltMUhJYmgwdEdqUjcrd3VycHFXNWZsKzJ1VG5RdVZmT2QwMTR2bVJQRmowMzB4RXFkNjFtcXBOckkwczVHKzRNWldPS3hkVDB4TXBCOTk5TkZzTnB2OWR4RzVPYXo5QWdCMmpwTWtBQ1RJdHUyZlRFOVBYM3I4OGNmTEtkSHh3dnJvdVpOdkZKNllxdmsvVXBGc0o1M3ZvRkpHZ3FtNi82TVRWOGFlV0x5Uk9Udk1FdVA3dnZQWVk0LzlLTE5sQUFBSTNFbEVRVlROenMzTm5iZHQrd1dsVkg5WSt3WUE3QnpMNUFCQXdvd3hwMnExMmgrZVBYdDJhbWxwYVRtS0lpTWkwa3oxTTVkbWIzMTJLeDArSEt2WVU4TFNadS9IR0NPV3Nib2pIZXZ5STljTFQyYzZ1am5zWXlpbDFNYys5ckh5cVZPbkd2bDgvaCtVVXM4UCt4Z0FnSjNocEFnQUNUUEdPQ0x5cVVxbDhydExTMHZtNHNXTGxUZkxqRkZHWFI5dkwxVHozZU50UDFyczJkRzRZcTNtT3hoampCdFo5WFJYdjE2cytXY21xLzQxTFZhOEc4ZDY2S0dIaXAvNHhDZjAxTlRVazdadFA4WGNHQUJJRGlkREFOZ0hqREZ1RkVWZnZIYnQybGRlZlBIRjVwVXJWKzZZZDlIVHNlNTQvY3htcnJ1NFdlaWU3anZ4VkZKWjl4TzNyemFMRGYvNWlici9ScnBydDV6STNyWEh2T2JuNThkUG5UbzFPVGMzOXkrdTYvNnpVcXE5VzhjQ0FId3dpZ3dBN0JQR0dLL2I3ZjcrK3ZyNmw1YVdsbTZzckt6VTR2amRieXlzRnJjVzE0cmJ2eGE0MFhTczRwUlk2bkM4NERnMmtTVlcxd3ZzdGVtYnFhWHl6Y3lsdlRqc3pNeE03dlRwMDlPTGk0cy9kUnpuNzVSU3RiMDRMZ0RndmJGcUdRRHNFMHFwd0JqenIrVnlXWlJTdjZXMXRxNWN1VkkxeHJ6ajhhWHl6ZEhYWjZycE4ycVpickdhRFJaYTZmNWkyd3ZualMwalNXVGZiVllrSFQvUWIyVGErdXA0SzNWMXZKbmFVR1p2SHV1YW5Kd2NQWDM2ZEg1K2Z2NFp4M0crUjRrQmdQMkJPeklBc004WVkwYjcvZjd2cmE2dWZ2S2xsMTdxWExwMGFlT0R2clB0aHFtMkY0NDJNOEYwZmJUM29ZNGZMY2FXU2U5RjN0MWlSYktkN2pxWHMyM25jcjdwcmFZRHZlWDFySzYxaHd0dWxzdmxzVk9uVGswdUxDejgxUE84N3lxbEtudDJjQURBKzZMSUFNQStaSXp4ZXIzZVZ6WTNOejkvL3Z4NWMrYk1tWlVnQ083cVJZNlZzZTNwamR6MkkrMTAvNkhRTWxsamk0Nk5jWXd5ZXIrc0YyQ01FU1VxdEVYMUpaYlFqcXpXYUZ0Zm1tajZ5MU0xZnpXcFhMWnRxMlBIamswKzl0aGoyWVdGaFo5Wmx2V0VVbW85cVR3QWdIZmFIMmN5QU1BN0dHUDhNQXhQTnhxTkwxKzVjcVg0NnF1dlZxclY2ajFOTU4vMndwSEdTRzk4MncvSE9rNDQxbmZqUXQrT1JrUGJwQ010bzdFVmo4Z3VMKzlzakRHMnNUcDJwTm82VWx0T2JHMjVQYnVlQ25SOU5MQnI2YlpURyswNmlVK2dUNmZUenZIang2Y2ZmZlRSenVUazVJOXMyLzZ4VW1yb1N6a0RBTzRQUlFZQTlqRmpqQzBpaTQxRzQ2dHJhMnNmdm5qeFluVjVlZm5HdTgyYjJhazRqcVhueG01c0dhZG54OXJZb2dNNzlyYjljQ3p3d254Z3g5blFpVE05Tzg1RjJtUWoyNHplemY1VktHMG5zbTdwU0RYZHlHNTZmYXZwOVp4YkkxMjc1dmF0UUVVU3VzWUtyVkQxM2REcTdlV2pZaC9reUpFanVlUEhqODhlUFhwMEpadk5QcW0xL3BsU0trZzZGd0RnblNneUFIQUFHR09tb2lqNjB2WHIxejk1N2RvMWZlN2N1WlZtczduOVhxdWE0ZTZrVWlsOTlPalIwdkhqeDdNek16TXZwMUtwSjVWU1o1UE9CUUI0YnhRWkFEZ2dCaS9PL0pWcXRmcjVhclY2NHVyVnE3M1hYMys5MG1nMHRwUE9kbEM1cm12Tno4OVBMQ3dzNU1ybGNuVnNiT3pmdE5ZL1YwcmRTam9iQU9EOVVXUUE0QUF4eGlnUktmUjZ2YzgwR28zUHJxK3ZsMVpXVm1vWExseFlqYUtJdDh6ZmhlbnA2Zndqanp3eU56azUyUm9mSDM4NW5VNS9UMFRXbEZKaDB0a0FBQitNSWdNQUI1UXhaakVJZ2k5dWJHeDh2TkZvNU0rZE8zZTFVcWswdTkwdUYrTHZRV3R0cGROcDk4U0pFK1dabVJtdlZDcWRHUjBkZlVaRWZxNlU2aVdkRHdDd2N4UVpBRGpBakRHK2lIeW8xV3A5dk5WcWZYeGpZeU85dnI0ZXJLMnRWZXYxZXBzNU5MZDVubWVYeStYeHFhbXB6UFQwdE1ubGNwZXkyZXh6V3V0WGxWS2JTZWNEQU53OWlnd0FQQUNNTVNPOVhtL0JHUE1iVzF0Ykg2bFVLcE9ibTV1OTVlWGwxVnF0MWtrNlgxSWN4N0VYRnhkTGMzTnpwVktwVk12bjg5ZFNxZFN6V3V1WFJhU3VsS0xwQWNBQlJaRUJnQWVNTWFiYzcvYy8wMnExUGxLdjE0L2R2SG16ZStYS2xZMXF0YnJWNi9YQ01Bd2Y2SXQzMTNWMU9wMTI1dWZuaXpNek0rTmpZMlBWVXFsMFRtdjl2SWk4d0hMS0FQQmdvTWdBd0FObzhQNlpJeUp5ck5sc251eDJ1OGNialVabWMzUFQxT3Yxb0Y2dnQrdjFldnRCbVUrVHorZjlRcUdRenVWeUl4TVRFMWFwVklwVHFkU0s3L3V2MnJaOTBYWGRTMHFwUTN0bkNnQWVSQlFaQUhpQURWWTVHeEdSVEJBRUorTTRQdFZxdGVhYXpXYTIyV3lPM3JwMWEzdGpZNk82dnI1ZTcvVjZCK3BPVFQ2Zjk0OGNPVklvbFVwajJXdzJ6R1F5clZ3dVYzY2M1N1ZVS3JVa0ltc2lzcVdVNmllZEZRQXdmQlFaQURoRWpER1dpTXlJeVBFNGpoL2UydHFhYXJmYlU2MVdhN3pWYXZWcXRWcXpVcWswVzYxVzBPLzM0emlPNHlpS1RGSkxPMXVXWlRtT295ekxzanpQczRyRjRtaXhXTXdXQ29YUlhDNFhwTlBwU2phYnZhRzFYaE9SOHlKeVhpblZTaUlyQUdCdlVXUUE0SkFhdkdDektDSlRZUmhPQmtFd0ZZYmhkSy9YbSs1MnU2bFdxeVh0ZHR2cWRydlM2WFJNRUFSUnQ5dnRCVUhRRDhNd0NzTXc2dmY3Y1JpRzBiMDhvcWExdGh6SHNiWFd0dU00bHRiYWRsM1g5anpQOVgzZjhUelA4bjFmZk44M21VekdaRElaNDdwdTNYR2M2Nzd2cjltMnZTRWlGUkc1d1Fzc0FlRHdvY2dBQU42OFUrTU5ObDlFcHFJb21nL0RjTklZVTR5aUtOL3Y5L1gyOW5ZcUNBSXZDQUl2REVNM2lpSTNpaUlkeDdGUlNwazRqcU13RE9PM1UwcUpVc3JXV2x0dkp5TEt0bTFqMjNaUGE5MXpIS2ZuT0U3Z2VWNHdNaklTMkxiZFUwclZ0TllWcGRTNjFucFZSRzZLU0REWStrb3BYZ0lLQUljVVJRWUE4SUVHZDI4bTVQWWRuSnpjTGpzaklqSVN4L0ZvRUFSai9YN2ZrN2ZPSzByZWVZNHhnMDBzeTRvY3g5bnlQSzhoSXRzaTBobHNiUkdwaThpbTNGNGVtYUlDQUhoWEZCa0F3TkFNQ284bEl2WmdzK1IyZVlsRkpCcHNzVkxxZ1ZndERR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luNlg2c3FZQjlrVUVmZ0FBQUFBRWxGVGtTdVFtQ0MiLAoJIlRoZW1lIiA6ICIiLAoJIlR5cGUiIDogImZsb3ciLAoJIlVzZXJJZCIgOiAiMzExMjE3OTAwIiwKCSJWZXJzaW9uIiA6ICIiCn0K"/>
    </extobj>
  </extobjs>
</s:customData>
</file>

<file path=customXml/itemProps42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1609</Words>
  <Application>WPS 演示</Application>
  <PresentationFormat>宽屏</PresentationFormat>
  <Paragraphs>178</Paragraphs>
  <Slides>19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汉仪劲楷简</vt:lpstr>
      <vt:lpstr>方正姚体</vt:lpstr>
      <vt:lpstr>微软雅黑</vt:lpstr>
      <vt:lpstr>汉仪综艺体简</vt:lpstr>
      <vt:lpstr>阿里巴巴普惠体 M</vt:lpstr>
      <vt:lpstr>楷体</vt:lpstr>
      <vt:lpstr>华文新魏</vt:lpstr>
      <vt:lpstr>汉仪颜楷简</vt:lpstr>
      <vt:lpstr>Arial Unicode MS</vt:lpstr>
      <vt:lpstr>等线</vt:lpstr>
      <vt:lpstr>Designed by OfficePLUS</vt:lpstr>
      <vt:lpstr>探究安全带报警系统</vt:lpstr>
      <vt:lpstr>探究安全带报警系统——“与”运算应用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OfficePLUS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曹</cp:lastModifiedBy>
  <cp:revision>134</cp:revision>
  <cp:lastPrinted>2024-05-12T16:00:00Z</cp:lastPrinted>
  <dcterms:created xsi:type="dcterms:W3CDTF">2024-05-12T16:00:00Z</dcterms:created>
  <dcterms:modified xsi:type="dcterms:W3CDTF">2025-02-07T12:14:59Z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A6E12EB4B7BA41E8BBEF9D55EACC2B1D_13</vt:lpwstr>
  </property>
  <property fmtid="{D5CDD505-2E9C-101B-9397-08002B2CF9AE}" pid="3" name="KSOProductBuildVer">
    <vt:lpwstr>2052-12.1.0.19770</vt:lpwstr>
  </property>
</Properties>
</file>