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8.svg" ContentType="image/svg+xml"/>
  <Override PartName="/ppt/media/image33.svg" ContentType="image/svg+xml"/>
  <Override PartName="/ppt/media/image3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  <p:sldMasterId id="2147483654" r:id="rId4"/>
  </p:sldMasterIdLst>
  <p:notesMasterIdLst>
    <p:notesMasterId r:id="rId6"/>
  </p:notesMasterIdLst>
  <p:sldIdLst>
    <p:sldId id="12703" r:id="rId5"/>
    <p:sldId id="12706" r:id="rId7"/>
    <p:sldId id="12705" r:id="rId8"/>
    <p:sldId id="12707" r:id="rId9"/>
    <p:sldId id="12711" r:id="rId10"/>
    <p:sldId id="12708" r:id="rId11"/>
    <p:sldId id="12712" r:id="rId12"/>
    <p:sldId id="12719" r:id="rId13"/>
    <p:sldId id="12709" r:id="rId14"/>
    <p:sldId id="12714" r:id="rId15"/>
    <p:sldId id="12720" r:id="rId16"/>
    <p:sldId id="12723" r:id="rId17"/>
    <p:sldId id="12710" r:id="rId18"/>
    <p:sldId id="12724" r:id="rId19"/>
    <p:sldId id="12704" r:id="rId20"/>
  </p:sldIdLst>
  <p:sldSz cx="12192000" cy="6858000"/>
  <p:notesSz cx="6858000" cy="9144000"/>
  <p:embeddedFontLst>
    <p:embeddedFont>
      <p:font typeface="隶书" panose="02010509060101010101" pitchFamily="49" charset="-122"/>
      <p:regular r:id="rId24"/>
    </p:embeddedFont>
    <p:embeddedFont>
      <p:font typeface="微软雅黑" panose="020B0503020204020204" pitchFamily="34" charset="-122"/>
      <p:regular r:id="rId25"/>
    </p:embeddedFont>
    <p:embeddedFont>
      <p:font typeface="方正启体简体" panose="03000509000000000000" pitchFamily="65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楷体" panose="02010609060101010101" pitchFamily="49" charset="-122"/>
      <p:regular r:id="rId31"/>
    </p:embeddedFont>
    <p:embeddedFont>
      <p:font typeface="华文新魏" panose="02010800040101010101" pitchFamily="2" charset="-122"/>
      <p:regular r:id="rId32"/>
    </p:embeddedFont>
    <p:embeddedFont>
      <p:font typeface="华文细黑" panose="02010600040101010101" charset="-122"/>
      <p:regular r:id="rId33"/>
    </p:embeddedFont>
    <p:embeddedFont>
      <p:font typeface="仿宋" panose="02010609060101010101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 userDrawn="1">
          <p15:clr>
            <a:srgbClr val="A4A3A4"/>
          </p15:clr>
        </p15:guide>
        <p15:guide id="2" orient="horz" pos="522" userDrawn="1">
          <p15:clr>
            <a:srgbClr val="A4A3A4"/>
          </p15:clr>
        </p15:guide>
        <p15:guide id="3" pos="465" userDrawn="1">
          <p15:clr>
            <a:srgbClr val="A4A3A4"/>
          </p15:clr>
        </p15:guide>
        <p15:guide id="4" pos="7201" userDrawn="1">
          <p15:clr>
            <a:srgbClr val="A4A3A4"/>
          </p15:clr>
        </p15:guide>
        <p15:guide id="5" orient="horz" pos="3743" userDrawn="1">
          <p15:clr>
            <a:srgbClr val="A4A3A4"/>
          </p15:clr>
        </p15:guide>
        <p15:guide id="6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0E2"/>
    <a:srgbClr val="80CFCF"/>
    <a:srgbClr val="38B4B4"/>
    <a:srgbClr val="7EBFB9"/>
    <a:srgbClr val="AAFCB6"/>
    <a:srgbClr val="72B3F0"/>
    <a:srgbClr val="A4CAEF"/>
    <a:srgbClr val="8CCEE0"/>
    <a:srgbClr val="CCE6E4"/>
    <a:srgbClr val="A3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3" autoAdjust="0"/>
    <p:restoredTop sz="93939" autoAdjust="0"/>
  </p:normalViewPr>
  <p:slideViewPr>
    <p:cSldViewPr snapToGrid="0" showGuides="1">
      <p:cViewPr varScale="1">
        <p:scale>
          <a:sx n="69" d="100"/>
          <a:sy n="69" d="100"/>
        </p:scale>
        <p:origin x="114" y="48"/>
      </p:cViewPr>
      <p:guideLst>
        <p:guide orient="horz" pos="2192"/>
        <p:guide orient="horz" pos="522"/>
        <p:guide pos="465"/>
        <p:guide pos="7201"/>
        <p:guide orient="horz" pos="3743"/>
        <p:guide pos="39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>
        <p:guide orient="horz" pos="2922"/>
        <p:guide pos="22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标题粗、大点，与正文距离大点，正文缩进不对，统改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7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19.png"/><Relationship Id="rId7" Type="http://schemas.openxmlformats.org/officeDocument/2006/relationships/image" Target="../media/image11.png"/><Relationship Id="rId6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5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040830" y="2327910"/>
            <a:ext cx="8253095" cy="22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di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 规划路线高效出行</a:t>
            </a:r>
            <a:endParaRPr lang="zh-CN" altLang="en-US" sz="54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算法与交通出行</a:t>
            </a:r>
            <a:endParaRPr lang="zh-CN" altLang="en-US"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7099067" y="919406"/>
            <a:ext cx="375422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数字生活话安全</a:t>
            </a:r>
            <a:endParaRPr lang="zh-CN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5856316" y="5558118"/>
            <a:ext cx="4792984" cy="3804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阜阳市第三中学   董俊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9400" y="919406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五年级下册</a:t>
            </a: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导航系统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491317" y="16008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8" name="QQ20241227-8383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365" y="1638935"/>
            <a:ext cx="7513320" cy="420624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535670" y="1401445"/>
            <a:ext cx="3041650" cy="4738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265430">
              <a:lnSpc>
                <a:spcPct val="150000"/>
              </a:lnSpc>
            </a:pPr>
            <a:r>
              <a:rPr lang="zh-CN" altLang="en-US" sz="2000" b="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最短路线的规划是导航系统中最常用的功能，导航软件已经成为人们交通出行必备工具，</a:t>
            </a:r>
            <a:r>
              <a:rPr lang="zh-CN" altLang="en-US" sz="2000" b="0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导航系统中也蕴含了大量高效的算法</a:t>
            </a:r>
            <a:r>
              <a:rPr lang="zh-CN" altLang="en-US" sz="2000" b="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，能够在复杂的道路交通中规划出最佳路线。观看视频，对我国导航系统的发展与成就谈谈你的想法。</a:t>
            </a:r>
            <a:endParaRPr lang="zh-CN" altLang="en-US" sz="2000" b="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导航系统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491317" y="16008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剪去对角的矩形 33"/>
          <p:cNvSpPr/>
          <p:nvPr>
            <p:custDataLst>
              <p:tags r:id="rId2"/>
            </p:custDataLst>
          </p:nvPr>
        </p:nvSpPr>
        <p:spPr>
          <a:xfrm>
            <a:off x="1358265" y="1777365"/>
            <a:ext cx="5970270" cy="4016375"/>
          </a:xfrm>
          <a:prstGeom prst="snip2DiagRect">
            <a:avLst>
              <a:gd name="adj1" fmla="val 0"/>
              <a:gd name="adj2" fmla="val 6980"/>
            </a:avLst>
          </a:prstGeom>
          <a:gradFill>
            <a:gsLst>
              <a:gs pos="0">
                <a:srgbClr val="DEEFFF"/>
              </a:gs>
              <a:gs pos="100000">
                <a:srgbClr val="EBFBFF"/>
              </a:gs>
            </a:gsLst>
            <a:lin ang="19920000" scaled="0"/>
          </a:gradFill>
          <a:ln w="19050">
            <a:gradFill>
              <a:gsLst>
                <a:gs pos="0">
                  <a:srgbClr val="00D3FF"/>
                </a:gs>
                <a:gs pos="100000">
                  <a:srgbClr val="368FFF"/>
                </a:gs>
              </a:gsLst>
              <a:lin ang="2028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48815" y="1856105"/>
            <a:ext cx="5182235" cy="23895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① 简单描述你了解哪些导航系统，分别都有哪些功能？</a:t>
            </a:r>
            <a:endParaRPr lang="zh-CN" altLang="en-US" sz="1800" dirty="0"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1800" dirty="0"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② 导航系统有哪些局限性？</a:t>
            </a:r>
            <a:endParaRPr lang="zh-CN" altLang="en-US" sz="1800" dirty="0"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1800" dirty="0"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③ 使用我国自主研制的北斗卫星导航系统可以排除哪些安全隐患？</a:t>
            </a:r>
            <a:endParaRPr lang="zh-CN" altLang="en-US" sz="1800" dirty="0"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20" name="半闭框 19"/>
          <p:cNvSpPr/>
          <p:nvPr>
            <p:custDataLst>
              <p:tags r:id="rId3"/>
            </p:custDataLst>
          </p:nvPr>
        </p:nvSpPr>
        <p:spPr>
          <a:xfrm>
            <a:off x="1358496" y="1777155"/>
            <a:ext cx="268605" cy="368300"/>
          </a:xfrm>
          <a:prstGeom prst="halfFrame">
            <a:avLst>
              <a:gd name="adj1" fmla="val 21276"/>
              <a:gd name="adj2" fmla="val 21040"/>
            </a:avLst>
          </a:prstGeom>
          <a:gradFill>
            <a:gsLst>
              <a:gs pos="100000">
                <a:srgbClr val="00D3FF"/>
              </a:gs>
              <a:gs pos="33000">
                <a:srgbClr val="368FFF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半闭框 20"/>
          <p:cNvSpPr/>
          <p:nvPr>
            <p:custDataLst>
              <p:tags r:id="rId4"/>
            </p:custDataLst>
          </p:nvPr>
        </p:nvSpPr>
        <p:spPr>
          <a:xfrm rot="10800000">
            <a:off x="6862292" y="5262241"/>
            <a:ext cx="268605" cy="368300"/>
          </a:xfrm>
          <a:prstGeom prst="halfFrame">
            <a:avLst>
              <a:gd name="adj1" fmla="val 21276"/>
              <a:gd name="adj2" fmla="val 21040"/>
            </a:avLst>
          </a:prstGeom>
          <a:gradFill>
            <a:gsLst>
              <a:gs pos="100000">
                <a:srgbClr val="00D3FF"/>
              </a:gs>
              <a:gs pos="33000">
                <a:srgbClr val="368FFF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8" descr="文献检索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8484" y="1849677"/>
            <a:ext cx="590627" cy="5906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5" y="4576616"/>
            <a:ext cx="1101775" cy="140997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452995" y="2174240"/>
            <a:ext cx="4055110" cy="330073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终止 11"/>
          <p:cNvSpPr/>
          <p:nvPr/>
        </p:nvSpPr>
        <p:spPr>
          <a:xfrm>
            <a:off x="7672070" y="1881744"/>
            <a:ext cx="1564640" cy="558800"/>
          </a:xfrm>
          <a:prstGeom prst="flowChartTerminator">
            <a:avLst/>
          </a:prstGeom>
          <a:gradFill flip="none" rotWithShape="1">
            <a:gsLst>
              <a:gs pos="0">
                <a:srgbClr val="80CFCF">
                  <a:tint val="66000"/>
                  <a:satMod val="160000"/>
                </a:srgbClr>
              </a:gs>
              <a:gs pos="50000">
                <a:srgbClr val="80CFCF">
                  <a:tint val="44500"/>
                  <a:satMod val="160000"/>
                </a:srgbClr>
              </a:gs>
              <a:gs pos="100000">
                <a:srgbClr val="80CFC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8ED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学习评价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41235" y="2475230"/>
            <a:ext cx="427926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0">
                <a:latin typeface="华文细黑" panose="02010600040101010101" charset="-122"/>
                <a:ea typeface="华文细黑" panose="02010600040101010101" charset="-122"/>
              </a:rPr>
              <a:t>能够理解导航系统中蕴含着复杂的算法，感受到算法对交通出行的影响（自评☆☆☆☆☆）。</a:t>
            </a:r>
            <a:endParaRPr b="0">
              <a:latin typeface="华文细黑" panose="02010600040101010101" charset="-122"/>
              <a:ea typeface="华文细黑" panose="0201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0">
                <a:latin typeface="华文细黑" panose="02010600040101010101" charset="-122"/>
                <a:ea typeface="华文细黑" panose="02010600040101010101" charset="-122"/>
              </a:rPr>
              <a:t>           </a:t>
            </a:r>
            <a:r>
              <a:rPr lang="en-US" alt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</a:t>
            </a:r>
            <a:r>
              <a:rPr 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我得：</a:t>
            </a:r>
            <a:r>
              <a:rPr lang="en-US" altLang="zh-CN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</a:t>
            </a:r>
            <a:r>
              <a:rPr lang="en-US" alt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颗星。</a:t>
            </a:r>
            <a:endParaRPr b="0"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0">
                <a:latin typeface="华文细黑" panose="02010600040101010101" charset="-122"/>
                <a:ea typeface="华文细黑" panose="02010600040101010101" charset="-122"/>
              </a:rPr>
              <a:t>理解中国自主研发的北斗导航系统的价值与意义（自评☆☆☆☆☆）。</a:t>
            </a:r>
            <a:endParaRPr b="0">
              <a:latin typeface="华文细黑" panose="02010600040101010101" charset="-122"/>
              <a:ea typeface="华文细黑" panose="0201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   </a:t>
            </a:r>
            <a:r>
              <a:rPr 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我得：</a:t>
            </a:r>
            <a:r>
              <a:rPr lang="en-US" altLang="zh-CN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</a:t>
            </a:r>
            <a:r>
              <a:rPr lang="en-US" alt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颗星。</a:t>
            </a:r>
            <a:endParaRPr lang="zh-CN" altLang="en-US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007870" y="3175000"/>
            <a:ext cx="49803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049780" y="4028440"/>
            <a:ext cx="49803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040890" y="5262245"/>
            <a:ext cx="49803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练习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：计算最短时间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7384415" y="1275715"/>
            <a:ext cx="3952240" cy="4464685"/>
          </a:xfrm>
          <a:custGeom>
            <a:avLst/>
            <a:gdLst>
              <a:gd name="connsiteX0" fmla="*/ 0 w 4936565"/>
              <a:gd name="connsiteY0" fmla="*/ 744085 h 4464423"/>
              <a:gd name="connsiteX1" fmla="*/ 744085 w 4936565"/>
              <a:gd name="connsiteY1" fmla="*/ 0 h 4464423"/>
              <a:gd name="connsiteX2" fmla="*/ 1318818 w 4936565"/>
              <a:gd name="connsiteY2" fmla="*/ 0 h 4464423"/>
              <a:gd name="connsiteX3" fmla="*/ 1859066 w 4936565"/>
              <a:gd name="connsiteY3" fmla="*/ 0 h 4464423"/>
              <a:gd name="connsiteX4" fmla="*/ 2399315 w 4936565"/>
              <a:gd name="connsiteY4" fmla="*/ 0 h 4464423"/>
              <a:gd name="connsiteX5" fmla="*/ 3043015 w 4936565"/>
              <a:gd name="connsiteY5" fmla="*/ 0 h 4464423"/>
              <a:gd name="connsiteX6" fmla="*/ 3548780 w 4936565"/>
              <a:gd name="connsiteY6" fmla="*/ 0 h 4464423"/>
              <a:gd name="connsiteX7" fmla="*/ 4192480 w 4936565"/>
              <a:gd name="connsiteY7" fmla="*/ 0 h 4464423"/>
              <a:gd name="connsiteX8" fmla="*/ 4936565 w 4936565"/>
              <a:gd name="connsiteY8" fmla="*/ 744085 h 4464423"/>
              <a:gd name="connsiteX9" fmla="*/ 4936565 w 4936565"/>
              <a:gd name="connsiteY9" fmla="*/ 1339336 h 4464423"/>
              <a:gd name="connsiteX10" fmla="*/ 4936565 w 4936565"/>
              <a:gd name="connsiteY10" fmla="*/ 1934586 h 4464423"/>
              <a:gd name="connsiteX11" fmla="*/ 4936565 w 4936565"/>
              <a:gd name="connsiteY11" fmla="*/ 2440549 h 4464423"/>
              <a:gd name="connsiteX12" fmla="*/ 4936565 w 4936565"/>
              <a:gd name="connsiteY12" fmla="*/ 3095325 h 4464423"/>
              <a:gd name="connsiteX13" fmla="*/ 4936565 w 4936565"/>
              <a:gd name="connsiteY13" fmla="*/ 3720338 h 4464423"/>
              <a:gd name="connsiteX14" fmla="*/ 4192480 w 4936565"/>
              <a:gd name="connsiteY14" fmla="*/ 4464423 h 4464423"/>
              <a:gd name="connsiteX15" fmla="*/ 3548780 w 4936565"/>
              <a:gd name="connsiteY15" fmla="*/ 4464423 h 4464423"/>
              <a:gd name="connsiteX16" fmla="*/ 3008531 w 4936565"/>
              <a:gd name="connsiteY16" fmla="*/ 4464423 h 4464423"/>
              <a:gd name="connsiteX17" fmla="*/ 2433799 w 4936565"/>
              <a:gd name="connsiteY17" fmla="*/ 4464423 h 4464423"/>
              <a:gd name="connsiteX18" fmla="*/ 1824582 w 4936565"/>
              <a:gd name="connsiteY18" fmla="*/ 4464423 h 4464423"/>
              <a:gd name="connsiteX19" fmla="*/ 1318818 w 4936565"/>
              <a:gd name="connsiteY19" fmla="*/ 4464423 h 4464423"/>
              <a:gd name="connsiteX20" fmla="*/ 744085 w 4936565"/>
              <a:gd name="connsiteY20" fmla="*/ 4464423 h 4464423"/>
              <a:gd name="connsiteX21" fmla="*/ 0 w 4936565"/>
              <a:gd name="connsiteY21" fmla="*/ 3720338 h 4464423"/>
              <a:gd name="connsiteX22" fmla="*/ 0 w 4936565"/>
              <a:gd name="connsiteY22" fmla="*/ 3125087 h 4464423"/>
              <a:gd name="connsiteX23" fmla="*/ 0 w 4936565"/>
              <a:gd name="connsiteY23" fmla="*/ 2559599 h 4464423"/>
              <a:gd name="connsiteX24" fmla="*/ 0 w 4936565"/>
              <a:gd name="connsiteY24" fmla="*/ 1934586 h 4464423"/>
              <a:gd name="connsiteX25" fmla="*/ 0 w 4936565"/>
              <a:gd name="connsiteY25" fmla="*/ 1309573 h 4464423"/>
              <a:gd name="connsiteX26" fmla="*/ 0 w 4936565"/>
              <a:gd name="connsiteY26" fmla="*/ 744085 h 446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36565" h="4464423" extrusionOk="0">
                <a:moveTo>
                  <a:pt x="0" y="744085"/>
                </a:moveTo>
                <a:cubicBezTo>
                  <a:pt x="25879" y="343838"/>
                  <a:pt x="325743" y="71916"/>
                  <a:pt x="744085" y="0"/>
                </a:cubicBezTo>
                <a:cubicBezTo>
                  <a:pt x="981188" y="-31085"/>
                  <a:pt x="1173937" y="48956"/>
                  <a:pt x="1318818" y="0"/>
                </a:cubicBezTo>
                <a:cubicBezTo>
                  <a:pt x="1463699" y="-48956"/>
                  <a:pt x="1670905" y="5839"/>
                  <a:pt x="1859066" y="0"/>
                </a:cubicBezTo>
                <a:cubicBezTo>
                  <a:pt x="2047227" y="-5839"/>
                  <a:pt x="2170802" y="14132"/>
                  <a:pt x="2399315" y="0"/>
                </a:cubicBezTo>
                <a:cubicBezTo>
                  <a:pt x="2627828" y="-14132"/>
                  <a:pt x="2826217" y="33522"/>
                  <a:pt x="3043015" y="0"/>
                </a:cubicBezTo>
                <a:cubicBezTo>
                  <a:pt x="3259813" y="-33522"/>
                  <a:pt x="3382122" y="31356"/>
                  <a:pt x="3548780" y="0"/>
                </a:cubicBezTo>
                <a:cubicBezTo>
                  <a:pt x="3715439" y="-31356"/>
                  <a:pt x="3903375" y="14880"/>
                  <a:pt x="4192480" y="0"/>
                </a:cubicBezTo>
                <a:cubicBezTo>
                  <a:pt x="4601609" y="-15572"/>
                  <a:pt x="4944760" y="221019"/>
                  <a:pt x="4936565" y="744085"/>
                </a:cubicBezTo>
                <a:cubicBezTo>
                  <a:pt x="4981093" y="968459"/>
                  <a:pt x="4917316" y="1142649"/>
                  <a:pt x="4936565" y="1339336"/>
                </a:cubicBezTo>
                <a:cubicBezTo>
                  <a:pt x="4955814" y="1536023"/>
                  <a:pt x="4926982" y="1751558"/>
                  <a:pt x="4936565" y="1934586"/>
                </a:cubicBezTo>
                <a:cubicBezTo>
                  <a:pt x="4946148" y="2117614"/>
                  <a:pt x="4877225" y="2299029"/>
                  <a:pt x="4936565" y="2440549"/>
                </a:cubicBezTo>
                <a:cubicBezTo>
                  <a:pt x="4995905" y="2582069"/>
                  <a:pt x="4886544" y="2884669"/>
                  <a:pt x="4936565" y="3095325"/>
                </a:cubicBezTo>
                <a:cubicBezTo>
                  <a:pt x="4986586" y="3305981"/>
                  <a:pt x="4921259" y="3418467"/>
                  <a:pt x="4936565" y="3720338"/>
                </a:cubicBezTo>
                <a:cubicBezTo>
                  <a:pt x="4868484" y="4091265"/>
                  <a:pt x="4721655" y="4485978"/>
                  <a:pt x="4192480" y="4464423"/>
                </a:cubicBezTo>
                <a:cubicBezTo>
                  <a:pt x="4018064" y="4516178"/>
                  <a:pt x="3778390" y="4408556"/>
                  <a:pt x="3548780" y="4464423"/>
                </a:cubicBezTo>
                <a:cubicBezTo>
                  <a:pt x="3319170" y="4520290"/>
                  <a:pt x="3133465" y="4422218"/>
                  <a:pt x="3008531" y="4464423"/>
                </a:cubicBezTo>
                <a:cubicBezTo>
                  <a:pt x="2883597" y="4506628"/>
                  <a:pt x="2703302" y="4408041"/>
                  <a:pt x="2433799" y="4464423"/>
                </a:cubicBezTo>
                <a:cubicBezTo>
                  <a:pt x="2164296" y="4520805"/>
                  <a:pt x="2065432" y="4392875"/>
                  <a:pt x="1824582" y="4464423"/>
                </a:cubicBezTo>
                <a:cubicBezTo>
                  <a:pt x="1583732" y="4535971"/>
                  <a:pt x="1553241" y="4411493"/>
                  <a:pt x="1318818" y="4464423"/>
                </a:cubicBezTo>
                <a:cubicBezTo>
                  <a:pt x="1084395" y="4517353"/>
                  <a:pt x="995714" y="4415784"/>
                  <a:pt x="744085" y="4464423"/>
                </a:cubicBezTo>
                <a:cubicBezTo>
                  <a:pt x="398237" y="4508505"/>
                  <a:pt x="68881" y="4156697"/>
                  <a:pt x="0" y="3720338"/>
                </a:cubicBezTo>
                <a:cubicBezTo>
                  <a:pt x="-56215" y="3515012"/>
                  <a:pt x="62950" y="3284134"/>
                  <a:pt x="0" y="3125087"/>
                </a:cubicBezTo>
                <a:cubicBezTo>
                  <a:pt x="-62950" y="2966040"/>
                  <a:pt x="57455" y="2824238"/>
                  <a:pt x="0" y="2559599"/>
                </a:cubicBezTo>
                <a:cubicBezTo>
                  <a:pt x="-57455" y="2294960"/>
                  <a:pt x="24227" y="2081198"/>
                  <a:pt x="0" y="1934586"/>
                </a:cubicBezTo>
                <a:cubicBezTo>
                  <a:pt x="-24227" y="1787974"/>
                  <a:pt x="38909" y="1553479"/>
                  <a:pt x="0" y="1309573"/>
                </a:cubicBezTo>
                <a:cubicBezTo>
                  <a:pt x="-38909" y="1065667"/>
                  <a:pt x="24799" y="965785"/>
                  <a:pt x="0" y="744085"/>
                </a:cubicBezTo>
                <a:close/>
              </a:path>
            </a:pathLst>
          </a:cu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56" y="4051494"/>
            <a:ext cx="2014983" cy="201498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737881" y="2043695"/>
            <a:ext cx="487859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说一说：按照下图各点之间时间分布，计算出</a:t>
            </a:r>
            <a:r>
              <a:rPr lang="en-US" alt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到</a:t>
            </a:r>
            <a:r>
              <a:rPr lang="en-US" alt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的最短时间。</a:t>
            </a:r>
            <a:endParaRPr lang="en-US" altLang="zh-CN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1" y="1835715"/>
            <a:ext cx="632428" cy="632428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7602940" y="2964363"/>
            <a:ext cx="3516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560689" y="3507778"/>
            <a:ext cx="3516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588970" y="4089883"/>
            <a:ext cx="3516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588970" y="4627504"/>
            <a:ext cx="3516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141243" y="1674091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探究记录：</a:t>
            </a:r>
            <a:endParaRPr lang="zh-CN" altLang="en-US" dirty="0"/>
          </a:p>
        </p:txBody>
      </p:sp>
      <p:pic>
        <p:nvPicPr>
          <p:cNvPr id="29" name="图片 9" descr="考试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0226" y="1366459"/>
            <a:ext cx="812165" cy="7537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65" y="3385185"/>
            <a:ext cx="5929630" cy="2355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589" y="1077595"/>
            <a:ext cx="418909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5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练习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：导航系统中的局限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1042035" y="2043430"/>
            <a:ext cx="431165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说一说：</a:t>
            </a:r>
            <a:r>
              <a:rPr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导航系统在生活中应用非常普遍，请教家长或者身边的人，在使用导航系统的过程中，有没有发现不便之处？结合他们的使用体验，说说你</a:t>
            </a:r>
            <a:r>
              <a:rPr lang="en-US" alt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的想法或者给出合理的建议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1" y="1835715"/>
            <a:ext cx="632428" cy="63242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237605" y="2283460"/>
            <a:ext cx="5027930" cy="3255645"/>
            <a:chOff x="5385490" y="4358564"/>
            <a:chExt cx="4293546" cy="862910"/>
          </a:xfrm>
        </p:grpSpPr>
        <p:sp>
          <p:nvSpPr>
            <p:cNvPr id="10" name="任意多边形: 形状 2"/>
            <p:cNvSpPr/>
            <p:nvPr/>
          </p:nvSpPr>
          <p:spPr>
            <a:xfrm>
              <a:off x="5468234" y="4358564"/>
              <a:ext cx="4099660" cy="858377"/>
            </a:xfrm>
            <a:custGeom>
              <a:avLst/>
              <a:gdLst>
                <a:gd name="connsiteX0" fmla="*/ 127426 w 3791308"/>
                <a:gd name="connsiteY0" fmla="*/ 25053 h 709339"/>
                <a:gd name="connsiteX1" fmla="*/ 127426 w 3791308"/>
                <a:gd name="connsiteY1" fmla="*/ 25053 h 709339"/>
                <a:gd name="connsiteX2" fmla="*/ 950992 w 3791308"/>
                <a:gd name="connsiteY2" fmla="*/ 61387 h 709339"/>
                <a:gd name="connsiteX3" fmla="*/ 1350663 w 3791308"/>
                <a:gd name="connsiteY3" fmla="*/ 79554 h 709339"/>
                <a:gd name="connsiteX4" fmla="*/ 2228730 w 3791308"/>
                <a:gd name="connsiteY4" fmla="*/ 67443 h 709339"/>
                <a:gd name="connsiteX5" fmla="*/ 2434621 w 3791308"/>
                <a:gd name="connsiteY5" fmla="*/ 49276 h 709339"/>
                <a:gd name="connsiteX6" fmla="*/ 2761625 w 3791308"/>
                <a:gd name="connsiteY6" fmla="*/ 25053 h 709339"/>
                <a:gd name="connsiteX7" fmla="*/ 2979628 w 3791308"/>
                <a:gd name="connsiteY7" fmla="*/ 12942 h 709339"/>
                <a:gd name="connsiteX8" fmla="*/ 3221853 w 3791308"/>
                <a:gd name="connsiteY8" fmla="*/ 12942 h 709339"/>
                <a:gd name="connsiteX9" fmla="*/ 3415633 w 3791308"/>
                <a:gd name="connsiteY9" fmla="*/ 18998 h 709339"/>
                <a:gd name="connsiteX10" fmla="*/ 3530690 w 3791308"/>
                <a:gd name="connsiteY10" fmla="*/ 61387 h 709339"/>
                <a:gd name="connsiteX11" fmla="*/ 3573079 w 3791308"/>
                <a:gd name="connsiteY11" fmla="*/ 91665 h 709339"/>
                <a:gd name="connsiteX12" fmla="*/ 3633636 w 3791308"/>
                <a:gd name="connsiteY12" fmla="*/ 146166 h 709339"/>
                <a:gd name="connsiteX13" fmla="*/ 3718414 w 3791308"/>
                <a:gd name="connsiteY13" fmla="*/ 170388 h 709339"/>
                <a:gd name="connsiteX14" fmla="*/ 3730526 w 3791308"/>
                <a:gd name="connsiteY14" fmla="*/ 182500 h 709339"/>
                <a:gd name="connsiteX15" fmla="*/ 3766859 w 3791308"/>
                <a:gd name="connsiteY15" fmla="*/ 285445 h 709339"/>
                <a:gd name="connsiteX16" fmla="*/ 3778971 w 3791308"/>
                <a:gd name="connsiteY16" fmla="*/ 297557 h 709339"/>
                <a:gd name="connsiteX17" fmla="*/ 3791082 w 3791308"/>
                <a:gd name="connsiteY17" fmla="*/ 327835 h 709339"/>
                <a:gd name="connsiteX18" fmla="*/ 3573079 w 3791308"/>
                <a:gd name="connsiteY18" fmla="*/ 485281 h 709339"/>
                <a:gd name="connsiteX19" fmla="*/ 3542801 w 3791308"/>
                <a:gd name="connsiteY19" fmla="*/ 491337 h 709339"/>
                <a:gd name="connsiteX20" fmla="*/ 3464078 w 3791308"/>
                <a:gd name="connsiteY20" fmla="*/ 509504 h 709339"/>
                <a:gd name="connsiteX21" fmla="*/ 3427744 w 3791308"/>
                <a:gd name="connsiteY21" fmla="*/ 515559 h 709339"/>
                <a:gd name="connsiteX22" fmla="*/ 3300576 w 3791308"/>
                <a:gd name="connsiteY22" fmla="*/ 545837 h 709339"/>
                <a:gd name="connsiteX23" fmla="*/ 3252131 w 3791308"/>
                <a:gd name="connsiteY23" fmla="*/ 564004 h 709339"/>
                <a:gd name="connsiteX24" fmla="*/ 3112851 w 3791308"/>
                <a:gd name="connsiteY24" fmla="*/ 570060 h 709339"/>
                <a:gd name="connsiteX25" fmla="*/ 2913016 w 3791308"/>
                <a:gd name="connsiteY25" fmla="*/ 576116 h 709339"/>
                <a:gd name="connsiteX26" fmla="*/ 2791903 w 3791308"/>
                <a:gd name="connsiteY26" fmla="*/ 588227 h 709339"/>
                <a:gd name="connsiteX27" fmla="*/ 2331675 w 3791308"/>
                <a:gd name="connsiteY27" fmla="*/ 642727 h 709339"/>
                <a:gd name="connsiteX28" fmla="*/ 1338552 w 3791308"/>
                <a:gd name="connsiteY28" fmla="*/ 648783 h 709339"/>
                <a:gd name="connsiteX29" fmla="*/ 1247718 w 3791308"/>
                <a:gd name="connsiteY29" fmla="*/ 673006 h 709339"/>
                <a:gd name="connsiteX30" fmla="*/ 1047882 w 3791308"/>
                <a:gd name="connsiteY30" fmla="*/ 691173 h 709339"/>
                <a:gd name="connsiteX31" fmla="*/ 866213 w 3791308"/>
                <a:gd name="connsiteY31" fmla="*/ 709339 h 709339"/>
                <a:gd name="connsiteX32" fmla="*/ 514987 w 3791308"/>
                <a:gd name="connsiteY32" fmla="*/ 697228 h 709339"/>
                <a:gd name="connsiteX33" fmla="*/ 405985 w 3791308"/>
                <a:gd name="connsiteY33" fmla="*/ 666950 h 709339"/>
                <a:gd name="connsiteX34" fmla="*/ 351485 w 3791308"/>
                <a:gd name="connsiteY34" fmla="*/ 654839 h 709339"/>
                <a:gd name="connsiteX35" fmla="*/ 303039 w 3791308"/>
                <a:gd name="connsiteY35" fmla="*/ 642727 h 709339"/>
                <a:gd name="connsiteX36" fmla="*/ 66870 w 3791308"/>
                <a:gd name="connsiteY36" fmla="*/ 630616 h 709339"/>
                <a:gd name="connsiteX37" fmla="*/ 6314 w 3791308"/>
                <a:gd name="connsiteY37" fmla="*/ 509504 h 709339"/>
                <a:gd name="connsiteX38" fmla="*/ 258 w 3791308"/>
                <a:gd name="connsiteY38" fmla="*/ 182500 h 709339"/>
                <a:gd name="connsiteX39" fmla="*/ 12369 w 3791308"/>
                <a:gd name="connsiteY39" fmla="*/ 73498 h 709339"/>
                <a:gd name="connsiteX40" fmla="*/ 42647 w 3791308"/>
                <a:gd name="connsiteY40" fmla="*/ 43220 h 709339"/>
                <a:gd name="connsiteX41" fmla="*/ 60814 w 3791308"/>
                <a:gd name="connsiteY41" fmla="*/ 31109 h 709339"/>
                <a:gd name="connsiteX42" fmla="*/ 127426 w 3791308"/>
                <a:gd name="connsiteY42" fmla="*/ 25053 h 70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791308" h="709339">
                  <a:moveTo>
                    <a:pt x="127426" y="25053"/>
                  </a:moveTo>
                  <a:lnTo>
                    <a:pt x="127426" y="25053"/>
                  </a:lnTo>
                  <a:cubicBezTo>
                    <a:pt x="472105" y="120796"/>
                    <a:pt x="159746" y="44186"/>
                    <a:pt x="950992" y="61387"/>
                  </a:cubicBezTo>
                  <a:cubicBezTo>
                    <a:pt x="1084322" y="64286"/>
                    <a:pt x="1217439" y="73498"/>
                    <a:pt x="1350663" y="79554"/>
                  </a:cubicBezTo>
                  <a:cubicBezTo>
                    <a:pt x="1679838" y="139403"/>
                    <a:pt x="1438814" y="100356"/>
                    <a:pt x="2228730" y="67443"/>
                  </a:cubicBezTo>
                  <a:cubicBezTo>
                    <a:pt x="2297567" y="64575"/>
                    <a:pt x="2365991" y="55332"/>
                    <a:pt x="2434621" y="49276"/>
                  </a:cubicBezTo>
                  <a:cubicBezTo>
                    <a:pt x="2579583" y="17063"/>
                    <a:pt x="2462216" y="39839"/>
                    <a:pt x="2761625" y="25053"/>
                  </a:cubicBezTo>
                  <a:lnTo>
                    <a:pt x="2979628" y="12942"/>
                  </a:lnTo>
                  <a:cubicBezTo>
                    <a:pt x="3116504" y="-9870"/>
                    <a:pt x="3008611" y="2280"/>
                    <a:pt x="3221853" y="12942"/>
                  </a:cubicBezTo>
                  <a:cubicBezTo>
                    <a:pt x="3286397" y="16169"/>
                    <a:pt x="3351040" y="16979"/>
                    <a:pt x="3415633" y="18998"/>
                  </a:cubicBezTo>
                  <a:cubicBezTo>
                    <a:pt x="3453985" y="33128"/>
                    <a:pt x="3497431" y="37630"/>
                    <a:pt x="3530690" y="61387"/>
                  </a:cubicBezTo>
                  <a:cubicBezTo>
                    <a:pt x="3544820" y="71480"/>
                    <a:pt x="3559675" y="80627"/>
                    <a:pt x="3573079" y="91665"/>
                  </a:cubicBezTo>
                  <a:cubicBezTo>
                    <a:pt x="3594042" y="108929"/>
                    <a:pt x="3609757" y="133232"/>
                    <a:pt x="3633636" y="146166"/>
                  </a:cubicBezTo>
                  <a:cubicBezTo>
                    <a:pt x="3659479" y="160164"/>
                    <a:pt x="3690155" y="162314"/>
                    <a:pt x="3718414" y="170388"/>
                  </a:cubicBezTo>
                  <a:cubicBezTo>
                    <a:pt x="3722451" y="174425"/>
                    <a:pt x="3727973" y="177393"/>
                    <a:pt x="3730526" y="182500"/>
                  </a:cubicBezTo>
                  <a:cubicBezTo>
                    <a:pt x="3742661" y="206770"/>
                    <a:pt x="3752057" y="270643"/>
                    <a:pt x="3766859" y="285445"/>
                  </a:cubicBezTo>
                  <a:lnTo>
                    <a:pt x="3778971" y="297557"/>
                  </a:lnTo>
                  <a:cubicBezTo>
                    <a:pt x="3783008" y="307650"/>
                    <a:pt x="3792929" y="317123"/>
                    <a:pt x="3791082" y="327835"/>
                  </a:cubicBezTo>
                  <a:cubicBezTo>
                    <a:pt x="3756601" y="527821"/>
                    <a:pt x="3770737" y="471650"/>
                    <a:pt x="3573079" y="485281"/>
                  </a:cubicBezTo>
                  <a:cubicBezTo>
                    <a:pt x="3562986" y="487300"/>
                    <a:pt x="3552848" y="489104"/>
                    <a:pt x="3542801" y="491337"/>
                  </a:cubicBezTo>
                  <a:cubicBezTo>
                    <a:pt x="3516512" y="497179"/>
                    <a:pt x="3490431" y="503956"/>
                    <a:pt x="3464078" y="509504"/>
                  </a:cubicBezTo>
                  <a:cubicBezTo>
                    <a:pt x="3452063" y="512033"/>
                    <a:pt x="3439855" y="513541"/>
                    <a:pt x="3427744" y="515559"/>
                  </a:cubicBezTo>
                  <a:cubicBezTo>
                    <a:pt x="3336535" y="554649"/>
                    <a:pt x="3442507" y="513580"/>
                    <a:pt x="3300576" y="545837"/>
                  </a:cubicBezTo>
                  <a:cubicBezTo>
                    <a:pt x="3283758" y="549659"/>
                    <a:pt x="3269236" y="561797"/>
                    <a:pt x="3252131" y="564004"/>
                  </a:cubicBezTo>
                  <a:cubicBezTo>
                    <a:pt x="3206043" y="569951"/>
                    <a:pt x="3159292" y="568401"/>
                    <a:pt x="3112851" y="570060"/>
                  </a:cubicBezTo>
                  <a:lnTo>
                    <a:pt x="2913016" y="576116"/>
                  </a:lnTo>
                  <a:lnTo>
                    <a:pt x="2791903" y="588227"/>
                  </a:lnTo>
                  <a:cubicBezTo>
                    <a:pt x="2638426" y="605813"/>
                    <a:pt x="2486153" y="641785"/>
                    <a:pt x="2331675" y="642727"/>
                  </a:cubicBezTo>
                  <a:lnTo>
                    <a:pt x="1338552" y="648783"/>
                  </a:lnTo>
                  <a:cubicBezTo>
                    <a:pt x="1308274" y="656857"/>
                    <a:pt x="1278517" y="667231"/>
                    <a:pt x="1247718" y="673006"/>
                  </a:cubicBezTo>
                  <a:cubicBezTo>
                    <a:pt x="1172375" y="687133"/>
                    <a:pt x="1123306" y="684615"/>
                    <a:pt x="1047882" y="691173"/>
                  </a:cubicBezTo>
                  <a:cubicBezTo>
                    <a:pt x="987252" y="696445"/>
                    <a:pt x="926769" y="703284"/>
                    <a:pt x="866213" y="709339"/>
                  </a:cubicBezTo>
                  <a:cubicBezTo>
                    <a:pt x="749138" y="705302"/>
                    <a:pt x="631936" y="704007"/>
                    <a:pt x="514987" y="697228"/>
                  </a:cubicBezTo>
                  <a:cubicBezTo>
                    <a:pt x="430756" y="692345"/>
                    <a:pt x="470817" y="687210"/>
                    <a:pt x="405985" y="666950"/>
                  </a:cubicBezTo>
                  <a:cubicBezTo>
                    <a:pt x="388222" y="661399"/>
                    <a:pt x="369600" y="659101"/>
                    <a:pt x="351485" y="654839"/>
                  </a:cubicBezTo>
                  <a:cubicBezTo>
                    <a:pt x="335282" y="651026"/>
                    <a:pt x="319625" y="644139"/>
                    <a:pt x="303039" y="642727"/>
                  </a:cubicBezTo>
                  <a:cubicBezTo>
                    <a:pt x="224496" y="636042"/>
                    <a:pt x="145593" y="634653"/>
                    <a:pt x="66870" y="630616"/>
                  </a:cubicBezTo>
                  <a:cubicBezTo>
                    <a:pt x="9192" y="544099"/>
                    <a:pt x="25485" y="586192"/>
                    <a:pt x="6314" y="509504"/>
                  </a:cubicBezTo>
                  <a:cubicBezTo>
                    <a:pt x="4295" y="400503"/>
                    <a:pt x="-1256" y="291510"/>
                    <a:pt x="258" y="182500"/>
                  </a:cubicBezTo>
                  <a:cubicBezTo>
                    <a:pt x="766" y="145946"/>
                    <a:pt x="1725" y="108472"/>
                    <a:pt x="12369" y="73498"/>
                  </a:cubicBezTo>
                  <a:cubicBezTo>
                    <a:pt x="16525" y="59843"/>
                    <a:pt x="31905" y="52619"/>
                    <a:pt x="42647" y="43220"/>
                  </a:cubicBezTo>
                  <a:cubicBezTo>
                    <a:pt x="48124" y="38427"/>
                    <a:pt x="53999" y="33664"/>
                    <a:pt x="60814" y="31109"/>
                  </a:cubicBezTo>
                  <a:cubicBezTo>
                    <a:pt x="85409" y="21886"/>
                    <a:pt x="116324" y="26062"/>
                    <a:pt x="127426" y="25053"/>
                  </a:cubicBezTo>
                  <a:close/>
                </a:path>
              </a:pathLst>
            </a:custGeom>
            <a:solidFill>
              <a:srgbClr val="EFFF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剪去单角 12"/>
            <p:cNvSpPr/>
            <p:nvPr/>
          </p:nvSpPr>
          <p:spPr>
            <a:xfrm>
              <a:off x="5385490" y="4358565"/>
              <a:ext cx="4293546" cy="862909"/>
            </a:xfrm>
            <a:custGeom>
              <a:avLst/>
              <a:gdLst>
                <a:gd name="connsiteX0" fmla="*/ 0 w 4293546"/>
                <a:gd name="connsiteY0" fmla="*/ 0 h 862909"/>
                <a:gd name="connsiteX1" fmla="*/ 509823 w 4293546"/>
                <a:gd name="connsiteY1" fmla="*/ 0 h 862909"/>
                <a:gd name="connsiteX2" fmla="*/ 1185636 w 4293546"/>
                <a:gd name="connsiteY2" fmla="*/ 0 h 862909"/>
                <a:gd name="connsiteX3" fmla="*/ 1819951 w 4293546"/>
                <a:gd name="connsiteY3" fmla="*/ 0 h 862909"/>
                <a:gd name="connsiteX4" fmla="*/ 2371271 w 4293546"/>
                <a:gd name="connsiteY4" fmla="*/ 0 h 862909"/>
                <a:gd name="connsiteX5" fmla="*/ 2922592 w 4293546"/>
                <a:gd name="connsiteY5" fmla="*/ 0 h 862909"/>
                <a:gd name="connsiteX6" fmla="*/ 3390918 w 4293546"/>
                <a:gd name="connsiteY6" fmla="*/ 0 h 862909"/>
                <a:gd name="connsiteX7" fmla="*/ 4149725 w 4293546"/>
                <a:gd name="connsiteY7" fmla="*/ 0 h 862909"/>
                <a:gd name="connsiteX8" fmla="*/ 4293546 w 4293546"/>
                <a:gd name="connsiteY8" fmla="*/ 143821 h 862909"/>
                <a:gd name="connsiteX9" fmla="*/ 4293546 w 4293546"/>
                <a:gd name="connsiteY9" fmla="*/ 510556 h 862909"/>
                <a:gd name="connsiteX10" fmla="*/ 4293546 w 4293546"/>
                <a:gd name="connsiteY10" fmla="*/ 862909 h 862909"/>
                <a:gd name="connsiteX11" fmla="*/ 3756853 w 4293546"/>
                <a:gd name="connsiteY11" fmla="*/ 862909 h 862909"/>
                <a:gd name="connsiteX12" fmla="*/ 3306030 w 4293546"/>
                <a:gd name="connsiteY12" fmla="*/ 862909 h 862909"/>
                <a:gd name="connsiteX13" fmla="*/ 2855208 w 4293546"/>
                <a:gd name="connsiteY13" fmla="*/ 862909 h 862909"/>
                <a:gd name="connsiteX14" fmla="*/ 2404386 w 4293546"/>
                <a:gd name="connsiteY14" fmla="*/ 862909 h 862909"/>
                <a:gd name="connsiteX15" fmla="*/ 1781822 w 4293546"/>
                <a:gd name="connsiteY15" fmla="*/ 862909 h 862909"/>
                <a:gd name="connsiteX16" fmla="*/ 1159257 w 4293546"/>
                <a:gd name="connsiteY16" fmla="*/ 862909 h 862909"/>
                <a:gd name="connsiteX17" fmla="*/ 751371 w 4293546"/>
                <a:gd name="connsiteY17" fmla="*/ 862909 h 862909"/>
                <a:gd name="connsiteX18" fmla="*/ 0 w 4293546"/>
                <a:gd name="connsiteY18" fmla="*/ 862909 h 862909"/>
                <a:gd name="connsiteX19" fmla="*/ 0 w 4293546"/>
                <a:gd name="connsiteY19" fmla="*/ 431455 h 862909"/>
                <a:gd name="connsiteX20" fmla="*/ 0 w 4293546"/>
                <a:gd name="connsiteY20" fmla="*/ 0 h 8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546" h="862909" extrusionOk="0">
                  <a:moveTo>
                    <a:pt x="0" y="0"/>
                  </a:moveTo>
                  <a:cubicBezTo>
                    <a:pt x="177427" y="-17574"/>
                    <a:pt x="341768" y="7730"/>
                    <a:pt x="509823" y="0"/>
                  </a:cubicBezTo>
                  <a:cubicBezTo>
                    <a:pt x="677878" y="-7730"/>
                    <a:pt x="919442" y="22105"/>
                    <a:pt x="1185636" y="0"/>
                  </a:cubicBezTo>
                  <a:cubicBezTo>
                    <a:pt x="1451830" y="-22105"/>
                    <a:pt x="1585264" y="26171"/>
                    <a:pt x="1819951" y="0"/>
                  </a:cubicBezTo>
                  <a:cubicBezTo>
                    <a:pt x="2054639" y="-26171"/>
                    <a:pt x="2203130" y="17537"/>
                    <a:pt x="2371271" y="0"/>
                  </a:cubicBezTo>
                  <a:cubicBezTo>
                    <a:pt x="2539412" y="-17537"/>
                    <a:pt x="2679393" y="1846"/>
                    <a:pt x="2922592" y="0"/>
                  </a:cubicBezTo>
                  <a:cubicBezTo>
                    <a:pt x="3165791" y="-1846"/>
                    <a:pt x="3225660" y="40189"/>
                    <a:pt x="3390918" y="0"/>
                  </a:cubicBezTo>
                  <a:cubicBezTo>
                    <a:pt x="3556176" y="-40189"/>
                    <a:pt x="3797405" y="42426"/>
                    <a:pt x="4149725" y="0"/>
                  </a:cubicBezTo>
                  <a:cubicBezTo>
                    <a:pt x="4233630" y="55614"/>
                    <a:pt x="4235797" y="99806"/>
                    <a:pt x="4293546" y="143821"/>
                  </a:cubicBezTo>
                  <a:cubicBezTo>
                    <a:pt x="4311341" y="242594"/>
                    <a:pt x="4250027" y="411059"/>
                    <a:pt x="4293546" y="510556"/>
                  </a:cubicBezTo>
                  <a:cubicBezTo>
                    <a:pt x="4337065" y="610054"/>
                    <a:pt x="4273541" y="762247"/>
                    <a:pt x="4293546" y="862909"/>
                  </a:cubicBezTo>
                  <a:cubicBezTo>
                    <a:pt x="4138859" y="871198"/>
                    <a:pt x="3882612" y="856770"/>
                    <a:pt x="3756853" y="862909"/>
                  </a:cubicBezTo>
                  <a:cubicBezTo>
                    <a:pt x="3631094" y="869048"/>
                    <a:pt x="3495973" y="829545"/>
                    <a:pt x="3306030" y="862909"/>
                  </a:cubicBezTo>
                  <a:cubicBezTo>
                    <a:pt x="3116087" y="896273"/>
                    <a:pt x="2990644" y="820808"/>
                    <a:pt x="2855208" y="862909"/>
                  </a:cubicBezTo>
                  <a:cubicBezTo>
                    <a:pt x="2719772" y="905010"/>
                    <a:pt x="2529312" y="852174"/>
                    <a:pt x="2404386" y="862909"/>
                  </a:cubicBezTo>
                  <a:cubicBezTo>
                    <a:pt x="2279460" y="873644"/>
                    <a:pt x="2089008" y="845749"/>
                    <a:pt x="1781822" y="862909"/>
                  </a:cubicBezTo>
                  <a:cubicBezTo>
                    <a:pt x="1474636" y="880069"/>
                    <a:pt x="1333856" y="825939"/>
                    <a:pt x="1159257" y="862909"/>
                  </a:cubicBezTo>
                  <a:cubicBezTo>
                    <a:pt x="984658" y="899879"/>
                    <a:pt x="936103" y="847963"/>
                    <a:pt x="751371" y="862909"/>
                  </a:cubicBezTo>
                  <a:cubicBezTo>
                    <a:pt x="566639" y="877855"/>
                    <a:pt x="217425" y="793921"/>
                    <a:pt x="0" y="862909"/>
                  </a:cubicBezTo>
                  <a:cubicBezTo>
                    <a:pt x="-9148" y="676551"/>
                    <a:pt x="2409" y="569121"/>
                    <a:pt x="0" y="431455"/>
                  </a:cubicBezTo>
                  <a:cubicBezTo>
                    <a:pt x="-2409" y="293789"/>
                    <a:pt x="5498" y="131560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8CCEE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334871" y="2705291"/>
            <a:ext cx="4477547" cy="216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   地图更新方便：</a:t>
            </a: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  </a:t>
            </a:r>
            <a:r>
              <a:rPr lang="zh-CN" altLang="en-US" dirty="0"/>
              <a:t>网络依赖方面：</a:t>
            </a: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设备与技术方面：</a:t>
            </a:r>
            <a:endParaRPr lang="zh-CN" altLang="en-US" dirty="0"/>
          </a:p>
        </p:txBody>
      </p:sp>
      <p:sp>
        <p:nvSpPr>
          <p:cNvPr id="22" name="任意多边形 40"/>
          <p:cNvSpPr/>
          <p:nvPr/>
        </p:nvSpPr>
        <p:spPr>
          <a:xfrm>
            <a:off x="6871281" y="2061316"/>
            <a:ext cx="1880235" cy="403225"/>
          </a:xfrm>
          <a:custGeom>
            <a:avLst/>
            <a:gdLst>
              <a:gd name="connsiteX0" fmla="*/ 0 w 3252"/>
              <a:gd name="connsiteY0" fmla="*/ 0 h 635"/>
              <a:gd name="connsiteX1" fmla="*/ 3252 w 3252"/>
              <a:gd name="connsiteY1" fmla="*/ 0 h 635"/>
              <a:gd name="connsiteX2" fmla="*/ 2917 w 3252"/>
              <a:gd name="connsiteY2" fmla="*/ 635 h 635"/>
              <a:gd name="connsiteX3" fmla="*/ 273 w 3252"/>
              <a:gd name="connsiteY3" fmla="*/ 635 h 635"/>
              <a:gd name="connsiteX4" fmla="*/ 0 w 3252"/>
              <a:gd name="connsiteY4" fmla="*/ 0 h 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" h="635">
                <a:moveTo>
                  <a:pt x="0" y="0"/>
                </a:moveTo>
                <a:lnTo>
                  <a:pt x="3252" y="0"/>
                </a:lnTo>
                <a:lnTo>
                  <a:pt x="2917" y="635"/>
                </a:lnTo>
                <a:lnTo>
                  <a:pt x="273" y="6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">
                <a:srgbClr val="00D3FF"/>
              </a:gs>
              <a:gs pos="47000">
                <a:srgbClr val="368FFF"/>
              </a:gs>
            </a:gsLst>
            <a:lin ang="131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思维点拨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54" descr="感知体验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1203" y="1986885"/>
            <a:ext cx="414657" cy="414657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6978015" y="3610610"/>
            <a:ext cx="40062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998335" y="4442460"/>
            <a:ext cx="40062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978015" y="5243830"/>
            <a:ext cx="40062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590" y="1077595"/>
            <a:ext cx="367157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最后的话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8897" y="2192288"/>
            <a:ext cx="3220437" cy="2778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数字社会，科技力量代表了国力，我国自主研发的北斗卫星，是国人的骄傲，希望同学们能够为祖国的繁荣昌盛而努力继续。</a:t>
            </a: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>
            <a:fillRect/>
          </a:stretch>
        </p:blipFill>
        <p:spPr>
          <a:xfrm>
            <a:off x="1608455" y="2068195"/>
            <a:ext cx="5109210" cy="31095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/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809039" y="2708941"/>
            <a:ext cx="6573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下节课再见！</a:t>
            </a:r>
            <a:endParaRPr lang="zh-CN" altLang="en-US" sz="6600" dirty="0">
              <a:solidFill>
                <a:srgbClr val="0070C0"/>
              </a:solidFill>
              <a:effectLst>
                <a:glow rad="292100">
                  <a:prstClr val="white">
                    <a:alpha val="12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/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4758" y="1050020"/>
            <a:ext cx="1977065" cy="504000"/>
            <a:chOff x="360782" y="426525"/>
            <a:chExt cx="1977065" cy="504000"/>
          </a:xfrm>
        </p:grpSpPr>
        <p:sp>
          <p:nvSpPr>
            <p:cNvPr id="5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项目情境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2331829" y="4633522"/>
            <a:ext cx="4713136" cy="1167720"/>
            <a:chOff x="5385490" y="4358564"/>
            <a:chExt cx="4293546" cy="862910"/>
          </a:xfrm>
        </p:grpSpPr>
        <p:sp>
          <p:nvSpPr>
            <p:cNvPr id="10" name="任意多边形: 形状 9"/>
            <p:cNvSpPr/>
            <p:nvPr/>
          </p:nvSpPr>
          <p:spPr>
            <a:xfrm>
              <a:off x="5468234" y="4358564"/>
              <a:ext cx="4099660" cy="858377"/>
            </a:xfrm>
            <a:custGeom>
              <a:avLst/>
              <a:gdLst>
                <a:gd name="connsiteX0" fmla="*/ 127426 w 3791308"/>
                <a:gd name="connsiteY0" fmla="*/ 25053 h 709339"/>
                <a:gd name="connsiteX1" fmla="*/ 127426 w 3791308"/>
                <a:gd name="connsiteY1" fmla="*/ 25053 h 709339"/>
                <a:gd name="connsiteX2" fmla="*/ 950992 w 3791308"/>
                <a:gd name="connsiteY2" fmla="*/ 61387 h 709339"/>
                <a:gd name="connsiteX3" fmla="*/ 1350663 w 3791308"/>
                <a:gd name="connsiteY3" fmla="*/ 79554 h 709339"/>
                <a:gd name="connsiteX4" fmla="*/ 2228730 w 3791308"/>
                <a:gd name="connsiteY4" fmla="*/ 67443 h 709339"/>
                <a:gd name="connsiteX5" fmla="*/ 2434621 w 3791308"/>
                <a:gd name="connsiteY5" fmla="*/ 49276 h 709339"/>
                <a:gd name="connsiteX6" fmla="*/ 2761625 w 3791308"/>
                <a:gd name="connsiteY6" fmla="*/ 25053 h 709339"/>
                <a:gd name="connsiteX7" fmla="*/ 2979628 w 3791308"/>
                <a:gd name="connsiteY7" fmla="*/ 12942 h 709339"/>
                <a:gd name="connsiteX8" fmla="*/ 3221853 w 3791308"/>
                <a:gd name="connsiteY8" fmla="*/ 12942 h 709339"/>
                <a:gd name="connsiteX9" fmla="*/ 3415633 w 3791308"/>
                <a:gd name="connsiteY9" fmla="*/ 18998 h 709339"/>
                <a:gd name="connsiteX10" fmla="*/ 3530690 w 3791308"/>
                <a:gd name="connsiteY10" fmla="*/ 61387 h 709339"/>
                <a:gd name="connsiteX11" fmla="*/ 3573079 w 3791308"/>
                <a:gd name="connsiteY11" fmla="*/ 91665 h 709339"/>
                <a:gd name="connsiteX12" fmla="*/ 3633636 w 3791308"/>
                <a:gd name="connsiteY12" fmla="*/ 146166 h 709339"/>
                <a:gd name="connsiteX13" fmla="*/ 3718414 w 3791308"/>
                <a:gd name="connsiteY13" fmla="*/ 170388 h 709339"/>
                <a:gd name="connsiteX14" fmla="*/ 3730526 w 3791308"/>
                <a:gd name="connsiteY14" fmla="*/ 182500 h 709339"/>
                <a:gd name="connsiteX15" fmla="*/ 3766859 w 3791308"/>
                <a:gd name="connsiteY15" fmla="*/ 285445 h 709339"/>
                <a:gd name="connsiteX16" fmla="*/ 3778971 w 3791308"/>
                <a:gd name="connsiteY16" fmla="*/ 297557 h 709339"/>
                <a:gd name="connsiteX17" fmla="*/ 3791082 w 3791308"/>
                <a:gd name="connsiteY17" fmla="*/ 327835 h 709339"/>
                <a:gd name="connsiteX18" fmla="*/ 3573079 w 3791308"/>
                <a:gd name="connsiteY18" fmla="*/ 485281 h 709339"/>
                <a:gd name="connsiteX19" fmla="*/ 3542801 w 3791308"/>
                <a:gd name="connsiteY19" fmla="*/ 491337 h 709339"/>
                <a:gd name="connsiteX20" fmla="*/ 3464078 w 3791308"/>
                <a:gd name="connsiteY20" fmla="*/ 509504 h 709339"/>
                <a:gd name="connsiteX21" fmla="*/ 3427744 w 3791308"/>
                <a:gd name="connsiteY21" fmla="*/ 515559 h 709339"/>
                <a:gd name="connsiteX22" fmla="*/ 3300576 w 3791308"/>
                <a:gd name="connsiteY22" fmla="*/ 545837 h 709339"/>
                <a:gd name="connsiteX23" fmla="*/ 3252131 w 3791308"/>
                <a:gd name="connsiteY23" fmla="*/ 564004 h 709339"/>
                <a:gd name="connsiteX24" fmla="*/ 3112851 w 3791308"/>
                <a:gd name="connsiteY24" fmla="*/ 570060 h 709339"/>
                <a:gd name="connsiteX25" fmla="*/ 2913016 w 3791308"/>
                <a:gd name="connsiteY25" fmla="*/ 576116 h 709339"/>
                <a:gd name="connsiteX26" fmla="*/ 2791903 w 3791308"/>
                <a:gd name="connsiteY26" fmla="*/ 588227 h 709339"/>
                <a:gd name="connsiteX27" fmla="*/ 2331675 w 3791308"/>
                <a:gd name="connsiteY27" fmla="*/ 642727 h 709339"/>
                <a:gd name="connsiteX28" fmla="*/ 1338552 w 3791308"/>
                <a:gd name="connsiteY28" fmla="*/ 648783 h 709339"/>
                <a:gd name="connsiteX29" fmla="*/ 1247718 w 3791308"/>
                <a:gd name="connsiteY29" fmla="*/ 673006 h 709339"/>
                <a:gd name="connsiteX30" fmla="*/ 1047882 w 3791308"/>
                <a:gd name="connsiteY30" fmla="*/ 691173 h 709339"/>
                <a:gd name="connsiteX31" fmla="*/ 866213 w 3791308"/>
                <a:gd name="connsiteY31" fmla="*/ 709339 h 709339"/>
                <a:gd name="connsiteX32" fmla="*/ 514987 w 3791308"/>
                <a:gd name="connsiteY32" fmla="*/ 697228 h 709339"/>
                <a:gd name="connsiteX33" fmla="*/ 405985 w 3791308"/>
                <a:gd name="connsiteY33" fmla="*/ 666950 h 709339"/>
                <a:gd name="connsiteX34" fmla="*/ 351485 w 3791308"/>
                <a:gd name="connsiteY34" fmla="*/ 654839 h 709339"/>
                <a:gd name="connsiteX35" fmla="*/ 303039 w 3791308"/>
                <a:gd name="connsiteY35" fmla="*/ 642727 h 709339"/>
                <a:gd name="connsiteX36" fmla="*/ 66870 w 3791308"/>
                <a:gd name="connsiteY36" fmla="*/ 630616 h 709339"/>
                <a:gd name="connsiteX37" fmla="*/ 6314 w 3791308"/>
                <a:gd name="connsiteY37" fmla="*/ 509504 h 709339"/>
                <a:gd name="connsiteX38" fmla="*/ 258 w 3791308"/>
                <a:gd name="connsiteY38" fmla="*/ 182500 h 709339"/>
                <a:gd name="connsiteX39" fmla="*/ 12369 w 3791308"/>
                <a:gd name="connsiteY39" fmla="*/ 73498 h 709339"/>
                <a:gd name="connsiteX40" fmla="*/ 42647 w 3791308"/>
                <a:gd name="connsiteY40" fmla="*/ 43220 h 709339"/>
                <a:gd name="connsiteX41" fmla="*/ 60814 w 3791308"/>
                <a:gd name="connsiteY41" fmla="*/ 31109 h 709339"/>
                <a:gd name="connsiteX42" fmla="*/ 127426 w 3791308"/>
                <a:gd name="connsiteY42" fmla="*/ 25053 h 70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791308" h="709339">
                  <a:moveTo>
                    <a:pt x="127426" y="25053"/>
                  </a:moveTo>
                  <a:lnTo>
                    <a:pt x="127426" y="25053"/>
                  </a:lnTo>
                  <a:cubicBezTo>
                    <a:pt x="472105" y="120796"/>
                    <a:pt x="159746" y="44186"/>
                    <a:pt x="950992" y="61387"/>
                  </a:cubicBezTo>
                  <a:cubicBezTo>
                    <a:pt x="1084322" y="64286"/>
                    <a:pt x="1217439" y="73498"/>
                    <a:pt x="1350663" y="79554"/>
                  </a:cubicBezTo>
                  <a:cubicBezTo>
                    <a:pt x="1679838" y="139403"/>
                    <a:pt x="1438814" y="100356"/>
                    <a:pt x="2228730" y="67443"/>
                  </a:cubicBezTo>
                  <a:cubicBezTo>
                    <a:pt x="2297567" y="64575"/>
                    <a:pt x="2365991" y="55332"/>
                    <a:pt x="2434621" y="49276"/>
                  </a:cubicBezTo>
                  <a:cubicBezTo>
                    <a:pt x="2579583" y="17063"/>
                    <a:pt x="2462216" y="39839"/>
                    <a:pt x="2761625" y="25053"/>
                  </a:cubicBezTo>
                  <a:lnTo>
                    <a:pt x="2979628" y="12942"/>
                  </a:lnTo>
                  <a:cubicBezTo>
                    <a:pt x="3116504" y="-9870"/>
                    <a:pt x="3008611" y="2280"/>
                    <a:pt x="3221853" y="12942"/>
                  </a:cubicBezTo>
                  <a:cubicBezTo>
                    <a:pt x="3286397" y="16169"/>
                    <a:pt x="3351040" y="16979"/>
                    <a:pt x="3415633" y="18998"/>
                  </a:cubicBezTo>
                  <a:cubicBezTo>
                    <a:pt x="3453985" y="33128"/>
                    <a:pt x="3497431" y="37630"/>
                    <a:pt x="3530690" y="61387"/>
                  </a:cubicBezTo>
                  <a:cubicBezTo>
                    <a:pt x="3544820" y="71480"/>
                    <a:pt x="3559675" y="80627"/>
                    <a:pt x="3573079" y="91665"/>
                  </a:cubicBezTo>
                  <a:cubicBezTo>
                    <a:pt x="3594042" y="108929"/>
                    <a:pt x="3609757" y="133232"/>
                    <a:pt x="3633636" y="146166"/>
                  </a:cubicBezTo>
                  <a:cubicBezTo>
                    <a:pt x="3659479" y="160164"/>
                    <a:pt x="3690155" y="162314"/>
                    <a:pt x="3718414" y="170388"/>
                  </a:cubicBezTo>
                  <a:cubicBezTo>
                    <a:pt x="3722451" y="174425"/>
                    <a:pt x="3727973" y="177393"/>
                    <a:pt x="3730526" y="182500"/>
                  </a:cubicBezTo>
                  <a:cubicBezTo>
                    <a:pt x="3742661" y="206770"/>
                    <a:pt x="3752057" y="270643"/>
                    <a:pt x="3766859" y="285445"/>
                  </a:cubicBezTo>
                  <a:lnTo>
                    <a:pt x="3778971" y="297557"/>
                  </a:lnTo>
                  <a:cubicBezTo>
                    <a:pt x="3783008" y="307650"/>
                    <a:pt x="3792929" y="317123"/>
                    <a:pt x="3791082" y="327835"/>
                  </a:cubicBezTo>
                  <a:cubicBezTo>
                    <a:pt x="3756601" y="527821"/>
                    <a:pt x="3770737" y="471650"/>
                    <a:pt x="3573079" y="485281"/>
                  </a:cubicBezTo>
                  <a:cubicBezTo>
                    <a:pt x="3562986" y="487300"/>
                    <a:pt x="3552848" y="489104"/>
                    <a:pt x="3542801" y="491337"/>
                  </a:cubicBezTo>
                  <a:cubicBezTo>
                    <a:pt x="3516512" y="497179"/>
                    <a:pt x="3490431" y="503956"/>
                    <a:pt x="3464078" y="509504"/>
                  </a:cubicBezTo>
                  <a:cubicBezTo>
                    <a:pt x="3452063" y="512033"/>
                    <a:pt x="3439855" y="513541"/>
                    <a:pt x="3427744" y="515559"/>
                  </a:cubicBezTo>
                  <a:cubicBezTo>
                    <a:pt x="3336535" y="554649"/>
                    <a:pt x="3442507" y="513580"/>
                    <a:pt x="3300576" y="545837"/>
                  </a:cubicBezTo>
                  <a:cubicBezTo>
                    <a:pt x="3283758" y="549659"/>
                    <a:pt x="3269236" y="561797"/>
                    <a:pt x="3252131" y="564004"/>
                  </a:cubicBezTo>
                  <a:cubicBezTo>
                    <a:pt x="3206043" y="569951"/>
                    <a:pt x="3159292" y="568401"/>
                    <a:pt x="3112851" y="570060"/>
                  </a:cubicBezTo>
                  <a:lnTo>
                    <a:pt x="2913016" y="576116"/>
                  </a:lnTo>
                  <a:lnTo>
                    <a:pt x="2791903" y="588227"/>
                  </a:lnTo>
                  <a:cubicBezTo>
                    <a:pt x="2638426" y="605813"/>
                    <a:pt x="2486153" y="641785"/>
                    <a:pt x="2331675" y="642727"/>
                  </a:cubicBezTo>
                  <a:lnTo>
                    <a:pt x="1338552" y="648783"/>
                  </a:lnTo>
                  <a:cubicBezTo>
                    <a:pt x="1308274" y="656857"/>
                    <a:pt x="1278517" y="667231"/>
                    <a:pt x="1247718" y="673006"/>
                  </a:cubicBezTo>
                  <a:cubicBezTo>
                    <a:pt x="1172375" y="687133"/>
                    <a:pt x="1123306" y="684615"/>
                    <a:pt x="1047882" y="691173"/>
                  </a:cubicBezTo>
                  <a:cubicBezTo>
                    <a:pt x="987252" y="696445"/>
                    <a:pt x="926769" y="703284"/>
                    <a:pt x="866213" y="709339"/>
                  </a:cubicBezTo>
                  <a:cubicBezTo>
                    <a:pt x="749138" y="705302"/>
                    <a:pt x="631936" y="704007"/>
                    <a:pt x="514987" y="697228"/>
                  </a:cubicBezTo>
                  <a:cubicBezTo>
                    <a:pt x="430756" y="692345"/>
                    <a:pt x="470817" y="687210"/>
                    <a:pt x="405985" y="666950"/>
                  </a:cubicBezTo>
                  <a:cubicBezTo>
                    <a:pt x="388222" y="661399"/>
                    <a:pt x="369600" y="659101"/>
                    <a:pt x="351485" y="654839"/>
                  </a:cubicBezTo>
                  <a:cubicBezTo>
                    <a:pt x="335282" y="651026"/>
                    <a:pt x="319625" y="644139"/>
                    <a:pt x="303039" y="642727"/>
                  </a:cubicBezTo>
                  <a:cubicBezTo>
                    <a:pt x="224496" y="636042"/>
                    <a:pt x="145593" y="634653"/>
                    <a:pt x="66870" y="630616"/>
                  </a:cubicBezTo>
                  <a:cubicBezTo>
                    <a:pt x="9192" y="544099"/>
                    <a:pt x="25485" y="586192"/>
                    <a:pt x="6314" y="509504"/>
                  </a:cubicBezTo>
                  <a:cubicBezTo>
                    <a:pt x="4295" y="400503"/>
                    <a:pt x="-1256" y="291510"/>
                    <a:pt x="258" y="182500"/>
                  </a:cubicBezTo>
                  <a:cubicBezTo>
                    <a:pt x="766" y="145946"/>
                    <a:pt x="1725" y="108472"/>
                    <a:pt x="12369" y="73498"/>
                  </a:cubicBezTo>
                  <a:cubicBezTo>
                    <a:pt x="16525" y="59843"/>
                    <a:pt x="31905" y="52619"/>
                    <a:pt x="42647" y="43220"/>
                  </a:cubicBezTo>
                  <a:cubicBezTo>
                    <a:pt x="48124" y="38427"/>
                    <a:pt x="53999" y="33664"/>
                    <a:pt x="60814" y="31109"/>
                  </a:cubicBezTo>
                  <a:cubicBezTo>
                    <a:pt x="85409" y="21886"/>
                    <a:pt x="116324" y="26062"/>
                    <a:pt x="127426" y="25053"/>
                  </a:cubicBezTo>
                  <a:close/>
                </a:path>
              </a:pathLst>
            </a:custGeom>
            <a:solidFill>
              <a:srgbClr val="EFFF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剪去单角 14"/>
            <p:cNvSpPr/>
            <p:nvPr/>
          </p:nvSpPr>
          <p:spPr>
            <a:xfrm>
              <a:off x="5385490" y="4358565"/>
              <a:ext cx="4293546" cy="862909"/>
            </a:xfrm>
            <a:custGeom>
              <a:avLst/>
              <a:gdLst>
                <a:gd name="connsiteX0" fmla="*/ 0 w 4293546"/>
                <a:gd name="connsiteY0" fmla="*/ 0 h 862909"/>
                <a:gd name="connsiteX1" fmla="*/ 509823 w 4293546"/>
                <a:gd name="connsiteY1" fmla="*/ 0 h 862909"/>
                <a:gd name="connsiteX2" fmla="*/ 1185636 w 4293546"/>
                <a:gd name="connsiteY2" fmla="*/ 0 h 862909"/>
                <a:gd name="connsiteX3" fmla="*/ 1819951 w 4293546"/>
                <a:gd name="connsiteY3" fmla="*/ 0 h 862909"/>
                <a:gd name="connsiteX4" fmla="*/ 2371271 w 4293546"/>
                <a:gd name="connsiteY4" fmla="*/ 0 h 862909"/>
                <a:gd name="connsiteX5" fmla="*/ 2922592 w 4293546"/>
                <a:gd name="connsiteY5" fmla="*/ 0 h 862909"/>
                <a:gd name="connsiteX6" fmla="*/ 3390918 w 4293546"/>
                <a:gd name="connsiteY6" fmla="*/ 0 h 862909"/>
                <a:gd name="connsiteX7" fmla="*/ 4149725 w 4293546"/>
                <a:gd name="connsiteY7" fmla="*/ 0 h 862909"/>
                <a:gd name="connsiteX8" fmla="*/ 4293546 w 4293546"/>
                <a:gd name="connsiteY8" fmla="*/ 143821 h 862909"/>
                <a:gd name="connsiteX9" fmla="*/ 4293546 w 4293546"/>
                <a:gd name="connsiteY9" fmla="*/ 510556 h 862909"/>
                <a:gd name="connsiteX10" fmla="*/ 4293546 w 4293546"/>
                <a:gd name="connsiteY10" fmla="*/ 862909 h 862909"/>
                <a:gd name="connsiteX11" fmla="*/ 3756853 w 4293546"/>
                <a:gd name="connsiteY11" fmla="*/ 862909 h 862909"/>
                <a:gd name="connsiteX12" fmla="*/ 3306030 w 4293546"/>
                <a:gd name="connsiteY12" fmla="*/ 862909 h 862909"/>
                <a:gd name="connsiteX13" fmla="*/ 2855208 w 4293546"/>
                <a:gd name="connsiteY13" fmla="*/ 862909 h 862909"/>
                <a:gd name="connsiteX14" fmla="*/ 2404386 w 4293546"/>
                <a:gd name="connsiteY14" fmla="*/ 862909 h 862909"/>
                <a:gd name="connsiteX15" fmla="*/ 1781822 w 4293546"/>
                <a:gd name="connsiteY15" fmla="*/ 862909 h 862909"/>
                <a:gd name="connsiteX16" fmla="*/ 1159257 w 4293546"/>
                <a:gd name="connsiteY16" fmla="*/ 862909 h 862909"/>
                <a:gd name="connsiteX17" fmla="*/ 751371 w 4293546"/>
                <a:gd name="connsiteY17" fmla="*/ 862909 h 862909"/>
                <a:gd name="connsiteX18" fmla="*/ 0 w 4293546"/>
                <a:gd name="connsiteY18" fmla="*/ 862909 h 862909"/>
                <a:gd name="connsiteX19" fmla="*/ 0 w 4293546"/>
                <a:gd name="connsiteY19" fmla="*/ 431455 h 862909"/>
                <a:gd name="connsiteX20" fmla="*/ 0 w 4293546"/>
                <a:gd name="connsiteY20" fmla="*/ 0 h 8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546" h="862909" extrusionOk="0">
                  <a:moveTo>
                    <a:pt x="0" y="0"/>
                  </a:moveTo>
                  <a:cubicBezTo>
                    <a:pt x="177427" y="-17574"/>
                    <a:pt x="341768" y="7730"/>
                    <a:pt x="509823" y="0"/>
                  </a:cubicBezTo>
                  <a:cubicBezTo>
                    <a:pt x="677878" y="-7730"/>
                    <a:pt x="919442" y="22105"/>
                    <a:pt x="1185636" y="0"/>
                  </a:cubicBezTo>
                  <a:cubicBezTo>
                    <a:pt x="1451830" y="-22105"/>
                    <a:pt x="1585264" y="26171"/>
                    <a:pt x="1819951" y="0"/>
                  </a:cubicBezTo>
                  <a:cubicBezTo>
                    <a:pt x="2054639" y="-26171"/>
                    <a:pt x="2203130" y="17537"/>
                    <a:pt x="2371271" y="0"/>
                  </a:cubicBezTo>
                  <a:cubicBezTo>
                    <a:pt x="2539412" y="-17537"/>
                    <a:pt x="2679393" y="1846"/>
                    <a:pt x="2922592" y="0"/>
                  </a:cubicBezTo>
                  <a:cubicBezTo>
                    <a:pt x="3165791" y="-1846"/>
                    <a:pt x="3225660" y="40189"/>
                    <a:pt x="3390918" y="0"/>
                  </a:cubicBezTo>
                  <a:cubicBezTo>
                    <a:pt x="3556176" y="-40189"/>
                    <a:pt x="3797405" y="42426"/>
                    <a:pt x="4149725" y="0"/>
                  </a:cubicBezTo>
                  <a:cubicBezTo>
                    <a:pt x="4233630" y="55614"/>
                    <a:pt x="4235797" y="99806"/>
                    <a:pt x="4293546" y="143821"/>
                  </a:cubicBezTo>
                  <a:cubicBezTo>
                    <a:pt x="4311341" y="242594"/>
                    <a:pt x="4250027" y="411059"/>
                    <a:pt x="4293546" y="510556"/>
                  </a:cubicBezTo>
                  <a:cubicBezTo>
                    <a:pt x="4337065" y="610054"/>
                    <a:pt x="4273541" y="762247"/>
                    <a:pt x="4293546" y="862909"/>
                  </a:cubicBezTo>
                  <a:cubicBezTo>
                    <a:pt x="4138859" y="871198"/>
                    <a:pt x="3882612" y="856770"/>
                    <a:pt x="3756853" y="862909"/>
                  </a:cubicBezTo>
                  <a:cubicBezTo>
                    <a:pt x="3631094" y="869048"/>
                    <a:pt x="3495973" y="829545"/>
                    <a:pt x="3306030" y="862909"/>
                  </a:cubicBezTo>
                  <a:cubicBezTo>
                    <a:pt x="3116087" y="896273"/>
                    <a:pt x="2990644" y="820808"/>
                    <a:pt x="2855208" y="862909"/>
                  </a:cubicBezTo>
                  <a:cubicBezTo>
                    <a:pt x="2719772" y="905010"/>
                    <a:pt x="2529312" y="852174"/>
                    <a:pt x="2404386" y="862909"/>
                  </a:cubicBezTo>
                  <a:cubicBezTo>
                    <a:pt x="2279460" y="873644"/>
                    <a:pt x="2089008" y="845749"/>
                    <a:pt x="1781822" y="862909"/>
                  </a:cubicBezTo>
                  <a:cubicBezTo>
                    <a:pt x="1474636" y="880069"/>
                    <a:pt x="1333856" y="825939"/>
                    <a:pt x="1159257" y="862909"/>
                  </a:cubicBezTo>
                  <a:cubicBezTo>
                    <a:pt x="984658" y="899879"/>
                    <a:pt x="936103" y="847963"/>
                    <a:pt x="751371" y="862909"/>
                  </a:cubicBezTo>
                  <a:cubicBezTo>
                    <a:pt x="566639" y="877855"/>
                    <a:pt x="217425" y="793921"/>
                    <a:pt x="0" y="862909"/>
                  </a:cubicBezTo>
                  <a:cubicBezTo>
                    <a:pt x="-9148" y="676551"/>
                    <a:pt x="2409" y="569121"/>
                    <a:pt x="0" y="431455"/>
                  </a:cubicBezTo>
                  <a:cubicBezTo>
                    <a:pt x="-2409" y="293789"/>
                    <a:pt x="5498" y="131560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8CCEE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8" y="4354560"/>
            <a:ext cx="1125235" cy="144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381885" y="4879975"/>
            <a:ext cx="4544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目标：了解最短路径的算法原理及思想，能利用算法选择合理路线。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49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495" y="2562359"/>
            <a:ext cx="341502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9552286" y="2016589"/>
            <a:ext cx="1447800" cy="744538"/>
          </a:xfrm>
          <a:prstGeom prst="cloudCallout">
            <a:avLst>
              <a:gd name="adj1" fmla="val -17894"/>
              <a:gd name="adj2" fmla="val 7124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如何找出一条最短的路线？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https://gimg2.baidu.com/image_search/src=http%3A%2F%2Fpic.51yuansu.com%2Fpic3%2Fcover%2F03%2F54%2F90%2F5bc6ffed0ec6a_610.jpg&amp;refer=http%3A%2F%2Fpic.51yuansu.com&amp;app=2002&amp;size=f9999,10000&amp;q=a80&amp;n=0&amp;g=0n&amp;fmt=auto?sec=1650684488&amp;t=a2a5ce95a0c5263ad7bbfb407845869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075" y="3693220"/>
            <a:ext cx="14001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461135" y="25374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文本框 20"/>
          <p:cNvSpPr txBox="1"/>
          <p:nvPr/>
        </p:nvSpPr>
        <p:spPr>
          <a:xfrm>
            <a:off x="1461135" y="1754505"/>
            <a:ext cx="519684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>
              <a:lnSpc>
                <a:spcPct val="150000"/>
              </a:lnSpc>
            </a:pPr>
            <a:r>
              <a:rPr lang="zh-CN" altLang="en-US"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周末，明明和同学乐乐相约到游乐园玩，爸爸带着明明到游乐园入口时，乐乐在游乐园中的旋转木马处，为了最快地到乐乐那里，明明如何利用园区地图规划出一条最短的路线呢？</a:t>
            </a:r>
            <a:endParaRPr lang="zh-CN" altLang="en-US" sz="2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8" y="2047534"/>
            <a:ext cx="2224503" cy="11270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59" y="2027142"/>
            <a:ext cx="2224503" cy="1167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75" y="2097534"/>
            <a:ext cx="2393321" cy="10865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83" y="2149094"/>
            <a:ext cx="2260391" cy="9834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41408" y="578088"/>
            <a:ext cx="1977065" cy="504000"/>
            <a:chOff x="360782" y="426525"/>
            <a:chExt cx="1977065" cy="504000"/>
          </a:xfrm>
        </p:grpSpPr>
        <p:sp>
          <p:nvSpPr>
            <p:cNvPr id="5" name="PA-矩形 1"/>
            <p:cNvSpPr/>
            <p:nvPr>
              <p:custDataLst>
                <p:tags r:id="rId6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导航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970915" y="3357245"/>
            <a:ext cx="174498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zh-CN" kern="0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分析地图</a:t>
            </a:r>
            <a:endParaRPr lang="zh-CN" altLang="zh-CN" kern="100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标注数据</a:t>
            </a:r>
            <a:endParaRPr lang="zh-CN" altLang="zh-CN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设计算法</a:t>
            </a:r>
            <a:endParaRPr lang="zh-CN" altLang="en-US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34035" y="3357440"/>
            <a:ext cx="2058768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穷举路线</a:t>
            </a:r>
            <a:endParaRPr lang="en-US" altLang="zh-CN" kern="0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计算路程</a:t>
            </a:r>
            <a:endParaRPr lang="en-US" altLang="zh-CN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找出路线</a:t>
            </a:r>
            <a:endParaRPr lang="zh-CN" altLang="en-US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06431" y="3452377"/>
            <a:ext cx="205876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kern="0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了解导航系统</a:t>
            </a:r>
            <a:endParaRPr lang="zh-CN" kern="0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合理规划路线</a:t>
            </a:r>
            <a:endParaRPr lang="zh-CN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94475" y="3572392"/>
            <a:ext cx="205876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6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kern="0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计算最短时间</a:t>
            </a:r>
            <a:endParaRPr lang="zh-CN" kern="0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285750" indent="-285750" algn="just">
              <a:lnSpc>
                <a:spcPts val="16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endParaRPr lang="zh-CN" altLang="en-US" kern="0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6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dirty="0">
                <a:solidFill>
                  <a:srgbClr val="38B4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导航的局限性</a:t>
            </a:r>
            <a:endParaRPr lang="zh-CN" altLang="en-US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折角形 3"/>
          <p:cNvSpPr/>
          <p:nvPr/>
        </p:nvSpPr>
        <p:spPr>
          <a:xfrm>
            <a:off x="781050" y="1966595"/>
            <a:ext cx="2099310" cy="3143885"/>
          </a:xfrm>
          <a:prstGeom prst="foldedCorner">
            <a:avLst/>
          </a:prstGeom>
          <a:noFill/>
          <a:ln>
            <a:solidFill>
              <a:srgbClr val="38B4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215" y="1775460"/>
            <a:ext cx="510540" cy="464820"/>
          </a:xfrm>
          <a:prstGeom prst="rect">
            <a:avLst/>
          </a:prstGeom>
        </p:spPr>
      </p:pic>
      <p:sp>
        <p:nvSpPr>
          <p:cNvPr id="9" name="折角形 8"/>
          <p:cNvSpPr/>
          <p:nvPr/>
        </p:nvSpPr>
        <p:spPr>
          <a:xfrm>
            <a:off x="3536315" y="1966595"/>
            <a:ext cx="2099310" cy="3143885"/>
          </a:xfrm>
          <a:prstGeom prst="foldedCorner">
            <a:avLst/>
          </a:prstGeom>
          <a:noFill/>
          <a:ln>
            <a:solidFill>
              <a:srgbClr val="38B4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1760" y="1837690"/>
            <a:ext cx="510540" cy="464820"/>
          </a:xfrm>
          <a:prstGeom prst="rect">
            <a:avLst/>
          </a:prstGeom>
        </p:spPr>
      </p:pic>
      <p:sp>
        <p:nvSpPr>
          <p:cNvPr id="30" name="折角形 29"/>
          <p:cNvSpPr/>
          <p:nvPr/>
        </p:nvSpPr>
        <p:spPr>
          <a:xfrm>
            <a:off x="6265545" y="1967230"/>
            <a:ext cx="2099310" cy="3143250"/>
          </a:xfrm>
          <a:prstGeom prst="foldedCorner">
            <a:avLst/>
          </a:prstGeom>
          <a:noFill/>
          <a:ln>
            <a:solidFill>
              <a:srgbClr val="38B4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9570" y="1837690"/>
            <a:ext cx="510540" cy="464820"/>
          </a:xfrm>
          <a:prstGeom prst="rect">
            <a:avLst/>
          </a:prstGeom>
        </p:spPr>
      </p:pic>
      <p:sp>
        <p:nvSpPr>
          <p:cNvPr id="32" name="折角形 31"/>
          <p:cNvSpPr/>
          <p:nvPr/>
        </p:nvSpPr>
        <p:spPr>
          <a:xfrm>
            <a:off x="8912860" y="1967230"/>
            <a:ext cx="2099310" cy="3143250"/>
          </a:xfrm>
          <a:prstGeom prst="foldedCorner">
            <a:avLst/>
          </a:prstGeom>
          <a:noFill/>
          <a:ln>
            <a:solidFill>
              <a:srgbClr val="38B4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2905" y="1837690"/>
            <a:ext cx="510540" cy="46482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6310" y="1438910"/>
            <a:ext cx="5553710" cy="2506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269875" algn="l"/>
              </a:tabLst>
              <a:defRPr/>
            </a:pPr>
            <a:r>
              <a:rPr lang="en-US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en-US" altLang="zh-CN" sz="2400" i="0" kern="1200" cap="none" spc="0" normalizeH="0" baseline="0" noProof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 </a:t>
            </a:r>
            <a:r>
              <a:rPr lang="zh-CN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简化地图</a:t>
            </a:r>
            <a:endParaRPr lang="zh-CN" altLang="zh-CN" sz="27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tabLst>
                <a:tab pos="269875" algn="l"/>
              </a:tabLst>
              <a:defRPr/>
            </a:pPr>
            <a:r>
              <a:rPr lang="en-US" alt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alt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根据园区地图，找到李徽所在的位置，即园区入口处，标记为 A，找到乐所在位置，标记为 E，其余场馆按照如下信息标记在图 14.2 的地图圆圈中。</a:t>
            </a:r>
            <a:endParaRPr altLang="zh-CN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" y="4077335"/>
            <a:ext cx="5080000" cy="20720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790" y="1980565"/>
            <a:ext cx="4635500" cy="7016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860540" y="3300334"/>
            <a:ext cx="4572000" cy="250991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终止 10"/>
          <p:cNvSpPr/>
          <p:nvPr/>
        </p:nvSpPr>
        <p:spPr>
          <a:xfrm>
            <a:off x="7012940" y="3071734"/>
            <a:ext cx="1564640" cy="558800"/>
          </a:xfrm>
          <a:prstGeom prst="flowChartTerminator">
            <a:avLst/>
          </a:prstGeom>
          <a:gradFill flip="none" rotWithShape="1">
            <a:gsLst>
              <a:gs pos="0">
                <a:srgbClr val="80CFCF">
                  <a:tint val="66000"/>
                  <a:satMod val="160000"/>
                </a:srgbClr>
              </a:gs>
              <a:gs pos="50000">
                <a:srgbClr val="80CFCF">
                  <a:tint val="44500"/>
                  <a:satMod val="160000"/>
                </a:srgbClr>
              </a:gs>
              <a:gs pos="100000">
                <a:srgbClr val="80CFC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8ED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学习评价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012940" y="3771900"/>
            <a:ext cx="42792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b="0"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</a:rPr>
              <a:t>能够正确标记好关键点的对应字母（互评☆☆☆）。</a:t>
            </a:r>
            <a:r>
              <a:rPr 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我得：</a:t>
            </a:r>
            <a:r>
              <a:rPr lang="en-US" altLang="zh-CN" b="0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    </a:t>
            </a: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zh-CN" altLang="en-US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颗星。</a:t>
            </a:r>
            <a:endParaRPr lang="zh-CN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b="0"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</a:rPr>
              <a:t>能理解将复杂的地图抽象成点线图的优势（自评☆☆☆）</a:t>
            </a:r>
            <a:r>
              <a:rPr 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我得：</a:t>
            </a:r>
            <a:r>
              <a:rPr lang="en-US" altLang="zh-CN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</a:t>
            </a:r>
            <a:r>
              <a:rPr lang="en-US" altLang="zh-CN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颗星。</a:t>
            </a:r>
            <a:endParaRPr lang="zh-CN" altLang="en-US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00" grpId="0"/>
      <p:bldP spid="10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6015" y="2233295"/>
            <a:ext cx="979678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在错综复杂的道路状况下，要找出一条最短的路线，需要经过哪些步骤，把正确的顺序写在下图的横线上</a:t>
            </a:r>
            <a:r>
              <a:rPr lang="zh-CN" altLang="zh-CN"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2000" kern="100" dirty="0">
              <a:solidFill>
                <a:srgbClr val="38B4B4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972602" y="1570037"/>
            <a:ext cx="5912260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2 . </a:t>
            </a:r>
            <a:r>
              <a:rPr kumimoji="0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算法设计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73" name="图片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6996" r="7341" b="7819"/>
          <a:stretch>
            <a:fillRect/>
          </a:stretch>
        </p:blipFill>
        <p:spPr bwMode="auto">
          <a:xfrm>
            <a:off x="910590" y="3376295"/>
            <a:ext cx="5671820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5"/>
          <p:cNvSpPr txBox="1">
            <a:spLocks noChangeArrowheads="1"/>
          </p:cNvSpPr>
          <p:nvPr/>
        </p:nvSpPr>
        <p:spPr bwMode="auto">
          <a:xfrm>
            <a:off x="1282700" y="3638550"/>
            <a:ext cx="5299075" cy="1383665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建立关键节点的地图网络</a:t>
            </a:r>
            <a:r>
              <a:rPr lang="en-US" altLang="zh-CN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②找出所有能到达的方案</a:t>
            </a:r>
            <a:endParaRPr lang="zh-CN" altLang="en-US" sz="1400" spc="100" dirty="0">
              <a:ln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③确定起点终点</a:t>
            </a:r>
            <a:r>
              <a:rPr lang="en-US" altLang="zh-CN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lang="zh-CN" altLang="en-US" sz="1400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④比较找出最短的路线</a:t>
            </a:r>
            <a:endParaRPr lang="zh-CN" altLang="en-US" sz="1400" spc="100" dirty="0">
              <a:ln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正确的顺序应该是：</a:t>
            </a:r>
            <a:r>
              <a:rPr lang="en-US" altLang="zh-CN"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</a:t>
            </a:r>
            <a:r>
              <a:rPr lang="zh-CN" altLang="en-US" sz="2000" kern="100" dirty="0">
                <a:solidFill>
                  <a:srgbClr val="38B4B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1400" u="sng" spc="100" dirty="0">
                <a:ln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endParaRPr lang="zh-CN" altLang="en-US" sz="1400" u="sng" spc="100" dirty="0">
              <a:ln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sng" strike="noStrike" cap="none" spc="100" normalizeH="0" baseline="0" dirty="0">
              <a:ln>
                <a:noFill/>
              </a:ln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701415" y="5046345"/>
            <a:ext cx="24853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860540" y="3300095"/>
            <a:ext cx="4572000" cy="20351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终止 11"/>
          <p:cNvSpPr/>
          <p:nvPr/>
        </p:nvSpPr>
        <p:spPr>
          <a:xfrm>
            <a:off x="7012940" y="3071734"/>
            <a:ext cx="1564640" cy="558800"/>
          </a:xfrm>
          <a:prstGeom prst="flowChartTerminator">
            <a:avLst/>
          </a:prstGeom>
          <a:gradFill flip="none" rotWithShape="1">
            <a:gsLst>
              <a:gs pos="0">
                <a:srgbClr val="80CFCF">
                  <a:tint val="66000"/>
                  <a:satMod val="160000"/>
                </a:srgbClr>
              </a:gs>
              <a:gs pos="50000">
                <a:srgbClr val="80CFCF">
                  <a:tint val="44500"/>
                  <a:satMod val="160000"/>
                </a:srgbClr>
              </a:gs>
              <a:gs pos="100000">
                <a:srgbClr val="80CFC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8ED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学习评价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860540" y="3630295"/>
            <a:ext cx="4279265" cy="1539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b="0"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</a:rPr>
              <a:t>能够正确梳理出算法流程（自评+互评☆☆☆☆☆）。</a:t>
            </a:r>
            <a:endParaRPr lang="zh-CN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</a:t>
            </a:r>
            <a:r>
              <a:rPr 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我得：</a:t>
            </a:r>
            <a:r>
              <a:rPr lang="en-US" altLang="zh-CN" b="0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             </a:t>
            </a: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zh-CN" altLang="en-US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颗星。</a:t>
            </a:r>
            <a:endParaRPr lang="zh-CN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00" grpId="0"/>
      <p:bldP spid="10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0750" y="1800860"/>
            <a:ext cx="5302885" cy="95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sz="2000" kern="100" dirty="0" err="1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绘制简易地图</a:t>
            </a:r>
            <a:r>
              <a:rPr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按照地图路线给右图关键结点连线</a:t>
            </a:r>
            <a:r>
              <a:rPr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1715" y="5260975"/>
            <a:ext cx="10153015" cy="82677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1184275" y="4971654"/>
            <a:ext cx="1564640" cy="558800"/>
          </a:xfrm>
          <a:prstGeom prst="flowChartTerminator">
            <a:avLst/>
          </a:prstGeom>
          <a:gradFill flip="none" rotWithShape="1">
            <a:gsLst>
              <a:gs pos="0">
                <a:srgbClr val="80CFCF">
                  <a:tint val="66000"/>
                  <a:satMod val="160000"/>
                </a:srgbClr>
              </a:gs>
              <a:gs pos="50000">
                <a:srgbClr val="80CFCF">
                  <a:tint val="44500"/>
                  <a:satMod val="160000"/>
                </a:srgbClr>
              </a:gs>
              <a:gs pos="100000">
                <a:srgbClr val="80CFC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8ED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学习评价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1021931" y="1239561"/>
            <a:ext cx="7451509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找出关键路线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230" y="1690370"/>
            <a:ext cx="4161155" cy="197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4080510"/>
            <a:ext cx="9308465" cy="8966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0750" y="297243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标注路线长度：按照下表地图当中的比例数据，在简化版的地图上标注出每段路线的长度。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08455" y="5434330"/>
            <a:ext cx="8245475" cy="556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b="0"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</a:rPr>
              <a:t>能够正确标注路线长度（自评+互评☆☆☆☆☆）。</a:t>
            </a: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</a:t>
            </a:r>
            <a:r>
              <a:rPr 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我得：</a:t>
            </a:r>
            <a:r>
              <a:rPr lang="en-US" altLang="zh-CN" b="0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             </a:t>
            </a: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zh-CN" altLang="en-US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颗星。</a:t>
            </a:r>
            <a:endParaRPr lang="zh-CN" altLang="en-US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9" grpId="0"/>
      <p:bldP spid="9" grpId="1"/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32447" y="1829941"/>
            <a:ext cx="9422299" cy="219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在上面标注完成的简易地图中，找出所有从A到E的可行路线，计算起点到旋转木马的最近路线。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667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①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列出可能的路线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667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②分别计算各条路线方案的总长度：					                                                 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1021931" y="1239561"/>
            <a:ext cx="7451509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计算最短路线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711575" y="3321685"/>
            <a:ext cx="6278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格 7"/>
          <p:cNvGraphicFramePr/>
          <p:nvPr/>
        </p:nvGraphicFramePr>
        <p:xfrm>
          <a:off x="1894205" y="4214495"/>
          <a:ext cx="7898765" cy="1293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6600"/>
                <a:gridCol w="1150620"/>
                <a:gridCol w="1292225"/>
                <a:gridCol w="1151255"/>
                <a:gridCol w="1148080"/>
                <a:gridCol w="1149985"/>
              </a:tblGrid>
              <a:tr h="431165"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 b="1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路线方案</a:t>
                      </a:r>
                      <a:endParaRPr lang="en-US" altLang="en-US" sz="1400" b="1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</a:tr>
              <a:tr h="431165"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 b="1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列出算式</a:t>
                      </a:r>
                      <a:endParaRPr lang="en-US" altLang="en-US" sz="1400" b="1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</a:tr>
              <a:tr h="431165"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 b="1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总长度（百米）</a:t>
                      </a:r>
                      <a:endParaRPr lang="en-US" altLang="en-US" sz="1400" b="1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400">
                          <a:solidFill>
                            <a:schemeClr val="accent5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endParaRPr lang="en-US" altLang="en-US" sz="1400">
                        <a:solidFill>
                          <a:schemeClr val="accent5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32447" y="2144901"/>
            <a:ext cx="9422299" cy="1732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③确定最短路线方案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667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找出最短的路径：                                                      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667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				                                                 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1021931" y="1239561"/>
            <a:ext cx="7451509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计算最短路线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60775" y="3164205"/>
            <a:ext cx="322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890270" y="4527550"/>
            <a:ext cx="10153015" cy="141478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1052830" y="4238229"/>
            <a:ext cx="1564640" cy="558800"/>
          </a:xfrm>
          <a:prstGeom prst="flowChartTerminator">
            <a:avLst/>
          </a:prstGeom>
          <a:gradFill flip="none" rotWithShape="1">
            <a:gsLst>
              <a:gs pos="0">
                <a:srgbClr val="80CFCF">
                  <a:tint val="66000"/>
                  <a:satMod val="160000"/>
                </a:srgbClr>
              </a:gs>
              <a:gs pos="50000">
                <a:srgbClr val="80CFCF">
                  <a:tint val="44500"/>
                  <a:satMod val="160000"/>
                </a:srgbClr>
              </a:gs>
              <a:gs pos="100000">
                <a:srgbClr val="80CFC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8ED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学习评价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48130" y="4956810"/>
            <a:ext cx="8245475" cy="556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b="0"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</a:rPr>
              <a:t>能够计算出正确的结果（自评+互评☆☆☆☆☆）。</a:t>
            </a: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</a:t>
            </a:r>
            <a:r>
              <a:rPr 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我得：</a:t>
            </a:r>
            <a:r>
              <a:rPr lang="en-US" altLang="zh-CN" b="0" u="sng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               </a:t>
            </a:r>
            <a:r>
              <a:rPr lang="en-US" altLang="zh-CN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zh-CN" altLang="en-US" b="0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颗星。</a:t>
            </a:r>
            <a:endParaRPr lang="zh-CN" altLang="en-US" b="0">
              <a:solidFill>
                <a:srgbClr val="000000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9" name="图片 -2147482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635" y="2145030"/>
            <a:ext cx="4161155" cy="197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1164635" y="1077367"/>
            <a:ext cx="4278714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合理规划交通出行</a:t>
            </a:r>
            <a:endParaRPr lang="zh-CN" altLang="en-US" sz="27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2745" y="1718310"/>
            <a:ext cx="863473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69875" algn="l"/>
              </a:tabLst>
            </a:pP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在生活中尝试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结合实际出行情况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，或者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使用导航工具</a:t>
            </a:r>
            <a:r>
              <a:rPr lang="zh-CN" altLang="en-US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，给自己的交通出行规划最佳方案。在方案规划中，还需要考虑哪些影响出行的因素呢？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2873375"/>
            <a:ext cx="7417435" cy="297307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8468995" y="3453765"/>
            <a:ext cx="2677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8479155" y="3970655"/>
            <a:ext cx="2677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468995" y="4478020"/>
            <a:ext cx="2677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549640" y="5056505"/>
            <a:ext cx="2677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620760" y="5573395"/>
            <a:ext cx="2677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11"/>
  <p:tag name="WHOLESPTYPE" val="Shape_Text"/>
</p:tagLst>
</file>

<file path=ppt/tags/tag2.xml><?xml version="1.0" encoding="utf-8"?>
<p:tagLst xmlns:p="http://schemas.openxmlformats.org/presentationml/2006/main">
  <p:tag name="PA" val="v5.2.11"/>
  <p:tag name="WHOLESPTYPE" val="Shape_Text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1778</Words>
  <Application>WPS 演示</Application>
  <PresentationFormat>宽屏</PresentationFormat>
  <Paragraphs>171</Paragraphs>
  <Slides>15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宋体</vt:lpstr>
      <vt:lpstr>Wingdings</vt:lpstr>
      <vt:lpstr>隶书</vt:lpstr>
      <vt:lpstr>微软雅黑</vt:lpstr>
      <vt:lpstr>方正启体简体</vt:lpstr>
      <vt:lpstr>印品灵秀体</vt:lpstr>
      <vt:lpstr>Calibri</vt:lpstr>
      <vt:lpstr>阿里巴巴普惠体 M</vt:lpstr>
      <vt:lpstr>阿里巴巴普惠体</vt:lpstr>
      <vt:lpstr>思源黑体 CN</vt:lpstr>
      <vt:lpstr>楷体</vt:lpstr>
      <vt:lpstr>Times New Roman</vt:lpstr>
      <vt:lpstr>华文新魏</vt:lpstr>
      <vt:lpstr>华文细黑</vt:lpstr>
      <vt:lpstr>仿宋</vt:lpstr>
      <vt:lpstr>Arial Unicode MS</vt:lpstr>
      <vt:lpstr>黑体</vt:lpstr>
      <vt:lpstr>Office 主题​​</vt:lpstr>
      <vt:lpstr>1</vt:lpstr>
      <vt:lpstr>1_1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WPS_1638531663</cp:lastModifiedBy>
  <cp:revision>175</cp:revision>
  <dcterms:created xsi:type="dcterms:W3CDTF">2021-03-10T11:26:00Z</dcterms:created>
  <dcterms:modified xsi:type="dcterms:W3CDTF">2025-01-22T01:20:04Z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C52715AC566E4873B52B85CF702F7A2E</vt:lpwstr>
  </property>
  <property fmtid="{D5CDD505-2E9C-101B-9397-08002B2CF9AE}" pid="3" name="KSOProductBuildVer">
    <vt:lpwstr>2052-12.1.0.19770</vt:lpwstr>
  </property>
</Properties>
</file>