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3"/>
    <p:sldMasterId id="2147483654" r:id="rId4"/>
    <p:sldMasterId id="2147483661" r:id="rId5"/>
    <p:sldMasterId id="2147483668" r:id="rId6"/>
    <p:sldMasterId id="2147483675" r:id="rId7"/>
  </p:sldMasterIdLst>
  <p:notesMasterIdLst>
    <p:notesMasterId r:id="rId9"/>
  </p:notesMasterIdLst>
  <p:handoutMasterIdLst>
    <p:handoutMasterId r:id="rId26"/>
  </p:handoutMasterIdLst>
  <p:sldIdLst>
    <p:sldId id="12703" r:id="rId8"/>
    <p:sldId id="12706" r:id="rId10"/>
    <p:sldId id="12705" r:id="rId11"/>
    <p:sldId id="12707" r:id="rId12"/>
    <p:sldId id="12728" r:id="rId13"/>
    <p:sldId id="12711" r:id="rId14"/>
    <p:sldId id="12729" r:id="rId15"/>
    <p:sldId id="12708" r:id="rId16"/>
    <p:sldId id="12712" r:id="rId17"/>
    <p:sldId id="12719" r:id="rId18"/>
    <p:sldId id="12709" r:id="rId19"/>
    <p:sldId id="12714" r:id="rId20"/>
    <p:sldId id="12720" r:id="rId21"/>
    <p:sldId id="12730" r:id="rId22"/>
    <p:sldId id="12723" r:id="rId23"/>
    <p:sldId id="12710" r:id="rId24"/>
    <p:sldId id="12704" r:id="rId25"/>
  </p:sldIdLst>
  <p:sldSz cx="12192000" cy="6858000"/>
  <p:notesSz cx="6858000" cy="9144000"/>
  <p:embeddedFontLst>
    <p:embeddedFont>
      <p:font typeface="隶书" panose="02010509060101010101" pitchFamily="49" charset="-122"/>
      <p:regular r:id="rId30"/>
    </p:embeddedFont>
    <p:embeddedFont>
      <p:font typeface="微软雅黑" panose="020B0503020204020204" pitchFamily="34" charset="-122"/>
      <p:regular r:id="rId31"/>
    </p:embeddedFont>
    <p:embeddedFont>
      <p:font typeface="方正启体简体" panose="03000509000000000000" pitchFamily="65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华文楷体" panose="02010600040101010101" charset="-122"/>
      <p:regular r:id="rId37"/>
    </p:embeddedFont>
    <p:embeddedFont>
      <p:font typeface="黑体" panose="02010609060101010101" charset="-122"/>
      <p:regular r:id="rId38"/>
    </p:embeddedFont>
    <p:embeddedFont>
      <p:font typeface="华文新魏" panose="02010800040101010101" pitchFamily="2" charset="-122"/>
      <p:regular r:id="rId39"/>
    </p:embeddedFont>
    <p:embeddedFont>
      <p:font typeface="方正仿宋_GB2312" panose="02010600030101010101" charset="-122"/>
      <p:regular r:id="rId40"/>
    </p:embeddedFont>
    <p:embeddedFont>
      <p:font typeface="等线" panose="02010600030101010101" charset="-122"/>
      <p:regular r:id="rId41"/>
    </p:embeddedFont>
    <p:embeddedFont>
      <p:font typeface="仿宋" panose="02010609060101010101" charset="-122"/>
      <p:regular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0" userDrawn="1">
          <p15:clr>
            <a:srgbClr val="A4A3A4"/>
          </p15:clr>
        </p15:guide>
        <p15:guide id="2" orient="horz" pos="478" userDrawn="1">
          <p15:clr>
            <a:srgbClr val="A4A3A4"/>
          </p15:clr>
        </p15:guide>
        <p15:guide id="3" pos="524" userDrawn="1">
          <p15:clr>
            <a:srgbClr val="A4A3A4"/>
          </p15:clr>
        </p15:guide>
        <p15:guide id="4" pos="7178" userDrawn="1">
          <p15:clr>
            <a:srgbClr val="A4A3A4"/>
          </p15:clr>
        </p15:guide>
        <p15:guide id="5" orient="horz" pos="3684" userDrawn="1">
          <p15:clr>
            <a:srgbClr val="A4A3A4"/>
          </p15:clr>
        </p15:guide>
        <p15:guide id="6" pos="41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4BD"/>
    <a:srgbClr val="FFFFFF"/>
    <a:srgbClr val="72B2F0"/>
    <a:srgbClr val="A4CAEF"/>
    <a:srgbClr val="2EAAEE"/>
    <a:srgbClr val="8ED0E2"/>
    <a:srgbClr val="80CFCF"/>
    <a:srgbClr val="38B4B4"/>
    <a:srgbClr val="7EBFB9"/>
    <a:srgbClr val="AAF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93" autoAdjust="0"/>
    <p:restoredTop sz="93939" autoAdjust="0"/>
  </p:normalViewPr>
  <p:slideViewPr>
    <p:cSldViewPr snapToGrid="0" showGuides="1">
      <p:cViewPr varScale="1">
        <p:scale>
          <a:sx n="107" d="100"/>
          <a:sy n="107" d="100"/>
        </p:scale>
        <p:origin x="288" y="108"/>
      </p:cViewPr>
      <p:guideLst>
        <p:guide orient="horz" pos="2350"/>
        <p:guide orient="horz" pos="478"/>
        <p:guide pos="524"/>
        <p:guide pos="7178"/>
        <p:guide orient="horz" pos="3684"/>
        <p:guide pos="41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102"/>
      </p:cViewPr>
      <p:guideLst>
        <p:guide orient="horz" pos="3134"/>
        <p:guide pos="23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4F39D6B-3B0B-46FE-B8BE-0F0A56ED4D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设计图书防伪编码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规划路线高效出行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87" y="328922"/>
            <a:ext cx="1588011" cy="473203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6562357" y="44237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准备间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规划路线高效出行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24" y="326636"/>
            <a:ext cx="1815850" cy="47548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  <a:endParaRPr lang="zh-CN" altLang="en-US" sz="1800" kern="12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7964974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活动室</a:t>
            </a:r>
            <a:endParaRPr lang="zh-CN" altLang="en-US" sz="2000" kern="12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规划路线高效出行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85" y="326636"/>
            <a:ext cx="1815850" cy="47548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  <a:endParaRPr lang="zh-CN" altLang="en-US" sz="1800" kern="12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收获园</a:t>
            </a:r>
            <a:endParaRPr lang="zh-CN" altLang="en-US" sz="2000" kern="12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66" y="328922"/>
            <a:ext cx="1588011" cy="473203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  <a:endParaRPr lang="zh-CN" altLang="en-US" sz="1800" kern="12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8025934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04696" y="44244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挑战台</a:t>
            </a:r>
            <a:endParaRPr lang="zh-CN" altLang="en-US" sz="2000" kern="12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规划路线高效出行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设计图书防伪编码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设计图书防伪码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349885"/>
            <a:ext cx="8437245" cy="47752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5494189" y="38029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讨论交流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分析问题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549206" y="370769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设计算法解决问题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9601396" y="38791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归纳总结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评价拓展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3397250" y="401955"/>
            <a:ext cx="2253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创设情境</a:t>
            </a:r>
            <a:r>
              <a:rPr lang="en-US" altLang="zh-CN" sz="1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sz="1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提出问题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规划路线高效出行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349885"/>
            <a:ext cx="8437245" cy="47752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5442754" y="401884"/>
            <a:ext cx="2066925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讨论交流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分析问题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530156" y="370769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设计算法解决问题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9563296" y="38791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归纳总结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评价拓展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3313430" y="401955"/>
            <a:ext cx="2133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创设情境 提出问题</a:t>
            </a:r>
            <a:endParaRPr lang="zh-CN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规划路线高效出行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349885"/>
            <a:ext cx="8437245" cy="47752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7477294" y="382834"/>
            <a:ext cx="2066925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设计算法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解决问题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5423226" y="370769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讨论交流 分析问题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9563296" y="38791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归纳总结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评价拓展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3313430" y="401955"/>
            <a:ext cx="2133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创设情境 提出问题</a:t>
            </a:r>
            <a:endParaRPr lang="zh-CN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规划路线高效出行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349885"/>
            <a:ext cx="8437245" cy="47752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9542949" y="401884"/>
            <a:ext cx="2066925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归纳总结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评价拓展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511741" y="373309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设计算法解决问题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437701" y="40188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讨论交流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分析问题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3313430" y="401955"/>
            <a:ext cx="2133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创设情境 提出问题</a:t>
            </a:r>
            <a:endParaRPr lang="zh-CN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设计图书防伪编码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设计图书防伪码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349885"/>
            <a:ext cx="8437245" cy="47752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5494189" y="38029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讨论交流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分析问题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549206" y="370769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设计算法解决问题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9601396" y="38791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归纳总结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评价拓展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3397250" y="401955"/>
            <a:ext cx="2253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创设情境</a:t>
            </a:r>
            <a:r>
              <a:rPr lang="en-US" altLang="zh-CN" sz="1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sz="1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提出问题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设计图书防伪码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349885"/>
            <a:ext cx="8437245" cy="47752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5442754" y="401884"/>
            <a:ext cx="2066925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讨论交流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分析问题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530156" y="370769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设计算法解决问题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9563296" y="38791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归纳总结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评价拓展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3313430" y="401955"/>
            <a:ext cx="2133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创设情境 提出问题</a:t>
            </a:r>
            <a:endParaRPr lang="zh-CN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设计图书防伪码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349885"/>
            <a:ext cx="8437245" cy="47752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7477294" y="382834"/>
            <a:ext cx="2066925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设计算法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解决问题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5423226" y="370769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讨论交流 分析问题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9563296" y="38791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归纳总结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评价拓展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3313430" y="401955"/>
            <a:ext cx="2133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创设情境 提出问题</a:t>
            </a:r>
            <a:endParaRPr lang="zh-CN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设计图书防伪码 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349885"/>
            <a:ext cx="8437245" cy="47752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9542949" y="401884"/>
            <a:ext cx="2066925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归纳总结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评价拓展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511741" y="373309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设计算法解决问题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437701" y="40188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讨论交流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分析问题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3313430" y="401955"/>
            <a:ext cx="2133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创设情境 提出问题</a:t>
            </a:r>
            <a:endParaRPr lang="zh-CN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设计图书防伪码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设计图书防伪码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349885"/>
            <a:ext cx="8437245" cy="47752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5494189" y="405888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讨论交流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分析问题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9601396" y="405888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归纳总结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评价拓展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3256915" y="390648"/>
            <a:ext cx="239395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创设情境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提出问题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7549684" y="405888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设计算法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解决问题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设计图书防伪码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349885"/>
            <a:ext cx="8437245" cy="47752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5328454" y="373724"/>
            <a:ext cx="2275205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讨论交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流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分析问题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9563296" y="38896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归纳总结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评价拓展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3313430" y="388964"/>
            <a:ext cx="2133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创设情境 提出问题</a:t>
            </a:r>
            <a:endParaRPr lang="zh-CN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7549684" y="38896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设计算法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解决问题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设计图书防伪码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349885"/>
            <a:ext cx="8437245" cy="47752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7382044" y="382834"/>
            <a:ext cx="22752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设计算法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解决问题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5423226" y="408869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讨论交流 分析问题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9563296" y="38791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归纳总结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评价拓展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3313430" y="401955"/>
            <a:ext cx="2133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创设情境 提出问题</a:t>
            </a:r>
            <a:endParaRPr lang="zh-CN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60985" y="6429426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设计图书防伪码 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349885"/>
            <a:ext cx="8437245" cy="47752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9409599" y="401884"/>
            <a:ext cx="2275205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归纳总结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评价拓展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437701" y="41712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讨论交流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分析问题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3313430" y="417124"/>
            <a:ext cx="2133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创设情境 提出问题</a:t>
            </a:r>
            <a:endParaRPr lang="zh-CN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7549684" y="417124"/>
            <a:ext cx="20554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设计算法</a:t>
            </a:r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 </a:t>
            </a:r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解决问题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62857" y="371475"/>
            <a:ext cx="11466286" cy="611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: 圆角 16"/>
          <p:cNvSpPr/>
          <p:nvPr userDrawn="1"/>
        </p:nvSpPr>
        <p:spPr>
          <a:xfrm>
            <a:off x="362857" y="424207"/>
            <a:ext cx="11466286" cy="6062318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443059" y="810706"/>
            <a:ext cx="11255605" cy="55052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443059" y="810706"/>
            <a:ext cx="11255605" cy="55052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443059" y="810706"/>
            <a:ext cx="11255605" cy="55052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443059" y="810706"/>
            <a:ext cx="11255605" cy="55052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9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9.jpe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0.png"/><Relationship Id="rId2" Type="http://schemas.openxmlformats.org/officeDocument/2006/relationships/tags" Target="../tags/tag52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53.xml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3.png"/><Relationship Id="rId2" Type="http://schemas.openxmlformats.org/officeDocument/2006/relationships/tags" Target="../tags/tag54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7" Type="http://schemas.openxmlformats.org/officeDocument/2006/relationships/slideLayout" Target="../slideLayouts/slideLayout9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image" Target="../media/image12.png"/><Relationship Id="rId3" Type="http://schemas.openxmlformats.org/officeDocument/2006/relationships/tags" Target="../tags/tag6.xml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6" Type="http://schemas.openxmlformats.org/officeDocument/2006/relationships/image" Target="../media/image15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24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25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8.xml"/><Relationship Id="rId4" Type="http://schemas.openxmlformats.org/officeDocument/2006/relationships/image" Target="../media/image18.jpeg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0"/>
            <a:ext cx="12191999" cy="684030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72266" y="511446"/>
            <a:ext cx="10047462" cy="5835108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 w="38100">
            <a:solidFill>
              <a:srgbClr val="4151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2040830" y="2327910"/>
            <a:ext cx="8253095" cy="22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di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 设计图书防伪码</a:t>
            </a:r>
            <a:endParaRPr lang="zh-CN" altLang="en-US" sz="5400" b="1" dirty="0">
              <a:solidFill>
                <a:srgbClr val="0070C0"/>
              </a:solidFill>
              <a:effectLst>
                <a:glow rad="292100">
                  <a:schemeClr val="bg1">
                    <a:alpha val="12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算法与知识产权</a:t>
            </a:r>
            <a:endParaRPr lang="zh-CN" altLang="en-US" sz="4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259"/>
          <p:cNvSpPr>
            <a:spLocks noChangeArrowheads="1"/>
          </p:cNvSpPr>
          <p:nvPr/>
        </p:nvSpPr>
        <p:spPr bwMode="auto">
          <a:xfrm>
            <a:off x="7099067" y="919406"/>
            <a:ext cx="3754226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en-US" altLang="zh-CN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单元  数字生活话安全</a:t>
            </a:r>
            <a:endParaRPr lang="zh-CN" alt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5856316" y="5558118"/>
            <a:ext cx="4792984" cy="3784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35998" tIns="35998" rIns="35998" bIns="35998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阜阳市界首市师范附属小学   薄小宁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879" y="4269060"/>
            <a:ext cx="3472044" cy="25971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89400" y="919406"/>
            <a:ext cx="4176691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五年级下册</a:t>
            </a:r>
            <a:endParaRPr lang="zh-CN" altLang="en-US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07" y="631443"/>
            <a:ext cx="771075" cy="620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flipH="1">
            <a:off x="972000" y="1080000"/>
            <a:ext cx="7451509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规划设计制作防伪码的流程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3" name="表格 22"/>
          <p:cNvGraphicFramePr/>
          <p:nvPr>
            <p:custDataLst>
              <p:tags r:id="rId2"/>
            </p:custDataLst>
          </p:nvPr>
        </p:nvGraphicFramePr>
        <p:xfrm>
          <a:off x="3136265" y="2498725"/>
          <a:ext cx="6569710" cy="246888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965450"/>
                <a:gridCol w="3604260"/>
              </a:tblGrid>
              <a:tr h="36576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rgbClr val="FFFFFF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设计防伪码的流程</a:t>
                      </a:r>
                      <a:endParaRPr lang="zh-CN" altLang="en-US" b="1">
                        <a:solidFill>
                          <a:srgbClr val="FFFFFF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solidFill>
                      <a:srgbClr val="005C22"/>
                    </a:solidFill>
                  </a:tcPr>
                </a:tc>
                <a:tc hMerge="1"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Calibri" panose="020F0502020204030204" charset="0"/>
                          <a:ea typeface="等线" panose="02010600030101010101" charset="-122"/>
                        </a:rPr>
                        <a:t>①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设计图书编号（长度为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）</a:t>
                      </a:r>
                      <a:endParaRPr lang="zh-CN" altLang="en-US" sz="1600"/>
                    </a:p>
                    <a:p>
                      <a:pPr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           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5C2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5C22">
                        <a:tint val="40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Calibri" panose="020F0502020204030204" charset="0"/>
                          <a:ea typeface="等线" panose="02010600030101010101" charset="-122"/>
                          <a:sym typeface="等线" panose="02010600030101010101" charset="-122"/>
                        </a:rPr>
                        <a:t>②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等线" panose="02010600030101010101" charset="-122"/>
                        </a:rPr>
                        <a:t>设计生成码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等线" panose="02010600030101010101" charset="-122"/>
                        </a:rPr>
                        <a:t>（长度为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4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等线" panose="02010600030101010101" charset="-122"/>
                        </a:rPr>
                        <a:t>）</a:t>
                      </a:r>
                      <a:endParaRPr lang="zh-CN" altLang="en-US" sz="1600"/>
                    </a:p>
                    <a:p>
                      <a:pPr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            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5C2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5C22">
                        <a:tint val="20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Calibri" panose="020F0502020204030204" charset="0"/>
                          <a:ea typeface="等线" panose="02010600030101010101" charset="-122"/>
                          <a:sym typeface="等线" panose="02010600030101010101" charset="-122"/>
                        </a:rPr>
                        <a:t>③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等线" panose="02010600030101010101" charset="-122"/>
                        </a:rPr>
                        <a:t>计算校验码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等线" panose="02010600030101010101" charset="-122"/>
                        </a:rPr>
                        <a:t>（长度为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2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等线" panose="02010600030101010101" charset="-122"/>
                        </a:rPr>
                        <a:t>）</a:t>
                      </a:r>
                      <a:endParaRPr lang="zh-CN" altLang="en-US" sz="1600"/>
                    </a:p>
                    <a:p>
                      <a:pPr>
                        <a:buNone/>
                      </a:pPr>
                      <a:endParaRPr lang="zh-CN" altLang="en-US" sz="160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5C2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5C22">
                        <a:tint val="40000"/>
                      </a:srgb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等线" panose="02010600030101010101" charset="-122"/>
                        </a:rPr>
                        <a:t>④合成防伪码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等线" panose="02010600030101010101" charset="-122"/>
                        </a:rPr>
                        <a:t>（长度为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10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等线" panose="02010600030101010101" charset="-122"/>
                        </a:rPr>
                        <a:t>）</a:t>
                      </a:r>
                      <a:endParaRPr lang="zh-CN" altLang="en-US" sz="160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  <a:sym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5C2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5C22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27" name="组合 26"/>
          <p:cNvGrpSpPr/>
          <p:nvPr/>
        </p:nvGrpSpPr>
        <p:grpSpPr>
          <a:xfrm>
            <a:off x="3974465" y="3211830"/>
            <a:ext cx="177165" cy="1333207"/>
            <a:chOff x="7104" y="5462"/>
            <a:chExt cx="459" cy="2858"/>
          </a:xfrm>
        </p:grpSpPr>
        <p:sp>
          <p:nvSpPr>
            <p:cNvPr id="24" name="下箭头 23"/>
            <p:cNvSpPr/>
            <p:nvPr/>
          </p:nvSpPr>
          <p:spPr>
            <a:xfrm>
              <a:off x="7134" y="5462"/>
              <a:ext cx="429" cy="445"/>
            </a:xfrm>
            <a:prstGeom prst="downArrow">
              <a:avLst/>
            </a:prstGeom>
            <a:ln>
              <a:noFill/>
            </a:ln>
          </p:spPr>
          <p:style>
            <a:lnRef idx="2">
              <a:srgbClr val="005C22">
                <a:shade val="50000"/>
              </a:srgbClr>
            </a:lnRef>
            <a:fillRef idx="1">
              <a:srgbClr val="005C22"/>
            </a:fillRef>
            <a:effectRef idx="0">
              <a:srgbClr val="005C22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" name="下箭头 24"/>
            <p:cNvSpPr/>
            <p:nvPr/>
          </p:nvSpPr>
          <p:spPr>
            <a:xfrm>
              <a:off x="7109" y="6659"/>
              <a:ext cx="429" cy="445"/>
            </a:xfrm>
            <a:prstGeom prst="downArrow">
              <a:avLst/>
            </a:prstGeom>
            <a:ln>
              <a:noFill/>
            </a:ln>
          </p:spPr>
          <p:style>
            <a:lnRef idx="2">
              <a:srgbClr val="005C22">
                <a:shade val="50000"/>
              </a:srgbClr>
            </a:lnRef>
            <a:fillRef idx="1">
              <a:srgbClr val="005C22"/>
            </a:fillRef>
            <a:effectRef idx="0">
              <a:srgbClr val="005C22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" name="下箭头 25"/>
            <p:cNvSpPr/>
            <p:nvPr/>
          </p:nvSpPr>
          <p:spPr>
            <a:xfrm>
              <a:off x="7104" y="7875"/>
              <a:ext cx="429" cy="445"/>
            </a:xfrm>
            <a:prstGeom prst="downArrow">
              <a:avLst/>
            </a:prstGeom>
            <a:ln>
              <a:noFill/>
            </a:ln>
          </p:spPr>
          <p:style>
            <a:lnRef idx="2">
              <a:srgbClr val="005C22">
                <a:shade val="50000"/>
              </a:srgbClr>
            </a:lnRef>
            <a:fillRef idx="1">
              <a:srgbClr val="005C22"/>
            </a:fillRef>
            <a:effectRef idx="0">
              <a:srgbClr val="005C22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34085" y="1850390"/>
            <a:ext cx="903986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8000" algn="l" defTabSz="914400" fontAlgn="auto">
              <a:lnSpc>
                <a:spcPct val="150000"/>
              </a:lnSpc>
              <a:spcBef>
                <a:spcPts val="0"/>
              </a:spcBef>
              <a:buClr>
                <a:srgbClr val="004A82"/>
              </a:buClr>
              <a:buSzTx/>
              <a:buFontTx/>
              <a:buNone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以10位的防伪码为例，把能想到的符合要求的内容填写在下表中。</a:t>
            </a:r>
            <a:endParaRPr lang="zh-CN" altLang="en-US" sz="20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楷体" panose="020106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800000" y="4964400"/>
            <a:ext cx="9202933" cy="1147314"/>
            <a:chOff x="1402" y="6603"/>
            <a:chExt cx="13185" cy="2045"/>
          </a:xfrm>
        </p:grpSpPr>
        <p:sp>
          <p:nvSpPr>
            <p:cNvPr id="2" name="矩形 1"/>
            <p:cNvSpPr/>
            <p:nvPr/>
          </p:nvSpPr>
          <p:spPr>
            <a:xfrm>
              <a:off x="1402" y="7268"/>
              <a:ext cx="13185" cy="129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流程图: 终止 11"/>
            <p:cNvSpPr/>
            <p:nvPr/>
          </p:nvSpPr>
          <p:spPr>
            <a:xfrm>
              <a:off x="1628" y="6603"/>
              <a:ext cx="2214" cy="963"/>
            </a:xfrm>
            <a:prstGeom prst="flowChartTerminator">
              <a:avLst/>
            </a:prstGeom>
            <a:solidFill>
              <a:srgbClr val="A4CAEF"/>
            </a:solidFill>
            <a:ln>
              <a:solidFill>
                <a:srgbClr val="72B2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 </a:t>
              </a: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学习评价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838" y="7445"/>
              <a:ext cx="12388" cy="12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在交流合作过程中，可以补充并完善设计防伪码的流程图</a:t>
              </a:r>
              <a:r>
                <a:rPr 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（自评☆☆☆）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我得：</a:t>
              </a:r>
              <a:r>
                <a:rPr lang="zh-CN" altLang="en-US" sz="1600" b="0" u="sng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           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颗星。</a:t>
              </a:r>
              <a:endParaRPr lang="zh-CN" altLang="en-US" sz="1600" b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flipH="1">
            <a:off x="1080000" y="972000"/>
            <a:ext cx="620649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自主探究，生成</a:t>
            </a: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位数的</a:t>
            </a: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图书编号</a:t>
            </a: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27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1028700" y="1975485"/>
            <a:ext cx="10160635" cy="44577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indent="457200" algn="l" fontAlgn="auto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4A82"/>
              </a:buClr>
              <a:buSzTx/>
              <a:buFontTx/>
            </a:pP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根据下面的提示思考：如何给2000册图书进行编号，生成一套长度为4的图书编号？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3"/>
            </p:custDataLst>
          </p:nvPr>
        </p:nvGraphicFramePr>
        <p:xfrm>
          <a:off x="1608455" y="2592070"/>
          <a:ext cx="4838065" cy="2200275"/>
        </p:xfrm>
        <a:graphic>
          <a:graphicData uri="http://schemas.openxmlformats.org/drawingml/2006/table">
            <a:tbl>
              <a:tblPr/>
              <a:tblGrid>
                <a:gridCol w="987425"/>
                <a:gridCol w="1069975"/>
                <a:gridCol w="1075055"/>
                <a:gridCol w="1705610"/>
              </a:tblGrid>
              <a:tr h="339090">
                <a:tc gridSpan="4"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800" b="1">
                          <a:solidFill>
                            <a:schemeClr val="bg1"/>
                          </a:solidFill>
                          <a:ea typeface="+mn-lt"/>
                          <a:cs typeface="+mn-lt"/>
                        </a:rPr>
                        <a:t>生成</a:t>
                      </a:r>
                      <a:r>
                        <a:rPr lang="en-US" altLang="zh-CN" sz="1800" b="1">
                          <a:solidFill>
                            <a:schemeClr val="bg1"/>
                          </a:solidFill>
                          <a:ea typeface="+mn-lt"/>
                          <a:cs typeface="+mn-lt"/>
                        </a:rPr>
                        <a:t>4</a:t>
                      </a:r>
                      <a:r>
                        <a:rPr lang="zh-CN" altLang="en-US" sz="1800" b="1">
                          <a:solidFill>
                            <a:schemeClr val="bg1"/>
                          </a:solidFill>
                          <a:ea typeface="+mn-lt"/>
                          <a:cs typeface="+mn-lt"/>
                        </a:rPr>
                        <a:t>位数的图书“编号”</a:t>
                      </a:r>
                      <a:endParaRPr lang="zh-CN" altLang="en-US" sz="1800" b="1">
                        <a:solidFill>
                          <a:schemeClr val="bg1"/>
                        </a:solidFill>
                        <a:ea typeface="+mn-lt"/>
                        <a:cs typeface="+mn-lt"/>
                      </a:endParaRPr>
                    </a:p>
                  </a:txBody>
                  <a:tcPr marL="36195" marR="36195" marT="71755" marB="0" anchor="ctr" anchorCtr="1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39775">
                <a:tc>
                  <a:txBody>
                    <a:bodyPr/>
                    <a:lstStyle/>
                    <a:p>
                      <a:pPr marL="85725" indent="0" algn="ctr" fontAlgn="auto">
                        <a:lnSpc>
                          <a:spcPts val="142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ea typeface="+mn-lt"/>
                        </a:rPr>
                        <a:t>图书编号的</a:t>
                      </a:r>
                      <a:endParaRPr lang="zh-CN" sz="1200" b="1">
                        <a:solidFill>
                          <a:srgbClr val="000000"/>
                        </a:solidFill>
                        <a:ea typeface="+mn-lt"/>
                      </a:endParaRPr>
                    </a:p>
                    <a:p>
                      <a:pPr marL="85725" indent="0" algn="ctr" fontAlgn="auto">
                        <a:lnSpc>
                          <a:spcPts val="142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ea typeface="+mn-lt"/>
                        </a:rPr>
                        <a:t>取值范围：</a:t>
                      </a:r>
                      <a:endParaRPr lang="zh-CN" sz="1200" b="1">
                        <a:solidFill>
                          <a:srgbClr val="000000"/>
                        </a:solidFill>
                        <a:ea typeface="+mn-lt"/>
                      </a:endParaRPr>
                    </a:p>
                  </a:txBody>
                  <a:tcPr marL="36195" marR="36195" marT="0" marB="0" anchor="ctr" anchorCtr="1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ctr" fontAlgn="auto">
                        <a:lnSpc>
                          <a:spcPts val="142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altLang="zh-CN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 anchorCtr="1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ctr" fontAlgn="auto">
                        <a:lnSpc>
                          <a:spcPts val="142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ea typeface="+mn-lt"/>
                        </a:rPr>
                        <a:t>可能用到的</a:t>
                      </a:r>
                      <a:endParaRPr lang="zh-CN" sz="1200" b="1">
                        <a:solidFill>
                          <a:srgbClr val="000000"/>
                        </a:solidFill>
                        <a:ea typeface="+mn-lt"/>
                      </a:endParaRPr>
                    </a:p>
                    <a:p>
                      <a:pPr marL="85725" indent="0" algn="ctr" fontAlgn="auto">
                        <a:lnSpc>
                          <a:spcPts val="142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ea typeface="+mn-lt"/>
                        </a:rPr>
                        <a:t>程序指令：</a:t>
                      </a:r>
                      <a:endParaRPr lang="zh-CN" sz="1200" b="1">
                        <a:solidFill>
                          <a:srgbClr val="000000"/>
                        </a:solidFill>
                        <a:ea typeface="+mn-lt"/>
                      </a:endParaRPr>
                    </a:p>
                  </a:txBody>
                  <a:tcPr marL="36195" marR="36195" marT="0" marB="0" anchor="ctr" anchorCtr="1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just" fontAlgn="auto">
                        <a:lnSpc>
                          <a:spcPts val="142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 anchorCtr="1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21410">
                <a:tc>
                  <a:txBody>
                    <a:bodyPr/>
                    <a:lstStyle/>
                    <a:p>
                      <a:pPr marL="85725" indent="0" algn="ctr" fontAlgn="auto">
                        <a:lnSpc>
                          <a:spcPts val="142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200" b="1" dirty="0">
                          <a:solidFill>
                            <a:srgbClr val="000000"/>
                          </a:solidFill>
                          <a:ea typeface="+mn-lt"/>
                          <a:cs typeface="+mn-lt"/>
                        </a:rPr>
                        <a:t>2000</a:t>
                      </a:r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a typeface="+mn-lt"/>
                          <a:cs typeface="+mn-lt"/>
                        </a:rPr>
                        <a:t>本图书</a:t>
                      </a:r>
                      <a:endParaRPr lang="zh-CN" altLang="en-US" sz="1200" b="1" dirty="0">
                        <a:solidFill>
                          <a:srgbClr val="000000"/>
                        </a:solidFill>
                        <a:ea typeface="+mn-lt"/>
                        <a:cs typeface="+mn-lt"/>
                      </a:endParaRPr>
                    </a:p>
                    <a:p>
                      <a:pPr marL="85725" indent="0" algn="ctr" fontAlgn="auto">
                        <a:lnSpc>
                          <a:spcPts val="142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a typeface="+mn-lt"/>
                          <a:cs typeface="+mn-lt"/>
                        </a:rPr>
                        <a:t>需要生成的</a:t>
                      </a:r>
                      <a:endParaRPr lang="zh-CN" altLang="en-US" sz="1200" b="1" dirty="0">
                        <a:solidFill>
                          <a:srgbClr val="000000"/>
                        </a:solidFill>
                        <a:ea typeface="+mn-lt"/>
                        <a:cs typeface="+mn-lt"/>
                      </a:endParaRPr>
                    </a:p>
                    <a:p>
                      <a:pPr marL="85725" indent="0" algn="ctr" fontAlgn="auto">
                        <a:lnSpc>
                          <a:spcPts val="142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a typeface="+mn-lt"/>
                          <a:cs typeface="+mn-lt"/>
                        </a:rPr>
                        <a:t>编号个数：</a:t>
                      </a:r>
                      <a:endParaRPr lang="zh-CN" altLang="en-US" sz="1200" b="1" dirty="0">
                        <a:solidFill>
                          <a:srgbClr val="000000"/>
                        </a:solidFill>
                        <a:ea typeface="+mn-lt"/>
                        <a:cs typeface="+mn-lt"/>
                      </a:endParaRPr>
                    </a:p>
                  </a:txBody>
                  <a:tcPr marL="36195" marR="36195" marT="0" marB="0" anchor="ctr" anchorCtr="1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ctr" fontAlgn="auto">
                        <a:lnSpc>
                          <a:spcPts val="142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endParaRPr lang="en-US" altLang="zh-CN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 anchorCtr="1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ctr" fontAlgn="auto">
                        <a:lnSpc>
                          <a:spcPts val="142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ea typeface="+mn-lt"/>
                        </a:rPr>
                        <a:t>可能用到的</a:t>
                      </a:r>
                      <a:endParaRPr lang="zh-CN" sz="1200" b="1">
                        <a:solidFill>
                          <a:srgbClr val="000000"/>
                        </a:solidFill>
                        <a:ea typeface="+mn-lt"/>
                      </a:endParaRPr>
                    </a:p>
                    <a:p>
                      <a:pPr marL="85725" indent="0" algn="ctr" fontAlgn="auto">
                        <a:lnSpc>
                          <a:spcPts val="142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ea typeface="+mn-lt"/>
                        </a:rPr>
                        <a:t>程序指令：</a:t>
                      </a:r>
                      <a:endParaRPr lang="zh-CN" sz="1200" b="1">
                        <a:solidFill>
                          <a:srgbClr val="000000"/>
                        </a:solidFill>
                        <a:ea typeface="+mn-lt"/>
                      </a:endParaRPr>
                    </a:p>
                  </a:txBody>
                  <a:tcPr marL="36195" marR="36195" marT="0" marB="0" anchor="ctr" anchorCtr="1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fontAlgn="auto">
                        <a:lnSpc>
                          <a:spcPts val="142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0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 anchorCtr="1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1800000" y="4963160"/>
            <a:ext cx="8950960" cy="1218565"/>
            <a:chOff x="1402" y="6476"/>
            <a:chExt cx="12824" cy="2172"/>
          </a:xfrm>
        </p:grpSpPr>
        <p:sp>
          <p:nvSpPr>
            <p:cNvPr id="8" name="矩形 7"/>
            <p:cNvSpPr/>
            <p:nvPr/>
          </p:nvSpPr>
          <p:spPr>
            <a:xfrm>
              <a:off x="1402" y="7166"/>
              <a:ext cx="12699" cy="129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流程图: 终止 2"/>
            <p:cNvSpPr/>
            <p:nvPr/>
          </p:nvSpPr>
          <p:spPr>
            <a:xfrm>
              <a:off x="1628" y="6476"/>
              <a:ext cx="2214" cy="963"/>
            </a:xfrm>
            <a:prstGeom prst="flowChartTerminator">
              <a:avLst/>
            </a:prstGeom>
            <a:solidFill>
              <a:srgbClr val="A4CAEF"/>
            </a:solidFill>
            <a:ln>
              <a:solidFill>
                <a:srgbClr val="72B2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 </a:t>
              </a: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学习评价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838" y="7445"/>
              <a:ext cx="12388" cy="12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可以生成</a:t>
              </a:r>
              <a:r>
                <a:rPr lang="en-US" alt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4</a:t>
              </a: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位数的图书编号</a:t>
              </a:r>
              <a:r>
                <a:rPr 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（自评☆☆☆）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我得：</a:t>
              </a:r>
              <a:r>
                <a:rPr lang="zh-CN" altLang="en-US" sz="1600" b="0" u="sng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           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颗星。</a:t>
              </a:r>
              <a:endParaRPr lang="zh-CN" altLang="en-US" sz="1600" b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pic>
        <p:nvPicPr>
          <p:cNvPr id="4" name="图片 3" descr="生成4位数 图书编号  函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385" y="2592070"/>
            <a:ext cx="4624070" cy="22002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flipH="1">
            <a:off x="1080000" y="972000"/>
            <a:ext cx="706628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独立思考，生成4位数的图书“随机生成</a:t>
            </a:r>
            <a:r>
              <a:rPr kumimoji="0" lang="zh-CN" altLang="en-US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</a:t>
            </a:r>
            <a:r>
              <a:rPr kumimoji="0" lang="en-US" altLang="zh-CN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kumimoji="0" lang="en-US" altLang="zh-CN" sz="2700" b="1" i="0" u="none" strike="noStrike" kern="1200" cap="none" spc="0" normalizeH="0" baseline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4491317" y="16008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1028700" y="1789430"/>
            <a:ext cx="10160635" cy="727075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indent="50800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为了增加防伪码的随机性，需要为每一本图书生成4位数的随机生成码。根据下图的提示，理解图书生成码的生成过程。</a:t>
            </a:r>
            <a:endParaRPr lang="zh-CN" altLang="en-US" sz="20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050" y="2949575"/>
            <a:ext cx="6631940" cy="21240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1800000" y="4963160"/>
            <a:ext cx="8950960" cy="1218565"/>
            <a:chOff x="1402" y="6476"/>
            <a:chExt cx="12824" cy="2172"/>
          </a:xfrm>
        </p:grpSpPr>
        <p:sp>
          <p:nvSpPr>
            <p:cNvPr id="8" name="矩形 7"/>
            <p:cNvSpPr/>
            <p:nvPr/>
          </p:nvSpPr>
          <p:spPr>
            <a:xfrm>
              <a:off x="1402" y="7166"/>
              <a:ext cx="12699" cy="129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流程图: 终止 3"/>
            <p:cNvSpPr/>
            <p:nvPr/>
          </p:nvSpPr>
          <p:spPr>
            <a:xfrm>
              <a:off x="1628" y="6476"/>
              <a:ext cx="2214" cy="963"/>
            </a:xfrm>
            <a:prstGeom prst="flowChartTerminator">
              <a:avLst/>
            </a:prstGeom>
            <a:solidFill>
              <a:srgbClr val="A4CAEF"/>
            </a:solidFill>
            <a:ln>
              <a:solidFill>
                <a:srgbClr val="72B2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 </a:t>
              </a: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学习评价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838" y="7445"/>
              <a:ext cx="12388" cy="12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理解</a:t>
              </a:r>
              <a:r>
                <a:rPr lang="en-US" alt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4</a:t>
              </a: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位随机生成码的生成过程</a:t>
              </a:r>
              <a:r>
                <a:rPr 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（自评☆☆☆）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我得：</a:t>
              </a:r>
              <a:r>
                <a:rPr lang="zh-CN" altLang="en-US" sz="1600" b="0" u="sng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           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颗星。</a:t>
              </a:r>
              <a:endParaRPr lang="zh-CN" altLang="en-US" sz="1600" b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4491317" y="16008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3" name="图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030" y="3484245"/>
            <a:ext cx="3802380" cy="187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图片 115" descr="公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195" y="3608070"/>
            <a:ext cx="3644900" cy="9486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1890" y="4547235"/>
            <a:ext cx="5428615" cy="485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我得出的2位数图书“校验码”是 ：</a:t>
            </a:r>
            <a:r>
              <a:rPr lang="en-US" altLang="zh-CN"/>
              <a:t>   </a:t>
            </a:r>
            <a:r>
              <a:rPr lang="en-US" altLang="zh-CN" u="sng"/>
              <a:t> </a:t>
            </a:r>
            <a:r>
              <a:rPr lang="zh-CN" altLang="en-US" sz="2000" u="sng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52</a:t>
            </a:r>
            <a:endParaRPr lang="zh-CN" altLang="en-US" sz="2000" u="sng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80330" y="4556760"/>
            <a:ext cx="1163320" cy="41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单击这里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flipH="1">
            <a:off x="1080000" y="936000"/>
            <a:ext cx="706628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kumimoji="0" lang="zh-CN" altLang="en-US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交流合作</a:t>
            </a:r>
            <a:r>
              <a:rPr kumimoji="0" lang="en-US" altLang="zh-CN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0" lang="zh-CN" altLang="en-US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计算出</a:t>
            </a:r>
            <a:r>
              <a:rPr kumimoji="0" lang="en-US" altLang="zh-CN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位数的</a:t>
            </a:r>
            <a:r>
              <a:rPr kumimoji="0" lang="en-US" altLang="zh-CN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图书“</a:t>
            </a:r>
            <a:r>
              <a:rPr kumimoji="0" lang="zh-CN" altLang="en-US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校验码</a:t>
            </a:r>
            <a:r>
              <a:rPr kumimoji="0" lang="en-US" altLang="zh-CN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kumimoji="0" lang="en-US" altLang="zh-CN" sz="2700" b="1" i="0" u="none" strike="noStrike" kern="1200" cap="none" spc="0" normalizeH="0" baseline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88390" y="2524760"/>
            <a:ext cx="9953625" cy="958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校验码的计算方法可以自己设定，例如，可以用这8位数字乘以1234，再除以100求余数，得出2位数的校验码，参考公式和程序如下：</a:t>
            </a:r>
            <a:endParaRPr lang="zh-CN" altLang="en-US" sz="20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260000" y="5040000"/>
            <a:ext cx="9953964" cy="1218565"/>
            <a:chOff x="1402" y="6476"/>
            <a:chExt cx="14261" cy="2172"/>
          </a:xfrm>
        </p:grpSpPr>
        <p:sp>
          <p:nvSpPr>
            <p:cNvPr id="8" name="矩形 7"/>
            <p:cNvSpPr/>
            <p:nvPr/>
          </p:nvSpPr>
          <p:spPr>
            <a:xfrm>
              <a:off x="1402" y="7166"/>
              <a:ext cx="13939" cy="129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终止 5"/>
            <p:cNvSpPr/>
            <p:nvPr/>
          </p:nvSpPr>
          <p:spPr>
            <a:xfrm>
              <a:off x="1628" y="6476"/>
              <a:ext cx="2214" cy="963"/>
            </a:xfrm>
            <a:prstGeom prst="flowChartTerminator">
              <a:avLst/>
            </a:prstGeom>
            <a:solidFill>
              <a:srgbClr val="A4CAEF"/>
            </a:solidFill>
            <a:ln>
              <a:solidFill>
                <a:srgbClr val="72B2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 </a:t>
              </a: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学习评价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38" y="7445"/>
              <a:ext cx="13825" cy="12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可以参考计算公式，计算出</a:t>
              </a:r>
              <a:r>
                <a:rPr lang="en-US" alt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2</a:t>
              </a: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位数的</a:t>
              </a:r>
              <a:r>
                <a:rPr lang="en-US" alt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“</a:t>
              </a: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校验码</a:t>
              </a:r>
              <a:r>
                <a:rPr lang="en-US" alt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”</a:t>
              </a: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。</a:t>
              </a:r>
              <a:r>
                <a:rPr 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（自评☆☆☆）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我得：</a:t>
              </a:r>
              <a:r>
                <a:rPr lang="zh-CN" altLang="en-US" sz="1600" b="0" u="sng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           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颗星。</a:t>
              </a:r>
              <a:endParaRPr lang="zh-CN" altLang="en-US" sz="1600" b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61415" y="1608455"/>
            <a:ext cx="10160000" cy="999490"/>
            <a:chOff x="1829" y="2353"/>
            <a:chExt cx="16000" cy="1574"/>
          </a:xfrm>
        </p:grpSpPr>
        <p:sp>
          <p:nvSpPr>
            <p:cNvPr id="2" name="矩形 1"/>
            <p:cNvSpPr/>
            <p:nvPr>
              <p:custDataLst>
                <p:tags r:id="rId4"/>
              </p:custDataLst>
            </p:nvPr>
          </p:nvSpPr>
          <p:spPr>
            <a:xfrm>
              <a:off x="1845" y="2353"/>
              <a:ext cx="15815" cy="1478"/>
            </a:xfrm>
            <a:prstGeom prst="rect">
              <a:avLst/>
            </a:prstGeom>
          </p:spPr>
          <p:txBody>
            <a:bodyPr wrap="square" lIns="0" rIns="0">
              <a:noAutofit/>
            </a:bodyPr>
            <a:lstStyle/>
            <a:p>
              <a:pPr indent="508000" algn="l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extLst>
                  <a:ext uri="{35155182-B16C-46BC-9424-99874614C6A1}">
                    <wpsdc:indentchars xmlns:wpsdc="http://www.wps.cn/officeDocument/2017/drawingmlCustomData" val="200" checksum="282533468"/>
                  </a:ext>
                </a:extLst>
              </a:pPr>
              <a:r>
                <a:rPr lang="zh-CN" altLang="en-US" sz="2000" kern="100" dirty="0">
                  <a:solidFill>
                    <a:schemeClr val="accent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由产品编号和随机生成码组合而成的8位数字，经过特殊的计算可以得到2位数字，我们称这个两位数为</a:t>
              </a:r>
              <a:r>
                <a:rPr lang="zh-CN" altLang="en-US" sz="2000" kern="1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校验码</a:t>
              </a:r>
              <a:r>
                <a:rPr lang="zh-CN" altLang="en-US" sz="2000" kern="100" dirty="0">
                  <a:solidFill>
                    <a:schemeClr val="accent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。</a:t>
              </a:r>
              <a:endPara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2" name="对角圆角矩形 11"/>
            <p:cNvSpPr/>
            <p:nvPr/>
          </p:nvSpPr>
          <p:spPr>
            <a:xfrm>
              <a:off x="1829" y="2353"/>
              <a:ext cx="16001" cy="1575"/>
            </a:xfrm>
            <a:prstGeom prst="round2Diag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4491317" y="1416677"/>
            <a:ext cx="3098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flipH="1">
            <a:off x="1080000" y="972000"/>
            <a:ext cx="706628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kumimoji="0" lang="zh-CN" altLang="en-US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合作探究</a:t>
            </a:r>
            <a:r>
              <a:rPr kumimoji="0" lang="en-US" altLang="zh-CN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0" lang="zh-CN" altLang="en-US" sz="2700" b="1" i="0" u="none" strike="noStrike" kern="1200" cap="none" spc="0" normalizeH="0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验证图书防伪码的防伪效果</a:t>
            </a:r>
            <a:endParaRPr kumimoji="0" lang="zh-CN" altLang="en-US" sz="2700" b="1" i="0" u="none" strike="noStrike" kern="1200" cap="none" spc="0" normalizeH="0" baseline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1171575" y="1668145"/>
            <a:ext cx="10160635" cy="109474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indent="50800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经过小组合作，可以补充下面的空白语句，且能够运行下面的源程序，输入一个10位数的防伪码，检验输入的防伪码是否符合你们设定的防伪原理。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185" y="2763520"/>
            <a:ext cx="3865245" cy="23037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0000" y="4680000"/>
            <a:ext cx="10429292" cy="1480568"/>
            <a:chOff x="1080" y="6476"/>
            <a:chExt cx="14942" cy="2639"/>
          </a:xfrm>
        </p:grpSpPr>
        <p:sp>
          <p:nvSpPr>
            <p:cNvPr id="8" name="矩形 7"/>
            <p:cNvSpPr/>
            <p:nvPr/>
          </p:nvSpPr>
          <p:spPr>
            <a:xfrm>
              <a:off x="1080" y="7166"/>
              <a:ext cx="13677" cy="1949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终止 5"/>
            <p:cNvSpPr/>
            <p:nvPr/>
          </p:nvSpPr>
          <p:spPr>
            <a:xfrm>
              <a:off x="1432" y="6476"/>
              <a:ext cx="2214" cy="963"/>
            </a:xfrm>
            <a:prstGeom prst="flowChartTerminator">
              <a:avLst/>
            </a:prstGeom>
            <a:solidFill>
              <a:srgbClr val="A4CAEF"/>
            </a:solidFill>
            <a:ln>
              <a:solidFill>
                <a:srgbClr val="72B2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 </a:t>
              </a: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学习评价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24" y="7445"/>
              <a:ext cx="14898" cy="154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最终的代码程序可以检验防伪码的真伪。</a:t>
              </a:r>
              <a:endParaRPr lang="zh-CN" altLang="en-US" sz="160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endParaRPr>
            </a:p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图书防伪码的生成算法简洁，结果正确</a:t>
              </a:r>
              <a:r>
                <a:rPr 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（自评☆☆☆）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我得：</a:t>
              </a:r>
              <a:r>
                <a:rPr lang="zh-CN" altLang="en-US" sz="1600" b="0" u="sng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           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颗星。</a:t>
              </a:r>
              <a:endParaRPr lang="zh-CN" altLang="en-US" sz="1600" b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080000" y="972000"/>
            <a:ext cx="6326505" cy="50673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1.归纳总结，理解算法与知识产权</a:t>
            </a:r>
            <a:endParaRPr lang="en-US" altLang="zh-CN" sz="27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09980" y="1685925"/>
            <a:ext cx="9563100" cy="19812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508000" algn="l" defTabSz="914400" fontAlgn="auto">
              <a:lnSpc>
                <a:spcPct val="150000"/>
              </a:lnSpc>
              <a:spcBef>
                <a:spcPts val="0"/>
              </a:spcBef>
              <a:buClr>
                <a:srgbClr val="004A82"/>
              </a:buClr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在本课的学习过程中，我知道了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防伪码</a:t>
            </a: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一般由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（    </a:t>
            </a:r>
            <a:r>
              <a:rPr lang="en-US" altLang="zh-CN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   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     ）、（      </a:t>
            </a:r>
            <a:r>
              <a:rPr lang="en-US" altLang="zh-CN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   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  ）</a:t>
            </a: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和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（           ）</a:t>
            </a: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组成，通过设计 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（  </a:t>
            </a:r>
            <a:r>
              <a:rPr lang="en-US" altLang="zh-CN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 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</a:t>
            </a:r>
            <a:r>
              <a:rPr lang="en-US" altLang="zh-CN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</a:t>
            </a:r>
            <a:r>
              <a:rPr lang="en-US" altLang="zh-CN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 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  ）</a:t>
            </a:r>
            <a:r>
              <a:rPr lang="zh-CN" altLang="en-US" sz="2000" b="1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</a:t>
            </a: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算法，我们理解了算法可以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（      </a:t>
            </a:r>
            <a:r>
              <a:rPr lang="en-US" altLang="zh-CN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   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）</a:t>
            </a: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知识产权不受侵犯。像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（    </a:t>
            </a:r>
            <a:r>
              <a:rPr lang="en-US" altLang="zh-CN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  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   ）</a:t>
            </a: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和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（  </a:t>
            </a:r>
            <a:r>
              <a:rPr lang="en-US" altLang="zh-CN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 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</a:t>
            </a:r>
            <a:r>
              <a:rPr lang="en-US" altLang="zh-CN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     ）</a:t>
            </a: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等都有知识产权，因此，我会有意识地尊重并保护知识产权不受损害。</a:t>
            </a:r>
            <a:r>
              <a:rPr lang="zh-CN" altLang="en-US" sz="2000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（选词填空）</a:t>
            </a:r>
            <a:endParaRPr lang="zh-CN" altLang="en-US" sz="2000" kern="100" dirty="0">
              <a:solidFill>
                <a:schemeClr val="accent6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楷体" panose="02010600040101010101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950085" y="4140200"/>
            <a:ext cx="1621790" cy="564515"/>
            <a:chOff x="2471" y="6911"/>
            <a:chExt cx="2812" cy="1016"/>
          </a:xfrm>
        </p:grpSpPr>
        <p:sp>
          <p:nvSpPr>
            <p:cNvPr id="10" name="圆角矩形 9"/>
            <p:cNvSpPr/>
            <p:nvPr>
              <p:custDataLst>
                <p:tags r:id="rId3"/>
              </p:custDataLst>
            </p:nvPr>
          </p:nvSpPr>
          <p:spPr>
            <a:xfrm>
              <a:off x="2471" y="6911"/>
              <a:ext cx="2813" cy="1017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 descr="7b0a2020202022776f7264617274223a2022220a7d0a"/>
            <p:cNvSpPr txBox="1"/>
            <p:nvPr>
              <p:custDataLst>
                <p:tags r:id="rId4"/>
              </p:custDataLst>
            </p:nvPr>
          </p:nvSpPr>
          <p:spPr>
            <a:xfrm>
              <a:off x="2577" y="7067"/>
              <a:ext cx="2528" cy="70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产品编号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568690" y="4930775"/>
            <a:ext cx="1712595" cy="564515"/>
            <a:chOff x="2471" y="8084"/>
            <a:chExt cx="2812" cy="1016"/>
          </a:xfrm>
        </p:grpSpPr>
        <p:sp>
          <p:nvSpPr>
            <p:cNvPr id="13" name="圆角矩形 12"/>
            <p:cNvSpPr/>
            <p:nvPr>
              <p:custDataLst>
                <p:tags r:id="rId5"/>
              </p:custDataLst>
            </p:nvPr>
          </p:nvSpPr>
          <p:spPr>
            <a:xfrm>
              <a:off x="2471" y="8084"/>
              <a:ext cx="2813" cy="1017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 descr="7b0a2020202022776f7264617274223a2022220a7d0a"/>
            <p:cNvSpPr txBox="1"/>
            <p:nvPr>
              <p:custDataLst>
                <p:tags r:id="rId6"/>
              </p:custDataLst>
            </p:nvPr>
          </p:nvSpPr>
          <p:spPr>
            <a:xfrm>
              <a:off x="2577" y="8241"/>
              <a:ext cx="2528" cy="70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随机生成码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956685" y="4168775"/>
            <a:ext cx="1621790" cy="564515"/>
            <a:chOff x="10369" y="6911"/>
            <a:chExt cx="2812" cy="1016"/>
          </a:xfrm>
        </p:grpSpPr>
        <p:sp>
          <p:nvSpPr>
            <p:cNvPr id="21" name="圆角矩形 20"/>
            <p:cNvSpPr/>
            <p:nvPr>
              <p:custDataLst>
                <p:tags r:id="rId7"/>
              </p:custDataLst>
            </p:nvPr>
          </p:nvSpPr>
          <p:spPr>
            <a:xfrm>
              <a:off x="10369" y="6911"/>
              <a:ext cx="2813" cy="1017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 descr="7b0a2020202022776f7264617274223a2022220a7d0a"/>
            <p:cNvSpPr txBox="1"/>
            <p:nvPr>
              <p:custDataLst>
                <p:tags r:id="rId8"/>
              </p:custDataLst>
            </p:nvPr>
          </p:nvSpPr>
          <p:spPr>
            <a:xfrm>
              <a:off x="10510" y="7067"/>
              <a:ext cx="2528" cy="70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校验码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206490" y="4931410"/>
            <a:ext cx="1621790" cy="564515"/>
            <a:chOff x="14623" y="7067"/>
            <a:chExt cx="2812" cy="1016"/>
          </a:xfrm>
        </p:grpSpPr>
        <p:sp>
          <p:nvSpPr>
            <p:cNvPr id="22" name="圆角矩形 21"/>
            <p:cNvSpPr/>
            <p:nvPr>
              <p:custDataLst>
                <p:tags r:id="rId9"/>
              </p:custDataLst>
            </p:nvPr>
          </p:nvSpPr>
          <p:spPr>
            <a:xfrm>
              <a:off x="14623" y="7067"/>
              <a:ext cx="2813" cy="1017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 descr="7b0a2020202022776f7264617274223a2022220a7d0a"/>
            <p:cNvSpPr txBox="1"/>
            <p:nvPr>
              <p:custDataLst>
                <p:tags r:id="rId10"/>
              </p:custDataLst>
            </p:nvPr>
          </p:nvSpPr>
          <p:spPr>
            <a:xfrm>
              <a:off x="14765" y="7223"/>
              <a:ext cx="2528" cy="70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图书防伪码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65850" y="4128770"/>
            <a:ext cx="1621790" cy="564515"/>
            <a:chOff x="11197" y="6050"/>
            <a:chExt cx="2812" cy="1016"/>
          </a:xfrm>
        </p:grpSpPr>
        <p:sp>
          <p:nvSpPr>
            <p:cNvPr id="27" name="圆角矩形 26"/>
            <p:cNvSpPr/>
            <p:nvPr>
              <p:custDataLst>
                <p:tags r:id="rId11"/>
              </p:custDataLst>
            </p:nvPr>
          </p:nvSpPr>
          <p:spPr>
            <a:xfrm>
              <a:off x="11197" y="6050"/>
              <a:ext cx="2813" cy="1017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 descr="7b0a2020202022776f7264617274223a2022220a7d0a"/>
            <p:cNvSpPr txBox="1"/>
            <p:nvPr>
              <p:custDataLst>
                <p:tags r:id="rId12"/>
              </p:custDataLst>
            </p:nvPr>
          </p:nvSpPr>
          <p:spPr>
            <a:xfrm>
              <a:off x="11339" y="6206"/>
              <a:ext cx="2528" cy="70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保护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967865" y="4921885"/>
            <a:ext cx="3486785" cy="564515"/>
            <a:chOff x="9671" y="6051"/>
            <a:chExt cx="6047" cy="1016"/>
          </a:xfrm>
        </p:grpSpPr>
        <p:sp>
          <p:nvSpPr>
            <p:cNvPr id="33" name="圆角矩形 32"/>
            <p:cNvSpPr/>
            <p:nvPr>
              <p:custDataLst>
                <p:tags r:id="rId13"/>
              </p:custDataLst>
            </p:nvPr>
          </p:nvSpPr>
          <p:spPr>
            <a:xfrm>
              <a:off x="9671" y="6051"/>
              <a:ext cx="6047" cy="1016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 descr="7b0a2020202022776f7264617274223a2022220a7d0a"/>
            <p:cNvSpPr txBox="1"/>
            <p:nvPr>
              <p:custDataLst>
                <p:tags r:id="rId14"/>
              </p:custDataLst>
            </p:nvPr>
          </p:nvSpPr>
          <p:spPr>
            <a:xfrm>
              <a:off x="9816" y="6206"/>
              <a:ext cx="5641" cy="70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设计的身份证号码校验程序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556625" y="4098290"/>
            <a:ext cx="1771650" cy="565150"/>
            <a:chOff x="11197" y="6140"/>
            <a:chExt cx="2813" cy="1017"/>
          </a:xfrm>
        </p:grpSpPr>
        <p:sp>
          <p:nvSpPr>
            <p:cNvPr id="36" name="圆角矩形 35"/>
            <p:cNvSpPr/>
            <p:nvPr>
              <p:custDataLst>
                <p:tags r:id="rId15"/>
              </p:custDataLst>
            </p:nvPr>
          </p:nvSpPr>
          <p:spPr>
            <a:xfrm>
              <a:off x="11197" y="6140"/>
              <a:ext cx="2813" cy="1017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 descr="7b0a2020202022776f7264617274223a2022220a7d0a"/>
            <p:cNvSpPr txBox="1"/>
            <p:nvPr>
              <p:custDataLst>
                <p:tags r:id="rId16"/>
              </p:custDataLst>
            </p:nvPr>
          </p:nvSpPr>
          <p:spPr>
            <a:xfrm>
              <a:off x="11339" y="6296"/>
              <a:ext cx="2528" cy="70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原创绘画作品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1295400" y="2481580"/>
          <a:ext cx="8980170" cy="2947670"/>
        </p:xfrm>
        <a:graphic>
          <a:graphicData uri="http://schemas.openxmlformats.org/drawingml/2006/table">
            <a:tbl>
              <a:tblPr/>
              <a:tblGrid>
                <a:gridCol w="4640580"/>
                <a:gridCol w="1454785"/>
                <a:gridCol w="1411605"/>
                <a:gridCol w="1473200"/>
              </a:tblGrid>
              <a:tr h="32258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黑体" panose="02010609060101010101" charset="-122"/>
                        </a:rPr>
                        <a:t>评价标准</a:t>
                      </a:r>
                      <a:endParaRPr lang="zh-CN" sz="1600" b="1">
                        <a:solidFill>
                          <a:srgbClr val="000000"/>
                        </a:solidFill>
                        <a:latin typeface="Times New Roman" panose="02020603050405020304"/>
                        <a:ea typeface="黑体" panose="02010609060101010101" charset="-122"/>
                      </a:endParaRPr>
                    </a:p>
                  </a:txBody>
                  <a:tcPr marL="68580" marR="68580" marT="0" marB="0" anchor="ctr">
                    <a:lnL w="28575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E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黑体" panose="02010609060101010101" charset="-122"/>
                        </a:rPr>
                        <a:t>学生自评</a:t>
                      </a:r>
                      <a:endParaRPr lang="zh-CN" sz="1600" b="1">
                        <a:solidFill>
                          <a:srgbClr val="000000"/>
                        </a:solidFill>
                        <a:latin typeface="Times New Roman" panose="02020603050405020304"/>
                        <a:ea typeface="黑体" panose="02010609060101010101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E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黑体" panose="02010609060101010101" charset="-122"/>
                        </a:rPr>
                        <a:t>同桌互评</a:t>
                      </a:r>
                      <a:endParaRPr lang="zh-CN" sz="1600" b="1">
                        <a:solidFill>
                          <a:srgbClr val="000000"/>
                        </a:solidFill>
                        <a:latin typeface="Times New Roman" panose="02020603050405020304"/>
                        <a:ea typeface="黑体" panose="02010609060101010101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E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黑体" panose="02010609060101010101" charset="-122"/>
                        </a:rPr>
                        <a:t>教师评价</a:t>
                      </a:r>
                      <a:endParaRPr lang="zh-CN" sz="1600" b="1">
                        <a:solidFill>
                          <a:srgbClr val="000000"/>
                        </a:solidFill>
                        <a:latin typeface="Times New Roman" panose="02020603050405020304"/>
                        <a:ea typeface="黑体" panose="02010609060101010101" charset="-122"/>
                      </a:endParaRPr>
                    </a:p>
                  </a:txBody>
                  <a:tcPr marL="68580" marR="68580" marT="0" marB="0" anchor="ctr">
                    <a:lnL w="28575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EDB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仿宋" panose="02010609060101010101" charset="-122"/>
                        </a:rPr>
                        <a:t>是否积极参与情境的讨论分析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Wingdings" panose="05000000000000000000" charset="0"/>
                        </a:rPr>
                        <a:t>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196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仿宋" panose="02010609060101010101" charset="-122"/>
                        </a:rPr>
                        <a:t>是否感受到知识产权的重要作用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仿宋" panose="02010609060101010101" charset="-122"/>
                        </a:rPr>
                        <a:t>是否了解防伪码的组成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0695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仿宋" panose="02010609060101010101" charset="-122"/>
                        </a:rPr>
                        <a:t>能否根据实际需求，规划设计防伪码的生成流程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仿宋" panose="02010609060101010101" charset="-122"/>
                        </a:rPr>
                        <a:t>能否编写的防伪码算法程序是否可以实现防伪作用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仿宋" panose="02010609060101010101" charset="-122"/>
                        </a:rPr>
                        <a:t>是否理解算法对保护知识产权的重要性。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Wingdings" panose="05000000000000000000"/>
                          <a:ea typeface="Wingdings" panose="05000000000000000000"/>
                        </a:rPr>
                        <a:t>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sym typeface="Wingdings" panose="05000000000000000000" charset="0"/>
                        </a:rPr>
                        <a:t>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否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DBEED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76BE76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2F9F2"/>
                    </a:solidFill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080000" y="972000"/>
            <a:ext cx="6326505" cy="50673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2.评价反思</a:t>
            </a:r>
            <a:endParaRPr lang="en-US" altLang="zh-CN" sz="27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829310" y="1675130"/>
            <a:ext cx="9446260" cy="61087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indent="50800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回顾自己的学习过程，结合评价标准，对本课所学进行终结性评价。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14387" y="752864"/>
            <a:ext cx="10563225" cy="5628886"/>
          </a:xfrm>
          <a:prstGeom prst="roundRect">
            <a:avLst>
              <a:gd name="adj" fmla="val 44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9326670" y="418460"/>
            <a:ext cx="2050942" cy="172002"/>
            <a:chOff x="971550" y="512132"/>
            <a:chExt cx="1989913" cy="159475"/>
          </a:xfrm>
        </p:grpSpPr>
        <p:sp>
          <p:nvSpPr>
            <p:cNvPr id="7" name="矩形: 圆角 6"/>
            <p:cNvSpPr/>
            <p:nvPr/>
          </p:nvSpPr>
          <p:spPr>
            <a:xfrm>
              <a:off x="971550" y="512132"/>
              <a:ext cx="1714500" cy="1488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812603" y="522747"/>
              <a:ext cx="148860" cy="1488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312391" y="1156512"/>
            <a:ext cx="4176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五年级上册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1" y="846368"/>
            <a:ext cx="771075" cy="62028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809039" y="2708941"/>
            <a:ext cx="65739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6600" dirty="0">
                <a:solidFill>
                  <a:srgbClr val="0070C0"/>
                </a:solidFill>
                <a:effectLst>
                  <a:glow rad="292100">
                    <a:prstClr val="white">
                      <a:alpha val="12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下节课再见！</a:t>
            </a:r>
            <a:endParaRPr lang="zh-CN" altLang="en-US" sz="6600" dirty="0">
              <a:solidFill>
                <a:srgbClr val="0070C0"/>
              </a:solidFill>
              <a:effectLst>
                <a:glow rad="292100">
                  <a:prstClr val="white">
                    <a:alpha val="12000"/>
                  </a:prst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21" y="5789765"/>
            <a:ext cx="3864991" cy="553407"/>
          </a:xfrm>
          <a:prstGeom prst="rect">
            <a:avLst/>
          </a:prstGeom>
        </p:spPr>
      </p:pic>
      <p:sp>
        <p:nvSpPr>
          <p:cNvPr id="3" name="矩形: 圆角 2"/>
          <p:cNvSpPr>
            <a:spLocks noChangeAspect="1"/>
          </p:cNvSpPr>
          <p:nvPr/>
        </p:nvSpPr>
        <p:spPr>
          <a:xfrm>
            <a:off x="900560" y="832678"/>
            <a:ext cx="10364589" cy="5460019"/>
          </a:xfrm>
          <a:prstGeom prst="roundRect">
            <a:avLst>
              <a:gd name="adj" fmla="val 4439"/>
            </a:avLst>
          </a:prstGeom>
          <a:noFill/>
          <a:ln w="19050">
            <a:solidFill>
              <a:srgbClr val="41516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158" y="4109826"/>
            <a:ext cx="3798939" cy="2841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3201035" y="2005965"/>
            <a:ext cx="5774690" cy="2683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 algn="l" defTabSz="914400" fontAlgn="auto">
              <a:lnSpc>
                <a:spcPct val="150000"/>
              </a:lnSpc>
              <a:spcBef>
                <a:spcPts val="2200"/>
              </a:spcBef>
              <a:buClr>
                <a:srgbClr val="004A82"/>
              </a:buClr>
              <a:buSzTx/>
              <a:buFont typeface="Wingdings" panose="05000000000000000000" charset="0"/>
              <a:buChar char="Ø"/>
            </a:pPr>
            <a:r>
              <a:rPr lang="en-US" altLang="zh-CN" sz="2400" b="1" dirty="0" err="1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楷体" panose="02010600040101010101" charset="-122"/>
              </a:rPr>
              <a:t>能用算法设计出一套可检验真伪的防伪码</a:t>
            </a:r>
            <a:r>
              <a:rPr lang="en-US" altLang="zh-CN" sz="24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楷体" panose="02010600040101010101" charset="-122"/>
              </a:rPr>
              <a:t>。</a:t>
            </a:r>
            <a:endParaRPr lang="en-US" altLang="zh-CN" sz="24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楷体" panose="02010600040101010101" charset="-122"/>
            </a:endParaRPr>
          </a:p>
          <a:p>
            <a:pPr marL="457200" indent="-457200" algn="l" defTabSz="914400" fontAlgn="auto">
              <a:lnSpc>
                <a:spcPct val="150000"/>
              </a:lnSpc>
              <a:spcBef>
                <a:spcPts val="2200"/>
              </a:spcBef>
              <a:buClr>
                <a:srgbClr val="004A82"/>
              </a:buClr>
              <a:buSz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楷体" panose="02010600040101010101" charset="-122"/>
              </a:rPr>
              <a:t>了解知识产权的概念，体验算法对知识产权的保护作用。</a:t>
            </a:r>
            <a:endParaRPr lang="en-US" altLang="zh-CN" sz="24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楷体" panose="02010600040101010101" charset="-122"/>
            </a:endParaRPr>
          </a:p>
          <a:p>
            <a:pPr marL="457200" indent="-457200" algn="l" defTabSz="914400" fontAlgn="auto">
              <a:lnSpc>
                <a:spcPct val="150000"/>
              </a:lnSpc>
              <a:spcBef>
                <a:spcPts val="2200"/>
              </a:spcBef>
              <a:buClr>
                <a:srgbClr val="004A82"/>
              </a:buClr>
              <a:buSzTx/>
              <a:buFont typeface="Wingdings" panose="05000000000000000000" charset="0"/>
              <a:buChar char="Ø"/>
            </a:pP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461135" y="2353310"/>
            <a:ext cx="3098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21" name="组合 20"/>
          <p:cNvGrpSpPr/>
          <p:nvPr>
            <p:custDataLst>
              <p:tags r:id="rId1"/>
            </p:custDataLst>
          </p:nvPr>
        </p:nvGrpSpPr>
        <p:grpSpPr>
          <a:xfrm>
            <a:off x="360000" y="720000"/>
            <a:ext cx="2411432" cy="1382395"/>
            <a:chOff x="-257" y="-271"/>
            <a:chExt cx="4099" cy="2268"/>
          </a:xfrm>
        </p:grpSpPr>
        <p:pic>
          <p:nvPicPr>
            <p:cNvPr id="3" name="图片 2" descr="卡通人物&#10;&#10;描述已自动生成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1732" y="226"/>
              <a:ext cx="2110" cy="662"/>
              <a:chOff x="1732" y="226"/>
              <a:chExt cx="2110" cy="662"/>
            </a:xfrm>
          </p:grpSpPr>
          <p:sp>
            <p:nvSpPr>
              <p:cNvPr id="6" name="矩形: 圆角 5"/>
              <p:cNvSpPr/>
              <p:nvPr>
                <p:custDataLst>
                  <p:tags r:id="rId4"/>
                </p:custDataLst>
              </p:nvPr>
            </p:nvSpPr>
            <p:spPr>
              <a:xfrm>
                <a:off x="1732" y="242"/>
                <a:ext cx="2100" cy="646"/>
              </a:xfrm>
              <a:prstGeom prst="roundRect">
                <a:avLst/>
              </a:prstGeom>
              <a:solidFill>
                <a:srgbClr val="2EAAEE"/>
              </a:solidFill>
              <a:ln w="57150">
                <a:solidFill>
                  <a:srgbClr val="147BE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" name="文本框 15" descr="7b0a2020202022776f7264617274223a2022220a7d0a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789" y="226"/>
                <a:ext cx="2053" cy="637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学习目标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21" name="组合 20"/>
          <p:cNvGrpSpPr/>
          <p:nvPr>
            <p:custDataLst>
              <p:tags r:id="rId2"/>
            </p:custDataLst>
          </p:nvPr>
        </p:nvGrpSpPr>
        <p:grpSpPr>
          <a:xfrm>
            <a:off x="360000" y="720000"/>
            <a:ext cx="2411432" cy="1382395"/>
            <a:chOff x="-257" y="-271"/>
            <a:chExt cx="4099" cy="2268"/>
          </a:xfrm>
        </p:grpSpPr>
        <p:pic>
          <p:nvPicPr>
            <p:cNvPr id="8" name="图片 7" descr="卡通人物&#10;&#10;描述已自动生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1732" y="226"/>
              <a:ext cx="2110" cy="662"/>
              <a:chOff x="1732" y="226"/>
              <a:chExt cx="2110" cy="662"/>
            </a:xfrm>
          </p:grpSpPr>
          <p:sp>
            <p:nvSpPr>
              <p:cNvPr id="9" name="矩形: 圆角 5"/>
              <p:cNvSpPr/>
              <p:nvPr>
                <p:custDataLst>
                  <p:tags r:id="rId5"/>
                </p:custDataLst>
              </p:nvPr>
            </p:nvSpPr>
            <p:spPr>
              <a:xfrm>
                <a:off x="1732" y="242"/>
                <a:ext cx="2100" cy="646"/>
              </a:xfrm>
              <a:prstGeom prst="roundRect">
                <a:avLst/>
              </a:prstGeom>
              <a:solidFill>
                <a:srgbClr val="2EAAEE"/>
              </a:solidFill>
              <a:ln w="57150">
                <a:solidFill>
                  <a:srgbClr val="147BE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文本框 9" descr="7b0a2020202022776f7264617274223a2022220a7d0a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789" y="226"/>
                <a:ext cx="2053" cy="637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学习导航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9" name="下箭头标注 18"/>
          <p:cNvSpPr/>
          <p:nvPr>
            <p:custDataLst>
              <p:tags r:id="rId7"/>
            </p:custDataLst>
          </p:nvPr>
        </p:nvSpPr>
        <p:spPr>
          <a:xfrm rot="16200000">
            <a:off x="9448165" y="1835850"/>
            <a:ext cx="1423035" cy="1802765"/>
          </a:xfrm>
          <a:prstGeom prst="downArrowCallout">
            <a:avLst>
              <a:gd name="adj1" fmla="val 16198"/>
              <a:gd name="adj2" fmla="val 25000"/>
              <a:gd name="adj3" fmla="val 7232"/>
              <a:gd name="adj4" fmla="val 865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下箭头标注 21"/>
          <p:cNvSpPr/>
          <p:nvPr>
            <p:custDataLst>
              <p:tags r:id="rId8"/>
            </p:custDataLst>
          </p:nvPr>
        </p:nvSpPr>
        <p:spPr>
          <a:xfrm rot="16200000">
            <a:off x="7004685" y="1835850"/>
            <a:ext cx="1423035" cy="1802765"/>
          </a:xfrm>
          <a:prstGeom prst="downArrowCallout">
            <a:avLst>
              <a:gd name="adj1" fmla="val 16198"/>
              <a:gd name="adj2" fmla="val 25000"/>
              <a:gd name="adj3" fmla="val 7232"/>
              <a:gd name="adj4" fmla="val 865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下箭头标注 22"/>
          <p:cNvSpPr/>
          <p:nvPr>
            <p:custDataLst>
              <p:tags r:id="rId9"/>
            </p:custDataLst>
          </p:nvPr>
        </p:nvSpPr>
        <p:spPr>
          <a:xfrm rot="16200000">
            <a:off x="4436110" y="1836420"/>
            <a:ext cx="1423035" cy="1802765"/>
          </a:xfrm>
          <a:prstGeom prst="downArrowCallout">
            <a:avLst>
              <a:gd name="adj1" fmla="val 16198"/>
              <a:gd name="adj2" fmla="val 25000"/>
              <a:gd name="adj3" fmla="val 7232"/>
              <a:gd name="adj4" fmla="val 865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下箭头标注 23"/>
          <p:cNvSpPr/>
          <p:nvPr>
            <p:custDataLst>
              <p:tags r:id="rId10"/>
            </p:custDataLst>
          </p:nvPr>
        </p:nvSpPr>
        <p:spPr>
          <a:xfrm rot="16200000">
            <a:off x="1917700" y="1828165"/>
            <a:ext cx="1423035" cy="1802765"/>
          </a:xfrm>
          <a:prstGeom prst="downArrowCallout">
            <a:avLst>
              <a:gd name="adj1" fmla="val 16198"/>
              <a:gd name="adj2" fmla="val 25000"/>
              <a:gd name="adj3" fmla="val 7232"/>
              <a:gd name="adj4" fmla="val 865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1240155" y="3705225"/>
            <a:ext cx="2635885" cy="1676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 defTabSz="266700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1.</a:t>
            </a:r>
            <a:r>
              <a:rPr lang="zh-CN" altLang="en-US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了解图书防伪码的重要性</a:t>
            </a:r>
            <a:endParaRPr lang="zh-CN" altLang="en-US" sz="16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新魏" panose="02010800040101010101" pitchFamily="2" charset="-122"/>
            </a:endParaRPr>
          </a:p>
          <a:p>
            <a:pPr indent="0" algn="just" defTabSz="266700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2.</a:t>
            </a:r>
            <a:r>
              <a:rPr lang="zh-CN" altLang="en-US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讨论交流认识知识产权</a:t>
            </a:r>
            <a:endParaRPr lang="zh-CN" altLang="en-US" sz="16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新魏" panose="02010800040101010101" pitchFamily="2" charset="-122"/>
            </a:endParaRPr>
          </a:p>
          <a:p>
            <a:pPr indent="0" algn="just" defTabSz="266700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3.</a:t>
            </a:r>
            <a:r>
              <a:rPr lang="zh-CN" altLang="en-US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感受知识产权的重要性</a:t>
            </a:r>
            <a:endParaRPr lang="zh-CN" altLang="en-US" sz="16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新魏" panose="02010800040101010101" pitchFamily="2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3875405" y="3724910"/>
            <a:ext cx="2405380" cy="2199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 defTabSz="266700">
              <a:lnSpc>
                <a:spcPct val="150000"/>
              </a:lnSpc>
              <a:buClrTx/>
              <a:buSzTx/>
              <a:buNone/>
            </a:pPr>
            <a:r>
              <a:rPr lang="en-US" altLang="zh-CN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1.认识防伪码的组成</a:t>
            </a:r>
            <a:endParaRPr lang="en-US" altLang="zh-CN" sz="16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新魏" panose="02010800040101010101" pitchFamily="2" charset="-122"/>
            </a:endParaRPr>
          </a:p>
          <a:p>
            <a:pPr indent="0" algn="just" defTabSz="266700">
              <a:lnSpc>
                <a:spcPct val="150000"/>
              </a:lnSpc>
              <a:buClrTx/>
              <a:buSzTx/>
              <a:buNone/>
            </a:pPr>
            <a:r>
              <a:rPr lang="en-US" altLang="zh-CN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2.了解防伪码的防伪原理</a:t>
            </a:r>
            <a:endParaRPr lang="en-US" altLang="zh-CN" sz="16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新魏" panose="02010800040101010101" pitchFamily="2" charset="-122"/>
            </a:endParaRPr>
          </a:p>
          <a:p>
            <a:pPr indent="0" algn="just" defTabSz="266700">
              <a:lnSpc>
                <a:spcPct val="150000"/>
              </a:lnSpc>
              <a:buClrTx/>
              <a:buSzTx/>
              <a:buNone/>
            </a:pPr>
            <a:r>
              <a:rPr lang="en-US" altLang="zh-CN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3.设计制作防伪码流程</a:t>
            </a:r>
            <a:endParaRPr lang="en-US" altLang="zh-CN" sz="16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新魏" panose="02010800040101010101" pitchFamily="2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3"/>
            </p:custDataLst>
          </p:nvPr>
        </p:nvSpPr>
        <p:spPr>
          <a:xfrm>
            <a:off x="6587490" y="3670935"/>
            <a:ext cx="2817495" cy="3140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defTabSz="266700">
              <a:lnSpc>
                <a:spcPct val="150000"/>
              </a:lnSpc>
              <a:buClrTx/>
              <a:buSzTx/>
              <a:buNone/>
            </a:pPr>
            <a:r>
              <a:rPr lang="en-US" altLang="zh-CN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1.生成“图书编号”</a:t>
            </a:r>
            <a:endParaRPr lang="en-US" altLang="zh-CN" sz="16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新魏" panose="02010800040101010101" pitchFamily="2" charset="-122"/>
            </a:endParaRPr>
          </a:p>
          <a:p>
            <a:pPr algn="just" defTabSz="266700">
              <a:lnSpc>
                <a:spcPct val="150000"/>
              </a:lnSpc>
              <a:buClrTx/>
              <a:buSzTx/>
              <a:buNone/>
            </a:pPr>
            <a:r>
              <a:rPr lang="en-US" altLang="zh-CN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2.生成“随机生成码”</a:t>
            </a:r>
            <a:endParaRPr lang="en-US" altLang="zh-CN" sz="16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新魏" panose="02010800040101010101" pitchFamily="2" charset="-122"/>
            </a:endParaRPr>
          </a:p>
          <a:p>
            <a:pPr algn="just" defTabSz="266700">
              <a:lnSpc>
                <a:spcPct val="150000"/>
              </a:lnSpc>
              <a:buClrTx/>
              <a:buSzTx/>
              <a:buNone/>
            </a:pPr>
            <a:r>
              <a:rPr lang="en-US" altLang="zh-CN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3.计算图书“校验码”</a:t>
            </a:r>
            <a:endParaRPr lang="en-US" altLang="zh-CN" sz="16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新魏" panose="02010800040101010101" pitchFamily="2" charset="-122"/>
            </a:endParaRPr>
          </a:p>
          <a:p>
            <a:pPr algn="just" defTabSz="266700">
              <a:lnSpc>
                <a:spcPct val="150000"/>
              </a:lnSpc>
              <a:buClrTx/>
              <a:buSzTx/>
              <a:buNone/>
            </a:pPr>
            <a:r>
              <a:rPr lang="en-US" altLang="zh-CN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4.验证防伪码的防伪效果</a:t>
            </a:r>
            <a:endParaRPr lang="en-US" altLang="zh-CN" sz="16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新魏" panose="02010800040101010101" pitchFamily="2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endParaRPr lang="zh-CN" altLang="en-US" sz="1600" b="1" dirty="0">
              <a:solidFill>
                <a:srgbClr val="38B4B4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华文新魏" panose="02010800040101010101" pitchFamily="2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4"/>
            </p:custDataLst>
          </p:nvPr>
        </p:nvSpPr>
        <p:spPr>
          <a:xfrm>
            <a:off x="9183370" y="3766185"/>
            <a:ext cx="2306955" cy="1599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defTabSz="266700">
              <a:lnSpc>
                <a:spcPct val="150000"/>
              </a:lnSpc>
              <a:buClrTx/>
              <a:buSzTx/>
              <a:buNone/>
            </a:pPr>
            <a:r>
              <a:rPr lang="en-US" altLang="zh-CN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1.理解算法与知识产权</a:t>
            </a:r>
            <a:endParaRPr lang="en-US" altLang="zh-CN" sz="16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新魏" panose="02010800040101010101" pitchFamily="2" charset="-122"/>
            </a:endParaRPr>
          </a:p>
          <a:p>
            <a:pPr algn="just" defTabSz="266700">
              <a:lnSpc>
                <a:spcPct val="150000"/>
              </a:lnSpc>
              <a:buClrTx/>
              <a:buSzTx/>
              <a:buNone/>
            </a:pPr>
            <a:r>
              <a:rPr lang="en-US" altLang="zh-CN" sz="16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新魏" panose="02010800040101010101" pitchFamily="2" charset="-122"/>
              </a:rPr>
              <a:t>2.评价反思</a:t>
            </a:r>
            <a:endParaRPr lang="en-US" altLang="zh-CN" sz="16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新魏" panose="02010800040101010101" pitchFamily="2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15"/>
            </p:custDataLst>
          </p:nvPr>
        </p:nvSpPr>
        <p:spPr>
          <a:xfrm>
            <a:off x="1563370" y="1918970"/>
            <a:ext cx="1836420" cy="15328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ctr" fontAlgn="auto">
              <a:lnSpc>
                <a:spcPts val="3080"/>
              </a:lnSpc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en-US" altLang="zh-CN" sz="24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algn="ctr" fontAlgn="auto">
              <a:lnSpc>
                <a:spcPts val="3080"/>
              </a:lnSpc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创设情境   </a:t>
            </a:r>
            <a:endParaRPr lang="en-US" altLang="zh-CN" sz="20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algn="ctr" fontAlgn="auto">
              <a:lnSpc>
                <a:spcPts val="3080"/>
              </a:lnSpc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提出问题</a:t>
            </a:r>
            <a:endParaRPr lang="en-US" altLang="zh-CN" sz="20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6"/>
            </p:custDataLst>
          </p:nvPr>
        </p:nvSpPr>
        <p:spPr>
          <a:xfrm>
            <a:off x="4101465" y="1943735"/>
            <a:ext cx="1836420" cy="15328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ctr" fontAlgn="auto">
              <a:lnSpc>
                <a:spcPts val="3080"/>
              </a:lnSpc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en-US" altLang="zh-CN" sz="24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algn="ctr" fontAlgn="auto">
              <a:lnSpc>
                <a:spcPts val="3080"/>
              </a:lnSpc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讨论交流</a:t>
            </a:r>
            <a:r>
              <a:rPr lang="en-US" altLang="zh-CN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20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algn="ctr" fontAlgn="auto">
              <a:lnSpc>
                <a:spcPts val="3080"/>
              </a:lnSpc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  <a:r>
              <a:rPr lang="en-US" altLang="zh-CN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endParaRPr lang="en-US" altLang="zh-CN" sz="20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7"/>
            </p:custDataLst>
          </p:nvPr>
        </p:nvSpPr>
        <p:spPr>
          <a:xfrm>
            <a:off x="6678930" y="1928495"/>
            <a:ext cx="1836420" cy="15328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ctr" fontAlgn="auto">
              <a:lnSpc>
                <a:spcPts val="3080"/>
              </a:lnSpc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en-US" altLang="zh-CN" sz="24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algn="ctr" fontAlgn="auto">
              <a:lnSpc>
                <a:spcPts val="3080"/>
              </a:lnSpc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设计算法</a:t>
            </a:r>
            <a:r>
              <a:rPr lang="en-US" altLang="zh-CN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20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algn="ctr" fontAlgn="auto">
              <a:lnSpc>
                <a:spcPts val="3080"/>
              </a:lnSpc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</a:t>
            </a:r>
            <a:r>
              <a:rPr lang="en-US" altLang="zh-CN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endParaRPr lang="en-US" altLang="zh-CN" sz="20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18"/>
            </p:custDataLst>
          </p:nvPr>
        </p:nvSpPr>
        <p:spPr>
          <a:xfrm>
            <a:off x="9151620" y="1929130"/>
            <a:ext cx="1836420" cy="15328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ctr" fontAlgn="auto">
              <a:lnSpc>
                <a:spcPts val="3080"/>
              </a:lnSpc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lang="en-US" altLang="zh-CN" sz="24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algn="ctr" fontAlgn="auto">
              <a:lnSpc>
                <a:spcPts val="3080"/>
              </a:lnSpc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归纳总结</a:t>
            </a:r>
            <a:r>
              <a:rPr lang="en-US" altLang="zh-CN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20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algn="ctr" fontAlgn="auto">
              <a:lnSpc>
                <a:spcPts val="3080"/>
              </a:lnSpc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2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评价拓展</a:t>
            </a:r>
            <a:endParaRPr lang="zh-CN" altLang="en-US" sz="20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27380" y="1087120"/>
            <a:ext cx="2414270" cy="565150"/>
            <a:chOff x="988" y="1712"/>
            <a:chExt cx="3802" cy="890"/>
          </a:xfrm>
        </p:grpSpPr>
        <p:sp>
          <p:nvSpPr>
            <p:cNvPr id="20" name="PA-矩形 1"/>
            <p:cNvSpPr/>
            <p:nvPr>
              <p:custDataLst>
                <p:tags r:id="rId2"/>
              </p:custDataLst>
            </p:nvPr>
          </p:nvSpPr>
          <p:spPr>
            <a:xfrm>
              <a:off x="2049" y="1866"/>
              <a:ext cx="2741" cy="58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项目情境</a:t>
              </a:r>
              <a:endParaRPr kumimoji="0" lang="zh-CN" altLang="en-US" sz="2400" b="1" i="0" u="none" strike="noStrike" kern="1200" cap="none" spc="0" normalizeH="0" baseline="0" dirty="0"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22" name="图片 21" descr="课本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8" y="1712"/>
              <a:ext cx="890" cy="890"/>
            </a:xfrm>
            <a:prstGeom prst="rect">
              <a:avLst/>
            </a:prstGeom>
          </p:spPr>
        </p:pic>
      </p:grpSp>
      <p:pic>
        <p:nvPicPr>
          <p:cNvPr id="24" name="图片 23" descr="版权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495" y="4365625"/>
            <a:ext cx="3089275" cy="141414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261110" y="1939925"/>
            <a:ext cx="9669780" cy="2022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50800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出版社为了保护书籍的版权，会在出版的图书上粘贴防伪标签，如下图所示。标签上的防伪码可以为每本书标注唯一的“有效身份”。这些防伪码可以被查询到，以辨真伪，保护作者的知识产权（人的智力劳动成果）。</a:t>
            </a:r>
            <a:endParaRPr lang="zh-CN" altLang="en-US" sz="20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50800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endParaRPr lang="zh-CN" altLang="en-US" sz="2000" dirty="0">
              <a:latin typeface="方正仿宋_GB2312" panose="02010600030101010101" charset="-122"/>
              <a:ea typeface="方正仿宋_GB2312" panose="02010600030101010101" charset="-122"/>
              <a:cs typeface="方正仿宋_GB2312" panose="02010600030101010101" charset="-122"/>
              <a:sym typeface="+mn-ea"/>
            </a:endParaRPr>
          </a:p>
          <a:p>
            <a:pPr marL="0" indent="50800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endParaRPr lang="zh-CN" altLang="en-US" sz="2000" dirty="0">
              <a:latin typeface="方正仿宋_GB2312" panose="02010600030101010101" charset="-122"/>
              <a:ea typeface="方正仿宋_GB2312" panose="02010600030101010101" charset="-122"/>
              <a:cs typeface="方正仿宋_GB2312" panose="0201060003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l="3023"/>
          <a:stretch>
            <a:fillRect/>
          </a:stretch>
        </p:blipFill>
        <p:spPr>
          <a:xfrm>
            <a:off x="8121015" y="3549015"/>
            <a:ext cx="1812925" cy="21456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972185" y="1080135"/>
            <a:ext cx="6221730" cy="50673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tabLst>
                <a:tab pos="269875" algn="l"/>
              </a:tabLst>
              <a:defRPr/>
            </a:pP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1.了解图书防伪码对保护图书的重要性</a:t>
            </a:r>
            <a:endParaRPr lang="en-US" altLang="zh-CN" sz="27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00000" y="4342765"/>
            <a:ext cx="8951216" cy="1506390"/>
            <a:chOff x="1402" y="6476"/>
            <a:chExt cx="12824" cy="2918"/>
          </a:xfrm>
        </p:grpSpPr>
        <p:sp>
          <p:nvSpPr>
            <p:cNvPr id="4" name="矩形 3"/>
            <p:cNvSpPr/>
            <p:nvPr/>
          </p:nvSpPr>
          <p:spPr>
            <a:xfrm>
              <a:off x="1402" y="7166"/>
              <a:ext cx="12699" cy="2228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终止 4"/>
            <p:cNvSpPr/>
            <p:nvPr/>
          </p:nvSpPr>
          <p:spPr>
            <a:xfrm>
              <a:off x="1628" y="6476"/>
              <a:ext cx="2214" cy="1046"/>
            </a:xfrm>
            <a:prstGeom prst="flowChartTerminator">
              <a:avLst/>
            </a:prstGeom>
            <a:solidFill>
              <a:srgbClr val="A4CAEF"/>
            </a:solidFill>
            <a:ln>
              <a:solidFill>
                <a:srgbClr val="72B2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 </a:t>
              </a: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学习评价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1838" y="7445"/>
              <a:ext cx="12388" cy="18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积极参与，认真思考，主动交流；</a:t>
              </a:r>
              <a:endParaRPr lang="zh-CN" altLang="en-US" sz="1600" b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围绕情境内容，提出和防伪码相关的问题。</a:t>
              </a:r>
              <a:r>
                <a:rPr 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（自评☆☆☆）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我得：</a:t>
              </a:r>
              <a:r>
                <a:rPr lang="zh-CN" altLang="en-US" sz="1600" b="0" u="sng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           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颗星。</a:t>
              </a:r>
              <a:endParaRPr lang="zh-CN" altLang="en-US" sz="1600" b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079625" y="2308225"/>
            <a:ext cx="8793480" cy="11201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5080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>
                <a:tab pos="269875" algn="l"/>
              </a:tabLst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想一想：</a:t>
            </a: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图书防伪码有何作用？</a:t>
            </a:r>
            <a:endParaRPr lang="zh-CN" altLang="en-US" sz="20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marL="342900" indent="5080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>
                <a:tab pos="269875" algn="l"/>
              </a:tabLst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说一说：</a:t>
            </a: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针对情境中的描述，与同伴谈一谈自己对防伪码的认识。</a:t>
            </a:r>
            <a:endParaRPr lang="zh-CN" altLang="en-US" sz="20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楷体" panose="02010600040101010101" charset="-122"/>
            </a:endParaRPr>
          </a:p>
          <a:p>
            <a:pPr indent="508000" algn="just" defTabSz="266700" fontAlgn="auto">
              <a:lnSpc>
                <a:spcPct val="150000"/>
              </a:lnSpc>
              <a:spcBef>
                <a:spcPts val="0"/>
              </a:spcBef>
              <a:buSzTx/>
              <a:buFont typeface="Wingdings" panose="05000000000000000000" charset="0"/>
              <a:buChar char="Ø"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972000" y="1080000"/>
            <a:ext cx="5764530" cy="50673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tabLst>
                <a:tab pos="269875" algn="l"/>
              </a:tabLst>
              <a:defRPr/>
            </a:pP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讨论交流，自己对知识产权的认识</a:t>
            </a:r>
            <a:endParaRPr lang="en-US" altLang="zh-CN" sz="27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70025" y="2584450"/>
            <a:ext cx="365506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80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>
                <a:tab pos="269875" algn="l"/>
              </a:tabLst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思考一下：</a:t>
            </a: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楷体" panose="02010600040101010101" charset="-122"/>
              </a:rPr>
              <a:t>自己对知识产权都有哪些了解。</a:t>
            </a:r>
            <a:endParaRPr lang="zh-CN" altLang="en-US" sz="2000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sym typeface="华文楷体" panose="02010600040101010101" charset="-122"/>
            </a:endParaRPr>
          </a:p>
        </p:txBody>
      </p:sp>
      <p:pic>
        <p:nvPicPr>
          <p:cNvPr id="2" name="知识产权分类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6575" y="2199640"/>
            <a:ext cx="4903470" cy="27476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800000" y="4972685"/>
            <a:ext cx="8950960" cy="1218565"/>
            <a:chOff x="1402" y="6476"/>
            <a:chExt cx="12824" cy="2172"/>
          </a:xfrm>
        </p:grpSpPr>
        <p:sp>
          <p:nvSpPr>
            <p:cNvPr id="4" name="矩形 3"/>
            <p:cNvSpPr/>
            <p:nvPr/>
          </p:nvSpPr>
          <p:spPr>
            <a:xfrm>
              <a:off x="1402" y="7166"/>
              <a:ext cx="12699" cy="129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终止 4"/>
            <p:cNvSpPr/>
            <p:nvPr/>
          </p:nvSpPr>
          <p:spPr>
            <a:xfrm>
              <a:off x="1628" y="6476"/>
              <a:ext cx="2214" cy="963"/>
            </a:xfrm>
            <a:prstGeom prst="flowChartTerminator">
              <a:avLst/>
            </a:prstGeom>
            <a:solidFill>
              <a:srgbClr val="A4CAEF"/>
            </a:solidFill>
            <a:ln>
              <a:solidFill>
                <a:srgbClr val="72B2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 </a:t>
              </a: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学习评价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1838" y="7445"/>
              <a:ext cx="12388" cy="12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对知识产权有了比较直观地认识。</a:t>
              </a:r>
              <a:r>
                <a:rPr 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（自评☆☆☆）</a:t>
              </a: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 我得：</a:t>
              </a:r>
              <a:r>
                <a:rPr lang="zh-CN" altLang="en-US" sz="1600" u="sng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                 </a:t>
              </a: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颗星。</a:t>
              </a:r>
              <a:endParaRPr lang="zh-CN" altLang="en-US" sz="1600" b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972000" y="1080000"/>
            <a:ext cx="5764530" cy="50673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tabLst>
                <a:tab pos="269875" algn="l"/>
              </a:tabLst>
              <a:defRPr/>
            </a:pP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感受保护知识产权的重要性</a:t>
            </a:r>
            <a:endParaRPr lang="zh-CN" altLang="en-US" sz="27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111885" y="3731895"/>
            <a:ext cx="7181215" cy="55308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indent="5080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>
                <a:tab pos="269875" algn="l"/>
              </a:tabLst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想一想：</a:t>
            </a: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我们身边的哪些劳动成果是有知识产权的？</a:t>
            </a:r>
            <a:endParaRPr lang="zh-CN" altLang="en-US" sz="2000" kern="100" dirty="0">
              <a:solidFill>
                <a:schemeClr val="accent6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00000" y="4971600"/>
            <a:ext cx="8950960" cy="1218565"/>
            <a:chOff x="1402" y="6476"/>
            <a:chExt cx="12824" cy="2172"/>
          </a:xfrm>
        </p:grpSpPr>
        <p:sp>
          <p:nvSpPr>
            <p:cNvPr id="4" name="矩形 3"/>
            <p:cNvSpPr/>
            <p:nvPr/>
          </p:nvSpPr>
          <p:spPr>
            <a:xfrm>
              <a:off x="1402" y="7166"/>
              <a:ext cx="12699" cy="129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终止 4"/>
            <p:cNvSpPr/>
            <p:nvPr/>
          </p:nvSpPr>
          <p:spPr>
            <a:xfrm>
              <a:off x="1628" y="6476"/>
              <a:ext cx="2214" cy="963"/>
            </a:xfrm>
            <a:prstGeom prst="flowChartTerminator">
              <a:avLst/>
            </a:prstGeom>
            <a:solidFill>
              <a:srgbClr val="A4CAEF"/>
            </a:solidFill>
            <a:ln>
              <a:solidFill>
                <a:srgbClr val="72B2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 </a:t>
              </a: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学习评价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1838" y="7445"/>
              <a:ext cx="12388" cy="12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初步感知保护知识产权的重要性。</a:t>
              </a:r>
              <a:r>
                <a:rPr 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（自评☆☆☆）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我得：</a:t>
              </a:r>
              <a:r>
                <a:rPr lang="zh-CN" altLang="en-US" sz="1600" b="0" u="sng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           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颗星。</a:t>
              </a:r>
              <a:endParaRPr lang="zh-CN" altLang="en-US" sz="1600" b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pic>
        <p:nvPicPr>
          <p:cNvPr id="3" name="图片 2" descr="小男孩有个好主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30" y="3520440"/>
            <a:ext cx="1540510" cy="168529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045845" y="2155190"/>
            <a:ext cx="9827895" cy="1212215"/>
            <a:chOff x="2035" y="3084"/>
            <a:chExt cx="15477" cy="1909"/>
          </a:xfrm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2139" y="3212"/>
              <a:ext cx="14984" cy="1598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indent="457200"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tabLst>
                  <a:tab pos="269875" algn="l"/>
                </a:tabLst>
              </a:pPr>
              <a:r>
                <a:rPr lang="zh-CN" altLang="en-US" sz="2000" kern="100" dirty="0">
                  <a:solidFill>
                    <a:schemeClr val="accent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在社会生活中，像图书著作、设计的算法程序之类的劳动成果都是有产权的。此外，还有专利权和商标权等，这些都被称为</a:t>
              </a:r>
              <a:r>
                <a:rPr lang="zh-CN" altLang="en-US" sz="2000" b="1" kern="1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知识产权。</a:t>
              </a:r>
              <a:endParaRPr lang="zh-CN" altLang="en-US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" name="对角圆角矩形 9"/>
            <p:cNvSpPr/>
            <p:nvPr/>
          </p:nvSpPr>
          <p:spPr>
            <a:xfrm>
              <a:off x="2035" y="3084"/>
              <a:ext cx="15477" cy="1909"/>
            </a:xfrm>
            <a:prstGeom prst="round2Diag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flipH="1">
            <a:off x="972000" y="1080000"/>
            <a:ext cx="4582795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认识防伪码的组成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1028700" y="1884680"/>
            <a:ext cx="10503535" cy="76835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indent="508000" algn="l" fontAlgn="auto">
              <a:lnSpc>
                <a:spcPct val="150000"/>
              </a:lnSpc>
              <a:spcBef>
                <a:spcPts val="0"/>
              </a:spcBef>
              <a:buClr>
                <a:srgbClr val="004A82"/>
              </a:buClr>
              <a:buSzTx/>
              <a:buNone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打开学生学习手册，自主学习本课“准备间”内容，了解防伪码的基本组成及其作用。</a:t>
            </a:r>
            <a:endParaRPr lang="zh-CN" altLang="en-US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340735" y="3300095"/>
            <a:ext cx="6172776" cy="450850"/>
            <a:chOff x="6084" y="4434"/>
            <a:chExt cx="10711" cy="1138"/>
          </a:xfrm>
        </p:grpSpPr>
        <p:sp>
          <p:nvSpPr>
            <p:cNvPr id="10" name="圆角矩形 9"/>
            <p:cNvSpPr/>
            <p:nvPr>
              <p:custDataLst>
                <p:tags r:id="rId3"/>
              </p:custDataLst>
            </p:nvPr>
          </p:nvSpPr>
          <p:spPr>
            <a:xfrm>
              <a:off x="6084" y="4434"/>
              <a:ext cx="2813" cy="1138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 descr="7b0a2020202022776f7264617274223a2022220a7d0a"/>
            <p:cNvSpPr txBox="1"/>
            <p:nvPr>
              <p:custDataLst>
                <p:tags r:id="rId4"/>
              </p:custDataLst>
            </p:nvPr>
          </p:nvSpPr>
          <p:spPr>
            <a:xfrm>
              <a:off x="6190" y="4537"/>
              <a:ext cx="2528" cy="78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产品编号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  <p:sp>
          <p:nvSpPr>
            <p:cNvPr id="13" name="圆角矩形 12"/>
            <p:cNvSpPr/>
            <p:nvPr>
              <p:custDataLst>
                <p:tags r:id="rId5"/>
              </p:custDataLst>
            </p:nvPr>
          </p:nvSpPr>
          <p:spPr>
            <a:xfrm>
              <a:off x="9958" y="4434"/>
              <a:ext cx="2813" cy="1138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 descr="7b0a2020202022776f7264617274223a2022220a7d0a"/>
            <p:cNvSpPr txBox="1"/>
            <p:nvPr>
              <p:custDataLst>
                <p:tags r:id="rId6"/>
              </p:custDataLst>
            </p:nvPr>
          </p:nvSpPr>
          <p:spPr>
            <a:xfrm>
              <a:off x="10089" y="4537"/>
              <a:ext cx="2528" cy="78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随机生成码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  <p:sp>
          <p:nvSpPr>
            <p:cNvPr id="15" name="圆角矩形 14"/>
            <p:cNvSpPr/>
            <p:nvPr>
              <p:custDataLst>
                <p:tags r:id="rId7"/>
              </p:custDataLst>
            </p:nvPr>
          </p:nvSpPr>
          <p:spPr>
            <a:xfrm>
              <a:off x="13982" y="4434"/>
              <a:ext cx="2813" cy="1138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 descr="7b0a2020202022776f7264617274223a2022220a7d0a"/>
            <p:cNvSpPr txBox="1"/>
            <p:nvPr>
              <p:custDataLst>
                <p:tags r:id="rId8"/>
              </p:custDataLst>
            </p:nvPr>
          </p:nvSpPr>
          <p:spPr>
            <a:xfrm>
              <a:off x="14123" y="4537"/>
              <a:ext cx="2528" cy="78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校验码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  <p:sp>
          <p:nvSpPr>
            <p:cNvPr id="20" name="加号 19"/>
            <p:cNvSpPr/>
            <p:nvPr>
              <p:custDataLst>
                <p:tags r:id="rId9"/>
              </p:custDataLst>
            </p:nvPr>
          </p:nvSpPr>
          <p:spPr>
            <a:xfrm>
              <a:off x="9063" y="4609"/>
              <a:ext cx="668" cy="765"/>
            </a:xfrm>
            <a:prstGeom prst="mathPlu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加号 20"/>
            <p:cNvSpPr/>
            <p:nvPr>
              <p:custDataLst>
                <p:tags r:id="rId10"/>
              </p:custDataLst>
            </p:nvPr>
          </p:nvSpPr>
          <p:spPr>
            <a:xfrm>
              <a:off x="12960" y="4609"/>
              <a:ext cx="668" cy="765"/>
            </a:xfrm>
            <a:prstGeom prst="mathPlu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圆角矩形 1"/>
          <p:cNvSpPr/>
          <p:nvPr>
            <p:custDataLst>
              <p:tags r:id="rId11"/>
            </p:custDataLst>
          </p:nvPr>
        </p:nvSpPr>
        <p:spPr>
          <a:xfrm>
            <a:off x="4053840" y="4142105"/>
            <a:ext cx="4981575" cy="559435"/>
          </a:xfrm>
          <a:prstGeom prst="roundRect">
            <a:avLst>
              <a:gd name="adj" fmla="val 34270"/>
            </a:avLst>
          </a:prstGeom>
          <a:solidFill>
            <a:srgbClr val="147BE0"/>
          </a:solidFill>
          <a:ln>
            <a:solidFill>
              <a:srgbClr val="004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>
            <a:off x="1151890" y="2870835"/>
            <a:ext cx="2370455" cy="3683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2000" b="1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防伪码的组成：</a:t>
            </a:r>
            <a:endParaRPr lang="zh-CN" altLang="en-US" sz="2000" b="1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3"/>
            </p:custDataLst>
          </p:nvPr>
        </p:nvSpPr>
        <p:spPr>
          <a:xfrm>
            <a:off x="1162685" y="3952875"/>
            <a:ext cx="2602865" cy="3683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2000" b="1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防伪码的作用：</a:t>
            </a:r>
            <a:endParaRPr lang="zh-CN" altLang="en-US" sz="2000" b="1" kern="100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" name="矩形 34"/>
          <p:cNvSpPr/>
          <p:nvPr>
            <p:custDataLst>
              <p:tags r:id="rId14"/>
            </p:custDataLst>
          </p:nvPr>
        </p:nvSpPr>
        <p:spPr>
          <a:xfrm>
            <a:off x="4134485" y="4084955"/>
            <a:ext cx="4900930" cy="48387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辨别产品的真假，保护消费者权益。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00000" y="4963160"/>
            <a:ext cx="8950960" cy="1218565"/>
            <a:chOff x="1402" y="6476"/>
            <a:chExt cx="12824" cy="2172"/>
          </a:xfrm>
        </p:grpSpPr>
        <p:sp>
          <p:nvSpPr>
            <p:cNvPr id="4" name="矩形 3"/>
            <p:cNvSpPr/>
            <p:nvPr/>
          </p:nvSpPr>
          <p:spPr>
            <a:xfrm>
              <a:off x="1402" y="7166"/>
              <a:ext cx="12699" cy="129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终止 5"/>
            <p:cNvSpPr/>
            <p:nvPr/>
          </p:nvSpPr>
          <p:spPr>
            <a:xfrm>
              <a:off x="1628" y="6476"/>
              <a:ext cx="2214" cy="963"/>
            </a:xfrm>
            <a:prstGeom prst="flowChartTerminator">
              <a:avLst/>
            </a:prstGeom>
            <a:solidFill>
              <a:srgbClr val="A4CAEF"/>
            </a:solidFill>
            <a:ln>
              <a:solidFill>
                <a:srgbClr val="72B2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 </a:t>
              </a: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学习评价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1838" y="7445"/>
              <a:ext cx="12388" cy="12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自主学习态度端正。认识了防伪码的组成。</a:t>
              </a:r>
              <a:r>
                <a:rPr 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（自评☆☆☆）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我得：</a:t>
              </a:r>
              <a:r>
                <a:rPr lang="zh-CN" altLang="en-US" sz="1600" b="0" u="sng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           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颗星。</a:t>
              </a:r>
              <a:endParaRPr lang="zh-CN" altLang="en-US" sz="1600" b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flipH="1">
            <a:off x="972000" y="1080000"/>
            <a:ext cx="7451509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了解防伪码的防伪原理</a:t>
            </a:r>
            <a:endParaRPr lang="en-US" altLang="zh-CN" sz="27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1840865" y="2374265"/>
            <a:ext cx="8910320" cy="1255395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indent="508000" algn="l" defTabSz="914400" fontAlgn="auto">
              <a:lnSpc>
                <a:spcPct val="150000"/>
              </a:lnSpc>
              <a:spcBef>
                <a:spcPts val="0"/>
              </a:spcBef>
              <a:buClr>
                <a:srgbClr val="004A82"/>
              </a:buClr>
              <a:buSzTx/>
              <a:buFontTx/>
              <a:buNone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一般情况下，由于造假者不知道防伪码中校验码的生成算法，所以防伪码能够实现防伪的关键因素是要验证</a:t>
            </a:r>
            <a:r>
              <a:rPr lang="zh-CN" altLang="en-US" sz="2000" b="1" kern="1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（      </a:t>
            </a:r>
            <a:r>
              <a:rPr lang="zh-CN" altLang="en-US" sz="2000" b="1">
                <a:solidFill>
                  <a:schemeClr val="accent6"/>
                </a:solidFill>
                <a:latin typeface="方正仿宋_GB2312" panose="02010600030101010101" charset="-122"/>
                <a:ea typeface="方正仿宋_GB2312" panose="02010600030101010101" charset="-122"/>
                <a:cs typeface="方正仿宋_GB2312" panose="02010600030101010101" charset="-122"/>
                <a:sym typeface="+mn-ea"/>
              </a:rPr>
              <a:t>   ）</a:t>
            </a:r>
            <a:r>
              <a:rPr lang="zh-CN" altLang="en-US" sz="2000">
                <a:solidFill>
                  <a:schemeClr val="accent6"/>
                </a:solidFill>
                <a:latin typeface="方正仿宋_GB2312" panose="02010600030101010101" charset="-122"/>
                <a:ea typeface="方正仿宋_GB2312" panose="02010600030101010101" charset="-122"/>
                <a:cs typeface="方正仿宋_GB2312" panose="02010600030101010101" charset="-122"/>
                <a:sym typeface="+mn-ea"/>
              </a:rPr>
              <a:t>（从下列的三个选项中选择）。     </a:t>
            </a:r>
            <a:endParaRPr lang="zh-CN" altLang="en-US" sz="2000">
              <a:solidFill>
                <a:schemeClr val="accent6"/>
              </a:solidFill>
              <a:latin typeface="方正仿宋_GB2312" panose="02010600030101010101" charset="-122"/>
              <a:ea typeface="方正仿宋_GB2312" panose="02010600030101010101" charset="-122"/>
              <a:cs typeface="方正仿宋_GB2312" panose="02010600030101010101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None/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38B4B4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</a:t>
            </a:r>
            <a:endParaRPr lang="en-US" altLang="zh-CN" sz="2000" kern="100" dirty="0">
              <a:solidFill>
                <a:srgbClr val="38B4B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45720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503504" y="3848069"/>
            <a:ext cx="4799620" cy="475279"/>
            <a:chOff x="7182" y="4609"/>
            <a:chExt cx="9613" cy="1170"/>
          </a:xfrm>
        </p:grpSpPr>
        <p:sp>
          <p:nvSpPr>
            <p:cNvPr id="10" name="圆角矩形 9"/>
            <p:cNvSpPr/>
            <p:nvPr>
              <p:custDataLst>
                <p:tags r:id="rId3"/>
              </p:custDataLst>
            </p:nvPr>
          </p:nvSpPr>
          <p:spPr>
            <a:xfrm>
              <a:off x="7182" y="4609"/>
              <a:ext cx="2813" cy="1138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 descr="7b0a2020202022776f7264617274223a2022220a7d0a"/>
            <p:cNvSpPr txBox="1"/>
            <p:nvPr>
              <p:custDataLst>
                <p:tags r:id="rId4"/>
              </p:custDataLst>
            </p:nvPr>
          </p:nvSpPr>
          <p:spPr>
            <a:xfrm>
              <a:off x="7372" y="4729"/>
              <a:ext cx="2528" cy="78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产品编号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  <p:sp>
          <p:nvSpPr>
            <p:cNvPr id="13" name="圆角矩形 12"/>
            <p:cNvSpPr/>
            <p:nvPr>
              <p:custDataLst>
                <p:tags r:id="rId5"/>
              </p:custDataLst>
            </p:nvPr>
          </p:nvSpPr>
          <p:spPr>
            <a:xfrm>
              <a:off x="10607" y="4609"/>
              <a:ext cx="2813" cy="1138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 descr="7b0a2020202022776f7264617274223a2022220a7d0a"/>
            <p:cNvSpPr txBox="1"/>
            <p:nvPr>
              <p:custDataLst>
                <p:tags r:id="rId6"/>
              </p:custDataLst>
            </p:nvPr>
          </p:nvSpPr>
          <p:spPr>
            <a:xfrm>
              <a:off x="10722" y="4706"/>
              <a:ext cx="2528" cy="78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随机生成码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  <p:sp>
          <p:nvSpPr>
            <p:cNvPr id="15" name="圆角矩形 14"/>
            <p:cNvSpPr/>
            <p:nvPr>
              <p:custDataLst>
                <p:tags r:id="rId7"/>
              </p:custDataLst>
            </p:nvPr>
          </p:nvSpPr>
          <p:spPr>
            <a:xfrm>
              <a:off x="13982" y="4641"/>
              <a:ext cx="2813" cy="1138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 descr="7b0a2020202022776f7264617274223a2022220a7d0a"/>
            <p:cNvSpPr txBox="1"/>
            <p:nvPr>
              <p:custDataLst>
                <p:tags r:id="rId8"/>
              </p:custDataLst>
            </p:nvPr>
          </p:nvSpPr>
          <p:spPr>
            <a:xfrm>
              <a:off x="14123" y="4706"/>
              <a:ext cx="2528" cy="78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rPr>
                <a:t>校验码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800000" y="4964400"/>
            <a:ext cx="8950960" cy="1218565"/>
            <a:chOff x="1402" y="6476"/>
            <a:chExt cx="12824" cy="2172"/>
          </a:xfrm>
        </p:grpSpPr>
        <p:sp>
          <p:nvSpPr>
            <p:cNvPr id="8" name="矩形 7"/>
            <p:cNvSpPr/>
            <p:nvPr/>
          </p:nvSpPr>
          <p:spPr>
            <a:xfrm>
              <a:off x="1402" y="7166"/>
              <a:ext cx="12699" cy="129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流程图: 终止 11"/>
            <p:cNvSpPr/>
            <p:nvPr/>
          </p:nvSpPr>
          <p:spPr>
            <a:xfrm>
              <a:off x="1628" y="6476"/>
              <a:ext cx="2214" cy="963"/>
            </a:xfrm>
            <a:prstGeom prst="flowChartTerminator">
              <a:avLst/>
            </a:prstGeom>
            <a:solidFill>
              <a:srgbClr val="A4CAEF"/>
            </a:solidFill>
            <a:ln>
              <a:solidFill>
                <a:srgbClr val="72B2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 </a:t>
              </a: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rPr>
                <a:t>学习评价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402" y="7445"/>
              <a:ext cx="12824" cy="12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防伪码可以检验真伪的关键因素是</a:t>
              </a:r>
              <a:r>
                <a:rPr lang="en-US" alt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“</a:t>
              </a: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校验码</a:t>
              </a:r>
              <a:r>
                <a:rPr lang="en-US" alt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”</a:t>
              </a:r>
              <a:r>
                <a:rPr lang="zh-CN" altLang="en-US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的生成算法。</a:t>
              </a:r>
              <a:r>
                <a:rPr lang="zh-CN" sz="160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（自评☆☆☆）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我得：</a:t>
              </a:r>
              <a:r>
                <a:rPr lang="zh-CN" altLang="en-US" sz="1600" b="0" u="sng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           </a:t>
              </a:r>
              <a:r>
                <a:rPr lang="zh-CN" altLang="en-US" sz="1600" b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颗星。</a:t>
              </a:r>
              <a:endParaRPr lang="zh-CN" altLang="en-US" sz="1600" b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DIAGRAM_VIRTUALLY_FRAME" val="{&quot;height&quot;:376.25,&quot;left&quot;:25.05,&quot;top&quot;:57.95,&quot;width&quot;:625.1265131420304}"/>
</p:tagLst>
</file>

<file path=ppt/tags/tag10.xml><?xml version="1.0" encoding="utf-8"?>
<p:tagLst xmlns:p="http://schemas.openxmlformats.org/presentationml/2006/main">
  <p:tag name="KSO_WM_DIAGRAM_VIRTUALLY_FRAME" val="{&quot;height&quot;:435.3,&quot;left&quot;:59.3,&quot;top&quot;:101.05,&quot;width&quot;:845.45}"/>
</p:tagLst>
</file>

<file path=ppt/tags/tag11.xml><?xml version="1.0" encoding="utf-8"?>
<p:tagLst xmlns:p="http://schemas.openxmlformats.org/presentationml/2006/main">
  <p:tag name="KSO_WM_DIAGRAM_VIRTUALLY_FRAME" val="{&quot;height&quot;:435.3,&quot;left&quot;:59.3,&quot;top&quot;:101.05,&quot;width&quot;:845.45}"/>
</p:tagLst>
</file>

<file path=ppt/tags/tag12.xml><?xml version="1.0" encoding="utf-8"?>
<p:tagLst xmlns:p="http://schemas.openxmlformats.org/presentationml/2006/main">
  <p:tag name="KSO_WM_DIAGRAM_VIRTUALLY_FRAME" val="{&quot;height&quot;:435.3,&quot;left&quot;:59.3,&quot;top&quot;:101.05,&quot;width&quot;:845.45}"/>
</p:tagLst>
</file>

<file path=ppt/tags/tag13.xml><?xml version="1.0" encoding="utf-8"?>
<p:tagLst xmlns:p="http://schemas.openxmlformats.org/presentationml/2006/main">
  <p:tag name="KSO_WM_DIAGRAM_VIRTUALLY_FRAME" val="{&quot;height&quot;:435.3,&quot;left&quot;:59.3,&quot;top&quot;:101.05,&quot;width&quot;:845.45}"/>
</p:tagLst>
</file>

<file path=ppt/tags/tag14.xml><?xml version="1.0" encoding="utf-8"?>
<p:tagLst xmlns:p="http://schemas.openxmlformats.org/presentationml/2006/main">
  <p:tag name="KSO_WM_DIAGRAM_VIRTUALLY_FRAME" val="{&quot;height&quot;:435.3,&quot;left&quot;:59.3,&quot;top&quot;:101.05,&quot;width&quot;:845.45}"/>
</p:tagLst>
</file>

<file path=ppt/tags/tag15.xml><?xml version="1.0" encoding="utf-8"?>
<p:tagLst xmlns:p="http://schemas.openxmlformats.org/presentationml/2006/main">
  <p:tag name="KSO_WM_DIAGRAM_VIRTUALLY_FRAME" val="{&quot;height&quot;:435.3,&quot;left&quot;:59.3,&quot;top&quot;:101.05,&quot;width&quot;:845.45}"/>
</p:tagLst>
</file>

<file path=ppt/tags/tag16.xml><?xml version="1.0" encoding="utf-8"?>
<p:tagLst xmlns:p="http://schemas.openxmlformats.org/presentationml/2006/main">
  <p:tag name="KSO_WM_DIAGRAM_VIRTUALLY_FRAME" val="{&quot;height&quot;:435.3,&quot;left&quot;:59.3,&quot;top&quot;:101.05,&quot;width&quot;:845.45}"/>
</p:tagLst>
</file>

<file path=ppt/tags/tag17.xml><?xml version="1.0" encoding="utf-8"?>
<p:tagLst xmlns:p="http://schemas.openxmlformats.org/presentationml/2006/main">
  <p:tag name="KSO_WM_DIAGRAM_VIRTUALLY_FRAME" val="{&quot;height&quot;:435.3,&quot;left&quot;:59.3,&quot;top&quot;:101.05,&quot;width&quot;:845.45}"/>
</p:tagLst>
</file>

<file path=ppt/tags/tag18.xml><?xml version="1.0" encoding="utf-8"?>
<p:tagLst xmlns:p="http://schemas.openxmlformats.org/presentationml/2006/main">
  <p:tag name="KSO_WM_DIAGRAM_VIRTUALLY_FRAME" val="{&quot;height&quot;:435.3,&quot;left&quot;:59.3,&quot;top&quot;:101.05,&quot;width&quot;:845.45}"/>
</p:tagLst>
</file>

<file path=ppt/tags/tag19.xml><?xml version="1.0" encoding="utf-8"?>
<p:tagLst xmlns:p="http://schemas.openxmlformats.org/presentationml/2006/main">
  <p:tag name="KSO_WM_DIAGRAM_VIRTUALLY_FRAME" val="{&quot;height&quot;:435.3,&quot;left&quot;:59.3,&quot;top&quot;:101.05,&quot;width&quot;:845.45}"/>
</p:tagLst>
</file>

<file path=ppt/tags/tag2.xml><?xml version="1.0" encoding="utf-8"?>
<p:tagLst xmlns:p="http://schemas.openxmlformats.org/presentationml/2006/main">
  <p:tag name="KSO_WM_DIAGRAM_VIRTUALLY_FRAME" val="{&quot;height&quot;:376.25,&quot;left&quot;:25.05,&quot;top&quot;:57.95,&quot;width&quot;:625.1265131420304}"/>
</p:tagLst>
</file>

<file path=ppt/tags/tag20.xml><?xml version="1.0" encoding="utf-8"?>
<p:tagLst xmlns:p="http://schemas.openxmlformats.org/presentationml/2006/main">
  <p:tag name="KSO_WM_DIAGRAM_VIRTUALLY_FRAME" val="{&quot;height&quot;:435.3,&quot;left&quot;:59.3,&quot;top&quot;:101.05,&quot;width&quot;:845.45}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2.xml><?xml version="1.0" encoding="utf-8"?>
<p:tagLst xmlns:p="http://schemas.openxmlformats.org/presentationml/2006/main">
  <p:tag name="PA" val="v5.2.11"/>
  <p:tag name="WHOLESPTYPE" val="Shape_Text"/>
</p:tagLst>
</file>

<file path=ppt/tags/tag23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515.5136220472441}"/>
</p:tagLst>
</file>

<file path=ppt/tags/tag24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25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26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27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28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29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3.xml><?xml version="1.0" encoding="utf-8"?>
<p:tagLst xmlns:p="http://schemas.openxmlformats.org/presentationml/2006/main">
  <p:tag name="KSO_WM_DIAGRAM_VIRTUALLY_FRAME" val="{&quot;height&quot;:376.25,&quot;left&quot;:25.05,&quot;top&quot;:57.95,&quot;width&quot;:625.1265131420304}"/>
</p:tagLst>
</file>

<file path=ppt/tags/tag30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31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32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33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34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35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36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37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38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39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4.xml><?xml version="1.0" encoding="utf-8"?>
<p:tagLst xmlns:p="http://schemas.openxmlformats.org/presentationml/2006/main">
  <p:tag name="KSO_WM_DIAGRAM_VIRTUALLY_FRAME" val="{&quot;height&quot;:376.25,&quot;left&quot;:25.05,&quot;top&quot;:57.95,&quot;width&quot;:625.1265131420304}"/>
</p:tagLst>
</file>

<file path=ppt/tags/tag40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41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42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43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44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45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46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47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48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49.xml><?xml version="1.0" encoding="utf-8"?>
<p:tagLst xmlns:p="http://schemas.openxmlformats.org/presentationml/2006/main">
  <p:tag name="TABLE_ENDDRAG_ORIGIN_RECT" val="517*179"/>
  <p:tag name="TABLE_ENDDRAG_RECT" val="246*204*517*179"/>
</p:tagLst>
</file>

<file path=ppt/tags/tag5.xml><?xml version="1.0" encoding="utf-8"?>
<p:tagLst xmlns:p="http://schemas.openxmlformats.org/presentationml/2006/main">
  <p:tag name="KSO_WM_DIAGRAM_VIRTUALLY_FRAME" val="{&quot;height&quot;:376.25,&quot;left&quot;:25.05,&quot;top&quot;:57.95,&quot;width&quot;:625.1265131420304}"/>
</p:tagLst>
</file>

<file path=ppt/tags/tag50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51.xml><?xml version="1.0" encoding="utf-8"?>
<p:tagLst xmlns:p="http://schemas.openxmlformats.org/presentationml/2006/main">
  <p:tag name="TABLE_ENDDRAG_ORIGIN_RECT" val="380*173"/>
  <p:tag name="TABLE_ENDDRAG_RECT" val="115*247*380*173"/>
</p:tagLst>
</file>

<file path=ppt/tags/tag52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53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54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55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56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57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58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59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6.xml><?xml version="1.0" encoding="utf-8"?>
<p:tagLst xmlns:p="http://schemas.openxmlformats.org/presentationml/2006/main">
  <p:tag name="KSO_WM_DIAGRAM_VIRTUALLY_FRAME" val="{&quot;height&quot;:376.25,&quot;left&quot;:25.05,&quot;top&quot;:57.95,&quot;width&quot;:625.1265131420304}"/>
</p:tagLst>
</file>

<file path=ppt/tags/tag60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61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62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63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64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65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66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67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68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69.xml><?xml version="1.0" encoding="utf-8"?>
<p:tagLst xmlns:p="http://schemas.openxmlformats.org/presentationml/2006/main">
  <p:tag name="KSO_WM_DIAGRAM_VIRTUALLY_FRAME" val="{&quot;height&quot;:188.2,&quot;left&quot;:69.85,&quot;top&quot;:205.2,&quot;width&quot;:800.1}"/>
</p:tagLst>
</file>

<file path=ppt/tags/tag7.xml><?xml version="1.0" encoding="utf-8"?>
<p:tagLst xmlns:p="http://schemas.openxmlformats.org/presentationml/2006/main">
  <p:tag name="KSO_WM_DIAGRAM_VIRTUALLY_FRAME" val="{&quot;height&quot;:376.25,&quot;left&quot;:25.05,&quot;top&quot;:57.95,&quot;width&quot;:625.1265131420304}"/>
</p:tagLst>
</file>

<file path=ppt/tags/tag70.xml><?xml version="1.0" encoding="utf-8"?>
<p:tagLst xmlns:p="http://schemas.openxmlformats.org/presentationml/2006/main">
  <p:tag name="TABLE_ENDDRAG_ORIGIN_RECT" val="707*244"/>
  <p:tag name="TABLE_ENDDRAG_RECT" val="102*195*707*244"/>
</p:tagLst>
</file>

<file path=ppt/tags/tag71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72.xml><?xml version="1.0" encoding="utf-8"?>
<p:tagLst xmlns:p="http://schemas.openxmlformats.org/presentationml/2006/main">
  <p:tag name="KSO_WM_DIAGRAM_VIRTUALLY_FRAME" val="{&quot;height&quot;:203.65,&quot;left&quot;:48.9,&quot;top&quot;:254.6,&quot;width&quot;:893.4}"/>
</p:tagLst>
</file>

<file path=ppt/tags/tag8.xml><?xml version="1.0" encoding="utf-8"?>
<p:tagLst xmlns:p="http://schemas.openxmlformats.org/presentationml/2006/main">
  <p:tag name="KSO_WM_DIAGRAM_VIRTUALLY_FRAME" val="{&quot;height&quot;:376.25,&quot;left&quot;:25.05,&quot;top&quot;:57.95,&quot;width&quot;:625.1265131420304}"/>
</p:tagLst>
</file>

<file path=ppt/tags/tag9.xml><?xml version="1.0" encoding="utf-8"?>
<p:tagLst xmlns:p="http://schemas.openxmlformats.org/presentationml/2006/main">
  <p:tag name="KSO_WM_DIAGRAM_VIRTUALLY_FRAME" val="{&quot;height&quot;:435.3,&quot;left&quot;:59.3,&quot;top&quot;:101.05,&quot;width&quot;:845.45}"/>
</p:tagLst>
</file>

<file path=ppt/theme/theme1.xml><?xml version="1.0" encoding="utf-8"?>
<a:theme xmlns:a="http://schemas.openxmlformats.org/drawingml/2006/main" name="Office 主题​​">
  <a:themeElements>
    <a:clrScheme name="自定义 12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7661C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2540</Words>
  <Application>WPS 演示</Application>
  <PresentationFormat>宽屏</PresentationFormat>
  <Paragraphs>295</Paragraphs>
  <Slides>17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17</vt:i4>
      </vt:variant>
    </vt:vector>
  </HeadingPairs>
  <TitlesOfParts>
    <vt:vector size="46" baseType="lpstr">
      <vt:lpstr>Arial</vt:lpstr>
      <vt:lpstr>宋体</vt:lpstr>
      <vt:lpstr>Wingdings</vt:lpstr>
      <vt:lpstr>隶书</vt:lpstr>
      <vt:lpstr>微软雅黑</vt:lpstr>
      <vt:lpstr>方正启体简体</vt:lpstr>
      <vt:lpstr>印品灵秀体</vt:lpstr>
      <vt:lpstr>Calibri</vt:lpstr>
      <vt:lpstr>阿里巴巴普惠体 M</vt:lpstr>
      <vt:lpstr>Wingdings</vt:lpstr>
      <vt:lpstr>华文楷体</vt:lpstr>
      <vt:lpstr>汉仪汉黑W</vt:lpstr>
      <vt:lpstr>黑体</vt:lpstr>
      <vt:lpstr>Times New Roman</vt:lpstr>
      <vt:lpstr>华文新魏</vt:lpstr>
      <vt:lpstr>阿里巴巴普惠体</vt:lpstr>
      <vt:lpstr>思源黑体 CN</vt:lpstr>
      <vt:lpstr>方正仿宋_GB2312</vt:lpstr>
      <vt:lpstr>等线</vt:lpstr>
      <vt:lpstr>Times New Roman</vt:lpstr>
      <vt:lpstr>仿宋</vt:lpstr>
      <vt:lpstr>Wingdings</vt:lpstr>
      <vt:lpstr>Arial Unicode MS</vt:lpstr>
      <vt:lpstr>Office 主题​​</vt:lpstr>
      <vt:lpstr>1</vt:lpstr>
      <vt:lpstr>1_1</vt:lpstr>
      <vt:lpstr>2_1</vt:lpstr>
      <vt:lpstr>3_1</vt:lpstr>
      <vt:lpstr>4_1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滕 理者</dc:creator>
  <cp:lastModifiedBy>WPS_1638531663</cp:lastModifiedBy>
  <cp:revision>257</cp:revision>
  <dcterms:created xsi:type="dcterms:W3CDTF">2021-03-10T11:26:00Z</dcterms:created>
  <dcterms:modified xsi:type="dcterms:W3CDTF">2025-01-22T01:32:14Z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8C01DB8342CE455F8284E01C84B1673A_13</vt:lpwstr>
  </property>
  <property fmtid="{D5CDD505-2E9C-101B-9397-08002B2CF9AE}" pid="3" name="KSOProductBuildVer">
    <vt:lpwstr>2052-12.1.0.19770</vt:lpwstr>
  </property>
</Properties>
</file>