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3"/>
    <p:sldMasterId id="2147483654" r:id="rId4"/>
  </p:sldMasterIdLst>
  <p:notesMasterIdLst>
    <p:notesMasterId r:id="rId6"/>
  </p:notesMasterIdLst>
  <p:sldIdLst>
    <p:sldId id="12703" r:id="rId5"/>
    <p:sldId id="12741" r:id="rId7"/>
    <p:sldId id="12705" r:id="rId8"/>
    <p:sldId id="12707" r:id="rId9"/>
    <p:sldId id="12742" r:id="rId10"/>
    <p:sldId id="12744" r:id="rId11"/>
    <p:sldId id="12728" r:id="rId12"/>
    <p:sldId id="12745" r:id="rId13"/>
    <p:sldId id="12748" r:id="rId14"/>
    <p:sldId id="12747" r:id="rId15"/>
    <p:sldId id="12749" r:id="rId16"/>
    <p:sldId id="12750" r:id="rId17"/>
    <p:sldId id="12751" r:id="rId18"/>
    <p:sldId id="12753" r:id="rId19"/>
    <p:sldId id="12752" r:id="rId20"/>
    <p:sldId id="12704" r:id="rId21"/>
  </p:sldIdLst>
  <p:sldSz cx="12192000" cy="6858000"/>
  <p:notesSz cx="6858000" cy="9144000"/>
  <p:embeddedFontLst>
    <p:embeddedFont>
      <p:font typeface="隶书" panose="02010509060101010101" pitchFamily="49" charset="-122"/>
      <p:regular r:id="rId25"/>
    </p:embeddedFont>
    <p:embeddedFont>
      <p:font typeface="微软雅黑" panose="020B0503020204020204" pitchFamily="34" charset="-122"/>
      <p:regular r:id="rId26"/>
    </p:embeddedFont>
    <p:embeddedFont>
      <p:font typeface="方正启体简体" panose="03000509000000000000" pitchFamily="65" charset="-122"/>
      <p:regular r:id="rId27"/>
    </p:embeddedFont>
    <p:embeddedFont>
      <p:font typeface="Calibri" panose="020F0502020204030204" charset="0"/>
      <p:regular r:id="rId28"/>
      <p:bold r:id="rId29"/>
      <p:italic r:id="rId30"/>
      <p:boldItalic r:id="rId31"/>
    </p:embeddedFont>
    <p:embeddedFont>
      <p:font typeface="黑体" panose="02010609060101010101" charset="-122"/>
      <p:regular r:id="rId32"/>
    </p:embeddedFont>
    <p:embeddedFont>
      <p:font typeface="华文新魏" panose="02010800040101010101" pitchFamily="2" charset="-122"/>
      <p:regular r:id="rId33"/>
    </p:embeddedFont>
    <p:embeddedFont>
      <p:font typeface="楷体" panose="02010609060101010101" pitchFamily="49" charset="-122"/>
      <p:regular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B4B4"/>
    <a:srgbClr val="7EBFB9"/>
    <a:srgbClr val="8ED0E2"/>
    <a:srgbClr val="80CFCF"/>
    <a:srgbClr val="AAFCB6"/>
    <a:srgbClr val="72B3F0"/>
    <a:srgbClr val="A4CAEF"/>
    <a:srgbClr val="8CCEE0"/>
    <a:srgbClr val="CCE6E4"/>
    <a:srgbClr val="A3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93" autoAdjust="0"/>
    <p:restoredTop sz="93939" autoAdjust="0"/>
  </p:normalViewPr>
  <p:slideViewPr>
    <p:cSldViewPr snapToGrid="0" showGuides="1">
      <p:cViewPr varScale="1">
        <p:scale>
          <a:sx n="107" d="100"/>
          <a:sy n="107" d="100"/>
        </p:scale>
        <p:origin x="288" y="108"/>
      </p:cViewPr>
      <p:guideLst>
        <p:guide orient="horz" pos="2392"/>
        <p:guide orient="horz" pos="522"/>
        <p:guide pos="428"/>
        <p:guide pos="7201"/>
        <p:guide orient="horz" pos="3750"/>
        <p:guide pos="394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894" y="102"/>
      </p:cViewPr>
      <p:guideLst>
        <p:guide orient="horz" pos="2926"/>
        <p:guide pos="22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4" Type="http://schemas.openxmlformats.org/officeDocument/2006/relationships/font" Target="fonts/font10.fntdata"/><Relationship Id="rId33" Type="http://schemas.openxmlformats.org/officeDocument/2006/relationships/font" Target="fonts/font9.fntdata"/><Relationship Id="rId32" Type="http://schemas.openxmlformats.org/officeDocument/2006/relationships/font" Target="fonts/font8.fntdata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4F39D6B-3B0B-46FE-B8BE-0F0A56ED4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标题粗、大点，与正文距离大点，正文缩进不对，统改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标题粗、大点，与正文距离大点，正文缩进不对，统改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标题粗、大点，与正文距离大点，正文缩进不对，统改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标题粗、大点，与正文距离大点，正文缩进不对，统改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标题粗、大点，与正文距离大点，正文缩进不对，统改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标题粗、大点，与正文距离大点，正文缩进不对，统改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标题粗、大点，与正文距离大点，正文缩进不对，统改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标题粗、大点，与正文距离大点，正文缩进不对，统改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标题粗、大点，与正文距离大点，正文缩进不对，统改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标题粗、大点，与正文距离大点，正文缩进不对，统改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标题粗、大点，与正文距离大点，正文缩进不对，统改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标题粗、大点，与正文距离大点，正文缩进不对，统改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429426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探寻刷脸开门奥秘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429426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探寻刷脸开门奥秘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87" y="328922"/>
            <a:ext cx="1588011" cy="473203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6562357" y="44237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准备间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429426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探寻刷脸开门奥秘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24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  <a:endParaRPr lang="zh-CN" altLang="en-US" sz="1800" kern="1200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7964974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活动室</a:t>
            </a:r>
            <a:endParaRPr lang="zh-CN" altLang="en-US" sz="2000" kern="1200" dirty="0">
              <a:solidFill>
                <a:schemeClr val="accent1">
                  <a:lumMod val="75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429426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探寻刷脸开门奥秘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85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  <a:endParaRPr lang="zh-CN" altLang="en-US" sz="1800" kern="1200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收获园</a:t>
            </a:r>
            <a:endParaRPr lang="zh-CN" altLang="en-US" sz="2000" kern="1200" dirty="0">
              <a:solidFill>
                <a:schemeClr val="accent1">
                  <a:lumMod val="75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66" y="328922"/>
            <a:ext cx="1588011" cy="47320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  <a:endParaRPr lang="zh-CN" altLang="en-US" sz="1800" kern="1200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04696" y="44244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挑战台</a:t>
            </a:r>
            <a:endParaRPr lang="zh-CN" altLang="en-US" sz="2000" kern="1200" dirty="0">
              <a:solidFill>
                <a:schemeClr val="accent1">
                  <a:lumMod val="75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960985" y="6429426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探寻刷脸开门奥秘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62857" y="371475"/>
            <a:ext cx="11466286" cy="6115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: 圆角 16"/>
          <p:cNvSpPr/>
          <p:nvPr userDrawn="1"/>
        </p:nvSpPr>
        <p:spPr>
          <a:xfrm>
            <a:off x="362857" y="424207"/>
            <a:ext cx="11466286" cy="6062318"/>
          </a:xfrm>
          <a:prstGeom prst="roundRect">
            <a:avLst>
              <a:gd name="adj" fmla="val 692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7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443059" y="810706"/>
            <a:ext cx="11255605" cy="5505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5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6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7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8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microsoft.com/office/2007/relationships/hdphoto" Target="../media/image30.wdp"/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tags" Target="../tags/tag3.xml"/><Relationship Id="rId3" Type="http://schemas.openxmlformats.org/officeDocument/2006/relationships/image" Target="../media/image13.png"/><Relationship Id="rId20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12.xml"/><Relationship Id="rId17" Type="http://schemas.openxmlformats.org/officeDocument/2006/relationships/image" Target="../media/image17.png"/><Relationship Id="rId16" Type="http://schemas.openxmlformats.org/officeDocument/2006/relationships/tags" Target="../tags/tag11.xml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image" Target="../media/image11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9.emf"/><Relationship Id="rId2" Type="http://schemas.openxmlformats.org/officeDocument/2006/relationships/package" Target="../embeddings/Document1.docx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tags" Target="../tags/tag13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0"/>
            <a:ext cx="12191999" cy="6840305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072266" y="511446"/>
            <a:ext cx="10047462" cy="5835108"/>
          </a:xfrm>
          <a:prstGeom prst="roundRect">
            <a:avLst>
              <a:gd name="adj" fmla="val 8975"/>
            </a:avLst>
          </a:prstGeom>
          <a:solidFill>
            <a:schemeClr val="bg1"/>
          </a:solidFill>
          <a:ln w="38100">
            <a:solidFill>
              <a:srgbClr val="4151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灵秀体" panose="02000000000000000000" pitchFamily="2" charset="-122"/>
              <a:ea typeface="印品灵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2040830" y="2327910"/>
            <a:ext cx="8253095" cy="229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di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课 探寻刷脸开门奥秘</a:t>
            </a:r>
            <a:endParaRPr lang="zh-CN" altLang="en-US" sz="5400" b="1" dirty="0">
              <a:solidFill>
                <a:srgbClr val="0070C0"/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算法与数字生活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7099067" y="919406"/>
            <a:ext cx="3754226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</a:t>
            </a:r>
            <a:r>
              <a:rPr lang="en-US" altLang="zh-CN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单元  数字生活话安全</a:t>
            </a:r>
            <a:endParaRPr lang="zh-CN" alt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5856316" y="5558118"/>
            <a:ext cx="4792984" cy="3784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35998" tIns="35998" rIns="35998" bIns="35998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芜湖市第十一中学城东</a:t>
            </a:r>
            <a:r>
              <a:rPr lang="zh-CN" alt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校区  </a:t>
            </a:r>
            <a:r>
              <a:rPr lang="en-US" altLang="zh-CN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葛成云</a:t>
            </a:r>
            <a:endParaRPr lang="zh-CN" alt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7879" y="4269060"/>
            <a:ext cx="3472044" cy="259715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89400" y="919406"/>
            <a:ext cx="4176691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五年级下册</a:t>
            </a: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07" y="631443"/>
            <a:ext cx="771075" cy="620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6310" y="1438910"/>
            <a:ext cx="10186670" cy="1122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269875" algn="l"/>
              </a:tabLst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实验数据分析</a:t>
            </a:r>
            <a:endParaRPr lang="zh-CN" altLang="en-US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508000" fontAlgn="auto">
              <a:lnSpc>
                <a:spcPct val="150000"/>
              </a:lnSpc>
              <a:tabLst>
                <a:tab pos="269875" algn="l"/>
              </a:tabLst>
              <a:defRPr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根据探究实验中的数据记录，进行如下对比分析，根据实验现象，总结实验结论。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30265" y="2682875"/>
            <a:ext cx="4885690" cy="24803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分析 </a:t>
            </a: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：</a:t>
            </a: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对比第</a:t>
            </a:r>
            <a:r>
              <a:rPr lang="en-US" altLang="zh-CN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组实验数据（不同人的识别情况）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发现现象：</a:t>
            </a:r>
            <a:r>
              <a:rPr lang="zh-CN" altLang="en-US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不同的人脸</a:t>
            </a: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对比，相似度</a:t>
            </a:r>
            <a:r>
              <a:rPr lang="en-US" altLang="zh-CN" sz="2000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</a:t>
            </a:r>
            <a:r>
              <a:rPr lang="en-US" altLang="zh-CN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结论：人脸识别有相似度的重要参数，只有相似度够大，才能找到识别结果。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85" y="2934970"/>
            <a:ext cx="4752975" cy="25050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6310" y="1438910"/>
            <a:ext cx="10186670" cy="1122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269875" algn="l"/>
              </a:tabLst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完成人脸识别技术原理的探究表</a:t>
            </a:r>
            <a:endParaRPr lang="zh-CN" altLang="en-US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508000" fontAlgn="auto">
              <a:lnSpc>
                <a:spcPct val="150000"/>
              </a:lnSpc>
              <a:tabLst>
                <a:tab pos="269875" algn="l"/>
              </a:tabLst>
              <a:defRPr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根据以上探究实验，梳理人脸识别开门过程中每个环节的原理，完成如下探究表。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1608455" y="2847340"/>
          <a:ext cx="9093200" cy="2761615"/>
        </p:xfrm>
        <a:graphic>
          <a:graphicData uri="http://schemas.openxmlformats.org/drawingml/2006/table">
            <a:tbl>
              <a:tblPr/>
              <a:tblGrid>
                <a:gridCol w="3319145"/>
                <a:gridCol w="5774055"/>
              </a:tblGrid>
              <a:tr h="592455">
                <a:tc>
                  <a:txBody>
                    <a:bodyPr/>
                    <a:lstStyle/>
                    <a:p>
                      <a:pPr marL="30289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FFFF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人脸识别的工作流程</a:t>
                      </a:r>
                      <a:endParaRPr lang="zh-CN" sz="2400">
                        <a:solidFill>
                          <a:srgbClr val="FFFF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30289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FFFF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技术原理</a:t>
                      </a:r>
                      <a:endParaRPr lang="zh-CN" sz="2400">
                        <a:solidFill>
                          <a:srgbClr val="FFFF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542290">
                <a:tc>
                  <a:txBody>
                    <a:bodyPr/>
                    <a:lstStyle/>
                    <a:p>
                      <a:pPr marL="30289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录入人脸图像</a:t>
                      </a:r>
                      <a:endParaRPr lang="zh-CN" sz="240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289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将人脸图像录入数据库。</a:t>
                      </a:r>
                      <a:endParaRPr lang="zh-CN" sz="240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2290">
                <a:tc>
                  <a:txBody>
                    <a:bodyPr/>
                    <a:lstStyle/>
                    <a:p>
                      <a:pPr marL="30289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人像采集</a:t>
                      </a:r>
                      <a:endParaRPr lang="zh-CN" sz="240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289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利用摄像头采集人脸图像。</a:t>
                      </a:r>
                      <a:endParaRPr lang="zh-CN" sz="240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2290">
                <a:tc>
                  <a:txBody>
                    <a:bodyPr/>
                    <a:lstStyle/>
                    <a:p>
                      <a:pPr marL="30289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人脸对比</a:t>
                      </a:r>
                      <a:endParaRPr lang="zh-CN" sz="240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289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将</a:t>
                      </a:r>
                      <a:r>
                        <a:rPr lang="zh-CN" altLang="en-US" sz="2400" u="sng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      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和</a:t>
                      </a:r>
                      <a:r>
                        <a:rPr lang="zh-CN" altLang="en-US" sz="2400" u="sng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    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进行对比。</a:t>
                      </a:r>
                      <a:endParaRPr lang="zh-CN" sz="240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2290">
                <a:tc>
                  <a:txBody>
                    <a:bodyPr/>
                    <a:lstStyle/>
                    <a:p>
                      <a:pPr marL="30289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身份认证</a:t>
                      </a:r>
                      <a:endParaRPr lang="zh-CN" sz="240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289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检测对比结果，根据</a:t>
                      </a:r>
                      <a:r>
                        <a:rPr lang="zh-CN" altLang="en-US" sz="2400" u="sng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  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认证身份。</a:t>
                      </a:r>
                      <a:endParaRPr lang="zh-CN" sz="240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8B4B4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6310" y="1438910"/>
            <a:ext cx="10186670" cy="1583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269875" algn="l"/>
              </a:tabLst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人脸识别算法</a:t>
            </a:r>
            <a:endParaRPr lang="zh-CN" altLang="en-US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508000" fontAlgn="auto">
              <a:lnSpc>
                <a:spcPct val="150000"/>
              </a:lnSpc>
              <a:tabLst>
                <a:tab pos="269875" algn="l"/>
              </a:tabLst>
              <a:defRPr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人脸识别技术会通过算法提取人像特征，分析建立</a:t>
            </a:r>
            <a:r>
              <a:rPr lang="zh-CN" altLang="en-US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人脸特征模型</a:t>
            </a: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；然后与被测者的人脸特征进行对比分析，根据分析的结果给出相似值，通过这个值即可确定是否为同一人。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955" y="3517265"/>
            <a:ext cx="6917690" cy="25965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6310" y="1438910"/>
            <a:ext cx="9141460" cy="2968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269875" algn="l"/>
              </a:tabLst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算法与数字生活</a:t>
            </a:r>
            <a:endParaRPr lang="zh-CN" altLang="en-US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508000" fontAlgn="auto">
              <a:lnSpc>
                <a:spcPct val="150000"/>
              </a:lnSpc>
              <a:tabLst>
                <a:tab pos="269875" algn="l"/>
              </a:tabLst>
              <a:defRPr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人脸识别虽然方便，但是也有一定的风险，例如：不规范的人脸数据使用，会泄露</a:t>
            </a:r>
            <a:r>
              <a:rPr lang="en-US" altLang="zh-CN" sz="2000" u="sng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</a:t>
            </a: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信息。所以，注意不要随意留存个人信息。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508000" fontAlgn="auto">
              <a:lnSpc>
                <a:spcPct val="150000"/>
              </a:lnSpc>
              <a:tabLst>
                <a:tab pos="269875" algn="l"/>
              </a:tabLst>
              <a:defRPr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数字生活中的算法应用多种多样，相比传统方式，它们更加方便快捷，精准可靠，使我们的生活更加便利，但也可能伴有配套设备昂贵，带来新的数字安全风险等局限问题。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70390" y="3797935"/>
            <a:ext cx="2156460" cy="21564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6310" y="1438910"/>
            <a:ext cx="9752330" cy="1122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269875" algn="l"/>
              </a:tabLst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找出人脸面部特征</a:t>
            </a:r>
            <a:endParaRPr lang="zh-CN" altLang="en-US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508000" fontAlgn="auto">
              <a:lnSpc>
                <a:spcPct val="150000"/>
              </a:lnSpc>
              <a:tabLst>
                <a:tab pos="269875" algn="l"/>
              </a:tabLst>
              <a:defRPr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试一试，找出图中人物有哪些突出的面部特征。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0470" y="2475230"/>
            <a:ext cx="6683375" cy="38334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6310" y="1438910"/>
            <a:ext cx="9752330" cy="1583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269875" algn="l"/>
              </a:tabLst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找出人脸识别应用场景</a:t>
            </a:r>
            <a:endParaRPr lang="zh-CN" altLang="en-US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508000" fontAlgn="auto">
              <a:lnSpc>
                <a:spcPct val="150000"/>
              </a:lnSpc>
              <a:tabLst>
                <a:tab pos="269875" algn="l"/>
              </a:tabLst>
              <a:defRPr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数字社会中，人脸识别技术应用场景越来越广泛，想一想，还有哪些应用场景，给我们的生活带来了怎样的改变？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775" y="3022600"/>
            <a:ext cx="6200775" cy="27336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14387" y="752864"/>
            <a:ext cx="10563225" cy="5628886"/>
          </a:xfrm>
          <a:prstGeom prst="roundRect">
            <a:avLst>
              <a:gd name="adj" fmla="val 44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9326670" y="418460"/>
            <a:ext cx="2050942" cy="172002"/>
            <a:chOff x="971550" y="512132"/>
            <a:chExt cx="1989913" cy="159475"/>
          </a:xfrm>
        </p:grpSpPr>
        <p:sp>
          <p:nvSpPr>
            <p:cNvPr id="7" name="矩形: 圆角 6"/>
            <p:cNvSpPr/>
            <p:nvPr/>
          </p:nvSpPr>
          <p:spPr>
            <a:xfrm>
              <a:off x="971550" y="512132"/>
              <a:ext cx="1714500" cy="1488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812603" y="522747"/>
              <a:ext cx="148860" cy="1488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312391" y="1156512"/>
            <a:ext cx="4176691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五年级下册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1" y="846368"/>
            <a:ext cx="771075" cy="62028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809039" y="2708941"/>
            <a:ext cx="65739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600" dirty="0">
                <a:solidFill>
                  <a:srgbClr val="0070C0"/>
                </a:solidFill>
                <a:effectLst>
                  <a:glow rad="292100">
                    <a:prstClr val="white">
                      <a:alpha val="12000"/>
                    </a:prst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下节课再见！</a:t>
            </a:r>
            <a:endParaRPr lang="zh-CN" altLang="en-US" sz="6600" dirty="0">
              <a:solidFill>
                <a:srgbClr val="0070C0"/>
              </a:solidFill>
              <a:effectLst>
                <a:glow rad="292100">
                  <a:prstClr val="white">
                    <a:alpha val="12000"/>
                  </a:prst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21" y="5789765"/>
            <a:ext cx="3864991" cy="553407"/>
          </a:xfrm>
          <a:prstGeom prst="rect">
            <a:avLst/>
          </a:prstGeom>
        </p:spPr>
      </p:pic>
      <p:sp>
        <p:nvSpPr>
          <p:cNvPr id="3" name="矩形: 圆角 2"/>
          <p:cNvSpPr>
            <a:spLocks noChangeAspect="1"/>
          </p:cNvSpPr>
          <p:nvPr/>
        </p:nvSpPr>
        <p:spPr>
          <a:xfrm>
            <a:off x="900560" y="832678"/>
            <a:ext cx="10364589" cy="5460019"/>
          </a:xfrm>
          <a:prstGeom prst="roundRect">
            <a:avLst>
              <a:gd name="adj" fmla="val 4439"/>
            </a:avLst>
          </a:prstGeom>
          <a:noFill/>
          <a:ln w="19050">
            <a:solidFill>
              <a:srgbClr val="4151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8158" y="4109826"/>
            <a:ext cx="3798939" cy="284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74758" y="1050020"/>
            <a:ext cx="1977065" cy="504000"/>
            <a:chOff x="360782" y="426525"/>
            <a:chExt cx="1977065" cy="504000"/>
          </a:xfrm>
        </p:grpSpPr>
        <p:sp>
          <p:nvSpPr>
            <p:cNvPr id="5" name="PA-矩形 1"/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89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学习情境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461135" y="25374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5" name="文本框 20"/>
          <p:cNvSpPr txBox="1"/>
          <p:nvPr/>
        </p:nvSpPr>
        <p:spPr>
          <a:xfrm>
            <a:off x="1085850" y="1902460"/>
            <a:ext cx="5166995" cy="3354705"/>
          </a:xfrm>
          <a:prstGeom prst="roundRect">
            <a:avLst/>
          </a:prstGeom>
          <a:noFill/>
          <a:ln w="28575" cmpd="dbl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>
              <a:lnSpc>
                <a:spcPct val="150000"/>
              </a:lnSpc>
            </a:pPr>
            <a:r>
              <a:rPr lang="zh-CN" altLang="en-US" sz="2000" kern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随着科技的发展，智能门锁已经逐渐进入人们的日常生活。家里安装的防盗门可以直接</a:t>
            </a:r>
            <a:r>
              <a:rPr lang="en-US" altLang="zh-CN" sz="2000" kern="1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000" kern="1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刷脸</a:t>
            </a:r>
            <a:r>
              <a:rPr lang="en-US" altLang="zh-CN" sz="2000" kern="1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000" kern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开门，既带来了方便，也保障了家庭安全。</a:t>
            </a:r>
            <a:endParaRPr lang="zh-CN" altLang="en-US" sz="2000" kern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kern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那么，智能门锁到底是如何识别住户身份的呢？</a:t>
            </a:r>
            <a:endParaRPr lang="zh-CN" altLang="en-US" sz="2000" kern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995" y="1489710"/>
            <a:ext cx="4001135" cy="41795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8" y="1175679"/>
            <a:ext cx="2224503" cy="11270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99" y="2845657"/>
            <a:ext cx="2224503" cy="11678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195" y="1175514"/>
            <a:ext cx="2393321" cy="10865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38" y="2839974"/>
            <a:ext cx="2260391" cy="98341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41408" y="578088"/>
            <a:ext cx="1977065" cy="504000"/>
            <a:chOff x="360782" y="426525"/>
            <a:chExt cx="1977065" cy="504000"/>
          </a:xfrm>
        </p:grpSpPr>
        <p:sp>
          <p:nvSpPr>
            <p:cNvPr id="5" name="PA-矩形 1"/>
            <p:cNvSpPr/>
            <p:nvPr>
              <p:custDataLst>
                <p:tags r:id="rId9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lang="zh-CN" altLang="en-US" sz="2400" b="1" noProof="0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导航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sp>
        <p:nvSpPr>
          <p:cNvPr id="25" name="文本框 24"/>
          <p:cNvSpPr txBox="1"/>
          <p:nvPr>
            <p:custDataLst>
              <p:tags r:id="rId11"/>
            </p:custDataLst>
          </p:nvPr>
        </p:nvSpPr>
        <p:spPr>
          <a:xfrm>
            <a:off x="970915" y="2485390"/>
            <a:ext cx="189484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zh-CN" kern="0" dirty="0"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了解智能门锁</a:t>
            </a:r>
            <a:endParaRPr lang="zh-CN" altLang="zh-CN" kern="100" dirty="0">
              <a:solidFill>
                <a:schemeClr val="accent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猜想技术过程</a:t>
            </a:r>
            <a:endParaRPr lang="zh-CN" altLang="en-US" dirty="0">
              <a:solidFill>
                <a:schemeClr val="accent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设计探究方案</a:t>
            </a:r>
            <a:endParaRPr lang="zh-CN" altLang="en-US" dirty="0">
              <a:solidFill>
                <a:schemeClr val="accent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2"/>
            </p:custDataLst>
          </p:nvPr>
        </p:nvSpPr>
        <p:spPr>
          <a:xfrm>
            <a:off x="3798570" y="4175760"/>
            <a:ext cx="211836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录入人脸信息</a:t>
            </a:r>
            <a:endParaRPr lang="en-US" altLang="zh-CN" kern="0" dirty="0">
              <a:solidFill>
                <a:schemeClr val="accent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dirty="0"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探究技术原理</a:t>
            </a:r>
            <a:endParaRPr lang="en-US" altLang="zh-CN" dirty="0">
              <a:solidFill>
                <a:schemeClr val="accent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dirty="0"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分析实验数据</a:t>
            </a:r>
            <a:endParaRPr lang="zh-CN" altLang="en-US" dirty="0">
              <a:solidFill>
                <a:schemeClr val="accent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13"/>
            </p:custDataLst>
          </p:nvPr>
        </p:nvSpPr>
        <p:spPr>
          <a:xfrm>
            <a:off x="6237605" y="2530475"/>
            <a:ext cx="22510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kern="0" dirty="0"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人脸识别算法</a:t>
            </a:r>
            <a:endParaRPr lang="zh-CN" kern="0" dirty="0">
              <a:solidFill>
                <a:schemeClr val="accent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dirty="0"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算法与数字生活</a:t>
            </a:r>
            <a:endParaRPr lang="zh-CN" dirty="0">
              <a:solidFill>
                <a:schemeClr val="accent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977630" y="4110356"/>
            <a:ext cx="2242185" cy="9220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85750" indent="-28575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kern="0" dirty="0"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找出人脸特征</a:t>
            </a:r>
            <a:endParaRPr lang="zh-CN" kern="0" dirty="0">
              <a:solidFill>
                <a:schemeClr val="accent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kern="0" dirty="0"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找出应用场景</a:t>
            </a:r>
            <a:endParaRPr lang="zh-CN" kern="0" dirty="0">
              <a:solidFill>
                <a:schemeClr val="accent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折角形 3"/>
          <p:cNvSpPr/>
          <p:nvPr>
            <p:custDataLst>
              <p:tags r:id="rId14"/>
            </p:custDataLst>
          </p:nvPr>
        </p:nvSpPr>
        <p:spPr>
          <a:xfrm>
            <a:off x="781050" y="2312035"/>
            <a:ext cx="2400935" cy="1926590"/>
          </a:xfrm>
          <a:prstGeom prst="foldedCorner">
            <a:avLst/>
          </a:prstGeom>
          <a:noFill/>
          <a:ln>
            <a:solidFill>
              <a:srgbClr val="38B4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折角形 8"/>
          <p:cNvSpPr/>
          <p:nvPr>
            <p:custDataLst>
              <p:tags r:id="rId15"/>
            </p:custDataLst>
          </p:nvPr>
        </p:nvSpPr>
        <p:spPr>
          <a:xfrm>
            <a:off x="3500755" y="4073525"/>
            <a:ext cx="2415540" cy="1855470"/>
          </a:xfrm>
          <a:prstGeom prst="foldedCorner">
            <a:avLst/>
          </a:prstGeom>
          <a:noFill/>
          <a:ln>
            <a:solidFill>
              <a:srgbClr val="38B4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折角形 29"/>
          <p:cNvSpPr/>
          <p:nvPr>
            <p:custDataLst>
              <p:tags r:id="rId16"/>
            </p:custDataLst>
          </p:nvPr>
        </p:nvSpPr>
        <p:spPr>
          <a:xfrm>
            <a:off x="6196965" y="2261870"/>
            <a:ext cx="2331720" cy="1926590"/>
          </a:xfrm>
          <a:prstGeom prst="foldedCorner">
            <a:avLst/>
          </a:prstGeom>
          <a:noFill/>
          <a:ln>
            <a:solidFill>
              <a:srgbClr val="38B4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折角形 31"/>
          <p:cNvSpPr/>
          <p:nvPr/>
        </p:nvSpPr>
        <p:spPr>
          <a:xfrm>
            <a:off x="8895715" y="3822700"/>
            <a:ext cx="2320290" cy="1978660"/>
          </a:xfrm>
          <a:prstGeom prst="foldedCorner">
            <a:avLst/>
          </a:prstGeom>
          <a:noFill/>
          <a:ln>
            <a:solidFill>
              <a:srgbClr val="38B4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5760" y="2528570"/>
            <a:ext cx="510540" cy="464820"/>
          </a:xfrm>
          <a:prstGeom prst="rect">
            <a:avLst/>
          </a:prstGeom>
        </p:spPr>
      </p:pic>
      <p:cxnSp>
        <p:nvCxnSpPr>
          <p:cNvPr id="7" name="曲线连接符 6"/>
          <p:cNvCxnSpPr/>
          <p:nvPr/>
        </p:nvCxnSpPr>
        <p:spPr>
          <a:xfrm rot="5400000" flipV="1">
            <a:off x="2258695" y="3961765"/>
            <a:ext cx="719455" cy="1272540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曲线连接符 13"/>
          <p:cNvCxnSpPr>
            <a:stCxn id="11" idx="0"/>
          </p:cNvCxnSpPr>
          <p:nvPr/>
        </p:nvCxnSpPr>
        <p:spPr>
          <a:xfrm rot="16200000">
            <a:off x="4913630" y="1910080"/>
            <a:ext cx="508635" cy="1362075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曲线连接符 15"/>
          <p:cNvCxnSpPr/>
          <p:nvPr/>
        </p:nvCxnSpPr>
        <p:spPr>
          <a:xfrm rot="5400000" flipV="1">
            <a:off x="7827645" y="3936365"/>
            <a:ext cx="719455" cy="1272540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6310" y="1438910"/>
            <a:ext cx="9479280" cy="1122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269875" algn="l"/>
              </a:tabLst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了解智能门锁人脸识别的工作过程</a:t>
            </a:r>
            <a:endParaRPr lang="zh-CN" altLang="en-US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tabLst>
                <a:tab pos="269875" algn="l"/>
              </a:tabLst>
              <a:defRPr/>
            </a:pPr>
            <a:r>
              <a:rPr lang="en-US" altLang="zh-CN" sz="2000" kern="100" dirty="0">
                <a:solidFill>
                  <a:srgbClr val="38B4B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在下图中选一选、排一排，思考智能门锁是如何识别住户的。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1590" y="2854325"/>
            <a:ext cx="8944610" cy="3038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6310" y="1438910"/>
            <a:ext cx="9479280" cy="1122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269875" algn="l"/>
              </a:tabLst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猜想人脸识别的技术过程</a:t>
            </a:r>
            <a:endParaRPr lang="zh-CN" altLang="en-US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tabLst>
                <a:tab pos="269875" algn="l"/>
              </a:tabLst>
              <a:defRPr/>
            </a:pPr>
            <a:r>
              <a:rPr lang="en-US" altLang="zh-CN" sz="2000" kern="100" dirty="0">
                <a:solidFill>
                  <a:srgbClr val="38B4B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机器如何识别人脸？试类比人识别人的过程，猜想机器识别人的过程。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对象 -2147482624"/>
          <p:cNvGraphicFramePr>
            <a:graphicFrameLocks noChangeAspect="1"/>
          </p:cNvGraphicFramePr>
          <p:nvPr/>
        </p:nvGraphicFramePr>
        <p:xfrm>
          <a:off x="769620" y="2657475"/>
          <a:ext cx="6695440" cy="3342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2" imgW="3695700" imgH="1828800" progId="Word.Document.12">
                  <p:embed/>
                </p:oleObj>
              </mc:Choice>
              <mc:Fallback>
                <p:oleObj name="" r:id="rId2" imgW="3695700" imgH="1828800" progId="Word.Document.1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9620" y="2657475"/>
                        <a:ext cx="6695440" cy="33426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7941310" y="2925445"/>
            <a:ext cx="3315970" cy="2807335"/>
          </a:xfrm>
          <a:prstGeom prst="roundRect">
            <a:avLst>
              <a:gd name="adj" fmla="val 7409"/>
            </a:avLst>
          </a:prstGeom>
          <a:noFill/>
          <a:ln w="28575" cmpd="dbl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7200"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kern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人能确认人的身份（名字），是因为认识此人，并且非常熟悉。猜想：机器能认证人的身份，是因为 </a:t>
            </a:r>
            <a:r>
              <a:rPr lang="zh-CN" altLang="en-US" sz="2000" u="sng" kern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                      </a:t>
            </a:r>
            <a:r>
              <a:rPr lang="zh-CN" altLang="en-US" sz="2000" kern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。</a:t>
            </a:r>
            <a:endParaRPr lang="zh-CN" altLang="en-US" sz="2000" kern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6310" y="1438910"/>
            <a:ext cx="10370820" cy="1122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269875" algn="l"/>
              </a:tabLst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设计探究人脸识别技术原理的方案</a:t>
            </a:r>
            <a:endParaRPr lang="zh-CN" altLang="en-US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tabLst>
                <a:tab pos="269875" algn="l"/>
              </a:tabLst>
              <a:defRPr/>
            </a:pPr>
            <a:r>
              <a:rPr lang="en-US" altLang="zh-CN" sz="2000" kern="100" dirty="0">
                <a:solidFill>
                  <a:srgbClr val="38B4B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观察人脸识别的工作流程，想一想针对这些环节能提出哪些探究问题，如何研究？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3015" y="2820670"/>
            <a:ext cx="2152650" cy="32956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33547" y="3355340"/>
            <a:ext cx="543258" cy="2200910"/>
          </a:xfrm>
          <a:prstGeom prst="roundRect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r>
              <a:rPr lang="zh-CN" altLang="en-US" sz="2000" b="1" kern="1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人脸识别工作流程</a:t>
            </a:r>
            <a:endParaRPr lang="zh-CN" altLang="en-US" sz="2000" b="1" kern="1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12305" y="2818765"/>
            <a:ext cx="609600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提出探究问题：</a:t>
            </a:r>
            <a:endParaRPr lang="zh-CN" altLang="en-US" sz="2000" kern="1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000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000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）探究人脸识别的原理</a:t>
            </a:r>
            <a:endParaRPr lang="zh-CN" altLang="en-US" sz="2000" kern="1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同一人的不同造型能不能识别？</a:t>
            </a:r>
            <a:endParaRPr lang="zh-CN" altLang="en-US" sz="2000" kern="1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000" kern="1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000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000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）探究身份认证的过程</a:t>
            </a:r>
            <a:endParaRPr lang="zh-CN" altLang="en-US" sz="2000" kern="1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没有录入过的人脸能否识别？</a:t>
            </a:r>
            <a:endParaRPr lang="zh-CN" altLang="en-US" sz="2000" kern="1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000" kern="1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下箭头 8"/>
          <p:cNvSpPr/>
          <p:nvPr/>
        </p:nvSpPr>
        <p:spPr>
          <a:xfrm rot="14400000">
            <a:off x="5709285" y="3328670"/>
            <a:ext cx="281305" cy="2052955"/>
          </a:xfrm>
          <a:prstGeom prst="downArrow">
            <a:avLst>
              <a:gd name="adj1" fmla="val 50000"/>
              <a:gd name="adj2" fmla="val 13209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 rot="15300000">
            <a:off x="5843905" y="4365625"/>
            <a:ext cx="281305" cy="2052955"/>
          </a:xfrm>
          <a:prstGeom prst="downArrow">
            <a:avLst>
              <a:gd name="adj1" fmla="val 50000"/>
              <a:gd name="adj2" fmla="val 14327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6310" y="1438910"/>
            <a:ext cx="9479280" cy="1583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269875" algn="l"/>
              </a:tabLst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录入实验人员的人脸信息</a:t>
            </a:r>
            <a:endParaRPr lang="zh-CN" altLang="en-US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508000" fontAlgn="auto">
              <a:lnSpc>
                <a:spcPct val="150000"/>
              </a:lnSpc>
              <a:tabLst>
                <a:tab pos="269875" algn="l"/>
              </a:tabLst>
              <a:defRPr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打开素材中的</a:t>
            </a:r>
            <a:r>
              <a:rPr lang="en-US" altLang="zh-CN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人脸识别</a:t>
            </a:r>
            <a:r>
              <a:rPr lang="en-US" altLang="zh-CN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”</a:t>
            </a: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程序，在程序中录入同学的人脸信息，测试能否成功识别。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9090" y="2760345"/>
            <a:ext cx="5967730" cy="3354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6310" y="1438910"/>
            <a:ext cx="9479280" cy="1122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269875" algn="l"/>
              </a:tabLst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人脸识别技术原理的探究实验</a:t>
            </a:r>
            <a:endParaRPr lang="zh-CN" altLang="en-US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508000" fontAlgn="auto">
              <a:lnSpc>
                <a:spcPct val="150000"/>
              </a:lnSpc>
              <a:tabLst>
                <a:tab pos="269875" algn="l"/>
              </a:tabLst>
              <a:defRPr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使用模拟程序，分别测试识别不同的人脸信息，在</a:t>
            </a:r>
            <a:r>
              <a:rPr lang="zh-CN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下表</a:t>
            </a: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中记录识别结果。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1620520" y="2628900"/>
            <a:ext cx="8442960" cy="3821430"/>
            <a:chOff x="263" y="4364"/>
            <a:chExt cx="12854" cy="577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r="46678"/>
            <a:stretch>
              <a:fillRect/>
            </a:stretch>
          </p:blipFill>
          <p:spPr>
            <a:xfrm>
              <a:off x="263" y="4364"/>
              <a:ext cx="9110" cy="5775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70746"/>
            <a:stretch>
              <a:fillRect/>
            </a:stretch>
          </p:blipFill>
          <p:spPr>
            <a:xfrm>
              <a:off x="8119" y="4364"/>
              <a:ext cx="4998" cy="57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6310" y="1438910"/>
            <a:ext cx="10186670" cy="1122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269875" algn="l"/>
              </a:tabLst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实验数据分析</a:t>
            </a:r>
            <a:endParaRPr lang="zh-CN" altLang="en-US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508000" fontAlgn="auto">
              <a:lnSpc>
                <a:spcPct val="150000"/>
              </a:lnSpc>
              <a:tabLst>
                <a:tab pos="269875" algn="l"/>
              </a:tabLst>
              <a:defRPr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根据探究实验中的数据记录，进行如下对比分析，根据实验现象，总结实验结论。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86195" y="2682875"/>
            <a:ext cx="4923790" cy="24803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分析 1 ：</a:t>
            </a: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对比前 3 组实验数据（免冠无眼镜，戴帽子，戴眼镜识别情况）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发现现象：对于</a:t>
            </a:r>
            <a:r>
              <a:rPr lang="zh-CN" altLang="en-US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同一个人</a:t>
            </a: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各种不同的状态，</a:t>
            </a:r>
            <a:r>
              <a:rPr lang="en-US" altLang="zh-CN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</a:t>
            </a:r>
            <a:r>
              <a:rPr lang="zh-CN" altLang="en-US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（能</a:t>
            </a: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en-US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不能）</a:t>
            </a: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都</a:t>
            </a: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识别到。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结论：说明计算机是对录入人脸时，把脸的轮廓等其他特征保存成</a:t>
            </a:r>
            <a:r>
              <a:rPr lang="en-US" altLang="zh-CN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</a:t>
            </a: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，对比时是用模型去对比。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436"/>
          <a:stretch>
            <a:fillRect/>
          </a:stretch>
        </p:blipFill>
        <p:spPr>
          <a:xfrm>
            <a:off x="530860" y="3187065"/>
            <a:ext cx="5762625" cy="20294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5.2.11"/>
  <p:tag name="WHOLESPTYPE" val="Shape_Text"/>
</p:tagLst>
</file>

<file path=ppt/tags/tag10.xml><?xml version="1.0" encoding="utf-8"?>
<p:tagLst xmlns:p="http://schemas.openxmlformats.org/presentationml/2006/main">
  <p:tag name="KSO_WM_DIAGRAM_VIRTUALLY_FRAME" val="{&quot;height&quot;:262.6,&quot;left&quot;:53.5628346456693,&quot;top&quot;:139.8,&quot;width&quot;:623.3871653543307}"/>
</p:tagLst>
</file>

<file path=ppt/tags/tag11.xml><?xml version="1.0" encoding="utf-8"?>
<p:tagLst xmlns:p="http://schemas.openxmlformats.org/presentationml/2006/main">
  <p:tag name="KSO_WM_DIAGRAM_VIRTUALLY_FRAME" val="{&quot;height&quot;:262.6,&quot;left&quot;:53.5628346456693,&quot;top&quot;:139.8,&quot;width&quot;:623.3871653543307}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UNIT_PLACING_PICTURE_USER_VIEWPORT" val="{&quot;height&quot;:5774,&quot;width&quot;:12854}"/>
</p:tagLst>
</file>

<file path=ppt/tags/tag14.xml><?xml version="1.0" encoding="utf-8"?>
<p:tagLst xmlns:p="http://schemas.openxmlformats.org/presentationml/2006/main">
  <p:tag name="TABLE_ENDDRAG_ORIGIN_RECT" val="667*217"/>
  <p:tag name="TABLE_ENDDRAG_RECT" val="144*233*667*217"/>
</p:tagLst>
</file>

<file path=ppt/tags/tag2.xml><?xml version="1.0" encoding="utf-8"?>
<p:tagLst xmlns:p="http://schemas.openxmlformats.org/presentationml/2006/main">
  <p:tag name="KSO_WM_DIAGRAM_VIRTUALLY_FRAME" val="{&quot;height&quot;:262.6,&quot;left&quot;:53.5628346456693,&quot;top&quot;:139.8,&quot;width&quot;:623.3871653543307}"/>
</p:tagLst>
</file>

<file path=ppt/tags/tag3.xml><?xml version="1.0" encoding="utf-8"?>
<p:tagLst xmlns:p="http://schemas.openxmlformats.org/presentationml/2006/main">
  <p:tag name="KSO_WM_DIAGRAM_VIRTUALLY_FRAME" val="{&quot;height&quot;:262.6,&quot;left&quot;:53.5628346456693,&quot;top&quot;:139.8,&quot;width&quot;:623.3871653543307}"/>
</p:tagLst>
</file>

<file path=ppt/tags/tag4.xml><?xml version="1.0" encoding="utf-8"?>
<p:tagLst xmlns:p="http://schemas.openxmlformats.org/presentationml/2006/main">
  <p:tag name="KSO_WM_DIAGRAM_VIRTUALLY_FRAME" val="{&quot;height&quot;:262.6,&quot;left&quot;:53.5628346456693,&quot;top&quot;:139.8,&quot;width&quot;:623.3871653543307}"/>
</p:tagLst>
</file>

<file path=ppt/tags/tag5.xml><?xml version="1.0" encoding="utf-8"?>
<p:tagLst xmlns:p="http://schemas.openxmlformats.org/presentationml/2006/main">
  <p:tag name="PA" val="v5.2.11"/>
  <p:tag name="WHOLESPTYPE" val="Shape_Text"/>
</p:tagLst>
</file>

<file path=ppt/tags/tag6.xml><?xml version="1.0" encoding="utf-8"?>
<p:tagLst xmlns:p="http://schemas.openxmlformats.org/presentationml/2006/main">
  <p:tag name="KSO_WM_DIAGRAM_VIRTUALLY_FRAME" val="{&quot;height&quot;:262.6,&quot;left&quot;:53.5628346456693,&quot;top&quot;:139.8,&quot;width&quot;:623.3871653543307}"/>
</p:tagLst>
</file>

<file path=ppt/tags/tag7.xml><?xml version="1.0" encoding="utf-8"?>
<p:tagLst xmlns:p="http://schemas.openxmlformats.org/presentationml/2006/main">
  <p:tag name="KSO_WM_DIAGRAM_VIRTUALLY_FRAME" val="{&quot;height&quot;:262.6,&quot;left&quot;:53.5628346456693,&quot;top&quot;:139.8,&quot;width&quot;:623.3871653543307}"/>
</p:tagLst>
</file>

<file path=ppt/tags/tag8.xml><?xml version="1.0" encoding="utf-8"?>
<p:tagLst xmlns:p="http://schemas.openxmlformats.org/presentationml/2006/main">
  <p:tag name="KSO_WM_DIAGRAM_VIRTUALLY_FRAME" val="{&quot;height&quot;:262.6,&quot;left&quot;:53.5628346456693,&quot;top&quot;:139.8,&quot;width&quot;:623.3871653543307}"/>
</p:tagLst>
</file>

<file path=ppt/tags/tag9.xml><?xml version="1.0" encoding="utf-8"?>
<p:tagLst xmlns:p="http://schemas.openxmlformats.org/presentationml/2006/main">
  <p:tag name="KSO_WM_DIAGRAM_VIRTUALLY_FRAME" val="{&quot;height&quot;:262.6,&quot;left&quot;:53.5628346456693,&quot;top&quot;:139.8,&quot;width&quot;:623.3871653543307}"/>
</p:tagLst>
</file>

<file path=ppt/theme/theme1.xml><?xml version="1.0" encoding="utf-8"?>
<a:theme xmlns:a="http://schemas.openxmlformats.org/drawingml/2006/main" name="Office 主题​​">
  <a:themeElements>
    <a:clrScheme name="自定义 12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7661C7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1461</Words>
  <Application>WPS 演示</Application>
  <PresentationFormat>宽屏</PresentationFormat>
  <Paragraphs>115</Paragraphs>
  <Slides>16</Slides>
  <Notes>15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6" baseType="lpstr">
      <vt:lpstr>Arial</vt:lpstr>
      <vt:lpstr>宋体</vt:lpstr>
      <vt:lpstr>Wingdings</vt:lpstr>
      <vt:lpstr>隶书</vt:lpstr>
      <vt:lpstr>微软雅黑</vt:lpstr>
      <vt:lpstr>方正启体简体</vt:lpstr>
      <vt:lpstr>印品灵秀体</vt:lpstr>
      <vt:lpstr>Calibri</vt:lpstr>
      <vt:lpstr>阿里巴巴普惠体 M</vt:lpstr>
      <vt:lpstr>阿里巴巴普惠体</vt:lpstr>
      <vt:lpstr>思源黑体 CN</vt:lpstr>
      <vt:lpstr>Times New Roman</vt:lpstr>
      <vt:lpstr>黑体</vt:lpstr>
      <vt:lpstr>华文新魏</vt:lpstr>
      <vt:lpstr>楷体</vt:lpstr>
      <vt:lpstr>Arial Unicode MS</vt:lpstr>
      <vt:lpstr>Office 主题​​</vt:lpstr>
      <vt:lpstr>1</vt:lpstr>
      <vt:lpstr>1_1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滕 理者</dc:creator>
  <cp:lastModifiedBy>Lenovo</cp:lastModifiedBy>
  <cp:revision>190</cp:revision>
  <dcterms:created xsi:type="dcterms:W3CDTF">2021-03-10T11:26:00Z</dcterms:created>
  <dcterms:modified xsi:type="dcterms:W3CDTF">2025-01-21T12:48:14Z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AD8DD1B2F1B541668F849E934973825E_13</vt:lpwstr>
  </property>
  <property fmtid="{D5CDD505-2E9C-101B-9397-08002B2CF9AE}" pid="3" name="KSOProductBuildVer">
    <vt:lpwstr>2052-11.8.2.12187</vt:lpwstr>
  </property>
</Properties>
</file>