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3"/>
    <p:sldMasterId id="2147483654" r:id="rId4"/>
  </p:sldMasterIdLst>
  <p:notesMasterIdLst>
    <p:notesMasterId r:id="rId6"/>
  </p:notesMasterIdLst>
  <p:sldIdLst>
    <p:sldId id="12703" r:id="rId5"/>
    <p:sldId id="12706" r:id="rId7"/>
    <p:sldId id="12705" r:id="rId8"/>
    <p:sldId id="12707" r:id="rId9"/>
    <p:sldId id="12728" r:id="rId10"/>
    <p:sldId id="12729" r:id="rId11"/>
    <p:sldId id="12730" r:id="rId12"/>
    <p:sldId id="12731" r:id="rId13"/>
    <p:sldId id="12732" r:id="rId14"/>
    <p:sldId id="12733" r:id="rId15"/>
    <p:sldId id="12734" r:id="rId16"/>
    <p:sldId id="12735" r:id="rId17"/>
    <p:sldId id="12736" r:id="rId18"/>
    <p:sldId id="12737" r:id="rId19"/>
    <p:sldId id="12738" r:id="rId20"/>
    <p:sldId id="12739" r:id="rId21"/>
    <p:sldId id="12704" r:id="rId22"/>
  </p:sldIdLst>
  <p:sldSz cx="12192000" cy="6858000"/>
  <p:notesSz cx="6858000" cy="9144000"/>
  <p:embeddedFontLst>
    <p:embeddedFont>
      <p:font typeface="隶书" panose="02010509060101010101" pitchFamily="49" charset="-122"/>
      <p:regular r:id="rId26"/>
    </p:embeddedFont>
    <p:embeddedFont>
      <p:font typeface="微软雅黑" panose="020B0503020204020204" pitchFamily="34" charset="-122"/>
      <p:regular r:id="rId27"/>
    </p:embeddedFont>
    <p:embeddedFont>
      <p:font typeface="方正启体简体" panose="03000509000000000000" pitchFamily="65" charset="-122"/>
      <p:regular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  <p:embeddedFont>
      <p:font typeface="黑体" panose="02010609060101010101" charset="-122"/>
      <p:regular r:id="rId33"/>
    </p:embeddedFont>
    <p:embeddedFont>
      <p:font typeface="楷体" panose="02010609060101010101" pitchFamily="49" charset="-122"/>
      <p:regular r:id="rId34"/>
    </p:embeddedFont>
    <p:embeddedFont>
      <p:font typeface="华文新魏" panose="02010800040101010101" pitchFamily="2" charset="-12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0E2"/>
    <a:srgbClr val="80CFCF"/>
    <a:srgbClr val="38B4B4"/>
    <a:srgbClr val="7EBFB9"/>
    <a:srgbClr val="AAFCB6"/>
    <a:srgbClr val="72B3F0"/>
    <a:srgbClr val="A4CAEF"/>
    <a:srgbClr val="8CCEE0"/>
    <a:srgbClr val="CCE6E4"/>
    <a:srgbClr val="A3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93939" autoAdjust="0"/>
  </p:normalViewPr>
  <p:slideViewPr>
    <p:cSldViewPr snapToGrid="0" showGuides="1">
      <p:cViewPr varScale="1">
        <p:scale>
          <a:sx n="69" d="100"/>
          <a:sy n="69" d="100"/>
        </p:scale>
        <p:origin x="114" y="48"/>
      </p:cViewPr>
      <p:guideLst>
        <p:guide orient="horz" pos="2315"/>
        <p:guide orient="horz" pos="522"/>
        <p:guide pos="428"/>
        <p:guide pos="7201"/>
        <p:guide orient="horz" pos="3692"/>
        <p:guide pos="39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>
        <p:guide orient="horz" pos="2899"/>
        <p:guide pos="22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标题粗、大点，与正文距离大点，正文缩进不对，统改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保障我的密码安全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保障我的密码安全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保障我的密码安全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保障我的密码安全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  <a:endParaRPr lang="zh-CN" altLang="en-US" sz="1800" kern="1200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  <a:endParaRPr lang="zh-CN" altLang="en-US" sz="2000" kern="1200" dirty="0">
              <a:solidFill>
                <a:schemeClr val="accent1">
                  <a:lumMod val="75000"/>
                </a:schemeClr>
              </a:solidFill>
              <a:latin typeface="方正启体简体" panose="03000509000000000000" pitchFamily="65" charset="-122"/>
              <a:ea typeface="方正启体简体" panose="03000509000000000000" pitchFamily="65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960985" y="6429426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保障我的密码安全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tags" Target="../tags/tag16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microsoft.com/office/2007/relationships/hdphoto" Target="../media/image29.wdp"/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microsoft.com/office/2007/relationships/hdphoto" Target="../media/image15.wdp"/><Relationship Id="rId7" Type="http://schemas.openxmlformats.org/officeDocument/2006/relationships/image" Target="../media/image14.png"/><Relationship Id="rId6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tags" Target="../tags/tag4.xml"/><Relationship Id="rId3" Type="http://schemas.openxmlformats.org/officeDocument/2006/relationships/image" Target="../media/image16.png"/><Relationship Id="rId2" Type="http://schemas.openxmlformats.org/officeDocument/2006/relationships/tags" Target="../tags/tag3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1.png"/><Relationship Id="rId2" Type="http://schemas.openxmlformats.org/officeDocument/2006/relationships/tags" Target="../tags/tag14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1.png"/><Relationship Id="rId2" Type="http://schemas.openxmlformats.org/officeDocument/2006/relationships/tags" Target="../tags/tag15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2040830" y="2327910"/>
            <a:ext cx="8253095" cy="22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保障我的密码安全</a:t>
            </a:r>
            <a:endParaRPr lang="zh-CN" altLang="en-US" sz="54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算法与个人隐私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099067" y="919406"/>
            <a:ext cx="3754226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数字生活话安全</a:t>
            </a:r>
            <a:endParaRPr lang="zh-CN" alt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856316" y="5558118"/>
            <a:ext cx="4792984" cy="3784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芜湖市第十一中学城东校区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葛成云</a:t>
            </a:r>
            <a:endParaRPr lang="zh-CN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400" y="919406"/>
            <a:ext cx="4176691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10215880" cy="1583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隐藏明显规律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从便于记忆的角度看，如何保留生日、姓名这些好记的因素，又不容易被破解呢？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阅读下面故事，并思考有何启发。</a:t>
            </a:r>
            <a:endParaRPr lang="en-US" altLang="zh-CN" sz="2800" u="sng" kern="100" dirty="0">
              <a:noFill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0475" y="3604895"/>
            <a:ext cx="8312785" cy="2414270"/>
          </a:xfrm>
          <a:prstGeom prst="rect">
            <a:avLst/>
          </a:prstGeom>
          <a:ln w="38100"/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lvl="0" indent="457200" algn="l" fontAlgn="auto"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08455" y="3826510"/>
            <a:ext cx="7439660" cy="1971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indent="508000" algn="l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sym typeface="+mn-ea"/>
              </a:rPr>
              <a:t>在古罗马时期，有一位名叫凯撒的领袖。他在战争时期发明了一种加密的方法来传递军事情报，即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把字母在字母表的顺序都往后移动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位</a:t>
            </a:r>
            <a:r>
              <a:rPr lang="zh-CN" altLang="en-US" sz="2000">
                <a:sym typeface="+mn-ea"/>
              </a:rPr>
              <a:t>。例如要传递的情报为</a:t>
            </a:r>
            <a:r>
              <a:rPr lang="en-US" altLang="zh-CN" sz="2000">
                <a:sym typeface="+mn-ea"/>
              </a:rPr>
              <a:t>“attack”</a:t>
            </a:r>
            <a:r>
              <a:rPr lang="zh-CN" altLang="en-US" sz="2000">
                <a:sym typeface="+mn-ea"/>
              </a:rPr>
              <a:t>（进攻），加密后就变成</a:t>
            </a:r>
            <a:r>
              <a:rPr lang="en-US" altLang="zh-CN" sz="2000">
                <a:sym typeface="+mn-ea"/>
              </a:rPr>
              <a:t>“dwwdfn”</a:t>
            </a:r>
            <a:r>
              <a:rPr lang="zh-CN" altLang="en-US" sz="2000">
                <a:sym typeface="+mn-ea"/>
              </a:rPr>
              <a:t>，即使被敌人截获，也不能明白其含义。</a:t>
            </a:r>
            <a:endParaRPr lang="zh-CN" altLang="en-US" sz="200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48115" y="3826510"/>
            <a:ext cx="2040255" cy="244284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812020" cy="1583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隐藏明显规律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活动：尝试使用如下算法，对有规律的字符进行转换，观察转换后是否还有明显的规律。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55970" y="3591560"/>
            <a:ext cx="4057015" cy="1516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indent="0" algn="l" fontAlgn="auto">
              <a:lnSpc>
                <a:spcPct val="150000"/>
              </a:lnSpc>
            </a:pPr>
            <a:r>
              <a:rPr lang="zh-CN" altLang="en-US" sz="2000">
                <a:sym typeface="+mn-ea"/>
              </a:rPr>
              <a:t>转换方法：将字符按字母表的顺序往后移动三位，用得到的新字符替换当前字符。</a:t>
            </a:r>
            <a:endParaRPr lang="zh-CN" altLang="en-US" sz="20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780" y="3326765"/>
            <a:ext cx="3505200" cy="228600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3280" y="4123882"/>
            <a:ext cx="1625018" cy="2119589"/>
          </a:xfrm>
          <a:prstGeom prst="rect">
            <a:avLst/>
          </a:prstGeom>
        </p:spPr>
      </p:pic>
      <p:sp>
        <p:nvSpPr>
          <p:cNvPr id="4" name="椭圆形标注 3"/>
          <p:cNvSpPr/>
          <p:nvPr/>
        </p:nvSpPr>
        <p:spPr>
          <a:xfrm flipH="1">
            <a:off x="5129530" y="3326765"/>
            <a:ext cx="5150485" cy="2051685"/>
          </a:xfrm>
          <a:prstGeom prst="wedgeEllipseCallout">
            <a:avLst>
              <a:gd name="adj1" fmla="val -38651"/>
              <a:gd name="adj2" fmla="val 49236"/>
            </a:avLst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812020" cy="1583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隐藏明显规律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活动：尝试使用如下算法，对有规律的字符进行转换，观察转换后是否还有明显的规律。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2172335" y="3810000"/>
          <a:ext cx="8532495" cy="124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055"/>
                <a:gridCol w="948055"/>
                <a:gridCol w="948055"/>
                <a:gridCol w="948055"/>
                <a:gridCol w="948055"/>
                <a:gridCol w="948055"/>
                <a:gridCol w="948055"/>
                <a:gridCol w="948055"/>
                <a:gridCol w="948055"/>
              </a:tblGrid>
              <a:tr h="6235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原字符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6235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新字符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52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91472"/>
            <a:ext cx="1625018" cy="2119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812020" cy="112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讨论新密码的安全性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对比初始密码，</a:t>
            </a: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讨论新密码的安全性和实用性。思考如何快速记住新密码。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580" y="2789555"/>
            <a:ext cx="9937750" cy="27844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2645" y="4069715"/>
            <a:ext cx="2156460" cy="215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812020" cy="112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保障密码安全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6580" y="2459990"/>
            <a:ext cx="8518525" cy="2846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711200" fontAlgn="auto">
              <a:lnSpc>
                <a:spcPct val="150000"/>
              </a:lnSpc>
              <a:tabLst>
                <a:tab pos="269875" algn="l"/>
              </a:tabLst>
              <a:defRPr/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要把姓名拼音变成既好记又安全的密码，首先应该加大密码的长度，然后在拼音字母的基础上，额外使用</a:t>
            </a:r>
            <a:r>
              <a:rPr lang="en-US" altLang="zh-CN" sz="28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u="sng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</a:t>
            </a:r>
            <a:r>
              <a:rPr lang="en-US" altLang="zh-CN" sz="28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8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800" u="sng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</a:t>
            </a:r>
            <a:r>
              <a:rPr lang="en-US" altLang="zh-CN" sz="28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8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拓展密码的字符范围，最后使用</a:t>
            </a:r>
            <a:r>
              <a:rPr lang="en-US" altLang="zh-CN" sz="28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u="sng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</a:t>
            </a:r>
            <a:r>
              <a:rPr lang="zh-CN" altLang="en-US" sz="28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隐藏明显的规律。</a:t>
            </a:r>
            <a:endParaRPr lang="zh-CN" altLang="en-US" sz="28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77010" y="2254885"/>
            <a:ext cx="9565640" cy="3606165"/>
          </a:xfrm>
          <a:prstGeom prst="roundRect">
            <a:avLst>
              <a:gd name="adj" fmla="val 9955"/>
            </a:avLst>
          </a:prstGeom>
          <a:ln w="38100"/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" y="4170045"/>
            <a:ext cx="2156460" cy="215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812020" cy="112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算法与个人隐私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6580" y="2459990"/>
            <a:ext cx="8921750" cy="3400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609600" fontAlgn="auto">
              <a:lnSpc>
                <a:spcPct val="150000"/>
              </a:lnSpc>
              <a:tabLst>
                <a:tab pos="269875" algn="l"/>
              </a:tabLst>
              <a:defRPr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不仅是密码，我们的个人隐私信息都可以用算法进行保护，个人隐私信息安全受到</a:t>
            </a:r>
            <a:r>
              <a:rPr lang="en-US" altLang="zh-CN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 u="sng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</a:t>
            </a:r>
            <a:r>
              <a:rPr lang="en-US" altLang="zh-CN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400" u="sng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</a:t>
            </a:r>
            <a:r>
              <a:rPr lang="en-US" altLang="zh-CN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影响。提高信息的复杂度，会让信息内容更难用穷举法破译。</a:t>
            </a:r>
            <a:endParaRPr lang="zh-CN" altLang="en-US" sz="24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indent="609600" fontAlgn="auto">
              <a:lnSpc>
                <a:spcPct val="150000"/>
              </a:lnSpc>
              <a:tabLst>
                <a:tab pos="269875" algn="l"/>
              </a:tabLst>
              <a:defRPr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我们本课学习的凯撒密码其实是一种</a:t>
            </a:r>
            <a:r>
              <a:rPr lang="en-US" altLang="zh-CN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 u="sng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</a:t>
            </a:r>
            <a:r>
              <a:rPr lang="en-US" altLang="zh-CN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算法，让我们学会用算法保护我们的个人隐私信息。</a:t>
            </a:r>
            <a:endParaRPr lang="zh-CN" altLang="en-US" sz="24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77010" y="2254885"/>
            <a:ext cx="9767570" cy="3606165"/>
          </a:xfrm>
          <a:prstGeom prst="roundRect">
            <a:avLst>
              <a:gd name="adj" fmla="val 9955"/>
            </a:avLst>
          </a:prstGeom>
          <a:ln w="38100"/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" y="4170045"/>
            <a:ext cx="2156460" cy="215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1325925" y="130342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练习：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1910080" y="1958340"/>
            <a:ext cx="73323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下列哪组密码的安全性更高？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□</a:t>
            </a: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A1b2#344 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　</a:t>
            </a:r>
            <a:r>
              <a:rPr lang="en-US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□</a:t>
            </a: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abc123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　</a:t>
            </a:r>
            <a:r>
              <a:rPr lang="en-US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□</a:t>
            </a: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123456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　</a:t>
            </a:r>
            <a:r>
              <a:rPr lang="en-US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□</a:t>
            </a: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abcdef</a:t>
            </a:r>
            <a:endParaRPr lang="en-US" altLang="zh-CN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除了凯撒密码，你能否再设计一种用于加密解密的算法？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56" y="2007800"/>
            <a:ext cx="632428" cy="632428"/>
          </a:xfrm>
          <a:prstGeom prst="rect">
            <a:avLst/>
          </a:prstGeom>
        </p:spPr>
      </p:pic>
      <p:pic>
        <p:nvPicPr>
          <p:cNvPr id="13" name="https://photo-static-api.fotomore.com/creative/vcg/400/new/VCG41165589419.jpg?uid=386&amp;timestamp=1736246054&amp;sign=9992fb5aeb67fafc96e67f627e9377cf" descr="灯泡闪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6195" y="4749165"/>
            <a:ext cx="1334135" cy="12941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/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2391" y="1156512"/>
            <a:ext cx="4176691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五年级下册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809039" y="2708941"/>
            <a:ext cx="65739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下节课再见！</a:t>
            </a:r>
            <a:endParaRPr lang="zh-CN" altLang="en-US" sz="6600" dirty="0">
              <a:solidFill>
                <a:srgbClr val="0070C0"/>
              </a:solidFill>
              <a:effectLst>
                <a:glow rad="292100">
                  <a:prstClr val="white">
                    <a:alpha val="12000"/>
                  </a:prst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/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4758" y="1050020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8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33" y="4030710"/>
            <a:ext cx="1125235" cy="1440000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61135" y="25374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文本框 20"/>
          <p:cNvSpPr txBox="1"/>
          <p:nvPr/>
        </p:nvSpPr>
        <p:spPr>
          <a:xfrm>
            <a:off x="5408295" y="1631315"/>
            <a:ext cx="519684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>
              <a:lnSpc>
                <a:spcPct val="150000"/>
              </a:lnSpc>
            </a:pPr>
            <a:r>
              <a:rPr lang="zh-CN" altLang="en-US" sz="2000" kern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李徽想要注册智慧校园平台的账号，为了方便记忆，他把密码设置成自己的名字拼音 </a:t>
            </a:r>
            <a:r>
              <a:rPr lang="zh-CN" altLang="en-US" sz="2000" kern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lihui</a:t>
            </a:r>
            <a:r>
              <a:rPr lang="zh-CN" altLang="en-US" sz="2000" kern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，爸爸看到后，提醒他这个密码不安全，容易被破解。有什么好办法让李徽的密码</a:t>
            </a:r>
            <a:r>
              <a:rPr lang="zh-CN" altLang="en-US" sz="2000" kern="1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既好记又安全</a:t>
            </a:r>
            <a:r>
              <a:rPr lang="zh-CN" altLang="en-US" sz="2000" kern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呢？</a:t>
            </a:r>
            <a:endParaRPr lang="zh-CN" altLang="en-US" sz="2000" kern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5" descr="图片1_副本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45" y="981075"/>
            <a:ext cx="5741035" cy="574103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795645" y="4458335"/>
            <a:ext cx="4545330" cy="906145"/>
          </a:xfrm>
          <a:prstGeom prst="roundRect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ctr" anchorCtr="0">
            <a:noAutofit/>
          </a:bodyPr>
          <a:p>
            <a:r>
              <a:rPr lang="zh-CN" altLang="en-US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思考：破解密码时除了</a:t>
            </a:r>
            <a:r>
              <a:rPr lang="zh-CN" altLang="en-US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姓名拼音</a:t>
            </a:r>
            <a:r>
              <a:rPr lang="zh-CN" altLang="en-US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，还会优先猜测哪些信息可能会被用作密码？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10031730" y="4568825"/>
            <a:ext cx="866775" cy="13442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8" y="2047534"/>
            <a:ext cx="2224503" cy="11270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9" y="2027142"/>
            <a:ext cx="2224503" cy="11678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75" y="2097534"/>
            <a:ext cx="2393321" cy="10865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683" y="2149094"/>
            <a:ext cx="2260391" cy="98341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9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970915" y="3357245"/>
            <a:ext cx="18948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zh-CN" kern="0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分析密码组成</a:t>
            </a:r>
            <a:endParaRPr lang="zh-CN" altLang="zh-CN" kern="0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kern="0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分析安全因素</a:t>
            </a:r>
            <a:endParaRPr lang="zh-CN" altLang="en-US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3834130" y="3357245"/>
            <a:ext cx="211836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提升复杂度</a:t>
            </a:r>
            <a:endParaRPr lang="en-US" altLang="zh-CN" kern="0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隐藏明显规律</a:t>
            </a:r>
            <a:endParaRPr lang="en-US" altLang="zh-CN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讨论安全性</a:t>
            </a:r>
            <a:endParaRPr lang="zh-CN" altLang="en-US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3"/>
            </p:custDataLst>
          </p:nvPr>
        </p:nvSpPr>
        <p:spPr>
          <a:xfrm>
            <a:off x="6306185" y="3452495"/>
            <a:ext cx="2251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kern="0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保障密码安全</a:t>
            </a:r>
            <a:endParaRPr lang="zh-CN" kern="0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算法与个人隐私</a:t>
            </a:r>
            <a:endParaRPr lang="zh-CN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94775" y="3675063"/>
            <a:ext cx="2242185" cy="2965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kern="0" dirty="0"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哪组密码更安全</a:t>
            </a:r>
            <a:endParaRPr lang="zh-CN" altLang="en-US" kern="0" dirty="0">
              <a:solidFill>
                <a:schemeClr val="accent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折角形 3"/>
          <p:cNvSpPr/>
          <p:nvPr>
            <p:custDataLst>
              <p:tags r:id="rId14"/>
            </p:custDataLst>
          </p:nvPr>
        </p:nvSpPr>
        <p:spPr>
          <a:xfrm>
            <a:off x="781050" y="3132455"/>
            <a:ext cx="2400935" cy="1978025"/>
          </a:xfrm>
          <a:prstGeom prst="foldedCorner">
            <a:avLst/>
          </a:prstGeom>
          <a:noFill/>
          <a:ln>
            <a:solidFill>
              <a:srgbClr val="38B4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折角形 8"/>
          <p:cNvSpPr/>
          <p:nvPr>
            <p:custDataLst>
              <p:tags r:id="rId15"/>
            </p:custDataLst>
          </p:nvPr>
        </p:nvSpPr>
        <p:spPr>
          <a:xfrm>
            <a:off x="3536315" y="3131820"/>
            <a:ext cx="2415540" cy="1978660"/>
          </a:xfrm>
          <a:prstGeom prst="foldedCorner">
            <a:avLst/>
          </a:prstGeom>
          <a:noFill/>
          <a:ln>
            <a:solidFill>
              <a:srgbClr val="38B4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折角形 29"/>
          <p:cNvSpPr/>
          <p:nvPr>
            <p:custDataLst>
              <p:tags r:id="rId16"/>
            </p:custDataLst>
          </p:nvPr>
        </p:nvSpPr>
        <p:spPr>
          <a:xfrm>
            <a:off x="6265545" y="3131820"/>
            <a:ext cx="2331720" cy="1978660"/>
          </a:xfrm>
          <a:prstGeom prst="foldedCorner">
            <a:avLst/>
          </a:prstGeom>
          <a:noFill/>
          <a:ln>
            <a:solidFill>
              <a:srgbClr val="38B4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折角形 31"/>
          <p:cNvSpPr/>
          <p:nvPr/>
        </p:nvSpPr>
        <p:spPr>
          <a:xfrm>
            <a:off x="8912860" y="3131820"/>
            <a:ext cx="2320290" cy="1978660"/>
          </a:xfrm>
          <a:prstGeom prst="foldedCorner">
            <a:avLst/>
          </a:prstGeom>
          <a:noFill/>
          <a:ln>
            <a:solidFill>
              <a:srgbClr val="38B4B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479280" cy="1583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分析密码中的字符</a:t>
            </a:r>
            <a:endParaRPr lang="zh-CN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en-US" altLang="zh-CN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无论以姓名拼音还是生日信息作为密码，这些密码都是由一串字符组成的。想一想，生活中常见的密码还可以由哪些字符组成？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980" y="3364230"/>
            <a:ext cx="6290945" cy="18675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38170" y="3778885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8765" y="3778885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99910" y="3778885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38170" y="4368800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✔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5" grpId="0"/>
      <p:bldP spid="12" grpId="0"/>
      <p:bldP spid="6" grpId="1"/>
      <p:bldP spid="9" grpId="1"/>
      <p:bldP spid="5" grpId="1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479280" cy="1583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分析影响密码安全的因素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en-US" altLang="zh-CN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设置密码时，为什么喜欢将密码设置成生日或者有规律的字符？这会有什么风险？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2677795" y="3331210"/>
            <a:ext cx="6483350" cy="5353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影响因素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：密码有无明显规律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689100" y="4305300"/>
            <a:ext cx="8460740" cy="1725295"/>
          </a:xfrm>
          <a:prstGeom prst="ellips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>
              <a:lnSpc>
                <a:spcPct val="20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生日数字，姓名拼音，手机号码，身份证号</a:t>
            </a:r>
            <a:endParaRPr lang="zh-CN" altLang="en-US" sz="200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12345678</a:t>
            </a:r>
            <a:r>
              <a:rPr lang="zh-CN" altLang="en-US" sz="2000">
                <a:solidFill>
                  <a:srgbClr val="FF0000"/>
                </a:solidFill>
              </a:rPr>
              <a:t>，</a:t>
            </a:r>
            <a:r>
              <a:rPr lang="en-US" altLang="zh-CN" sz="2000">
                <a:solidFill>
                  <a:srgbClr val="FF0000"/>
                </a:solidFill>
              </a:rPr>
              <a:t>11111111</a:t>
            </a:r>
            <a:r>
              <a:rPr lang="zh-CN" altLang="en-US" sz="2000">
                <a:solidFill>
                  <a:srgbClr val="FF0000"/>
                </a:solidFill>
              </a:rPr>
              <a:t>，</a:t>
            </a:r>
            <a:r>
              <a:rPr lang="en-US" altLang="zh-CN" sz="2000">
                <a:solidFill>
                  <a:srgbClr val="FF0000"/>
                </a:solidFill>
              </a:rPr>
              <a:t>ABCDEFG</a:t>
            </a:r>
            <a:r>
              <a:rPr lang="zh-CN" altLang="en-US" sz="2000">
                <a:solidFill>
                  <a:srgbClr val="FF0000"/>
                </a:solidFill>
              </a:rPr>
              <a:t>，</a:t>
            </a:r>
            <a:r>
              <a:rPr lang="en-US" altLang="zh-CN" sz="2000">
                <a:solidFill>
                  <a:srgbClr val="FF0000"/>
                </a:solidFill>
              </a:rPr>
              <a:t>QWERTY</a:t>
            </a:r>
            <a:endParaRPr lang="en-US" altLang="zh-CN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479280" cy="112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分析影响密码安全的因素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对比试验，写出结论：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608455" y="2682875"/>
          <a:ext cx="8575040" cy="2870200"/>
        </p:xfrm>
        <a:graphic>
          <a:graphicData uri="http://schemas.openxmlformats.org/drawingml/2006/table">
            <a:tbl>
              <a:tblPr/>
              <a:tblGrid>
                <a:gridCol w="4287520"/>
                <a:gridCol w="4287520"/>
              </a:tblGrid>
              <a:tr h="528955">
                <a:tc gridSpan="2"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800">
                          <a:latin typeface="Times New Roman" panose="02020603050405020304"/>
                          <a:ea typeface="楷体" panose="02010609060101010101" pitchFamily="49" charset="-122"/>
                        </a:rPr>
                        <a:t>试验一</a:t>
                      </a:r>
                      <a:endParaRPr lang="zh-CN" sz="2800"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t" anchorCtr="0">
                    <a:lnL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cPr>
                    <a:lnR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60830">
                <a:tc>
                  <a:txBody>
                    <a:bodyPr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密码长度为</a:t>
                      </a:r>
                      <a:r>
                        <a:rPr lang="en-US" altLang="zh-CN" sz="2000"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，只能使用</a:t>
                      </a:r>
                      <a:r>
                        <a:rPr lang="en-US" altLang="zh-CN" sz="2000">
                          <a:latin typeface="Times New Roman" panose="02020603050405020304"/>
                          <a:ea typeface="Times New Roman" panose="02020603050405020304"/>
                        </a:rPr>
                        <a:t>0~9</a:t>
                      </a: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这</a:t>
                      </a:r>
                      <a:r>
                        <a:rPr lang="en-US" altLang="zh-CN" sz="2000">
                          <a:latin typeface="Times New Roman" panose="02020603050405020304"/>
                          <a:ea typeface="Times New Roman" panose="02020603050405020304"/>
                        </a:rPr>
                        <a:t>10</a:t>
                      </a: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个数字数字，会有多少种密码组合？</a:t>
                      </a:r>
                      <a:endParaRPr lang="zh-CN" sz="2000"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endParaRPr lang="zh-CN" altLang="en-US" sz="2000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计算：</a:t>
                      </a:r>
                      <a:r>
                        <a:rPr lang="en-US" altLang="zh-CN" sz="2000">
                          <a:latin typeface="Times New Roman" panose="02020603050405020304"/>
                          <a:ea typeface="Times New Roman" panose="02020603050405020304"/>
                        </a:rPr>
                        <a:t>10*10*10=  </a:t>
                      </a:r>
                      <a:r>
                        <a:rPr lang="en-US" altLang="zh-CN" sz="2000" u="sng">
                          <a:latin typeface="Times New Roman" panose="02020603050405020304"/>
                          <a:ea typeface="楷体" panose="02010609060101010101" pitchFamily="49" charset="-122"/>
                        </a:rPr>
                        <a:t>                 </a:t>
                      </a:r>
                      <a:r>
                        <a:rPr lang="zh-CN" altLang="en-US" sz="2000" u="sng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sym typeface="+mn-ea"/>
                        </a:rPr>
                        <a:t>   </a:t>
                      </a:r>
                      <a:r>
                        <a:rPr lang="en-US" alt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 </a:t>
                      </a:r>
                      <a:endParaRPr lang="en-US" altLang="zh-CN" sz="2000">
                        <a:solidFill>
                          <a:srgbClr val="4472C4"/>
                        </a:solidFill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t" anchorCtr="0">
                    <a:lnL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密码长度为</a:t>
                      </a:r>
                      <a:r>
                        <a:rPr lang="en-US" altLang="zh-CN" sz="2000"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，可以使用</a:t>
                      </a:r>
                      <a:r>
                        <a:rPr lang="en-US" altLang="zh-CN" sz="2000">
                          <a:latin typeface="Times New Roman" panose="02020603050405020304"/>
                          <a:ea typeface="Times New Roman" panose="02020603050405020304"/>
                        </a:rPr>
                        <a:t>0~9</a:t>
                      </a: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这</a:t>
                      </a:r>
                      <a:r>
                        <a:rPr lang="en-US" altLang="zh-CN" sz="2000">
                          <a:latin typeface="Times New Roman" panose="02020603050405020304"/>
                          <a:ea typeface="Times New Roman" panose="02020603050405020304"/>
                        </a:rPr>
                        <a:t>10</a:t>
                      </a: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个数字和</a:t>
                      </a:r>
                      <a:r>
                        <a:rPr lang="en-US" altLang="zh-CN" sz="2000">
                          <a:latin typeface="Times New Roman" panose="02020603050405020304"/>
                          <a:ea typeface="Times New Roman" panose="02020603050405020304"/>
                        </a:rPr>
                        <a:t>a~z</a:t>
                      </a: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这</a:t>
                      </a:r>
                      <a:r>
                        <a:rPr lang="en-US" altLang="zh-CN" sz="2000">
                          <a:latin typeface="Times New Roman" panose="02020603050405020304"/>
                          <a:ea typeface="Times New Roman" panose="02020603050405020304"/>
                        </a:rPr>
                        <a:t>26</a:t>
                      </a: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个小写字母，有多少种密码组合？</a:t>
                      </a:r>
                      <a:endParaRPr lang="zh-CN" sz="2000"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计算：</a:t>
                      </a:r>
                      <a:r>
                        <a:rPr lang="zh-CN" altLang="en-US" sz="200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000">
                          <a:latin typeface="Times New Roman" panose="02020603050405020304"/>
                          <a:ea typeface="Times New Roman" panose="02020603050405020304"/>
                        </a:rPr>
                        <a:t>36*36*36=   </a:t>
                      </a:r>
                      <a:r>
                        <a:rPr lang="en-US" altLang="zh-CN" sz="2000" u="sng">
                          <a:latin typeface="Times New Roman" panose="02020603050405020304"/>
                          <a:ea typeface="楷体" panose="02010609060101010101" pitchFamily="49" charset="-122"/>
                        </a:rPr>
                        <a:t> </a:t>
                      </a:r>
                      <a:r>
                        <a:rPr lang="en-US" altLang="zh-CN" sz="2000" u="sng">
                          <a:latin typeface="Times New Roman" panose="02020603050405020304"/>
                          <a:ea typeface="Times New Roman" panose="02020603050405020304"/>
                        </a:rPr>
                        <a:t>  </a:t>
                      </a:r>
                      <a:r>
                        <a:rPr lang="en-US" altLang="zh-CN" sz="2000" u="sng">
                          <a:solidFill>
                            <a:schemeClr val="tx1"/>
                          </a:solidFill>
                          <a:latin typeface="Times New Roman" panose="02020603050405020304"/>
                          <a:ea typeface="楷体" panose="02010609060101010101" pitchFamily="49" charset="-122"/>
                          <a:sym typeface="+mn-ea"/>
                        </a:rPr>
                        <a:t>  </a:t>
                      </a:r>
                      <a:r>
                        <a:rPr lang="zh-CN" altLang="en-US" sz="2000" u="sng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sym typeface="+mn-ea"/>
                        </a:rPr>
                        <a:t> </a:t>
                      </a:r>
                      <a:r>
                        <a:rPr lang="en-US" altLang="zh-CN" sz="2000" u="sng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sym typeface="+mn-ea"/>
                        </a:rPr>
                        <a:t>       </a:t>
                      </a:r>
                      <a:r>
                        <a:rPr lang="zh-CN" altLang="en-US" sz="2000" u="sng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sym typeface="+mn-ea"/>
                        </a:rPr>
                        <a:t>   </a:t>
                      </a:r>
                      <a:r>
                        <a:rPr lang="en-US" altLang="zh-CN" sz="2000" u="sng">
                          <a:solidFill>
                            <a:schemeClr val="tx1"/>
                          </a:solidFill>
                          <a:latin typeface="Times New Roman" panose="02020603050405020304"/>
                          <a:ea typeface="楷体" panose="02010609060101010101" pitchFamily="49" charset="-122"/>
                          <a:sym typeface="+mn-ea"/>
                        </a:rPr>
                        <a:t>    </a:t>
                      </a:r>
                      <a:endParaRPr lang="en-US" altLang="zh-CN" sz="2000" u="sng">
                        <a:solidFill>
                          <a:srgbClr val="4472C4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780415">
                <a:tc gridSpan="2">
                  <a:txBody>
                    <a:bodyPr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得出结论：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楷体" panose="02010609060101010101" pitchFamily="49" charset="-122"/>
                        </a:rPr>
                        <a:t>密码安全跟字符种类有关，当密码长度相同时，</a:t>
                      </a:r>
                      <a:r>
                        <a:rPr lang="zh-CN" altLang="en-US" sz="2000" u="sng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     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楷体" panose="02010609060101010101" pitchFamily="49" charset="-122"/>
                        </a:rPr>
                        <a:t>越多，密码的组合数越多，密码越安全。</a:t>
                      </a:r>
                      <a:endParaRPr 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t" anchorCtr="0">
                    <a:lnL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cPr>
                    <a:lnR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1" y="2468175"/>
            <a:ext cx="632428" cy="63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479280" cy="112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kumimoji="0" lang="en-US" altLang="zh-CN" sz="2400" i="0" kern="1200" cap="none" spc="0" normalizeH="0" baseline="0" noProof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分析影响密码安全的因素</a:t>
            </a:r>
            <a:endParaRPr lang="zh-CN" altLang="en-US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对比试验，写出结论：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540510" y="2707640"/>
          <a:ext cx="8634730" cy="2817495"/>
        </p:xfrm>
        <a:graphic>
          <a:graphicData uri="http://schemas.openxmlformats.org/drawingml/2006/table">
            <a:tbl>
              <a:tblPr/>
              <a:tblGrid>
                <a:gridCol w="4316095"/>
                <a:gridCol w="4318635"/>
              </a:tblGrid>
              <a:tr h="882015">
                <a:tc gridSpan="2"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800">
                          <a:latin typeface="Times New Roman" panose="02020603050405020304"/>
                          <a:ea typeface="楷体" panose="02010609060101010101" pitchFamily="49" charset="-122"/>
                        </a:rPr>
                        <a:t>试验二</a:t>
                      </a:r>
                      <a:endParaRPr lang="zh-CN" sz="2800"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 anchorCtr="0">
                    <a:lnL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cPr>
                    <a:lnR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61415">
                <a:tc>
                  <a:txBody>
                    <a:bodyPr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密码长度为</a:t>
                      </a:r>
                      <a:r>
                        <a:rPr lang="en-US" alt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4</a:t>
                      </a: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，只能使用</a:t>
                      </a:r>
                      <a:r>
                        <a:rPr lang="en-US" altLang="zh-CN" sz="2000">
                          <a:latin typeface="Times New Roman" panose="02020603050405020304"/>
                          <a:ea typeface="Times New Roman" panose="02020603050405020304"/>
                        </a:rPr>
                        <a:t>0~9</a:t>
                      </a: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这</a:t>
                      </a:r>
                      <a:r>
                        <a:rPr lang="en-US" altLang="zh-CN" sz="2000">
                          <a:latin typeface="Times New Roman" panose="02020603050405020304"/>
                          <a:ea typeface="Times New Roman" panose="02020603050405020304"/>
                        </a:rPr>
                        <a:t>10</a:t>
                      </a: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个数字，有多少种密码组合？</a:t>
                      </a:r>
                      <a:endParaRPr lang="zh-CN" sz="2000"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楷体" panose="02010609060101010101" pitchFamily="49" charset="-122"/>
                        </a:rPr>
                        <a:t>计算：</a:t>
                      </a:r>
                      <a:r>
                        <a:rPr lang="en-US" altLang="zh-CN" sz="2000" u="sng">
                          <a:latin typeface="Times New Roman" panose="02020603050405020304"/>
                          <a:ea typeface="楷体" panose="02010609060101010101" pitchFamily="49" charset="-122"/>
                          <a:sym typeface="+mn-ea"/>
                        </a:rPr>
                        <a:t>                </a:t>
                      </a:r>
                      <a:r>
                        <a:rPr lang="zh-CN" altLang="en-US" sz="2000" u="sng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               </a:t>
                      </a:r>
                      <a:endParaRPr lang="zh-CN" altLang="en-US" sz="2000" u="sng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t" anchorCtr="0">
                    <a:lnL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密码长度为</a:t>
                      </a:r>
                      <a:r>
                        <a:rPr lang="en-US" alt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，只能使用</a:t>
                      </a:r>
                      <a:r>
                        <a:rPr lang="en-US" altLang="zh-CN" sz="2000">
                          <a:latin typeface="Times New Roman" panose="02020603050405020304"/>
                          <a:ea typeface="Times New Roman" panose="02020603050405020304"/>
                        </a:rPr>
                        <a:t>0~9</a:t>
                      </a: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这个</a:t>
                      </a:r>
                      <a:r>
                        <a:rPr lang="en-US" altLang="zh-CN" sz="2000">
                          <a:latin typeface="Times New Roman" panose="02020603050405020304"/>
                          <a:ea typeface="Times New Roman" panose="02020603050405020304"/>
                        </a:rPr>
                        <a:t>10</a:t>
                      </a: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个数字，有多少种密码组合？</a:t>
                      </a:r>
                      <a:endParaRPr lang="zh-CN" sz="2000"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Times New Roman" panose="02020603050405020304"/>
                          <a:ea typeface="Times New Roman" panose="02020603050405020304"/>
                        </a:rPr>
                        <a:t> 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楷体" panose="02010609060101010101" pitchFamily="49" charset="-122"/>
                        </a:rPr>
                        <a:t>计算：</a:t>
                      </a:r>
                      <a:r>
                        <a:rPr lang="zh-CN" altLang="en-US" sz="2000" u="sng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 </a:t>
                      </a:r>
                      <a:r>
                        <a:rPr lang="en-US" altLang="zh-CN" sz="2000" u="sng">
                          <a:latin typeface="Times New Roman" panose="02020603050405020304"/>
                          <a:ea typeface="楷体" panose="02010609060101010101" pitchFamily="49" charset="-122"/>
                          <a:sym typeface="+mn-ea"/>
                        </a:rPr>
                        <a:t>               </a:t>
                      </a:r>
                      <a:r>
                        <a:rPr lang="zh-CN" altLang="en-US" sz="2000" u="sng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             </a:t>
                      </a:r>
                      <a:endParaRPr lang="zh-CN" altLang="en-US" sz="2000" u="sng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774065">
                <a:tc gridSpan="2">
                  <a:txBody>
                    <a:bodyPr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Times New Roman" panose="02020603050405020304"/>
                          <a:ea typeface="楷体" panose="02010609060101010101" pitchFamily="49" charset="-122"/>
                        </a:rPr>
                        <a:t>得出结论：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楷体" panose="02010609060101010101" pitchFamily="49" charset="-122"/>
                        </a:rPr>
                        <a:t>密码安全跟密码长度有关，当使用字符种类相同时，</a:t>
                      </a:r>
                      <a:r>
                        <a:rPr lang="zh-CN" altLang="en-US" sz="2000" u="sng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         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楷体" panose="02010609060101010101" pitchFamily="49" charset="-122"/>
                        </a:rPr>
                        <a:t>，密码的组合数越多，密码越安全。</a:t>
                      </a:r>
                      <a:endParaRPr 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t" anchorCtr="0">
                    <a:lnL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cPr>
                    <a:lnR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1" y="2468175"/>
            <a:ext cx="632428" cy="63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4792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kumimoji="0" lang="en-US" altLang="zh-CN" sz="2400" i="0" kern="1200" cap="none" spc="0" normalizeH="0" baseline="0" noProof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分析影响密码安全的因素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3578860" y="3675380"/>
            <a:ext cx="8067675" cy="109156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影响因素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密码的复杂度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（长度和字符种类）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3531235" y="2872740"/>
            <a:ext cx="6483350" cy="5353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影响因素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密码有无明显规律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45" y="3012632"/>
            <a:ext cx="1625018" cy="2119589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990215" y="2565400"/>
            <a:ext cx="7280910" cy="256730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1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310" y="1438910"/>
            <a:ext cx="9479280" cy="3153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提升密码的复杂度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活动：帮助李徽修改原来的密码，并自我评价是否满足以下条件。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en-US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□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长度是否满足</a:t>
            </a: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8~24 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位　　　　</a:t>
            </a:r>
            <a:r>
              <a:rPr lang="en-US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□</a:t>
            </a:r>
            <a:r>
              <a:rPr lang="en-US" altLang="zh-CN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 kern="1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是否包含字母和数字字符</a:t>
            </a: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endParaRPr lang="zh-CN" altLang="en-US" sz="2000" kern="10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  <a:tabLst>
                <a:tab pos="269875" algn="l"/>
              </a:tabLst>
              <a:defRPr/>
            </a:pPr>
            <a:r>
              <a:rPr lang="zh-CN" altLang="en-US" sz="2800" kern="1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修改后的密码是：</a:t>
            </a:r>
            <a:r>
              <a:rPr lang="en-US" altLang="zh-CN" sz="2800" u="sng" kern="1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</a:t>
            </a:r>
            <a:r>
              <a:rPr lang="en-US" altLang="zh-CN" sz="2800" u="sng" kern="100" dirty="0">
                <a:noFill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endParaRPr lang="en-US" altLang="zh-CN" sz="2800" u="sng" kern="100" dirty="0">
              <a:noFill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1210" y="2654300"/>
            <a:ext cx="2581275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5.2.11"/>
  <p:tag name="WHOLESPTYPE" val="Shape_Text"/>
</p:tagLst>
</file>

<file path=ppt/tags/tag10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11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12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TABLE_ENDDRAG_ORIGIN_RECT" val="675*225"/>
  <p:tag name="TABLE_ENDDRAG_RECT" val="138*219*675*226"/>
</p:tagLst>
</file>

<file path=ppt/tags/tag15.xml><?xml version="1.0" encoding="utf-8"?>
<p:tagLst xmlns:p="http://schemas.openxmlformats.org/presentationml/2006/main">
  <p:tag name="TABLE_ENDDRAG_ORIGIN_RECT" val="679*221"/>
  <p:tag name="TABLE_ENDDRAG_RECT" val="121*213*679*221"/>
</p:tagLst>
</file>

<file path=ppt/tags/tag16.xml><?xml version="1.0" encoding="utf-8"?>
<p:tagLst xmlns:p="http://schemas.openxmlformats.org/presentationml/2006/main">
  <p:tag name="TABLE_ENDDRAG_ORIGIN_RECT" val="671*98"/>
  <p:tag name="TABLE_ENDDRAG_RECT" val="95*324*671*98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4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5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6.xml><?xml version="1.0" encoding="utf-8"?>
<p:tagLst xmlns:p="http://schemas.openxmlformats.org/presentationml/2006/main">
  <p:tag name="PA" val="v5.2.11"/>
  <p:tag name="WHOLESPTYPE" val="Shape_Text"/>
</p:tagLst>
</file>

<file path=ppt/tags/tag7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8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ags/tag9.xml><?xml version="1.0" encoding="utf-8"?>
<p:tagLst xmlns:p="http://schemas.openxmlformats.org/presentationml/2006/main">
  <p:tag name="KSO_WM_DIAGRAM_VIRTUALLY_FRAME" val="{&quot;height&quot;:262.6,&quot;left&quot;:53.5628346456693,&quot;top&quot;:139.8,&quot;width&quot;:623.3871653543307}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1905</Words>
  <Application>WPS 演示</Application>
  <PresentationFormat>宽屏</PresentationFormat>
  <Paragraphs>144</Paragraphs>
  <Slides>17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8" baseType="lpstr">
      <vt:lpstr>Arial</vt:lpstr>
      <vt:lpstr>宋体</vt:lpstr>
      <vt:lpstr>Wingdings</vt:lpstr>
      <vt:lpstr>隶书</vt:lpstr>
      <vt:lpstr>微软雅黑</vt:lpstr>
      <vt:lpstr>方正启体简体</vt:lpstr>
      <vt:lpstr>印品灵秀体</vt:lpstr>
      <vt:lpstr>Calibri</vt:lpstr>
      <vt:lpstr>阿里巴巴普惠体 M</vt:lpstr>
      <vt:lpstr>阿里巴巴普惠体</vt:lpstr>
      <vt:lpstr>思源黑体 CN</vt:lpstr>
      <vt:lpstr>Times New Roman</vt:lpstr>
      <vt:lpstr>黑体</vt:lpstr>
      <vt:lpstr>楷体</vt:lpstr>
      <vt:lpstr>华文新魏</vt:lpstr>
      <vt:lpstr>Times New Roman</vt:lpstr>
      <vt:lpstr>Arial Unicode MS</vt:lpstr>
      <vt:lpstr>Malgun Gothic</vt:lpstr>
      <vt:lpstr>Office 主题​​</vt:lpstr>
      <vt:lpstr>1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Lenovo</cp:lastModifiedBy>
  <cp:revision>180</cp:revision>
  <dcterms:created xsi:type="dcterms:W3CDTF">2021-03-10T11:26:00Z</dcterms:created>
  <dcterms:modified xsi:type="dcterms:W3CDTF">2025-01-21T12:50:28Z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6A275830681A4B0FAE907227495AEA00_13</vt:lpwstr>
  </property>
  <property fmtid="{D5CDD505-2E9C-101B-9397-08002B2CF9AE}" pid="3" name="KSOProductBuildVer">
    <vt:lpwstr>2052-11.8.2.12187</vt:lpwstr>
  </property>
</Properties>
</file>