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4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25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26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51" r:id="rId2"/>
    <p:sldMasterId id="2147483654" r:id="rId3"/>
  </p:sldMasterIdLst>
  <p:notesMasterIdLst>
    <p:notesMasterId r:id="rId24"/>
  </p:notesMasterIdLst>
  <p:handoutMasterIdLst>
    <p:handoutMasterId r:id="rId25"/>
  </p:handoutMasterIdLst>
  <p:sldIdLst>
    <p:sldId id="12703" r:id="rId4"/>
    <p:sldId id="637" r:id="rId5"/>
    <p:sldId id="12711" r:id="rId6"/>
    <p:sldId id="12777" r:id="rId7"/>
    <p:sldId id="12705" r:id="rId8"/>
    <p:sldId id="12706" r:id="rId9"/>
    <p:sldId id="12778" r:id="rId10"/>
    <p:sldId id="12780" r:id="rId11"/>
    <p:sldId id="12708" r:id="rId12"/>
    <p:sldId id="12781" r:id="rId13"/>
    <p:sldId id="12782" r:id="rId14"/>
    <p:sldId id="12784" r:id="rId15"/>
    <p:sldId id="12785" r:id="rId16"/>
    <p:sldId id="12787" r:id="rId17"/>
    <p:sldId id="12786" r:id="rId18"/>
    <p:sldId id="12794" r:id="rId19"/>
    <p:sldId id="12788" r:id="rId20"/>
    <p:sldId id="12710" r:id="rId21"/>
    <p:sldId id="12738" r:id="rId22"/>
    <p:sldId id="12704" r:id="rId23"/>
  </p:sldIdLst>
  <p:sldSz cx="12192000" cy="6858000"/>
  <p:notesSz cx="6858000" cy="9144000"/>
  <p:embeddedFontLst>
    <p:embeddedFont>
      <p:font typeface="等线" panose="02010600030101010101" pitchFamily="2" charset="-122"/>
      <p:regular r:id="rId26"/>
      <p:bold r:id="rId27"/>
    </p:embeddedFont>
    <p:embeddedFont>
      <p:font typeface="楷体" panose="02010609060101010101" pitchFamily="49" charset="-122"/>
      <p:regular r:id="rId28"/>
    </p:embeddedFont>
    <p:embeddedFont>
      <p:font typeface="隶书" panose="02010509060101010101" pitchFamily="49" charset="-122"/>
      <p:regular r:id="rId29"/>
    </p:embeddedFont>
    <p:embeddedFont>
      <p:font typeface="微软雅黑" panose="020B0503020204020204" pitchFamily="34" charset="-122"/>
      <p:regular r:id="rId30"/>
      <p:bold r:id="rId31"/>
    </p:embeddedFont>
  </p:embeddedFontLst>
  <p:custDataLst>
    <p:tags r:id="rId3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3" orient="horz" pos="559" userDrawn="1">
          <p15:clr>
            <a:srgbClr val="A4A3A4"/>
          </p15:clr>
        </p15:guide>
        <p15:guide id="4" pos="425" userDrawn="1">
          <p15:clr>
            <a:srgbClr val="A4A3A4"/>
          </p15:clr>
        </p15:guide>
        <p15:guide id="5" pos="7252" userDrawn="1">
          <p15:clr>
            <a:srgbClr val="A4A3A4"/>
          </p15:clr>
        </p15:guide>
        <p15:guide id="6" orient="horz" pos="3784" userDrawn="1">
          <p15:clr>
            <a:srgbClr val="A4A3A4"/>
          </p15:clr>
        </p15:guide>
        <p15:guide id="7" pos="378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29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28033"/>
    <a:srgbClr val="7EBFB9"/>
    <a:srgbClr val="BCDEDB"/>
    <a:srgbClr val="CCE6E4"/>
    <a:srgbClr val="72B3F0"/>
    <a:srgbClr val="A4CAEF"/>
    <a:srgbClr val="8CCEE0"/>
    <a:srgbClr val="8ED0E2"/>
    <a:srgbClr val="A3DAFF"/>
    <a:srgbClr val="9DCF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244" autoAdjust="0"/>
    <p:restoredTop sz="94842" autoAdjust="0"/>
  </p:normalViewPr>
  <p:slideViewPr>
    <p:cSldViewPr snapToGrid="0" showGuides="1">
      <p:cViewPr varScale="1">
        <p:scale>
          <a:sx n="92" d="100"/>
          <a:sy n="92" d="100"/>
        </p:scale>
        <p:origin x="104" y="216"/>
      </p:cViewPr>
      <p:guideLst>
        <p:guide orient="horz" pos="2160"/>
        <p:guide orient="horz" pos="559"/>
        <p:guide pos="425"/>
        <p:guide pos="7252"/>
        <p:guide orient="horz" pos="3784"/>
        <p:guide pos="3786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67" d="100"/>
          <a:sy n="67" d="100"/>
        </p:scale>
        <p:origin x="2829" y="24"/>
      </p:cViewPr>
      <p:guideLst>
        <p:guide orient="horz" pos="2880"/>
        <p:guide pos="2129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1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handoutMaster" Target="handoutMasters/handoutMaster1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32" Type="http://schemas.openxmlformats.org/officeDocument/2006/relationships/tags" Target="tags/tag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font" Target="fonts/font3.fntdata"/><Relationship Id="rId36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6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theme" Target="theme/theme1.xml"/><Relationship Id="rId8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325F6C-D636-48C2-A31B-346E2830E815}" type="datetimeFigureOut">
              <a:rPr lang="zh-CN" altLang="en-US" smtClean="0"/>
              <a:t>2025/1/24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17F419-4325-4F59-B22D-7866F0CF939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隶书" panose="02010509060101010101" pitchFamily="49" charset="-122"/>
                <a:ea typeface="隶书" panose="02010509060101010101" pitchFamily="49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隶书" panose="02010509060101010101" pitchFamily="49" charset="-122"/>
                <a:ea typeface="隶书" panose="02010509060101010101" pitchFamily="49" charset="-122"/>
              </a:defRPr>
            </a:lvl1pPr>
          </a:lstStyle>
          <a:p>
            <a:fld id="{F4F39D6B-3B0B-46FE-B8BE-0F0A56ED4D23}" type="datetimeFigureOut">
              <a:rPr lang="zh-CN" altLang="en-US" smtClean="0"/>
              <a:t>2025/1/24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隶书" panose="02010509060101010101" pitchFamily="49" charset="-122"/>
                <a:ea typeface="隶书" panose="02010509060101010101" pitchFamily="49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隶书" panose="02010509060101010101" pitchFamily="49" charset="-122"/>
                <a:ea typeface="隶书" panose="02010509060101010101" pitchFamily="49" charset="-122"/>
              </a:defRPr>
            </a:lvl1pPr>
          </a:lstStyle>
          <a:p>
            <a:fld id="{F051B22D-B9B7-460C-AFF5-E4A2A2B766A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隶书" panose="02010509060101010101" pitchFamily="49" charset="-122"/>
        <a:ea typeface="隶书" panose="02010509060101010101" pitchFamily="49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隶书" panose="02010509060101010101" pitchFamily="49" charset="-122"/>
        <a:ea typeface="隶书" panose="02010509060101010101" pitchFamily="49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隶书" panose="02010509060101010101" pitchFamily="49" charset="-122"/>
        <a:ea typeface="隶书" panose="02010509060101010101" pitchFamily="49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隶书" panose="02010509060101010101" pitchFamily="49" charset="-122"/>
        <a:ea typeface="隶书" panose="02010509060101010101" pitchFamily="49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隶书" panose="02010509060101010101" pitchFamily="49" charset="-122"/>
        <a:ea typeface="隶书" panose="02010509060101010101" pitchFamily="49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51B22D-B9B7-460C-AFF5-E4A2A2B766A2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51B22D-B9B7-460C-AFF5-E4A2A2B766A2}" type="slidenum">
              <a:rPr lang="zh-CN" altLang="en-US" smtClean="0"/>
              <a:t>20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51B22D-B9B7-460C-AFF5-E4A2A2B766A2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051B22D-B9B7-460C-AFF5-E4A2A2B766A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隶书" panose="02010509060101010101" pitchFamily="49" charset="-122"/>
                <a:ea typeface="隶书" panose="02010509060101010101" pitchFamily="49" charset="-122"/>
                <a:cs typeface="+mn-cs"/>
              </a:r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隶书" panose="02010509060101010101" pitchFamily="49" charset="-122"/>
              <a:ea typeface="隶书" panose="02010509060101010101" pitchFamily="49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051B22D-B9B7-460C-AFF5-E4A2A2B766A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隶书" panose="02010509060101010101" pitchFamily="49" charset="-122"/>
                <a:ea typeface="隶书" panose="02010509060101010101" pitchFamily="49" charset="-122"/>
                <a:cs typeface="+mn-cs"/>
              </a:r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隶书" panose="02010509060101010101" pitchFamily="49" charset="-122"/>
              <a:ea typeface="隶书" panose="02010509060101010101" pitchFamily="49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51B22D-B9B7-460C-AFF5-E4A2A2B766A2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51B22D-B9B7-460C-AFF5-E4A2A2B766A2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51B22D-B9B7-460C-AFF5-E4A2A2B766A2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51B22D-B9B7-460C-AFF5-E4A2A2B766A2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bg>
      <p:bgPr>
        <a:solidFill>
          <a:srgbClr val="016A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bg>
      <p:bgPr>
        <a:solidFill>
          <a:srgbClr val="016A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960755" y="6429375"/>
            <a:ext cx="5640070" cy="3683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第</a:t>
            </a:r>
            <a:r>
              <a:rPr lang="en-US" altLang="zh-CN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8</a:t>
            </a:r>
            <a:r>
              <a:rPr lang="zh-CN" altLang="en-US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课 垃圾投放算积分</a:t>
            </a:r>
            <a:r>
              <a:rPr lang="en-US" altLang="zh-CN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——</a:t>
            </a:r>
            <a:r>
              <a:rPr lang="zh-CN" altLang="en-US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认识算法效率</a:t>
            </a:r>
            <a:endParaRPr lang="zh-CN" altLang="en-US" dirty="0">
              <a:solidFill>
                <a:schemeClr val="accent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42" y="6451661"/>
            <a:ext cx="358012" cy="28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131" y="48714"/>
            <a:ext cx="1553258" cy="116186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960755" y="6429375"/>
            <a:ext cx="5396865" cy="3683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第</a:t>
            </a:r>
            <a:r>
              <a:rPr lang="en-US" altLang="zh-CN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8</a:t>
            </a:r>
            <a:r>
              <a:rPr lang="zh-CN" altLang="en-US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课 垃圾投放算积分</a:t>
            </a:r>
            <a:r>
              <a:rPr lang="en-US" altLang="zh-CN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——</a:t>
            </a:r>
            <a:r>
              <a:rPr lang="zh-CN" altLang="en-US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认识算法效率</a:t>
            </a:r>
            <a:endParaRPr lang="zh-CN" altLang="en-US" dirty="0">
              <a:solidFill>
                <a:schemeClr val="accent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42" y="6451661"/>
            <a:ext cx="358012" cy="28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305" y="445569"/>
            <a:ext cx="5342272" cy="35655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387" y="328922"/>
            <a:ext cx="1588011" cy="473203"/>
          </a:xfrm>
          <a:prstGeom prst="rect">
            <a:avLst/>
          </a:prstGeom>
        </p:spPr>
      </p:pic>
      <p:sp>
        <p:nvSpPr>
          <p:cNvPr id="12" name="文本框 11"/>
          <p:cNvSpPr txBox="1"/>
          <p:nvPr userDrawn="1"/>
        </p:nvSpPr>
        <p:spPr>
          <a:xfrm>
            <a:off x="6562357" y="442375"/>
            <a:ext cx="954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solidFill>
                  <a:schemeClr val="accent1">
                    <a:lumMod val="75000"/>
                  </a:schemeClr>
                </a:solidFill>
                <a:latin typeface="方正启体简体" panose="03000509000000000000" pitchFamily="65" charset="-122"/>
                <a:ea typeface="方正启体简体" panose="03000509000000000000" pitchFamily="65" charset="-122"/>
              </a:rPr>
              <a:t>准备间</a:t>
            </a:r>
          </a:p>
        </p:txBody>
      </p:sp>
      <p:sp>
        <p:nvSpPr>
          <p:cNvPr id="13" name="文本框 12"/>
          <p:cNvSpPr txBox="1"/>
          <p:nvPr userDrawn="1"/>
        </p:nvSpPr>
        <p:spPr>
          <a:xfrm>
            <a:off x="8025934" y="457764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accent1">
                    <a:lumMod val="60000"/>
                    <a:lumOff val="40000"/>
                  </a:schemeClr>
                </a:solidFill>
                <a:latin typeface="方正启体简体" panose="03000509000000000000" pitchFamily="65" charset="-122"/>
                <a:ea typeface="方正启体简体" panose="03000509000000000000" pitchFamily="65" charset="-122"/>
              </a:rPr>
              <a:t>活动室</a:t>
            </a: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9258626" y="457764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accent1">
                    <a:lumMod val="60000"/>
                    <a:lumOff val="40000"/>
                  </a:schemeClr>
                </a:solidFill>
                <a:latin typeface="方正启体简体" panose="03000509000000000000" pitchFamily="65" charset="-122"/>
                <a:ea typeface="方正启体简体" panose="03000509000000000000" pitchFamily="65" charset="-122"/>
              </a:rPr>
              <a:t>收获园</a:t>
            </a:r>
          </a:p>
        </p:txBody>
      </p:sp>
      <p:sp>
        <p:nvSpPr>
          <p:cNvPr id="15" name="文本框 14"/>
          <p:cNvSpPr txBox="1"/>
          <p:nvPr userDrawn="1"/>
        </p:nvSpPr>
        <p:spPr>
          <a:xfrm>
            <a:off x="10635176" y="457764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accent1">
                    <a:lumMod val="60000"/>
                    <a:lumOff val="40000"/>
                  </a:schemeClr>
                </a:solidFill>
                <a:latin typeface="方正启体简体" panose="03000509000000000000" pitchFamily="65" charset="-122"/>
                <a:ea typeface="方正启体简体" panose="03000509000000000000" pitchFamily="65" charset="-122"/>
              </a:rPr>
              <a:t>挑战台</a:t>
            </a:r>
          </a:p>
        </p:txBody>
      </p:sp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131" y="48714"/>
            <a:ext cx="1553258" cy="116186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960755" y="6429375"/>
            <a:ext cx="5397500" cy="3683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第</a:t>
            </a:r>
            <a:r>
              <a:rPr lang="en-US" altLang="zh-CN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8</a:t>
            </a:r>
            <a:r>
              <a:rPr lang="zh-CN" altLang="en-US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课 垃圾投放算积分</a:t>
            </a:r>
            <a:r>
              <a:rPr lang="en-US" altLang="zh-CN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——</a:t>
            </a:r>
            <a:r>
              <a:rPr lang="zh-CN" altLang="en-US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认识算法效率</a:t>
            </a:r>
            <a:endParaRPr lang="zh-CN" altLang="en-US" dirty="0">
              <a:solidFill>
                <a:schemeClr val="accent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42" y="6451661"/>
            <a:ext cx="358012" cy="28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305" y="445569"/>
            <a:ext cx="5342272" cy="35655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9124" y="326636"/>
            <a:ext cx="1815850" cy="475489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/>
        </p:nvSpPr>
        <p:spPr>
          <a:xfrm>
            <a:off x="6562357" y="442375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800" kern="1200" dirty="0">
                <a:solidFill>
                  <a:schemeClr val="accent1">
                    <a:lumMod val="60000"/>
                    <a:lumOff val="40000"/>
                  </a:schemeClr>
                </a:solidFill>
                <a:latin typeface="方正启体简体" panose="03000509000000000000" pitchFamily="65" charset="-122"/>
                <a:ea typeface="方正启体简体" panose="03000509000000000000" pitchFamily="65" charset="-122"/>
                <a:cs typeface="+mn-cs"/>
              </a:rPr>
              <a:t>准备间</a:t>
            </a:r>
          </a:p>
        </p:txBody>
      </p:sp>
      <p:sp>
        <p:nvSpPr>
          <p:cNvPr id="5" name="文本框 4"/>
          <p:cNvSpPr txBox="1"/>
          <p:nvPr userDrawn="1"/>
        </p:nvSpPr>
        <p:spPr>
          <a:xfrm>
            <a:off x="7964974" y="457764"/>
            <a:ext cx="954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kern="1200" dirty="0">
                <a:solidFill>
                  <a:schemeClr val="accent1">
                    <a:lumMod val="75000"/>
                  </a:schemeClr>
                </a:solidFill>
                <a:latin typeface="方正启体简体" panose="03000509000000000000" pitchFamily="65" charset="-122"/>
                <a:ea typeface="方正启体简体" panose="03000509000000000000" pitchFamily="65" charset="-122"/>
                <a:cs typeface="+mn-cs"/>
              </a:rPr>
              <a:t>活动室</a:t>
            </a:r>
          </a:p>
        </p:txBody>
      </p:sp>
      <p:sp>
        <p:nvSpPr>
          <p:cNvPr id="8" name="文本框 7"/>
          <p:cNvSpPr txBox="1"/>
          <p:nvPr userDrawn="1"/>
        </p:nvSpPr>
        <p:spPr>
          <a:xfrm>
            <a:off x="9258626" y="457764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accent1">
                    <a:lumMod val="60000"/>
                    <a:lumOff val="40000"/>
                  </a:schemeClr>
                </a:solidFill>
                <a:latin typeface="方正启体简体" panose="03000509000000000000" pitchFamily="65" charset="-122"/>
                <a:ea typeface="方正启体简体" panose="03000509000000000000" pitchFamily="65" charset="-122"/>
              </a:rPr>
              <a:t>收获园</a:t>
            </a:r>
          </a:p>
        </p:txBody>
      </p:sp>
      <p:sp>
        <p:nvSpPr>
          <p:cNvPr id="10" name="文本框 9"/>
          <p:cNvSpPr txBox="1"/>
          <p:nvPr userDrawn="1"/>
        </p:nvSpPr>
        <p:spPr>
          <a:xfrm>
            <a:off x="10635176" y="457764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accent1">
                    <a:lumMod val="60000"/>
                    <a:lumOff val="40000"/>
                  </a:schemeClr>
                </a:solidFill>
                <a:latin typeface="方正启体简体" panose="03000509000000000000" pitchFamily="65" charset="-122"/>
                <a:ea typeface="方正启体简体" panose="03000509000000000000" pitchFamily="65" charset="-122"/>
              </a:rPr>
              <a:t>挑战台</a:t>
            </a: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131" y="48714"/>
            <a:ext cx="1553258" cy="116186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4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42" y="6451661"/>
            <a:ext cx="358012" cy="28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305" y="445569"/>
            <a:ext cx="5342272" cy="35655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7285" y="326636"/>
            <a:ext cx="1815850" cy="475489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/>
        </p:nvSpPr>
        <p:spPr>
          <a:xfrm>
            <a:off x="6562357" y="442375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800" kern="1200" dirty="0">
                <a:solidFill>
                  <a:schemeClr val="accent1">
                    <a:lumMod val="60000"/>
                    <a:lumOff val="40000"/>
                  </a:schemeClr>
                </a:solidFill>
                <a:latin typeface="方正启体简体" panose="03000509000000000000" pitchFamily="65" charset="-122"/>
                <a:ea typeface="方正启体简体" panose="03000509000000000000" pitchFamily="65" charset="-122"/>
                <a:cs typeface="+mn-cs"/>
              </a:rPr>
              <a:t>准备间</a:t>
            </a:r>
          </a:p>
        </p:txBody>
      </p:sp>
      <p:sp>
        <p:nvSpPr>
          <p:cNvPr id="5" name="文本框 4"/>
          <p:cNvSpPr txBox="1"/>
          <p:nvPr userDrawn="1"/>
        </p:nvSpPr>
        <p:spPr>
          <a:xfrm>
            <a:off x="8025934" y="457764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accent1">
                    <a:lumMod val="60000"/>
                    <a:lumOff val="40000"/>
                  </a:schemeClr>
                </a:solidFill>
                <a:latin typeface="方正启体简体" panose="03000509000000000000" pitchFamily="65" charset="-122"/>
                <a:ea typeface="方正启体简体" panose="03000509000000000000" pitchFamily="65" charset="-122"/>
              </a:rPr>
              <a:t>活动室</a:t>
            </a:r>
          </a:p>
        </p:txBody>
      </p:sp>
      <p:sp>
        <p:nvSpPr>
          <p:cNvPr id="8" name="文本框 7"/>
          <p:cNvSpPr txBox="1"/>
          <p:nvPr userDrawn="1"/>
        </p:nvSpPr>
        <p:spPr>
          <a:xfrm>
            <a:off x="9258626" y="457764"/>
            <a:ext cx="954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kern="1200" dirty="0">
                <a:solidFill>
                  <a:schemeClr val="accent1">
                    <a:lumMod val="75000"/>
                  </a:schemeClr>
                </a:solidFill>
                <a:latin typeface="方正启体简体" panose="03000509000000000000" pitchFamily="65" charset="-122"/>
                <a:ea typeface="方正启体简体" panose="03000509000000000000" pitchFamily="65" charset="-122"/>
                <a:cs typeface="+mn-cs"/>
              </a:rPr>
              <a:t>收获园</a:t>
            </a:r>
          </a:p>
        </p:txBody>
      </p:sp>
      <p:sp>
        <p:nvSpPr>
          <p:cNvPr id="10" name="文本框 9"/>
          <p:cNvSpPr txBox="1"/>
          <p:nvPr userDrawn="1"/>
        </p:nvSpPr>
        <p:spPr>
          <a:xfrm>
            <a:off x="10635176" y="457764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accent1">
                    <a:lumMod val="60000"/>
                    <a:lumOff val="40000"/>
                  </a:schemeClr>
                </a:solidFill>
                <a:latin typeface="方正启体简体" panose="03000509000000000000" pitchFamily="65" charset="-122"/>
                <a:ea typeface="方正启体简体" panose="03000509000000000000" pitchFamily="65" charset="-122"/>
              </a:rPr>
              <a:t>挑战台</a:t>
            </a: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131" y="48714"/>
            <a:ext cx="1553258" cy="1161866"/>
          </a:xfrm>
          <a:prstGeom prst="rect">
            <a:avLst/>
          </a:prstGeom>
        </p:spPr>
      </p:pic>
      <p:sp>
        <p:nvSpPr>
          <p:cNvPr id="11" name="文本框 10"/>
          <p:cNvSpPr txBox="1"/>
          <p:nvPr userDrawn="1"/>
        </p:nvSpPr>
        <p:spPr>
          <a:xfrm>
            <a:off x="960755" y="6429375"/>
            <a:ext cx="5601335" cy="3683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第</a:t>
            </a:r>
            <a:r>
              <a:rPr lang="en-US" altLang="zh-CN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8</a:t>
            </a:r>
            <a:r>
              <a:rPr lang="zh-CN" altLang="en-US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课 垃圾投放算积分</a:t>
            </a:r>
            <a:r>
              <a:rPr lang="en-US" altLang="zh-CN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——</a:t>
            </a:r>
            <a:r>
              <a:rPr lang="zh-CN" altLang="en-US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认识算法效率</a:t>
            </a:r>
            <a:endParaRPr lang="zh-CN" altLang="en-US" dirty="0">
              <a:solidFill>
                <a:schemeClr val="accent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42" y="6451661"/>
            <a:ext cx="358012" cy="28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305" y="445569"/>
            <a:ext cx="5342272" cy="35655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2566" y="328922"/>
            <a:ext cx="1588011" cy="473203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/>
        </p:nvSpPr>
        <p:spPr>
          <a:xfrm>
            <a:off x="6562357" y="457838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800" kern="1200" dirty="0">
                <a:solidFill>
                  <a:schemeClr val="accent1">
                    <a:lumMod val="60000"/>
                    <a:lumOff val="40000"/>
                  </a:schemeClr>
                </a:solidFill>
                <a:latin typeface="方正启体简体" panose="03000509000000000000" pitchFamily="65" charset="-122"/>
                <a:ea typeface="方正启体简体" panose="03000509000000000000" pitchFamily="65" charset="-122"/>
                <a:cs typeface="+mn-cs"/>
              </a:rPr>
              <a:t>准备间</a:t>
            </a:r>
          </a:p>
        </p:txBody>
      </p:sp>
      <p:sp>
        <p:nvSpPr>
          <p:cNvPr id="5" name="文本框 4"/>
          <p:cNvSpPr txBox="1"/>
          <p:nvPr userDrawn="1"/>
        </p:nvSpPr>
        <p:spPr>
          <a:xfrm>
            <a:off x="8025934" y="457838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accent1">
                    <a:lumMod val="60000"/>
                    <a:lumOff val="40000"/>
                  </a:schemeClr>
                </a:solidFill>
                <a:latin typeface="方正启体简体" panose="03000509000000000000" pitchFamily="65" charset="-122"/>
                <a:ea typeface="方正启体简体" panose="03000509000000000000" pitchFamily="65" charset="-122"/>
              </a:rPr>
              <a:t>活动室</a:t>
            </a:r>
          </a:p>
        </p:txBody>
      </p:sp>
      <p:sp>
        <p:nvSpPr>
          <p:cNvPr id="8" name="文本框 7"/>
          <p:cNvSpPr txBox="1"/>
          <p:nvPr userDrawn="1"/>
        </p:nvSpPr>
        <p:spPr>
          <a:xfrm>
            <a:off x="9258626" y="457838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accent1">
                    <a:lumMod val="60000"/>
                    <a:lumOff val="40000"/>
                  </a:schemeClr>
                </a:solidFill>
                <a:latin typeface="方正启体简体" panose="03000509000000000000" pitchFamily="65" charset="-122"/>
                <a:ea typeface="方正启体简体" panose="03000509000000000000" pitchFamily="65" charset="-122"/>
              </a:rPr>
              <a:t>收获园</a:t>
            </a:r>
          </a:p>
        </p:txBody>
      </p:sp>
      <p:sp>
        <p:nvSpPr>
          <p:cNvPr id="10" name="文本框 9"/>
          <p:cNvSpPr txBox="1"/>
          <p:nvPr userDrawn="1"/>
        </p:nvSpPr>
        <p:spPr>
          <a:xfrm>
            <a:off x="10604696" y="442449"/>
            <a:ext cx="954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kern="1200" dirty="0">
                <a:solidFill>
                  <a:schemeClr val="accent1">
                    <a:lumMod val="75000"/>
                  </a:schemeClr>
                </a:solidFill>
                <a:latin typeface="方正启体简体" panose="03000509000000000000" pitchFamily="65" charset="-122"/>
                <a:ea typeface="方正启体简体" panose="03000509000000000000" pitchFamily="65" charset="-122"/>
                <a:cs typeface="+mn-cs"/>
              </a:rPr>
              <a:t>挑战台</a:t>
            </a: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131" y="48714"/>
            <a:ext cx="1553258" cy="1161866"/>
          </a:xfrm>
          <a:prstGeom prst="rect">
            <a:avLst/>
          </a:prstGeom>
        </p:spPr>
      </p:pic>
      <p:sp>
        <p:nvSpPr>
          <p:cNvPr id="7" name="文本框 6"/>
          <p:cNvSpPr txBox="1"/>
          <p:nvPr userDrawn="1"/>
        </p:nvSpPr>
        <p:spPr>
          <a:xfrm>
            <a:off x="960755" y="6429375"/>
            <a:ext cx="5397500" cy="3683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第</a:t>
            </a:r>
            <a:r>
              <a:rPr lang="en-US" altLang="zh-CN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8</a:t>
            </a:r>
            <a:r>
              <a:rPr lang="zh-CN" altLang="en-US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课 垃圾投放算积分</a:t>
            </a:r>
            <a:r>
              <a:rPr lang="en-US" altLang="zh-CN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——</a:t>
            </a:r>
            <a:r>
              <a:rPr lang="zh-CN" altLang="en-US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认识算法效率</a:t>
            </a:r>
            <a:endParaRPr lang="zh-CN" altLang="en-US" dirty="0">
              <a:solidFill>
                <a:schemeClr val="accent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5" Type="http://schemas.openxmlformats.org/officeDocument/2006/relationships/slideLayout" Target="../slideLayouts/slideLayout9.xml"/><Relationship Id="rId4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362857" y="371475"/>
            <a:ext cx="11466286" cy="6115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95000"/>
              </a:schemeClr>
            </a:gs>
            <a:gs pos="100000">
              <a:schemeClr val="tx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4CAE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隶书" panose="02010509060101010101" pitchFamily="49" charset="-122"/>
              <a:ea typeface="隶书" panose="02010509060101010101" pitchFamily="49" charset="-122"/>
              <a:cs typeface="+mn-cs"/>
            </a:endParaRPr>
          </a:p>
        </p:txBody>
      </p:sp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4">
            <a:alphaModFix amt="6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" r="11"/>
          <a:stretch>
            <a:fillRect/>
          </a:stretch>
        </p:blipFill>
        <p:spPr>
          <a:xfrm>
            <a:off x="-1" y="17695"/>
            <a:ext cx="12191999" cy="6840305"/>
          </a:xfrm>
          <a:prstGeom prst="rect">
            <a:avLst/>
          </a:prstGeom>
        </p:spPr>
      </p:pic>
      <p:sp>
        <p:nvSpPr>
          <p:cNvPr id="17" name="矩形: 圆角 16"/>
          <p:cNvSpPr/>
          <p:nvPr userDrawn="1"/>
        </p:nvSpPr>
        <p:spPr>
          <a:xfrm>
            <a:off x="362857" y="424207"/>
            <a:ext cx="11466286" cy="6062318"/>
          </a:xfrm>
          <a:prstGeom prst="roundRect">
            <a:avLst>
              <a:gd name="adj" fmla="val 6926"/>
            </a:avLst>
          </a:prstGeom>
          <a:solidFill>
            <a:schemeClr val="bg1"/>
          </a:solidFill>
          <a:ln>
            <a:noFill/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chemeClr val="bg1">
                <a:lumMod val="95000"/>
              </a:schemeClr>
            </a:gs>
            <a:gs pos="100000">
              <a:schemeClr val="tx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4CAE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隶书" panose="02010509060101010101" pitchFamily="49" charset="-122"/>
              <a:ea typeface="隶书" panose="02010509060101010101" pitchFamily="49" charset="-122"/>
              <a:cs typeface="+mn-cs"/>
            </a:endParaRPr>
          </a:p>
        </p:txBody>
      </p:sp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8">
            <a:alphaModFix amt="6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" r="11"/>
          <a:stretch>
            <a:fillRect/>
          </a:stretch>
        </p:blipFill>
        <p:spPr>
          <a:xfrm>
            <a:off x="-1" y="17695"/>
            <a:ext cx="12191999" cy="6840305"/>
          </a:xfrm>
          <a:prstGeom prst="rect">
            <a:avLst/>
          </a:prstGeom>
        </p:spPr>
      </p:pic>
      <p:sp>
        <p:nvSpPr>
          <p:cNvPr id="17" name="矩形 16"/>
          <p:cNvSpPr/>
          <p:nvPr userDrawn="1"/>
        </p:nvSpPr>
        <p:spPr>
          <a:xfrm>
            <a:off x="443059" y="810706"/>
            <a:ext cx="11255605" cy="550525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  <p:sldLayoutId id="2147483659" r:id="rId5"/>
    <p:sldLayoutId id="2147483660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5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5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6.xm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11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microsoft.com/office/2007/relationships/hdphoto" Target="../media/hdphoto1.wdp"/><Relationship Id="rId5" Type="http://schemas.openxmlformats.org/officeDocument/2006/relationships/image" Target="../media/image3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1.mp4"/><Relationship Id="rId7" Type="http://schemas.openxmlformats.org/officeDocument/2006/relationships/image" Target="../media/image9.png"/><Relationship Id="rId2" Type="http://schemas.openxmlformats.org/officeDocument/2006/relationships/video" Target="NULL" TargetMode="External"/><Relationship Id="rId1" Type="http://schemas.openxmlformats.org/officeDocument/2006/relationships/tags" Target="../tags/tag4.xml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4.xml"/><Relationship Id="rId4" Type="http://schemas.openxmlformats.org/officeDocument/2006/relationships/tags" Target="../tags/tag5.xml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1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image" Target="../media/image9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15.xml"/><Relationship Id="rId13" Type="http://schemas.openxmlformats.org/officeDocument/2006/relationships/tags" Target="../tags/tag20.xml"/><Relationship Id="rId18" Type="http://schemas.openxmlformats.org/officeDocument/2006/relationships/slideLayout" Target="../slideLayouts/slideLayout4.xml"/><Relationship Id="rId3" Type="http://schemas.openxmlformats.org/officeDocument/2006/relationships/tags" Target="../tags/tag10.xml"/><Relationship Id="rId21" Type="http://schemas.openxmlformats.org/officeDocument/2006/relationships/image" Target="../media/image11.png"/><Relationship Id="rId7" Type="http://schemas.openxmlformats.org/officeDocument/2006/relationships/tags" Target="../tags/tag14.xml"/><Relationship Id="rId12" Type="http://schemas.openxmlformats.org/officeDocument/2006/relationships/tags" Target="../tags/tag19.xml"/><Relationship Id="rId17" Type="http://schemas.openxmlformats.org/officeDocument/2006/relationships/tags" Target="../tags/tag24.xml"/><Relationship Id="rId25" Type="http://schemas.openxmlformats.org/officeDocument/2006/relationships/image" Target="../media/image19.png"/><Relationship Id="rId2" Type="http://schemas.openxmlformats.org/officeDocument/2006/relationships/tags" Target="../tags/tag9.xml"/><Relationship Id="rId16" Type="http://schemas.openxmlformats.org/officeDocument/2006/relationships/tags" Target="../tags/tag23.xml"/><Relationship Id="rId20" Type="http://schemas.openxmlformats.org/officeDocument/2006/relationships/image" Target="../media/image9.png"/><Relationship Id="rId1" Type="http://schemas.openxmlformats.org/officeDocument/2006/relationships/tags" Target="../tags/tag8.xml"/><Relationship Id="rId6" Type="http://schemas.openxmlformats.org/officeDocument/2006/relationships/tags" Target="../tags/tag13.xml"/><Relationship Id="rId11" Type="http://schemas.openxmlformats.org/officeDocument/2006/relationships/tags" Target="../tags/tag18.xml"/><Relationship Id="rId24" Type="http://schemas.openxmlformats.org/officeDocument/2006/relationships/image" Target="../media/image18.png"/><Relationship Id="rId5" Type="http://schemas.openxmlformats.org/officeDocument/2006/relationships/tags" Target="../tags/tag12.xml"/><Relationship Id="rId15" Type="http://schemas.openxmlformats.org/officeDocument/2006/relationships/tags" Target="../tags/tag22.xml"/><Relationship Id="rId23" Type="http://schemas.openxmlformats.org/officeDocument/2006/relationships/image" Target="../media/image17.png"/><Relationship Id="rId10" Type="http://schemas.openxmlformats.org/officeDocument/2006/relationships/tags" Target="../tags/tag17.xml"/><Relationship Id="rId19" Type="http://schemas.openxmlformats.org/officeDocument/2006/relationships/notesSlide" Target="../notesSlides/notesSlide5.xml"/><Relationship Id="rId4" Type="http://schemas.openxmlformats.org/officeDocument/2006/relationships/tags" Target="../tags/tag11.xml"/><Relationship Id="rId9" Type="http://schemas.openxmlformats.org/officeDocument/2006/relationships/tags" Target="../tags/tag16.xml"/><Relationship Id="rId14" Type="http://schemas.openxmlformats.org/officeDocument/2006/relationships/tags" Target="../tags/tag21.xml"/><Relationship Id="rId22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2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5" Type="http://schemas.openxmlformats.org/officeDocument/2006/relationships/image" Target="../media/image20.emf"/><Relationship Id="rId4" Type="http://schemas.openxmlformats.org/officeDocument/2006/relationships/oleObject" Target="../embeddings/oleObject1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4CA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3">
            <a:alphaModFix amt="6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" r="11"/>
          <a:stretch>
            <a:fillRect/>
          </a:stretch>
        </p:blipFill>
        <p:spPr>
          <a:xfrm>
            <a:off x="-1" y="0"/>
            <a:ext cx="12191999" cy="6840305"/>
          </a:xfrm>
          <a:prstGeom prst="rect">
            <a:avLst/>
          </a:prstGeom>
        </p:spPr>
      </p:pic>
      <p:sp>
        <p:nvSpPr>
          <p:cNvPr id="2" name="矩形: 圆角 1"/>
          <p:cNvSpPr/>
          <p:nvPr/>
        </p:nvSpPr>
        <p:spPr>
          <a:xfrm>
            <a:off x="1072266" y="511446"/>
            <a:ext cx="10047462" cy="5835108"/>
          </a:xfrm>
          <a:prstGeom prst="roundRect">
            <a:avLst>
              <a:gd name="adj" fmla="val 8975"/>
            </a:avLst>
          </a:prstGeom>
          <a:solidFill>
            <a:schemeClr val="bg1"/>
          </a:solidFill>
          <a:ln w="38100">
            <a:solidFill>
              <a:srgbClr val="41516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灵秀体" panose="02000000000000000000" pitchFamily="2" charset="-122"/>
              <a:ea typeface="印品灵秀体" panose="02000000000000000000" pitchFamily="2" charset="-122"/>
              <a:cs typeface="+mn-ea"/>
              <a:sym typeface="+mn-lt"/>
            </a:endParaRPr>
          </a:p>
        </p:txBody>
      </p:sp>
      <p:sp>
        <p:nvSpPr>
          <p:cNvPr id="3" name="矩形 259"/>
          <p:cNvSpPr>
            <a:spLocks noChangeArrowheads="1"/>
          </p:cNvSpPr>
          <p:nvPr/>
        </p:nvSpPr>
        <p:spPr bwMode="auto">
          <a:xfrm>
            <a:off x="2543810" y="1976120"/>
            <a:ext cx="7668260" cy="2292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9pPr>
          </a:lstStyle>
          <a:p>
            <a:pPr algn="l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5400" b="1" dirty="0">
                <a:solidFill>
                  <a:srgbClr val="0070C0"/>
                </a:solidFill>
                <a:effectLst>
                  <a:glow rad="292100">
                    <a:schemeClr val="bg1">
                      <a:alpha val="12000"/>
                    </a:schemeClr>
                  </a:glow>
                </a:effectLst>
                <a:latin typeface="+mn-ea"/>
                <a:ea typeface="+mn-ea"/>
              </a:rPr>
              <a:t>第</a:t>
            </a:r>
            <a:r>
              <a:rPr lang="en-US" altLang="zh-CN" sz="5400" b="1" dirty="0">
                <a:solidFill>
                  <a:srgbClr val="0070C0"/>
                </a:solidFill>
                <a:effectLst>
                  <a:glow rad="292100">
                    <a:schemeClr val="bg1">
                      <a:alpha val="12000"/>
                    </a:schemeClr>
                  </a:glow>
                </a:effectLst>
                <a:latin typeface="+mn-ea"/>
                <a:ea typeface="+mn-ea"/>
              </a:rPr>
              <a:t>8</a:t>
            </a:r>
            <a:r>
              <a:rPr lang="zh-CN" altLang="en-US" sz="5400" b="1" dirty="0">
                <a:solidFill>
                  <a:srgbClr val="0070C0"/>
                </a:solidFill>
                <a:effectLst>
                  <a:glow rad="292100">
                    <a:schemeClr val="bg1">
                      <a:alpha val="12000"/>
                    </a:schemeClr>
                  </a:glow>
                </a:effectLst>
                <a:latin typeface="+mn-ea"/>
                <a:ea typeface="+mn-ea"/>
              </a:rPr>
              <a:t>课  垃圾投放算积分</a:t>
            </a:r>
          </a:p>
          <a:p>
            <a:pPr algn="r">
              <a:lnSpc>
                <a:spcPct val="150000"/>
              </a:lnSpc>
              <a:buNone/>
            </a:pPr>
            <a:r>
              <a:rPr lang="zh-CN" altLang="en-US" sz="4000" b="1" dirty="0">
                <a:solidFill>
                  <a:srgbClr val="0070C0"/>
                </a:solidFill>
                <a:effectLst>
                  <a:glow rad="292100">
                    <a:schemeClr val="bg1">
                      <a:alpha val="12000"/>
                    </a:schemeClr>
                  </a:glow>
                </a:effectLst>
                <a:latin typeface="+mn-ea"/>
                <a:ea typeface="+mn-ea"/>
              </a:rPr>
              <a:t> </a:t>
            </a:r>
            <a:r>
              <a:rPr lang="en-US" altLang="zh-CN" sz="4000" b="1" dirty="0">
                <a:solidFill>
                  <a:srgbClr val="0070C0"/>
                </a:solidFill>
                <a:effectLst>
                  <a:glow rad="292100">
                    <a:schemeClr val="bg1">
                      <a:alpha val="12000"/>
                    </a:schemeClr>
                  </a:glow>
                </a:effectLst>
                <a:latin typeface="+mn-ea"/>
                <a:ea typeface="+mn-ea"/>
              </a:rPr>
              <a:t>          </a:t>
            </a:r>
            <a:r>
              <a:rPr lang="en-US" altLang="zh-CN" sz="4000" b="1" dirty="0">
                <a:solidFill>
                  <a:srgbClr val="0070C0"/>
                </a:solidFill>
                <a:latin typeface="+mn-ea"/>
                <a:ea typeface="+mn-ea"/>
              </a:rPr>
              <a:t>—— </a:t>
            </a:r>
            <a:r>
              <a:rPr lang="zh-CN" altLang="en-US" sz="4000" b="1" dirty="0">
                <a:solidFill>
                  <a:srgbClr val="0070C0"/>
                </a:solidFill>
                <a:latin typeface="+mn-ea"/>
                <a:ea typeface="+mn-ea"/>
              </a:rPr>
              <a:t>认识算法效率</a:t>
            </a:r>
          </a:p>
        </p:txBody>
      </p:sp>
      <p:sp>
        <p:nvSpPr>
          <p:cNvPr id="4" name="矩形 259"/>
          <p:cNvSpPr>
            <a:spLocks noChangeArrowheads="1"/>
          </p:cNvSpPr>
          <p:nvPr/>
        </p:nvSpPr>
        <p:spPr bwMode="auto">
          <a:xfrm>
            <a:off x="7099067" y="919406"/>
            <a:ext cx="3754226" cy="368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zh-CN" altLang="en-US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第</a:t>
            </a:r>
            <a:r>
              <a:rPr lang="en-US" altLang="zh-CN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3</a:t>
            </a:r>
            <a:r>
              <a:rPr lang="zh-CN" altLang="en-US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单元  志愿服务提效率</a:t>
            </a:r>
          </a:p>
        </p:txBody>
      </p:sp>
      <p:sp>
        <p:nvSpPr>
          <p:cNvPr id="5" name="矩形 259"/>
          <p:cNvSpPr>
            <a:spLocks noChangeArrowheads="1"/>
          </p:cNvSpPr>
          <p:nvPr/>
        </p:nvSpPr>
        <p:spPr bwMode="auto">
          <a:xfrm>
            <a:off x="5856316" y="5558118"/>
            <a:ext cx="4792984" cy="37846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35998" tIns="35998" rIns="35998" bIns="35998" anchor="t" anchorCtr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9pPr>
          </a:lstStyle>
          <a:p>
            <a:pPr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zh-CN" alt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安庆市桐城市实验小学    何源</a:t>
            </a:r>
            <a:endParaRPr lang="en-US" altLang="zh-CN" sz="2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07879" y="4269060"/>
            <a:ext cx="3472044" cy="2597154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689400" y="919406"/>
            <a:ext cx="4176691" cy="3683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     义务教育</a:t>
            </a:r>
            <a:r>
              <a:rPr lang="en-US" altLang="zh-CN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《</a:t>
            </a:r>
            <a:r>
              <a:rPr lang="zh-CN" altLang="en-US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信息科技</a:t>
            </a:r>
            <a:r>
              <a:rPr lang="en-US" altLang="zh-CN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》</a:t>
            </a:r>
            <a:r>
              <a:rPr lang="zh-CN" altLang="en-US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五年级下册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707" y="631443"/>
            <a:ext cx="771075" cy="62028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131" y="48714"/>
            <a:ext cx="1553258" cy="1161866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 flipH="1">
            <a:off x="1164635" y="1077367"/>
            <a:ext cx="3326682" cy="561607"/>
          </a:xfrm>
          <a:prstGeom prst="rect">
            <a:avLst/>
          </a:prstGeom>
          <a:noFill/>
        </p:spPr>
        <p:txBody>
          <a:bodyPr wrap="square" lIns="91440" tIns="45720" rIns="91440" bIns="45720" anchor="b" anchorCtr="0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1. </a:t>
            </a:r>
            <a:r>
              <a:rPr kumimoji="0" lang="zh-CN" alt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kumimoji="0" lang="en-US" altLang="zh-CN" sz="240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kumimoji="0" lang="zh-CN" alt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段积分计算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3609108" y="1210580"/>
            <a:ext cx="609600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000" dirty="0"/>
              <a:t>学习微课《提高算法的效率的意义》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1298344" y="5645399"/>
            <a:ext cx="10055860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000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思考</a:t>
            </a:r>
            <a:r>
              <a:rPr lang="zh-CN" altLang="en-US" sz="2000" dirty="0"/>
              <a:t>：为什么</a:t>
            </a:r>
            <a:r>
              <a:rPr lang="en-US" altLang="zh-CN" sz="2000" dirty="0"/>
              <a:t>2</a:t>
            </a:r>
            <a:r>
              <a:rPr lang="zh-CN" altLang="en-US" sz="2000" dirty="0"/>
              <a:t>个程序计算结果一样，但运行时间却不同？</a:t>
            </a:r>
            <a:r>
              <a:rPr lang="zh-CN" altLang="en-US" sz="2000" dirty="0">
                <a:sym typeface="+mn-ea"/>
              </a:rPr>
              <a:t>你喜欢哪种方法，为什么？</a:t>
            </a:r>
            <a:endParaRPr lang="zh-CN" altLang="en-US" sz="2000" dirty="0"/>
          </a:p>
        </p:txBody>
      </p:sp>
      <p:pic>
        <p:nvPicPr>
          <p:cNvPr id="4" name="5下7单元第8课微课《提高算法效率的意义》">
            <a:hlinkClick r:id="" action="ppaction://media"/>
            <a:extLst>
              <a:ext uri="{FF2B5EF4-FFF2-40B4-BE49-F238E27FC236}">
                <a16:creationId xmlns:a16="http://schemas.microsoft.com/office/drawing/2014/main" id="{F9B38BCA-B0B0-FB14-C715-2CF3C645540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27976" y="1706360"/>
            <a:ext cx="6830291" cy="38420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6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131" y="48714"/>
            <a:ext cx="1553258" cy="1161866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 flipH="1">
            <a:off x="1164635" y="1077367"/>
            <a:ext cx="3326682" cy="561607"/>
          </a:xfrm>
          <a:prstGeom prst="rect">
            <a:avLst/>
          </a:prstGeom>
          <a:noFill/>
        </p:spPr>
        <p:txBody>
          <a:bodyPr wrap="square" lIns="91440" tIns="45720" rIns="91440" bIns="45720" anchor="b" anchorCtr="0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2. </a:t>
            </a:r>
            <a:r>
              <a:rPr kumimoji="0" lang="zh-CN" alt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kumimoji="0" lang="en-US" altLang="zh-CN" sz="240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kumimoji="0" lang="zh-CN" alt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段积分计算</a:t>
            </a:r>
          </a:p>
        </p:txBody>
      </p:sp>
      <p:graphicFrame>
        <p:nvGraphicFramePr>
          <p:cNvPr id="6" name="表格 5"/>
          <p:cNvGraphicFramePr/>
          <p:nvPr>
            <p:custDataLst>
              <p:tags r:id="rId1"/>
            </p:custDataLst>
          </p:nvPr>
        </p:nvGraphicFramePr>
        <p:xfrm>
          <a:off x="3121025" y="1828800"/>
          <a:ext cx="5950585" cy="3200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629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27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27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275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275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275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275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275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275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5275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5275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56007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/>
                        <a:t>S=</a:t>
                      </a:r>
                    </a:p>
                  </a:txBody>
                  <a:tcPr anchor="ctr">
                    <a:lnL w="12700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T w="12700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</a:lnT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/>
                        <a:t>1</a:t>
                      </a:r>
                    </a:p>
                  </a:txBody>
                  <a:tcPr anchor="ctr">
                    <a:lnT w="12700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</a:lnT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/>
                        <a:t>+</a:t>
                      </a:r>
                    </a:p>
                  </a:txBody>
                  <a:tcPr anchor="ctr">
                    <a:lnT w="12700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</a:lnT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/>
                        <a:t>2</a:t>
                      </a:r>
                    </a:p>
                  </a:txBody>
                  <a:tcPr anchor="ctr">
                    <a:lnT w="12700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</a:lnT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/>
                        <a:t>+</a:t>
                      </a:r>
                    </a:p>
                  </a:txBody>
                  <a:tcPr anchor="ctr">
                    <a:lnT w="12700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</a:lnT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/>
                        <a:t>3</a:t>
                      </a:r>
                    </a:p>
                  </a:txBody>
                  <a:tcPr anchor="ctr">
                    <a:lnT w="12700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</a:lnT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/>
                        <a:t>+</a:t>
                      </a:r>
                    </a:p>
                  </a:txBody>
                  <a:tcPr anchor="ctr">
                    <a:lnT w="12700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</a:lnT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800"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…</a:t>
                      </a:r>
                    </a:p>
                  </a:txBody>
                  <a:tcPr anchor="ctr">
                    <a:lnT w="12700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</a:lnT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/>
                        <a:t>+</a:t>
                      </a:r>
                    </a:p>
                  </a:txBody>
                  <a:tcPr anchor="ctr">
                    <a:lnT w="12700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</a:lnT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/>
                        <a:t>20</a:t>
                      </a:r>
                    </a:p>
                  </a:txBody>
                  <a:tcPr anchor="ctr">
                    <a:lnT w="12700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</a:lnT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/>
                        <a:t>+</a:t>
                      </a:r>
                    </a:p>
                  </a:txBody>
                  <a:tcPr anchor="ctr">
                    <a:lnT w="12700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</a:lnT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/>
                        <a:t>21</a:t>
                      </a:r>
                    </a:p>
                  </a:txBody>
                  <a:tcPr anchor="ctr">
                    <a:lnR w="12700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</a:lnR>
                    <a:lnT w="12700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</a:lnT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/>
                        <a:t>S=</a:t>
                      </a:r>
                    </a:p>
                  </a:txBody>
                  <a:tcPr anchor="ctr">
                    <a:lnL w="12700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</a:lnL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/>
                        <a:t>21</a:t>
                      </a:r>
                    </a:p>
                  </a:txBody>
                  <a:tcPr anchor="ctr">
                    <a:lnB w="12700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/>
                        <a:t>+</a:t>
                      </a:r>
                    </a:p>
                  </a:txBody>
                  <a:tcPr anchor="ctr">
                    <a:lnB w="12700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/>
                        <a:t>20</a:t>
                      </a:r>
                    </a:p>
                  </a:txBody>
                  <a:tcPr anchor="ctr">
                    <a:lnB w="12700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/>
                        <a:t>+</a:t>
                      </a:r>
                    </a:p>
                  </a:txBody>
                  <a:tcPr anchor="ctr">
                    <a:lnB w="12700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/>
                        <a:t>19</a:t>
                      </a:r>
                    </a:p>
                  </a:txBody>
                  <a:tcPr anchor="ctr">
                    <a:lnB w="12700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/>
                        <a:t>+</a:t>
                      </a:r>
                    </a:p>
                  </a:txBody>
                  <a:tcPr anchor="ctr">
                    <a:lnB w="12700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…</a:t>
                      </a:r>
                    </a:p>
                  </a:txBody>
                  <a:tcPr anchor="ctr">
                    <a:lnB w="12700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/>
                        <a:t>+</a:t>
                      </a:r>
                    </a:p>
                  </a:txBody>
                  <a:tcPr anchor="ctr">
                    <a:lnB w="12700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/>
                        <a:t>2</a:t>
                      </a:r>
                    </a:p>
                  </a:txBody>
                  <a:tcPr anchor="ctr">
                    <a:lnB w="12700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/>
                        <a:t>+</a:t>
                      </a:r>
                    </a:p>
                  </a:txBody>
                  <a:tcPr anchor="ctr">
                    <a:lnB w="12700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/>
                        <a:t>1</a:t>
                      </a:r>
                    </a:p>
                  </a:txBody>
                  <a:tcPr anchor="ctr">
                    <a:lnR w="12700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</a:lnR>
                    <a:lnB w="12700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/>
                        <a:t>对应求和</a:t>
                      </a:r>
                    </a:p>
                  </a:txBody>
                  <a:tcPr anchor="ctr">
                    <a:lnL w="12700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12700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11">
                  <a:txBody>
                    <a:bodyPr/>
                    <a:lstStyle/>
                    <a:p>
                      <a:pPr algn="l">
                        <a:buNone/>
                      </a:pPr>
                      <a:endParaRPr lang="en-US" altLang="zh-CN" u="sng">
                        <a:solidFill>
                          <a:srgbClr val="0070C0"/>
                        </a:solidFill>
                      </a:endParaRPr>
                    </a:p>
                    <a:p>
                      <a:pPr algn="l">
                        <a:buNone/>
                      </a:pPr>
                      <a:endParaRPr lang="en-US" altLang="zh-CN" u="sng">
                        <a:solidFill>
                          <a:srgbClr val="0070C0"/>
                        </a:solidFill>
                      </a:endParaRPr>
                    </a:p>
                  </a:txBody>
                  <a:tcPr anchor="ctr">
                    <a:lnL w="12700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12700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</a:lnR>
                    <a:lnT w="12700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anchor="ctr">
                    <a:lnT w="12700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anchor="ctr">
                    <a:lnT w="12700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anchor="ctr">
                    <a:lnT w="12700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anchor="ctr">
                    <a:lnT w="12700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anchor="ctr">
                    <a:lnT w="12700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anchor="ctr">
                    <a:lnT w="12700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anchor="ctr">
                    <a:lnT w="12700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anchor="ctr">
                    <a:lnT w="12700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anchor="ctr">
                    <a:lnT w="12700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anchor="ctr">
                    <a:lnR w="12700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</a:lnR>
                    <a:lnT w="12700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800">
                          <a:sym typeface="+mn-ea"/>
                        </a:rPr>
                        <a:t>步骤</a:t>
                      </a:r>
                    </a:p>
                  </a:txBody>
                  <a:tcPr anchor="ctr">
                    <a:lnL w="12700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12700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</a:ln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gridSpan="11"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u="sng">
                        <a:solidFill>
                          <a:srgbClr val="0070C0"/>
                        </a:solidFill>
                      </a:endParaRPr>
                    </a:p>
                  </a:txBody>
                  <a:tcPr anchor="ctr">
                    <a:lnL w="12700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12700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</a:ln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anchor="ctr">
                    <a:lnR w="12700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/>
                        <a:t>   S=</a:t>
                      </a:r>
                    </a:p>
                  </a:txBody>
                  <a:tcPr anchor="ctr">
                    <a:lnL w="12700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12700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</a:lnR>
                    <a:lnB w="12700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gridSpan="11"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altLang="zh-CN" sz="1800" u="sng">
                        <a:solidFill>
                          <a:srgbClr val="0070C0"/>
                        </a:solidFill>
                      </a:endParaRPr>
                    </a:p>
                  </a:txBody>
                  <a:tcPr anchor="ctr">
                    <a:lnL w="12700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12700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</a:lnR>
                    <a:lnB w="12700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anchor="ctr">
                    <a:lnB w="12700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anchor="ctr">
                    <a:lnB w="12700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anchor="ctr">
                    <a:lnB w="12700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anchor="ctr">
                    <a:lnB w="12700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anchor="ctr">
                    <a:lnB w="12700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anchor="ctr">
                    <a:lnB w="12700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anchor="ctr">
                    <a:lnB w="12700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anchor="ctr">
                    <a:lnB w="12700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anchor="ctr">
                    <a:lnB w="12700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anchor="ctr">
                    <a:lnR w="12700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</a:lnR>
                    <a:lnB w="12700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" name="矩形 2"/>
          <p:cNvSpPr/>
          <p:nvPr/>
        </p:nvSpPr>
        <p:spPr>
          <a:xfrm>
            <a:off x="4050665" y="1896745"/>
            <a:ext cx="391160" cy="1106170"/>
          </a:xfrm>
          <a:prstGeom prst="rect">
            <a:avLst/>
          </a:prstGeom>
          <a:ln w="25400" cmpd="sng">
            <a:solidFill>
              <a:srgbClr val="FF0000"/>
            </a:solidFill>
            <a:prstDash val="solid"/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3971925" y="3289300"/>
            <a:ext cx="54927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/>
              <a:t>22</a:t>
            </a:r>
          </a:p>
        </p:txBody>
      </p:sp>
      <p:sp>
        <p:nvSpPr>
          <p:cNvPr id="8" name="矩形 7"/>
          <p:cNvSpPr/>
          <p:nvPr/>
        </p:nvSpPr>
        <p:spPr>
          <a:xfrm>
            <a:off x="4907915" y="1896745"/>
            <a:ext cx="391160" cy="1106170"/>
          </a:xfrm>
          <a:prstGeom prst="rect">
            <a:avLst/>
          </a:prstGeom>
          <a:ln w="25400" cmpd="sng">
            <a:solidFill>
              <a:srgbClr val="FF0000"/>
            </a:solidFill>
            <a:prstDash val="solid"/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4829175" y="3289300"/>
            <a:ext cx="54927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/>
              <a:t>22</a:t>
            </a:r>
          </a:p>
        </p:txBody>
      </p:sp>
      <p:sp>
        <p:nvSpPr>
          <p:cNvPr id="10" name="矩形 9"/>
          <p:cNvSpPr/>
          <p:nvPr/>
        </p:nvSpPr>
        <p:spPr>
          <a:xfrm>
            <a:off x="5818505" y="1886585"/>
            <a:ext cx="391160" cy="1106170"/>
          </a:xfrm>
          <a:prstGeom prst="rect">
            <a:avLst/>
          </a:prstGeom>
          <a:ln w="25400" cmpd="sng">
            <a:solidFill>
              <a:srgbClr val="FF0000"/>
            </a:solidFill>
            <a:prstDash val="solid"/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5739765" y="3279140"/>
            <a:ext cx="54927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/>
              <a:t>22</a:t>
            </a:r>
          </a:p>
        </p:txBody>
      </p:sp>
      <p:sp>
        <p:nvSpPr>
          <p:cNvPr id="14" name="矩形 13"/>
          <p:cNvSpPr/>
          <p:nvPr/>
        </p:nvSpPr>
        <p:spPr>
          <a:xfrm>
            <a:off x="7677785" y="1886585"/>
            <a:ext cx="391160" cy="1106170"/>
          </a:xfrm>
          <a:prstGeom prst="rect">
            <a:avLst/>
          </a:prstGeom>
          <a:ln w="25400" cmpd="sng">
            <a:solidFill>
              <a:srgbClr val="FF0000"/>
            </a:solidFill>
            <a:prstDash val="solid"/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文本框 14"/>
          <p:cNvSpPr txBox="1"/>
          <p:nvPr/>
        </p:nvSpPr>
        <p:spPr>
          <a:xfrm>
            <a:off x="7599045" y="3279140"/>
            <a:ext cx="54927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/>
              <a:t>22</a:t>
            </a:r>
          </a:p>
        </p:txBody>
      </p:sp>
      <p:sp>
        <p:nvSpPr>
          <p:cNvPr id="16" name="矩形 15"/>
          <p:cNvSpPr/>
          <p:nvPr/>
        </p:nvSpPr>
        <p:spPr>
          <a:xfrm>
            <a:off x="8573135" y="1886585"/>
            <a:ext cx="391160" cy="1106170"/>
          </a:xfrm>
          <a:prstGeom prst="rect">
            <a:avLst/>
          </a:prstGeom>
          <a:ln w="25400" cmpd="sng">
            <a:solidFill>
              <a:srgbClr val="FF0000"/>
            </a:solidFill>
            <a:prstDash val="solid"/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文本框 16"/>
          <p:cNvSpPr txBox="1"/>
          <p:nvPr/>
        </p:nvSpPr>
        <p:spPr>
          <a:xfrm>
            <a:off x="8494395" y="3279140"/>
            <a:ext cx="54927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/>
              <a:t>22</a:t>
            </a:r>
          </a:p>
        </p:txBody>
      </p:sp>
      <p:sp>
        <p:nvSpPr>
          <p:cNvPr id="18" name="文本框 17"/>
          <p:cNvSpPr txBox="1"/>
          <p:nvPr/>
        </p:nvSpPr>
        <p:spPr>
          <a:xfrm>
            <a:off x="3971925" y="3836035"/>
            <a:ext cx="43942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先首尾相加，再</a:t>
            </a:r>
            <a:r>
              <a:rPr lang="en-US" altLang="zh-CN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__________________</a:t>
            </a:r>
          </a:p>
        </p:txBody>
      </p:sp>
      <p:sp>
        <p:nvSpPr>
          <p:cNvPr id="19" name="文本框 18"/>
          <p:cNvSpPr txBox="1"/>
          <p:nvPr/>
        </p:nvSpPr>
        <p:spPr>
          <a:xfrm>
            <a:off x="3971925" y="4513580"/>
            <a:ext cx="43942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__________________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3" grpId="1" animBg="1"/>
      <p:bldP spid="5" grpId="0"/>
      <p:bldP spid="5" grpId="1"/>
      <p:bldP spid="8" grpId="0" bldLvl="0" animBg="1"/>
      <p:bldP spid="8" grpId="1" animBg="1"/>
      <p:bldP spid="9" grpId="0"/>
      <p:bldP spid="9" grpId="1"/>
      <p:bldP spid="10" grpId="0" bldLvl="0" animBg="1"/>
      <p:bldP spid="10" grpId="1" animBg="1"/>
      <p:bldP spid="13" grpId="0"/>
      <p:bldP spid="13" grpId="1"/>
      <p:bldP spid="14" grpId="0" bldLvl="0" animBg="1"/>
      <p:bldP spid="14" grpId="1" animBg="1"/>
      <p:bldP spid="15" grpId="0"/>
      <p:bldP spid="15" grpId="1"/>
      <p:bldP spid="16" grpId="0" bldLvl="0" animBg="1"/>
      <p:bldP spid="16" grpId="1" animBg="1"/>
      <p:bldP spid="17" grpId="0"/>
      <p:bldP spid="17" grpId="1"/>
      <p:bldP spid="18" grpId="0"/>
      <p:bldP spid="18" grpId="1"/>
      <p:bldP spid="19" grpId="0"/>
      <p:bldP spid="19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131" y="48714"/>
            <a:ext cx="1553258" cy="1161866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 flipH="1">
            <a:off x="1164635" y="1077367"/>
            <a:ext cx="3326682" cy="561607"/>
          </a:xfrm>
          <a:prstGeom prst="rect">
            <a:avLst/>
          </a:prstGeom>
          <a:noFill/>
        </p:spPr>
        <p:txBody>
          <a:bodyPr wrap="square" lIns="91440" tIns="45720" rIns="91440" bIns="45720" anchor="b" anchorCtr="0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2. </a:t>
            </a:r>
            <a:r>
              <a:rPr kumimoji="0" lang="zh-CN" alt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kumimoji="0" lang="en-US" altLang="zh-CN" sz="280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kumimoji="0" lang="zh-CN" alt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段积分计算</a:t>
            </a:r>
          </a:p>
        </p:txBody>
      </p:sp>
      <p:pic>
        <p:nvPicPr>
          <p:cNvPr id="11" name="图片 10"/>
          <p:cNvPicPr/>
          <p:nvPr/>
        </p:nvPicPr>
        <p:blipFill>
          <a:blip r:embed="rId4"/>
          <a:srcRect b="5903"/>
          <a:stretch>
            <a:fillRect/>
          </a:stretch>
        </p:blipFill>
        <p:spPr>
          <a:xfrm>
            <a:off x="3895725" y="2563495"/>
            <a:ext cx="2200910" cy="3562985"/>
          </a:xfrm>
          <a:prstGeom prst="rect">
            <a:avLst/>
          </a:prstGeom>
        </p:spPr>
      </p:pic>
      <p:pic>
        <p:nvPicPr>
          <p:cNvPr id="12" name="图片 11"/>
          <p:cNvPicPr/>
          <p:nvPr/>
        </p:nvPicPr>
        <p:blipFill>
          <a:blip r:embed="rId5"/>
          <a:stretch>
            <a:fillRect/>
          </a:stretch>
        </p:blipFill>
        <p:spPr>
          <a:xfrm>
            <a:off x="4145915" y="3206115"/>
            <a:ext cx="1730375" cy="1950085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1999615" y="1732280"/>
            <a:ext cx="7691755" cy="1014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/>
              <a:t>完成流程图：根据前面的分析，完成第</a:t>
            </a:r>
            <a:r>
              <a:rPr lang="en-US" altLang="zh-CN" sz="2000"/>
              <a:t>2</a:t>
            </a:r>
            <a:r>
              <a:rPr lang="zh-CN" altLang="en-US" sz="2000"/>
              <a:t>段积分计算的流程图。</a:t>
            </a:r>
          </a:p>
          <a:p>
            <a:pPr>
              <a:lnSpc>
                <a:spcPct val="150000"/>
              </a:lnSpc>
            </a:pPr>
            <a:r>
              <a:rPr lang="zh-CN" altLang="en-US" sz="2000"/>
              <a:t>思考：图中框线里的</a:t>
            </a:r>
            <a:r>
              <a:rPr lang="en-US" altLang="zh-CN" sz="2000"/>
              <a:t>3</a:t>
            </a:r>
            <a:r>
              <a:rPr lang="zh-CN" altLang="en-US" sz="2000"/>
              <a:t>个步骤能否合并？与同学交流。</a:t>
            </a:r>
          </a:p>
        </p:txBody>
      </p:sp>
      <p:sp>
        <p:nvSpPr>
          <p:cNvPr id="3" name="云形标注 2"/>
          <p:cNvSpPr/>
          <p:nvPr/>
        </p:nvSpPr>
        <p:spPr>
          <a:xfrm>
            <a:off x="6237605" y="3503930"/>
            <a:ext cx="2859405" cy="1732915"/>
          </a:xfrm>
          <a:prstGeom prst="cloudCallout">
            <a:avLst>
              <a:gd name="adj1" fmla="val -67144"/>
              <a:gd name="adj2" fmla="val -22517"/>
            </a:avLst>
          </a:prstGeom>
          <a:noFill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框线内的</a:t>
            </a:r>
            <a:r>
              <a:rPr lang="en-US" altLang="zh-CN" sz="20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3</a:t>
            </a:r>
            <a:r>
              <a:rPr lang="zh-CN" altLang="en-US" sz="20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个步骤能合并吗？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131" y="48714"/>
            <a:ext cx="1553258" cy="1161866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 flipH="1">
            <a:off x="1164635" y="1077367"/>
            <a:ext cx="3326682" cy="561607"/>
          </a:xfrm>
          <a:prstGeom prst="rect">
            <a:avLst/>
          </a:prstGeom>
          <a:noFill/>
        </p:spPr>
        <p:txBody>
          <a:bodyPr wrap="square" lIns="91440" tIns="45720" rIns="91440" bIns="45720" anchor="b" anchorCtr="0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3. </a:t>
            </a:r>
            <a:r>
              <a:rPr kumimoji="0" lang="zh-CN" alt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kumimoji="0" lang="en-US" altLang="zh-CN" sz="280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kumimoji="0" lang="zh-CN" alt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段积分计算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1469390" y="4730115"/>
            <a:ext cx="977582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/>
              <a:t>修改的代码是否计算出结果：</a:t>
            </a:r>
            <a:r>
              <a:rPr lang="en-US" altLang="zh-CN"/>
              <a:t>____</a:t>
            </a:r>
            <a:r>
              <a:rPr lang="zh-CN" altLang="en-US"/>
              <a:t>，程序执行时间：</a:t>
            </a:r>
            <a:r>
              <a:rPr lang="en-US" altLang="zh-CN"/>
              <a:t>_________</a:t>
            </a:r>
            <a:r>
              <a:rPr lang="zh-CN" altLang="en-US"/>
              <a:t>，程序执行次数：</a:t>
            </a:r>
            <a:r>
              <a:rPr lang="en-US" altLang="zh-CN"/>
              <a:t>_________</a:t>
            </a:r>
            <a:r>
              <a:rPr lang="zh-CN" altLang="en-US"/>
              <a:t>。</a:t>
            </a:r>
          </a:p>
          <a:p>
            <a:r>
              <a:rPr lang="zh-CN" altLang="en-US"/>
              <a:t>新方法计算结果是否正确：</a:t>
            </a:r>
            <a:r>
              <a:rPr lang="en-US" altLang="zh-CN">
                <a:sym typeface="+mn-ea"/>
              </a:rPr>
              <a:t>____</a:t>
            </a:r>
            <a:r>
              <a:rPr lang="zh-CN" altLang="en-US"/>
              <a:t>，程序执行时间：</a:t>
            </a:r>
            <a:r>
              <a:rPr lang="en-US" altLang="zh-CN"/>
              <a:t>__________</a:t>
            </a:r>
            <a:r>
              <a:rPr lang="zh-CN" altLang="en-US"/>
              <a:t>，程序执行次数：</a:t>
            </a:r>
            <a:r>
              <a:rPr lang="en-US" altLang="zh-CN"/>
              <a:t>__________</a:t>
            </a:r>
            <a:r>
              <a:rPr lang="zh-CN" altLang="en-US"/>
              <a:t>。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2036445" y="1992630"/>
            <a:ext cx="878713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000"/>
              <a:t>先用效率最高的算法，修改程序，用于计算第</a:t>
            </a:r>
            <a:r>
              <a:rPr lang="en-US" altLang="zh-CN" sz="2000"/>
              <a:t>3</a:t>
            </a:r>
            <a:r>
              <a:rPr lang="zh-CN" altLang="en-US" sz="2000"/>
              <a:t>段积分，并记录相关数据。</a:t>
            </a:r>
          </a:p>
        </p:txBody>
      </p:sp>
      <p:pic>
        <p:nvPicPr>
          <p:cNvPr id="1073742889" name="图片 1073742888" descr="IMG_256"/>
          <p:cNvPicPr>
            <a:picLocks noChangeAspect="1"/>
          </p:cNvPicPr>
          <p:nvPr/>
        </p:nvPicPr>
        <p:blipFill>
          <a:blip r:embed="rId4"/>
          <a:srcRect t="26715" b="46029"/>
          <a:stretch>
            <a:fillRect/>
          </a:stretch>
        </p:blipFill>
        <p:spPr>
          <a:xfrm>
            <a:off x="2036445" y="3076575"/>
            <a:ext cx="8101330" cy="93535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131" y="48714"/>
            <a:ext cx="1553258" cy="1161866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 flipH="1">
            <a:off x="1164635" y="1077367"/>
            <a:ext cx="3326682" cy="561607"/>
          </a:xfrm>
          <a:prstGeom prst="rect">
            <a:avLst/>
          </a:prstGeom>
          <a:noFill/>
        </p:spPr>
        <p:txBody>
          <a:bodyPr wrap="square" lIns="91440" tIns="45720" rIns="91440" bIns="45720" anchor="b" anchorCtr="0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4. </a:t>
            </a:r>
            <a:r>
              <a:rPr kumimoji="0" lang="zh-CN" altLang="zh-CN" sz="280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完成总积分计算</a:t>
            </a:r>
          </a:p>
        </p:txBody>
      </p:sp>
      <p:pic>
        <p:nvPicPr>
          <p:cNvPr id="6" name="图片 5" descr="IMG_25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2035" y="1941830"/>
            <a:ext cx="7567930" cy="320548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文本框 8"/>
          <p:cNvSpPr txBox="1"/>
          <p:nvPr/>
        </p:nvSpPr>
        <p:spPr>
          <a:xfrm>
            <a:off x="941705" y="5449570"/>
            <a:ext cx="1082040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000"/>
              <a:t>修改后的代码是否计算出结果：</a:t>
            </a:r>
            <a:r>
              <a:rPr lang="en-US" altLang="zh-CN" sz="2000"/>
              <a:t>____</a:t>
            </a:r>
            <a:r>
              <a:rPr lang="zh-CN" altLang="en-US" sz="2000"/>
              <a:t>，程序执行时间：</a:t>
            </a:r>
            <a:r>
              <a:rPr lang="en-US" altLang="zh-CN" sz="2000"/>
              <a:t>________</a:t>
            </a:r>
            <a:r>
              <a:rPr lang="zh-CN" altLang="en-US" sz="2000"/>
              <a:t>，程序执行次数：</a:t>
            </a:r>
            <a:r>
              <a:rPr lang="en-US" altLang="zh-CN" sz="2000"/>
              <a:t>______</a:t>
            </a:r>
            <a:r>
              <a:rPr lang="zh-CN" altLang="en-US" sz="2000"/>
              <a:t>。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131" y="48714"/>
            <a:ext cx="1553258" cy="1161866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 flipH="1">
            <a:off x="1164635" y="1089432"/>
            <a:ext cx="3326682" cy="561607"/>
          </a:xfrm>
          <a:prstGeom prst="rect">
            <a:avLst/>
          </a:prstGeom>
          <a:noFill/>
        </p:spPr>
        <p:txBody>
          <a:bodyPr wrap="square" lIns="91440" tIns="45720" rIns="91440" bIns="45720" anchor="b" anchorCtr="0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4. </a:t>
            </a:r>
            <a:r>
              <a:rPr kumimoji="0" lang="zh-CN" alt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效率对比，优化算法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1957070" y="5083175"/>
            <a:ext cx="9344025" cy="1014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说一说</a:t>
            </a:r>
            <a:r>
              <a:rPr lang="zh-CN" altLang="en-US" sz="20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：</a:t>
            </a:r>
            <a:r>
              <a:rPr lang="zh-CN" altLang="en-US" sz="20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解决同一个问题，不同的算法的运行效率一般</a:t>
            </a:r>
            <a:r>
              <a:rPr lang="en-US" altLang="zh-CN" sz="20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________</a:t>
            </a:r>
            <a:r>
              <a:rPr lang="zh-CN" altLang="en-US" sz="20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（相同</a:t>
            </a:r>
            <a:r>
              <a:rPr lang="en-US" altLang="zh-CN" sz="20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/</a:t>
            </a:r>
            <a:r>
              <a:rPr lang="zh-CN" altLang="en-US" sz="20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不相同），一般情况下算法的</a:t>
            </a:r>
            <a:r>
              <a:rPr lang="en-US" altLang="zh-CN" sz="20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_________</a:t>
            </a:r>
            <a:r>
              <a:rPr lang="zh-CN" altLang="en-US" sz="20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会影响算法的运行效率。</a:t>
            </a:r>
          </a:p>
        </p:txBody>
      </p:sp>
      <p:graphicFrame>
        <p:nvGraphicFramePr>
          <p:cNvPr id="6" name="表格 5"/>
          <p:cNvGraphicFramePr/>
          <p:nvPr>
            <p:custDataLst>
              <p:tags r:id="rId1"/>
            </p:custDataLst>
          </p:nvPr>
        </p:nvGraphicFramePr>
        <p:xfrm>
          <a:off x="1868170" y="2387600"/>
          <a:ext cx="8455660" cy="2082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139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139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139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1391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207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/>
                        <a:t>算法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/>
                        <a:t>解决的问题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/>
                        <a:t>执行次数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/>
                        <a:t>执行时间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07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/>
                        <a:t>算法</a:t>
                      </a:r>
                      <a:r>
                        <a:rPr lang="en-US" altLang="zh-CN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07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/>
                        <a:t>算法</a:t>
                      </a:r>
                      <a:r>
                        <a:rPr lang="en-US" altLang="zh-CN"/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07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/>
                        <a:t>算法</a:t>
                      </a:r>
                      <a:r>
                        <a:rPr lang="en-US" altLang="zh-CN"/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" name="文本框 2"/>
          <p:cNvSpPr txBox="1"/>
          <p:nvPr/>
        </p:nvSpPr>
        <p:spPr>
          <a:xfrm>
            <a:off x="1868170" y="1779905"/>
            <a:ext cx="905002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/>
              <a:t>3</a:t>
            </a:r>
            <a:r>
              <a:rPr lang="zh-CN" altLang="en-US" sz="2000"/>
              <a:t>段积分采用的不同算法，根据运行过程中的数据，完成下表，并回答问题。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 flipH="1">
            <a:off x="1164590" y="1077595"/>
            <a:ext cx="2069465" cy="561340"/>
          </a:xfrm>
          <a:prstGeom prst="rect">
            <a:avLst/>
          </a:prstGeom>
          <a:noFill/>
        </p:spPr>
        <p:txBody>
          <a:bodyPr wrap="square" lIns="91440" tIns="45720" rIns="91440" bIns="45720" anchor="b" anchorCtr="0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kumimoji="0" lang="zh-CN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总结项目</a:t>
            </a:r>
          </a:p>
        </p:txBody>
      </p:sp>
      <p:grpSp>
        <p:nvGrpSpPr>
          <p:cNvPr id="4" name="组合 3" descr="7b0a202020202274657874626f78223a2022220a7d0a"/>
          <p:cNvGrpSpPr/>
          <p:nvPr/>
        </p:nvGrpSpPr>
        <p:grpSpPr>
          <a:xfrm>
            <a:off x="1724660" y="1717675"/>
            <a:ext cx="8530590" cy="4058920"/>
            <a:chOff x="5402" y="3594"/>
            <a:chExt cx="8398" cy="3612"/>
          </a:xfrm>
        </p:grpSpPr>
        <p:grpSp>
          <p:nvGrpSpPr>
            <p:cNvPr id="6" name="组合 5"/>
            <p:cNvGrpSpPr/>
            <p:nvPr/>
          </p:nvGrpSpPr>
          <p:grpSpPr>
            <a:xfrm>
              <a:off x="5402" y="3594"/>
              <a:ext cx="8398" cy="3612"/>
              <a:chOff x="5402" y="3594"/>
              <a:chExt cx="8398" cy="3612"/>
            </a:xfrm>
          </p:grpSpPr>
          <p:sp>
            <p:nvSpPr>
              <p:cNvPr id="181" name="Freeform 107"/>
              <p:cNvSpPr>
                <a:spLocks noEditPoints="1"/>
              </p:cNvSpPr>
              <p:nvPr/>
            </p:nvSpPr>
            <p:spPr bwMode="auto">
              <a:xfrm>
                <a:off x="13134" y="6734"/>
                <a:ext cx="124" cy="128"/>
              </a:xfrm>
              <a:custGeom>
                <a:avLst/>
                <a:gdLst>
                  <a:gd name="T0" fmla="*/ 18 w 19"/>
                  <a:gd name="T1" fmla="*/ 15 h 20"/>
                  <a:gd name="T2" fmla="*/ 19 w 19"/>
                  <a:gd name="T3" fmla="*/ 13 h 20"/>
                  <a:gd name="T4" fmla="*/ 17 w 19"/>
                  <a:gd name="T5" fmla="*/ 11 h 20"/>
                  <a:gd name="T6" fmla="*/ 17 w 19"/>
                  <a:gd name="T7" fmla="*/ 9 h 20"/>
                  <a:gd name="T8" fmla="*/ 19 w 19"/>
                  <a:gd name="T9" fmla="*/ 7 h 20"/>
                  <a:gd name="T10" fmla="*/ 18 w 19"/>
                  <a:gd name="T11" fmla="*/ 5 h 20"/>
                  <a:gd name="T12" fmla="*/ 15 w 19"/>
                  <a:gd name="T13" fmla="*/ 5 h 20"/>
                  <a:gd name="T14" fmla="*/ 14 w 19"/>
                  <a:gd name="T15" fmla="*/ 4 h 20"/>
                  <a:gd name="T16" fmla="*/ 14 w 19"/>
                  <a:gd name="T17" fmla="*/ 1 h 20"/>
                  <a:gd name="T18" fmla="*/ 12 w 19"/>
                  <a:gd name="T19" fmla="*/ 0 h 20"/>
                  <a:gd name="T20" fmla="*/ 10 w 19"/>
                  <a:gd name="T21" fmla="*/ 2 h 20"/>
                  <a:gd name="T22" fmla="*/ 8 w 19"/>
                  <a:gd name="T23" fmla="*/ 2 h 20"/>
                  <a:gd name="T24" fmla="*/ 7 w 19"/>
                  <a:gd name="T25" fmla="*/ 0 h 20"/>
                  <a:gd name="T26" fmla="*/ 4 w 19"/>
                  <a:gd name="T27" fmla="*/ 1 h 20"/>
                  <a:gd name="T28" fmla="*/ 5 w 19"/>
                  <a:gd name="T29" fmla="*/ 4 h 20"/>
                  <a:gd name="T30" fmla="*/ 3 w 19"/>
                  <a:gd name="T31" fmla="*/ 5 h 20"/>
                  <a:gd name="T32" fmla="*/ 0 w 19"/>
                  <a:gd name="T33" fmla="*/ 5 h 20"/>
                  <a:gd name="T34" fmla="*/ 0 w 19"/>
                  <a:gd name="T35" fmla="*/ 7 h 20"/>
                  <a:gd name="T36" fmla="*/ 2 w 19"/>
                  <a:gd name="T37" fmla="*/ 9 h 20"/>
                  <a:gd name="T38" fmla="*/ 2 w 19"/>
                  <a:gd name="T39" fmla="*/ 11 h 20"/>
                  <a:gd name="T40" fmla="*/ 0 w 19"/>
                  <a:gd name="T41" fmla="*/ 13 h 20"/>
                  <a:gd name="T42" fmla="*/ 1 w 19"/>
                  <a:gd name="T43" fmla="*/ 15 h 20"/>
                  <a:gd name="T44" fmla="*/ 3 w 19"/>
                  <a:gd name="T45" fmla="*/ 15 h 20"/>
                  <a:gd name="T46" fmla="*/ 5 w 19"/>
                  <a:gd name="T47" fmla="*/ 16 h 20"/>
                  <a:gd name="T48" fmla="*/ 4 w 19"/>
                  <a:gd name="T49" fmla="*/ 19 h 20"/>
                  <a:gd name="T50" fmla="*/ 7 w 19"/>
                  <a:gd name="T51" fmla="*/ 20 h 20"/>
                  <a:gd name="T52" fmla="*/ 9 w 19"/>
                  <a:gd name="T53" fmla="*/ 18 h 20"/>
                  <a:gd name="T54" fmla="*/ 10 w 19"/>
                  <a:gd name="T55" fmla="*/ 18 h 20"/>
                  <a:gd name="T56" fmla="*/ 12 w 19"/>
                  <a:gd name="T57" fmla="*/ 20 h 20"/>
                  <a:gd name="T58" fmla="*/ 14 w 19"/>
                  <a:gd name="T59" fmla="*/ 19 h 20"/>
                  <a:gd name="T60" fmla="*/ 14 w 19"/>
                  <a:gd name="T61" fmla="*/ 16 h 20"/>
                  <a:gd name="T62" fmla="*/ 15 w 19"/>
                  <a:gd name="T63" fmla="*/ 15 h 20"/>
                  <a:gd name="T64" fmla="*/ 18 w 19"/>
                  <a:gd name="T65" fmla="*/ 15 h 20"/>
                  <a:gd name="T66" fmla="*/ 8 w 19"/>
                  <a:gd name="T67" fmla="*/ 13 h 20"/>
                  <a:gd name="T68" fmla="*/ 6 w 19"/>
                  <a:gd name="T69" fmla="*/ 9 h 20"/>
                  <a:gd name="T70" fmla="*/ 11 w 19"/>
                  <a:gd name="T71" fmla="*/ 6 h 20"/>
                  <a:gd name="T72" fmla="*/ 13 w 19"/>
                  <a:gd name="T73" fmla="*/ 11 h 20"/>
                  <a:gd name="T74" fmla="*/ 8 w 19"/>
                  <a:gd name="T75" fmla="*/ 13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9" h="20">
                    <a:moveTo>
                      <a:pt x="18" y="15"/>
                    </a:moveTo>
                    <a:cubicBezTo>
                      <a:pt x="19" y="13"/>
                      <a:pt x="19" y="13"/>
                      <a:pt x="19" y="13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17" y="10"/>
                      <a:pt x="17" y="10"/>
                      <a:pt x="17" y="9"/>
                    </a:cubicBezTo>
                    <a:cubicBezTo>
                      <a:pt x="19" y="7"/>
                      <a:pt x="19" y="7"/>
                      <a:pt x="19" y="7"/>
                    </a:cubicBezTo>
                    <a:cubicBezTo>
                      <a:pt x="18" y="5"/>
                      <a:pt x="18" y="5"/>
                      <a:pt x="18" y="5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5" y="5"/>
                      <a:pt x="15" y="4"/>
                      <a:pt x="14" y="4"/>
                    </a:cubicBezTo>
                    <a:cubicBezTo>
                      <a:pt x="14" y="1"/>
                      <a:pt x="14" y="1"/>
                      <a:pt x="14" y="1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10" y="2"/>
                      <a:pt x="9" y="2"/>
                      <a:pt x="8" y="2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4"/>
                      <a:pt x="4" y="5"/>
                      <a:pt x="3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0"/>
                      <a:pt x="2" y="10"/>
                      <a:pt x="2" y="11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4" y="15"/>
                      <a:pt x="4" y="16"/>
                      <a:pt x="5" y="16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7" y="20"/>
                      <a:pt x="7" y="20"/>
                      <a:pt x="7" y="20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9" y="18"/>
                      <a:pt x="10" y="18"/>
                      <a:pt x="10" y="18"/>
                    </a:cubicBezTo>
                    <a:cubicBezTo>
                      <a:pt x="12" y="20"/>
                      <a:pt x="12" y="20"/>
                      <a:pt x="12" y="20"/>
                    </a:cubicBezTo>
                    <a:cubicBezTo>
                      <a:pt x="14" y="19"/>
                      <a:pt x="14" y="19"/>
                      <a:pt x="14" y="19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15" y="16"/>
                      <a:pt x="15" y="15"/>
                      <a:pt x="15" y="15"/>
                    </a:cubicBezTo>
                    <a:lnTo>
                      <a:pt x="18" y="15"/>
                    </a:lnTo>
                    <a:close/>
                    <a:moveTo>
                      <a:pt x="8" y="13"/>
                    </a:moveTo>
                    <a:cubicBezTo>
                      <a:pt x="6" y="13"/>
                      <a:pt x="5" y="10"/>
                      <a:pt x="6" y="9"/>
                    </a:cubicBezTo>
                    <a:cubicBezTo>
                      <a:pt x="7" y="7"/>
                      <a:pt x="9" y="6"/>
                      <a:pt x="11" y="6"/>
                    </a:cubicBezTo>
                    <a:cubicBezTo>
                      <a:pt x="13" y="7"/>
                      <a:pt x="14" y="9"/>
                      <a:pt x="13" y="11"/>
                    </a:cubicBezTo>
                    <a:cubicBezTo>
                      <a:pt x="12" y="13"/>
                      <a:pt x="10" y="14"/>
                      <a:pt x="8" y="13"/>
                    </a:cubicBezTo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82" name="Freeform 108"/>
              <p:cNvSpPr>
                <a:spLocks noEditPoints="1"/>
              </p:cNvSpPr>
              <p:nvPr/>
            </p:nvSpPr>
            <p:spPr bwMode="auto">
              <a:xfrm>
                <a:off x="5757" y="3807"/>
                <a:ext cx="186" cy="188"/>
              </a:xfrm>
              <a:custGeom>
                <a:avLst/>
                <a:gdLst>
                  <a:gd name="T0" fmla="*/ 23 w 29"/>
                  <a:gd name="T1" fmla="*/ 26 h 29"/>
                  <a:gd name="T2" fmla="*/ 26 w 29"/>
                  <a:gd name="T3" fmla="*/ 24 h 29"/>
                  <a:gd name="T4" fmla="*/ 24 w 29"/>
                  <a:gd name="T5" fmla="*/ 20 h 29"/>
                  <a:gd name="T6" fmla="*/ 25 w 29"/>
                  <a:gd name="T7" fmla="*/ 18 h 29"/>
                  <a:gd name="T8" fmla="*/ 29 w 29"/>
                  <a:gd name="T9" fmla="*/ 17 h 29"/>
                  <a:gd name="T10" fmla="*/ 29 w 29"/>
                  <a:gd name="T11" fmla="*/ 13 h 29"/>
                  <a:gd name="T12" fmla="*/ 25 w 29"/>
                  <a:gd name="T13" fmla="*/ 12 h 29"/>
                  <a:gd name="T14" fmla="*/ 24 w 29"/>
                  <a:gd name="T15" fmla="*/ 10 h 29"/>
                  <a:gd name="T16" fmla="*/ 26 w 29"/>
                  <a:gd name="T17" fmla="*/ 6 h 29"/>
                  <a:gd name="T18" fmla="*/ 24 w 29"/>
                  <a:gd name="T19" fmla="*/ 3 h 29"/>
                  <a:gd name="T20" fmla="*/ 20 w 29"/>
                  <a:gd name="T21" fmla="*/ 5 h 29"/>
                  <a:gd name="T22" fmla="*/ 18 w 29"/>
                  <a:gd name="T23" fmla="*/ 4 h 29"/>
                  <a:gd name="T24" fmla="*/ 17 w 29"/>
                  <a:gd name="T25" fmla="*/ 0 h 29"/>
                  <a:gd name="T26" fmla="*/ 13 w 29"/>
                  <a:gd name="T27" fmla="*/ 0 h 29"/>
                  <a:gd name="T28" fmla="*/ 12 w 29"/>
                  <a:gd name="T29" fmla="*/ 4 h 29"/>
                  <a:gd name="T30" fmla="*/ 10 w 29"/>
                  <a:gd name="T31" fmla="*/ 5 h 29"/>
                  <a:gd name="T32" fmla="*/ 6 w 29"/>
                  <a:gd name="T33" fmla="*/ 3 h 29"/>
                  <a:gd name="T34" fmla="*/ 4 w 29"/>
                  <a:gd name="T35" fmla="*/ 5 h 29"/>
                  <a:gd name="T36" fmla="*/ 5 w 29"/>
                  <a:gd name="T37" fmla="*/ 9 h 29"/>
                  <a:gd name="T38" fmla="*/ 4 w 29"/>
                  <a:gd name="T39" fmla="*/ 11 h 29"/>
                  <a:gd name="T40" fmla="*/ 0 w 29"/>
                  <a:gd name="T41" fmla="*/ 12 h 29"/>
                  <a:gd name="T42" fmla="*/ 0 w 29"/>
                  <a:gd name="T43" fmla="*/ 16 h 29"/>
                  <a:gd name="T44" fmla="*/ 4 w 29"/>
                  <a:gd name="T45" fmla="*/ 17 h 29"/>
                  <a:gd name="T46" fmla="*/ 5 w 29"/>
                  <a:gd name="T47" fmla="*/ 19 h 29"/>
                  <a:gd name="T48" fmla="*/ 3 w 29"/>
                  <a:gd name="T49" fmla="*/ 23 h 29"/>
                  <a:gd name="T50" fmla="*/ 5 w 29"/>
                  <a:gd name="T51" fmla="*/ 25 h 29"/>
                  <a:gd name="T52" fmla="*/ 9 w 29"/>
                  <a:gd name="T53" fmla="*/ 24 h 29"/>
                  <a:gd name="T54" fmla="*/ 11 w 29"/>
                  <a:gd name="T55" fmla="*/ 25 h 29"/>
                  <a:gd name="T56" fmla="*/ 12 w 29"/>
                  <a:gd name="T57" fmla="*/ 29 h 29"/>
                  <a:gd name="T58" fmla="*/ 16 w 29"/>
                  <a:gd name="T59" fmla="*/ 29 h 29"/>
                  <a:gd name="T60" fmla="*/ 17 w 29"/>
                  <a:gd name="T61" fmla="*/ 25 h 29"/>
                  <a:gd name="T62" fmla="*/ 20 w 29"/>
                  <a:gd name="T63" fmla="*/ 24 h 29"/>
                  <a:gd name="T64" fmla="*/ 23 w 29"/>
                  <a:gd name="T65" fmla="*/ 26 h 29"/>
                  <a:gd name="T66" fmla="*/ 11 w 29"/>
                  <a:gd name="T67" fmla="*/ 18 h 29"/>
                  <a:gd name="T68" fmla="*/ 11 w 29"/>
                  <a:gd name="T69" fmla="*/ 11 h 29"/>
                  <a:gd name="T70" fmla="*/ 19 w 29"/>
                  <a:gd name="T71" fmla="*/ 11 h 29"/>
                  <a:gd name="T72" fmla="*/ 18 w 29"/>
                  <a:gd name="T73" fmla="*/ 18 h 29"/>
                  <a:gd name="T74" fmla="*/ 11 w 29"/>
                  <a:gd name="T75" fmla="*/ 18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29" h="29">
                    <a:moveTo>
                      <a:pt x="23" y="26"/>
                    </a:moveTo>
                    <a:cubicBezTo>
                      <a:pt x="26" y="24"/>
                      <a:pt x="26" y="24"/>
                      <a:pt x="26" y="24"/>
                    </a:cubicBezTo>
                    <a:cubicBezTo>
                      <a:pt x="24" y="20"/>
                      <a:pt x="24" y="20"/>
                      <a:pt x="24" y="20"/>
                    </a:cubicBezTo>
                    <a:cubicBezTo>
                      <a:pt x="24" y="19"/>
                      <a:pt x="25" y="19"/>
                      <a:pt x="25" y="18"/>
                    </a:cubicBezTo>
                    <a:cubicBezTo>
                      <a:pt x="29" y="17"/>
                      <a:pt x="29" y="17"/>
                      <a:pt x="29" y="17"/>
                    </a:cubicBezTo>
                    <a:cubicBezTo>
                      <a:pt x="29" y="13"/>
                      <a:pt x="29" y="13"/>
                      <a:pt x="29" y="13"/>
                    </a:cubicBezTo>
                    <a:cubicBezTo>
                      <a:pt x="25" y="12"/>
                      <a:pt x="25" y="12"/>
                      <a:pt x="25" y="12"/>
                    </a:cubicBezTo>
                    <a:cubicBezTo>
                      <a:pt x="25" y="11"/>
                      <a:pt x="25" y="10"/>
                      <a:pt x="24" y="10"/>
                    </a:cubicBezTo>
                    <a:cubicBezTo>
                      <a:pt x="26" y="6"/>
                      <a:pt x="26" y="6"/>
                      <a:pt x="26" y="6"/>
                    </a:cubicBezTo>
                    <a:cubicBezTo>
                      <a:pt x="24" y="3"/>
                      <a:pt x="24" y="3"/>
                      <a:pt x="24" y="3"/>
                    </a:cubicBezTo>
                    <a:cubicBezTo>
                      <a:pt x="20" y="5"/>
                      <a:pt x="20" y="5"/>
                      <a:pt x="20" y="5"/>
                    </a:cubicBezTo>
                    <a:cubicBezTo>
                      <a:pt x="20" y="5"/>
                      <a:pt x="19" y="4"/>
                      <a:pt x="18" y="4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1" y="4"/>
                      <a:pt x="11" y="4"/>
                      <a:pt x="10" y="5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10"/>
                      <a:pt x="4" y="11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4" y="18"/>
                      <a:pt x="5" y="19"/>
                      <a:pt x="5" y="19"/>
                    </a:cubicBezTo>
                    <a:cubicBezTo>
                      <a:pt x="3" y="23"/>
                      <a:pt x="3" y="23"/>
                      <a:pt x="3" y="23"/>
                    </a:cubicBezTo>
                    <a:cubicBezTo>
                      <a:pt x="5" y="25"/>
                      <a:pt x="5" y="25"/>
                      <a:pt x="5" y="25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10" y="24"/>
                      <a:pt x="10" y="24"/>
                      <a:pt x="11" y="25"/>
                    </a:cubicBezTo>
                    <a:cubicBezTo>
                      <a:pt x="12" y="29"/>
                      <a:pt x="12" y="29"/>
                      <a:pt x="12" y="29"/>
                    </a:cubicBezTo>
                    <a:cubicBezTo>
                      <a:pt x="16" y="29"/>
                      <a:pt x="16" y="29"/>
                      <a:pt x="16" y="29"/>
                    </a:cubicBezTo>
                    <a:cubicBezTo>
                      <a:pt x="17" y="25"/>
                      <a:pt x="17" y="25"/>
                      <a:pt x="17" y="25"/>
                    </a:cubicBezTo>
                    <a:cubicBezTo>
                      <a:pt x="18" y="25"/>
                      <a:pt x="19" y="24"/>
                      <a:pt x="20" y="24"/>
                    </a:cubicBezTo>
                    <a:lnTo>
                      <a:pt x="23" y="26"/>
                    </a:lnTo>
                    <a:close/>
                    <a:moveTo>
                      <a:pt x="11" y="18"/>
                    </a:moveTo>
                    <a:cubicBezTo>
                      <a:pt x="9" y="16"/>
                      <a:pt x="9" y="12"/>
                      <a:pt x="11" y="11"/>
                    </a:cubicBezTo>
                    <a:cubicBezTo>
                      <a:pt x="13" y="9"/>
                      <a:pt x="17" y="9"/>
                      <a:pt x="19" y="11"/>
                    </a:cubicBezTo>
                    <a:cubicBezTo>
                      <a:pt x="21" y="13"/>
                      <a:pt x="20" y="16"/>
                      <a:pt x="18" y="18"/>
                    </a:cubicBezTo>
                    <a:cubicBezTo>
                      <a:pt x="16" y="20"/>
                      <a:pt x="13" y="20"/>
                      <a:pt x="11" y="18"/>
                    </a:cubicBezTo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83" name="Freeform 109"/>
              <p:cNvSpPr>
                <a:spLocks noEditPoints="1"/>
              </p:cNvSpPr>
              <p:nvPr/>
            </p:nvSpPr>
            <p:spPr bwMode="auto">
              <a:xfrm>
                <a:off x="5646" y="3969"/>
                <a:ext cx="97" cy="92"/>
              </a:xfrm>
              <a:custGeom>
                <a:avLst/>
                <a:gdLst>
                  <a:gd name="T0" fmla="*/ 12 w 15"/>
                  <a:gd name="T1" fmla="*/ 13 h 14"/>
                  <a:gd name="T2" fmla="*/ 13 w 15"/>
                  <a:gd name="T3" fmla="*/ 12 h 14"/>
                  <a:gd name="T4" fmla="*/ 12 w 15"/>
                  <a:gd name="T5" fmla="*/ 10 h 14"/>
                  <a:gd name="T6" fmla="*/ 13 w 15"/>
                  <a:gd name="T7" fmla="*/ 9 h 14"/>
                  <a:gd name="T8" fmla="*/ 15 w 15"/>
                  <a:gd name="T9" fmla="*/ 8 h 14"/>
                  <a:gd name="T10" fmla="*/ 15 w 15"/>
                  <a:gd name="T11" fmla="*/ 6 h 14"/>
                  <a:gd name="T12" fmla="*/ 13 w 15"/>
                  <a:gd name="T13" fmla="*/ 6 h 14"/>
                  <a:gd name="T14" fmla="*/ 12 w 15"/>
                  <a:gd name="T15" fmla="*/ 5 h 14"/>
                  <a:gd name="T16" fmla="*/ 14 w 15"/>
                  <a:gd name="T17" fmla="*/ 3 h 14"/>
                  <a:gd name="T18" fmla="*/ 12 w 15"/>
                  <a:gd name="T19" fmla="*/ 2 h 14"/>
                  <a:gd name="T20" fmla="*/ 10 w 15"/>
                  <a:gd name="T21" fmla="*/ 2 h 14"/>
                  <a:gd name="T22" fmla="*/ 9 w 15"/>
                  <a:gd name="T23" fmla="*/ 2 h 14"/>
                  <a:gd name="T24" fmla="*/ 9 w 15"/>
                  <a:gd name="T25" fmla="*/ 0 h 14"/>
                  <a:gd name="T26" fmla="*/ 7 w 15"/>
                  <a:gd name="T27" fmla="*/ 0 h 14"/>
                  <a:gd name="T28" fmla="*/ 6 w 15"/>
                  <a:gd name="T29" fmla="*/ 2 h 14"/>
                  <a:gd name="T30" fmla="*/ 5 w 15"/>
                  <a:gd name="T31" fmla="*/ 2 h 14"/>
                  <a:gd name="T32" fmla="*/ 3 w 15"/>
                  <a:gd name="T33" fmla="*/ 1 h 14"/>
                  <a:gd name="T34" fmla="*/ 2 w 15"/>
                  <a:gd name="T35" fmla="*/ 2 h 14"/>
                  <a:gd name="T36" fmla="*/ 3 w 15"/>
                  <a:gd name="T37" fmla="*/ 4 h 14"/>
                  <a:gd name="T38" fmla="*/ 2 w 15"/>
                  <a:gd name="T39" fmla="*/ 5 h 14"/>
                  <a:gd name="T40" fmla="*/ 0 w 15"/>
                  <a:gd name="T41" fmla="*/ 6 h 14"/>
                  <a:gd name="T42" fmla="*/ 0 w 15"/>
                  <a:gd name="T43" fmla="*/ 8 h 14"/>
                  <a:gd name="T44" fmla="*/ 2 w 15"/>
                  <a:gd name="T45" fmla="*/ 8 h 14"/>
                  <a:gd name="T46" fmla="*/ 3 w 15"/>
                  <a:gd name="T47" fmla="*/ 9 h 14"/>
                  <a:gd name="T48" fmla="*/ 2 w 15"/>
                  <a:gd name="T49" fmla="*/ 11 h 14"/>
                  <a:gd name="T50" fmla="*/ 3 w 15"/>
                  <a:gd name="T51" fmla="*/ 13 h 14"/>
                  <a:gd name="T52" fmla="*/ 5 w 15"/>
                  <a:gd name="T53" fmla="*/ 12 h 14"/>
                  <a:gd name="T54" fmla="*/ 6 w 15"/>
                  <a:gd name="T55" fmla="*/ 12 h 14"/>
                  <a:gd name="T56" fmla="*/ 6 w 15"/>
                  <a:gd name="T57" fmla="*/ 14 h 14"/>
                  <a:gd name="T58" fmla="*/ 8 w 15"/>
                  <a:gd name="T59" fmla="*/ 14 h 14"/>
                  <a:gd name="T60" fmla="*/ 9 w 15"/>
                  <a:gd name="T61" fmla="*/ 12 h 14"/>
                  <a:gd name="T62" fmla="*/ 10 w 15"/>
                  <a:gd name="T63" fmla="*/ 12 h 14"/>
                  <a:gd name="T64" fmla="*/ 12 w 15"/>
                  <a:gd name="T65" fmla="*/ 13 h 14"/>
                  <a:gd name="T66" fmla="*/ 6 w 15"/>
                  <a:gd name="T67" fmla="*/ 9 h 14"/>
                  <a:gd name="T68" fmla="*/ 6 w 15"/>
                  <a:gd name="T69" fmla="*/ 5 h 14"/>
                  <a:gd name="T70" fmla="*/ 10 w 15"/>
                  <a:gd name="T71" fmla="*/ 5 h 14"/>
                  <a:gd name="T72" fmla="*/ 9 w 15"/>
                  <a:gd name="T73" fmla="*/ 9 h 14"/>
                  <a:gd name="T74" fmla="*/ 6 w 15"/>
                  <a:gd name="T75" fmla="*/ 9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5" h="14">
                    <a:moveTo>
                      <a:pt x="12" y="13"/>
                    </a:moveTo>
                    <a:cubicBezTo>
                      <a:pt x="13" y="12"/>
                      <a:pt x="13" y="12"/>
                      <a:pt x="13" y="12"/>
                    </a:cubicBezTo>
                    <a:cubicBezTo>
                      <a:pt x="12" y="10"/>
                      <a:pt x="12" y="10"/>
                      <a:pt x="12" y="10"/>
                    </a:cubicBezTo>
                    <a:cubicBezTo>
                      <a:pt x="12" y="10"/>
                      <a:pt x="13" y="9"/>
                      <a:pt x="13" y="9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5" y="6"/>
                      <a:pt x="15" y="6"/>
                      <a:pt x="15" y="6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3" y="5"/>
                      <a:pt x="13" y="5"/>
                      <a:pt x="12" y="5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10" y="2"/>
                      <a:pt x="10" y="2"/>
                      <a:pt x="9" y="2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5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5"/>
                      <a:pt x="2" y="5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9"/>
                      <a:pt x="3" y="9"/>
                      <a:pt x="3" y="9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5" y="12"/>
                      <a:pt x="6" y="12"/>
                      <a:pt x="6" y="12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8" y="14"/>
                      <a:pt x="8" y="14"/>
                      <a:pt x="8" y="14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9" y="12"/>
                      <a:pt x="10" y="12"/>
                      <a:pt x="10" y="12"/>
                    </a:cubicBezTo>
                    <a:lnTo>
                      <a:pt x="12" y="13"/>
                    </a:lnTo>
                    <a:close/>
                    <a:moveTo>
                      <a:pt x="6" y="9"/>
                    </a:moveTo>
                    <a:cubicBezTo>
                      <a:pt x="5" y="8"/>
                      <a:pt x="5" y="6"/>
                      <a:pt x="6" y="5"/>
                    </a:cubicBezTo>
                    <a:cubicBezTo>
                      <a:pt x="7" y="4"/>
                      <a:pt x="9" y="4"/>
                      <a:pt x="10" y="5"/>
                    </a:cubicBezTo>
                    <a:cubicBezTo>
                      <a:pt x="11" y="6"/>
                      <a:pt x="10" y="8"/>
                      <a:pt x="9" y="9"/>
                    </a:cubicBezTo>
                    <a:cubicBezTo>
                      <a:pt x="8" y="10"/>
                      <a:pt x="7" y="10"/>
                      <a:pt x="6" y="9"/>
                    </a:cubicBezTo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84" name="Line 110"/>
              <p:cNvSpPr>
                <a:spLocks noChangeShapeType="1"/>
              </p:cNvSpPr>
              <p:nvPr/>
            </p:nvSpPr>
            <p:spPr bwMode="auto">
              <a:xfrm>
                <a:off x="12651" y="7051"/>
                <a:ext cx="0" cy="0"/>
              </a:xfrm>
              <a:prstGeom prst="line">
                <a:avLst/>
              </a:prstGeom>
              <a:solidFill>
                <a:srgbClr val="4A7CC6"/>
              </a:solidFill>
              <a:ln w="34925" cap="flat">
                <a:solidFill>
                  <a:srgbClr val="172A88"/>
                </a:solidFill>
                <a:prstDash val="solid"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85" name="Freeform 111"/>
              <p:cNvSpPr/>
              <p:nvPr/>
            </p:nvSpPr>
            <p:spPr bwMode="auto">
              <a:xfrm>
                <a:off x="5402" y="3594"/>
                <a:ext cx="8398" cy="3483"/>
              </a:xfrm>
              <a:custGeom>
                <a:avLst/>
                <a:gdLst>
                  <a:gd name="T0" fmla="*/ 1236 w 1302"/>
                  <a:gd name="T1" fmla="*/ 538 h 538"/>
                  <a:gd name="T2" fmla="*/ 1201 w 1302"/>
                  <a:gd name="T3" fmla="*/ 538 h 538"/>
                  <a:gd name="T4" fmla="*/ 1201 w 1302"/>
                  <a:gd name="T5" fmla="*/ 530 h 538"/>
                  <a:gd name="T6" fmla="*/ 1236 w 1302"/>
                  <a:gd name="T7" fmla="*/ 530 h 538"/>
                  <a:gd name="T8" fmla="*/ 1294 w 1302"/>
                  <a:gd name="T9" fmla="*/ 472 h 538"/>
                  <a:gd name="T10" fmla="*/ 1294 w 1302"/>
                  <a:gd name="T11" fmla="*/ 67 h 538"/>
                  <a:gd name="T12" fmla="*/ 1236 w 1302"/>
                  <a:gd name="T13" fmla="*/ 8 h 538"/>
                  <a:gd name="T14" fmla="*/ 66 w 1302"/>
                  <a:gd name="T15" fmla="*/ 8 h 538"/>
                  <a:gd name="T16" fmla="*/ 8 w 1302"/>
                  <a:gd name="T17" fmla="*/ 67 h 538"/>
                  <a:gd name="T18" fmla="*/ 8 w 1302"/>
                  <a:gd name="T19" fmla="*/ 472 h 538"/>
                  <a:gd name="T20" fmla="*/ 66 w 1302"/>
                  <a:gd name="T21" fmla="*/ 530 h 538"/>
                  <a:gd name="T22" fmla="*/ 1124 w 1302"/>
                  <a:gd name="T23" fmla="*/ 530 h 538"/>
                  <a:gd name="T24" fmla="*/ 1124 w 1302"/>
                  <a:gd name="T25" fmla="*/ 538 h 538"/>
                  <a:gd name="T26" fmla="*/ 66 w 1302"/>
                  <a:gd name="T27" fmla="*/ 538 h 538"/>
                  <a:gd name="T28" fmla="*/ 0 w 1302"/>
                  <a:gd name="T29" fmla="*/ 472 h 538"/>
                  <a:gd name="T30" fmla="*/ 0 w 1302"/>
                  <a:gd name="T31" fmla="*/ 67 h 538"/>
                  <a:gd name="T32" fmla="*/ 66 w 1302"/>
                  <a:gd name="T33" fmla="*/ 0 h 538"/>
                  <a:gd name="T34" fmla="*/ 1236 w 1302"/>
                  <a:gd name="T35" fmla="*/ 0 h 538"/>
                  <a:gd name="T36" fmla="*/ 1302 w 1302"/>
                  <a:gd name="T37" fmla="*/ 67 h 538"/>
                  <a:gd name="T38" fmla="*/ 1302 w 1302"/>
                  <a:gd name="T39" fmla="*/ 472 h 538"/>
                  <a:gd name="T40" fmla="*/ 1236 w 1302"/>
                  <a:gd name="T41" fmla="*/ 538 h 5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302" h="538">
                    <a:moveTo>
                      <a:pt x="1236" y="538"/>
                    </a:moveTo>
                    <a:cubicBezTo>
                      <a:pt x="1201" y="538"/>
                      <a:pt x="1201" y="538"/>
                      <a:pt x="1201" y="538"/>
                    </a:cubicBezTo>
                    <a:cubicBezTo>
                      <a:pt x="1201" y="530"/>
                      <a:pt x="1201" y="530"/>
                      <a:pt x="1201" y="530"/>
                    </a:cubicBezTo>
                    <a:cubicBezTo>
                      <a:pt x="1236" y="530"/>
                      <a:pt x="1236" y="530"/>
                      <a:pt x="1236" y="530"/>
                    </a:cubicBezTo>
                    <a:cubicBezTo>
                      <a:pt x="1268" y="530"/>
                      <a:pt x="1294" y="504"/>
                      <a:pt x="1294" y="472"/>
                    </a:cubicBezTo>
                    <a:cubicBezTo>
                      <a:pt x="1294" y="67"/>
                      <a:pt x="1294" y="67"/>
                      <a:pt x="1294" y="67"/>
                    </a:cubicBezTo>
                    <a:cubicBezTo>
                      <a:pt x="1294" y="35"/>
                      <a:pt x="1268" y="8"/>
                      <a:pt x="1236" y="8"/>
                    </a:cubicBezTo>
                    <a:cubicBezTo>
                      <a:pt x="66" y="8"/>
                      <a:pt x="66" y="8"/>
                      <a:pt x="66" y="8"/>
                    </a:cubicBezTo>
                    <a:cubicBezTo>
                      <a:pt x="34" y="8"/>
                      <a:pt x="8" y="35"/>
                      <a:pt x="8" y="67"/>
                    </a:cubicBezTo>
                    <a:cubicBezTo>
                      <a:pt x="8" y="472"/>
                      <a:pt x="8" y="472"/>
                      <a:pt x="8" y="472"/>
                    </a:cubicBezTo>
                    <a:cubicBezTo>
                      <a:pt x="8" y="504"/>
                      <a:pt x="34" y="530"/>
                      <a:pt x="66" y="530"/>
                    </a:cubicBezTo>
                    <a:cubicBezTo>
                      <a:pt x="1124" y="530"/>
                      <a:pt x="1124" y="530"/>
                      <a:pt x="1124" y="530"/>
                    </a:cubicBezTo>
                    <a:cubicBezTo>
                      <a:pt x="1124" y="538"/>
                      <a:pt x="1124" y="538"/>
                      <a:pt x="1124" y="538"/>
                    </a:cubicBezTo>
                    <a:cubicBezTo>
                      <a:pt x="66" y="538"/>
                      <a:pt x="66" y="538"/>
                      <a:pt x="66" y="538"/>
                    </a:cubicBezTo>
                    <a:cubicBezTo>
                      <a:pt x="30" y="538"/>
                      <a:pt x="0" y="508"/>
                      <a:pt x="0" y="472"/>
                    </a:cubicBezTo>
                    <a:cubicBezTo>
                      <a:pt x="0" y="67"/>
                      <a:pt x="0" y="67"/>
                      <a:pt x="0" y="67"/>
                    </a:cubicBezTo>
                    <a:cubicBezTo>
                      <a:pt x="0" y="30"/>
                      <a:pt x="30" y="0"/>
                      <a:pt x="66" y="0"/>
                    </a:cubicBezTo>
                    <a:cubicBezTo>
                      <a:pt x="1236" y="0"/>
                      <a:pt x="1236" y="0"/>
                      <a:pt x="1236" y="0"/>
                    </a:cubicBezTo>
                    <a:cubicBezTo>
                      <a:pt x="1272" y="0"/>
                      <a:pt x="1302" y="30"/>
                      <a:pt x="1302" y="67"/>
                    </a:cubicBezTo>
                    <a:cubicBezTo>
                      <a:pt x="1302" y="472"/>
                      <a:pt x="1302" y="472"/>
                      <a:pt x="1302" y="472"/>
                    </a:cubicBezTo>
                    <a:cubicBezTo>
                      <a:pt x="1302" y="508"/>
                      <a:pt x="1272" y="538"/>
                      <a:pt x="1236" y="538"/>
                    </a:cubicBezTo>
                    <a:close/>
                  </a:path>
                </a:pathLst>
              </a:custGeom>
              <a:solidFill>
                <a:srgbClr val="2F55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86" name="Oval 112"/>
              <p:cNvSpPr>
                <a:spLocks noChangeArrowheads="1"/>
              </p:cNvSpPr>
              <p:nvPr/>
            </p:nvSpPr>
            <p:spPr bwMode="auto">
              <a:xfrm>
                <a:off x="12567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87" name="Oval 113"/>
              <p:cNvSpPr>
                <a:spLocks noChangeArrowheads="1"/>
              </p:cNvSpPr>
              <p:nvPr/>
            </p:nvSpPr>
            <p:spPr bwMode="auto">
              <a:xfrm>
                <a:off x="12465" y="6922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88" name="Oval 114"/>
              <p:cNvSpPr>
                <a:spLocks noChangeArrowheads="1"/>
              </p:cNvSpPr>
              <p:nvPr/>
            </p:nvSpPr>
            <p:spPr bwMode="auto">
              <a:xfrm>
                <a:off x="12380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89" name="Oval 115"/>
              <p:cNvSpPr>
                <a:spLocks noChangeArrowheads="1"/>
              </p:cNvSpPr>
              <p:nvPr/>
            </p:nvSpPr>
            <p:spPr bwMode="auto">
              <a:xfrm>
                <a:off x="12296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90" name="Oval 116"/>
              <p:cNvSpPr>
                <a:spLocks noChangeArrowheads="1"/>
              </p:cNvSpPr>
              <p:nvPr/>
            </p:nvSpPr>
            <p:spPr bwMode="auto">
              <a:xfrm>
                <a:off x="12211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91" name="Oval 117"/>
              <p:cNvSpPr>
                <a:spLocks noChangeArrowheads="1"/>
              </p:cNvSpPr>
              <p:nvPr/>
            </p:nvSpPr>
            <p:spPr bwMode="auto">
              <a:xfrm>
                <a:off x="12129" y="6922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92" name="Oval 118"/>
              <p:cNvSpPr>
                <a:spLocks noChangeArrowheads="1"/>
              </p:cNvSpPr>
              <p:nvPr/>
            </p:nvSpPr>
            <p:spPr bwMode="auto">
              <a:xfrm>
                <a:off x="12045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93" name="Oval 119"/>
              <p:cNvSpPr>
                <a:spLocks noChangeArrowheads="1"/>
              </p:cNvSpPr>
              <p:nvPr/>
            </p:nvSpPr>
            <p:spPr bwMode="auto">
              <a:xfrm>
                <a:off x="11960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94" name="Oval 120"/>
              <p:cNvSpPr>
                <a:spLocks noChangeArrowheads="1"/>
              </p:cNvSpPr>
              <p:nvPr/>
            </p:nvSpPr>
            <p:spPr bwMode="auto">
              <a:xfrm>
                <a:off x="11878" y="6922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95" name="Oval 121"/>
              <p:cNvSpPr>
                <a:spLocks noChangeArrowheads="1"/>
              </p:cNvSpPr>
              <p:nvPr/>
            </p:nvSpPr>
            <p:spPr bwMode="auto">
              <a:xfrm>
                <a:off x="11794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96" name="Oval 122"/>
              <p:cNvSpPr>
                <a:spLocks noChangeArrowheads="1"/>
              </p:cNvSpPr>
              <p:nvPr/>
            </p:nvSpPr>
            <p:spPr bwMode="auto">
              <a:xfrm>
                <a:off x="11709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97" name="Oval 123"/>
              <p:cNvSpPr>
                <a:spLocks noChangeArrowheads="1"/>
              </p:cNvSpPr>
              <p:nvPr/>
            </p:nvSpPr>
            <p:spPr bwMode="auto">
              <a:xfrm>
                <a:off x="11625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98" name="Oval 124"/>
              <p:cNvSpPr>
                <a:spLocks noChangeArrowheads="1"/>
              </p:cNvSpPr>
              <p:nvPr/>
            </p:nvSpPr>
            <p:spPr bwMode="auto">
              <a:xfrm>
                <a:off x="11543" y="6922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99" name="Oval 125"/>
              <p:cNvSpPr>
                <a:spLocks noChangeArrowheads="1"/>
              </p:cNvSpPr>
              <p:nvPr/>
            </p:nvSpPr>
            <p:spPr bwMode="auto">
              <a:xfrm>
                <a:off x="11458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00" name="Oval 126"/>
              <p:cNvSpPr>
                <a:spLocks noChangeArrowheads="1"/>
              </p:cNvSpPr>
              <p:nvPr/>
            </p:nvSpPr>
            <p:spPr bwMode="auto">
              <a:xfrm>
                <a:off x="11374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01" name="Oval 127"/>
              <p:cNvSpPr>
                <a:spLocks noChangeArrowheads="1"/>
              </p:cNvSpPr>
              <p:nvPr/>
            </p:nvSpPr>
            <p:spPr bwMode="auto">
              <a:xfrm>
                <a:off x="11289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02" name="Oval 128"/>
              <p:cNvSpPr>
                <a:spLocks noChangeArrowheads="1"/>
              </p:cNvSpPr>
              <p:nvPr/>
            </p:nvSpPr>
            <p:spPr bwMode="auto">
              <a:xfrm>
                <a:off x="11207" y="6922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03" name="Oval 129"/>
              <p:cNvSpPr>
                <a:spLocks noChangeArrowheads="1"/>
              </p:cNvSpPr>
              <p:nvPr/>
            </p:nvSpPr>
            <p:spPr bwMode="auto">
              <a:xfrm>
                <a:off x="11123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04" name="Oval 130"/>
              <p:cNvSpPr>
                <a:spLocks noChangeArrowheads="1"/>
              </p:cNvSpPr>
              <p:nvPr/>
            </p:nvSpPr>
            <p:spPr bwMode="auto">
              <a:xfrm>
                <a:off x="11038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05" name="Oval 131"/>
              <p:cNvSpPr>
                <a:spLocks noChangeArrowheads="1"/>
              </p:cNvSpPr>
              <p:nvPr/>
            </p:nvSpPr>
            <p:spPr bwMode="auto">
              <a:xfrm>
                <a:off x="10956" y="6922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06" name="Oval 132"/>
              <p:cNvSpPr>
                <a:spLocks noChangeArrowheads="1"/>
              </p:cNvSpPr>
              <p:nvPr/>
            </p:nvSpPr>
            <p:spPr bwMode="auto">
              <a:xfrm>
                <a:off x="10872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07" name="Oval 133"/>
              <p:cNvSpPr>
                <a:spLocks noChangeArrowheads="1"/>
              </p:cNvSpPr>
              <p:nvPr/>
            </p:nvSpPr>
            <p:spPr bwMode="auto">
              <a:xfrm>
                <a:off x="10787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08" name="Oval 134"/>
              <p:cNvSpPr>
                <a:spLocks noChangeArrowheads="1"/>
              </p:cNvSpPr>
              <p:nvPr/>
            </p:nvSpPr>
            <p:spPr bwMode="auto">
              <a:xfrm>
                <a:off x="10703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09" name="Oval 135"/>
              <p:cNvSpPr>
                <a:spLocks noChangeArrowheads="1"/>
              </p:cNvSpPr>
              <p:nvPr/>
            </p:nvSpPr>
            <p:spPr bwMode="auto">
              <a:xfrm>
                <a:off x="10620" y="6922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10" name="Oval 136"/>
              <p:cNvSpPr>
                <a:spLocks noChangeArrowheads="1"/>
              </p:cNvSpPr>
              <p:nvPr/>
            </p:nvSpPr>
            <p:spPr bwMode="auto">
              <a:xfrm>
                <a:off x="10535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11" name="Oval 137"/>
              <p:cNvSpPr>
                <a:spLocks noChangeArrowheads="1"/>
              </p:cNvSpPr>
              <p:nvPr/>
            </p:nvSpPr>
            <p:spPr bwMode="auto">
              <a:xfrm>
                <a:off x="10451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12" name="Oval 138"/>
              <p:cNvSpPr>
                <a:spLocks noChangeArrowheads="1"/>
              </p:cNvSpPr>
              <p:nvPr/>
            </p:nvSpPr>
            <p:spPr bwMode="auto">
              <a:xfrm>
                <a:off x="10369" y="6922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13" name="Oval 139"/>
              <p:cNvSpPr>
                <a:spLocks noChangeArrowheads="1"/>
              </p:cNvSpPr>
              <p:nvPr/>
            </p:nvSpPr>
            <p:spPr bwMode="auto">
              <a:xfrm>
                <a:off x="10284" y="6922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14" name="Oval 140"/>
              <p:cNvSpPr>
                <a:spLocks noChangeArrowheads="1"/>
              </p:cNvSpPr>
              <p:nvPr/>
            </p:nvSpPr>
            <p:spPr bwMode="auto">
              <a:xfrm>
                <a:off x="10200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15" name="Oval 141"/>
              <p:cNvSpPr>
                <a:spLocks noChangeArrowheads="1"/>
              </p:cNvSpPr>
              <p:nvPr/>
            </p:nvSpPr>
            <p:spPr bwMode="auto">
              <a:xfrm>
                <a:off x="10115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16" name="Oval 142"/>
              <p:cNvSpPr>
                <a:spLocks noChangeArrowheads="1"/>
              </p:cNvSpPr>
              <p:nvPr/>
            </p:nvSpPr>
            <p:spPr bwMode="auto">
              <a:xfrm>
                <a:off x="10033" y="6922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17" name="Oval 143"/>
              <p:cNvSpPr>
                <a:spLocks noChangeArrowheads="1"/>
              </p:cNvSpPr>
              <p:nvPr/>
            </p:nvSpPr>
            <p:spPr bwMode="auto">
              <a:xfrm>
                <a:off x="9949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18" name="Oval 144"/>
              <p:cNvSpPr>
                <a:spLocks noChangeArrowheads="1"/>
              </p:cNvSpPr>
              <p:nvPr/>
            </p:nvSpPr>
            <p:spPr bwMode="auto">
              <a:xfrm>
                <a:off x="9864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19" name="Oval 145"/>
              <p:cNvSpPr>
                <a:spLocks noChangeArrowheads="1"/>
              </p:cNvSpPr>
              <p:nvPr/>
            </p:nvSpPr>
            <p:spPr bwMode="auto">
              <a:xfrm>
                <a:off x="9780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20" name="Oval 146"/>
              <p:cNvSpPr>
                <a:spLocks noChangeArrowheads="1"/>
              </p:cNvSpPr>
              <p:nvPr/>
            </p:nvSpPr>
            <p:spPr bwMode="auto">
              <a:xfrm>
                <a:off x="9698" y="6922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21" name="Oval 147"/>
              <p:cNvSpPr>
                <a:spLocks noChangeArrowheads="1"/>
              </p:cNvSpPr>
              <p:nvPr/>
            </p:nvSpPr>
            <p:spPr bwMode="auto">
              <a:xfrm>
                <a:off x="9613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22" name="Oval 148"/>
              <p:cNvSpPr>
                <a:spLocks noChangeArrowheads="1"/>
              </p:cNvSpPr>
              <p:nvPr/>
            </p:nvSpPr>
            <p:spPr bwMode="auto">
              <a:xfrm>
                <a:off x="9529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23" name="Oval 149"/>
              <p:cNvSpPr>
                <a:spLocks noChangeArrowheads="1"/>
              </p:cNvSpPr>
              <p:nvPr/>
            </p:nvSpPr>
            <p:spPr bwMode="auto">
              <a:xfrm>
                <a:off x="9447" y="6922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24" name="Oval 150"/>
              <p:cNvSpPr>
                <a:spLocks noChangeArrowheads="1"/>
              </p:cNvSpPr>
              <p:nvPr/>
            </p:nvSpPr>
            <p:spPr bwMode="auto">
              <a:xfrm>
                <a:off x="9362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25" name="Oval 151"/>
              <p:cNvSpPr>
                <a:spLocks noChangeArrowheads="1"/>
              </p:cNvSpPr>
              <p:nvPr/>
            </p:nvSpPr>
            <p:spPr bwMode="auto">
              <a:xfrm>
                <a:off x="9278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26" name="Oval 152"/>
              <p:cNvSpPr>
                <a:spLocks noChangeArrowheads="1"/>
              </p:cNvSpPr>
              <p:nvPr/>
            </p:nvSpPr>
            <p:spPr bwMode="auto">
              <a:xfrm>
                <a:off x="9193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27" name="Oval 153"/>
              <p:cNvSpPr>
                <a:spLocks noChangeArrowheads="1"/>
              </p:cNvSpPr>
              <p:nvPr/>
            </p:nvSpPr>
            <p:spPr bwMode="auto">
              <a:xfrm>
                <a:off x="9111" y="6922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28" name="Oval 154"/>
              <p:cNvSpPr>
                <a:spLocks noChangeArrowheads="1"/>
              </p:cNvSpPr>
              <p:nvPr/>
            </p:nvSpPr>
            <p:spPr bwMode="auto">
              <a:xfrm>
                <a:off x="9027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29" name="Oval 155"/>
              <p:cNvSpPr>
                <a:spLocks noChangeArrowheads="1"/>
              </p:cNvSpPr>
              <p:nvPr/>
            </p:nvSpPr>
            <p:spPr bwMode="auto">
              <a:xfrm>
                <a:off x="8942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30" name="Oval 156"/>
              <p:cNvSpPr>
                <a:spLocks noChangeArrowheads="1"/>
              </p:cNvSpPr>
              <p:nvPr/>
            </p:nvSpPr>
            <p:spPr bwMode="auto">
              <a:xfrm>
                <a:off x="8858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31" name="Oval 157"/>
              <p:cNvSpPr>
                <a:spLocks noChangeArrowheads="1"/>
              </p:cNvSpPr>
              <p:nvPr/>
            </p:nvSpPr>
            <p:spPr bwMode="auto">
              <a:xfrm>
                <a:off x="8776" y="6922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32" name="Oval 158"/>
              <p:cNvSpPr>
                <a:spLocks noChangeArrowheads="1"/>
              </p:cNvSpPr>
              <p:nvPr/>
            </p:nvSpPr>
            <p:spPr bwMode="auto">
              <a:xfrm>
                <a:off x="8691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33" name="Oval 159"/>
              <p:cNvSpPr>
                <a:spLocks noChangeArrowheads="1"/>
              </p:cNvSpPr>
              <p:nvPr/>
            </p:nvSpPr>
            <p:spPr bwMode="auto">
              <a:xfrm>
                <a:off x="8607" y="6922"/>
                <a:ext cx="39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34" name="Oval 160"/>
              <p:cNvSpPr>
                <a:spLocks noChangeArrowheads="1"/>
              </p:cNvSpPr>
              <p:nvPr/>
            </p:nvSpPr>
            <p:spPr bwMode="auto">
              <a:xfrm>
                <a:off x="8525" y="6922"/>
                <a:ext cx="39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35" name="Oval 161"/>
              <p:cNvSpPr>
                <a:spLocks noChangeArrowheads="1"/>
              </p:cNvSpPr>
              <p:nvPr/>
            </p:nvSpPr>
            <p:spPr bwMode="auto">
              <a:xfrm>
                <a:off x="8440" y="6922"/>
                <a:ext cx="39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36" name="Oval 162"/>
              <p:cNvSpPr>
                <a:spLocks noChangeArrowheads="1"/>
              </p:cNvSpPr>
              <p:nvPr/>
            </p:nvSpPr>
            <p:spPr bwMode="auto">
              <a:xfrm>
                <a:off x="8356" y="6922"/>
                <a:ext cx="39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37" name="Oval 163"/>
              <p:cNvSpPr>
                <a:spLocks noChangeArrowheads="1"/>
              </p:cNvSpPr>
              <p:nvPr/>
            </p:nvSpPr>
            <p:spPr bwMode="auto">
              <a:xfrm>
                <a:off x="8271" y="6922"/>
                <a:ext cx="39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38" name="Oval 164"/>
              <p:cNvSpPr>
                <a:spLocks noChangeArrowheads="1"/>
              </p:cNvSpPr>
              <p:nvPr/>
            </p:nvSpPr>
            <p:spPr bwMode="auto">
              <a:xfrm>
                <a:off x="8188" y="6922"/>
                <a:ext cx="39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39" name="Oval 165"/>
              <p:cNvSpPr>
                <a:spLocks noChangeArrowheads="1"/>
              </p:cNvSpPr>
              <p:nvPr/>
            </p:nvSpPr>
            <p:spPr bwMode="auto">
              <a:xfrm>
                <a:off x="8104" y="6922"/>
                <a:ext cx="39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40" name="Oval 166"/>
              <p:cNvSpPr>
                <a:spLocks noChangeArrowheads="1"/>
              </p:cNvSpPr>
              <p:nvPr/>
            </p:nvSpPr>
            <p:spPr bwMode="auto">
              <a:xfrm>
                <a:off x="8019" y="6922"/>
                <a:ext cx="39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41" name="Oval 167"/>
              <p:cNvSpPr>
                <a:spLocks noChangeArrowheads="1"/>
              </p:cNvSpPr>
              <p:nvPr/>
            </p:nvSpPr>
            <p:spPr bwMode="auto">
              <a:xfrm>
                <a:off x="7935" y="6922"/>
                <a:ext cx="42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42" name="Oval 168"/>
              <p:cNvSpPr>
                <a:spLocks noChangeArrowheads="1"/>
              </p:cNvSpPr>
              <p:nvPr/>
            </p:nvSpPr>
            <p:spPr bwMode="auto">
              <a:xfrm>
                <a:off x="7853" y="6922"/>
                <a:ext cx="39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43" name="Oval 169"/>
              <p:cNvSpPr>
                <a:spLocks noChangeArrowheads="1"/>
              </p:cNvSpPr>
              <p:nvPr/>
            </p:nvSpPr>
            <p:spPr bwMode="auto">
              <a:xfrm>
                <a:off x="7768" y="6922"/>
                <a:ext cx="39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44" name="Oval 170"/>
              <p:cNvSpPr>
                <a:spLocks noChangeArrowheads="1"/>
              </p:cNvSpPr>
              <p:nvPr/>
            </p:nvSpPr>
            <p:spPr bwMode="auto">
              <a:xfrm>
                <a:off x="7684" y="6922"/>
                <a:ext cx="39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45" name="Oval 171"/>
              <p:cNvSpPr>
                <a:spLocks noChangeArrowheads="1"/>
              </p:cNvSpPr>
              <p:nvPr/>
            </p:nvSpPr>
            <p:spPr bwMode="auto">
              <a:xfrm>
                <a:off x="7594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46" name="Oval 172"/>
              <p:cNvSpPr>
                <a:spLocks noChangeArrowheads="1"/>
              </p:cNvSpPr>
              <p:nvPr/>
            </p:nvSpPr>
            <p:spPr bwMode="auto">
              <a:xfrm>
                <a:off x="7510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47" name="Oval 173"/>
              <p:cNvSpPr>
                <a:spLocks noChangeArrowheads="1"/>
              </p:cNvSpPr>
              <p:nvPr/>
            </p:nvSpPr>
            <p:spPr bwMode="auto">
              <a:xfrm>
                <a:off x="7425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48" name="Oval 174"/>
              <p:cNvSpPr>
                <a:spLocks noChangeArrowheads="1"/>
              </p:cNvSpPr>
              <p:nvPr/>
            </p:nvSpPr>
            <p:spPr bwMode="auto">
              <a:xfrm>
                <a:off x="7343" y="6922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49" name="Oval 175"/>
              <p:cNvSpPr>
                <a:spLocks noChangeArrowheads="1"/>
              </p:cNvSpPr>
              <p:nvPr/>
            </p:nvSpPr>
            <p:spPr bwMode="auto">
              <a:xfrm>
                <a:off x="7259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50" name="Oval 176"/>
              <p:cNvSpPr>
                <a:spLocks noChangeArrowheads="1"/>
              </p:cNvSpPr>
              <p:nvPr/>
            </p:nvSpPr>
            <p:spPr bwMode="auto">
              <a:xfrm>
                <a:off x="7174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51" name="Oval 177"/>
              <p:cNvSpPr>
                <a:spLocks noChangeArrowheads="1"/>
              </p:cNvSpPr>
              <p:nvPr/>
            </p:nvSpPr>
            <p:spPr bwMode="auto">
              <a:xfrm>
                <a:off x="7092" y="6922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52" name="Oval 178"/>
              <p:cNvSpPr>
                <a:spLocks noChangeArrowheads="1"/>
              </p:cNvSpPr>
              <p:nvPr/>
            </p:nvSpPr>
            <p:spPr bwMode="auto">
              <a:xfrm>
                <a:off x="7008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53" name="Oval 179"/>
              <p:cNvSpPr>
                <a:spLocks noChangeArrowheads="1"/>
              </p:cNvSpPr>
              <p:nvPr/>
            </p:nvSpPr>
            <p:spPr bwMode="auto">
              <a:xfrm>
                <a:off x="6923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54" name="Oval 180"/>
              <p:cNvSpPr>
                <a:spLocks noChangeArrowheads="1"/>
              </p:cNvSpPr>
              <p:nvPr/>
            </p:nvSpPr>
            <p:spPr bwMode="auto">
              <a:xfrm>
                <a:off x="6839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55" name="Oval 181"/>
              <p:cNvSpPr>
                <a:spLocks noChangeArrowheads="1"/>
              </p:cNvSpPr>
              <p:nvPr/>
            </p:nvSpPr>
            <p:spPr bwMode="auto">
              <a:xfrm>
                <a:off x="6757" y="6922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56" name="Oval 182"/>
              <p:cNvSpPr>
                <a:spLocks noChangeArrowheads="1"/>
              </p:cNvSpPr>
              <p:nvPr/>
            </p:nvSpPr>
            <p:spPr bwMode="auto">
              <a:xfrm>
                <a:off x="6672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57" name="Oval 183"/>
              <p:cNvSpPr>
                <a:spLocks noChangeArrowheads="1"/>
              </p:cNvSpPr>
              <p:nvPr/>
            </p:nvSpPr>
            <p:spPr bwMode="auto">
              <a:xfrm>
                <a:off x="6588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58" name="Oval 184"/>
              <p:cNvSpPr>
                <a:spLocks noChangeArrowheads="1"/>
              </p:cNvSpPr>
              <p:nvPr/>
            </p:nvSpPr>
            <p:spPr bwMode="auto">
              <a:xfrm>
                <a:off x="6503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59" name="Oval 185"/>
              <p:cNvSpPr>
                <a:spLocks noChangeArrowheads="1"/>
              </p:cNvSpPr>
              <p:nvPr/>
            </p:nvSpPr>
            <p:spPr bwMode="auto">
              <a:xfrm>
                <a:off x="6421" y="6922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60" name="Oval 186"/>
              <p:cNvSpPr>
                <a:spLocks noChangeArrowheads="1"/>
              </p:cNvSpPr>
              <p:nvPr/>
            </p:nvSpPr>
            <p:spPr bwMode="auto">
              <a:xfrm>
                <a:off x="6337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61" name="Oval 187"/>
              <p:cNvSpPr>
                <a:spLocks noChangeArrowheads="1"/>
              </p:cNvSpPr>
              <p:nvPr/>
            </p:nvSpPr>
            <p:spPr bwMode="auto">
              <a:xfrm>
                <a:off x="6252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62" name="Oval 188"/>
              <p:cNvSpPr>
                <a:spLocks noChangeArrowheads="1"/>
              </p:cNvSpPr>
              <p:nvPr/>
            </p:nvSpPr>
            <p:spPr bwMode="auto">
              <a:xfrm>
                <a:off x="6170" y="6922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63" name="Oval 189"/>
              <p:cNvSpPr>
                <a:spLocks noChangeArrowheads="1"/>
              </p:cNvSpPr>
              <p:nvPr/>
            </p:nvSpPr>
            <p:spPr bwMode="auto">
              <a:xfrm>
                <a:off x="6086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64" name="Oval 190"/>
              <p:cNvSpPr>
                <a:spLocks noChangeArrowheads="1"/>
              </p:cNvSpPr>
              <p:nvPr/>
            </p:nvSpPr>
            <p:spPr bwMode="auto">
              <a:xfrm>
                <a:off x="6001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65" name="Oval 191"/>
              <p:cNvSpPr>
                <a:spLocks noChangeArrowheads="1"/>
              </p:cNvSpPr>
              <p:nvPr/>
            </p:nvSpPr>
            <p:spPr bwMode="auto">
              <a:xfrm>
                <a:off x="5917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66" name="Oval 192"/>
              <p:cNvSpPr>
                <a:spLocks noChangeArrowheads="1"/>
              </p:cNvSpPr>
              <p:nvPr/>
            </p:nvSpPr>
            <p:spPr bwMode="auto">
              <a:xfrm>
                <a:off x="5835" y="6922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67" name="Freeform 193"/>
              <p:cNvSpPr/>
              <p:nvPr/>
            </p:nvSpPr>
            <p:spPr bwMode="auto">
              <a:xfrm>
                <a:off x="5750" y="6915"/>
                <a:ext cx="46" cy="46"/>
              </a:xfrm>
              <a:custGeom>
                <a:avLst/>
                <a:gdLst>
                  <a:gd name="T0" fmla="*/ 0 w 7"/>
                  <a:gd name="T1" fmla="*/ 2 h 7"/>
                  <a:gd name="T2" fmla="*/ 4 w 7"/>
                  <a:gd name="T3" fmla="*/ 0 h 7"/>
                  <a:gd name="T4" fmla="*/ 7 w 7"/>
                  <a:gd name="T5" fmla="*/ 4 h 7"/>
                  <a:gd name="T6" fmla="*/ 3 w 7"/>
                  <a:gd name="T7" fmla="*/ 7 h 7"/>
                  <a:gd name="T8" fmla="*/ 0 w 7"/>
                  <a:gd name="T9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2"/>
                    </a:moveTo>
                    <a:cubicBezTo>
                      <a:pt x="1" y="1"/>
                      <a:pt x="3" y="0"/>
                      <a:pt x="4" y="0"/>
                    </a:cubicBezTo>
                    <a:cubicBezTo>
                      <a:pt x="6" y="0"/>
                      <a:pt x="7" y="2"/>
                      <a:pt x="7" y="4"/>
                    </a:cubicBezTo>
                    <a:cubicBezTo>
                      <a:pt x="7" y="6"/>
                      <a:pt x="5" y="7"/>
                      <a:pt x="3" y="7"/>
                    </a:cubicBezTo>
                    <a:cubicBezTo>
                      <a:pt x="1" y="6"/>
                      <a:pt x="0" y="4"/>
                      <a:pt x="0" y="2"/>
                    </a:cubicBezTo>
                    <a:close/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68" name="Freeform 194"/>
              <p:cNvSpPr/>
              <p:nvPr/>
            </p:nvSpPr>
            <p:spPr bwMode="auto">
              <a:xfrm>
                <a:off x="5666" y="6881"/>
                <a:ext cx="53" cy="53"/>
              </a:xfrm>
              <a:custGeom>
                <a:avLst/>
                <a:gdLst>
                  <a:gd name="T0" fmla="*/ 1 w 8"/>
                  <a:gd name="T1" fmla="*/ 2 h 8"/>
                  <a:gd name="T2" fmla="*/ 6 w 8"/>
                  <a:gd name="T3" fmla="*/ 1 h 8"/>
                  <a:gd name="T4" fmla="*/ 7 w 8"/>
                  <a:gd name="T5" fmla="*/ 5 h 8"/>
                  <a:gd name="T6" fmla="*/ 3 w 8"/>
                  <a:gd name="T7" fmla="*/ 7 h 8"/>
                  <a:gd name="T8" fmla="*/ 1 w 8"/>
                  <a:gd name="T9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8">
                    <a:moveTo>
                      <a:pt x="1" y="2"/>
                    </a:moveTo>
                    <a:cubicBezTo>
                      <a:pt x="2" y="1"/>
                      <a:pt x="4" y="0"/>
                      <a:pt x="6" y="1"/>
                    </a:cubicBezTo>
                    <a:cubicBezTo>
                      <a:pt x="8" y="2"/>
                      <a:pt x="8" y="4"/>
                      <a:pt x="7" y="5"/>
                    </a:cubicBezTo>
                    <a:cubicBezTo>
                      <a:pt x="7" y="7"/>
                      <a:pt x="5" y="8"/>
                      <a:pt x="3" y="7"/>
                    </a:cubicBezTo>
                    <a:cubicBezTo>
                      <a:pt x="1" y="6"/>
                      <a:pt x="0" y="4"/>
                      <a:pt x="1" y="2"/>
                    </a:cubicBezTo>
                    <a:close/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69" name="Freeform 195"/>
              <p:cNvSpPr/>
              <p:nvPr/>
            </p:nvSpPr>
            <p:spPr bwMode="auto">
              <a:xfrm>
                <a:off x="5603" y="6838"/>
                <a:ext cx="51" cy="43"/>
              </a:xfrm>
              <a:custGeom>
                <a:avLst/>
                <a:gdLst>
                  <a:gd name="T0" fmla="*/ 2 w 8"/>
                  <a:gd name="T1" fmla="*/ 1 h 7"/>
                  <a:gd name="T2" fmla="*/ 6 w 8"/>
                  <a:gd name="T3" fmla="*/ 1 h 7"/>
                  <a:gd name="T4" fmla="*/ 6 w 8"/>
                  <a:gd name="T5" fmla="*/ 6 h 7"/>
                  <a:gd name="T6" fmla="*/ 2 w 8"/>
                  <a:gd name="T7" fmla="*/ 6 h 7"/>
                  <a:gd name="T8" fmla="*/ 2 w 8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7">
                    <a:moveTo>
                      <a:pt x="2" y="1"/>
                    </a:moveTo>
                    <a:cubicBezTo>
                      <a:pt x="3" y="0"/>
                      <a:pt x="5" y="0"/>
                      <a:pt x="6" y="1"/>
                    </a:cubicBezTo>
                    <a:cubicBezTo>
                      <a:pt x="8" y="2"/>
                      <a:pt x="8" y="4"/>
                      <a:pt x="6" y="6"/>
                    </a:cubicBezTo>
                    <a:cubicBezTo>
                      <a:pt x="5" y="7"/>
                      <a:pt x="3" y="7"/>
                      <a:pt x="2" y="6"/>
                    </a:cubicBezTo>
                    <a:cubicBezTo>
                      <a:pt x="0" y="4"/>
                      <a:pt x="0" y="2"/>
                      <a:pt x="2" y="1"/>
                    </a:cubicBezTo>
                    <a:close/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70" name="Freeform 196"/>
              <p:cNvSpPr/>
              <p:nvPr/>
            </p:nvSpPr>
            <p:spPr bwMode="auto">
              <a:xfrm>
                <a:off x="5550" y="6766"/>
                <a:ext cx="53" cy="53"/>
              </a:xfrm>
              <a:custGeom>
                <a:avLst/>
                <a:gdLst>
                  <a:gd name="T0" fmla="*/ 2 w 8"/>
                  <a:gd name="T1" fmla="*/ 1 h 8"/>
                  <a:gd name="T2" fmla="*/ 7 w 8"/>
                  <a:gd name="T3" fmla="*/ 2 h 8"/>
                  <a:gd name="T4" fmla="*/ 6 w 8"/>
                  <a:gd name="T5" fmla="*/ 7 h 8"/>
                  <a:gd name="T6" fmla="*/ 1 w 8"/>
                  <a:gd name="T7" fmla="*/ 6 h 8"/>
                  <a:gd name="T8" fmla="*/ 2 w 8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8">
                    <a:moveTo>
                      <a:pt x="2" y="1"/>
                    </a:moveTo>
                    <a:cubicBezTo>
                      <a:pt x="4" y="0"/>
                      <a:pt x="6" y="1"/>
                      <a:pt x="7" y="2"/>
                    </a:cubicBezTo>
                    <a:cubicBezTo>
                      <a:pt x="8" y="4"/>
                      <a:pt x="7" y="6"/>
                      <a:pt x="6" y="7"/>
                    </a:cubicBezTo>
                    <a:cubicBezTo>
                      <a:pt x="4" y="8"/>
                      <a:pt x="2" y="8"/>
                      <a:pt x="1" y="6"/>
                    </a:cubicBezTo>
                    <a:cubicBezTo>
                      <a:pt x="0" y="4"/>
                      <a:pt x="1" y="2"/>
                      <a:pt x="2" y="1"/>
                    </a:cubicBezTo>
                    <a:close/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71" name="Freeform 197"/>
              <p:cNvSpPr/>
              <p:nvPr/>
            </p:nvSpPr>
            <p:spPr bwMode="auto">
              <a:xfrm>
                <a:off x="5518" y="6688"/>
                <a:ext cx="51" cy="53"/>
              </a:xfrm>
              <a:custGeom>
                <a:avLst/>
                <a:gdLst>
                  <a:gd name="T0" fmla="*/ 4 w 8"/>
                  <a:gd name="T1" fmla="*/ 1 h 8"/>
                  <a:gd name="T2" fmla="*/ 8 w 8"/>
                  <a:gd name="T3" fmla="*/ 3 h 8"/>
                  <a:gd name="T4" fmla="*/ 5 w 8"/>
                  <a:gd name="T5" fmla="*/ 7 h 8"/>
                  <a:gd name="T6" fmla="*/ 1 w 8"/>
                  <a:gd name="T7" fmla="*/ 5 h 8"/>
                  <a:gd name="T8" fmla="*/ 4 w 8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8">
                    <a:moveTo>
                      <a:pt x="4" y="1"/>
                    </a:moveTo>
                    <a:cubicBezTo>
                      <a:pt x="6" y="0"/>
                      <a:pt x="7" y="2"/>
                      <a:pt x="8" y="3"/>
                    </a:cubicBezTo>
                    <a:cubicBezTo>
                      <a:pt x="8" y="5"/>
                      <a:pt x="7" y="7"/>
                      <a:pt x="5" y="7"/>
                    </a:cubicBezTo>
                    <a:cubicBezTo>
                      <a:pt x="3" y="8"/>
                      <a:pt x="1" y="7"/>
                      <a:pt x="1" y="5"/>
                    </a:cubicBezTo>
                    <a:cubicBezTo>
                      <a:pt x="0" y="3"/>
                      <a:pt x="2" y="1"/>
                      <a:pt x="4" y="1"/>
                    </a:cubicBezTo>
                    <a:close/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72" name="Freeform 198"/>
              <p:cNvSpPr/>
              <p:nvPr/>
            </p:nvSpPr>
            <p:spPr bwMode="auto">
              <a:xfrm>
                <a:off x="5518" y="6611"/>
                <a:ext cx="43" cy="46"/>
              </a:xfrm>
              <a:custGeom>
                <a:avLst/>
                <a:gdLst>
                  <a:gd name="T0" fmla="*/ 3 w 7"/>
                  <a:gd name="T1" fmla="*/ 0 h 7"/>
                  <a:gd name="T2" fmla="*/ 7 w 7"/>
                  <a:gd name="T3" fmla="*/ 3 h 7"/>
                  <a:gd name="T4" fmla="*/ 3 w 7"/>
                  <a:gd name="T5" fmla="*/ 6 h 7"/>
                  <a:gd name="T6" fmla="*/ 0 w 7"/>
                  <a:gd name="T7" fmla="*/ 3 h 7"/>
                  <a:gd name="T8" fmla="*/ 3 w 7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3" y="0"/>
                    </a:moveTo>
                    <a:cubicBezTo>
                      <a:pt x="5" y="0"/>
                      <a:pt x="7" y="1"/>
                      <a:pt x="7" y="3"/>
                    </a:cubicBezTo>
                    <a:cubicBezTo>
                      <a:pt x="7" y="5"/>
                      <a:pt x="5" y="6"/>
                      <a:pt x="3" y="6"/>
                    </a:cubicBezTo>
                    <a:cubicBezTo>
                      <a:pt x="1" y="7"/>
                      <a:pt x="0" y="5"/>
                      <a:pt x="0" y="3"/>
                    </a:cubicBezTo>
                    <a:cubicBezTo>
                      <a:pt x="0" y="1"/>
                      <a:pt x="1" y="0"/>
                      <a:pt x="3" y="0"/>
                    </a:cubicBezTo>
                    <a:close/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73" name="Oval 199"/>
              <p:cNvSpPr>
                <a:spLocks noChangeArrowheads="1"/>
              </p:cNvSpPr>
              <p:nvPr/>
            </p:nvSpPr>
            <p:spPr bwMode="auto">
              <a:xfrm>
                <a:off x="5518" y="6526"/>
                <a:ext cx="43" cy="39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74" name="Oval 200"/>
              <p:cNvSpPr>
                <a:spLocks noChangeArrowheads="1"/>
              </p:cNvSpPr>
              <p:nvPr/>
            </p:nvSpPr>
            <p:spPr bwMode="auto">
              <a:xfrm>
                <a:off x="5518" y="6442"/>
                <a:ext cx="43" cy="39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75" name="Oval 201"/>
              <p:cNvSpPr>
                <a:spLocks noChangeArrowheads="1"/>
              </p:cNvSpPr>
              <p:nvPr/>
            </p:nvSpPr>
            <p:spPr bwMode="auto">
              <a:xfrm>
                <a:off x="5518" y="6357"/>
                <a:ext cx="43" cy="39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76" name="Oval 202"/>
              <p:cNvSpPr>
                <a:spLocks noChangeArrowheads="1"/>
              </p:cNvSpPr>
              <p:nvPr/>
            </p:nvSpPr>
            <p:spPr bwMode="auto">
              <a:xfrm>
                <a:off x="5518" y="6275"/>
                <a:ext cx="43" cy="39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77" name="Oval 203"/>
              <p:cNvSpPr>
                <a:spLocks noChangeArrowheads="1"/>
              </p:cNvSpPr>
              <p:nvPr/>
            </p:nvSpPr>
            <p:spPr bwMode="auto">
              <a:xfrm>
                <a:off x="5518" y="6191"/>
                <a:ext cx="43" cy="39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78" name="Oval 204"/>
              <p:cNvSpPr>
                <a:spLocks noChangeArrowheads="1"/>
              </p:cNvSpPr>
              <p:nvPr/>
            </p:nvSpPr>
            <p:spPr bwMode="auto">
              <a:xfrm>
                <a:off x="5518" y="6106"/>
                <a:ext cx="43" cy="39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79" name="Oval 205"/>
              <p:cNvSpPr>
                <a:spLocks noChangeArrowheads="1"/>
              </p:cNvSpPr>
              <p:nvPr/>
            </p:nvSpPr>
            <p:spPr bwMode="auto">
              <a:xfrm>
                <a:off x="5518" y="6022"/>
                <a:ext cx="43" cy="39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80" name="Oval 206"/>
              <p:cNvSpPr>
                <a:spLocks noChangeArrowheads="1"/>
              </p:cNvSpPr>
              <p:nvPr/>
            </p:nvSpPr>
            <p:spPr bwMode="auto">
              <a:xfrm>
                <a:off x="5518" y="5937"/>
                <a:ext cx="43" cy="39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81" name="Oval 207"/>
              <p:cNvSpPr>
                <a:spLocks noChangeArrowheads="1"/>
              </p:cNvSpPr>
              <p:nvPr/>
            </p:nvSpPr>
            <p:spPr bwMode="auto">
              <a:xfrm>
                <a:off x="5518" y="5853"/>
                <a:ext cx="43" cy="39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82" name="Oval 208"/>
              <p:cNvSpPr>
                <a:spLocks noChangeArrowheads="1"/>
              </p:cNvSpPr>
              <p:nvPr/>
            </p:nvSpPr>
            <p:spPr bwMode="auto">
              <a:xfrm>
                <a:off x="5518" y="5768"/>
                <a:ext cx="43" cy="39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83" name="Oval 209"/>
              <p:cNvSpPr>
                <a:spLocks noChangeArrowheads="1"/>
              </p:cNvSpPr>
              <p:nvPr/>
            </p:nvSpPr>
            <p:spPr bwMode="auto">
              <a:xfrm>
                <a:off x="5518" y="5679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84" name="Oval 210"/>
              <p:cNvSpPr>
                <a:spLocks noChangeArrowheads="1"/>
              </p:cNvSpPr>
              <p:nvPr/>
            </p:nvSpPr>
            <p:spPr bwMode="auto">
              <a:xfrm>
                <a:off x="5518" y="5594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85" name="Oval 211"/>
              <p:cNvSpPr>
                <a:spLocks noChangeArrowheads="1"/>
              </p:cNvSpPr>
              <p:nvPr/>
            </p:nvSpPr>
            <p:spPr bwMode="auto">
              <a:xfrm>
                <a:off x="5518" y="55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86" name="Oval 212"/>
              <p:cNvSpPr>
                <a:spLocks noChangeArrowheads="1"/>
              </p:cNvSpPr>
              <p:nvPr/>
            </p:nvSpPr>
            <p:spPr bwMode="auto">
              <a:xfrm>
                <a:off x="5518" y="5425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87" name="Oval 213"/>
              <p:cNvSpPr>
                <a:spLocks noChangeArrowheads="1"/>
              </p:cNvSpPr>
              <p:nvPr/>
            </p:nvSpPr>
            <p:spPr bwMode="auto">
              <a:xfrm>
                <a:off x="5518" y="5341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88" name="Oval 214"/>
              <p:cNvSpPr>
                <a:spLocks noChangeArrowheads="1"/>
              </p:cNvSpPr>
              <p:nvPr/>
            </p:nvSpPr>
            <p:spPr bwMode="auto">
              <a:xfrm>
                <a:off x="5518" y="5258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89" name="Oval 215"/>
              <p:cNvSpPr>
                <a:spLocks noChangeArrowheads="1"/>
              </p:cNvSpPr>
              <p:nvPr/>
            </p:nvSpPr>
            <p:spPr bwMode="auto">
              <a:xfrm>
                <a:off x="5518" y="5173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90" name="Oval 216"/>
              <p:cNvSpPr>
                <a:spLocks noChangeArrowheads="1"/>
              </p:cNvSpPr>
              <p:nvPr/>
            </p:nvSpPr>
            <p:spPr bwMode="auto">
              <a:xfrm>
                <a:off x="5518" y="5089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91" name="Oval 217"/>
              <p:cNvSpPr>
                <a:spLocks noChangeArrowheads="1"/>
              </p:cNvSpPr>
              <p:nvPr/>
            </p:nvSpPr>
            <p:spPr bwMode="auto">
              <a:xfrm>
                <a:off x="5518" y="5004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92" name="Oval 218"/>
              <p:cNvSpPr>
                <a:spLocks noChangeArrowheads="1"/>
              </p:cNvSpPr>
              <p:nvPr/>
            </p:nvSpPr>
            <p:spPr bwMode="auto">
              <a:xfrm>
                <a:off x="5518" y="492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93" name="Oval 219"/>
              <p:cNvSpPr>
                <a:spLocks noChangeArrowheads="1"/>
              </p:cNvSpPr>
              <p:nvPr/>
            </p:nvSpPr>
            <p:spPr bwMode="auto">
              <a:xfrm>
                <a:off x="5518" y="4835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94" name="Oval 220"/>
              <p:cNvSpPr>
                <a:spLocks noChangeArrowheads="1"/>
              </p:cNvSpPr>
              <p:nvPr/>
            </p:nvSpPr>
            <p:spPr bwMode="auto">
              <a:xfrm>
                <a:off x="5518" y="4753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95" name="Oval 221"/>
              <p:cNvSpPr>
                <a:spLocks noChangeArrowheads="1"/>
              </p:cNvSpPr>
              <p:nvPr/>
            </p:nvSpPr>
            <p:spPr bwMode="auto">
              <a:xfrm>
                <a:off x="5518" y="4669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96" name="Oval 222"/>
              <p:cNvSpPr>
                <a:spLocks noChangeArrowheads="1"/>
              </p:cNvSpPr>
              <p:nvPr/>
            </p:nvSpPr>
            <p:spPr bwMode="auto">
              <a:xfrm>
                <a:off x="5518" y="4584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97" name="Oval 223"/>
              <p:cNvSpPr>
                <a:spLocks noChangeArrowheads="1"/>
              </p:cNvSpPr>
              <p:nvPr/>
            </p:nvSpPr>
            <p:spPr bwMode="auto">
              <a:xfrm>
                <a:off x="5518" y="450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98" name="Oval 224"/>
              <p:cNvSpPr>
                <a:spLocks noChangeArrowheads="1"/>
              </p:cNvSpPr>
              <p:nvPr/>
            </p:nvSpPr>
            <p:spPr bwMode="auto">
              <a:xfrm>
                <a:off x="5518" y="4415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99" name="Oval 225"/>
              <p:cNvSpPr>
                <a:spLocks noChangeArrowheads="1"/>
              </p:cNvSpPr>
              <p:nvPr/>
            </p:nvSpPr>
            <p:spPr bwMode="auto">
              <a:xfrm>
                <a:off x="5518" y="4331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00" name="Oval 226"/>
              <p:cNvSpPr>
                <a:spLocks noChangeArrowheads="1"/>
              </p:cNvSpPr>
              <p:nvPr/>
            </p:nvSpPr>
            <p:spPr bwMode="auto">
              <a:xfrm>
                <a:off x="5518" y="4246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01" name="Oval 227"/>
              <p:cNvSpPr>
                <a:spLocks noChangeArrowheads="1"/>
              </p:cNvSpPr>
              <p:nvPr/>
            </p:nvSpPr>
            <p:spPr bwMode="auto">
              <a:xfrm>
                <a:off x="5518" y="4164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02" name="Oval 228"/>
              <p:cNvSpPr>
                <a:spLocks noChangeArrowheads="1"/>
              </p:cNvSpPr>
              <p:nvPr/>
            </p:nvSpPr>
            <p:spPr bwMode="auto">
              <a:xfrm>
                <a:off x="5518" y="4080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03" name="Freeform 229"/>
              <p:cNvSpPr/>
              <p:nvPr/>
            </p:nvSpPr>
            <p:spPr bwMode="auto">
              <a:xfrm>
                <a:off x="5518" y="3995"/>
                <a:ext cx="43" cy="46"/>
              </a:xfrm>
              <a:custGeom>
                <a:avLst/>
                <a:gdLst>
                  <a:gd name="T0" fmla="*/ 3 w 7"/>
                  <a:gd name="T1" fmla="*/ 0 h 7"/>
                  <a:gd name="T2" fmla="*/ 7 w 7"/>
                  <a:gd name="T3" fmla="*/ 4 h 7"/>
                  <a:gd name="T4" fmla="*/ 3 w 7"/>
                  <a:gd name="T5" fmla="*/ 7 h 7"/>
                  <a:gd name="T6" fmla="*/ 0 w 7"/>
                  <a:gd name="T7" fmla="*/ 4 h 7"/>
                  <a:gd name="T8" fmla="*/ 3 w 7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3" y="0"/>
                    </a:moveTo>
                    <a:cubicBezTo>
                      <a:pt x="5" y="0"/>
                      <a:pt x="7" y="2"/>
                      <a:pt x="7" y="4"/>
                    </a:cubicBezTo>
                    <a:cubicBezTo>
                      <a:pt x="6" y="5"/>
                      <a:pt x="5" y="7"/>
                      <a:pt x="3" y="7"/>
                    </a:cubicBezTo>
                    <a:cubicBezTo>
                      <a:pt x="1" y="7"/>
                      <a:pt x="0" y="6"/>
                      <a:pt x="0" y="4"/>
                    </a:cubicBezTo>
                    <a:cubicBezTo>
                      <a:pt x="0" y="1"/>
                      <a:pt x="1" y="0"/>
                      <a:pt x="3" y="0"/>
                    </a:cubicBezTo>
                    <a:close/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04" name="Freeform 230"/>
              <p:cNvSpPr/>
              <p:nvPr/>
            </p:nvSpPr>
            <p:spPr bwMode="auto">
              <a:xfrm>
                <a:off x="5523" y="3911"/>
                <a:ext cx="53" cy="51"/>
              </a:xfrm>
              <a:custGeom>
                <a:avLst/>
                <a:gdLst>
                  <a:gd name="T0" fmla="*/ 5 w 8"/>
                  <a:gd name="T1" fmla="*/ 1 h 8"/>
                  <a:gd name="T2" fmla="*/ 8 w 8"/>
                  <a:gd name="T3" fmla="*/ 5 h 8"/>
                  <a:gd name="T4" fmla="*/ 3 w 8"/>
                  <a:gd name="T5" fmla="*/ 7 h 8"/>
                  <a:gd name="T6" fmla="*/ 1 w 8"/>
                  <a:gd name="T7" fmla="*/ 3 h 8"/>
                  <a:gd name="T8" fmla="*/ 5 w 8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8">
                    <a:moveTo>
                      <a:pt x="5" y="1"/>
                    </a:moveTo>
                    <a:cubicBezTo>
                      <a:pt x="7" y="1"/>
                      <a:pt x="8" y="3"/>
                      <a:pt x="8" y="5"/>
                    </a:cubicBezTo>
                    <a:cubicBezTo>
                      <a:pt x="7" y="7"/>
                      <a:pt x="5" y="8"/>
                      <a:pt x="3" y="7"/>
                    </a:cubicBezTo>
                    <a:cubicBezTo>
                      <a:pt x="2" y="7"/>
                      <a:pt x="0" y="5"/>
                      <a:pt x="1" y="3"/>
                    </a:cubicBezTo>
                    <a:cubicBezTo>
                      <a:pt x="2" y="1"/>
                      <a:pt x="4" y="0"/>
                      <a:pt x="5" y="1"/>
                    </a:cubicBezTo>
                    <a:close/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05" name="Freeform 231"/>
              <p:cNvSpPr/>
              <p:nvPr/>
            </p:nvSpPr>
            <p:spPr bwMode="auto">
              <a:xfrm>
                <a:off x="5561" y="3834"/>
                <a:ext cx="53" cy="51"/>
              </a:xfrm>
              <a:custGeom>
                <a:avLst/>
                <a:gdLst>
                  <a:gd name="T0" fmla="*/ 6 w 8"/>
                  <a:gd name="T1" fmla="*/ 1 h 8"/>
                  <a:gd name="T2" fmla="*/ 7 w 8"/>
                  <a:gd name="T3" fmla="*/ 6 h 8"/>
                  <a:gd name="T4" fmla="*/ 2 w 8"/>
                  <a:gd name="T5" fmla="*/ 7 h 8"/>
                  <a:gd name="T6" fmla="*/ 1 w 8"/>
                  <a:gd name="T7" fmla="*/ 2 h 8"/>
                  <a:gd name="T8" fmla="*/ 6 w 8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8">
                    <a:moveTo>
                      <a:pt x="6" y="1"/>
                    </a:moveTo>
                    <a:cubicBezTo>
                      <a:pt x="8" y="3"/>
                      <a:pt x="8" y="5"/>
                      <a:pt x="7" y="6"/>
                    </a:cubicBezTo>
                    <a:cubicBezTo>
                      <a:pt x="6" y="8"/>
                      <a:pt x="4" y="8"/>
                      <a:pt x="2" y="7"/>
                    </a:cubicBezTo>
                    <a:cubicBezTo>
                      <a:pt x="1" y="6"/>
                      <a:pt x="0" y="4"/>
                      <a:pt x="1" y="2"/>
                    </a:cubicBezTo>
                    <a:cubicBezTo>
                      <a:pt x="2" y="1"/>
                      <a:pt x="5" y="0"/>
                      <a:pt x="6" y="1"/>
                    </a:cubicBezTo>
                    <a:close/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06" name="Freeform 232"/>
              <p:cNvSpPr/>
              <p:nvPr/>
            </p:nvSpPr>
            <p:spPr bwMode="auto">
              <a:xfrm>
                <a:off x="5622" y="3776"/>
                <a:ext cx="51" cy="43"/>
              </a:xfrm>
              <a:custGeom>
                <a:avLst/>
                <a:gdLst>
                  <a:gd name="T0" fmla="*/ 7 w 8"/>
                  <a:gd name="T1" fmla="*/ 2 h 7"/>
                  <a:gd name="T2" fmla="*/ 6 w 8"/>
                  <a:gd name="T3" fmla="*/ 6 h 7"/>
                  <a:gd name="T4" fmla="*/ 1 w 8"/>
                  <a:gd name="T5" fmla="*/ 6 h 7"/>
                  <a:gd name="T6" fmla="*/ 2 w 8"/>
                  <a:gd name="T7" fmla="*/ 1 h 7"/>
                  <a:gd name="T8" fmla="*/ 7 w 8"/>
                  <a:gd name="T9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7">
                    <a:moveTo>
                      <a:pt x="7" y="2"/>
                    </a:moveTo>
                    <a:cubicBezTo>
                      <a:pt x="8" y="3"/>
                      <a:pt x="7" y="5"/>
                      <a:pt x="6" y="6"/>
                    </a:cubicBezTo>
                    <a:cubicBezTo>
                      <a:pt x="5" y="7"/>
                      <a:pt x="3" y="7"/>
                      <a:pt x="1" y="6"/>
                    </a:cubicBezTo>
                    <a:cubicBezTo>
                      <a:pt x="0" y="5"/>
                      <a:pt x="0" y="2"/>
                      <a:pt x="2" y="1"/>
                    </a:cubicBezTo>
                    <a:cubicBezTo>
                      <a:pt x="3" y="0"/>
                      <a:pt x="5" y="0"/>
                      <a:pt x="7" y="2"/>
                    </a:cubicBezTo>
                    <a:close/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07" name="Freeform 233"/>
              <p:cNvSpPr/>
              <p:nvPr/>
            </p:nvSpPr>
            <p:spPr bwMode="auto">
              <a:xfrm>
                <a:off x="5692" y="3729"/>
                <a:ext cx="51" cy="51"/>
              </a:xfrm>
              <a:custGeom>
                <a:avLst/>
                <a:gdLst>
                  <a:gd name="T0" fmla="*/ 7 w 8"/>
                  <a:gd name="T1" fmla="*/ 3 h 8"/>
                  <a:gd name="T2" fmla="*/ 5 w 8"/>
                  <a:gd name="T3" fmla="*/ 7 h 8"/>
                  <a:gd name="T4" fmla="*/ 1 w 8"/>
                  <a:gd name="T5" fmla="*/ 5 h 8"/>
                  <a:gd name="T6" fmla="*/ 3 w 8"/>
                  <a:gd name="T7" fmla="*/ 1 h 8"/>
                  <a:gd name="T8" fmla="*/ 7 w 8"/>
                  <a:gd name="T9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8">
                    <a:moveTo>
                      <a:pt x="7" y="3"/>
                    </a:moveTo>
                    <a:cubicBezTo>
                      <a:pt x="8" y="5"/>
                      <a:pt x="7" y="7"/>
                      <a:pt x="5" y="7"/>
                    </a:cubicBezTo>
                    <a:cubicBezTo>
                      <a:pt x="4" y="8"/>
                      <a:pt x="2" y="7"/>
                      <a:pt x="1" y="5"/>
                    </a:cubicBezTo>
                    <a:cubicBezTo>
                      <a:pt x="0" y="4"/>
                      <a:pt x="1" y="2"/>
                      <a:pt x="3" y="1"/>
                    </a:cubicBezTo>
                    <a:cubicBezTo>
                      <a:pt x="5" y="0"/>
                      <a:pt x="7" y="1"/>
                      <a:pt x="7" y="3"/>
                    </a:cubicBezTo>
                    <a:close/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08" name="Freeform 234"/>
              <p:cNvSpPr/>
              <p:nvPr/>
            </p:nvSpPr>
            <p:spPr bwMode="auto">
              <a:xfrm>
                <a:off x="5777" y="3710"/>
                <a:ext cx="43" cy="46"/>
              </a:xfrm>
              <a:custGeom>
                <a:avLst/>
                <a:gdLst>
                  <a:gd name="T0" fmla="*/ 7 w 7"/>
                  <a:gd name="T1" fmla="*/ 4 h 7"/>
                  <a:gd name="T2" fmla="*/ 4 w 7"/>
                  <a:gd name="T3" fmla="*/ 7 h 7"/>
                  <a:gd name="T4" fmla="*/ 0 w 7"/>
                  <a:gd name="T5" fmla="*/ 4 h 7"/>
                  <a:gd name="T6" fmla="*/ 3 w 7"/>
                  <a:gd name="T7" fmla="*/ 0 h 7"/>
                  <a:gd name="T8" fmla="*/ 7 w 7"/>
                  <a:gd name="T9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7" y="4"/>
                    </a:moveTo>
                    <a:cubicBezTo>
                      <a:pt x="7" y="5"/>
                      <a:pt x="6" y="7"/>
                      <a:pt x="4" y="7"/>
                    </a:cubicBezTo>
                    <a:cubicBezTo>
                      <a:pt x="2" y="7"/>
                      <a:pt x="0" y="6"/>
                      <a:pt x="0" y="4"/>
                    </a:cubicBezTo>
                    <a:cubicBezTo>
                      <a:pt x="0" y="2"/>
                      <a:pt x="1" y="1"/>
                      <a:pt x="3" y="0"/>
                    </a:cubicBezTo>
                    <a:cubicBezTo>
                      <a:pt x="5" y="0"/>
                      <a:pt x="7" y="2"/>
                      <a:pt x="7" y="4"/>
                    </a:cubicBezTo>
                    <a:close/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09" name="Oval 235"/>
              <p:cNvSpPr>
                <a:spLocks noChangeArrowheads="1"/>
              </p:cNvSpPr>
              <p:nvPr/>
            </p:nvSpPr>
            <p:spPr bwMode="auto">
              <a:xfrm>
                <a:off x="5859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10" name="Oval 236"/>
              <p:cNvSpPr>
                <a:spLocks noChangeArrowheads="1"/>
              </p:cNvSpPr>
              <p:nvPr/>
            </p:nvSpPr>
            <p:spPr bwMode="auto">
              <a:xfrm>
                <a:off x="5943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11" name="Oval 237"/>
              <p:cNvSpPr>
                <a:spLocks noChangeArrowheads="1"/>
              </p:cNvSpPr>
              <p:nvPr/>
            </p:nvSpPr>
            <p:spPr bwMode="auto">
              <a:xfrm>
                <a:off x="6028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12" name="Oval 238"/>
              <p:cNvSpPr>
                <a:spLocks noChangeArrowheads="1"/>
              </p:cNvSpPr>
              <p:nvPr/>
            </p:nvSpPr>
            <p:spPr bwMode="auto">
              <a:xfrm>
                <a:off x="6112" y="37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13" name="Oval 239"/>
              <p:cNvSpPr>
                <a:spLocks noChangeArrowheads="1"/>
              </p:cNvSpPr>
              <p:nvPr/>
            </p:nvSpPr>
            <p:spPr bwMode="auto">
              <a:xfrm>
                <a:off x="6194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14" name="Oval 240"/>
              <p:cNvSpPr>
                <a:spLocks noChangeArrowheads="1"/>
              </p:cNvSpPr>
              <p:nvPr/>
            </p:nvSpPr>
            <p:spPr bwMode="auto">
              <a:xfrm>
                <a:off x="6279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15" name="Oval 241"/>
              <p:cNvSpPr>
                <a:spLocks noChangeArrowheads="1"/>
              </p:cNvSpPr>
              <p:nvPr/>
            </p:nvSpPr>
            <p:spPr bwMode="auto">
              <a:xfrm>
                <a:off x="6363" y="37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16" name="Oval 242"/>
              <p:cNvSpPr>
                <a:spLocks noChangeArrowheads="1"/>
              </p:cNvSpPr>
              <p:nvPr/>
            </p:nvSpPr>
            <p:spPr bwMode="auto">
              <a:xfrm>
                <a:off x="6445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17" name="Oval 243"/>
              <p:cNvSpPr>
                <a:spLocks noChangeArrowheads="1"/>
              </p:cNvSpPr>
              <p:nvPr/>
            </p:nvSpPr>
            <p:spPr bwMode="auto">
              <a:xfrm>
                <a:off x="6530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18" name="Oval 244"/>
              <p:cNvSpPr>
                <a:spLocks noChangeArrowheads="1"/>
              </p:cNvSpPr>
              <p:nvPr/>
            </p:nvSpPr>
            <p:spPr bwMode="auto">
              <a:xfrm>
                <a:off x="6614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19" name="Oval 245"/>
              <p:cNvSpPr>
                <a:spLocks noChangeArrowheads="1"/>
              </p:cNvSpPr>
              <p:nvPr/>
            </p:nvSpPr>
            <p:spPr bwMode="auto">
              <a:xfrm>
                <a:off x="6699" y="37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20" name="Oval 246"/>
              <p:cNvSpPr>
                <a:spLocks noChangeArrowheads="1"/>
              </p:cNvSpPr>
              <p:nvPr/>
            </p:nvSpPr>
            <p:spPr bwMode="auto">
              <a:xfrm>
                <a:off x="6781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21" name="Oval 247"/>
              <p:cNvSpPr>
                <a:spLocks noChangeArrowheads="1"/>
              </p:cNvSpPr>
              <p:nvPr/>
            </p:nvSpPr>
            <p:spPr bwMode="auto">
              <a:xfrm>
                <a:off x="6865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22" name="Oval 248"/>
              <p:cNvSpPr>
                <a:spLocks noChangeArrowheads="1"/>
              </p:cNvSpPr>
              <p:nvPr/>
            </p:nvSpPr>
            <p:spPr bwMode="auto">
              <a:xfrm>
                <a:off x="6950" y="37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23" name="Oval 249"/>
              <p:cNvSpPr>
                <a:spLocks noChangeArrowheads="1"/>
              </p:cNvSpPr>
              <p:nvPr/>
            </p:nvSpPr>
            <p:spPr bwMode="auto">
              <a:xfrm>
                <a:off x="7034" y="37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24" name="Oval 250"/>
              <p:cNvSpPr>
                <a:spLocks noChangeArrowheads="1"/>
              </p:cNvSpPr>
              <p:nvPr/>
            </p:nvSpPr>
            <p:spPr bwMode="auto">
              <a:xfrm>
                <a:off x="7116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25" name="Oval 251"/>
              <p:cNvSpPr>
                <a:spLocks noChangeArrowheads="1"/>
              </p:cNvSpPr>
              <p:nvPr/>
            </p:nvSpPr>
            <p:spPr bwMode="auto">
              <a:xfrm>
                <a:off x="7201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26" name="Oval 252"/>
              <p:cNvSpPr>
                <a:spLocks noChangeArrowheads="1"/>
              </p:cNvSpPr>
              <p:nvPr/>
            </p:nvSpPr>
            <p:spPr bwMode="auto">
              <a:xfrm>
                <a:off x="7285" y="37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27" name="Oval 253"/>
              <p:cNvSpPr>
                <a:spLocks noChangeArrowheads="1"/>
              </p:cNvSpPr>
              <p:nvPr/>
            </p:nvSpPr>
            <p:spPr bwMode="auto">
              <a:xfrm>
                <a:off x="7367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28" name="Oval 254"/>
              <p:cNvSpPr>
                <a:spLocks noChangeArrowheads="1"/>
              </p:cNvSpPr>
              <p:nvPr/>
            </p:nvSpPr>
            <p:spPr bwMode="auto">
              <a:xfrm>
                <a:off x="7452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29" name="Oval 255"/>
              <p:cNvSpPr>
                <a:spLocks noChangeArrowheads="1"/>
              </p:cNvSpPr>
              <p:nvPr/>
            </p:nvSpPr>
            <p:spPr bwMode="auto">
              <a:xfrm>
                <a:off x="7537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30" name="Oval 256"/>
              <p:cNvSpPr>
                <a:spLocks noChangeArrowheads="1"/>
              </p:cNvSpPr>
              <p:nvPr/>
            </p:nvSpPr>
            <p:spPr bwMode="auto">
              <a:xfrm>
                <a:off x="7621" y="37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31" name="Oval 257"/>
              <p:cNvSpPr>
                <a:spLocks noChangeArrowheads="1"/>
              </p:cNvSpPr>
              <p:nvPr/>
            </p:nvSpPr>
            <p:spPr bwMode="auto">
              <a:xfrm>
                <a:off x="7704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32" name="Oval 258"/>
              <p:cNvSpPr>
                <a:spLocks noChangeArrowheads="1"/>
              </p:cNvSpPr>
              <p:nvPr/>
            </p:nvSpPr>
            <p:spPr bwMode="auto">
              <a:xfrm>
                <a:off x="7788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33" name="Oval 259"/>
              <p:cNvSpPr>
                <a:spLocks noChangeArrowheads="1"/>
              </p:cNvSpPr>
              <p:nvPr/>
            </p:nvSpPr>
            <p:spPr bwMode="auto">
              <a:xfrm>
                <a:off x="7873" y="37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34" name="Oval 260"/>
              <p:cNvSpPr>
                <a:spLocks noChangeArrowheads="1"/>
              </p:cNvSpPr>
              <p:nvPr/>
            </p:nvSpPr>
            <p:spPr bwMode="auto">
              <a:xfrm>
                <a:off x="7955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35" name="Oval 261"/>
              <p:cNvSpPr>
                <a:spLocks noChangeArrowheads="1"/>
              </p:cNvSpPr>
              <p:nvPr/>
            </p:nvSpPr>
            <p:spPr bwMode="auto">
              <a:xfrm>
                <a:off x="8039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36" name="Oval 262"/>
              <p:cNvSpPr>
                <a:spLocks noChangeArrowheads="1"/>
              </p:cNvSpPr>
              <p:nvPr/>
            </p:nvSpPr>
            <p:spPr bwMode="auto">
              <a:xfrm>
                <a:off x="8124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37" name="Oval 263"/>
              <p:cNvSpPr>
                <a:spLocks noChangeArrowheads="1"/>
              </p:cNvSpPr>
              <p:nvPr/>
            </p:nvSpPr>
            <p:spPr bwMode="auto">
              <a:xfrm>
                <a:off x="8208" y="37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38" name="Oval 264"/>
              <p:cNvSpPr>
                <a:spLocks noChangeArrowheads="1"/>
              </p:cNvSpPr>
              <p:nvPr/>
            </p:nvSpPr>
            <p:spPr bwMode="auto">
              <a:xfrm>
                <a:off x="8290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39" name="Oval 265"/>
              <p:cNvSpPr>
                <a:spLocks noChangeArrowheads="1"/>
              </p:cNvSpPr>
              <p:nvPr/>
            </p:nvSpPr>
            <p:spPr bwMode="auto">
              <a:xfrm>
                <a:off x="8382" y="3710"/>
                <a:ext cx="39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40" name="Oval 266"/>
              <p:cNvSpPr>
                <a:spLocks noChangeArrowheads="1"/>
              </p:cNvSpPr>
              <p:nvPr/>
            </p:nvSpPr>
            <p:spPr bwMode="auto">
              <a:xfrm>
                <a:off x="8467" y="3710"/>
                <a:ext cx="39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41" name="Oval 267"/>
              <p:cNvSpPr>
                <a:spLocks noChangeArrowheads="1"/>
              </p:cNvSpPr>
              <p:nvPr/>
            </p:nvSpPr>
            <p:spPr bwMode="auto">
              <a:xfrm>
                <a:off x="8549" y="3710"/>
                <a:ext cx="39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42" name="Oval 268"/>
              <p:cNvSpPr>
                <a:spLocks noChangeArrowheads="1"/>
              </p:cNvSpPr>
              <p:nvPr/>
            </p:nvSpPr>
            <p:spPr bwMode="auto">
              <a:xfrm>
                <a:off x="8633" y="3710"/>
                <a:ext cx="39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43" name="Oval 269"/>
              <p:cNvSpPr>
                <a:spLocks noChangeArrowheads="1"/>
              </p:cNvSpPr>
              <p:nvPr/>
            </p:nvSpPr>
            <p:spPr bwMode="auto">
              <a:xfrm>
                <a:off x="8718" y="3710"/>
                <a:ext cx="39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44" name="Oval 270"/>
              <p:cNvSpPr>
                <a:spLocks noChangeArrowheads="1"/>
              </p:cNvSpPr>
              <p:nvPr/>
            </p:nvSpPr>
            <p:spPr bwMode="auto">
              <a:xfrm>
                <a:off x="8800" y="3710"/>
                <a:ext cx="39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45" name="Oval 271"/>
              <p:cNvSpPr>
                <a:spLocks noChangeArrowheads="1"/>
              </p:cNvSpPr>
              <p:nvPr/>
            </p:nvSpPr>
            <p:spPr bwMode="auto">
              <a:xfrm>
                <a:off x="8884" y="3710"/>
                <a:ext cx="39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46" name="Oval 272"/>
              <p:cNvSpPr>
                <a:spLocks noChangeArrowheads="1"/>
              </p:cNvSpPr>
              <p:nvPr/>
            </p:nvSpPr>
            <p:spPr bwMode="auto">
              <a:xfrm>
                <a:off x="8969" y="3710"/>
                <a:ext cx="39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47" name="Oval 273"/>
              <p:cNvSpPr>
                <a:spLocks noChangeArrowheads="1"/>
              </p:cNvSpPr>
              <p:nvPr/>
            </p:nvSpPr>
            <p:spPr bwMode="auto">
              <a:xfrm>
                <a:off x="9053" y="3710"/>
                <a:ext cx="39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48" name="Oval 274"/>
              <p:cNvSpPr>
                <a:spLocks noChangeArrowheads="1"/>
              </p:cNvSpPr>
              <p:nvPr/>
            </p:nvSpPr>
            <p:spPr bwMode="auto">
              <a:xfrm>
                <a:off x="9135" y="3710"/>
                <a:ext cx="39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49" name="Oval 275"/>
              <p:cNvSpPr>
                <a:spLocks noChangeArrowheads="1"/>
              </p:cNvSpPr>
              <p:nvPr/>
            </p:nvSpPr>
            <p:spPr bwMode="auto">
              <a:xfrm>
                <a:off x="9220" y="3710"/>
                <a:ext cx="39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50" name="Oval 276"/>
              <p:cNvSpPr>
                <a:spLocks noChangeArrowheads="1"/>
              </p:cNvSpPr>
              <p:nvPr/>
            </p:nvSpPr>
            <p:spPr bwMode="auto">
              <a:xfrm>
                <a:off x="9304" y="3710"/>
                <a:ext cx="39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51" name="Oval 277"/>
              <p:cNvSpPr>
                <a:spLocks noChangeArrowheads="1"/>
              </p:cNvSpPr>
              <p:nvPr/>
            </p:nvSpPr>
            <p:spPr bwMode="auto">
              <a:xfrm>
                <a:off x="9386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52" name="Oval 278"/>
              <p:cNvSpPr>
                <a:spLocks noChangeArrowheads="1"/>
              </p:cNvSpPr>
              <p:nvPr/>
            </p:nvSpPr>
            <p:spPr bwMode="auto">
              <a:xfrm>
                <a:off x="9471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53" name="Oval 279"/>
              <p:cNvSpPr>
                <a:spLocks noChangeArrowheads="1"/>
              </p:cNvSpPr>
              <p:nvPr/>
            </p:nvSpPr>
            <p:spPr bwMode="auto">
              <a:xfrm>
                <a:off x="9555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54" name="Oval 280"/>
              <p:cNvSpPr>
                <a:spLocks noChangeArrowheads="1"/>
              </p:cNvSpPr>
              <p:nvPr/>
            </p:nvSpPr>
            <p:spPr bwMode="auto">
              <a:xfrm>
                <a:off x="9640" y="37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55" name="Oval 281"/>
              <p:cNvSpPr>
                <a:spLocks noChangeArrowheads="1"/>
              </p:cNvSpPr>
              <p:nvPr/>
            </p:nvSpPr>
            <p:spPr bwMode="auto">
              <a:xfrm>
                <a:off x="9722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56" name="Oval 282"/>
              <p:cNvSpPr>
                <a:spLocks noChangeArrowheads="1"/>
              </p:cNvSpPr>
              <p:nvPr/>
            </p:nvSpPr>
            <p:spPr bwMode="auto">
              <a:xfrm>
                <a:off x="9806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57" name="Oval 283"/>
              <p:cNvSpPr>
                <a:spLocks noChangeArrowheads="1"/>
              </p:cNvSpPr>
              <p:nvPr/>
            </p:nvSpPr>
            <p:spPr bwMode="auto">
              <a:xfrm>
                <a:off x="9891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58" name="Oval 284"/>
              <p:cNvSpPr>
                <a:spLocks noChangeArrowheads="1"/>
              </p:cNvSpPr>
              <p:nvPr/>
            </p:nvSpPr>
            <p:spPr bwMode="auto">
              <a:xfrm>
                <a:off x="9975" y="37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59" name="Oval 285"/>
              <p:cNvSpPr>
                <a:spLocks noChangeArrowheads="1"/>
              </p:cNvSpPr>
              <p:nvPr/>
            </p:nvSpPr>
            <p:spPr bwMode="auto">
              <a:xfrm>
                <a:off x="10057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60" name="Oval 286"/>
              <p:cNvSpPr>
                <a:spLocks noChangeArrowheads="1"/>
              </p:cNvSpPr>
              <p:nvPr/>
            </p:nvSpPr>
            <p:spPr bwMode="auto">
              <a:xfrm>
                <a:off x="10142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61" name="Oval 287"/>
              <p:cNvSpPr>
                <a:spLocks noChangeArrowheads="1"/>
              </p:cNvSpPr>
              <p:nvPr/>
            </p:nvSpPr>
            <p:spPr bwMode="auto">
              <a:xfrm>
                <a:off x="10226" y="37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62" name="Oval 288"/>
              <p:cNvSpPr>
                <a:spLocks noChangeArrowheads="1"/>
              </p:cNvSpPr>
              <p:nvPr/>
            </p:nvSpPr>
            <p:spPr bwMode="auto">
              <a:xfrm>
                <a:off x="10308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63" name="Oval 289"/>
              <p:cNvSpPr>
                <a:spLocks noChangeArrowheads="1"/>
              </p:cNvSpPr>
              <p:nvPr/>
            </p:nvSpPr>
            <p:spPr bwMode="auto">
              <a:xfrm>
                <a:off x="10393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64" name="Oval 290"/>
              <p:cNvSpPr>
                <a:spLocks noChangeArrowheads="1"/>
              </p:cNvSpPr>
              <p:nvPr/>
            </p:nvSpPr>
            <p:spPr bwMode="auto">
              <a:xfrm>
                <a:off x="10477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65" name="Oval 291"/>
              <p:cNvSpPr>
                <a:spLocks noChangeArrowheads="1"/>
              </p:cNvSpPr>
              <p:nvPr/>
            </p:nvSpPr>
            <p:spPr bwMode="auto">
              <a:xfrm>
                <a:off x="10562" y="37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66" name="Oval 292"/>
              <p:cNvSpPr>
                <a:spLocks noChangeArrowheads="1"/>
              </p:cNvSpPr>
              <p:nvPr/>
            </p:nvSpPr>
            <p:spPr bwMode="auto">
              <a:xfrm>
                <a:off x="10645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67" name="Oval 293"/>
              <p:cNvSpPr>
                <a:spLocks noChangeArrowheads="1"/>
              </p:cNvSpPr>
              <p:nvPr/>
            </p:nvSpPr>
            <p:spPr bwMode="auto">
              <a:xfrm>
                <a:off x="10729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68" name="Oval 294"/>
              <p:cNvSpPr>
                <a:spLocks noChangeArrowheads="1"/>
              </p:cNvSpPr>
              <p:nvPr/>
            </p:nvSpPr>
            <p:spPr bwMode="auto">
              <a:xfrm>
                <a:off x="10814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69" name="Oval 295"/>
              <p:cNvSpPr>
                <a:spLocks noChangeArrowheads="1"/>
              </p:cNvSpPr>
              <p:nvPr/>
            </p:nvSpPr>
            <p:spPr bwMode="auto">
              <a:xfrm>
                <a:off x="10898" y="37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70" name="Oval 296"/>
              <p:cNvSpPr>
                <a:spLocks noChangeArrowheads="1"/>
              </p:cNvSpPr>
              <p:nvPr/>
            </p:nvSpPr>
            <p:spPr bwMode="auto">
              <a:xfrm>
                <a:off x="10980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71" name="Oval 297"/>
              <p:cNvSpPr>
                <a:spLocks noChangeArrowheads="1"/>
              </p:cNvSpPr>
              <p:nvPr/>
            </p:nvSpPr>
            <p:spPr bwMode="auto">
              <a:xfrm>
                <a:off x="11065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72" name="Oval 298"/>
              <p:cNvSpPr>
                <a:spLocks noChangeArrowheads="1"/>
              </p:cNvSpPr>
              <p:nvPr/>
            </p:nvSpPr>
            <p:spPr bwMode="auto">
              <a:xfrm>
                <a:off x="11149" y="37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73" name="Oval 299"/>
              <p:cNvSpPr>
                <a:spLocks noChangeArrowheads="1"/>
              </p:cNvSpPr>
              <p:nvPr/>
            </p:nvSpPr>
            <p:spPr bwMode="auto">
              <a:xfrm>
                <a:off x="11231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74" name="Oval 300"/>
              <p:cNvSpPr>
                <a:spLocks noChangeArrowheads="1"/>
              </p:cNvSpPr>
              <p:nvPr/>
            </p:nvSpPr>
            <p:spPr bwMode="auto">
              <a:xfrm>
                <a:off x="11316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75" name="Oval 301"/>
              <p:cNvSpPr>
                <a:spLocks noChangeArrowheads="1"/>
              </p:cNvSpPr>
              <p:nvPr/>
            </p:nvSpPr>
            <p:spPr bwMode="auto">
              <a:xfrm>
                <a:off x="11400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76" name="Oval 302"/>
              <p:cNvSpPr>
                <a:spLocks noChangeArrowheads="1"/>
              </p:cNvSpPr>
              <p:nvPr/>
            </p:nvSpPr>
            <p:spPr bwMode="auto">
              <a:xfrm>
                <a:off x="11485" y="37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77" name="Oval 303"/>
              <p:cNvSpPr>
                <a:spLocks noChangeArrowheads="1"/>
              </p:cNvSpPr>
              <p:nvPr/>
            </p:nvSpPr>
            <p:spPr bwMode="auto">
              <a:xfrm>
                <a:off x="11567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78" name="Oval 304"/>
              <p:cNvSpPr>
                <a:spLocks noChangeArrowheads="1"/>
              </p:cNvSpPr>
              <p:nvPr/>
            </p:nvSpPr>
            <p:spPr bwMode="auto">
              <a:xfrm>
                <a:off x="11651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79" name="Oval 305"/>
              <p:cNvSpPr>
                <a:spLocks noChangeArrowheads="1"/>
              </p:cNvSpPr>
              <p:nvPr/>
            </p:nvSpPr>
            <p:spPr bwMode="auto">
              <a:xfrm>
                <a:off x="11736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80" name="Oval 306"/>
              <p:cNvSpPr>
                <a:spLocks noChangeArrowheads="1"/>
              </p:cNvSpPr>
              <p:nvPr/>
            </p:nvSpPr>
            <p:spPr bwMode="auto">
              <a:xfrm>
                <a:off x="11820" y="37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15" name="Oval 308"/>
              <p:cNvSpPr>
                <a:spLocks noChangeArrowheads="1"/>
              </p:cNvSpPr>
              <p:nvPr/>
            </p:nvSpPr>
            <p:spPr bwMode="auto">
              <a:xfrm>
                <a:off x="11902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16" name="Oval 309"/>
              <p:cNvSpPr>
                <a:spLocks noChangeArrowheads="1"/>
              </p:cNvSpPr>
              <p:nvPr/>
            </p:nvSpPr>
            <p:spPr bwMode="auto">
              <a:xfrm>
                <a:off x="11986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17" name="Oval 310"/>
              <p:cNvSpPr>
                <a:spLocks noChangeArrowheads="1"/>
              </p:cNvSpPr>
              <p:nvPr/>
            </p:nvSpPr>
            <p:spPr bwMode="auto">
              <a:xfrm>
                <a:off x="12071" y="37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18" name="Oval 311"/>
              <p:cNvSpPr>
                <a:spLocks noChangeArrowheads="1"/>
              </p:cNvSpPr>
              <p:nvPr/>
            </p:nvSpPr>
            <p:spPr bwMode="auto">
              <a:xfrm>
                <a:off x="12153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19" name="Oval 312"/>
              <p:cNvSpPr>
                <a:spLocks noChangeArrowheads="1"/>
              </p:cNvSpPr>
              <p:nvPr/>
            </p:nvSpPr>
            <p:spPr bwMode="auto">
              <a:xfrm>
                <a:off x="12237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20" name="Oval 313"/>
              <p:cNvSpPr>
                <a:spLocks noChangeArrowheads="1"/>
              </p:cNvSpPr>
              <p:nvPr/>
            </p:nvSpPr>
            <p:spPr bwMode="auto">
              <a:xfrm>
                <a:off x="12322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21" name="Oval 314"/>
              <p:cNvSpPr>
                <a:spLocks noChangeArrowheads="1"/>
              </p:cNvSpPr>
              <p:nvPr/>
            </p:nvSpPr>
            <p:spPr bwMode="auto">
              <a:xfrm>
                <a:off x="12406" y="37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22" name="Oval 315"/>
              <p:cNvSpPr>
                <a:spLocks noChangeArrowheads="1"/>
              </p:cNvSpPr>
              <p:nvPr/>
            </p:nvSpPr>
            <p:spPr bwMode="auto">
              <a:xfrm>
                <a:off x="12488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23" name="Oval 316"/>
              <p:cNvSpPr>
                <a:spLocks noChangeArrowheads="1"/>
              </p:cNvSpPr>
              <p:nvPr/>
            </p:nvSpPr>
            <p:spPr bwMode="auto">
              <a:xfrm>
                <a:off x="12573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24" name="Oval 317"/>
              <p:cNvSpPr>
                <a:spLocks noChangeArrowheads="1"/>
              </p:cNvSpPr>
              <p:nvPr/>
            </p:nvSpPr>
            <p:spPr bwMode="auto">
              <a:xfrm>
                <a:off x="12657" y="37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25" name="Oval 318"/>
              <p:cNvSpPr>
                <a:spLocks noChangeArrowheads="1"/>
              </p:cNvSpPr>
              <p:nvPr/>
            </p:nvSpPr>
            <p:spPr bwMode="auto">
              <a:xfrm>
                <a:off x="12742" y="37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26" name="Oval 319"/>
              <p:cNvSpPr>
                <a:spLocks noChangeArrowheads="1"/>
              </p:cNvSpPr>
              <p:nvPr/>
            </p:nvSpPr>
            <p:spPr bwMode="auto">
              <a:xfrm>
                <a:off x="12824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27" name="Oval 320"/>
              <p:cNvSpPr>
                <a:spLocks noChangeArrowheads="1"/>
              </p:cNvSpPr>
              <p:nvPr/>
            </p:nvSpPr>
            <p:spPr bwMode="auto">
              <a:xfrm>
                <a:off x="12908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28" name="Oval 321"/>
              <p:cNvSpPr>
                <a:spLocks noChangeArrowheads="1"/>
              </p:cNvSpPr>
              <p:nvPr/>
            </p:nvSpPr>
            <p:spPr bwMode="auto">
              <a:xfrm>
                <a:off x="12993" y="37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29" name="Oval 322"/>
              <p:cNvSpPr>
                <a:spLocks noChangeArrowheads="1"/>
              </p:cNvSpPr>
              <p:nvPr/>
            </p:nvSpPr>
            <p:spPr bwMode="auto">
              <a:xfrm>
                <a:off x="13076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30" name="Oval 323"/>
              <p:cNvSpPr>
                <a:spLocks noChangeArrowheads="1"/>
              </p:cNvSpPr>
              <p:nvPr/>
            </p:nvSpPr>
            <p:spPr bwMode="auto">
              <a:xfrm>
                <a:off x="13160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31" name="Oval 324"/>
              <p:cNvSpPr>
                <a:spLocks noChangeArrowheads="1"/>
              </p:cNvSpPr>
              <p:nvPr/>
            </p:nvSpPr>
            <p:spPr bwMode="auto">
              <a:xfrm>
                <a:off x="13245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32" name="Oval 325"/>
              <p:cNvSpPr>
                <a:spLocks noChangeArrowheads="1"/>
              </p:cNvSpPr>
              <p:nvPr/>
            </p:nvSpPr>
            <p:spPr bwMode="auto">
              <a:xfrm>
                <a:off x="13329" y="37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33" name="Freeform 326"/>
              <p:cNvSpPr/>
              <p:nvPr/>
            </p:nvSpPr>
            <p:spPr bwMode="auto">
              <a:xfrm>
                <a:off x="13411" y="3717"/>
                <a:ext cx="53" cy="43"/>
              </a:xfrm>
              <a:custGeom>
                <a:avLst/>
                <a:gdLst>
                  <a:gd name="T0" fmla="*/ 7 w 8"/>
                  <a:gd name="T1" fmla="*/ 4 h 7"/>
                  <a:gd name="T2" fmla="*/ 3 w 8"/>
                  <a:gd name="T3" fmla="*/ 7 h 7"/>
                  <a:gd name="T4" fmla="*/ 0 w 8"/>
                  <a:gd name="T5" fmla="*/ 3 h 7"/>
                  <a:gd name="T6" fmla="*/ 4 w 8"/>
                  <a:gd name="T7" fmla="*/ 0 h 7"/>
                  <a:gd name="T8" fmla="*/ 7 w 8"/>
                  <a:gd name="T9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7">
                    <a:moveTo>
                      <a:pt x="7" y="4"/>
                    </a:moveTo>
                    <a:cubicBezTo>
                      <a:pt x="6" y="6"/>
                      <a:pt x="5" y="7"/>
                      <a:pt x="3" y="7"/>
                    </a:cubicBezTo>
                    <a:cubicBezTo>
                      <a:pt x="1" y="6"/>
                      <a:pt x="0" y="5"/>
                      <a:pt x="0" y="3"/>
                    </a:cubicBezTo>
                    <a:cubicBezTo>
                      <a:pt x="1" y="1"/>
                      <a:pt x="2" y="0"/>
                      <a:pt x="4" y="0"/>
                    </a:cubicBezTo>
                    <a:cubicBezTo>
                      <a:pt x="6" y="1"/>
                      <a:pt x="8" y="3"/>
                      <a:pt x="7" y="4"/>
                    </a:cubicBezTo>
                    <a:close/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34" name="Freeform 327"/>
              <p:cNvSpPr/>
              <p:nvPr/>
            </p:nvSpPr>
            <p:spPr bwMode="auto">
              <a:xfrm>
                <a:off x="13488" y="3741"/>
                <a:ext cx="53" cy="53"/>
              </a:xfrm>
              <a:custGeom>
                <a:avLst/>
                <a:gdLst>
                  <a:gd name="T0" fmla="*/ 7 w 8"/>
                  <a:gd name="T1" fmla="*/ 6 h 8"/>
                  <a:gd name="T2" fmla="*/ 2 w 8"/>
                  <a:gd name="T3" fmla="*/ 7 h 8"/>
                  <a:gd name="T4" fmla="*/ 1 w 8"/>
                  <a:gd name="T5" fmla="*/ 3 h 8"/>
                  <a:gd name="T6" fmla="*/ 5 w 8"/>
                  <a:gd name="T7" fmla="*/ 1 h 8"/>
                  <a:gd name="T8" fmla="*/ 7 w 8"/>
                  <a:gd name="T9" fmla="*/ 6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8">
                    <a:moveTo>
                      <a:pt x="7" y="6"/>
                    </a:moveTo>
                    <a:cubicBezTo>
                      <a:pt x="6" y="8"/>
                      <a:pt x="4" y="8"/>
                      <a:pt x="2" y="7"/>
                    </a:cubicBezTo>
                    <a:cubicBezTo>
                      <a:pt x="1" y="6"/>
                      <a:pt x="0" y="4"/>
                      <a:pt x="1" y="3"/>
                    </a:cubicBezTo>
                    <a:cubicBezTo>
                      <a:pt x="2" y="1"/>
                      <a:pt x="4" y="0"/>
                      <a:pt x="5" y="1"/>
                    </a:cubicBezTo>
                    <a:cubicBezTo>
                      <a:pt x="7" y="2"/>
                      <a:pt x="8" y="4"/>
                      <a:pt x="7" y="6"/>
                    </a:cubicBezTo>
                    <a:close/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35" name="Freeform 328"/>
              <p:cNvSpPr/>
              <p:nvPr/>
            </p:nvSpPr>
            <p:spPr bwMode="auto">
              <a:xfrm>
                <a:off x="13554" y="3794"/>
                <a:ext cx="51" cy="51"/>
              </a:xfrm>
              <a:custGeom>
                <a:avLst/>
                <a:gdLst>
                  <a:gd name="T0" fmla="*/ 6 w 8"/>
                  <a:gd name="T1" fmla="*/ 7 h 8"/>
                  <a:gd name="T2" fmla="*/ 2 w 8"/>
                  <a:gd name="T3" fmla="*/ 7 h 8"/>
                  <a:gd name="T4" fmla="*/ 2 w 8"/>
                  <a:gd name="T5" fmla="*/ 2 h 8"/>
                  <a:gd name="T6" fmla="*/ 7 w 8"/>
                  <a:gd name="T7" fmla="*/ 2 h 8"/>
                  <a:gd name="T8" fmla="*/ 6 w 8"/>
                  <a:gd name="T9" fmla="*/ 7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8">
                    <a:moveTo>
                      <a:pt x="6" y="7"/>
                    </a:moveTo>
                    <a:cubicBezTo>
                      <a:pt x="5" y="8"/>
                      <a:pt x="3" y="8"/>
                      <a:pt x="2" y="7"/>
                    </a:cubicBezTo>
                    <a:cubicBezTo>
                      <a:pt x="0" y="5"/>
                      <a:pt x="0" y="3"/>
                      <a:pt x="2" y="2"/>
                    </a:cubicBezTo>
                    <a:cubicBezTo>
                      <a:pt x="3" y="0"/>
                      <a:pt x="5" y="0"/>
                      <a:pt x="7" y="2"/>
                    </a:cubicBezTo>
                    <a:cubicBezTo>
                      <a:pt x="8" y="3"/>
                      <a:pt x="8" y="5"/>
                      <a:pt x="6" y="7"/>
                    </a:cubicBezTo>
                    <a:close/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36" name="Freeform 329"/>
              <p:cNvSpPr/>
              <p:nvPr/>
            </p:nvSpPr>
            <p:spPr bwMode="auto">
              <a:xfrm>
                <a:off x="13604" y="3864"/>
                <a:ext cx="53" cy="46"/>
              </a:xfrm>
              <a:custGeom>
                <a:avLst/>
                <a:gdLst>
                  <a:gd name="T0" fmla="*/ 5 w 8"/>
                  <a:gd name="T1" fmla="*/ 7 h 7"/>
                  <a:gd name="T2" fmla="*/ 1 w 8"/>
                  <a:gd name="T3" fmla="*/ 5 h 7"/>
                  <a:gd name="T4" fmla="*/ 2 w 8"/>
                  <a:gd name="T5" fmla="*/ 1 h 7"/>
                  <a:gd name="T6" fmla="*/ 7 w 8"/>
                  <a:gd name="T7" fmla="*/ 2 h 7"/>
                  <a:gd name="T8" fmla="*/ 5 w 8"/>
                  <a:gd name="T9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7">
                    <a:moveTo>
                      <a:pt x="5" y="7"/>
                    </a:moveTo>
                    <a:cubicBezTo>
                      <a:pt x="3" y="7"/>
                      <a:pt x="1" y="7"/>
                      <a:pt x="1" y="5"/>
                    </a:cubicBezTo>
                    <a:cubicBezTo>
                      <a:pt x="0" y="4"/>
                      <a:pt x="0" y="2"/>
                      <a:pt x="2" y="1"/>
                    </a:cubicBezTo>
                    <a:cubicBezTo>
                      <a:pt x="4" y="0"/>
                      <a:pt x="6" y="0"/>
                      <a:pt x="7" y="2"/>
                    </a:cubicBezTo>
                    <a:cubicBezTo>
                      <a:pt x="8" y="4"/>
                      <a:pt x="7" y="6"/>
                      <a:pt x="5" y="7"/>
                    </a:cubicBezTo>
                    <a:close/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37" name="Freeform 330"/>
              <p:cNvSpPr/>
              <p:nvPr/>
            </p:nvSpPr>
            <p:spPr bwMode="auto">
              <a:xfrm>
                <a:off x="13631" y="3942"/>
                <a:ext cx="53" cy="46"/>
              </a:xfrm>
              <a:custGeom>
                <a:avLst/>
                <a:gdLst>
                  <a:gd name="T0" fmla="*/ 5 w 8"/>
                  <a:gd name="T1" fmla="*/ 7 h 7"/>
                  <a:gd name="T2" fmla="*/ 1 w 8"/>
                  <a:gd name="T3" fmla="*/ 5 h 7"/>
                  <a:gd name="T4" fmla="*/ 3 w 8"/>
                  <a:gd name="T5" fmla="*/ 1 h 7"/>
                  <a:gd name="T6" fmla="*/ 7 w 8"/>
                  <a:gd name="T7" fmla="*/ 3 h 7"/>
                  <a:gd name="T8" fmla="*/ 5 w 8"/>
                  <a:gd name="T9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7">
                    <a:moveTo>
                      <a:pt x="5" y="7"/>
                    </a:moveTo>
                    <a:cubicBezTo>
                      <a:pt x="3" y="7"/>
                      <a:pt x="1" y="6"/>
                      <a:pt x="1" y="5"/>
                    </a:cubicBezTo>
                    <a:cubicBezTo>
                      <a:pt x="0" y="3"/>
                      <a:pt x="1" y="1"/>
                      <a:pt x="3" y="1"/>
                    </a:cubicBezTo>
                    <a:cubicBezTo>
                      <a:pt x="5" y="0"/>
                      <a:pt x="7" y="1"/>
                      <a:pt x="7" y="3"/>
                    </a:cubicBezTo>
                    <a:cubicBezTo>
                      <a:pt x="8" y="5"/>
                      <a:pt x="6" y="7"/>
                      <a:pt x="5" y="7"/>
                    </a:cubicBezTo>
                    <a:close/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38" name="Oval 331"/>
              <p:cNvSpPr>
                <a:spLocks noChangeArrowheads="1"/>
              </p:cNvSpPr>
              <p:nvPr/>
            </p:nvSpPr>
            <p:spPr bwMode="auto">
              <a:xfrm>
                <a:off x="13643" y="4026"/>
                <a:ext cx="42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39" name="Oval 332"/>
              <p:cNvSpPr>
                <a:spLocks noChangeArrowheads="1"/>
              </p:cNvSpPr>
              <p:nvPr/>
            </p:nvSpPr>
            <p:spPr bwMode="auto">
              <a:xfrm>
                <a:off x="13643" y="4111"/>
                <a:ext cx="42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40" name="Oval 333"/>
              <p:cNvSpPr>
                <a:spLocks noChangeArrowheads="1"/>
              </p:cNvSpPr>
              <p:nvPr/>
            </p:nvSpPr>
            <p:spPr bwMode="auto">
              <a:xfrm>
                <a:off x="13643" y="4195"/>
                <a:ext cx="42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41" name="Oval 334"/>
              <p:cNvSpPr>
                <a:spLocks noChangeArrowheads="1"/>
              </p:cNvSpPr>
              <p:nvPr/>
            </p:nvSpPr>
            <p:spPr bwMode="auto">
              <a:xfrm>
                <a:off x="13643" y="4280"/>
                <a:ext cx="42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42" name="Oval 335"/>
              <p:cNvSpPr>
                <a:spLocks noChangeArrowheads="1"/>
              </p:cNvSpPr>
              <p:nvPr/>
            </p:nvSpPr>
            <p:spPr bwMode="auto">
              <a:xfrm>
                <a:off x="13643" y="4364"/>
                <a:ext cx="42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43" name="Oval 336"/>
              <p:cNvSpPr>
                <a:spLocks noChangeArrowheads="1"/>
              </p:cNvSpPr>
              <p:nvPr/>
            </p:nvSpPr>
            <p:spPr bwMode="auto">
              <a:xfrm>
                <a:off x="13643" y="4449"/>
                <a:ext cx="42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44" name="Oval 337"/>
              <p:cNvSpPr>
                <a:spLocks noChangeArrowheads="1"/>
              </p:cNvSpPr>
              <p:nvPr/>
            </p:nvSpPr>
            <p:spPr bwMode="auto">
              <a:xfrm>
                <a:off x="13643" y="4531"/>
                <a:ext cx="42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45" name="Oval 338"/>
              <p:cNvSpPr>
                <a:spLocks noChangeArrowheads="1"/>
              </p:cNvSpPr>
              <p:nvPr/>
            </p:nvSpPr>
            <p:spPr bwMode="auto">
              <a:xfrm>
                <a:off x="13643" y="4623"/>
                <a:ext cx="42" cy="39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46" name="Oval 339"/>
              <p:cNvSpPr>
                <a:spLocks noChangeArrowheads="1"/>
              </p:cNvSpPr>
              <p:nvPr/>
            </p:nvSpPr>
            <p:spPr bwMode="auto">
              <a:xfrm>
                <a:off x="13643" y="4707"/>
                <a:ext cx="42" cy="39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47" name="Oval 340"/>
              <p:cNvSpPr>
                <a:spLocks noChangeArrowheads="1"/>
              </p:cNvSpPr>
              <p:nvPr/>
            </p:nvSpPr>
            <p:spPr bwMode="auto">
              <a:xfrm>
                <a:off x="13643" y="4792"/>
                <a:ext cx="42" cy="39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48" name="Oval 341"/>
              <p:cNvSpPr>
                <a:spLocks noChangeArrowheads="1"/>
              </p:cNvSpPr>
              <p:nvPr/>
            </p:nvSpPr>
            <p:spPr bwMode="auto">
              <a:xfrm>
                <a:off x="13643" y="4874"/>
                <a:ext cx="42" cy="42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49" name="Oval 342"/>
              <p:cNvSpPr>
                <a:spLocks noChangeArrowheads="1"/>
              </p:cNvSpPr>
              <p:nvPr/>
            </p:nvSpPr>
            <p:spPr bwMode="auto">
              <a:xfrm>
                <a:off x="13643" y="4958"/>
                <a:ext cx="42" cy="39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50" name="Oval 343"/>
              <p:cNvSpPr>
                <a:spLocks noChangeArrowheads="1"/>
              </p:cNvSpPr>
              <p:nvPr/>
            </p:nvSpPr>
            <p:spPr bwMode="auto">
              <a:xfrm>
                <a:off x="13643" y="5043"/>
                <a:ext cx="42" cy="39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51" name="Oval 344"/>
              <p:cNvSpPr>
                <a:spLocks noChangeArrowheads="1"/>
              </p:cNvSpPr>
              <p:nvPr/>
            </p:nvSpPr>
            <p:spPr bwMode="auto">
              <a:xfrm>
                <a:off x="13643" y="5127"/>
                <a:ext cx="42" cy="39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52" name="Oval 345"/>
              <p:cNvSpPr>
                <a:spLocks noChangeArrowheads="1"/>
              </p:cNvSpPr>
              <p:nvPr/>
            </p:nvSpPr>
            <p:spPr bwMode="auto">
              <a:xfrm>
                <a:off x="13643" y="5212"/>
                <a:ext cx="42" cy="39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53" name="Oval 346"/>
              <p:cNvSpPr>
                <a:spLocks noChangeArrowheads="1"/>
              </p:cNvSpPr>
              <p:nvPr/>
            </p:nvSpPr>
            <p:spPr bwMode="auto">
              <a:xfrm>
                <a:off x="13643" y="5296"/>
                <a:ext cx="42" cy="39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54" name="Oval 347"/>
              <p:cNvSpPr>
                <a:spLocks noChangeArrowheads="1"/>
              </p:cNvSpPr>
              <p:nvPr/>
            </p:nvSpPr>
            <p:spPr bwMode="auto">
              <a:xfrm>
                <a:off x="13643" y="5381"/>
                <a:ext cx="42" cy="39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55" name="Oval 348"/>
              <p:cNvSpPr>
                <a:spLocks noChangeArrowheads="1"/>
              </p:cNvSpPr>
              <p:nvPr/>
            </p:nvSpPr>
            <p:spPr bwMode="auto">
              <a:xfrm>
                <a:off x="13643" y="5463"/>
                <a:ext cx="42" cy="39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56" name="Oval 349"/>
              <p:cNvSpPr>
                <a:spLocks noChangeArrowheads="1"/>
              </p:cNvSpPr>
              <p:nvPr/>
            </p:nvSpPr>
            <p:spPr bwMode="auto">
              <a:xfrm>
                <a:off x="13643" y="5547"/>
                <a:ext cx="42" cy="39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57" name="Oval 350"/>
              <p:cNvSpPr>
                <a:spLocks noChangeArrowheads="1"/>
              </p:cNvSpPr>
              <p:nvPr/>
            </p:nvSpPr>
            <p:spPr bwMode="auto">
              <a:xfrm>
                <a:off x="13643" y="5632"/>
                <a:ext cx="42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58" name="Oval 351"/>
              <p:cNvSpPr>
                <a:spLocks noChangeArrowheads="1"/>
              </p:cNvSpPr>
              <p:nvPr/>
            </p:nvSpPr>
            <p:spPr bwMode="auto">
              <a:xfrm>
                <a:off x="13643" y="5716"/>
                <a:ext cx="42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59" name="Oval 352"/>
              <p:cNvSpPr>
                <a:spLocks noChangeArrowheads="1"/>
              </p:cNvSpPr>
              <p:nvPr/>
            </p:nvSpPr>
            <p:spPr bwMode="auto">
              <a:xfrm>
                <a:off x="13643" y="5801"/>
                <a:ext cx="42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60" name="Oval 353"/>
              <p:cNvSpPr>
                <a:spLocks noChangeArrowheads="1"/>
              </p:cNvSpPr>
              <p:nvPr/>
            </p:nvSpPr>
            <p:spPr bwMode="auto">
              <a:xfrm>
                <a:off x="13643" y="5885"/>
                <a:ext cx="42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61" name="Oval 354"/>
              <p:cNvSpPr>
                <a:spLocks noChangeArrowheads="1"/>
              </p:cNvSpPr>
              <p:nvPr/>
            </p:nvSpPr>
            <p:spPr bwMode="auto">
              <a:xfrm>
                <a:off x="13643" y="5970"/>
                <a:ext cx="42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62" name="Oval 355"/>
              <p:cNvSpPr>
                <a:spLocks noChangeArrowheads="1"/>
              </p:cNvSpPr>
              <p:nvPr/>
            </p:nvSpPr>
            <p:spPr bwMode="auto">
              <a:xfrm>
                <a:off x="13643" y="6053"/>
                <a:ext cx="42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63" name="Oval 356"/>
              <p:cNvSpPr>
                <a:spLocks noChangeArrowheads="1"/>
              </p:cNvSpPr>
              <p:nvPr/>
            </p:nvSpPr>
            <p:spPr bwMode="auto">
              <a:xfrm>
                <a:off x="13643" y="6137"/>
                <a:ext cx="42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64" name="Oval 357"/>
              <p:cNvSpPr>
                <a:spLocks noChangeArrowheads="1"/>
              </p:cNvSpPr>
              <p:nvPr/>
            </p:nvSpPr>
            <p:spPr bwMode="auto">
              <a:xfrm>
                <a:off x="13643" y="6222"/>
                <a:ext cx="42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65" name="Oval 358"/>
              <p:cNvSpPr>
                <a:spLocks noChangeArrowheads="1"/>
              </p:cNvSpPr>
              <p:nvPr/>
            </p:nvSpPr>
            <p:spPr bwMode="auto">
              <a:xfrm>
                <a:off x="13643" y="6306"/>
                <a:ext cx="42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66" name="Oval 359"/>
              <p:cNvSpPr>
                <a:spLocks noChangeArrowheads="1"/>
              </p:cNvSpPr>
              <p:nvPr/>
            </p:nvSpPr>
            <p:spPr bwMode="auto">
              <a:xfrm>
                <a:off x="13643" y="6391"/>
                <a:ext cx="42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67" name="Oval 360"/>
              <p:cNvSpPr>
                <a:spLocks noChangeArrowheads="1"/>
              </p:cNvSpPr>
              <p:nvPr/>
            </p:nvSpPr>
            <p:spPr bwMode="auto">
              <a:xfrm>
                <a:off x="13643" y="6475"/>
                <a:ext cx="42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68" name="Oval 361"/>
              <p:cNvSpPr>
                <a:spLocks noChangeArrowheads="1"/>
              </p:cNvSpPr>
              <p:nvPr/>
            </p:nvSpPr>
            <p:spPr bwMode="auto">
              <a:xfrm>
                <a:off x="13643" y="6557"/>
                <a:ext cx="42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69" name="Freeform 362"/>
              <p:cNvSpPr/>
              <p:nvPr/>
            </p:nvSpPr>
            <p:spPr bwMode="auto">
              <a:xfrm>
                <a:off x="13638" y="6642"/>
                <a:ext cx="46" cy="46"/>
              </a:xfrm>
              <a:custGeom>
                <a:avLst/>
                <a:gdLst>
                  <a:gd name="T0" fmla="*/ 4 w 7"/>
                  <a:gd name="T1" fmla="*/ 7 h 7"/>
                  <a:gd name="T2" fmla="*/ 0 w 7"/>
                  <a:gd name="T3" fmla="*/ 3 h 7"/>
                  <a:gd name="T4" fmla="*/ 4 w 7"/>
                  <a:gd name="T5" fmla="*/ 0 h 7"/>
                  <a:gd name="T6" fmla="*/ 7 w 7"/>
                  <a:gd name="T7" fmla="*/ 3 h 7"/>
                  <a:gd name="T8" fmla="*/ 4 w 7"/>
                  <a:gd name="T9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4" y="7"/>
                    </a:moveTo>
                    <a:cubicBezTo>
                      <a:pt x="2" y="6"/>
                      <a:pt x="0" y="5"/>
                      <a:pt x="0" y="3"/>
                    </a:cubicBezTo>
                    <a:cubicBezTo>
                      <a:pt x="1" y="1"/>
                      <a:pt x="2" y="0"/>
                      <a:pt x="4" y="0"/>
                    </a:cubicBezTo>
                    <a:cubicBezTo>
                      <a:pt x="6" y="0"/>
                      <a:pt x="7" y="1"/>
                      <a:pt x="7" y="3"/>
                    </a:cubicBezTo>
                    <a:cubicBezTo>
                      <a:pt x="7" y="6"/>
                      <a:pt x="5" y="7"/>
                      <a:pt x="4" y="7"/>
                    </a:cubicBezTo>
                    <a:close/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70" name="Freeform 363"/>
              <p:cNvSpPr/>
              <p:nvPr/>
            </p:nvSpPr>
            <p:spPr bwMode="auto">
              <a:xfrm>
                <a:off x="13623" y="6719"/>
                <a:ext cx="46" cy="53"/>
              </a:xfrm>
              <a:custGeom>
                <a:avLst/>
                <a:gdLst>
                  <a:gd name="T0" fmla="*/ 2 w 7"/>
                  <a:gd name="T1" fmla="*/ 7 h 8"/>
                  <a:gd name="T2" fmla="*/ 0 w 7"/>
                  <a:gd name="T3" fmla="*/ 3 h 8"/>
                  <a:gd name="T4" fmla="*/ 4 w 7"/>
                  <a:gd name="T5" fmla="*/ 1 h 8"/>
                  <a:gd name="T6" fmla="*/ 7 w 7"/>
                  <a:gd name="T7" fmla="*/ 5 h 8"/>
                  <a:gd name="T8" fmla="*/ 2 w 7"/>
                  <a:gd name="T9" fmla="*/ 7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8">
                    <a:moveTo>
                      <a:pt x="2" y="7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4" y="1"/>
                    </a:cubicBezTo>
                    <a:cubicBezTo>
                      <a:pt x="6" y="1"/>
                      <a:pt x="7" y="3"/>
                      <a:pt x="7" y="5"/>
                    </a:cubicBezTo>
                    <a:cubicBezTo>
                      <a:pt x="6" y="7"/>
                      <a:pt x="4" y="8"/>
                      <a:pt x="2" y="7"/>
                    </a:cubicBezTo>
                    <a:close/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71" name="Freeform 364"/>
              <p:cNvSpPr/>
              <p:nvPr/>
            </p:nvSpPr>
            <p:spPr bwMode="auto">
              <a:xfrm>
                <a:off x="13580" y="6798"/>
                <a:ext cx="51" cy="43"/>
              </a:xfrm>
              <a:custGeom>
                <a:avLst/>
                <a:gdLst>
                  <a:gd name="T0" fmla="*/ 2 w 8"/>
                  <a:gd name="T1" fmla="*/ 6 h 7"/>
                  <a:gd name="T2" fmla="*/ 1 w 8"/>
                  <a:gd name="T3" fmla="*/ 1 h 7"/>
                  <a:gd name="T4" fmla="*/ 6 w 8"/>
                  <a:gd name="T5" fmla="*/ 1 h 7"/>
                  <a:gd name="T6" fmla="*/ 7 w 8"/>
                  <a:gd name="T7" fmla="*/ 5 h 7"/>
                  <a:gd name="T8" fmla="*/ 2 w 8"/>
                  <a:gd name="T9" fmla="*/ 6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7">
                    <a:moveTo>
                      <a:pt x="2" y="6"/>
                    </a:moveTo>
                    <a:cubicBezTo>
                      <a:pt x="1" y="5"/>
                      <a:pt x="0" y="3"/>
                      <a:pt x="1" y="1"/>
                    </a:cubicBezTo>
                    <a:cubicBezTo>
                      <a:pt x="3" y="0"/>
                      <a:pt x="5" y="0"/>
                      <a:pt x="6" y="1"/>
                    </a:cubicBezTo>
                    <a:cubicBezTo>
                      <a:pt x="8" y="2"/>
                      <a:pt x="8" y="4"/>
                      <a:pt x="7" y="5"/>
                    </a:cubicBezTo>
                    <a:cubicBezTo>
                      <a:pt x="6" y="7"/>
                      <a:pt x="4" y="7"/>
                      <a:pt x="2" y="6"/>
                    </a:cubicBezTo>
                    <a:close/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72" name="Freeform 365"/>
              <p:cNvSpPr/>
              <p:nvPr/>
            </p:nvSpPr>
            <p:spPr bwMode="auto">
              <a:xfrm>
                <a:off x="13522" y="6856"/>
                <a:ext cx="51" cy="51"/>
              </a:xfrm>
              <a:custGeom>
                <a:avLst/>
                <a:gdLst>
                  <a:gd name="T0" fmla="*/ 1 w 8"/>
                  <a:gd name="T1" fmla="*/ 6 h 8"/>
                  <a:gd name="T2" fmla="*/ 2 w 8"/>
                  <a:gd name="T3" fmla="*/ 1 h 8"/>
                  <a:gd name="T4" fmla="*/ 7 w 8"/>
                  <a:gd name="T5" fmla="*/ 2 h 8"/>
                  <a:gd name="T6" fmla="*/ 6 w 8"/>
                  <a:gd name="T7" fmla="*/ 6 h 8"/>
                  <a:gd name="T8" fmla="*/ 1 w 8"/>
                  <a:gd name="T9" fmla="*/ 6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8">
                    <a:moveTo>
                      <a:pt x="1" y="6"/>
                    </a:moveTo>
                    <a:cubicBezTo>
                      <a:pt x="0" y="4"/>
                      <a:pt x="1" y="2"/>
                      <a:pt x="2" y="1"/>
                    </a:cubicBezTo>
                    <a:cubicBezTo>
                      <a:pt x="4" y="0"/>
                      <a:pt x="6" y="0"/>
                      <a:pt x="7" y="2"/>
                    </a:cubicBezTo>
                    <a:cubicBezTo>
                      <a:pt x="8" y="3"/>
                      <a:pt x="8" y="5"/>
                      <a:pt x="6" y="6"/>
                    </a:cubicBezTo>
                    <a:cubicBezTo>
                      <a:pt x="5" y="8"/>
                      <a:pt x="2" y="7"/>
                      <a:pt x="1" y="6"/>
                    </a:cubicBezTo>
                    <a:close/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73" name="Freeform 366"/>
              <p:cNvSpPr/>
              <p:nvPr/>
            </p:nvSpPr>
            <p:spPr bwMode="auto">
              <a:xfrm>
                <a:off x="13449" y="6895"/>
                <a:ext cx="53" cy="51"/>
              </a:xfrm>
              <a:custGeom>
                <a:avLst/>
                <a:gdLst>
                  <a:gd name="T0" fmla="*/ 1 w 8"/>
                  <a:gd name="T1" fmla="*/ 5 h 8"/>
                  <a:gd name="T2" fmla="*/ 3 w 8"/>
                  <a:gd name="T3" fmla="*/ 1 h 8"/>
                  <a:gd name="T4" fmla="*/ 7 w 8"/>
                  <a:gd name="T5" fmla="*/ 3 h 8"/>
                  <a:gd name="T6" fmla="*/ 5 w 8"/>
                  <a:gd name="T7" fmla="*/ 7 h 8"/>
                  <a:gd name="T8" fmla="*/ 1 w 8"/>
                  <a:gd name="T9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8">
                    <a:moveTo>
                      <a:pt x="1" y="5"/>
                    </a:moveTo>
                    <a:cubicBezTo>
                      <a:pt x="0" y="3"/>
                      <a:pt x="1" y="1"/>
                      <a:pt x="3" y="1"/>
                    </a:cubicBezTo>
                    <a:cubicBezTo>
                      <a:pt x="4" y="0"/>
                      <a:pt x="6" y="1"/>
                      <a:pt x="7" y="3"/>
                    </a:cubicBezTo>
                    <a:cubicBezTo>
                      <a:pt x="8" y="4"/>
                      <a:pt x="7" y="7"/>
                      <a:pt x="5" y="7"/>
                    </a:cubicBezTo>
                    <a:cubicBezTo>
                      <a:pt x="3" y="8"/>
                      <a:pt x="1" y="7"/>
                      <a:pt x="1" y="5"/>
                    </a:cubicBezTo>
                    <a:close/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74" name="Freeform 367"/>
              <p:cNvSpPr/>
              <p:nvPr/>
            </p:nvSpPr>
            <p:spPr bwMode="auto">
              <a:xfrm>
                <a:off x="13372" y="6914"/>
                <a:ext cx="46" cy="46"/>
              </a:xfrm>
              <a:custGeom>
                <a:avLst/>
                <a:gdLst>
                  <a:gd name="T0" fmla="*/ 0 w 7"/>
                  <a:gd name="T1" fmla="*/ 4 h 7"/>
                  <a:gd name="T2" fmla="*/ 3 w 7"/>
                  <a:gd name="T3" fmla="*/ 1 h 7"/>
                  <a:gd name="T4" fmla="*/ 7 w 7"/>
                  <a:gd name="T5" fmla="*/ 4 h 7"/>
                  <a:gd name="T6" fmla="*/ 4 w 7"/>
                  <a:gd name="T7" fmla="*/ 7 h 7"/>
                  <a:gd name="T8" fmla="*/ 0 w 7"/>
                  <a:gd name="T9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4"/>
                    </a:moveTo>
                    <a:cubicBezTo>
                      <a:pt x="0" y="2"/>
                      <a:pt x="1" y="1"/>
                      <a:pt x="3" y="1"/>
                    </a:cubicBezTo>
                    <a:cubicBezTo>
                      <a:pt x="5" y="0"/>
                      <a:pt x="6" y="2"/>
                      <a:pt x="7" y="4"/>
                    </a:cubicBezTo>
                    <a:cubicBezTo>
                      <a:pt x="7" y="5"/>
                      <a:pt x="6" y="7"/>
                      <a:pt x="4" y="7"/>
                    </a:cubicBezTo>
                    <a:cubicBezTo>
                      <a:pt x="1" y="7"/>
                      <a:pt x="0" y="6"/>
                      <a:pt x="0" y="4"/>
                    </a:cubicBezTo>
                    <a:close/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75" name="Oval 368"/>
              <p:cNvSpPr>
                <a:spLocks noChangeArrowheads="1"/>
              </p:cNvSpPr>
              <p:nvPr/>
            </p:nvSpPr>
            <p:spPr bwMode="auto">
              <a:xfrm>
                <a:off x="13290" y="6922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76" name="Oval 369"/>
              <p:cNvSpPr>
                <a:spLocks noChangeArrowheads="1"/>
              </p:cNvSpPr>
              <p:nvPr/>
            </p:nvSpPr>
            <p:spPr bwMode="auto">
              <a:xfrm>
                <a:off x="13206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77" name="Rectangle 370"/>
              <p:cNvSpPr>
                <a:spLocks noChangeArrowheads="1"/>
              </p:cNvSpPr>
              <p:nvPr/>
            </p:nvSpPr>
            <p:spPr bwMode="auto">
              <a:xfrm>
                <a:off x="12781" y="6999"/>
                <a:ext cx="58" cy="66"/>
              </a:xfrm>
              <a:prstGeom prst="rect">
                <a:avLst/>
              </a:prstGeom>
              <a:solidFill>
                <a:srgbClr val="2F55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78" name="Rectangle 371"/>
              <p:cNvSpPr>
                <a:spLocks noChangeArrowheads="1"/>
              </p:cNvSpPr>
              <p:nvPr/>
            </p:nvSpPr>
            <p:spPr bwMode="auto">
              <a:xfrm>
                <a:off x="12870" y="6922"/>
                <a:ext cx="58" cy="143"/>
              </a:xfrm>
              <a:prstGeom prst="rect">
                <a:avLst/>
              </a:prstGeom>
              <a:solidFill>
                <a:srgbClr val="2F55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79" name="Rectangle 372"/>
              <p:cNvSpPr>
                <a:spLocks noChangeArrowheads="1"/>
              </p:cNvSpPr>
              <p:nvPr/>
            </p:nvSpPr>
            <p:spPr bwMode="auto">
              <a:xfrm>
                <a:off x="12960" y="6876"/>
                <a:ext cx="58" cy="188"/>
              </a:xfrm>
              <a:prstGeom prst="rect">
                <a:avLst/>
              </a:prstGeom>
              <a:solidFill>
                <a:srgbClr val="2F55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80" name="Freeform 373"/>
              <p:cNvSpPr>
                <a:spLocks noEditPoints="1"/>
              </p:cNvSpPr>
              <p:nvPr/>
            </p:nvSpPr>
            <p:spPr bwMode="auto">
              <a:xfrm>
                <a:off x="12677" y="6740"/>
                <a:ext cx="457" cy="467"/>
              </a:xfrm>
              <a:custGeom>
                <a:avLst/>
                <a:gdLst>
                  <a:gd name="T0" fmla="*/ 35 w 69"/>
                  <a:gd name="T1" fmla="*/ 70 h 70"/>
                  <a:gd name="T2" fmla="*/ 0 w 69"/>
                  <a:gd name="T3" fmla="*/ 35 h 70"/>
                  <a:gd name="T4" fmla="*/ 35 w 69"/>
                  <a:gd name="T5" fmla="*/ 0 h 70"/>
                  <a:gd name="T6" fmla="*/ 69 w 69"/>
                  <a:gd name="T7" fmla="*/ 35 h 70"/>
                  <a:gd name="T8" fmla="*/ 35 w 69"/>
                  <a:gd name="T9" fmla="*/ 70 h 70"/>
                  <a:gd name="T10" fmla="*/ 35 w 69"/>
                  <a:gd name="T11" fmla="*/ 6 h 70"/>
                  <a:gd name="T12" fmla="*/ 6 w 69"/>
                  <a:gd name="T13" fmla="*/ 35 h 70"/>
                  <a:gd name="T14" fmla="*/ 35 w 69"/>
                  <a:gd name="T15" fmla="*/ 64 h 70"/>
                  <a:gd name="T16" fmla="*/ 63 w 69"/>
                  <a:gd name="T17" fmla="*/ 35 h 70"/>
                  <a:gd name="T18" fmla="*/ 35 w 69"/>
                  <a:gd name="T19" fmla="*/ 6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9" h="70">
                    <a:moveTo>
                      <a:pt x="35" y="70"/>
                    </a:moveTo>
                    <a:cubicBezTo>
                      <a:pt x="16" y="70"/>
                      <a:pt x="0" y="54"/>
                      <a:pt x="0" y="35"/>
                    </a:cubicBezTo>
                    <a:cubicBezTo>
                      <a:pt x="0" y="16"/>
                      <a:pt x="16" y="0"/>
                      <a:pt x="35" y="0"/>
                    </a:cubicBezTo>
                    <a:cubicBezTo>
                      <a:pt x="54" y="0"/>
                      <a:pt x="69" y="16"/>
                      <a:pt x="69" y="35"/>
                    </a:cubicBezTo>
                    <a:cubicBezTo>
                      <a:pt x="69" y="54"/>
                      <a:pt x="54" y="70"/>
                      <a:pt x="35" y="70"/>
                    </a:cubicBezTo>
                    <a:close/>
                    <a:moveTo>
                      <a:pt x="35" y="6"/>
                    </a:moveTo>
                    <a:cubicBezTo>
                      <a:pt x="19" y="6"/>
                      <a:pt x="6" y="19"/>
                      <a:pt x="6" y="35"/>
                    </a:cubicBezTo>
                    <a:cubicBezTo>
                      <a:pt x="6" y="51"/>
                      <a:pt x="19" y="64"/>
                      <a:pt x="35" y="64"/>
                    </a:cubicBezTo>
                    <a:cubicBezTo>
                      <a:pt x="50" y="64"/>
                      <a:pt x="63" y="51"/>
                      <a:pt x="63" y="35"/>
                    </a:cubicBezTo>
                    <a:cubicBezTo>
                      <a:pt x="63" y="19"/>
                      <a:pt x="50" y="6"/>
                      <a:pt x="35" y="6"/>
                    </a:cubicBezTo>
                    <a:close/>
                  </a:path>
                </a:pathLst>
              </a:custGeom>
              <a:solidFill>
                <a:srgbClr val="2F55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</p:grpSp>
        <p:sp>
          <p:nvSpPr>
            <p:cNvPr id="75" name="文本框 74"/>
            <p:cNvSpPr txBox="1"/>
            <p:nvPr/>
          </p:nvSpPr>
          <p:spPr>
            <a:xfrm>
              <a:off x="5919" y="3794"/>
              <a:ext cx="7365" cy="2971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just" defTabSz="26670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240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+mn-ea"/>
                </a:rPr>
                <a:t>思考并回答：</a:t>
              </a:r>
            </a:p>
            <a:p>
              <a:pPr marL="0" indent="0" algn="just" defTabSz="26670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2400"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+mn-ea"/>
                </a:rPr>
                <a:t>在项目的实施过程中，你用了</a:t>
              </a:r>
              <a:r>
                <a:rPr lang="en-US" altLang="zh-CN" sz="2400"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+mn-ea"/>
                </a:rPr>
                <a:t>____</a:t>
              </a:r>
              <a:r>
                <a:rPr lang="zh-CN" altLang="en-US" sz="2400"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+mn-ea"/>
                </a:rPr>
                <a:t>种方法解决了积分求和的问题。在计算第</a:t>
              </a:r>
              <a:r>
                <a:rPr lang="en-US" altLang="zh-CN" sz="2400"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+mn-ea"/>
                </a:rPr>
                <a:t>2</a:t>
              </a:r>
              <a:r>
                <a:rPr lang="zh-CN" altLang="en-US" sz="2400"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+mn-ea"/>
                </a:rPr>
                <a:t>段积分的过程中，你设计的算法步骤一共执行</a:t>
              </a:r>
              <a:r>
                <a:rPr lang="en-US" altLang="zh-CN" sz="2400"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+mn-ea"/>
                </a:rPr>
                <a:t>______</a:t>
              </a:r>
              <a:r>
                <a:rPr lang="zh-CN" altLang="en-US" sz="2400"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+mn-ea"/>
                </a:rPr>
                <a:t>次，与第</a:t>
              </a:r>
              <a:r>
                <a:rPr lang="en-US" altLang="zh-CN" sz="2400"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+mn-ea"/>
                </a:rPr>
                <a:t>1</a:t>
              </a:r>
              <a:r>
                <a:rPr lang="zh-CN" altLang="en-US" sz="2400"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+mn-ea"/>
                </a:rPr>
                <a:t>段积分采用累加的算法相比，哪种算法执行的效率高？为什么？</a:t>
              </a:r>
              <a:endParaRPr lang="zh-CN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endParaRPr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 flipH="1">
            <a:off x="1164590" y="1077595"/>
            <a:ext cx="2301240" cy="561340"/>
          </a:xfrm>
          <a:prstGeom prst="rect">
            <a:avLst/>
          </a:prstGeom>
          <a:noFill/>
        </p:spPr>
        <p:txBody>
          <a:bodyPr wrap="square" lIns="91440" tIns="45720" rIns="91440" bIns="45720" anchor="b" anchorCtr="0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kumimoji="0" lang="zh-CN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认识算法效率</a:t>
            </a:r>
          </a:p>
        </p:txBody>
      </p:sp>
      <p:sp>
        <p:nvSpPr>
          <p:cNvPr id="102" name="文本框 101"/>
          <p:cNvSpPr txBox="1"/>
          <p:nvPr/>
        </p:nvSpPr>
        <p:spPr>
          <a:xfrm>
            <a:off x="1478915" y="2106930"/>
            <a:ext cx="9441180" cy="13982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lstStyle/>
          <a:p>
            <a:pPr indent="269875" fontAlgn="auto">
              <a:lnSpc>
                <a:spcPct val="150000"/>
              </a:lnSpc>
            </a:pPr>
            <a:r>
              <a:rPr lang="zh-CN" altLang="en-US" sz="2000" b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思考：</a:t>
            </a:r>
          </a:p>
          <a:p>
            <a:pPr marL="285750" indent="-285750" fontAlgn="auto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zh-CN" altLang="en-US" sz="2000" b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用累加法分别计算连续投放</a:t>
            </a:r>
            <a:r>
              <a:rPr lang="en-US" altLang="zh-CN" sz="2000" b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</a:t>
            </a:r>
            <a:r>
              <a:rPr lang="zh-CN" altLang="en-US" sz="2000" b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天和</a:t>
            </a:r>
            <a:r>
              <a:rPr lang="en-US" altLang="zh-CN" sz="2000" b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69</a:t>
            </a:r>
            <a:r>
              <a:rPr lang="zh-CN" altLang="en-US" sz="2000" b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天的积分，算法执行的次数一样吗？为什么？</a:t>
            </a:r>
          </a:p>
          <a:p>
            <a:pPr marL="285750" indent="-285750" fontAlgn="auto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zh-CN" altLang="en-US" sz="2000" b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用高斯方法求连续投放</a:t>
            </a:r>
            <a:r>
              <a:rPr lang="en-US" altLang="zh-CN" sz="2000" b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69</a:t>
            </a:r>
            <a:r>
              <a:rPr lang="zh-CN" altLang="en-US" sz="2000" b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天的积分，与累加法相比，执行次数一样吗？为什么？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1710055" y="3709670"/>
            <a:ext cx="7544435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indent="0" algn="just" defTabSz="2667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sz="24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总结：</a:t>
            </a:r>
          </a:p>
          <a:p>
            <a:pPr marL="0" indent="0" algn="just" defTabSz="2667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与算法效率有关的因素有：</a:t>
            </a:r>
            <a:r>
              <a:rPr lang="en-US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______________________ </a:t>
            </a:r>
            <a:r>
              <a:rPr lang="zh-CN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。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5594985" y="4324350"/>
            <a:ext cx="32816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数据规模与执行次数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7" grpId="0"/>
      <p:bldP spid="7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131" y="48714"/>
            <a:ext cx="1553258" cy="1161866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 flipH="1">
            <a:off x="1164635" y="1077367"/>
            <a:ext cx="3326682" cy="561607"/>
          </a:xfrm>
          <a:prstGeom prst="rect">
            <a:avLst/>
          </a:prstGeom>
          <a:noFill/>
        </p:spPr>
        <p:txBody>
          <a:bodyPr wrap="square" lIns="91440" tIns="45720" rIns="91440" bIns="45720" anchor="b" anchorCtr="0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1. </a:t>
            </a:r>
            <a:r>
              <a:rPr kumimoji="0" lang="zh-CN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优化程序</a:t>
            </a:r>
          </a:p>
        </p:txBody>
      </p:sp>
      <p:sp>
        <p:nvSpPr>
          <p:cNvPr id="102" name="文本框 101"/>
          <p:cNvSpPr txBox="1"/>
          <p:nvPr/>
        </p:nvSpPr>
        <p:spPr>
          <a:xfrm>
            <a:off x="2025650" y="1861185"/>
            <a:ext cx="8352790" cy="922655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</a:bodyPr>
          <a:lstStyle/>
          <a:p>
            <a:pPr indent="0" fontAlgn="auto">
              <a:lnSpc>
                <a:spcPct val="120000"/>
              </a:lnSpc>
            </a:pPr>
            <a:r>
              <a:rPr lang="en-US" altLang="zh-CN" sz="2000" b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</a:t>
            </a:r>
            <a:r>
              <a:rPr lang="zh-CN" altLang="en-US" sz="2000" b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当计算量较多时，直接在代码中修改参数比较麻烦。如何修改程序，实现交互式输入连续投放天数，自动计算得出连接投放段的积分呢？</a:t>
            </a:r>
            <a:endParaRPr lang="zh-CN" sz="2000" b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053205" y="5203190"/>
            <a:ext cx="20186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b="1">
                <a:solidFill>
                  <a:schemeClr val="bg1"/>
                </a:solidFill>
              </a:rPr>
              <a:t>你可能用到的代码</a:t>
            </a:r>
          </a:p>
        </p:txBody>
      </p:sp>
      <p:pic>
        <p:nvPicPr>
          <p:cNvPr id="2" name="图片 1" descr="积木快照 (3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9940" y="3112135"/>
            <a:ext cx="8648700" cy="1600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131" y="48714"/>
            <a:ext cx="1553258" cy="1161866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 flipH="1">
            <a:off x="1164635" y="1077367"/>
            <a:ext cx="3326682" cy="561607"/>
          </a:xfrm>
          <a:prstGeom prst="rect">
            <a:avLst/>
          </a:prstGeom>
          <a:noFill/>
        </p:spPr>
        <p:txBody>
          <a:bodyPr wrap="square" lIns="91440" tIns="45720" rIns="91440" bIns="45720" anchor="b" anchorCtr="0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2. </a:t>
            </a:r>
            <a:r>
              <a:rPr kumimoji="0" lang="zh-CN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编程求偶数和</a:t>
            </a:r>
          </a:p>
        </p:txBody>
      </p:sp>
      <p:sp>
        <p:nvSpPr>
          <p:cNvPr id="103" name="文本框 102"/>
          <p:cNvSpPr txBox="1"/>
          <p:nvPr/>
        </p:nvSpPr>
        <p:spPr>
          <a:xfrm>
            <a:off x="1608455" y="1784985"/>
            <a:ext cx="9551670" cy="8299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fontAlgn="auto">
              <a:lnSpc>
                <a:spcPct val="120000"/>
              </a:lnSpc>
            </a:pPr>
            <a:r>
              <a:rPr lang="en-US" altLang="zh-CN" sz="2000" b="0">
                <a:latin typeface="+mj-ea"/>
                <a:ea typeface="+mj-ea"/>
                <a:cs typeface="+mj-ea"/>
              </a:rPr>
              <a:t>        </a:t>
            </a:r>
            <a:r>
              <a:rPr lang="zh-CN" altLang="en-US" sz="2000" b="0">
                <a:latin typeface="+mj-ea"/>
                <a:ea typeface="+mj-ea"/>
                <a:cs typeface="+mj-ea"/>
              </a:rPr>
              <a:t>李明从积分计算中得到启发，他想快速算出</a:t>
            </a:r>
            <a:r>
              <a:rPr lang="en-US" altLang="zh-CN" sz="2000" b="0">
                <a:latin typeface="+mj-ea"/>
                <a:ea typeface="+mj-ea"/>
                <a:cs typeface="+mj-ea"/>
              </a:rPr>
              <a:t>1~1000</a:t>
            </a:r>
            <a:r>
              <a:rPr lang="zh-CN" altLang="en-US" sz="2000" b="0">
                <a:latin typeface="+mj-ea"/>
                <a:ea typeface="+mj-ea"/>
                <a:cs typeface="+mj-ea"/>
              </a:rPr>
              <a:t>之间所有偶数的和，请设计算法帮他实现。</a:t>
            </a:r>
          </a:p>
        </p:txBody>
      </p:sp>
      <p:pic>
        <p:nvPicPr>
          <p:cNvPr id="2" name="图片 1" descr="积木快照 (4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4545" y="3276600"/>
            <a:ext cx="8513445" cy="185483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5800" y="5381437"/>
            <a:ext cx="1973965" cy="1476563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674758" y="635238"/>
            <a:ext cx="1977065" cy="504000"/>
            <a:chOff x="360782" y="426525"/>
            <a:chExt cx="1977065" cy="504000"/>
          </a:xfrm>
        </p:grpSpPr>
        <p:sp>
          <p:nvSpPr>
            <p:cNvPr id="4" name="PA-矩形 1"/>
            <p:cNvSpPr/>
            <p:nvPr>
              <p:custDataLst>
                <p:tags r:id="rId2"/>
              </p:custDataLst>
            </p:nvPr>
          </p:nvSpPr>
          <p:spPr>
            <a:xfrm>
              <a:off x="987302" y="561193"/>
              <a:ext cx="1350545" cy="36933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R="0" lvl="0" algn="l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r>
                <a: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24000">
                        <a:srgbClr val="0E729A"/>
                      </a:gs>
                      <a:gs pos="100000">
                        <a:srgbClr val="72CDF2"/>
                      </a:gs>
                    </a:gsLst>
                    <a:lin ang="2700000" scaled="0"/>
                  </a:gra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阿里巴巴普惠体" panose="00020600040101010101" charset="-122"/>
                  <a:sym typeface="思源黑体 CN" panose="020B0500000000000000" pitchFamily="34" charset="-122"/>
                </a:rPr>
                <a:t>学习</a:t>
              </a:r>
              <a:r>
                <a:rPr lang="zh-CN" altLang="en-US" sz="2400" b="1" noProof="0" dirty="0">
                  <a:gradFill>
                    <a:gsLst>
                      <a:gs pos="24000">
                        <a:srgbClr val="0E729A"/>
                      </a:gs>
                      <a:gs pos="100000">
                        <a:srgbClr val="72CDF2"/>
                      </a:gs>
                    </a:gsLst>
                    <a:lin ang="2700000" scaled="0"/>
                  </a:gradFill>
                  <a:latin typeface="微软雅黑" panose="020B0503020204020204" pitchFamily="34" charset="-122"/>
                  <a:ea typeface="微软雅黑" panose="020B0503020204020204" pitchFamily="34" charset="-122"/>
                  <a:cs typeface="阿里巴巴普惠体" panose="00020600040101010101" charset="-122"/>
                  <a:sym typeface="思源黑体 CN" panose="020B0500000000000000" pitchFamily="34" charset="-122"/>
                </a:rPr>
                <a:t>目标</a:t>
              </a:r>
              <a:endParaRPr kumimoji="0" lang="en-US" altLang="zh-CN" sz="24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24000">
                      <a:srgbClr val="0E729A"/>
                    </a:gs>
                    <a:gs pos="100000">
                      <a:srgbClr val="72CDF2"/>
                    </a:gs>
                  </a:gsLst>
                  <a:lin ang="2700000" scaled="0"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阿里巴巴普惠体" panose="00020600040101010101" charset="-122"/>
                <a:sym typeface="思源黑体 CN" panose="020B0500000000000000" pitchFamily="34" charset="-122"/>
              </a:endParaRPr>
            </a:p>
          </p:txBody>
        </p:sp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0782" y="426525"/>
              <a:ext cx="626520" cy="504000"/>
            </a:xfrm>
            <a:prstGeom prst="rect">
              <a:avLst/>
            </a:prstGeom>
          </p:spPr>
        </p:pic>
      </p:grpSp>
      <p:grpSp>
        <p:nvGrpSpPr>
          <p:cNvPr id="5" name="组合 4"/>
          <p:cNvGrpSpPr/>
          <p:nvPr/>
        </p:nvGrpSpPr>
        <p:grpSpPr>
          <a:xfrm>
            <a:off x="2166793" y="2158956"/>
            <a:ext cx="8013700" cy="1718945"/>
            <a:chOff x="3551" y="3391"/>
            <a:chExt cx="12620" cy="2707"/>
          </a:xfrm>
        </p:grpSpPr>
        <p:sp>
          <p:nvSpPr>
            <p:cNvPr id="6" name="文本框 5"/>
            <p:cNvSpPr txBox="1"/>
            <p:nvPr/>
          </p:nvSpPr>
          <p:spPr>
            <a:xfrm>
              <a:off x="3551" y="3391"/>
              <a:ext cx="12620" cy="667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>
              <a:lvl1pPr marL="228600" indent="-2286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/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/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/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pPr marL="0" indent="0">
                <a:buClr>
                  <a:srgbClr val="C00000"/>
                </a:buClr>
                <a:buFont typeface="Wingdings" panose="05000000000000000000" pitchFamily="2" charset="2"/>
                <a:buNone/>
              </a:pPr>
              <a:r>
                <a:rPr lang="en-US" altLang="zh-CN" sz="2400" b="1" dirty="0">
                  <a:solidFill>
                    <a:srgbClr val="38B4B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1. </a:t>
              </a:r>
              <a:r>
                <a:rPr lang="zh-CN" altLang="en-US" sz="2400" b="1" dirty="0">
                  <a:solidFill>
                    <a:srgbClr val="38B4B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理解算法有效率差异</a:t>
              </a:r>
              <a:endParaRPr sz="2400" b="1" dirty="0">
                <a:solidFill>
                  <a:srgbClr val="38B4B4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3551" y="4411"/>
              <a:ext cx="6624" cy="667"/>
            </a:xfrm>
            <a:prstGeom prst="rect">
              <a:avLst/>
            </a:prstGeom>
          </p:spPr>
          <p:txBody>
            <a:bodyPr vert="horz" wrap="none" lIns="91440" tIns="45720" rIns="91440" bIns="45720" rtlCol="0">
              <a:spAutoFit/>
            </a:bodyPr>
            <a:lstStyle>
              <a:lvl1pPr marL="228600" indent="-2286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/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/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/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pPr marL="0" indent="0" algn="l">
                <a:buClr>
                  <a:srgbClr val="C00000"/>
                </a:buClr>
                <a:buFont typeface="Wingdings" panose="05000000000000000000" pitchFamily="2" charset="2"/>
                <a:buNone/>
              </a:pPr>
              <a:r>
                <a:rPr lang="en-US" altLang="zh-CN" sz="2400" b="1" dirty="0">
                  <a:solidFill>
                    <a:srgbClr val="38B4B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2. </a:t>
              </a:r>
              <a:r>
                <a:rPr lang="zh-CN" altLang="en-US" sz="2400" b="1" dirty="0">
                  <a:solidFill>
                    <a:srgbClr val="38B4B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理解提高算法效率的重要性</a:t>
              </a: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3551" y="5431"/>
              <a:ext cx="7104" cy="667"/>
            </a:xfrm>
            <a:prstGeom prst="rect">
              <a:avLst/>
            </a:prstGeom>
          </p:spPr>
          <p:txBody>
            <a:bodyPr vert="horz" wrap="none" lIns="91440" tIns="45720" rIns="91440" bIns="45720" rtlCol="0">
              <a:spAutoFit/>
            </a:bodyPr>
            <a:lstStyle>
              <a:lvl1pPr marL="228600" indent="-2286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/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/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/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pPr marL="0" indent="0" algn="l">
                <a:buClr>
                  <a:srgbClr val="C00000"/>
                </a:buClr>
                <a:buFont typeface="Wingdings" panose="05000000000000000000" pitchFamily="2" charset="2"/>
                <a:buNone/>
              </a:pPr>
              <a:r>
                <a:rPr lang="en-US" altLang="zh-CN" sz="2400" b="1" dirty="0">
                  <a:solidFill>
                    <a:srgbClr val="38B4B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3. </a:t>
              </a:r>
              <a:r>
                <a:rPr lang="zh-CN" altLang="en-US" sz="2400" b="1" dirty="0">
                  <a:solidFill>
                    <a:srgbClr val="38B4B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能快速计算社区垃圾投放积分</a:t>
              </a:r>
            </a:p>
          </p:txBody>
        </p:sp>
      </p:grp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4CA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3">
            <a:alphaModFix amt="6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" r="11"/>
          <a:stretch>
            <a:fillRect/>
          </a:stretch>
        </p:blipFill>
        <p:spPr>
          <a:xfrm>
            <a:off x="-1" y="17695"/>
            <a:ext cx="12191999" cy="6840305"/>
          </a:xfrm>
          <a:prstGeom prst="rect">
            <a:avLst/>
          </a:prstGeom>
        </p:spPr>
      </p:pic>
      <p:sp>
        <p:nvSpPr>
          <p:cNvPr id="2" name="矩形: 圆角 1"/>
          <p:cNvSpPr/>
          <p:nvPr/>
        </p:nvSpPr>
        <p:spPr>
          <a:xfrm>
            <a:off x="814387" y="752864"/>
            <a:ext cx="10563225" cy="5628886"/>
          </a:xfrm>
          <a:prstGeom prst="roundRect">
            <a:avLst>
              <a:gd name="adj" fmla="val 443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 </a:t>
            </a:r>
            <a:endParaRPr lang="zh-CN" altLang="en-US" dirty="0"/>
          </a:p>
        </p:txBody>
      </p:sp>
      <p:grpSp>
        <p:nvGrpSpPr>
          <p:cNvPr id="6" name="组合 5"/>
          <p:cNvGrpSpPr/>
          <p:nvPr/>
        </p:nvGrpSpPr>
        <p:grpSpPr>
          <a:xfrm>
            <a:off x="9326670" y="418460"/>
            <a:ext cx="2050942" cy="172002"/>
            <a:chOff x="971550" y="512132"/>
            <a:chExt cx="1989913" cy="159475"/>
          </a:xfrm>
        </p:grpSpPr>
        <p:sp>
          <p:nvSpPr>
            <p:cNvPr id="7" name="矩形: 圆角 6"/>
            <p:cNvSpPr/>
            <p:nvPr/>
          </p:nvSpPr>
          <p:spPr>
            <a:xfrm>
              <a:off x="971550" y="512132"/>
              <a:ext cx="1714500" cy="14886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椭圆 7"/>
            <p:cNvSpPr/>
            <p:nvPr/>
          </p:nvSpPr>
          <p:spPr>
            <a:xfrm>
              <a:off x="2812603" y="522747"/>
              <a:ext cx="148860" cy="14886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5" name="文本框 14"/>
          <p:cNvSpPr txBox="1"/>
          <p:nvPr/>
        </p:nvSpPr>
        <p:spPr>
          <a:xfrm>
            <a:off x="1312391" y="1156512"/>
            <a:ext cx="4176691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     义务教育</a:t>
            </a:r>
            <a:r>
              <a:rPr lang="en-US" altLang="zh-CN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《</a:t>
            </a:r>
            <a:r>
              <a:rPr lang="zh-CN" altLang="en-US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信息科技</a:t>
            </a:r>
            <a:r>
              <a:rPr lang="en-US" altLang="zh-CN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》</a:t>
            </a:r>
            <a:r>
              <a:rPr lang="zh-CN" altLang="en-US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五年级上册</a:t>
            </a: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851" y="846368"/>
            <a:ext cx="771075" cy="620287"/>
          </a:xfrm>
          <a:prstGeom prst="rect">
            <a:avLst/>
          </a:prstGeom>
        </p:spPr>
      </p:pic>
      <p:sp>
        <p:nvSpPr>
          <p:cNvPr id="17" name="矩形 16"/>
          <p:cNvSpPr/>
          <p:nvPr/>
        </p:nvSpPr>
        <p:spPr>
          <a:xfrm>
            <a:off x="3286409" y="2735646"/>
            <a:ext cx="657391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7200" b="1" dirty="0">
                <a:solidFill>
                  <a:srgbClr val="0070C0"/>
                </a:solidFill>
                <a:effectLst>
                  <a:glow rad="292100">
                    <a:prstClr val="white">
                      <a:alpha val="12000"/>
                    </a:prstClr>
                  </a:glow>
                </a:effectLst>
                <a:latin typeface="方正苏新诗柳楷简体" panose="02000000000000000000" pitchFamily="2" charset="-122"/>
                <a:ea typeface="方正苏新诗柳楷简体" panose="02000000000000000000" pitchFamily="2" charset="-122"/>
              </a:rPr>
              <a:t>下节课再见！</a:t>
            </a: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2621" y="5789765"/>
            <a:ext cx="3864991" cy="553407"/>
          </a:xfrm>
          <a:prstGeom prst="rect">
            <a:avLst/>
          </a:prstGeom>
        </p:spPr>
      </p:pic>
      <p:sp>
        <p:nvSpPr>
          <p:cNvPr id="3" name="矩形: 圆角 2"/>
          <p:cNvSpPr>
            <a:spLocks noChangeAspect="1"/>
          </p:cNvSpPr>
          <p:nvPr/>
        </p:nvSpPr>
        <p:spPr>
          <a:xfrm>
            <a:off x="900560" y="832678"/>
            <a:ext cx="10364589" cy="5460019"/>
          </a:xfrm>
          <a:prstGeom prst="roundRect">
            <a:avLst>
              <a:gd name="adj" fmla="val 4439"/>
            </a:avLst>
          </a:prstGeom>
          <a:noFill/>
          <a:ln w="19050">
            <a:solidFill>
              <a:srgbClr val="41516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 </a:t>
            </a:r>
            <a:endParaRPr lang="zh-CN" altLang="en-US" dirty="0"/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28158" y="4109826"/>
            <a:ext cx="3798939" cy="284167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5800" y="5381437"/>
            <a:ext cx="1973965" cy="1476563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674758" y="635238"/>
            <a:ext cx="1977065" cy="504000"/>
            <a:chOff x="360782" y="426525"/>
            <a:chExt cx="1977065" cy="504000"/>
          </a:xfrm>
        </p:grpSpPr>
        <p:sp>
          <p:nvSpPr>
            <p:cNvPr id="4" name="PA-矩形 1"/>
            <p:cNvSpPr/>
            <p:nvPr>
              <p:custDataLst>
                <p:tags r:id="rId4"/>
              </p:custDataLst>
            </p:nvPr>
          </p:nvSpPr>
          <p:spPr>
            <a:xfrm>
              <a:off x="987302" y="561193"/>
              <a:ext cx="1350545" cy="36933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2400" b="1" dirty="0">
                  <a:gradFill>
                    <a:gsLst>
                      <a:gs pos="24000">
                        <a:srgbClr val="0E729A"/>
                      </a:gs>
                      <a:gs pos="100000">
                        <a:srgbClr val="72CDF2"/>
                      </a:gs>
                    </a:gsLst>
                    <a:lin ang="2700000" scaled="0"/>
                  </a:gradFill>
                  <a:latin typeface="微软雅黑" panose="020B0503020204020204" pitchFamily="34" charset="-122"/>
                  <a:ea typeface="微软雅黑" panose="020B0503020204020204" pitchFamily="34" charset="-122"/>
                  <a:cs typeface="阿里巴巴普惠体" panose="00020600040101010101" charset="-122"/>
                  <a:sym typeface="思源黑体 CN" panose="020B0500000000000000" pitchFamily="34" charset="-122"/>
                </a:rPr>
                <a:t>问题情境</a:t>
              </a:r>
              <a:endParaRPr kumimoji="0" lang="en-US" altLang="zh-CN" sz="24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24000">
                      <a:srgbClr val="0E729A"/>
                    </a:gs>
                    <a:gs pos="100000">
                      <a:srgbClr val="72CDF2"/>
                    </a:gs>
                  </a:gsLst>
                  <a:lin ang="2700000" scaled="0"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阿里巴巴普惠体" panose="00020600040101010101" charset="-122"/>
                <a:sym typeface="思源黑体 CN" panose="020B0500000000000000" pitchFamily="34" charset="-122"/>
              </a:endParaRPr>
            </a:p>
          </p:txBody>
        </p:sp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0782" y="426525"/>
              <a:ext cx="626520" cy="504000"/>
            </a:xfrm>
            <a:prstGeom prst="rect">
              <a:avLst/>
            </a:prstGeom>
          </p:spPr>
        </p:pic>
      </p:grpSp>
      <p:pic>
        <p:nvPicPr>
          <p:cNvPr id="10" name="2404F86A-F192-4B4A-B476-A69567F0B151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733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76705" y="1188720"/>
            <a:ext cx="8482330" cy="494855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74073" y="3107690"/>
            <a:ext cx="5269865" cy="2952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5800" y="5381437"/>
            <a:ext cx="1973965" cy="1476563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674758" y="635238"/>
            <a:ext cx="1977065" cy="504000"/>
            <a:chOff x="360782" y="426525"/>
            <a:chExt cx="1977065" cy="504000"/>
          </a:xfrm>
        </p:grpSpPr>
        <p:sp>
          <p:nvSpPr>
            <p:cNvPr id="4" name="PA-矩形 1"/>
            <p:cNvSpPr/>
            <p:nvPr>
              <p:custDataLst>
                <p:tags r:id="rId2"/>
              </p:custDataLst>
            </p:nvPr>
          </p:nvSpPr>
          <p:spPr>
            <a:xfrm>
              <a:off x="987302" y="561193"/>
              <a:ext cx="1350545" cy="36933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2400" b="1" dirty="0">
                  <a:gradFill>
                    <a:gsLst>
                      <a:gs pos="24000">
                        <a:srgbClr val="0E729A"/>
                      </a:gs>
                      <a:gs pos="100000">
                        <a:srgbClr val="72CDF2"/>
                      </a:gs>
                    </a:gsLst>
                    <a:lin ang="2700000" scaled="0"/>
                  </a:gradFill>
                  <a:latin typeface="微软雅黑" panose="020B0503020204020204" pitchFamily="34" charset="-122"/>
                  <a:ea typeface="微软雅黑" panose="020B0503020204020204" pitchFamily="34" charset="-122"/>
                  <a:cs typeface="阿里巴巴普惠体" panose="00020600040101010101" charset="-122"/>
                  <a:sym typeface="思源黑体 CN" panose="020B0500000000000000" pitchFamily="34" charset="-122"/>
                </a:rPr>
                <a:t>问题情境</a:t>
              </a:r>
              <a:endParaRPr kumimoji="0" lang="en-US" altLang="zh-CN" sz="24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24000">
                      <a:srgbClr val="0E729A"/>
                    </a:gs>
                    <a:gs pos="100000">
                      <a:srgbClr val="72CDF2"/>
                    </a:gs>
                  </a:gsLst>
                  <a:lin ang="2700000" scaled="0"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阿里巴巴普惠体" panose="00020600040101010101" charset="-122"/>
                <a:sym typeface="思源黑体 CN" panose="020B0500000000000000" pitchFamily="34" charset="-122"/>
              </a:endParaRPr>
            </a:p>
          </p:txBody>
        </p:sp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0782" y="426525"/>
              <a:ext cx="626520" cy="504000"/>
            </a:xfrm>
            <a:prstGeom prst="rect">
              <a:avLst/>
            </a:prstGeom>
          </p:spPr>
        </p:pic>
      </p:grpSp>
      <p:sp>
        <p:nvSpPr>
          <p:cNvPr id="3" name="矩形: 剪去左右顶角 2"/>
          <p:cNvSpPr/>
          <p:nvPr/>
        </p:nvSpPr>
        <p:spPr>
          <a:xfrm>
            <a:off x="2138680" y="1234440"/>
            <a:ext cx="7997825" cy="2190115"/>
          </a:xfrm>
          <a:prstGeom prst="snip2SameRect">
            <a:avLst>
              <a:gd name="adj1" fmla="val 0"/>
              <a:gd name="adj2" fmla="val 0"/>
            </a:avLst>
          </a:prstGeom>
          <a:ln>
            <a:noFill/>
          </a:ln>
        </p:spPr>
        <p:txBody>
          <a:bodyPr wrap="square" anchor="t" anchorCtr="0">
            <a:noAutofit/>
          </a:bodyPr>
          <a:lstStyle/>
          <a:p>
            <a:pPr marR="0" lvl="0" indent="0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kumimoji="0" lang="en-US" altLang="zh-CN" sz="2400" b="0" i="0" u="none" strike="noStrike" kern="0" cap="none" spc="0" normalizeH="0" baseline="0" noProof="0" dirty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rPr>
              <a:t>        </a:t>
            </a:r>
            <a:r>
              <a: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rPr>
              <a:t>为提高居民垃圾分类意识，幸福社区开展垃圾分类</a:t>
            </a:r>
            <a:r>
              <a:rPr kumimoji="0" lang="en-US" altLang="zh-CN" sz="24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rPr>
              <a:t>“</a:t>
            </a:r>
            <a:r>
              <a: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rPr>
              <a:t>百日攻坚</a:t>
            </a:r>
            <a:r>
              <a:rPr kumimoji="0" lang="en-US" altLang="zh-CN" sz="24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rPr>
              <a:t>”</a:t>
            </a:r>
            <a:r>
              <a: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rPr>
              <a:t>活动。每个参加积分的家庭都有一个积分卡，当天按时规范投放垃圾可获得一枚印章。李明家积极参加活动，最终的积分卡如下。</a:t>
            </a:r>
            <a:endParaRPr kumimoji="0" lang="en-US" altLang="zh-CN" sz="2400" b="0" i="0" u="none" strike="noStrike" kern="0" cap="none" spc="0" normalizeH="0" baseline="0" noProof="0" dirty="0">
              <a:ln>
                <a:noFill/>
              </a:ln>
              <a:solidFill>
                <a:srgbClr val="2F2F2F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12" name="图片 11" descr="咪咪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9625" y="4087495"/>
            <a:ext cx="1268095" cy="1743710"/>
          </a:xfrm>
          <a:prstGeom prst="rect">
            <a:avLst/>
          </a:prstGeom>
        </p:spPr>
      </p:pic>
      <p:pic>
        <p:nvPicPr>
          <p:cNvPr id="15" name="图片 14" descr="咪尼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0136505" y="4087495"/>
            <a:ext cx="1457325" cy="1866265"/>
          </a:xfrm>
          <a:prstGeom prst="rect">
            <a:avLst/>
          </a:prstGeom>
        </p:spPr>
      </p:pic>
      <p:sp>
        <p:nvSpPr>
          <p:cNvPr id="5" name="圆角矩形标注 4"/>
          <p:cNvSpPr/>
          <p:nvPr/>
        </p:nvSpPr>
        <p:spPr>
          <a:xfrm>
            <a:off x="8410575" y="2929255"/>
            <a:ext cx="1988820" cy="1304290"/>
          </a:xfrm>
          <a:prstGeom prst="wedgeRoundRectCallout">
            <a:avLst>
              <a:gd name="adj1" fmla="val 53200"/>
              <a:gd name="adj2" fmla="val 79916"/>
              <a:gd name="adj3" fmla="val 16667"/>
            </a:avLst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marR="0" lvl="0" indent="0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lang="en-US" altLang="zh-CN" kern="0" noProof="0" dirty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 </a:t>
            </a:r>
            <a:r>
              <a:rPr lang="zh-CN" altLang="en-US" kern="0" noProof="0" dirty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分析积分规律，设计合理的算法，就能快速完成计算。</a:t>
            </a:r>
          </a:p>
        </p:txBody>
      </p:sp>
      <p:sp>
        <p:nvSpPr>
          <p:cNvPr id="6" name="圆角矩形标注 5"/>
          <p:cNvSpPr/>
          <p:nvPr/>
        </p:nvSpPr>
        <p:spPr>
          <a:xfrm>
            <a:off x="1754505" y="3367405"/>
            <a:ext cx="1704975" cy="1065530"/>
          </a:xfrm>
          <a:prstGeom prst="wedgeRoundRectCallout">
            <a:avLst>
              <a:gd name="adj1" fmla="val -47802"/>
              <a:gd name="adj2" fmla="val 65911"/>
              <a:gd name="adj3" fmla="val 16667"/>
            </a:avLst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marR="0" lvl="0" indent="0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lang="en-US" altLang="zh-CN" kern="0" noProof="0" dirty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 </a:t>
            </a:r>
            <a:r>
              <a:rPr lang="zh-CN" altLang="en-US" kern="0" noProof="0" dirty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你能帮他们快速算出积分吗？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5800" y="5381437"/>
            <a:ext cx="1973965" cy="1476563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541408" y="578088"/>
            <a:ext cx="1977065" cy="504000"/>
            <a:chOff x="360782" y="426525"/>
            <a:chExt cx="1977065" cy="504000"/>
          </a:xfrm>
        </p:grpSpPr>
        <p:sp>
          <p:nvSpPr>
            <p:cNvPr id="5" name="PA-矩形 1"/>
            <p:cNvSpPr/>
            <p:nvPr>
              <p:custDataLst>
                <p:tags r:id="rId17"/>
              </p:custDataLst>
            </p:nvPr>
          </p:nvSpPr>
          <p:spPr>
            <a:xfrm>
              <a:off x="987302" y="561193"/>
              <a:ext cx="1350545" cy="36933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R="0" lvl="0" algn="l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r>
                <a: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24000">
                        <a:srgbClr val="0E729A"/>
                      </a:gs>
                      <a:gs pos="100000">
                        <a:srgbClr val="72CDF2"/>
                      </a:gs>
                    </a:gsLst>
                    <a:lin ang="2700000" scaled="0"/>
                  </a:gra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阿里巴巴普惠体" panose="00020600040101010101" charset="-122"/>
                  <a:sym typeface="思源黑体 CN" panose="020B0500000000000000" pitchFamily="34" charset="-122"/>
                </a:rPr>
                <a:t>学习</a:t>
              </a:r>
              <a:r>
                <a:rPr lang="zh-CN" altLang="en-US" sz="2400" b="1" noProof="0" dirty="0">
                  <a:gradFill>
                    <a:gsLst>
                      <a:gs pos="24000">
                        <a:srgbClr val="0E729A"/>
                      </a:gs>
                      <a:gs pos="100000">
                        <a:srgbClr val="72CDF2"/>
                      </a:gs>
                    </a:gsLst>
                    <a:lin ang="2700000" scaled="0"/>
                  </a:gradFill>
                  <a:latin typeface="微软雅黑" panose="020B0503020204020204" pitchFamily="34" charset="-122"/>
                  <a:ea typeface="微软雅黑" panose="020B0503020204020204" pitchFamily="34" charset="-122"/>
                  <a:cs typeface="阿里巴巴普惠体" panose="00020600040101010101" charset="-122"/>
                  <a:sym typeface="思源黑体 CN" panose="020B0500000000000000" pitchFamily="34" charset="-122"/>
                </a:rPr>
                <a:t>导航</a:t>
              </a:r>
              <a:endParaRPr kumimoji="0" lang="en-US" altLang="zh-CN" sz="24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24000">
                      <a:srgbClr val="0E729A"/>
                    </a:gs>
                    <a:gs pos="100000">
                      <a:srgbClr val="72CDF2"/>
                    </a:gs>
                  </a:gsLst>
                  <a:lin ang="2700000" scaled="0"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阿里巴巴普惠体" panose="00020600040101010101" charset="-122"/>
                <a:sym typeface="思源黑体 CN" panose="020B0500000000000000" pitchFamily="34" charset="-122"/>
              </a:endParaRPr>
            </a:p>
          </p:txBody>
        </p:sp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0782" y="426525"/>
              <a:ext cx="626520" cy="504000"/>
            </a:xfrm>
            <a:prstGeom prst="rect">
              <a:avLst/>
            </a:prstGeom>
          </p:spPr>
        </p:pic>
      </p:grpSp>
      <p:pic>
        <p:nvPicPr>
          <p:cNvPr id="4" name="图片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13" y="1892789"/>
            <a:ext cx="2224503" cy="112708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3024" y="1872397"/>
            <a:ext cx="2224503" cy="116786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1640" y="1942789"/>
            <a:ext cx="2393321" cy="108653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9548" y="1994349"/>
            <a:ext cx="2260391" cy="983417"/>
          </a:xfrm>
          <a:prstGeom prst="rect">
            <a:avLst/>
          </a:prstGeom>
        </p:spPr>
      </p:pic>
      <p:sp>
        <p:nvSpPr>
          <p:cNvPr id="14" name="流程图: 文档 13"/>
          <p:cNvSpPr/>
          <p:nvPr>
            <p:custDataLst>
              <p:tags r:id="rId5"/>
            </p:custDataLst>
          </p:nvPr>
        </p:nvSpPr>
        <p:spPr>
          <a:xfrm rot="16200000">
            <a:off x="1344930" y="2445385"/>
            <a:ext cx="1812290" cy="2555240"/>
          </a:xfrm>
          <a:prstGeom prst="flowChartDocument">
            <a:avLst/>
          </a:prstGeom>
          <a:noFill/>
          <a:ln w="12700" cap="flat" cmpd="sng" algn="ctr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流程图: 文档 14"/>
          <p:cNvSpPr/>
          <p:nvPr>
            <p:custDataLst>
              <p:tags r:id="rId6"/>
            </p:custDataLst>
          </p:nvPr>
        </p:nvSpPr>
        <p:spPr>
          <a:xfrm rot="16200000">
            <a:off x="4049395" y="2444750"/>
            <a:ext cx="1812290" cy="2555240"/>
          </a:xfrm>
          <a:prstGeom prst="flowChartDocument">
            <a:avLst/>
          </a:prstGeom>
          <a:noFill/>
          <a:ln w="12700" cap="flat" cmpd="sng" algn="ctr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流程图: 文档 15"/>
          <p:cNvSpPr/>
          <p:nvPr>
            <p:custDataLst>
              <p:tags r:id="rId7"/>
            </p:custDataLst>
          </p:nvPr>
        </p:nvSpPr>
        <p:spPr>
          <a:xfrm rot="16200000">
            <a:off x="6685280" y="2432685"/>
            <a:ext cx="1837690" cy="2555240"/>
          </a:xfrm>
          <a:prstGeom prst="flowChartDocument">
            <a:avLst/>
          </a:prstGeom>
          <a:noFill/>
          <a:ln w="12700" cap="flat" cmpd="sng" algn="ctr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流程图: 文档 16"/>
          <p:cNvSpPr/>
          <p:nvPr/>
        </p:nvSpPr>
        <p:spPr>
          <a:xfrm rot="16200000">
            <a:off x="9384665" y="2444750"/>
            <a:ext cx="1812290" cy="2555240"/>
          </a:xfrm>
          <a:prstGeom prst="flowChartDocument">
            <a:avLst/>
          </a:prstGeom>
          <a:noFill/>
          <a:ln w="12700" cap="flat" cmpd="sng" algn="ctr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流程图: 汇总连接 17"/>
          <p:cNvSpPr/>
          <p:nvPr>
            <p:custDataLst>
              <p:tags r:id="rId8"/>
            </p:custDataLst>
          </p:nvPr>
        </p:nvSpPr>
        <p:spPr>
          <a:xfrm>
            <a:off x="1139793" y="4442655"/>
            <a:ext cx="406872" cy="406872"/>
          </a:xfrm>
          <a:prstGeom prst="flowChartSummingJunction">
            <a:avLst/>
          </a:prstGeom>
          <a:solidFill>
            <a:schemeClr val="bg1"/>
          </a:solidFill>
          <a:ln w="9525" cap="flat" cmpd="sng" algn="ctr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流程图: 汇总连接 18"/>
          <p:cNvSpPr/>
          <p:nvPr>
            <p:custDataLst>
              <p:tags r:id="rId9"/>
            </p:custDataLst>
          </p:nvPr>
        </p:nvSpPr>
        <p:spPr>
          <a:xfrm>
            <a:off x="2519479" y="4442655"/>
            <a:ext cx="406872" cy="406872"/>
          </a:xfrm>
          <a:prstGeom prst="flowChartSummingJunction">
            <a:avLst/>
          </a:prstGeom>
          <a:solidFill>
            <a:schemeClr val="bg1"/>
          </a:solidFill>
          <a:ln w="9525" cap="flat" cmpd="sng" algn="ctr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流程图: 汇总连接 19"/>
          <p:cNvSpPr/>
          <p:nvPr>
            <p:custDataLst>
              <p:tags r:id="rId10"/>
            </p:custDataLst>
          </p:nvPr>
        </p:nvSpPr>
        <p:spPr>
          <a:xfrm>
            <a:off x="4047630" y="4442655"/>
            <a:ext cx="406872" cy="406872"/>
          </a:xfrm>
          <a:prstGeom prst="flowChartSummingJunction">
            <a:avLst/>
          </a:prstGeom>
          <a:solidFill>
            <a:schemeClr val="bg1"/>
          </a:solidFill>
          <a:ln w="9525" cap="flat" cmpd="sng" algn="ctr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流程图: 汇总连接 20"/>
          <p:cNvSpPr/>
          <p:nvPr>
            <p:custDataLst>
              <p:tags r:id="rId11"/>
            </p:custDataLst>
          </p:nvPr>
        </p:nvSpPr>
        <p:spPr>
          <a:xfrm>
            <a:off x="5427316" y="4442655"/>
            <a:ext cx="406872" cy="406872"/>
          </a:xfrm>
          <a:prstGeom prst="flowChartSummingJunction">
            <a:avLst/>
          </a:prstGeom>
          <a:solidFill>
            <a:schemeClr val="bg1"/>
          </a:solidFill>
          <a:ln w="9525" cap="flat" cmpd="sng" algn="ctr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流程图: 汇总连接 21"/>
          <p:cNvSpPr/>
          <p:nvPr>
            <p:custDataLst>
              <p:tags r:id="rId12"/>
            </p:custDataLst>
          </p:nvPr>
        </p:nvSpPr>
        <p:spPr>
          <a:xfrm>
            <a:off x="6730332" y="4432258"/>
            <a:ext cx="406872" cy="406872"/>
          </a:xfrm>
          <a:prstGeom prst="flowChartSummingJunction">
            <a:avLst/>
          </a:prstGeom>
          <a:solidFill>
            <a:schemeClr val="bg1"/>
          </a:solidFill>
          <a:ln w="9525" cap="flat" cmpd="sng" algn="ctr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流程图: 汇总连接 22"/>
          <p:cNvSpPr/>
          <p:nvPr>
            <p:custDataLst>
              <p:tags r:id="rId13"/>
            </p:custDataLst>
          </p:nvPr>
        </p:nvSpPr>
        <p:spPr>
          <a:xfrm>
            <a:off x="8110018" y="4432258"/>
            <a:ext cx="406872" cy="406872"/>
          </a:xfrm>
          <a:prstGeom prst="flowChartSummingJunction">
            <a:avLst/>
          </a:prstGeom>
          <a:solidFill>
            <a:schemeClr val="bg1"/>
          </a:solidFill>
          <a:ln w="9525" cap="flat" cmpd="sng" algn="ctr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流程图: 汇总连接 23"/>
          <p:cNvSpPr/>
          <p:nvPr/>
        </p:nvSpPr>
        <p:spPr>
          <a:xfrm>
            <a:off x="9273413" y="4450425"/>
            <a:ext cx="406872" cy="406872"/>
          </a:xfrm>
          <a:prstGeom prst="flowChartSummingJunction">
            <a:avLst/>
          </a:prstGeom>
          <a:solidFill>
            <a:schemeClr val="bg1"/>
          </a:solidFill>
          <a:ln w="9525" cap="flat" cmpd="sng" algn="ctr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流程图: 汇总连接 24"/>
          <p:cNvSpPr/>
          <p:nvPr/>
        </p:nvSpPr>
        <p:spPr>
          <a:xfrm>
            <a:off x="10653099" y="4450425"/>
            <a:ext cx="406872" cy="406872"/>
          </a:xfrm>
          <a:prstGeom prst="flowChartSummingJunction">
            <a:avLst/>
          </a:prstGeom>
          <a:solidFill>
            <a:schemeClr val="bg1"/>
          </a:solidFill>
          <a:ln w="9525" cap="flat" cmpd="sng" algn="ctr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文本框 25"/>
          <p:cNvSpPr txBox="1"/>
          <p:nvPr>
            <p:custDataLst>
              <p:tags r:id="rId14"/>
            </p:custDataLst>
          </p:nvPr>
        </p:nvSpPr>
        <p:spPr>
          <a:xfrm>
            <a:off x="942975" y="3086735"/>
            <a:ext cx="258064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ts val="2160"/>
              </a:lnSpc>
              <a:buFont typeface="Arial" panose="020B0604020202020204" pitchFamily="34" charset="0"/>
              <a:buChar char="•"/>
              <a:tabLst>
                <a:tab pos="269875" algn="l"/>
              </a:tabLst>
            </a:pPr>
            <a:r>
              <a:rPr lang="zh-CN" altLang="en-US" sz="1800" kern="0" dirty="0">
                <a:solidFill>
                  <a:srgbClr val="38B4B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找出印章分布规律</a:t>
            </a:r>
          </a:p>
          <a:p>
            <a:pPr marL="285750" indent="-285750" algn="just">
              <a:lnSpc>
                <a:spcPts val="2160"/>
              </a:lnSpc>
              <a:buFont typeface="Arial" panose="020B0604020202020204" pitchFamily="34" charset="0"/>
              <a:buChar char="•"/>
              <a:tabLst>
                <a:tab pos="269875" algn="l"/>
              </a:tabLst>
            </a:pPr>
            <a:r>
              <a:rPr lang="zh-CN" altLang="en-US" sz="1800" dirty="0">
                <a:solidFill>
                  <a:srgbClr val="38B4B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标出每天积分</a:t>
            </a:r>
          </a:p>
          <a:p>
            <a:pPr marL="285750" indent="-285750" algn="just">
              <a:lnSpc>
                <a:spcPts val="2160"/>
              </a:lnSpc>
              <a:buFont typeface="Arial" panose="020B0604020202020204" pitchFamily="34" charset="0"/>
              <a:buChar char="•"/>
              <a:tabLst>
                <a:tab pos="269875" algn="l"/>
              </a:tabLst>
            </a:pPr>
            <a:r>
              <a:rPr lang="zh-CN" altLang="en-US" sz="1800" dirty="0">
                <a:solidFill>
                  <a:srgbClr val="38B4B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确定每段积分计算式</a:t>
            </a:r>
          </a:p>
        </p:txBody>
      </p:sp>
      <p:sp>
        <p:nvSpPr>
          <p:cNvPr id="27" name="文本框 26"/>
          <p:cNvSpPr txBox="1"/>
          <p:nvPr>
            <p:custDataLst>
              <p:tags r:id="rId15"/>
            </p:custDataLst>
          </p:nvPr>
        </p:nvSpPr>
        <p:spPr>
          <a:xfrm>
            <a:off x="3716655" y="3086735"/>
            <a:ext cx="262318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ts val="2160"/>
              </a:lnSpc>
              <a:buFont typeface="Arial" panose="020B0604020202020204" pitchFamily="34" charset="0"/>
              <a:buChar char="•"/>
              <a:tabLst>
                <a:tab pos="269875" algn="l"/>
              </a:tabLst>
            </a:pPr>
            <a:r>
              <a:rPr lang="zh-CN" altLang="en-US" kern="0" dirty="0">
                <a:solidFill>
                  <a:srgbClr val="38B4B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计算第</a:t>
            </a:r>
            <a:r>
              <a:rPr lang="en-US" altLang="zh-CN" kern="0" dirty="0">
                <a:solidFill>
                  <a:srgbClr val="38B4B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kern="0" dirty="0">
                <a:solidFill>
                  <a:srgbClr val="38B4B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段积分</a:t>
            </a:r>
          </a:p>
          <a:p>
            <a:pPr marL="285750" indent="-285750" algn="just">
              <a:lnSpc>
                <a:spcPts val="2160"/>
              </a:lnSpc>
              <a:buFont typeface="Arial" panose="020B0604020202020204" pitchFamily="34" charset="0"/>
              <a:buChar char="•"/>
              <a:tabLst>
                <a:tab pos="269875" algn="l"/>
              </a:tabLst>
            </a:pPr>
            <a:r>
              <a:rPr lang="zh-CN" altLang="en-US" kern="0" dirty="0">
                <a:solidFill>
                  <a:srgbClr val="38B4B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计算第</a:t>
            </a:r>
            <a:r>
              <a:rPr lang="en-US" altLang="zh-CN" kern="0" dirty="0">
                <a:solidFill>
                  <a:srgbClr val="38B4B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kern="0" dirty="0">
                <a:solidFill>
                  <a:srgbClr val="38B4B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段积分</a:t>
            </a:r>
          </a:p>
          <a:p>
            <a:pPr marL="285750" indent="-285750" algn="just">
              <a:lnSpc>
                <a:spcPts val="2160"/>
              </a:lnSpc>
              <a:buFont typeface="Arial" panose="020B0604020202020204" pitchFamily="34" charset="0"/>
              <a:buChar char="•"/>
              <a:tabLst>
                <a:tab pos="269875" algn="l"/>
              </a:tabLst>
            </a:pPr>
            <a:r>
              <a:rPr lang="zh-CN" altLang="en-US" kern="0" dirty="0">
                <a:solidFill>
                  <a:srgbClr val="38B4B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完成总积分计算</a:t>
            </a:r>
          </a:p>
        </p:txBody>
      </p:sp>
      <p:sp>
        <p:nvSpPr>
          <p:cNvPr id="28" name="文本框 27"/>
          <p:cNvSpPr txBox="1"/>
          <p:nvPr>
            <p:custDataLst>
              <p:tags r:id="rId16"/>
            </p:custDataLst>
          </p:nvPr>
        </p:nvSpPr>
        <p:spPr>
          <a:xfrm>
            <a:off x="6403700" y="3086562"/>
            <a:ext cx="2291451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  <a:tabLst>
                <a:tab pos="269875" algn="l"/>
              </a:tabLst>
            </a:pPr>
            <a:r>
              <a:rPr lang="zh-CN" altLang="en-US" kern="0" dirty="0">
                <a:solidFill>
                  <a:srgbClr val="38B4B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数据规模与执行次数的关系</a:t>
            </a:r>
          </a:p>
          <a:p>
            <a:pPr marL="285750" indent="-285750" algn="just">
              <a:buFont typeface="Arial" panose="020B0604020202020204" pitchFamily="34" charset="0"/>
              <a:buChar char="•"/>
              <a:tabLst>
                <a:tab pos="269875" algn="l"/>
              </a:tabLst>
            </a:pPr>
            <a:r>
              <a:rPr lang="zh-CN" altLang="en-US" kern="0" dirty="0">
                <a:solidFill>
                  <a:srgbClr val="38B4B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算法的执行次数与效率关系</a:t>
            </a:r>
          </a:p>
        </p:txBody>
      </p:sp>
      <p:sp>
        <p:nvSpPr>
          <p:cNvPr id="29" name="文本框 28"/>
          <p:cNvSpPr txBox="1"/>
          <p:nvPr/>
        </p:nvSpPr>
        <p:spPr>
          <a:xfrm>
            <a:off x="9144820" y="3086562"/>
            <a:ext cx="2344391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  <a:tabLst>
                <a:tab pos="269875" algn="l"/>
              </a:tabLst>
            </a:pPr>
            <a:r>
              <a:rPr lang="zh-CN" altLang="en-US" kern="0" dirty="0">
                <a:solidFill>
                  <a:srgbClr val="38B4B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优化算法</a:t>
            </a:r>
          </a:p>
          <a:p>
            <a:pPr marL="285750" indent="-285750" algn="just">
              <a:buFont typeface="Arial" panose="020B0604020202020204" pitchFamily="34" charset="0"/>
              <a:buChar char="•"/>
              <a:tabLst>
                <a:tab pos="269875" algn="l"/>
              </a:tabLst>
            </a:pPr>
            <a:r>
              <a:rPr lang="zh-CN" altLang="en-US" kern="0" dirty="0">
                <a:solidFill>
                  <a:srgbClr val="38B4B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能力延伸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131" y="48714"/>
            <a:ext cx="1553258" cy="1161866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 flipH="1">
            <a:off x="1164635" y="1077367"/>
            <a:ext cx="3326682" cy="561607"/>
          </a:xfrm>
          <a:prstGeom prst="rect">
            <a:avLst/>
          </a:prstGeom>
          <a:noFill/>
        </p:spPr>
        <p:txBody>
          <a:bodyPr wrap="square" lIns="91440" tIns="45720" rIns="91440" bIns="45720" anchor="b" anchorCtr="0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marL="0"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1. </a:t>
            </a:r>
            <a:r>
              <a:rPr lang="zh-CN" altLang="en-US" sz="24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找出印章分布规律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1914525" y="5332730"/>
            <a:ext cx="922909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000"/>
              <a:t>观察积分卡，可以发现，整个投放过程中断了</a:t>
            </a:r>
            <a:r>
              <a:rPr lang="en-US" altLang="zh-CN" sz="2000"/>
              <a:t>____</a:t>
            </a:r>
            <a:r>
              <a:rPr lang="zh-CN" altLang="en-US" sz="2000"/>
              <a:t>次，共有</a:t>
            </a:r>
            <a:r>
              <a:rPr lang="en-US" altLang="zh-CN" sz="2000"/>
              <a:t>____</a:t>
            </a:r>
            <a:r>
              <a:rPr lang="zh-CN" altLang="en-US" sz="2000"/>
              <a:t>段连续积分。</a:t>
            </a:r>
          </a:p>
        </p:txBody>
      </p:sp>
      <p:pic>
        <p:nvPicPr>
          <p:cNvPr id="19" name="图片 7"/>
          <p:cNvPicPr>
            <a:picLocks noChangeAspect="1"/>
          </p:cNvPicPr>
          <p:nvPr/>
        </p:nvPicPr>
        <p:blipFill>
          <a:blip r:embed="rId4"/>
          <a:srcRect l="5645" t="14688" r="30202" b="12323"/>
          <a:stretch>
            <a:fillRect/>
          </a:stretch>
        </p:blipFill>
        <p:spPr>
          <a:xfrm>
            <a:off x="2891790" y="1638935"/>
            <a:ext cx="5280025" cy="33661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131" y="48714"/>
            <a:ext cx="1553258" cy="1161866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 flipH="1">
            <a:off x="1164635" y="1077367"/>
            <a:ext cx="3326682" cy="561607"/>
          </a:xfrm>
          <a:prstGeom prst="rect">
            <a:avLst/>
          </a:prstGeom>
          <a:noFill/>
        </p:spPr>
        <p:txBody>
          <a:bodyPr wrap="square" lIns="91440" tIns="45720" rIns="91440" bIns="45720" anchor="b" anchorCtr="0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marL="0"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2. </a:t>
            </a:r>
            <a:r>
              <a:rPr lang="zh-CN" altLang="en-US" sz="24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标出每天积分</a:t>
            </a:r>
          </a:p>
        </p:txBody>
      </p:sp>
      <p:graphicFrame>
        <p:nvGraphicFramePr>
          <p:cNvPr id="3" name="Object 72"/>
          <p:cNvGraphicFramePr>
            <a:graphicFrameLocks noChangeAspect="1"/>
          </p:cNvGraphicFramePr>
          <p:nvPr/>
        </p:nvGraphicFramePr>
        <p:xfrm>
          <a:off x="1858645" y="2389505"/>
          <a:ext cx="7268845" cy="23475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3158490" imgH="1108075" progId="Word.Picture.8">
                  <p:embed/>
                </p:oleObj>
              </mc:Choice>
              <mc:Fallback>
                <p:oleObj r:id="rId4" imgW="3158490" imgH="1108075" progId="Word.Picture.8">
                  <p:embed/>
                  <p:pic>
                    <p:nvPicPr>
                      <p:cNvPr id="0" name="图片 3075"/>
                      <p:cNvPicPr/>
                      <p:nvPr/>
                    </p:nvPicPr>
                    <p:blipFill>
                      <a:blip r:embed="rId5"/>
                      <a:srcRect t="6216" b="2487"/>
                      <a:stretch>
                        <a:fillRect/>
                      </a:stretch>
                    </p:blipFill>
                    <p:spPr>
                      <a:xfrm>
                        <a:off x="1858645" y="2389505"/>
                        <a:ext cx="7268845" cy="234759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文本框 4"/>
          <p:cNvSpPr txBox="1"/>
          <p:nvPr/>
        </p:nvSpPr>
        <p:spPr>
          <a:xfrm>
            <a:off x="1921510" y="1731645"/>
            <a:ext cx="7729220" cy="2914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just" defTabSz="266700">
              <a:lnSpc>
                <a:spcPts val="156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在下表中填写前</a:t>
            </a:r>
            <a:r>
              <a:rPr lang="en-US" altLang="zh-CN" sz="2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20</a:t>
            </a: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天的每天的积分，思考积分变化的规律。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5145405" y="3154680"/>
            <a:ext cx="3784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/>
              <a:t>4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5634990" y="3154680"/>
            <a:ext cx="3784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/>
              <a:t>5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6152515" y="3154680"/>
            <a:ext cx="3784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/>
              <a:t>6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6670040" y="3154680"/>
            <a:ext cx="3784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/>
              <a:t>7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7813040" y="3154680"/>
            <a:ext cx="3784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FF0000"/>
                </a:solidFill>
              </a:rPr>
              <a:t>？</a:t>
            </a:r>
          </a:p>
        </p:txBody>
      </p:sp>
      <p:pic>
        <p:nvPicPr>
          <p:cNvPr id="14" name="图片 13" descr="笔记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608455" y="1670050"/>
            <a:ext cx="321945" cy="321945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4551680" y="3154680"/>
            <a:ext cx="3784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/>
              <a:t>3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131" y="48714"/>
            <a:ext cx="1553258" cy="1161866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 flipH="1">
            <a:off x="1164635" y="1077367"/>
            <a:ext cx="3835068" cy="561607"/>
          </a:xfrm>
          <a:prstGeom prst="rect">
            <a:avLst/>
          </a:prstGeom>
          <a:noFill/>
        </p:spPr>
        <p:txBody>
          <a:bodyPr wrap="square" lIns="91440" tIns="45720" rIns="91440" bIns="45720" anchor="b" anchorCtr="0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marL="0"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3. </a:t>
            </a:r>
            <a:r>
              <a:rPr lang="zh-CN" altLang="en-US" sz="24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确定每段积分计算式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2057400" y="1964690"/>
            <a:ext cx="5823585" cy="43942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0" indent="0" algn="l" defTabSz="266700">
              <a:lnSpc>
                <a:spcPts val="156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根据积分规则，分别写出</a:t>
            </a:r>
            <a:r>
              <a:rPr lang="en-US" altLang="zh-CN" sz="2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</a:t>
            </a: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段积分和的加法算法：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2378075" y="2899410"/>
            <a:ext cx="6593840" cy="1553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113665" algn="l" defTabSz="266700">
              <a:lnSpc>
                <a:spcPct val="150000"/>
              </a:lnSpc>
              <a:spcBef>
                <a:spcPts val="300"/>
              </a:spcBef>
              <a:spcAft>
                <a:spcPct val="0"/>
              </a:spcAft>
            </a:pP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第</a:t>
            </a:r>
            <a:r>
              <a:rPr lang="en-US" altLang="zh-CN" sz="2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</a:t>
            </a: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段：</a:t>
            </a:r>
            <a:r>
              <a:rPr lang="en-US" altLang="zh-CN" sz="2000" u="sng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1+2+3+4+……+7                                           </a:t>
            </a:r>
          </a:p>
          <a:p>
            <a:pPr marL="0" indent="113665" algn="l" defTabSz="266700">
              <a:lnSpc>
                <a:spcPct val="150000"/>
              </a:lnSpc>
              <a:spcBef>
                <a:spcPts val="300"/>
              </a:spcBef>
              <a:spcAft>
                <a:spcPct val="0"/>
              </a:spcAft>
            </a:pP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第</a:t>
            </a:r>
            <a:r>
              <a:rPr lang="en-US" altLang="zh-CN" sz="2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段：</a:t>
            </a:r>
            <a:r>
              <a:rPr lang="en-US" altLang="zh-CN" sz="2000" u="sng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                                                                      </a:t>
            </a:r>
          </a:p>
          <a:p>
            <a:pPr marL="0" indent="113665" algn="l" defTabSz="266700">
              <a:lnSpc>
                <a:spcPct val="150000"/>
              </a:lnSpc>
              <a:spcBef>
                <a:spcPts val="300"/>
              </a:spcBef>
              <a:spcAft>
                <a:spcPct val="0"/>
              </a:spcAft>
            </a:pP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第</a:t>
            </a:r>
            <a:r>
              <a:rPr lang="en-US" altLang="zh-CN" sz="2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</a:t>
            </a: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段：</a:t>
            </a:r>
            <a:r>
              <a:rPr lang="en-US" altLang="zh-CN" sz="2000" u="sng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                                                                    </a:t>
            </a:r>
          </a:p>
        </p:txBody>
      </p:sp>
      <p:pic>
        <p:nvPicPr>
          <p:cNvPr id="15" name="图片 14" descr="笔记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644650" y="1934210"/>
            <a:ext cx="321945" cy="32194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131" y="48714"/>
            <a:ext cx="1553258" cy="1161866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 flipH="1">
            <a:off x="1164635" y="1077367"/>
            <a:ext cx="3326682" cy="561607"/>
          </a:xfrm>
          <a:prstGeom prst="rect">
            <a:avLst/>
          </a:prstGeom>
          <a:noFill/>
        </p:spPr>
        <p:txBody>
          <a:bodyPr wrap="square" lIns="91440" tIns="45720" rIns="91440" bIns="45720" anchor="b" anchorCtr="0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1. </a:t>
            </a:r>
            <a:r>
              <a:rPr kumimoji="0" lang="zh-CN" alt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kumimoji="0" lang="en-US" altLang="zh-CN" sz="240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kumimoji="0" lang="zh-CN" alt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段积分计算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1189355" y="1793875"/>
            <a:ext cx="1801495" cy="35242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lvl="0" indent="107315" algn="l" defTabSz="266700">
              <a:lnSpc>
                <a:spcPts val="1560"/>
              </a:lnSpc>
              <a:spcBef>
                <a:spcPts val="300"/>
              </a:spcBef>
              <a:buClrTx/>
              <a:buSzTx/>
              <a:buFontTx/>
            </a:pPr>
            <a:r>
              <a:rPr lang="zh-CN" altLang="en-US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参考代码1</a:t>
            </a:r>
          </a:p>
        </p:txBody>
      </p:sp>
      <p:pic>
        <p:nvPicPr>
          <p:cNvPr id="3" name="图片 -2147482552" descr="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4590" y="2161540"/>
            <a:ext cx="4956810" cy="122491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文本框 4"/>
          <p:cNvSpPr txBox="1"/>
          <p:nvPr/>
        </p:nvSpPr>
        <p:spPr>
          <a:xfrm>
            <a:off x="1266825" y="3545840"/>
            <a:ext cx="1415415" cy="29591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indent="107315" defTabSz="266700">
              <a:lnSpc>
                <a:spcPts val="1560"/>
              </a:lnSpc>
              <a:spcBef>
                <a:spcPts val="300"/>
              </a:spcBef>
              <a:spcAft>
                <a:spcPct val="0"/>
              </a:spcAft>
            </a:pPr>
            <a:r>
              <a:rPr lang="zh-CN" altLang="en-US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参考代码</a:t>
            </a:r>
            <a:r>
              <a:rPr lang="en-US" altLang="zh-CN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</a:p>
        </p:txBody>
      </p:sp>
      <p:pic>
        <p:nvPicPr>
          <p:cNvPr id="6" name="图片 -2147482551" descr="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4590" y="3860800"/>
            <a:ext cx="6336030" cy="21304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文本框 7"/>
          <p:cNvSpPr txBox="1"/>
          <p:nvPr/>
        </p:nvSpPr>
        <p:spPr>
          <a:xfrm>
            <a:off x="6568440" y="2371725"/>
            <a:ext cx="4721225" cy="1014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/>
              <a:t>程序执行时间：</a:t>
            </a:r>
            <a:r>
              <a:rPr lang="en-US" altLang="zh-CN" sz="2000"/>
              <a:t>______________</a:t>
            </a:r>
            <a:r>
              <a:rPr lang="zh-CN" altLang="en-US" sz="2000"/>
              <a:t>，</a:t>
            </a:r>
          </a:p>
          <a:p>
            <a:pPr>
              <a:lnSpc>
                <a:spcPct val="150000"/>
              </a:lnSpc>
            </a:pPr>
            <a:r>
              <a:rPr lang="zh-CN" altLang="en-US" sz="2000"/>
              <a:t>程序执行次数：</a:t>
            </a:r>
            <a:r>
              <a:rPr lang="en-US" altLang="zh-CN" sz="2000"/>
              <a:t>______________</a:t>
            </a:r>
            <a:r>
              <a:rPr lang="zh-CN" altLang="en-US" sz="2000"/>
              <a:t>。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6642735" y="4418965"/>
            <a:ext cx="4721225" cy="1014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/>
              <a:t>程序执行时间：</a:t>
            </a:r>
            <a:r>
              <a:rPr lang="en-US" altLang="zh-CN" sz="2000"/>
              <a:t>______________</a:t>
            </a:r>
            <a:r>
              <a:rPr lang="zh-CN" altLang="en-US" sz="2000"/>
              <a:t>，</a:t>
            </a:r>
          </a:p>
          <a:p>
            <a:pPr>
              <a:lnSpc>
                <a:spcPct val="150000"/>
              </a:lnSpc>
            </a:pPr>
            <a:r>
              <a:rPr lang="zh-CN" altLang="en-US" sz="2000"/>
              <a:t>程序执行次数：</a:t>
            </a:r>
            <a:r>
              <a:rPr lang="en-US" altLang="zh-CN" sz="2000"/>
              <a:t>______________</a:t>
            </a:r>
            <a:r>
              <a:rPr lang="zh-CN" altLang="en-US" sz="2000"/>
              <a:t>。</a:t>
            </a: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YjUyMTYwYzQ1OGI2ZjE2MWVmYjA4ZjEyMTI3NjYzODUifQ=="/>
  <p:tag name="RESOURCE_RECORD_KEY" val="{&quot;10&quot;:[21544610],&quot;19&quot;:[20345020]}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4.4196850393701,&quot;left&quot;:51.34748031496063,&quot;top&quot;:147.4328346456693,&quot;width&quot;:648.0025196850394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4.4196850393701,&quot;left&quot;:51.34748031496063,&quot;top&quot;:147.4328346456693,&quot;width&quot;:648.0025196850394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4.4196850393701,&quot;left&quot;:51.34748031496063,&quot;top&quot;:147.4328346456693,&quot;width&quot;:648.0025196850394}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4.4196850393701,&quot;left&quot;:51.34748031496063,&quot;top&quot;:147.4328346456693,&quot;width&quot;:648.0025196850394}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4.4196850393701,&quot;left&quot;:51.34748031496063,&quot;top&quot;:147.4328346456693,&quot;width&quot;:648.0025196850394}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4.4196850393701,&quot;left&quot;:51.34748031496063,&quot;top&quot;:147.4328346456693,&quot;width&quot;:648.0025196850394}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4.4196850393701,&quot;left&quot;:51.34748031496063,&quot;top&quot;:147.4328346456693,&quot;width&quot;:648.0025196850394}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4.4196850393701,&quot;left&quot;:51.34748031496063,&quot;top&quot;:147.4328346456693,&quot;width&quot;:648.0025196850394}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4.4196850393701,&quot;left&quot;:51.34748031496063,&quot;top&quot;:147.4328346456693,&quot;width&quot;:648.0025196850394}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4.4196850393701,&quot;left&quot;:51.34748031496063,&quot;top&quot;:147.4328346456693,&quot;width&quot;:648.0025196850394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7308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4.4196850393701,&quot;left&quot;:51.34748031496063,&quot;top&quot;:147.4328346456693,&quot;width&quot;:648.0025196850394}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4.4196850393701,&quot;left&quot;:51.34748031496063,&quot;top&quot;:147.4328346456693,&quot;width&quot;:648.0025196850394}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4.4196850393701,&quot;left&quot;:51.34748031496063,&quot;top&quot;:147.4328346456693,&quot;width&quot;:648.0025196850394}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4.4196850393701,&quot;left&quot;:51.34748031496063,&quot;top&quot;:147.4328346456693,&quot;width&quot;:648.0025196850394}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  <p:tag name="WHOLESPTYPE" val="Shape_Text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427*97"/>
  <p:tag name="TABLE_ENDDRAG_RECT" val="144*240*427*97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665*163"/>
  <p:tag name="TABLE_ENDDRAG_RECT" val="154*159*665*16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  <p:tag name="WHOLESPTYPE" val="Shape_Text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730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  <p:tag name="WHOLESPTYPE" val="Shape_Text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730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  <p:tag name="WHOLESPTYPE" val="Shape_Text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730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4.4196850393701,&quot;left&quot;:51.34748031496063,&quot;top&quot;:147.4328346456693,&quot;width&quot;:648.0025196850394}"/>
</p:tagLst>
</file>

<file path=ppt/theme/theme1.xml><?xml version="1.0" encoding="utf-8"?>
<a:theme xmlns:a="http://schemas.openxmlformats.org/drawingml/2006/main" name="Office 主题​​">
  <a:themeElements>
    <a:clrScheme name="自定义 128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7661C7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luw3hsr">
      <a:majorFont>
        <a:latin typeface=""/>
        <a:ea typeface="微软雅黑"/>
        <a:cs typeface=""/>
      </a:majorFont>
      <a:minorFont>
        <a:latin typeface="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">
  <a:themeElements>
    <a:clrScheme name="2019空白演示文档">
      <a:dk1>
        <a:srgbClr val="000000"/>
      </a:dk1>
      <a:lt1>
        <a:srgbClr val="FFFFFF"/>
      </a:lt1>
      <a:dk2>
        <a:srgbClr val="E6E4E4"/>
      </a:dk2>
      <a:lt2>
        <a:srgbClr val="FFFFFF"/>
      </a:lt2>
      <a:accent1>
        <a:srgbClr val="477DEA"/>
      </a:accent1>
      <a:accent2>
        <a:srgbClr val="9B9B9B"/>
      </a:accent2>
      <a:accent3>
        <a:srgbClr val="F3B745"/>
      </a:accent3>
      <a:accent4>
        <a:srgbClr val="477EE7"/>
      </a:accent4>
      <a:accent5>
        <a:srgbClr val="4BA151"/>
      </a:accent5>
      <a:accent6>
        <a:srgbClr val="E9403C"/>
      </a:accent6>
      <a:hlink>
        <a:srgbClr val="0563C1"/>
      </a:hlink>
      <a:folHlink>
        <a:srgbClr val="954D72"/>
      </a:folHlink>
    </a:clrScheme>
    <a:fontScheme name="oluw3hsr">
      <a:majorFont>
        <a:latin typeface=""/>
        <a:ea typeface="微软雅黑"/>
        <a:cs typeface=""/>
      </a:majorFont>
      <a:minorFont>
        <a:latin typeface="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1">
  <a:themeElements>
    <a:clrScheme name="2019空白演示文档">
      <a:dk1>
        <a:srgbClr val="000000"/>
      </a:dk1>
      <a:lt1>
        <a:srgbClr val="FFFFFF"/>
      </a:lt1>
      <a:dk2>
        <a:srgbClr val="E6E4E4"/>
      </a:dk2>
      <a:lt2>
        <a:srgbClr val="FFFFFF"/>
      </a:lt2>
      <a:accent1>
        <a:srgbClr val="477DEA"/>
      </a:accent1>
      <a:accent2>
        <a:srgbClr val="9B9B9B"/>
      </a:accent2>
      <a:accent3>
        <a:srgbClr val="F3B745"/>
      </a:accent3>
      <a:accent4>
        <a:srgbClr val="477EE7"/>
      </a:accent4>
      <a:accent5>
        <a:srgbClr val="4BA151"/>
      </a:accent5>
      <a:accent6>
        <a:srgbClr val="E9403C"/>
      </a:accent6>
      <a:hlink>
        <a:srgbClr val="0563C1"/>
      </a:hlink>
      <a:folHlink>
        <a:srgbClr val="954D72"/>
      </a:folHlink>
    </a:clrScheme>
    <a:fontScheme name="oluw3hsr">
      <a:majorFont>
        <a:latin typeface=""/>
        <a:ea typeface="微软雅黑"/>
        <a:cs typeface=""/>
      </a:majorFont>
      <a:minorFont>
        <a:latin typeface="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887</Words>
  <Application>Microsoft Office PowerPoint</Application>
  <PresentationFormat>宽屏</PresentationFormat>
  <Paragraphs>133</Paragraphs>
  <Slides>20</Slides>
  <Notes>14</Notes>
  <HiddenSlides>0</HiddenSlides>
  <MMClips>2</MMClips>
  <ScaleCrop>false</ScaleCrop>
  <HeadingPairs>
    <vt:vector size="8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3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34" baseType="lpstr">
      <vt:lpstr>宋体</vt:lpstr>
      <vt:lpstr>方正启体简体</vt:lpstr>
      <vt:lpstr>隶书</vt:lpstr>
      <vt:lpstr>Arial</vt:lpstr>
      <vt:lpstr>印品灵秀体</vt:lpstr>
      <vt:lpstr>方正苏新诗柳楷简体</vt:lpstr>
      <vt:lpstr>楷体</vt:lpstr>
      <vt:lpstr>等线</vt:lpstr>
      <vt:lpstr>微软雅黑</vt:lpstr>
      <vt:lpstr>Wingdings</vt:lpstr>
      <vt:lpstr>Office 主题​​</vt:lpstr>
      <vt:lpstr>1</vt:lpstr>
      <vt:lpstr>1_1</vt:lpstr>
      <vt:lpstr>Microsoft Word Picture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滕 理者</dc:creator>
  <cp:lastModifiedBy>俊 叶</cp:lastModifiedBy>
  <cp:revision>212</cp:revision>
  <dcterms:created xsi:type="dcterms:W3CDTF">2021-03-10T11:26:00Z</dcterms:created>
  <dcterms:modified xsi:type="dcterms:W3CDTF">2025-01-23T19:45:50Z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E3961342011546F298D7AE67D310D421_13</vt:lpwstr>
  </property>
  <property fmtid="{D5CDD505-2E9C-101B-9397-08002B2CF9AE}" pid="3" name="KSOProductBuildVer">
    <vt:lpwstr>2052-12.1.0.19770</vt:lpwstr>
  </property>
</Properties>
</file>