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1" r:id="rId2"/>
    <p:sldMasterId id="2147483654" r:id="rId3"/>
  </p:sldMasterIdLst>
  <p:notesMasterIdLst>
    <p:notesMasterId r:id="rId25"/>
  </p:notesMasterIdLst>
  <p:handoutMasterIdLst>
    <p:handoutMasterId r:id="rId26"/>
  </p:handoutMasterIdLst>
  <p:sldIdLst>
    <p:sldId id="12703" r:id="rId4"/>
    <p:sldId id="637" r:id="rId5"/>
    <p:sldId id="12711" r:id="rId6"/>
    <p:sldId id="12706" r:id="rId7"/>
    <p:sldId id="12794" r:id="rId8"/>
    <p:sldId id="12778" r:id="rId9"/>
    <p:sldId id="12708" r:id="rId10"/>
    <p:sldId id="12808" r:id="rId11"/>
    <p:sldId id="12809" r:id="rId12"/>
    <p:sldId id="12816" r:id="rId13"/>
    <p:sldId id="12815" r:id="rId14"/>
    <p:sldId id="12817" r:id="rId15"/>
    <p:sldId id="12818" r:id="rId16"/>
    <p:sldId id="12820" r:id="rId17"/>
    <p:sldId id="12819" r:id="rId18"/>
    <p:sldId id="12828" r:id="rId19"/>
    <p:sldId id="12709" r:id="rId20"/>
    <p:sldId id="12788" r:id="rId21"/>
    <p:sldId id="12833" r:id="rId22"/>
    <p:sldId id="12710" r:id="rId23"/>
    <p:sldId id="12704" r:id="rId24"/>
  </p:sldIdLst>
  <p:sldSz cx="12192000" cy="6858000"/>
  <p:notesSz cx="6858000" cy="9144000"/>
  <p:embeddedFontLst>
    <p:embeddedFont>
      <p:font typeface="方正启体简体" panose="03000509000000000000" pitchFamily="65" charset="-122"/>
      <p:regular r:id="rId27"/>
    </p:embeddedFont>
    <p:embeddedFont>
      <p:font typeface="方正苏新诗柳楷简体" panose="02000000000000000000" pitchFamily="2" charset="-122"/>
      <p:regular r:id="rId28"/>
    </p:embeddedFont>
    <p:embeddedFont>
      <p:font typeface="印品灵秀体" panose="02000000000000000000" pitchFamily="2" charset="-122"/>
      <p:regular r:id="rId29"/>
    </p:embeddedFont>
    <p:embeddedFont>
      <p:font typeface="等线" panose="02010600030101010101" pitchFamily="2" charset="-122"/>
      <p:regular r:id="rId30"/>
      <p:bold r:id="rId31"/>
    </p:embeddedFont>
    <p:embeddedFont>
      <p:font typeface="楷体" panose="02010609060101010101" pitchFamily="49" charset="-122"/>
      <p:regular r:id="rId32"/>
    </p:embeddedFont>
    <p:embeddedFont>
      <p:font typeface="隶书" panose="02010509060101010101" pitchFamily="49" charset="-122"/>
      <p:regular r:id="rId33"/>
    </p:embeddedFont>
    <p:embeddedFont>
      <p:font typeface="微软雅黑" panose="020B0503020204020204" pitchFamily="34" charset="-122"/>
      <p:regular r:id="rId34"/>
      <p:bold r:id="rId35"/>
    </p:embeddedFont>
  </p:embeddedFontLst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4" userDrawn="1">
          <p15:clr>
            <a:srgbClr val="A4A3A4"/>
          </p15:clr>
        </p15:guide>
        <p15:guide id="3" orient="horz" pos="560" userDrawn="1">
          <p15:clr>
            <a:srgbClr val="A4A3A4"/>
          </p15:clr>
        </p15:guide>
        <p15:guide id="4" pos="425" userDrawn="1">
          <p15:clr>
            <a:srgbClr val="A4A3A4"/>
          </p15:clr>
        </p15:guide>
        <p15:guide id="5" pos="7246" userDrawn="1">
          <p15:clr>
            <a:srgbClr val="A4A3A4"/>
          </p15:clr>
        </p15:guide>
        <p15:guide id="6" orient="horz" pos="3782" userDrawn="1">
          <p15:clr>
            <a:srgbClr val="A4A3A4"/>
          </p15:clr>
        </p15:guide>
        <p15:guide id="7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46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28033"/>
    <a:srgbClr val="7EBFB9"/>
    <a:srgbClr val="BCDEDB"/>
    <a:srgbClr val="CCE6E4"/>
    <a:srgbClr val="72B3F0"/>
    <a:srgbClr val="A4CAEF"/>
    <a:srgbClr val="8CCEE0"/>
    <a:srgbClr val="8ED0E2"/>
    <a:srgbClr val="A3DAFF"/>
    <a:srgbClr val="9DCF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0" autoAdjust="0"/>
    <p:restoredTop sz="94842" autoAdjust="0"/>
  </p:normalViewPr>
  <p:slideViewPr>
    <p:cSldViewPr snapToGrid="0" showGuides="1">
      <p:cViewPr varScale="1">
        <p:scale>
          <a:sx n="101" d="100"/>
          <a:sy n="101" d="100"/>
        </p:scale>
        <p:origin x="678" y="102"/>
      </p:cViewPr>
      <p:guideLst>
        <p:guide orient="horz" pos="2134"/>
        <p:guide orient="horz" pos="560"/>
        <p:guide pos="425"/>
        <p:guide pos="7246"/>
        <p:guide orient="horz" pos="378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7" d="100"/>
          <a:sy n="67" d="100"/>
        </p:scale>
        <p:origin x="2829" y="24"/>
      </p:cViewPr>
      <p:guideLst>
        <p:guide orient="horz" pos="2846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handoutMaster" Target="handoutMasters/handoutMaster1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font" Target="fonts/font8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6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2.fntdata"/><Relationship Id="rId36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5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325F6C-D636-48C2-A31B-346E2830E815}" type="datetimeFigureOut">
              <a:rPr lang="zh-CN" altLang="en-US" smtClean="0"/>
              <a:t>2025/1/26 Sunday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17F419-4325-4F59-B22D-7866F0CF93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F4F39D6B-3B0B-46FE-B8BE-0F0A56ED4D23}" type="datetimeFigureOut">
              <a:rPr lang="zh-CN" altLang="en-US" smtClean="0"/>
              <a:t>2025/1/26 Sunday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F051B22D-B9B7-460C-AFF5-E4A2A2B766A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隶书" panose="02010509060101010101" pitchFamily="49" charset="-122"/>
        <a:ea typeface="隶书" panose="02010509060101010101" pitchFamily="49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隶书" panose="02010509060101010101" pitchFamily="49" charset="-122"/>
        <a:ea typeface="隶书" panose="02010509060101010101" pitchFamily="49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隶书" panose="02010509060101010101" pitchFamily="49" charset="-122"/>
        <a:ea typeface="隶书" panose="02010509060101010101" pitchFamily="49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隶书" panose="02010509060101010101" pitchFamily="49" charset="-122"/>
        <a:ea typeface="隶书" panose="02010509060101010101" pitchFamily="49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隶书" panose="02010509060101010101" pitchFamily="49" charset="-122"/>
        <a:ea typeface="隶书" panose="02010509060101010101" pitchFamily="49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B22D-B9B7-460C-AFF5-E4A2A2B766A2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B22D-B9B7-460C-AFF5-E4A2A2B766A2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B22D-B9B7-460C-AFF5-E4A2A2B766A2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051B22D-B9B7-460C-AFF5-E4A2A2B766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隶书" panose="02010509060101010101" pitchFamily="49" charset="-122"/>
              <a:ea typeface="隶书" panose="02010509060101010101" pitchFamily="49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B22D-B9B7-460C-AFF5-E4A2A2B766A2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B22D-B9B7-460C-AFF5-E4A2A2B766A2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B22D-B9B7-460C-AFF5-E4A2A2B766A2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bg>
      <p:bgPr>
        <a:solidFill>
          <a:srgbClr val="016A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bg>
      <p:bgPr>
        <a:solidFill>
          <a:srgbClr val="016A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960755" y="6429375"/>
            <a:ext cx="5640070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第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10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课 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挑选鲜花敬老人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——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减少算次提效率</a:t>
            </a: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2" y="6451661"/>
            <a:ext cx="358012" cy="28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960755" y="6429375"/>
            <a:ext cx="5396865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第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10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课 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挑选鲜花敬老人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——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减少算次提效率</a:t>
            </a:r>
            <a:endParaRPr lang="zh-CN" altLang="en-US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2" y="6451661"/>
            <a:ext cx="358012" cy="28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305" y="445569"/>
            <a:ext cx="5342272" cy="35655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387" y="328922"/>
            <a:ext cx="1588011" cy="473203"/>
          </a:xfrm>
          <a:prstGeom prst="rect">
            <a:avLst/>
          </a:prstGeom>
        </p:spPr>
      </p:pic>
      <p:sp>
        <p:nvSpPr>
          <p:cNvPr id="12" name="文本框 11"/>
          <p:cNvSpPr txBox="1"/>
          <p:nvPr userDrawn="1"/>
        </p:nvSpPr>
        <p:spPr>
          <a:xfrm>
            <a:off x="6562357" y="442375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accent1">
                    <a:lumMod val="75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准备间</a:t>
            </a:r>
          </a:p>
        </p:txBody>
      </p:sp>
      <p:sp>
        <p:nvSpPr>
          <p:cNvPr id="13" name="文本框 12"/>
          <p:cNvSpPr txBox="1"/>
          <p:nvPr userDrawn="1"/>
        </p:nvSpPr>
        <p:spPr>
          <a:xfrm>
            <a:off x="8025934" y="45776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活动室</a:t>
            </a: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9258626" y="45776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收获园</a:t>
            </a:r>
          </a:p>
        </p:txBody>
      </p:sp>
      <p:sp>
        <p:nvSpPr>
          <p:cNvPr id="15" name="文本框 14"/>
          <p:cNvSpPr txBox="1"/>
          <p:nvPr userDrawn="1"/>
        </p:nvSpPr>
        <p:spPr>
          <a:xfrm>
            <a:off x="10635176" y="45776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挑战台</a:t>
            </a:r>
          </a:p>
        </p:txBody>
      </p:sp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960755" y="6429375"/>
            <a:ext cx="5397500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第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10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课 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挑选鲜花敬老人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——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减少算次提效率</a:t>
            </a:r>
            <a:endParaRPr lang="zh-CN" altLang="en-US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2" y="6451661"/>
            <a:ext cx="358012" cy="28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305" y="445569"/>
            <a:ext cx="5342272" cy="35655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124" y="326636"/>
            <a:ext cx="1815850" cy="475489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/>
        </p:nvSpPr>
        <p:spPr>
          <a:xfrm>
            <a:off x="6562357" y="44237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kern="1200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  <a:cs typeface="+mn-cs"/>
              </a:rPr>
              <a:t>准备间</a:t>
            </a:r>
          </a:p>
        </p:txBody>
      </p:sp>
      <p:sp>
        <p:nvSpPr>
          <p:cNvPr id="5" name="文本框 4"/>
          <p:cNvSpPr txBox="1"/>
          <p:nvPr userDrawn="1"/>
        </p:nvSpPr>
        <p:spPr>
          <a:xfrm>
            <a:off x="7964974" y="457764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kern="1200" dirty="0">
                <a:solidFill>
                  <a:schemeClr val="accent1">
                    <a:lumMod val="75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  <a:cs typeface="+mn-cs"/>
              </a:rPr>
              <a:t>活动室</a:t>
            </a:r>
          </a:p>
        </p:txBody>
      </p:sp>
      <p:sp>
        <p:nvSpPr>
          <p:cNvPr id="8" name="文本框 7"/>
          <p:cNvSpPr txBox="1"/>
          <p:nvPr userDrawn="1"/>
        </p:nvSpPr>
        <p:spPr>
          <a:xfrm>
            <a:off x="9258626" y="45776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收获园</a:t>
            </a:r>
          </a:p>
        </p:txBody>
      </p:sp>
      <p:sp>
        <p:nvSpPr>
          <p:cNvPr id="10" name="文本框 9"/>
          <p:cNvSpPr txBox="1"/>
          <p:nvPr userDrawn="1"/>
        </p:nvSpPr>
        <p:spPr>
          <a:xfrm>
            <a:off x="10635176" y="45776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挑战台</a:t>
            </a: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2" y="6451661"/>
            <a:ext cx="358012" cy="28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305" y="445569"/>
            <a:ext cx="5342272" cy="35655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285" y="326636"/>
            <a:ext cx="1815850" cy="475489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/>
        </p:nvSpPr>
        <p:spPr>
          <a:xfrm>
            <a:off x="6562357" y="44237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kern="1200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  <a:cs typeface="+mn-cs"/>
              </a:rPr>
              <a:t>准备间</a:t>
            </a:r>
          </a:p>
        </p:txBody>
      </p:sp>
      <p:sp>
        <p:nvSpPr>
          <p:cNvPr id="5" name="文本框 4"/>
          <p:cNvSpPr txBox="1"/>
          <p:nvPr userDrawn="1"/>
        </p:nvSpPr>
        <p:spPr>
          <a:xfrm>
            <a:off x="8025934" y="45776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活动室</a:t>
            </a:r>
          </a:p>
        </p:txBody>
      </p:sp>
      <p:sp>
        <p:nvSpPr>
          <p:cNvPr id="8" name="文本框 7"/>
          <p:cNvSpPr txBox="1"/>
          <p:nvPr userDrawn="1"/>
        </p:nvSpPr>
        <p:spPr>
          <a:xfrm>
            <a:off x="9258626" y="457764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kern="1200" dirty="0">
                <a:solidFill>
                  <a:schemeClr val="accent1">
                    <a:lumMod val="75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  <a:cs typeface="+mn-cs"/>
              </a:rPr>
              <a:t>收获园</a:t>
            </a:r>
          </a:p>
        </p:txBody>
      </p:sp>
      <p:sp>
        <p:nvSpPr>
          <p:cNvPr id="10" name="文本框 9"/>
          <p:cNvSpPr txBox="1"/>
          <p:nvPr userDrawn="1"/>
        </p:nvSpPr>
        <p:spPr>
          <a:xfrm>
            <a:off x="10635176" y="45776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挑战台</a:t>
            </a: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960755" y="6429375"/>
            <a:ext cx="5601335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第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10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课 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挑选鲜花敬老人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——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减少算次提效率</a:t>
            </a:r>
            <a:endParaRPr lang="zh-CN" altLang="en-US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2" y="6451661"/>
            <a:ext cx="358012" cy="28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305" y="445569"/>
            <a:ext cx="5342272" cy="3565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2566" y="328922"/>
            <a:ext cx="1588011" cy="473203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/>
        </p:nvSpPr>
        <p:spPr>
          <a:xfrm>
            <a:off x="6562357" y="45783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kern="1200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  <a:cs typeface="+mn-cs"/>
              </a:rPr>
              <a:t>准备间</a:t>
            </a:r>
          </a:p>
        </p:txBody>
      </p:sp>
      <p:sp>
        <p:nvSpPr>
          <p:cNvPr id="5" name="文本框 4"/>
          <p:cNvSpPr txBox="1"/>
          <p:nvPr userDrawn="1"/>
        </p:nvSpPr>
        <p:spPr>
          <a:xfrm>
            <a:off x="8025934" y="45783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活动室</a:t>
            </a:r>
          </a:p>
        </p:txBody>
      </p:sp>
      <p:sp>
        <p:nvSpPr>
          <p:cNvPr id="8" name="文本框 7"/>
          <p:cNvSpPr txBox="1"/>
          <p:nvPr userDrawn="1"/>
        </p:nvSpPr>
        <p:spPr>
          <a:xfrm>
            <a:off x="9258626" y="45783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收获园</a:t>
            </a:r>
          </a:p>
        </p:txBody>
      </p:sp>
      <p:sp>
        <p:nvSpPr>
          <p:cNvPr id="10" name="文本框 9"/>
          <p:cNvSpPr txBox="1"/>
          <p:nvPr userDrawn="1"/>
        </p:nvSpPr>
        <p:spPr>
          <a:xfrm>
            <a:off x="10604696" y="442449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kern="1200" dirty="0">
                <a:solidFill>
                  <a:schemeClr val="accent1">
                    <a:lumMod val="75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  <a:cs typeface="+mn-cs"/>
              </a:rPr>
              <a:t>挑战台</a:t>
            </a: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960755" y="6429375"/>
            <a:ext cx="5397500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第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10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课 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挑选鲜花敬老人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——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减少算次提效率</a:t>
            </a:r>
            <a:endParaRPr lang="zh-CN" altLang="en-US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362857" y="371475"/>
            <a:ext cx="11466286" cy="6115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4CAE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隶书" panose="02010509060101010101" pitchFamily="49" charset="-122"/>
              <a:ea typeface="隶书" panose="02010509060101010101" pitchFamily="49" charset="-122"/>
              <a:cs typeface="+mn-cs"/>
            </a:endParaRPr>
          </a:p>
        </p:txBody>
      </p:sp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4"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" r="11"/>
          <a:stretch>
            <a:fillRect/>
          </a:stretch>
        </p:blipFill>
        <p:spPr>
          <a:xfrm>
            <a:off x="-1" y="17695"/>
            <a:ext cx="12191999" cy="6840305"/>
          </a:xfrm>
          <a:prstGeom prst="rect">
            <a:avLst/>
          </a:prstGeom>
        </p:spPr>
      </p:pic>
      <p:sp>
        <p:nvSpPr>
          <p:cNvPr id="17" name="矩形: 圆角 16"/>
          <p:cNvSpPr/>
          <p:nvPr userDrawn="1"/>
        </p:nvSpPr>
        <p:spPr>
          <a:xfrm>
            <a:off x="362857" y="424207"/>
            <a:ext cx="11466286" cy="6062318"/>
          </a:xfrm>
          <a:prstGeom prst="roundRect">
            <a:avLst>
              <a:gd name="adj" fmla="val 6926"/>
            </a:avLst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4CAE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隶书" panose="02010509060101010101" pitchFamily="49" charset="-122"/>
              <a:ea typeface="隶书" panose="02010509060101010101" pitchFamily="49" charset="-122"/>
              <a:cs typeface="+mn-cs"/>
            </a:endParaRPr>
          </a:p>
        </p:txBody>
      </p:sp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8"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" r="11"/>
          <a:stretch>
            <a:fillRect/>
          </a:stretch>
        </p:blipFill>
        <p:spPr>
          <a:xfrm>
            <a:off x="-1" y="17695"/>
            <a:ext cx="12191999" cy="6840305"/>
          </a:xfrm>
          <a:prstGeom prst="rect">
            <a:avLst/>
          </a:prstGeom>
        </p:spPr>
      </p:pic>
      <p:sp>
        <p:nvSpPr>
          <p:cNvPr id="17" name="矩形 16"/>
          <p:cNvSpPr/>
          <p:nvPr userDrawn="1"/>
        </p:nvSpPr>
        <p:spPr>
          <a:xfrm>
            <a:off x="443059" y="810706"/>
            <a:ext cx="11255605" cy="55052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emf"/><Relationship Id="rId4" Type="http://schemas.openxmlformats.org/officeDocument/2006/relationships/package" Target="../embeddings/Microsoft_Word_Document.docx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28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2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4CA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3"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" r="11"/>
          <a:stretch>
            <a:fillRect/>
          </a:stretch>
        </p:blipFill>
        <p:spPr>
          <a:xfrm>
            <a:off x="-1" y="0"/>
            <a:ext cx="12191999" cy="6840305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>
            <a:off x="1072266" y="511446"/>
            <a:ext cx="10047462" cy="5835108"/>
          </a:xfrm>
          <a:prstGeom prst="roundRect">
            <a:avLst>
              <a:gd name="adj" fmla="val 8975"/>
            </a:avLst>
          </a:prstGeom>
          <a:solidFill>
            <a:schemeClr val="bg1"/>
          </a:solidFill>
          <a:ln w="38100">
            <a:solidFill>
              <a:srgbClr val="41516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灵秀体" panose="02000000000000000000" pitchFamily="2" charset="-122"/>
              <a:ea typeface="印品灵秀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3" name="矩形 259"/>
          <p:cNvSpPr>
            <a:spLocks noChangeArrowheads="1"/>
          </p:cNvSpPr>
          <p:nvPr/>
        </p:nvSpPr>
        <p:spPr bwMode="auto">
          <a:xfrm>
            <a:off x="2023110" y="2327910"/>
            <a:ext cx="8920480" cy="2292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9pPr>
          </a:lstStyle>
          <a:p>
            <a:pPr algn="l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5400" b="1" dirty="0">
                <a:solidFill>
                  <a:srgbClr val="0070C0"/>
                </a:solidFill>
                <a:effectLst>
                  <a:glow rad="292100">
                    <a:schemeClr val="bg1">
                      <a:alpha val="12000"/>
                    </a:schemeClr>
                  </a:glow>
                </a:effectLst>
                <a:latin typeface="+mn-ea"/>
                <a:ea typeface="+mn-ea"/>
              </a:rPr>
              <a:t>第</a:t>
            </a:r>
            <a:r>
              <a:rPr lang="en-US" altLang="zh-CN" sz="5400" b="1" dirty="0">
                <a:solidFill>
                  <a:srgbClr val="0070C0"/>
                </a:solidFill>
                <a:effectLst>
                  <a:glow rad="292100">
                    <a:schemeClr val="bg1">
                      <a:alpha val="12000"/>
                    </a:schemeClr>
                  </a:glow>
                </a:effectLst>
                <a:latin typeface="+mn-ea"/>
                <a:ea typeface="+mn-ea"/>
              </a:rPr>
              <a:t>10</a:t>
            </a:r>
            <a:r>
              <a:rPr lang="zh-CN" altLang="en-US" sz="5400" b="1" dirty="0">
                <a:solidFill>
                  <a:srgbClr val="0070C0"/>
                </a:solidFill>
                <a:effectLst>
                  <a:glow rad="292100">
                    <a:schemeClr val="bg1">
                      <a:alpha val="12000"/>
                    </a:schemeClr>
                  </a:glow>
                </a:effectLst>
                <a:latin typeface="+mn-ea"/>
                <a:ea typeface="+mn-ea"/>
              </a:rPr>
              <a:t>课  挑选鲜花敬老人</a:t>
            </a:r>
          </a:p>
          <a:p>
            <a:pPr algn="r">
              <a:lnSpc>
                <a:spcPct val="150000"/>
              </a:lnSpc>
              <a:buNone/>
            </a:pPr>
            <a:r>
              <a:rPr lang="zh-CN" altLang="en-US" sz="4000" b="1" dirty="0">
                <a:solidFill>
                  <a:srgbClr val="0070C0"/>
                </a:solidFill>
                <a:effectLst>
                  <a:glow rad="292100">
                    <a:schemeClr val="bg1">
                      <a:alpha val="12000"/>
                    </a:schemeClr>
                  </a:glow>
                </a:effectLst>
                <a:latin typeface="+mn-ea"/>
                <a:ea typeface="+mn-ea"/>
              </a:rPr>
              <a:t> </a:t>
            </a:r>
            <a:r>
              <a:rPr lang="en-US" altLang="zh-CN" sz="4000" b="1" dirty="0">
                <a:solidFill>
                  <a:srgbClr val="0070C0"/>
                </a:solidFill>
                <a:effectLst>
                  <a:glow rad="292100">
                    <a:schemeClr val="bg1">
                      <a:alpha val="12000"/>
                    </a:schemeClr>
                  </a:glow>
                </a:effectLst>
                <a:latin typeface="+mn-ea"/>
                <a:ea typeface="+mn-ea"/>
              </a:rPr>
              <a:t>          </a:t>
            </a:r>
            <a:r>
              <a:rPr lang="en-US" altLang="zh-CN" sz="4000" b="1" dirty="0">
                <a:solidFill>
                  <a:srgbClr val="0070C0"/>
                </a:solidFill>
                <a:latin typeface="+mn-ea"/>
                <a:ea typeface="+mn-ea"/>
              </a:rPr>
              <a:t>——</a:t>
            </a:r>
            <a:r>
              <a:rPr lang="zh-CN" altLang="en-US" sz="4000" b="1" dirty="0">
                <a:solidFill>
                  <a:srgbClr val="0070C0"/>
                </a:solidFill>
                <a:latin typeface="+mn-ea"/>
                <a:ea typeface="+mn-ea"/>
              </a:rPr>
              <a:t>减少算次提效率</a:t>
            </a:r>
          </a:p>
        </p:txBody>
      </p:sp>
      <p:sp>
        <p:nvSpPr>
          <p:cNvPr id="4" name="矩形 259"/>
          <p:cNvSpPr>
            <a:spLocks noChangeArrowheads="1"/>
          </p:cNvSpPr>
          <p:nvPr/>
        </p:nvSpPr>
        <p:spPr bwMode="auto">
          <a:xfrm>
            <a:off x="7099067" y="919406"/>
            <a:ext cx="3754226" cy="36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CN" alt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第</a:t>
            </a:r>
            <a:r>
              <a:rPr lang="en-US" altLang="zh-CN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r>
              <a:rPr lang="zh-CN" alt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单元  志愿服务提效率</a:t>
            </a:r>
          </a:p>
        </p:txBody>
      </p:sp>
      <p:sp>
        <p:nvSpPr>
          <p:cNvPr id="5" name="矩形 259"/>
          <p:cNvSpPr>
            <a:spLocks noChangeArrowheads="1"/>
          </p:cNvSpPr>
          <p:nvPr/>
        </p:nvSpPr>
        <p:spPr bwMode="auto">
          <a:xfrm>
            <a:off x="5856316" y="5558118"/>
            <a:ext cx="4792984" cy="3784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35998" tIns="35998" rIns="35998" bIns="35998" anchor="t" anchorCtr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9pPr>
          </a:lstStyle>
          <a:p>
            <a:pPr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安庆市桐城市实验小学    何源</a:t>
            </a:r>
            <a:endParaRPr lang="en-US" altLang="zh-CN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07879" y="4269060"/>
            <a:ext cx="3472044" cy="2597154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689400" y="919406"/>
            <a:ext cx="4176691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     义务教育</a:t>
            </a:r>
            <a:r>
              <a:rPr lang="en-US" altLang="zh-CN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五年级下册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707" y="631443"/>
            <a:ext cx="771075" cy="6202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 flipH="1">
            <a:off x="1164590" y="819150"/>
            <a:ext cx="6675120" cy="561340"/>
          </a:xfrm>
          <a:prstGeom prst="rect">
            <a:avLst/>
          </a:prstGeom>
          <a:noFill/>
        </p:spPr>
        <p:txBody>
          <a:bodyPr wrap="square" lIns="91440" tIns="45720" rIns="91440" bIns="45720" anchor="b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2. 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再次优化，减少算法的执行次数提升效率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070610" y="1416685"/>
            <a:ext cx="9126220" cy="93281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indent="269875" algn="just" defTabSz="2667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学习微课《循环次数与执行次数的关系》</a:t>
            </a:r>
          </a:p>
          <a:p>
            <a:pPr indent="269875" algn="just" defTabSz="2667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思考：在一个循环嵌套次数较多的算法中，如何大幅减少算法的执行次数？</a:t>
            </a:r>
          </a:p>
        </p:txBody>
      </p:sp>
      <p:pic>
        <p:nvPicPr>
          <p:cNvPr id="4" name="5下7单元第10课微课《算法效率与执行次数》">
            <a:hlinkClick r:id="" action="ppaction://media"/>
            <a:extLst>
              <a:ext uri="{FF2B5EF4-FFF2-40B4-BE49-F238E27FC236}">
                <a16:creationId xmlns:a16="http://schemas.microsoft.com/office/drawing/2014/main" id="{674AEB1C-9D0D-5DD3-6811-30F4C646E5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47924" y="2150926"/>
            <a:ext cx="6979921" cy="39262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7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 flipH="1">
            <a:off x="1164590" y="819150"/>
            <a:ext cx="6675120" cy="561340"/>
          </a:xfrm>
          <a:prstGeom prst="rect">
            <a:avLst/>
          </a:prstGeom>
          <a:noFill/>
        </p:spPr>
        <p:txBody>
          <a:bodyPr wrap="square" lIns="91440" tIns="45720" rIns="91440" bIns="45720" anchor="b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2. 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再次优化，减少算法的执行次数提升效率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690370" y="1501140"/>
            <a:ext cx="8076565" cy="56578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indent="269875" algn="just" defTabSz="2667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通过学会微课，回答下图中的问题：两种循环的执行次数各是多少？</a:t>
            </a:r>
          </a:p>
        </p:txBody>
      </p:sp>
      <p:pic>
        <p:nvPicPr>
          <p:cNvPr id="4" name="图片 -214748252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2164"/>
          <a:stretch>
            <a:fillRect/>
          </a:stretch>
        </p:blipFill>
        <p:spPr>
          <a:xfrm>
            <a:off x="2861945" y="2191385"/>
            <a:ext cx="4897120" cy="36614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 flipH="1">
            <a:off x="1164590" y="819150"/>
            <a:ext cx="6675120" cy="561340"/>
          </a:xfrm>
          <a:prstGeom prst="rect">
            <a:avLst/>
          </a:prstGeom>
          <a:noFill/>
        </p:spPr>
        <p:txBody>
          <a:bodyPr wrap="square" lIns="91440" tIns="45720" rIns="91440" bIns="45720" anchor="b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2. 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再次优化，减少算法的执行次数提升效率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608455" y="1962785"/>
            <a:ext cx="8029575" cy="293179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indent="107315" algn="l" defTabSz="266700" fontAlgn="auto">
              <a:lnSpc>
                <a:spcPct val="150000"/>
              </a:lnSpc>
              <a:spcBef>
                <a:spcPts val="300"/>
              </a:spcBef>
              <a:spcAft>
                <a:spcPct val="0"/>
              </a:spcAft>
            </a:pPr>
            <a:r>
              <a:rPr lang="zh-CN" alt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</a:rPr>
              <a:t>思考：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</a:rPr>
              <a:t>在之前的算法中，每一层循环是枚举什么？</a:t>
            </a:r>
          </a:p>
          <a:p>
            <a:pPr indent="107315" algn="l" defTabSz="266700" fontAlgn="auto">
              <a:lnSpc>
                <a:spcPct val="150000"/>
              </a:lnSpc>
              <a:spcBef>
                <a:spcPts val="300"/>
              </a:spcBef>
              <a:spcAft>
                <a:spcPct val="0"/>
              </a:spcAft>
            </a:pPr>
            <a:endParaRPr lang="zh-CN" altLang="en-US" sz="7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107315" algn="l" defTabSz="266700" fontAlgn="auto">
              <a:lnSpc>
                <a:spcPct val="150000"/>
              </a:lnSpc>
              <a:spcBef>
                <a:spcPts val="300"/>
              </a:spcBef>
              <a:spcAft>
                <a:spcPct val="0"/>
              </a:spcAft>
            </a:pP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第一层循环：</a:t>
            </a:r>
            <a:r>
              <a:rPr lang="en-US" altLang="zh-CN" sz="2400" u="sng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   </a:t>
            </a:r>
            <a:r>
              <a:rPr lang="zh-CN" altLang="en-US" sz="2400" u="sng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en-US" altLang="zh-CN" sz="2400" u="sng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   </a:t>
            </a:r>
            <a:r>
              <a:rPr lang="en-US" altLang="zh-CN" sz="2400" u="sng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                                        </a:t>
            </a:r>
            <a:r>
              <a:rPr lang="en-US" altLang="zh-CN" sz="2400" u="sng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    </a:t>
            </a:r>
          </a:p>
          <a:p>
            <a:pPr indent="107315" algn="l" defTabSz="266700" fontAlgn="auto">
              <a:lnSpc>
                <a:spcPct val="150000"/>
              </a:lnSpc>
              <a:spcBef>
                <a:spcPts val="300"/>
              </a:spcBef>
              <a:spcAft>
                <a:spcPct val="0"/>
              </a:spcAft>
            </a:pP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第二层循环：</a:t>
            </a:r>
            <a:r>
              <a:rPr lang="en-US" altLang="zh-CN" sz="2400" u="sng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                         </a:t>
            </a:r>
            <a:r>
              <a:rPr lang="en-US" altLang="zh-CN" sz="2400" u="sng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                           </a:t>
            </a:r>
            <a:endParaRPr lang="en-US" altLang="zh-CN" sz="2400" u="sng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107315" algn="l" defTabSz="266700" fontAlgn="auto">
              <a:lnSpc>
                <a:spcPct val="150000"/>
              </a:lnSpc>
              <a:spcBef>
                <a:spcPts val="300"/>
              </a:spcBef>
              <a:spcAft>
                <a:spcPct val="0"/>
              </a:spcAft>
            </a:pP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第三层循环：</a:t>
            </a:r>
            <a:r>
              <a:rPr lang="en-US" altLang="zh-CN" sz="2400" u="sng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                    </a:t>
            </a:r>
            <a:r>
              <a:rPr lang="en-US" altLang="zh-CN" sz="2400" u="sng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                  </a:t>
            </a:r>
            <a:r>
              <a:rPr lang="en-US" altLang="zh-CN" sz="2400" u="sng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              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4079240" y="2840990"/>
            <a:ext cx="26784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枚举向日葵的数量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4048760" y="3354705"/>
            <a:ext cx="26784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枚举百合花的数量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4053840" y="3959225"/>
            <a:ext cx="26784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枚举康乃馨的数量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6" grpId="1"/>
      <p:bldP spid="8" grpId="0"/>
      <p:bldP spid="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 flipH="1">
            <a:off x="1164590" y="819150"/>
            <a:ext cx="6675120" cy="561340"/>
          </a:xfrm>
          <a:prstGeom prst="rect">
            <a:avLst/>
          </a:prstGeom>
          <a:noFill/>
        </p:spPr>
        <p:txBody>
          <a:bodyPr wrap="square" lIns="91440" tIns="45720" rIns="91440" bIns="45720" anchor="b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2. 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再次优化，减少算法的执行次数提升效率</a:t>
            </a:r>
          </a:p>
        </p:txBody>
      </p:sp>
      <p:pic>
        <p:nvPicPr>
          <p:cNvPr id="3" name="图片 -2147482524" descr="未命名文件1"/>
          <p:cNvPicPr>
            <a:picLocks noChangeAspect="1"/>
          </p:cNvPicPr>
          <p:nvPr/>
        </p:nvPicPr>
        <p:blipFill>
          <a:blip r:embed="rId4"/>
          <a:srcRect b="9266"/>
          <a:stretch>
            <a:fillRect/>
          </a:stretch>
        </p:blipFill>
        <p:spPr>
          <a:xfrm>
            <a:off x="6216015" y="1532890"/>
            <a:ext cx="5577840" cy="4495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" name="组合 4" descr="7b0a202020202274657874626f78223a2022220a7d0a"/>
          <p:cNvGrpSpPr/>
          <p:nvPr/>
        </p:nvGrpSpPr>
        <p:grpSpPr>
          <a:xfrm>
            <a:off x="828040" y="1944370"/>
            <a:ext cx="5524500" cy="4058920"/>
            <a:chOff x="5868" y="3651"/>
            <a:chExt cx="7463" cy="3499"/>
          </a:xfrm>
        </p:grpSpPr>
        <p:grpSp>
          <p:nvGrpSpPr>
            <p:cNvPr id="140" name="图形 138"/>
            <p:cNvGrpSpPr/>
            <p:nvPr/>
          </p:nvGrpSpPr>
          <p:grpSpPr>
            <a:xfrm>
              <a:off x="5868" y="3651"/>
              <a:ext cx="7463" cy="3499"/>
              <a:chOff x="3726473" y="2318083"/>
              <a:chExt cx="4739054" cy="2221834"/>
            </a:xfrm>
          </p:grpSpPr>
          <p:grpSp>
            <p:nvGrpSpPr>
              <p:cNvPr id="141" name="图形 138"/>
              <p:cNvGrpSpPr/>
              <p:nvPr/>
            </p:nvGrpSpPr>
            <p:grpSpPr>
              <a:xfrm>
                <a:off x="3843343" y="2601912"/>
                <a:ext cx="4615761" cy="1939288"/>
                <a:chOff x="3843343" y="2601912"/>
                <a:chExt cx="4615761" cy="1939288"/>
              </a:xfrm>
            </p:grpSpPr>
            <p:sp>
              <p:nvSpPr>
                <p:cNvPr id="142" name="任意多边形: 形状 141"/>
                <p:cNvSpPr/>
                <p:nvPr/>
              </p:nvSpPr>
              <p:spPr>
                <a:xfrm>
                  <a:off x="3849765" y="2608334"/>
                  <a:ext cx="4602918" cy="1926445"/>
                </a:xfrm>
                <a:custGeom>
                  <a:avLst/>
                  <a:gdLst>
                    <a:gd name="connsiteX0" fmla="*/ 0 w 4602918"/>
                    <a:gd name="connsiteY0" fmla="*/ 0 h 1926445"/>
                    <a:gd name="connsiteX1" fmla="*/ 4602919 w 4602918"/>
                    <a:gd name="connsiteY1" fmla="*/ 0 h 1926445"/>
                    <a:gd name="connsiteX2" fmla="*/ 4602919 w 4602918"/>
                    <a:gd name="connsiteY2" fmla="*/ 1926446 h 1926445"/>
                    <a:gd name="connsiteX3" fmla="*/ 0 w 4602918"/>
                    <a:gd name="connsiteY3" fmla="*/ 1926446 h 1926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02918" h="1926445">
                      <a:moveTo>
                        <a:pt x="0" y="0"/>
                      </a:moveTo>
                      <a:lnTo>
                        <a:pt x="4602919" y="0"/>
                      </a:lnTo>
                      <a:lnTo>
                        <a:pt x="4602919" y="1926446"/>
                      </a:lnTo>
                      <a:lnTo>
                        <a:pt x="0" y="19264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43" name="任意多边形: 形状 142"/>
                <p:cNvSpPr/>
                <p:nvPr/>
              </p:nvSpPr>
              <p:spPr>
                <a:xfrm>
                  <a:off x="3843343" y="2601912"/>
                  <a:ext cx="4615761" cy="1939288"/>
                </a:xfrm>
                <a:custGeom>
                  <a:avLst/>
                  <a:gdLst>
                    <a:gd name="connsiteX0" fmla="*/ 4615762 w 4615761"/>
                    <a:gd name="connsiteY0" fmla="*/ 1939289 h 1939288"/>
                    <a:gd name="connsiteX1" fmla="*/ 0 w 4615761"/>
                    <a:gd name="connsiteY1" fmla="*/ 1939289 h 1939288"/>
                    <a:gd name="connsiteX2" fmla="*/ 0 w 4615761"/>
                    <a:gd name="connsiteY2" fmla="*/ 0 h 1939288"/>
                    <a:gd name="connsiteX3" fmla="*/ 4615762 w 4615761"/>
                    <a:gd name="connsiteY3" fmla="*/ 0 h 1939288"/>
                    <a:gd name="connsiteX4" fmla="*/ 4615762 w 4615761"/>
                    <a:gd name="connsiteY4" fmla="*/ 1939289 h 1939288"/>
                    <a:gd name="connsiteX5" fmla="*/ 12843 w 4615761"/>
                    <a:gd name="connsiteY5" fmla="*/ 1926446 h 1939288"/>
                    <a:gd name="connsiteX6" fmla="*/ 4602919 w 4615761"/>
                    <a:gd name="connsiteY6" fmla="*/ 1926446 h 1939288"/>
                    <a:gd name="connsiteX7" fmla="*/ 4602919 w 4615761"/>
                    <a:gd name="connsiteY7" fmla="*/ 12843 h 1939288"/>
                    <a:gd name="connsiteX8" fmla="*/ 12843 w 4615761"/>
                    <a:gd name="connsiteY8" fmla="*/ 12843 h 1939288"/>
                    <a:gd name="connsiteX9" fmla="*/ 12843 w 4615761"/>
                    <a:gd name="connsiteY9" fmla="*/ 1926446 h 19392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615761" h="1939288">
                      <a:moveTo>
                        <a:pt x="4615762" y="1939289"/>
                      </a:moveTo>
                      <a:lnTo>
                        <a:pt x="0" y="1939289"/>
                      </a:lnTo>
                      <a:lnTo>
                        <a:pt x="0" y="0"/>
                      </a:lnTo>
                      <a:lnTo>
                        <a:pt x="4615762" y="0"/>
                      </a:lnTo>
                      <a:lnTo>
                        <a:pt x="4615762" y="1939289"/>
                      </a:lnTo>
                      <a:close/>
                      <a:moveTo>
                        <a:pt x="12843" y="1926446"/>
                      </a:moveTo>
                      <a:lnTo>
                        <a:pt x="4602919" y="1926446"/>
                      </a:lnTo>
                      <a:lnTo>
                        <a:pt x="4602919" y="12843"/>
                      </a:lnTo>
                      <a:lnTo>
                        <a:pt x="12843" y="12843"/>
                      </a:lnTo>
                      <a:lnTo>
                        <a:pt x="12843" y="1926446"/>
                      </a:lnTo>
                      <a:close/>
                    </a:path>
                  </a:pathLst>
                </a:custGeom>
                <a:solidFill>
                  <a:srgbClr val="231815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144" name="图形 138"/>
              <p:cNvGrpSpPr/>
              <p:nvPr/>
            </p:nvGrpSpPr>
            <p:grpSpPr>
              <a:xfrm>
                <a:off x="3798393" y="2556962"/>
                <a:ext cx="4615761" cy="1939288"/>
                <a:chOff x="3798393" y="2556962"/>
                <a:chExt cx="4615761" cy="1939288"/>
              </a:xfrm>
            </p:grpSpPr>
            <p:sp>
              <p:nvSpPr>
                <p:cNvPr id="145" name="任意多边形: 形状 144"/>
                <p:cNvSpPr/>
                <p:nvPr/>
              </p:nvSpPr>
              <p:spPr>
                <a:xfrm>
                  <a:off x="3804815" y="2563383"/>
                  <a:ext cx="4602918" cy="1926445"/>
                </a:xfrm>
                <a:custGeom>
                  <a:avLst/>
                  <a:gdLst>
                    <a:gd name="connsiteX0" fmla="*/ 0 w 4602918"/>
                    <a:gd name="connsiteY0" fmla="*/ 0 h 1926445"/>
                    <a:gd name="connsiteX1" fmla="*/ 4602919 w 4602918"/>
                    <a:gd name="connsiteY1" fmla="*/ 0 h 1926445"/>
                    <a:gd name="connsiteX2" fmla="*/ 4602919 w 4602918"/>
                    <a:gd name="connsiteY2" fmla="*/ 1926446 h 1926445"/>
                    <a:gd name="connsiteX3" fmla="*/ 0 w 4602918"/>
                    <a:gd name="connsiteY3" fmla="*/ 1926446 h 1926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02918" h="1926445">
                      <a:moveTo>
                        <a:pt x="0" y="0"/>
                      </a:moveTo>
                      <a:lnTo>
                        <a:pt x="4602919" y="0"/>
                      </a:lnTo>
                      <a:lnTo>
                        <a:pt x="4602919" y="1926446"/>
                      </a:lnTo>
                      <a:lnTo>
                        <a:pt x="0" y="19264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46" name="任意多边形: 形状 145"/>
                <p:cNvSpPr/>
                <p:nvPr/>
              </p:nvSpPr>
              <p:spPr>
                <a:xfrm>
                  <a:off x="3798393" y="2556962"/>
                  <a:ext cx="4615761" cy="1939288"/>
                </a:xfrm>
                <a:custGeom>
                  <a:avLst/>
                  <a:gdLst>
                    <a:gd name="connsiteX0" fmla="*/ 4615762 w 4615761"/>
                    <a:gd name="connsiteY0" fmla="*/ 1939289 h 1939288"/>
                    <a:gd name="connsiteX1" fmla="*/ 0 w 4615761"/>
                    <a:gd name="connsiteY1" fmla="*/ 1939289 h 1939288"/>
                    <a:gd name="connsiteX2" fmla="*/ 0 w 4615761"/>
                    <a:gd name="connsiteY2" fmla="*/ 0 h 1939288"/>
                    <a:gd name="connsiteX3" fmla="*/ 4615762 w 4615761"/>
                    <a:gd name="connsiteY3" fmla="*/ 0 h 1939288"/>
                    <a:gd name="connsiteX4" fmla="*/ 4615762 w 4615761"/>
                    <a:gd name="connsiteY4" fmla="*/ 1939289 h 1939288"/>
                    <a:gd name="connsiteX5" fmla="*/ 12843 w 4615761"/>
                    <a:gd name="connsiteY5" fmla="*/ 1926446 h 1939288"/>
                    <a:gd name="connsiteX6" fmla="*/ 4602919 w 4615761"/>
                    <a:gd name="connsiteY6" fmla="*/ 1926446 h 1939288"/>
                    <a:gd name="connsiteX7" fmla="*/ 4602919 w 4615761"/>
                    <a:gd name="connsiteY7" fmla="*/ 12843 h 1939288"/>
                    <a:gd name="connsiteX8" fmla="*/ 12843 w 4615761"/>
                    <a:gd name="connsiteY8" fmla="*/ 12843 h 1939288"/>
                    <a:gd name="connsiteX9" fmla="*/ 12843 w 4615761"/>
                    <a:gd name="connsiteY9" fmla="*/ 1926446 h 19392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615761" h="1939288">
                      <a:moveTo>
                        <a:pt x="4615762" y="1939289"/>
                      </a:moveTo>
                      <a:lnTo>
                        <a:pt x="0" y="1939289"/>
                      </a:lnTo>
                      <a:lnTo>
                        <a:pt x="0" y="0"/>
                      </a:lnTo>
                      <a:lnTo>
                        <a:pt x="4615762" y="0"/>
                      </a:lnTo>
                      <a:lnTo>
                        <a:pt x="4615762" y="1939289"/>
                      </a:lnTo>
                      <a:close/>
                      <a:moveTo>
                        <a:pt x="12843" y="1926446"/>
                      </a:moveTo>
                      <a:lnTo>
                        <a:pt x="4602919" y="1926446"/>
                      </a:lnTo>
                      <a:lnTo>
                        <a:pt x="4602919" y="12843"/>
                      </a:lnTo>
                      <a:lnTo>
                        <a:pt x="12843" y="12843"/>
                      </a:lnTo>
                      <a:lnTo>
                        <a:pt x="12843" y="1926446"/>
                      </a:lnTo>
                      <a:close/>
                    </a:path>
                  </a:pathLst>
                </a:custGeom>
                <a:solidFill>
                  <a:srgbClr val="231815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147" name="图形 138"/>
              <p:cNvGrpSpPr/>
              <p:nvPr/>
            </p:nvGrpSpPr>
            <p:grpSpPr>
              <a:xfrm>
                <a:off x="3726473" y="2479904"/>
                <a:ext cx="4641447" cy="1964974"/>
                <a:chOff x="3726473" y="2479904"/>
                <a:chExt cx="4641447" cy="1964974"/>
              </a:xfrm>
            </p:grpSpPr>
            <p:sp>
              <p:nvSpPr>
                <p:cNvPr id="148" name="任意多边形: 形状 147"/>
                <p:cNvSpPr/>
                <p:nvPr/>
              </p:nvSpPr>
              <p:spPr>
                <a:xfrm>
                  <a:off x="3745737" y="2499168"/>
                  <a:ext cx="4602918" cy="1926445"/>
                </a:xfrm>
                <a:custGeom>
                  <a:avLst/>
                  <a:gdLst>
                    <a:gd name="connsiteX0" fmla="*/ 0 w 4602918"/>
                    <a:gd name="connsiteY0" fmla="*/ 0 h 1926445"/>
                    <a:gd name="connsiteX1" fmla="*/ 4602919 w 4602918"/>
                    <a:gd name="connsiteY1" fmla="*/ 0 h 1926445"/>
                    <a:gd name="connsiteX2" fmla="*/ 4602919 w 4602918"/>
                    <a:gd name="connsiteY2" fmla="*/ 1926446 h 1926445"/>
                    <a:gd name="connsiteX3" fmla="*/ 0 w 4602918"/>
                    <a:gd name="connsiteY3" fmla="*/ 1926446 h 1926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02918" h="1926445">
                      <a:moveTo>
                        <a:pt x="0" y="0"/>
                      </a:moveTo>
                      <a:lnTo>
                        <a:pt x="4602919" y="0"/>
                      </a:lnTo>
                      <a:lnTo>
                        <a:pt x="4602919" y="1926446"/>
                      </a:lnTo>
                      <a:lnTo>
                        <a:pt x="0" y="19264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49" name="任意多边形: 形状 148"/>
                <p:cNvSpPr/>
                <p:nvPr/>
              </p:nvSpPr>
              <p:spPr>
                <a:xfrm>
                  <a:off x="3726473" y="2479904"/>
                  <a:ext cx="4641447" cy="1964974"/>
                </a:xfrm>
                <a:custGeom>
                  <a:avLst/>
                  <a:gdLst>
                    <a:gd name="connsiteX0" fmla="*/ 4641448 w 4641447"/>
                    <a:gd name="connsiteY0" fmla="*/ 1964975 h 1964974"/>
                    <a:gd name="connsiteX1" fmla="*/ 0 w 4641447"/>
                    <a:gd name="connsiteY1" fmla="*/ 1964975 h 1964974"/>
                    <a:gd name="connsiteX2" fmla="*/ 0 w 4641447"/>
                    <a:gd name="connsiteY2" fmla="*/ 0 h 1964974"/>
                    <a:gd name="connsiteX3" fmla="*/ 4641448 w 4641447"/>
                    <a:gd name="connsiteY3" fmla="*/ 0 h 1964974"/>
                    <a:gd name="connsiteX4" fmla="*/ 4641448 w 4641447"/>
                    <a:gd name="connsiteY4" fmla="*/ 1964975 h 1964974"/>
                    <a:gd name="connsiteX5" fmla="*/ 38529 w 4641447"/>
                    <a:gd name="connsiteY5" fmla="*/ 1926446 h 1964974"/>
                    <a:gd name="connsiteX6" fmla="*/ 4602919 w 4641447"/>
                    <a:gd name="connsiteY6" fmla="*/ 1926446 h 1964974"/>
                    <a:gd name="connsiteX7" fmla="*/ 4602919 w 4641447"/>
                    <a:gd name="connsiteY7" fmla="*/ 38529 h 1964974"/>
                    <a:gd name="connsiteX8" fmla="*/ 38529 w 4641447"/>
                    <a:gd name="connsiteY8" fmla="*/ 38529 h 1964974"/>
                    <a:gd name="connsiteX9" fmla="*/ 38529 w 4641447"/>
                    <a:gd name="connsiteY9" fmla="*/ 1926446 h 19649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641447" h="1964974">
                      <a:moveTo>
                        <a:pt x="4641448" y="1964975"/>
                      </a:moveTo>
                      <a:lnTo>
                        <a:pt x="0" y="1964975"/>
                      </a:lnTo>
                      <a:lnTo>
                        <a:pt x="0" y="0"/>
                      </a:lnTo>
                      <a:lnTo>
                        <a:pt x="4641448" y="0"/>
                      </a:lnTo>
                      <a:lnTo>
                        <a:pt x="4641448" y="1964975"/>
                      </a:lnTo>
                      <a:close/>
                      <a:moveTo>
                        <a:pt x="38529" y="1926446"/>
                      </a:moveTo>
                      <a:lnTo>
                        <a:pt x="4602919" y="1926446"/>
                      </a:lnTo>
                      <a:lnTo>
                        <a:pt x="4602919" y="38529"/>
                      </a:lnTo>
                      <a:lnTo>
                        <a:pt x="38529" y="38529"/>
                      </a:lnTo>
                      <a:lnTo>
                        <a:pt x="38529" y="1926446"/>
                      </a:lnTo>
                      <a:close/>
                    </a:path>
                  </a:pathLst>
                </a:custGeom>
                <a:solidFill>
                  <a:srgbClr val="231815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150" name="图形 138"/>
              <p:cNvGrpSpPr/>
              <p:nvPr/>
            </p:nvGrpSpPr>
            <p:grpSpPr>
              <a:xfrm>
                <a:off x="3792167" y="2318369"/>
                <a:ext cx="415557" cy="653420"/>
                <a:chOff x="3792167" y="2318369"/>
                <a:chExt cx="415557" cy="653420"/>
              </a:xfrm>
              <a:solidFill>
                <a:srgbClr val="007BD4"/>
              </a:solidFill>
            </p:grpSpPr>
            <p:sp>
              <p:nvSpPr>
                <p:cNvPr id="151" name="任意多边形: 形状 150"/>
                <p:cNvSpPr/>
                <p:nvPr/>
              </p:nvSpPr>
              <p:spPr>
                <a:xfrm>
                  <a:off x="3839491" y="2424679"/>
                  <a:ext cx="51371" cy="55224"/>
                </a:xfrm>
                <a:custGeom>
                  <a:avLst/>
                  <a:gdLst>
                    <a:gd name="connsiteX0" fmla="*/ 17980 w 51371"/>
                    <a:gd name="connsiteY0" fmla="*/ 55225 h 55224"/>
                    <a:gd name="connsiteX1" fmla="*/ 0 w 51371"/>
                    <a:gd name="connsiteY1" fmla="*/ 11559 h 55224"/>
                    <a:gd name="connsiteX2" fmla="*/ 30823 w 51371"/>
                    <a:gd name="connsiteY2" fmla="*/ 0 h 55224"/>
                    <a:gd name="connsiteX3" fmla="*/ 51372 w 51371"/>
                    <a:gd name="connsiteY3" fmla="*/ 55225 h 55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1371" h="55224">
                      <a:moveTo>
                        <a:pt x="17980" y="55225"/>
                      </a:moveTo>
                      <a:lnTo>
                        <a:pt x="0" y="11559"/>
                      </a:lnTo>
                      <a:lnTo>
                        <a:pt x="30823" y="0"/>
                      </a:lnTo>
                      <a:lnTo>
                        <a:pt x="51372" y="55225"/>
                      </a:lnTo>
                      <a:close/>
                    </a:path>
                  </a:pathLst>
                </a:custGeom>
                <a:solidFill>
                  <a:srgbClr val="007BD4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52" name="任意多边形: 形状 151"/>
                <p:cNvSpPr/>
                <p:nvPr/>
              </p:nvSpPr>
              <p:spPr>
                <a:xfrm>
                  <a:off x="3792167" y="2318369"/>
                  <a:ext cx="415557" cy="653420"/>
                </a:xfrm>
                <a:custGeom>
                  <a:avLst/>
                  <a:gdLst>
                    <a:gd name="connsiteX0" fmla="*/ 287487 w 415557"/>
                    <a:gd name="connsiteY0" fmla="*/ 653420 h 653420"/>
                    <a:gd name="connsiteX1" fmla="*/ 184744 w 415557"/>
                    <a:gd name="connsiteY1" fmla="*/ 587921 h 653420"/>
                    <a:gd name="connsiteX2" fmla="*/ 4942 w 415557"/>
                    <a:gd name="connsiteY2" fmla="*/ 123006 h 653420"/>
                    <a:gd name="connsiteX3" fmla="*/ 65304 w 415557"/>
                    <a:gd name="connsiteY3" fmla="*/ 7419 h 653420"/>
                    <a:gd name="connsiteX4" fmla="*/ 137225 w 415557"/>
                    <a:gd name="connsiteY4" fmla="*/ 6135 h 653420"/>
                    <a:gd name="connsiteX5" fmla="*/ 187312 w 415557"/>
                    <a:gd name="connsiteY5" fmla="*/ 53654 h 653420"/>
                    <a:gd name="connsiteX6" fmla="*/ 228410 w 415557"/>
                    <a:gd name="connsiteY6" fmla="*/ 162819 h 653420"/>
                    <a:gd name="connsiteX7" fmla="*/ 193734 w 415557"/>
                    <a:gd name="connsiteY7" fmla="*/ 162819 h 653420"/>
                    <a:gd name="connsiteX8" fmla="*/ 157773 w 415557"/>
                    <a:gd name="connsiteY8" fmla="*/ 63928 h 653420"/>
                    <a:gd name="connsiteX9" fmla="*/ 126950 w 415557"/>
                    <a:gd name="connsiteY9" fmla="*/ 35674 h 653420"/>
                    <a:gd name="connsiteX10" fmla="*/ 76863 w 415557"/>
                    <a:gd name="connsiteY10" fmla="*/ 36958 h 653420"/>
                    <a:gd name="connsiteX11" fmla="*/ 35765 w 415557"/>
                    <a:gd name="connsiteY11" fmla="*/ 111447 h 653420"/>
                    <a:gd name="connsiteX12" fmla="*/ 214282 w 415557"/>
                    <a:gd name="connsiteY12" fmla="*/ 577647 h 653420"/>
                    <a:gd name="connsiteX13" fmla="*/ 323448 w 415557"/>
                    <a:gd name="connsiteY13" fmla="*/ 616176 h 653420"/>
                    <a:gd name="connsiteX14" fmla="*/ 379957 w 415557"/>
                    <a:gd name="connsiteY14" fmla="*/ 514716 h 653420"/>
                    <a:gd name="connsiteX15" fmla="*/ 205292 w 415557"/>
                    <a:gd name="connsiteY15" fmla="*/ 57507 h 653420"/>
                    <a:gd name="connsiteX16" fmla="*/ 234831 w 415557"/>
                    <a:gd name="connsiteY16" fmla="*/ 45948 h 653420"/>
                    <a:gd name="connsiteX17" fmla="*/ 409495 w 415557"/>
                    <a:gd name="connsiteY17" fmla="*/ 501873 h 653420"/>
                    <a:gd name="connsiteX18" fmla="*/ 335006 w 415557"/>
                    <a:gd name="connsiteY18" fmla="*/ 644430 h 653420"/>
                    <a:gd name="connsiteX19" fmla="*/ 287487 w 415557"/>
                    <a:gd name="connsiteY19" fmla="*/ 653420 h 653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415557" h="653420">
                      <a:moveTo>
                        <a:pt x="287487" y="653420"/>
                      </a:moveTo>
                      <a:cubicBezTo>
                        <a:pt x="241253" y="653420"/>
                        <a:pt x="200155" y="629019"/>
                        <a:pt x="184744" y="587921"/>
                      </a:cubicBezTo>
                      <a:lnTo>
                        <a:pt x="4942" y="123006"/>
                      </a:lnTo>
                      <a:cubicBezTo>
                        <a:pt x="-11754" y="78055"/>
                        <a:pt x="15216" y="26683"/>
                        <a:pt x="65304" y="7419"/>
                      </a:cubicBezTo>
                      <a:cubicBezTo>
                        <a:pt x="89706" y="-1571"/>
                        <a:pt x="115392" y="-2855"/>
                        <a:pt x="137225" y="6135"/>
                      </a:cubicBezTo>
                      <a:cubicBezTo>
                        <a:pt x="160342" y="15125"/>
                        <a:pt x="178322" y="31821"/>
                        <a:pt x="187312" y="53654"/>
                      </a:cubicBezTo>
                      <a:lnTo>
                        <a:pt x="228410" y="162819"/>
                      </a:lnTo>
                      <a:lnTo>
                        <a:pt x="193734" y="162819"/>
                      </a:lnTo>
                      <a:lnTo>
                        <a:pt x="157773" y="63928"/>
                      </a:lnTo>
                      <a:cubicBezTo>
                        <a:pt x="152636" y="51085"/>
                        <a:pt x="141077" y="40811"/>
                        <a:pt x="126950" y="35674"/>
                      </a:cubicBezTo>
                      <a:cubicBezTo>
                        <a:pt x="111539" y="30536"/>
                        <a:pt x="93558" y="30536"/>
                        <a:pt x="76863" y="36958"/>
                      </a:cubicBezTo>
                      <a:cubicBezTo>
                        <a:pt x="43471" y="49801"/>
                        <a:pt x="24206" y="83193"/>
                        <a:pt x="35765" y="111447"/>
                      </a:cubicBezTo>
                      <a:lnTo>
                        <a:pt x="214282" y="577647"/>
                      </a:lnTo>
                      <a:cubicBezTo>
                        <a:pt x="228410" y="616176"/>
                        <a:pt x="278497" y="632872"/>
                        <a:pt x="323448" y="616176"/>
                      </a:cubicBezTo>
                      <a:cubicBezTo>
                        <a:pt x="369682" y="598196"/>
                        <a:pt x="394084" y="553245"/>
                        <a:pt x="379957" y="514716"/>
                      </a:cubicBezTo>
                      <a:lnTo>
                        <a:pt x="205292" y="57507"/>
                      </a:lnTo>
                      <a:lnTo>
                        <a:pt x="234831" y="45948"/>
                      </a:lnTo>
                      <a:lnTo>
                        <a:pt x="409495" y="501873"/>
                      </a:lnTo>
                      <a:cubicBezTo>
                        <a:pt x="430044" y="557098"/>
                        <a:pt x="396652" y="621313"/>
                        <a:pt x="335006" y="644430"/>
                      </a:cubicBezTo>
                      <a:cubicBezTo>
                        <a:pt x="318310" y="650852"/>
                        <a:pt x="302899" y="653420"/>
                        <a:pt x="287487" y="653420"/>
                      </a:cubicBezTo>
                      <a:close/>
                    </a:path>
                  </a:pathLst>
                </a:custGeom>
                <a:solidFill>
                  <a:srgbClr val="007BD4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</p:grpSp>
        <p:sp>
          <p:nvSpPr>
            <p:cNvPr id="6" name="文本框 5"/>
            <p:cNvSpPr txBox="1"/>
            <p:nvPr/>
          </p:nvSpPr>
          <p:spPr>
            <a:xfrm>
              <a:off x="6278" y="4215"/>
              <a:ext cx="6491" cy="2559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269875" algn="just" defTabSz="26670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40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①</a:t>
              </a:r>
              <a:r>
                <a:rPr lang="zh-CN" altLang="en-US" sz="240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当前面两种鲜花的数量确定时，你能确定康乃馨的数量吗？为什么？</a:t>
              </a:r>
              <a:endPara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endParaRPr>
            </a:p>
            <a:p>
              <a:pPr marL="0" indent="269875" algn="just" defTabSz="26670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40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②</a:t>
              </a:r>
              <a:r>
                <a:rPr lang="zh-CN" altLang="en-US" sz="240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如果只枚举前两种鲜花（两层循环），再根据前两种鲜花确定康乃馨的数量</a:t>
              </a:r>
              <a:r>
                <a:rPr lang="zh-CN" altLang="en-US" sz="240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（</a:t>
              </a:r>
              <a:r>
                <a:rPr lang="en-US" altLang="zh-CN" sz="240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180-</a:t>
              </a:r>
              <a:r>
                <a:rPr lang="zh-CN" altLang="en-US" sz="240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向日葵</a:t>
              </a:r>
              <a:r>
                <a:rPr lang="en-US" altLang="zh-CN" sz="240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-</a:t>
              </a:r>
              <a:r>
                <a:rPr lang="zh-CN" altLang="en-US" sz="240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百合花</a:t>
              </a:r>
              <a:r>
                <a:rPr lang="en-US" altLang="zh-CN" sz="240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=</a:t>
              </a:r>
              <a:r>
                <a:rPr lang="zh-CN" altLang="en-US" sz="240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康乃馨）</a:t>
              </a:r>
              <a:r>
                <a:rPr lang="zh-CN" altLang="en-US" sz="240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，执行次数的影响如何？</a:t>
              </a:r>
              <a:endParaRPr lang="zh-CN" altLang="en-US" sz="2400" spc="200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1035685" y="1532890"/>
            <a:ext cx="6705600" cy="53276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indent="269875" algn="just" defTabSz="2667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思考如何</a:t>
            </a:r>
            <a:r>
              <a:rPr lang="zh-CN" altLang="en-US" sz="2000"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减少枚举鲜花的循环嵌套层数，</a:t>
            </a:r>
            <a:r>
              <a:rPr lang="zh-CN" altLang="en-US" sz="200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并完成流程图。</a:t>
            </a:r>
          </a:p>
          <a:p>
            <a:pPr indent="269875" algn="just" defTabSz="2667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200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 flipH="1">
            <a:off x="1164590" y="819150"/>
            <a:ext cx="6675120" cy="561340"/>
          </a:xfrm>
          <a:prstGeom prst="rect">
            <a:avLst/>
          </a:prstGeom>
          <a:noFill/>
        </p:spPr>
        <p:txBody>
          <a:bodyPr wrap="square" lIns="91440" tIns="45720" rIns="91440" bIns="45720" anchor="b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2. 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再次优化，减少算法的执行次数提升效率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7083425" y="1451610"/>
            <a:ext cx="4131945" cy="725805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269875" defTabSz="266700">
              <a:lnSpc>
                <a:spcPts val="156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u="sng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aphicFrame>
        <p:nvGraphicFramePr>
          <p:cNvPr id="3" name="Object 97"/>
          <p:cNvGraphicFramePr>
            <a:graphicFrameLocks noChangeAspect="1"/>
          </p:cNvGraphicFramePr>
          <p:nvPr/>
        </p:nvGraphicFramePr>
        <p:xfrm>
          <a:off x="1916430" y="1713865"/>
          <a:ext cx="4265295" cy="44983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3375660" imgH="3200400" progId="Word.Document.12">
                  <p:embed/>
                </p:oleObj>
              </mc:Choice>
              <mc:Fallback>
                <p:oleObj r:id="rId4" imgW="3375660" imgH="3200400" progId="Word.Document.12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5"/>
                      <a:srcRect t="3383" r="16032" b="3383"/>
                      <a:stretch>
                        <a:fillRect/>
                      </a:stretch>
                    </p:blipFill>
                    <p:spPr>
                      <a:xfrm>
                        <a:off x="1916430" y="1713865"/>
                        <a:ext cx="4265295" cy="449834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竖卷形 7"/>
          <p:cNvSpPr/>
          <p:nvPr/>
        </p:nvSpPr>
        <p:spPr>
          <a:xfrm>
            <a:off x="8740140" y="2334895"/>
            <a:ext cx="2837180" cy="2786380"/>
          </a:xfrm>
          <a:prstGeom prst="verticalScroll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l"/>
            <a:r>
              <a:rPr lang="zh-CN" altLang="en-US" sz="20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算一算</a:t>
            </a:r>
            <a:r>
              <a:rPr lang="zh-CN" altLang="en-US" sz="20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：</a:t>
            </a:r>
          </a:p>
          <a:p>
            <a:pPr algn="l"/>
            <a:r>
              <a:rPr lang="zh-CN" altLang="en-US" sz="20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减少循环层级后，算法的执行次数：</a:t>
            </a:r>
            <a:r>
              <a:rPr lang="en-US" altLang="zh-CN" sz="20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_____</a:t>
            </a:r>
            <a:endParaRPr lang="en-US" altLang="zh-CN" sz="2000" u="sng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l"/>
            <a:endParaRPr lang="en-US" altLang="zh-CN" sz="2000" u="sng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" name="云形标注 3"/>
          <p:cNvSpPr/>
          <p:nvPr/>
        </p:nvSpPr>
        <p:spPr>
          <a:xfrm>
            <a:off x="5922645" y="2592705"/>
            <a:ext cx="2574290" cy="1844675"/>
          </a:xfrm>
          <a:prstGeom prst="cloudCallout">
            <a:avLst>
              <a:gd name="adj1" fmla="val -61716"/>
              <a:gd name="adj2" fmla="val 43277"/>
            </a:avLst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fontAlgn="auto">
              <a:lnSpc>
                <a:spcPct val="100000"/>
              </a:lnSpc>
            </a:pPr>
            <a:endParaRPr lang="zh-CN" altLang="en-US">
              <a:sym typeface="+mn-ea"/>
            </a:endParaRPr>
          </a:p>
          <a:p>
            <a:pPr fontAlgn="auto">
              <a:lnSpc>
                <a:spcPct val="100000"/>
              </a:lnSpc>
            </a:pPr>
            <a:r>
              <a:rPr lang="zh-CN" altLang="en-US">
                <a:sym typeface="+mn-ea"/>
              </a:rPr>
              <a:t>画一画：</a:t>
            </a:r>
            <a:endParaRPr lang="zh-CN" altLang="en-US"/>
          </a:p>
          <a:p>
            <a:pPr indent="266700" fontAlgn="auto">
              <a:lnSpc>
                <a:spcPct val="100000"/>
              </a:lnSpc>
            </a:pPr>
            <a:r>
              <a:rPr lang="zh-CN" altLang="en-US">
                <a:sym typeface="+mn-ea"/>
              </a:rPr>
              <a:t>尝试根据你的算法，补充其流程。</a:t>
            </a:r>
            <a:endParaRPr lang="zh-CN" altLang="en-US"/>
          </a:p>
          <a:p>
            <a:pPr algn="ctr">
              <a:lnSpc>
                <a:spcPct val="100000"/>
              </a:lnSpc>
            </a:pPr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4431030" y="3539490"/>
            <a:ext cx="1323975" cy="105219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 flipH="1">
            <a:off x="1164590" y="819150"/>
            <a:ext cx="6675120" cy="561340"/>
          </a:xfrm>
          <a:prstGeom prst="rect">
            <a:avLst/>
          </a:prstGeom>
          <a:noFill/>
        </p:spPr>
        <p:txBody>
          <a:bodyPr wrap="square" lIns="91440" tIns="45720" rIns="91440" bIns="45720" anchor="b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3. 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程序验证，枚举出所需鲜花数量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965835" y="1421765"/>
            <a:ext cx="10686415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l" defTabSz="2667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打开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挑选鲜花（初）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.cdc”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文件，思考优化后程序的判断条件，完成程序后运行验证结果。</a:t>
            </a:r>
          </a:p>
        </p:txBody>
      </p:sp>
      <p:pic>
        <p:nvPicPr>
          <p:cNvPr id="3" name="图片 2" descr="IMG_2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3895" y="1937385"/>
            <a:ext cx="4039870" cy="37484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 descr="积木快照 (6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945" y="5567045"/>
            <a:ext cx="9832975" cy="734060"/>
          </a:xfrm>
          <a:prstGeom prst="rect">
            <a:avLst/>
          </a:prstGeom>
        </p:spPr>
      </p:pic>
      <p:cxnSp>
        <p:nvCxnSpPr>
          <p:cNvPr id="5" name="曲线连接符 4"/>
          <p:cNvCxnSpPr/>
          <p:nvPr/>
        </p:nvCxnSpPr>
        <p:spPr>
          <a:xfrm rot="16200000" flipV="1">
            <a:off x="2581910" y="3947160"/>
            <a:ext cx="1851025" cy="1388110"/>
          </a:xfrm>
          <a:prstGeom prst="curvedConnector3">
            <a:avLst>
              <a:gd name="adj1" fmla="val 50000"/>
            </a:avLst>
          </a:prstGeom>
          <a:ln w="22225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63" name="组合 62"/>
          <p:cNvGrpSpPr/>
          <p:nvPr/>
        </p:nvGrpSpPr>
        <p:grpSpPr>
          <a:xfrm>
            <a:off x="6339205" y="2395220"/>
            <a:ext cx="5168265" cy="2628900"/>
            <a:chOff x="6028" y="3252"/>
            <a:chExt cx="8139" cy="4140"/>
          </a:xfrm>
        </p:grpSpPr>
        <p:grpSp>
          <p:nvGrpSpPr>
            <p:cNvPr id="14" name="组合 13"/>
            <p:cNvGrpSpPr/>
            <p:nvPr/>
          </p:nvGrpSpPr>
          <p:grpSpPr>
            <a:xfrm>
              <a:off x="6028" y="3506"/>
              <a:ext cx="8139" cy="3886"/>
              <a:chOff x="6028" y="3506"/>
              <a:chExt cx="8139" cy="3886"/>
            </a:xfrm>
          </p:grpSpPr>
          <p:sp>
            <p:nvSpPr>
              <p:cNvPr id="8" name="圆角矩形 7"/>
              <p:cNvSpPr/>
              <p:nvPr/>
            </p:nvSpPr>
            <p:spPr>
              <a:xfrm>
                <a:off x="6207" y="3692"/>
                <a:ext cx="7960" cy="3700"/>
              </a:xfrm>
              <a:prstGeom prst="roundRect">
                <a:avLst>
                  <a:gd name="adj" fmla="val 9648"/>
                </a:avLst>
              </a:prstGeom>
              <a:solidFill>
                <a:srgbClr val="FFCE49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圆角矩形 8"/>
              <p:cNvSpPr/>
              <p:nvPr/>
            </p:nvSpPr>
            <p:spPr>
              <a:xfrm>
                <a:off x="6105" y="3583"/>
                <a:ext cx="7960" cy="3700"/>
              </a:xfrm>
              <a:prstGeom prst="roundRect">
                <a:avLst>
                  <a:gd name="adj" fmla="val 9648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圆角矩形 9"/>
              <p:cNvSpPr/>
              <p:nvPr/>
            </p:nvSpPr>
            <p:spPr>
              <a:xfrm>
                <a:off x="6028" y="3506"/>
                <a:ext cx="7960" cy="3700"/>
              </a:xfrm>
              <a:prstGeom prst="roundRect">
                <a:avLst>
                  <a:gd name="adj" fmla="val 9648"/>
                </a:avLst>
              </a:prstGeom>
              <a:solidFill>
                <a:srgbClr val="FFF3C9"/>
              </a:solidFill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4" name="组合 23"/>
            <p:cNvGrpSpPr/>
            <p:nvPr/>
          </p:nvGrpSpPr>
          <p:grpSpPr>
            <a:xfrm>
              <a:off x="6636" y="3252"/>
              <a:ext cx="303" cy="696"/>
              <a:chOff x="6636" y="3252"/>
              <a:chExt cx="303" cy="696"/>
            </a:xfrm>
          </p:grpSpPr>
          <p:sp>
            <p:nvSpPr>
              <p:cNvPr id="15" name="椭圆 14"/>
              <p:cNvSpPr/>
              <p:nvPr/>
            </p:nvSpPr>
            <p:spPr>
              <a:xfrm>
                <a:off x="6636" y="3732"/>
                <a:ext cx="216" cy="216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任意多边形 22"/>
              <p:cNvSpPr/>
              <p:nvPr/>
            </p:nvSpPr>
            <p:spPr>
              <a:xfrm>
                <a:off x="6671" y="3252"/>
                <a:ext cx="268" cy="573"/>
              </a:xfrm>
              <a:custGeom>
                <a:avLst/>
                <a:gdLst>
                  <a:gd name="connsiteX0" fmla="*/ 142 w 268"/>
                  <a:gd name="connsiteY0" fmla="*/ 573 h 573"/>
                  <a:gd name="connsiteX1" fmla="*/ 0 w 268"/>
                  <a:gd name="connsiteY1" fmla="*/ 287 h 573"/>
                  <a:gd name="connsiteX2" fmla="*/ 142 w 268"/>
                  <a:gd name="connsiteY2" fmla="*/ 0 h 573"/>
                  <a:gd name="connsiteX3" fmla="*/ 268 w 268"/>
                  <a:gd name="connsiteY3" fmla="*/ 256 h 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8" h="573">
                    <a:moveTo>
                      <a:pt x="142" y="573"/>
                    </a:moveTo>
                    <a:cubicBezTo>
                      <a:pt x="64" y="573"/>
                      <a:pt x="0" y="444"/>
                      <a:pt x="0" y="287"/>
                    </a:cubicBezTo>
                    <a:cubicBezTo>
                      <a:pt x="0" y="129"/>
                      <a:pt x="64" y="-4"/>
                      <a:pt x="142" y="0"/>
                    </a:cubicBezTo>
                    <a:cubicBezTo>
                      <a:pt x="234" y="5"/>
                      <a:pt x="261" y="106"/>
                      <a:pt x="268" y="256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9" name="组合 28"/>
            <p:cNvGrpSpPr/>
            <p:nvPr/>
          </p:nvGrpSpPr>
          <p:grpSpPr>
            <a:xfrm>
              <a:off x="8258" y="3252"/>
              <a:ext cx="303" cy="696"/>
              <a:chOff x="6636" y="3252"/>
              <a:chExt cx="303" cy="696"/>
            </a:xfrm>
          </p:grpSpPr>
          <p:sp>
            <p:nvSpPr>
              <p:cNvPr id="30" name="椭圆 29"/>
              <p:cNvSpPr/>
              <p:nvPr/>
            </p:nvSpPr>
            <p:spPr>
              <a:xfrm>
                <a:off x="6636" y="3732"/>
                <a:ext cx="216" cy="216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任意多边形 31"/>
              <p:cNvSpPr/>
              <p:nvPr/>
            </p:nvSpPr>
            <p:spPr>
              <a:xfrm>
                <a:off x="6671" y="3252"/>
                <a:ext cx="268" cy="573"/>
              </a:xfrm>
              <a:custGeom>
                <a:avLst/>
                <a:gdLst>
                  <a:gd name="connsiteX0" fmla="*/ 142 w 268"/>
                  <a:gd name="connsiteY0" fmla="*/ 573 h 573"/>
                  <a:gd name="connsiteX1" fmla="*/ 0 w 268"/>
                  <a:gd name="connsiteY1" fmla="*/ 287 h 573"/>
                  <a:gd name="connsiteX2" fmla="*/ 142 w 268"/>
                  <a:gd name="connsiteY2" fmla="*/ 0 h 573"/>
                  <a:gd name="connsiteX3" fmla="*/ 268 w 268"/>
                  <a:gd name="connsiteY3" fmla="*/ 256 h 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8" h="573">
                    <a:moveTo>
                      <a:pt x="142" y="573"/>
                    </a:moveTo>
                    <a:cubicBezTo>
                      <a:pt x="64" y="573"/>
                      <a:pt x="0" y="444"/>
                      <a:pt x="0" y="287"/>
                    </a:cubicBezTo>
                    <a:cubicBezTo>
                      <a:pt x="0" y="129"/>
                      <a:pt x="64" y="-4"/>
                      <a:pt x="142" y="0"/>
                    </a:cubicBezTo>
                    <a:cubicBezTo>
                      <a:pt x="234" y="5"/>
                      <a:pt x="261" y="106"/>
                      <a:pt x="268" y="256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4" name="组合 33"/>
            <p:cNvGrpSpPr/>
            <p:nvPr/>
          </p:nvGrpSpPr>
          <p:grpSpPr>
            <a:xfrm>
              <a:off x="9880" y="3252"/>
              <a:ext cx="303" cy="696"/>
              <a:chOff x="6636" y="3252"/>
              <a:chExt cx="303" cy="696"/>
            </a:xfrm>
          </p:grpSpPr>
          <p:sp>
            <p:nvSpPr>
              <p:cNvPr id="35" name="椭圆 34"/>
              <p:cNvSpPr/>
              <p:nvPr/>
            </p:nvSpPr>
            <p:spPr>
              <a:xfrm>
                <a:off x="6636" y="3732"/>
                <a:ext cx="216" cy="216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任意多边形 35"/>
              <p:cNvSpPr/>
              <p:nvPr/>
            </p:nvSpPr>
            <p:spPr>
              <a:xfrm>
                <a:off x="6671" y="3252"/>
                <a:ext cx="268" cy="573"/>
              </a:xfrm>
              <a:custGeom>
                <a:avLst/>
                <a:gdLst>
                  <a:gd name="connsiteX0" fmla="*/ 142 w 268"/>
                  <a:gd name="connsiteY0" fmla="*/ 573 h 573"/>
                  <a:gd name="connsiteX1" fmla="*/ 0 w 268"/>
                  <a:gd name="connsiteY1" fmla="*/ 287 h 573"/>
                  <a:gd name="connsiteX2" fmla="*/ 142 w 268"/>
                  <a:gd name="connsiteY2" fmla="*/ 0 h 573"/>
                  <a:gd name="connsiteX3" fmla="*/ 268 w 268"/>
                  <a:gd name="connsiteY3" fmla="*/ 256 h 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8" h="573">
                    <a:moveTo>
                      <a:pt x="142" y="573"/>
                    </a:moveTo>
                    <a:cubicBezTo>
                      <a:pt x="64" y="573"/>
                      <a:pt x="0" y="444"/>
                      <a:pt x="0" y="287"/>
                    </a:cubicBezTo>
                    <a:cubicBezTo>
                      <a:pt x="0" y="129"/>
                      <a:pt x="64" y="-4"/>
                      <a:pt x="142" y="0"/>
                    </a:cubicBezTo>
                    <a:cubicBezTo>
                      <a:pt x="234" y="5"/>
                      <a:pt x="261" y="106"/>
                      <a:pt x="268" y="256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9" name="组合 38"/>
            <p:cNvGrpSpPr/>
            <p:nvPr/>
          </p:nvGrpSpPr>
          <p:grpSpPr>
            <a:xfrm>
              <a:off x="11502" y="3252"/>
              <a:ext cx="303" cy="696"/>
              <a:chOff x="6636" y="3252"/>
              <a:chExt cx="303" cy="696"/>
            </a:xfrm>
          </p:grpSpPr>
          <p:sp>
            <p:nvSpPr>
              <p:cNvPr id="40" name="椭圆 39"/>
              <p:cNvSpPr/>
              <p:nvPr/>
            </p:nvSpPr>
            <p:spPr>
              <a:xfrm>
                <a:off x="6636" y="3732"/>
                <a:ext cx="216" cy="216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任意多边形 42"/>
              <p:cNvSpPr/>
              <p:nvPr/>
            </p:nvSpPr>
            <p:spPr>
              <a:xfrm>
                <a:off x="6671" y="3252"/>
                <a:ext cx="268" cy="573"/>
              </a:xfrm>
              <a:custGeom>
                <a:avLst/>
                <a:gdLst>
                  <a:gd name="connsiteX0" fmla="*/ 142 w 268"/>
                  <a:gd name="connsiteY0" fmla="*/ 573 h 573"/>
                  <a:gd name="connsiteX1" fmla="*/ 0 w 268"/>
                  <a:gd name="connsiteY1" fmla="*/ 287 h 573"/>
                  <a:gd name="connsiteX2" fmla="*/ 142 w 268"/>
                  <a:gd name="connsiteY2" fmla="*/ 0 h 573"/>
                  <a:gd name="connsiteX3" fmla="*/ 268 w 268"/>
                  <a:gd name="connsiteY3" fmla="*/ 256 h 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8" h="573">
                    <a:moveTo>
                      <a:pt x="142" y="573"/>
                    </a:moveTo>
                    <a:cubicBezTo>
                      <a:pt x="64" y="573"/>
                      <a:pt x="0" y="444"/>
                      <a:pt x="0" y="287"/>
                    </a:cubicBezTo>
                    <a:cubicBezTo>
                      <a:pt x="0" y="129"/>
                      <a:pt x="64" y="-4"/>
                      <a:pt x="142" y="0"/>
                    </a:cubicBezTo>
                    <a:cubicBezTo>
                      <a:pt x="234" y="5"/>
                      <a:pt x="261" y="106"/>
                      <a:pt x="268" y="256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4" name="组合 43"/>
            <p:cNvGrpSpPr/>
            <p:nvPr/>
          </p:nvGrpSpPr>
          <p:grpSpPr>
            <a:xfrm>
              <a:off x="13124" y="3252"/>
              <a:ext cx="303" cy="696"/>
              <a:chOff x="6636" y="3252"/>
              <a:chExt cx="303" cy="696"/>
            </a:xfrm>
          </p:grpSpPr>
          <p:sp>
            <p:nvSpPr>
              <p:cNvPr id="47" name="椭圆 46"/>
              <p:cNvSpPr/>
              <p:nvPr/>
            </p:nvSpPr>
            <p:spPr>
              <a:xfrm>
                <a:off x="6636" y="3732"/>
                <a:ext cx="216" cy="216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任意多边形 51"/>
              <p:cNvSpPr/>
              <p:nvPr/>
            </p:nvSpPr>
            <p:spPr>
              <a:xfrm>
                <a:off x="6671" y="3252"/>
                <a:ext cx="268" cy="573"/>
              </a:xfrm>
              <a:custGeom>
                <a:avLst/>
                <a:gdLst>
                  <a:gd name="connsiteX0" fmla="*/ 142 w 268"/>
                  <a:gd name="connsiteY0" fmla="*/ 573 h 573"/>
                  <a:gd name="connsiteX1" fmla="*/ 0 w 268"/>
                  <a:gd name="connsiteY1" fmla="*/ 287 h 573"/>
                  <a:gd name="connsiteX2" fmla="*/ 142 w 268"/>
                  <a:gd name="connsiteY2" fmla="*/ 0 h 573"/>
                  <a:gd name="connsiteX3" fmla="*/ 268 w 268"/>
                  <a:gd name="connsiteY3" fmla="*/ 256 h 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8" h="573">
                    <a:moveTo>
                      <a:pt x="142" y="573"/>
                    </a:moveTo>
                    <a:cubicBezTo>
                      <a:pt x="64" y="573"/>
                      <a:pt x="0" y="444"/>
                      <a:pt x="0" y="287"/>
                    </a:cubicBezTo>
                    <a:cubicBezTo>
                      <a:pt x="0" y="129"/>
                      <a:pt x="64" y="-4"/>
                      <a:pt x="142" y="0"/>
                    </a:cubicBezTo>
                    <a:cubicBezTo>
                      <a:pt x="234" y="5"/>
                      <a:pt x="261" y="106"/>
                      <a:pt x="268" y="256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2" name="文本框 11"/>
          <p:cNvSpPr txBox="1"/>
          <p:nvPr/>
        </p:nvSpPr>
        <p:spPr>
          <a:xfrm>
            <a:off x="6475730" y="3161030"/>
            <a:ext cx="4489450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269875" algn="just" defTabSz="2667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运行程序记录结果：</a:t>
            </a: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indent="0" algn="just" defTabSz="2667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是否找出符合条件的鲜花数：</a:t>
            </a:r>
            <a:r>
              <a:rPr lang="en-US" altLang="zh-CN" sz="2400" u="sng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      </a:t>
            </a:r>
            <a:r>
              <a:rPr lang="en-US" altLang="zh-CN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 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，共找出</a:t>
            </a:r>
            <a:r>
              <a:rPr lang="en-US" altLang="zh-CN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___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个结果。运行时间：</a:t>
            </a:r>
            <a:r>
              <a:rPr lang="en-US" altLang="zh-CN" sz="2400" u="sng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  </a:t>
            </a:r>
            <a:r>
              <a:rPr lang="en-US" altLang="zh-CN" sz="2400" u="sng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         </a:t>
            </a:r>
            <a:r>
              <a:rPr lang="en-US" altLang="zh-CN" sz="2400" u="sng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  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 flipH="1">
            <a:off x="1164590" y="819150"/>
            <a:ext cx="6675120" cy="561340"/>
          </a:xfrm>
          <a:prstGeom prst="rect">
            <a:avLst/>
          </a:prstGeom>
          <a:noFill/>
        </p:spPr>
        <p:txBody>
          <a:bodyPr wrap="square" lIns="91440" tIns="45720" rIns="91440" bIns="45720" anchor="b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3. 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程序验证，枚举出所需鲜花数量</a:t>
            </a:r>
          </a:p>
        </p:txBody>
      </p:sp>
      <p:pic>
        <p:nvPicPr>
          <p:cNvPr id="8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3745" y="2153285"/>
            <a:ext cx="3571240" cy="241808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文本框 8"/>
          <p:cNvSpPr txBox="1"/>
          <p:nvPr/>
        </p:nvSpPr>
        <p:spPr>
          <a:xfrm>
            <a:off x="2023745" y="1703070"/>
            <a:ext cx="6340475" cy="45021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indent="0" algn="just" defTabSz="2667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如何改进算法，才能避免鲜花数小于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0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的情况？</a:t>
            </a:r>
          </a:p>
        </p:txBody>
      </p:sp>
      <p:sp>
        <p:nvSpPr>
          <p:cNvPr id="10" name="右箭头 9"/>
          <p:cNvSpPr/>
          <p:nvPr/>
        </p:nvSpPr>
        <p:spPr>
          <a:xfrm>
            <a:off x="5744210" y="3388360"/>
            <a:ext cx="687070" cy="350520"/>
          </a:xfrm>
          <a:prstGeom prst="rightArrow">
            <a:avLst/>
          </a:prstGeom>
          <a:gradFill>
            <a:gsLst>
              <a:gs pos="2000">
                <a:srgbClr val="CDFBCD"/>
              </a:gs>
              <a:gs pos="67000">
                <a:srgbClr val="72D773"/>
              </a:gs>
              <a:gs pos="98000">
                <a:srgbClr val="72D673"/>
              </a:gs>
              <a:gs pos="35000">
                <a:srgbClr val="A9E4A9"/>
              </a:gs>
            </a:gsLst>
            <a:lin ang="16200000" scaled="0"/>
          </a:gradFill>
          <a:ln>
            <a:solidFill>
              <a:srgbClr val="00B05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 descr="IMG_2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0505" y="3020695"/>
            <a:ext cx="3478530" cy="1320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73742850" name="云形标注 1073742849"/>
          <p:cNvSpPr/>
          <p:nvPr/>
        </p:nvSpPr>
        <p:spPr>
          <a:xfrm>
            <a:off x="7839710" y="4060190"/>
            <a:ext cx="2497455" cy="1472565"/>
          </a:xfrm>
          <a:prstGeom prst="cloudCallout">
            <a:avLst>
              <a:gd name="adj1" fmla="val -41218"/>
              <a:gd name="adj2" fmla="val -63088"/>
            </a:avLst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r>
              <a:rPr lang="zh-CN" altLang="en-US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想一想</a:t>
            </a:r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</a:rPr>
              <a:t>：这段积木放在何处？作用如何？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742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73742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7374285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 flipH="1">
            <a:off x="1164590" y="1077595"/>
            <a:ext cx="3528695" cy="561340"/>
          </a:xfrm>
          <a:prstGeom prst="rect">
            <a:avLst/>
          </a:prstGeom>
          <a:noFill/>
        </p:spPr>
        <p:txBody>
          <a:bodyPr wrap="square" lIns="91440" tIns="45720" rIns="91440" bIns="45720" anchor="b" anchorCtr="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循环嵌套与执行次数</a:t>
            </a:r>
          </a:p>
        </p:txBody>
      </p:sp>
      <p:sp>
        <p:nvSpPr>
          <p:cNvPr id="102" name="文本框 101"/>
          <p:cNvSpPr txBox="1"/>
          <p:nvPr/>
        </p:nvSpPr>
        <p:spPr>
          <a:xfrm>
            <a:off x="1141730" y="1638935"/>
            <a:ext cx="8846820" cy="5499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indent="269875" fontAlgn="auto">
              <a:lnSpc>
                <a:spcPct val="120000"/>
              </a:lnSpc>
            </a:pPr>
            <a:r>
              <a:rPr lang="zh-CN" altLang="en-US" sz="20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当枚举对象多于于</a:t>
            </a:r>
            <a:r>
              <a:rPr lang="en-US" altLang="zh-CN" sz="20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0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个时，如何减少算法的执行次数来提高运行的时间效率？</a:t>
            </a:r>
          </a:p>
        </p:txBody>
      </p:sp>
      <p:pic>
        <p:nvPicPr>
          <p:cNvPr id="4" name="图片 -214748252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2164" r="57819" b="13846"/>
          <a:stretch>
            <a:fillRect/>
          </a:stretch>
        </p:blipFill>
        <p:spPr>
          <a:xfrm>
            <a:off x="1202690" y="2188845"/>
            <a:ext cx="2225675" cy="33864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-214748252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50583" t="-8" b="13049"/>
          <a:stretch>
            <a:fillRect/>
          </a:stretch>
        </p:blipFill>
        <p:spPr>
          <a:xfrm>
            <a:off x="3428365" y="2153285"/>
            <a:ext cx="2641600" cy="3552190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8" name="右箭头 7"/>
          <p:cNvSpPr/>
          <p:nvPr/>
        </p:nvSpPr>
        <p:spPr>
          <a:xfrm>
            <a:off x="2586355" y="3552190"/>
            <a:ext cx="842010" cy="494665"/>
          </a:xfrm>
          <a:prstGeom prst="rightArrow">
            <a:avLst/>
          </a:prstGeom>
          <a:solidFill>
            <a:schemeClr val="bg2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 descr="7b0a202020202274657874626f78223a2022220a7d0a"/>
          <p:cNvGrpSpPr/>
          <p:nvPr/>
        </p:nvGrpSpPr>
        <p:grpSpPr>
          <a:xfrm>
            <a:off x="6070600" y="2238375"/>
            <a:ext cx="5427345" cy="3874770"/>
            <a:chOff x="5910" y="3275"/>
            <a:chExt cx="7372" cy="4212"/>
          </a:xfrm>
        </p:grpSpPr>
        <p:sp>
          <p:nvSpPr>
            <p:cNvPr id="2126" name="图形 2114"/>
            <p:cNvSpPr/>
            <p:nvPr/>
          </p:nvSpPr>
          <p:spPr>
            <a:xfrm>
              <a:off x="12806" y="7044"/>
              <a:ext cx="462" cy="443"/>
            </a:xfrm>
            <a:custGeom>
              <a:avLst/>
              <a:gdLst>
                <a:gd name="connsiteX0" fmla="*/ 153621 w 293354"/>
                <a:gd name="connsiteY0" fmla="*/ 242148 h 281203"/>
                <a:gd name="connsiteX1" fmla="*/ 6943 w 293354"/>
                <a:gd name="connsiteY1" fmla="*/ 242148 h 281203"/>
                <a:gd name="connsiteX2" fmla="*/ 6943 w 293354"/>
                <a:gd name="connsiteY2" fmla="*/ 51207 h 281203"/>
                <a:gd name="connsiteX3" fmla="*/ 6943 w 293354"/>
                <a:gd name="connsiteY3" fmla="*/ 0 h 281203"/>
                <a:gd name="connsiteX4" fmla="*/ 0 w 293354"/>
                <a:gd name="connsiteY4" fmla="*/ 0 h 281203"/>
                <a:gd name="connsiteX5" fmla="*/ 0 w 293354"/>
                <a:gd name="connsiteY5" fmla="*/ 90263 h 281203"/>
                <a:gd name="connsiteX6" fmla="*/ 0 w 293354"/>
                <a:gd name="connsiteY6" fmla="*/ 281204 h 281203"/>
                <a:gd name="connsiteX7" fmla="*/ 146677 w 293354"/>
                <a:gd name="connsiteY7" fmla="*/ 281204 h 281203"/>
                <a:gd name="connsiteX8" fmla="*/ 293355 w 293354"/>
                <a:gd name="connsiteY8" fmla="*/ 144941 h 281203"/>
                <a:gd name="connsiteX9" fmla="*/ 153621 w 293354"/>
                <a:gd name="connsiteY9" fmla="*/ 242148 h 281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3354" h="281203">
                  <a:moveTo>
                    <a:pt x="153621" y="242148"/>
                  </a:moveTo>
                  <a:lnTo>
                    <a:pt x="6943" y="242148"/>
                  </a:lnTo>
                  <a:lnTo>
                    <a:pt x="6943" y="51207"/>
                  </a:lnTo>
                  <a:lnTo>
                    <a:pt x="6943" y="0"/>
                  </a:lnTo>
                  <a:lnTo>
                    <a:pt x="0" y="0"/>
                  </a:lnTo>
                  <a:lnTo>
                    <a:pt x="0" y="90263"/>
                  </a:lnTo>
                  <a:lnTo>
                    <a:pt x="0" y="281204"/>
                  </a:lnTo>
                  <a:lnTo>
                    <a:pt x="146677" y="281204"/>
                  </a:lnTo>
                  <a:cubicBezTo>
                    <a:pt x="226526" y="281204"/>
                    <a:pt x="290751" y="220450"/>
                    <a:pt x="293355" y="144941"/>
                  </a:cubicBezTo>
                  <a:cubicBezTo>
                    <a:pt x="274261" y="201356"/>
                    <a:pt x="218714" y="242148"/>
                    <a:pt x="153621" y="242148"/>
                  </a:cubicBezTo>
                  <a:close/>
                </a:path>
              </a:pathLst>
            </a:custGeom>
            <a:solidFill>
              <a:srgbClr val="FFBB00"/>
            </a:solidFill>
            <a:ln w="86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27" name="图形 2114"/>
            <p:cNvSpPr/>
            <p:nvPr/>
          </p:nvSpPr>
          <p:spPr>
            <a:xfrm>
              <a:off x="12837" y="6967"/>
              <a:ext cx="443" cy="288"/>
            </a:xfrm>
            <a:custGeom>
              <a:avLst/>
              <a:gdLst>
                <a:gd name="connsiteX0" fmla="*/ 274261 w 281204"/>
                <a:gd name="connsiteY0" fmla="*/ 178790 h 183129"/>
                <a:gd name="connsiteX1" fmla="*/ 274261 w 281204"/>
                <a:gd name="connsiteY1" fmla="*/ 183130 h 183129"/>
                <a:gd name="connsiteX2" fmla="*/ 281204 w 281204"/>
                <a:gd name="connsiteY2" fmla="*/ 140602 h 183129"/>
                <a:gd name="connsiteX3" fmla="*/ 140602 w 281204"/>
                <a:gd name="connsiteY3" fmla="*/ 0 h 183129"/>
                <a:gd name="connsiteX4" fmla="*/ 0 w 281204"/>
                <a:gd name="connsiteY4" fmla="*/ 0 h 183129"/>
                <a:gd name="connsiteX5" fmla="*/ 0 w 281204"/>
                <a:gd name="connsiteY5" fmla="*/ 39056 h 183129"/>
                <a:gd name="connsiteX6" fmla="*/ 133659 w 281204"/>
                <a:gd name="connsiteY6" fmla="*/ 39056 h 183129"/>
                <a:gd name="connsiteX7" fmla="*/ 274261 w 281204"/>
                <a:gd name="connsiteY7" fmla="*/ 178790 h 183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1204" h="183129">
                  <a:moveTo>
                    <a:pt x="274261" y="178790"/>
                  </a:moveTo>
                  <a:cubicBezTo>
                    <a:pt x="274261" y="180526"/>
                    <a:pt x="274261" y="181394"/>
                    <a:pt x="274261" y="183130"/>
                  </a:cubicBezTo>
                  <a:cubicBezTo>
                    <a:pt x="278601" y="169243"/>
                    <a:pt x="281204" y="155356"/>
                    <a:pt x="281204" y="140602"/>
                  </a:cubicBezTo>
                  <a:cubicBezTo>
                    <a:pt x="281204" y="63358"/>
                    <a:pt x="218714" y="0"/>
                    <a:pt x="140602" y="0"/>
                  </a:cubicBezTo>
                  <a:lnTo>
                    <a:pt x="0" y="0"/>
                  </a:lnTo>
                  <a:lnTo>
                    <a:pt x="0" y="39056"/>
                  </a:lnTo>
                  <a:lnTo>
                    <a:pt x="133659" y="39056"/>
                  </a:lnTo>
                  <a:cubicBezTo>
                    <a:pt x="211771" y="38188"/>
                    <a:pt x="274261" y="101546"/>
                    <a:pt x="274261" y="178790"/>
                  </a:cubicBezTo>
                  <a:close/>
                </a:path>
              </a:pathLst>
            </a:custGeom>
            <a:solidFill>
              <a:srgbClr val="FFBB00"/>
            </a:solidFill>
            <a:ln w="86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28" name="图形 2114"/>
            <p:cNvSpPr/>
            <p:nvPr/>
          </p:nvSpPr>
          <p:spPr>
            <a:xfrm>
              <a:off x="5930" y="3658"/>
              <a:ext cx="7338" cy="3589"/>
            </a:xfrm>
            <a:custGeom>
              <a:avLst/>
              <a:gdLst>
                <a:gd name="connsiteX0" fmla="*/ 1626503 w 4659861"/>
                <a:gd name="connsiteY0" fmla="*/ 2190614 h 2279141"/>
                <a:gd name="connsiteX1" fmla="*/ 144107 w 4659861"/>
                <a:gd name="connsiteY1" fmla="*/ 2190614 h 2279141"/>
                <a:gd name="connsiteX2" fmla="*/ 33 w 4659861"/>
                <a:gd name="connsiteY2" fmla="*/ 2048276 h 2279141"/>
                <a:gd name="connsiteX3" fmla="*/ 140635 w 4659861"/>
                <a:gd name="connsiteY3" fmla="*/ 1910278 h 2279141"/>
                <a:gd name="connsiteX4" fmla="*/ 281237 w 4659861"/>
                <a:gd name="connsiteY4" fmla="*/ 1910278 h 2279141"/>
                <a:gd name="connsiteX5" fmla="*/ 281237 w 4659861"/>
                <a:gd name="connsiteY5" fmla="*/ 0 h 2279141"/>
                <a:gd name="connsiteX6" fmla="*/ 1626503 w 4659861"/>
                <a:gd name="connsiteY6" fmla="*/ 0 h 2279141"/>
                <a:gd name="connsiteX7" fmla="*/ 3033392 w 4659861"/>
                <a:gd name="connsiteY7" fmla="*/ 0 h 2279141"/>
                <a:gd name="connsiteX8" fmla="*/ 4468921 w 4659861"/>
                <a:gd name="connsiteY8" fmla="*/ 0 h 2279141"/>
                <a:gd name="connsiteX9" fmla="*/ 4659862 w 4659861"/>
                <a:gd name="connsiteY9" fmla="*/ 190941 h 2279141"/>
                <a:gd name="connsiteX10" fmla="*/ 4659862 w 4659861"/>
                <a:gd name="connsiteY10" fmla="*/ 2279141 h 2279141"/>
                <a:gd name="connsiteX11" fmla="*/ 4519260 w 4659861"/>
                <a:gd name="connsiteY11" fmla="*/ 2189746 h 2279141"/>
                <a:gd name="connsiteX12" fmla="*/ 3033392 w 4659861"/>
                <a:gd name="connsiteY12" fmla="*/ 2189746 h 2279141"/>
                <a:gd name="connsiteX13" fmla="*/ 1626503 w 4659861"/>
                <a:gd name="connsiteY13" fmla="*/ 2189746 h 2279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659861" h="2279141">
                  <a:moveTo>
                    <a:pt x="1626503" y="2190614"/>
                  </a:moveTo>
                  <a:lnTo>
                    <a:pt x="144107" y="2190614"/>
                  </a:lnTo>
                  <a:cubicBezTo>
                    <a:pt x="65127" y="2190614"/>
                    <a:pt x="-1703" y="2126389"/>
                    <a:pt x="33" y="2048276"/>
                  </a:cubicBezTo>
                  <a:cubicBezTo>
                    <a:pt x="1769" y="1971900"/>
                    <a:pt x="63391" y="1910278"/>
                    <a:pt x="140635" y="1910278"/>
                  </a:cubicBezTo>
                  <a:lnTo>
                    <a:pt x="281237" y="1910278"/>
                  </a:lnTo>
                  <a:lnTo>
                    <a:pt x="281237" y="0"/>
                  </a:lnTo>
                  <a:lnTo>
                    <a:pt x="1626503" y="0"/>
                  </a:lnTo>
                  <a:lnTo>
                    <a:pt x="3033392" y="0"/>
                  </a:lnTo>
                  <a:lnTo>
                    <a:pt x="4468921" y="0"/>
                  </a:lnTo>
                  <a:cubicBezTo>
                    <a:pt x="4574806" y="0"/>
                    <a:pt x="4659862" y="85923"/>
                    <a:pt x="4659862" y="190941"/>
                  </a:cubicBezTo>
                  <a:lnTo>
                    <a:pt x="4659862" y="2279141"/>
                  </a:lnTo>
                  <a:cubicBezTo>
                    <a:pt x="4659862" y="2201897"/>
                    <a:pt x="4597372" y="2189746"/>
                    <a:pt x="4519260" y="2189746"/>
                  </a:cubicBezTo>
                  <a:lnTo>
                    <a:pt x="3033392" y="2189746"/>
                  </a:lnTo>
                  <a:lnTo>
                    <a:pt x="1626503" y="2189746"/>
                  </a:lnTo>
                  <a:close/>
                </a:path>
              </a:pathLst>
            </a:custGeom>
            <a:solidFill>
              <a:srgbClr val="FFBB00"/>
            </a:solidFill>
            <a:ln w="86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29" name="图形 2114"/>
            <p:cNvSpPr/>
            <p:nvPr/>
          </p:nvSpPr>
          <p:spPr>
            <a:xfrm>
              <a:off x="13268" y="7131"/>
              <a:ext cx="14" cy="56"/>
            </a:xfrm>
            <a:custGeom>
              <a:avLst/>
              <a:gdLst>
                <a:gd name="connsiteX0" fmla="*/ 0 w 8679"/>
                <a:gd name="connsiteY0" fmla="*/ 0 h 35584"/>
                <a:gd name="connsiteX1" fmla="*/ 0 w 8679"/>
                <a:gd name="connsiteY1" fmla="*/ 35585 h 35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679" h="35584">
                  <a:moveTo>
                    <a:pt x="0" y="0"/>
                  </a:moveTo>
                  <a:lnTo>
                    <a:pt x="0" y="35585"/>
                  </a:lnTo>
                </a:path>
              </a:pathLst>
            </a:custGeom>
            <a:solidFill>
              <a:srgbClr val="FFFFFF"/>
            </a:solidFill>
            <a:ln w="26035" cap="flat">
              <a:solidFill>
                <a:srgbClr val="5477E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30" name="图形 2114"/>
            <p:cNvSpPr/>
            <p:nvPr/>
          </p:nvSpPr>
          <p:spPr>
            <a:xfrm>
              <a:off x="5930" y="3516"/>
              <a:ext cx="7338" cy="3671"/>
            </a:xfrm>
            <a:custGeom>
              <a:avLst/>
              <a:gdLst>
                <a:gd name="connsiteX0" fmla="*/ 4659862 w 4659861"/>
                <a:gd name="connsiteY0" fmla="*/ 2331216 h 2331216"/>
                <a:gd name="connsiteX1" fmla="*/ 4519260 w 4659861"/>
                <a:gd name="connsiteY1" fmla="*/ 2190614 h 2331216"/>
                <a:gd name="connsiteX2" fmla="*/ 3033392 w 4659861"/>
                <a:gd name="connsiteY2" fmla="*/ 2190614 h 2331216"/>
                <a:gd name="connsiteX3" fmla="*/ 1626503 w 4659861"/>
                <a:gd name="connsiteY3" fmla="*/ 2190614 h 2331216"/>
                <a:gd name="connsiteX4" fmla="*/ 144107 w 4659861"/>
                <a:gd name="connsiteY4" fmla="*/ 2190614 h 2331216"/>
                <a:gd name="connsiteX5" fmla="*/ 33 w 4659861"/>
                <a:gd name="connsiteY5" fmla="*/ 2047408 h 2331216"/>
                <a:gd name="connsiteX6" fmla="*/ 140635 w 4659861"/>
                <a:gd name="connsiteY6" fmla="*/ 1909410 h 2331216"/>
                <a:gd name="connsiteX7" fmla="*/ 281237 w 4659861"/>
                <a:gd name="connsiteY7" fmla="*/ 1909410 h 2331216"/>
                <a:gd name="connsiteX8" fmla="*/ 281237 w 4659861"/>
                <a:gd name="connsiteY8" fmla="*/ 0 h 2331216"/>
                <a:gd name="connsiteX9" fmla="*/ 1626503 w 4659861"/>
                <a:gd name="connsiteY9" fmla="*/ 0 h 2331216"/>
                <a:gd name="connsiteX10" fmla="*/ 3033392 w 4659861"/>
                <a:gd name="connsiteY10" fmla="*/ 0 h 2331216"/>
                <a:gd name="connsiteX11" fmla="*/ 4468921 w 4659861"/>
                <a:gd name="connsiteY11" fmla="*/ 0 h 2331216"/>
                <a:gd name="connsiteX12" fmla="*/ 4659862 w 4659861"/>
                <a:gd name="connsiteY12" fmla="*/ 190941 h 2331216"/>
                <a:gd name="connsiteX13" fmla="*/ 4659862 w 4659861"/>
                <a:gd name="connsiteY13" fmla="*/ 2295632 h 233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659861" h="2331216">
                  <a:moveTo>
                    <a:pt x="4659862" y="2331216"/>
                  </a:moveTo>
                  <a:cubicBezTo>
                    <a:pt x="4659862" y="2253972"/>
                    <a:pt x="4597372" y="2190614"/>
                    <a:pt x="4519260" y="2190614"/>
                  </a:cubicBezTo>
                  <a:lnTo>
                    <a:pt x="3033392" y="2190614"/>
                  </a:lnTo>
                  <a:lnTo>
                    <a:pt x="1626503" y="2190614"/>
                  </a:lnTo>
                  <a:lnTo>
                    <a:pt x="144107" y="2190614"/>
                  </a:lnTo>
                  <a:cubicBezTo>
                    <a:pt x="65127" y="2190614"/>
                    <a:pt x="-1703" y="2126389"/>
                    <a:pt x="33" y="2047408"/>
                  </a:cubicBezTo>
                  <a:cubicBezTo>
                    <a:pt x="1769" y="1971032"/>
                    <a:pt x="63391" y="1909410"/>
                    <a:pt x="140635" y="1909410"/>
                  </a:cubicBezTo>
                  <a:lnTo>
                    <a:pt x="281237" y="1909410"/>
                  </a:lnTo>
                  <a:lnTo>
                    <a:pt x="281237" y="0"/>
                  </a:lnTo>
                  <a:lnTo>
                    <a:pt x="1626503" y="0"/>
                  </a:lnTo>
                  <a:lnTo>
                    <a:pt x="3033392" y="0"/>
                  </a:lnTo>
                  <a:lnTo>
                    <a:pt x="4468921" y="0"/>
                  </a:lnTo>
                  <a:cubicBezTo>
                    <a:pt x="4574806" y="0"/>
                    <a:pt x="4659862" y="85923"/>
                    <a:pt x="4659862" y="190941"/>
                  </a:cubicBezTo>
                  <a:lnTo>
                    <a:pt x="4659862" y="2295632"/>
                  </a:lnTo>
                </a:path>
              </a:pathLst>
            </a:custGeom>
            <a:solidFill>
              <a:srgbClr val="FFFFFF"/>
            </a:solidFill>
            <a:ln w="26035" cap="flat">
              <a:solidFill>
                <a:srgbClr val="5477E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31" name="图形 2114"/>
            <p:cNvSpPr/>
            <p:nvPr/>
          </p:nvSpPr>
          <p:spPr>
            <a:xfrm>
              <a:off x="5933" y="3356"/>
              <a:ext cx="509" cy="3442"/>
            </a:xfrm>
            <a:custGeom>
              <a:avLst/>
              <a:gdLst>
                <a:gd name="connsiteX0" fmla="*/ 322899 w 322899"/>
                <a:gd name="connsiteY0" fmla="*/ 0 h 2185406"/>
                <a:gd name="connsiteX1" fmla="*/ 322899 w 322899"/>
                <a:gd name="connsiteY1" fmla="*/ 2061295 h 2185406"/>
                <a:gd name="connsiteX2" fmla="*/ 166675 w 322899"/>
                <a:gd name="connsiteY2" fmla="*/ 2061295 h 2185406"/>
                <a:gd name="connsiteX3" fmla="*/ 15658 w 322899"/>
                <a:gd name="connsiteY3" fmla="*/ 2185407 h 2185406"/>
                <a:gd name="connsiteX4" fmla="*/ 9582 w 322899"/>
                <a:gd name="connsiteY4" fmla="*/ 141470 h 2185406"/>
                <a:gd name="connsiteX5" fmla="*/ 165807 w 322899"/>
                <a:gd name="connsiteY5" fmla="*/ 0 h 2185406"/>
                <a:gd name="connsiteX6" fmla="*/ 322899 w 322899"/>
                <a:gd name="connsiteY6" fmla="*/ 0 h 2185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2899" h="2185406">
                  <a:moveTo>
                    <a:pt x="322899" y="0"/>
                  </a:moveTo>
                  <a:lnTo>
                    <a:pt x="322899" y="2061295"/>
                  </a:lnTo>
                  <a:lnTo>
                    <a:pt x="166675" y="2061295"/>
                  </a:lnTo>
                  <a:cubicBezTo>
                    <a:pt x="79883" y="2061295"/>
                    <a:pt x="36488" y="2114238"/>
                    <a:pt x="15658" y="2185407"/>
                  </a:cubicBezTo>
                  <a:cubicBezTo>
                    <a:pt x="-15587" y="2179331"/>
                    <a:pt x="9582" y="141470"/>
                    <a:pt x="9582" y="141470"/>
                  </a:cubicBezTo>
                  <a:cubicBezTo>
                    <a:pt x="9582" y="63358"/>
                    <a:pt x="79883" y="0"/>
                    <a:pt x="165807" y="0"/>
                  </a:cubicBezTo>
                  <a:lnTo>
                    <a:pt x="322899" y="0"/>
                  </a:lnTo>
                  <a:close/>
                </a:path>
              </a:pathLst>
            </a:custGeom>
            <a:solidFill>
              <a:srgbClr val="FFBB00"/>
            </a:solidFill>
            <a:ln w="86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32" name="图形 2114"/>
            <p:cNvSpPr/>
            <p:nvPr/>
          </p:nvSpPr>
          <p:spPr>
            <a:xfrm>
              <a:off x="5930" y="3296"/>
              <a:ext cx="443" cy="3450"/>
            </a:xfrm>
            <a:custGeom>
              <a:avLst/>
              <a:gdLst>
                <a:gd name="connsiteX0" fmla="*/ 0 w 281204"/>
                <a:gd name="connsiteY0" fmla="*/ 2178463 h 2190613"/>
                <a:gd name="connsiteX1" fmla="*/ 0 w 281204"/>
                <a:gd name="connsiteY1" fmla="*/ 140602 h 2190613"/>
                <a:gd name="connsiteX2" fmla="*/ 140602 w 281204"/>
                <a:gd name="connsiteY2" fmla="*/ 0 h 2190613"/>
                <a:gd name="connsiteX3" fmla="*/ 281204 w 281204"/>
                <a:gd name="connsiteY3" fmla="*/ 0 h 2190613"/>
                <a:gd name="connsiteX4" fmla="*/ 281204 w 281204"/>
                <a:gd name="connsiteY4" fmla="*/ 2050012 h 2190613"/>
                <a:gd name="connsiteX5" fmla="*/ 140602 w 281204"/>
                <a:gd name="connsiteY5" fmla="*/ 2050012 h 2190613"/>
                <a:gd name="connsiteX6" fmla="*/ 0 w 281204"/>
                <a:gd name="connsiteY6" fmla="*/ 2190614 h 2190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1204" h="2190613">
                  <a:moveTo>
                    <a:pt x="0" y="2178463"/>
                  </a:moveTo>
                  <a:lnTo>
                    <a:pt x="0" y="140602"/>
                  </a:lnTo>
                  <a:cubicBezTo>
                    <a:pt x="0" y="63358"/>
                    <a:pt x="62490" y="0"/>
                    <a:pt x="140602" y="0"/>
                  </a:cubicBezTo>
                  <a:lnTo>
                    <a:pt x="281204" y="0"/>
                  </a:lnTo>
                  <a:lnTo>
                    <a:pt x="281204" y="2050012"/>
                  </a:lnTo>
                  <a:lnTo>
                    <a:pt x="140602" y="2050012"/>
                  </a:lnTo>
                  <a:cubicBezTo>
                    <a:pt x="63358" y="2050012"/>
                    <a:pt x="0" y="2112502"/>
                    <a:pt x="0" y="2190614"/>
                  </a:cubicBezTo>
                </a:path>
              </a:pathLst>
            </a:custGeom>
            <a:solidFill>
              <a:srgbClr val="FFFFFF"/>
            </a:solidFill>
            <a:ln w="26035" cap="flat">
              <a:solidFill>
                <a:srgbClr val="5477E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33" name="图形 2114"/>
            <p:cNvSpPr/>
            <p:nvPr/>
          </p:nvSpPr>
          <p:spPr>
            <a:xfrm>
              <a:off x="5930" y="6726"/>
              <a:ext cx="14" cy="19"/>
            </a:xfrm>
            <a:custGeom>
              <a:avLst/>
              <a:gdLst>
                <a:gd name="connsiteX0" fmla="*/ 0 w 8679"/>
                <a:gd name="connsiteY0" fmla="*/ 12151 h 12150"/>
                <a:gd name="connsiteX1" fmla="*/ 0 w 8679"/>
                <a:gd name="connsiteY1" fmla="*/ 0 h 12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679" h="12150">
                  <a:moveTo>
                    <a:pt x="0" y="12151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26035" cap="flat">
              <a:solidFill>
                <a:srgbClr val="5477E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34" name="图形 2114"/>
            <p:cNvSpPr/>
            <p:nvPr/>
          </p:nvSpPr>
          <p:spPr>
            <a:xfrm>
              <a:off x="5910" y="3275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8679" h="8679"/>
              </a:pathLst>
            </a:custGeom>
            <a:noFill/>
            <a:ln w="26035" cap="flat">
              <a:solidFill>
                <a:srgbClr val="5477E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35" name="图形 2114"/>
            <p:cNvSpPr/>
            <p:nvPr/>
          </p:nvSpPr>
          <p:spPr>
            <a:xfrm>
              <a:off x="12826" y="6967"/>
              <a:ext cx="443" cy="443"/>
            </a:xfrm>
            <a:custGeom>
              <a:avLst/>
              <a:gdLst>
                <a:gd name="connsiteX0" fmla="*/ 0 w 281204"/>
                <a:gd name="connsiteY0" fmla="*/ 0 h 281203"/>
                <a:gd name="connsiteX1" fmla="*/ 140602 w 281204"/>
                <a:gd name="connsiteY1" fmla="*/ 0 h 281203"/>
                <a:gd name="connsiteX2" fmla="*/ 281204 w 281204"/>
                <a:gd name="connsiteY2" fmla="*/ 140602 h 281203"/>
                <a:gd name="connsiteX3" fmla="*/ 140602 w 281204"/>
                <a:gd name="connsiteY3" fmla="*/ 281204 h 281203"/>
                <a:gd name="connsiteX4" fmla="*/ 0 w 281204"/>
                <a:gd name="connsiteY4" fmla="*/ 281204 h 281203"/>
                <a:gd name="connsiteX5" fmla="*/ 0 w 281204"/>
                <a:gd name="connsiteY5" fmla="*/ 90263 h 281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1204" h="281203">
                  <a:moveTo>
                    <a:pt x="0" y="0"/>
                  </a:moveTo>
                  <a:lnTo>
                    <a:pt x="140602" y="0"/>
                  </a:lnTo>
                  <a:cubicBezTo>
                    <a:pt x="217846" y="0"/>
                    <a:pt x="281204" y="62490"/>
                    <a:pt x="281204" y="140602"/>
                  </a:cubicBezTo>
                  <a:cubicBezTo>
                    <a:pt x="281204" y="217846"/>
                    <a:pt x="218714" y="281204"/>
                    <a:pt x="140602" y="281204"/>
                  </a:cubicBezTo>
                  <a:lnTo>
                    <a:pt x="0" y="281204"/>
                  </a:lnTo>
                  <a:lnTo>
                    <a:pt x="0" y="90263"/>
                  </a:lnTo>
                </a:path>
              </a:pathLst>
            </a:custGeom>
            <a:noFill/>
            <a:ln w="26035" cap="flat">
              <a:solidFill>
                <a:srgbClr val="5477E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6633" y="3658"/>
              <a:ext cx="6348" cy="330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indent="457200" algn="just" fontAlgn="auto">
                <a:lnSpc>
                  <a:spcPct val="130000"/>
                </a:lnSpc>
              </a:pPr>
              <a:r>
                <a:rPr lang="zh-CN" altLang="en-US" sz="2400" b="1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结论：</a:t>
              </a:r>
              <a:r>
                <a:rPr lang="zh-CN" altLang="en-US" sz="240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通过列举所有可能情况，找到适合条件的结果，是解决问题的一种有效方法。当多个元素的量同时决定结果时，就要嵌套多个层级来列举所有情况。每多一个层级，执行次数将急剧增加。</a:t>
              </a:r>
              <a:endParaRPr lang="zh-CN" altLang="en-US" sz="2400" spc="200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 flipH="1">
            <a:off x="1164590" y="1077595"/>
            <a:ext cx="3760470" cy="561340"/>
          </a:xfrm>
          <a:prstGeom prst="rect">
            <a:avLst/>
          </a:prstGeom>
          <a:noFill/>
        </p:spPr>
        <p:txBody>
          <a:bodyPr wrap="square" lIns="91440" tIns="45720" rIns="91440" bIns="45720" anchor="b" anchorCtr="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减少执行次数提高效率</a:t>
            </a:r>
          </a:p>
        </p:txBody>
      </p:sp>
      <p:grpSp>
        <p:nvGrpSpPr>
          <p:cNvPr id="5" name="组合 4" descr="7b0a202020202274657874626f78223a2022220a7d0a"/>
          <p:cNvGrpSpPr/>
          <p:nvPr/>
        </p:nvGrpSpPr>
        <p:grpSpPr>
          <a:xfrm>
            <a:off x="1867535" y="1741805"/>
            <a:ext cx="8335010" cy="3283585"/>
            <a:chOff x="5402" y="3594"/>
            <a:chExt cx="8398" cy="3612"/>
          </a:xfrm>
        </p:grpSpPr>
        <p:grpSp>
          <p:nvGrpSpPr>
            <p:cNvPr id="6" name="组合 5"/>
            <p:cNvGrpSpPr/>
            <p:nvPr/>
          </p:nvGrpSpPr>
          <p:grpSpPr>
            <a:xfrm>
              <a:off x="5402" y="3594"/>
              <a:ext cx="8398" cy="3612"/>
              <a:chOff x="5402" y="3594"/>
              <a:chExt cx="8398" cy="3612"/>
            </a:xfrm>
          </p:grpSpPr>
          <p:sp>
            <p:nvSpPr>
              <p:cNvPr id="181" name="Freeform 107"/>
              <p:cNvSpPr>
                <a:spLocks noEditPoints="1"/>
              </p:cNvSpPr>
              <p:nvPr/>
            </p:nvSpPr>
            <p:spPr bwMode="auto">
              <a:xfrm>
                <a:off x="13134" y="6734"/>
                <a:ext cx="124" cy="128"/>
              </a:xfrm>
              <a:custGeom>
                <a:avLst/>
                <a:gdLst>
                  <a:gd name="T0" fmla="*/ 18 w 19"/>
                  <a:gd name="T1" fmla="*/ 15 h 20"/>
                  <a:gd name="T2" fmla="*/ 19 w 19"/>
                  <a:gd name="T3" fmla="*/ 13 h 20"/>
                  <a:gd name="T4" fmla="*/ 17 w 19"/>
                  <a:gd name="T5" fmla="*/ 11 h 20"/>
                  <a:gd name="T6" fmla="*/ 17 w 19"/>
                  <a:gd name="T7" fmla="*/ 9 h 20"/>
                  <a:gd name="T8" fmla="*/ 19 w 19"/>
                  <a:gd name="T9" fmla="*/ 7 h 20"/>
                  <a:gd name="T10" fmla="*/ 18 w 19"/>
                  <a:gd name="T11" fmla="*/ 5 h 20"/>
                  <a:gd name="T12" fmla="*/ 15 w 19"/>
                  <a:gd name="T13" fmla="*/ 5 h 20"/>
                  <a:gd name="T14" fmla="*/ 14 w 19"/>
                  <a:gd name="T15" fmla="*/ 4 h 20"/>
                  <a:gd name="T16" fmla="*/ 14 w 19"/>
                  <a:gd name="T17" fmla="*/ 1 h 20"/>
                  <a:gd name="T18" fmla="*/ 12 w 19"/>
                  <a:gd name="T19" fmla="*/ 0 h 20"/>
                  <a:gd name="T20" fmla="*/ 10 w 19"/>
                  <a:gd name="T21" fmla="*/ 2 h 20"/>
                  <a:gd name="T22" fmla="*/ 8 w 19"/>
                  <a:gd name="T23" fmla="*/ 2 h 20"/>
                  <a:gd name="T24" fmla="*/ 7 w 19"/>
                  <a:gd name="T25" fmla="*/ 0 h 20"/>
                  <a:gd name="T26" fmla="*/ 4 w 19"/>
                  <a:gd name="T27" fmla="*/ 1 h 20"/>
                  <a:gd name="T28" fmla="*/ 5 w 19"/>
                  <a:gd name="T29" fmla="*/ 4 h 20"/>
                  <a:gd name="T30" fmla="*/ 3 w 19"/>
                  <a:gd name="T31" fmla="*/ 5 h 20"/>
                  <a:gd name="T32" fmla="*/ 0 w 19"/>
                  <a:gd name="T33" fmla="*/ 5 h 20"/>
                  <a:gd name="T34" fmla="*/ 0 w 19"/>
                  <a:gd name="T35" fmla="*/ 7 h 20"/>
                  <a:gd name="T36" fmla="*/ 2 w 19"/>
                  <a:gd name="T37" fmla="*/ 9 h 20"/>
                  <a:gd name="T38" fmla="*/ 2 w 19"/>
                  <a:gd name="T39" fmla="*/ 11 h 20"/>
                  <a:gd name="T40" fmla="*/ 0 w 19"/>
                  <a:gd name="T41" fmla="*/ 13 h 20"/>
                  <a:gd name="T42" fmla="*/ 1 w 19"/>
                  <a:gd name="T43" fmla="*/ 15 h 20"/>
                  <a:gd name="T44" fmla="*/ 3 w 19"/>
                  <a:gd name="T45" fmla="*/ 15 h 20"/>
                  <a:gd name="T46" fmla="*/ 5 w 19"/>
                  <a:gd name="T47" fmla="*/ 16 h 20"/>
                  <a:gd name="T48" fmla="*/ 4 w 19"/>
                  <a:gd name="T49" fmla="*/ 19 h 20"/>
                  <a:gd name="T50" fmla="*/ 7 w 19"/>
                  <a:gd name="T51" fmla="*/ 20 h 20"/>
                  <a:gd name="T52" fmla="*/ 9 w 19"/>
                  <a:gd name="T53" fmla="*/ 18 h 20"/>
                  <a:gd name="T54" fmla="*/ 10 w 19"/>
                  <a:gd name="T55" fmla="*/ 18 h 20"/>
                  <a:gd name="T56" fmla="*/ 12 w 19"/>
                  <a:gd name="T57" fmla="*/ 20 h 20"/>
                  <a:gd name="T58" fmla="*/ 14 w 19"/>
                  <a:gd name="T59" fmla="*/ 19 h 20"/>
                  <a:gd name="T60" fmla="*/ 14 w 19"/>
                  <a:gd name="T61" fmla="*/ 16 h 20"/>
                  <a:gd name="T62" fmla="*/ 15 w 19"/>
                  <a:gd name="T63" fmla="*/ 15 h 20"/>
                  <a:gd name="T64" fmla="*/ 18 w 19"/>
                  <a:gd name="T65" fmla="*/ 15 h 20"/>
                  <a:gd name="T66" fmla="*/ 8 w 19"/>
                  <a:gd name="T67" fmla="*/ 13 h 20"/>
                  <a:gd name="T68" fmla="*/ 6 w 19"/>
                  <a:gd name="T69" fmla="*/ 9 h 20"/>
                  <a:gd name="T70" fmla="*/ 11 w 19"/>
                  <a:gd name="T71" fmla="*/ 6 h 20"/>
                  <a:gd name="T72" fmla="*/ 13 w 19"/>
                  <a:gd name="T73" fmla="*/ 11 h 20"/>
                  <a:gd name="T74" fmla="*/ 8 w 19"/>
                  <a:gd name="T75" fmla="*/ 1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9" h="20">
                    <a:moveTo>
                      <a:pt x="18" y="15"/>
                    </a:moveTo>
                    <a:cubicBezTo>
                      <a:pt x="19" y="13"/>
                      <a:pt x="19" y="13"/>
                      <a:pt x="19" y="13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0"/>
                      <a:pt x="17" y="10"/>
                      <a:pt x="17" y="9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5"/>
                      <a:pt x="15" y="4"/>
                      <a:pt x="14" y="4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9" y="2"/>
                      <a:pt x="8" y="2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1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4" y="15"/>
                      <a:pt x="4" y="16"/>
                      <a:pt x="5" y="16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9" y="18"/>
                      <a:pt x="10" y="18"/>
                      <a:pt x="10" y="18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5" y="16"/>
                      <a:pt x="15" y="15"/>
                      <a:pt x="15" y="15"/>
                    </a:cubicBezTo>
                    <a:lnTo>
                      <a:pt x="18" y="15"/>
                    </a:lnTo>
                    <a:close/>
                    <a:moveTo>
                      <a:pt x="8" y="13"/>
                    </a:moveTo>
                    <a:cubicBezTo>
                      <a:pt x="6" y="13"/>
                      <a:pt x="5" y="10"/>
                      <a:pt x="6" y="9"/>
                    </a:cubicBezTo>
                    <a:cubicBezTo>
                      <a:pt x="7" y="7"/>
                      <a:pt x="9" y="6"/>
                      <a:pt x="11" y="6"/>
                    </a:cubicBezTo>
                    <a:cubicBezTo>
                      <a:pt x="13" y="7"/>
                      <a:pt x="14" y="9"/>
                      <a:pt x="13" y="11"/>
                    </a:cubicBezTo>
                    <a:cubicBezTo>
                      <a:pt x="12" y="13"/>
                      <a:pt x="10" y="14"/>
                      <a:pt x="8" y="13"/>
                    </a:cubicBezTo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2" name="Freeform 108"/>
              <p:cNvSpPr>
                <a:spLocks noEditPoints="1"/>
              </p:cNvSpPr>
              <p:nvPr/>
            </p:nvSpPr>
            <p:spPr bwMode="auto">
              <a:xfrm>
                <a:off x="5757" y="3807"/>
                <a:ext cx="186" cy="188"/>
              </a:xfrm>
              <a:custGeom>
                <a:avLst/>
                <a:gdLst>
                  <a:gd name="T0" fmla="*/ 23 w 29"/>
                  <a:gd name="T1" fmla="*/ 26 h 29"/>
                  <a:gd name="T2" fmla="*/ 26 w 29"/>
                  <a:gd name="T3" fmla="*/ 24 h 29"/>
                  <a:gd name="T4" fmla="*/ 24 w 29"/>
                  <a:gd name="T5" fmla="*/ 20 h 29"/>
                  <a:gd name="T6" fmla="*/ 25 w 29"/>
                  <a:gd name="T7" fmla="*/ 18 h 29"/>
                  <a:gd name="T8" fmla="*/ 29 w 29"/>
                  <a:gd name="T9" fmla="*/ 17 h 29"/>
                  <a:gd name="T10" fmla="*/ 29 w 29"/>
                  <a:gd name="T11" fmla="*/ 13 h 29"/>
                  <a:gd name="T12" fmla="*/ 25 w 29"/>
                  <a:gd name="T13" fmla="*/ 12 h 29"/>
                  <a:gd name="T14" fmla="*/ 24 w 29"/>
                  <a:gd name="T15" fmla="*/ 10 h 29"/>
                  <a:gd name="T16" fmla="*/ 26 w 29"/>
                  <a:gd name="T17" fmla="*/ 6 h 29"/>
                  <a:gd name="T18" fmla="*/ 24 w 29"/>
                  <a:gd name="T19" fmla="*/ 3 h 29"/>
                  <a:gd name="T20" fmla="*/ 20 w 29"/>
                  <a:gd name="T21" fmla="*/ 5 h 29"/>
                  <a:gd name="T22" fmla="*/ 18 w 29"/>
                  <a:gd name="T23" fmla="*/ 4 h 29"/>
                  <a:gd name="T24" fmla="*/ 17 w 29"/>
                  <a:gd name="T25" fmla="*/ 0 h 29"/>
                  <a:gd name="T26" fmla="*/ 13 w 29"/>
                  <a:gd name="T27" fmla="*/ 0 h 29"/>
                  <a:gd name="T28" fmla="*/ 12 w 29"/>
                  <a:gd name="T29" fmla="*/ 4 h 29"/>
                  <a:gd name="T30" fmla="*/ 10 w 29"/>
                  <a:gd name="T31" fmla="*/ 5 h 29"/>
                  <a:gd name="T32" fmla="*/ 6 w 29"/>
                  <a:gd name="T33" fmla="*/ 3 h 29"/>
                  <a:gd name="T34" fmla="*/ 4 w 29"/>
                  <a:gd name="T35" fmla="*/ 5 h 29"/>
                  <a:gd name="T36" fmla="*/ 5 w 29"/>
                  <a:gd name="T37" fmla="*/ 9 h 29"/>
                  <a:gd name="T38" fmla="*/ 4 w 29"/>
                  <a:gd name="T39" fmla="*/ 11 h 29"/>
                  <a:gd name="T40" fmla="*/ 0 w 29"/>
                  <a:gd name="T41" fmla="*/ 12 h 29"/>
                  <a:gd name="T42" fmla="*/ 0 w 29"/>
                  <a:gd name="T43" fmla="*/ 16 h 29"/>
                  <a:gd name="T44" fmla="*/ 4 w 29"/>
                  <a:gd name="T45" fmla="*/ 17 h 29"/>
                  <a:gd name="T46" fmla="*/ 5 w 29"/>
                  <a:gd name="T47" fmla="*/ 19 h 29"/>
                  <a:gd name="T48" fmla="*/ 3 w 29"/>
                  <a:gd name="T49" fmla="*/ 23 h 29"/>
                  <a:gd name="T50" fmla="*/ 5 w 29"/>
                  <a:gd name="T51" fmla="*/ 25 h 29"/>
                  <a:gd name="T52" fmla="*/ 9 w 29"/>
                  <a:gd name="T53" fmla="*/ 24 h 29"/>
                  <a:gd name="T54" fmla="*/ 11 w 29"/>
                  <a:gd name="T55" fmla="*/ 25 h 29"/>
                  <a:gd name="T56" fmla="*/ 12 w 29"/>
                  <a:gd name="T57" fmla="*/ 29 h 29"/>
                  <a:gd name="T58" fmla="*/ 16 w 29"/>
                  <a:gd name="T59" fmla="*/ 29 h 29"/>
                  <a:gd name="T60" fmla="*/ 17 w 29"/>
                  <a:gd name="T61" fmla="*/ 25 h 29"/>
                  <a:gd name="T62" fmla="*/ 20 w 29"/>
                  <a:gd name="T63" fmla="*/ 24 h 29"/>
                  <a:gd name="T64" fmla="*/ 23 w 29"/>
                  <a:gd name="T65" fmla="*/ 26 h 29"/>
                  <a:gd name="T66" fmla="*/ 11 w 29"/>
                  <a:gd name="T67" fmla="*/ 18 h 29"/>
                  <a:gd name="T68" fmla="*/ 11 w 29"/>
                  <a:gd name="T69" fmla="*/ 11 h 29"/>
                  <a:gd name="T70" fmla="*/ 19 w 29"/>
                  <a:gd name="T71" fmla="*/ 11 h 29"/>
                  <a:gd name="T72" fmla="*/ 18 w 29"/>
                  <a:gd name="T73" fmla="*/ 18 h 29"/>
                  <a:gd name="T74" fmla="*/ 11 w 29"/>
                  <a:gd name="T75" fmla="*/ 18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9" h="29">
                    <a:moveTo>
                      <a:pt x="23" y="26"/>
                    </a:moveTo>
                    <a:cubicBezTo>
                      <a:pt x="26" y="24"/>
                      <a:pt x="26" y="24"/>
                      <a:pt x="26" y="24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19"/>
                      <a:pt x="25" y="19"/>
                      <a:pt x="25" y="18"/>
                    </a:cubicBezTo>
                    <a:cubicBezTo>
                      <a:pt x="29" y="17"/>
                      <a:pt x="29" y="17"/>
                      <a:pt x="29" y="17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5" y="11"/>
                      <a:pt x="25" y="10"/>
                      <a:pt x="24" y="10"/>
                    </a:cubicBezTo>
                    <a:cubicBezTo>
                      <a:pt x="26" y="6"/>
                      <a:pt x="26" y="6"/>
                      <a:pt x="26" y="6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5"/>
                      <a:pt x="19" y="4"/>
                      <a:pt x="18" y="4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4"/>
                      <a:pt x="11" y="4"/>
                      <a:pt x="10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10"/>
                      <a:pt x="4" y="1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8"/>
                      <a:pt x="5" y="19"/>
                      <a:pt x="5" y="19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10" y="24"/>
                      <a:pt x="10" y="24"/>
                      <a:pt x="11" y="25"/>
                    </a:cubicBezTo>
                    <a:cubicBezTo>
                      <a:pt x="12" y="29"/>
                      <a:pt x="12" y="29"/>
                      <a:pt x="12" y="29"/>
                    </a:cubicBezTo>
                    <a:cubicBezTo>
                      <a:pt x="16" y="29"/>
                      <a:pt x="16" y="29"/>
                      <a:pt x="16" y="29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8" y="25"/>
                      <a:pt x="19" y="24"/>
                      <a:pt x="20" y="24"/>
                    </a:cubicBezTo>
                    <a:lnTo>
                      <a:pt x="23" y="26"/>
                    </a:lnTo>
                    <a:close/>
                    <a:moveTo>
                      <a:pt x="11" y="18"/>
                    </a:moveTo>
                    <a:cubicBezTo>
                      <a:pt x="9" y="16"/>
                      <a:pt x="9" y="12"/>
                      <a:pt x="11" y="11"/>
                    </a:cubicBezTo>
                    <a:cubicBezTo>
                      <a:pt x="13" y="9"/>
                      <a:pt x="17" y="9"/>
                      <a:pt x="19" y="11"/>
                    </a:cubicBezTo>
                    <a:cubicBezTo>
                      <a:pt x="21" y="13"/>
                      <a:pt x="20" y="16"/>
                      <a:pt x="18" y="18"/>
                    </a:cubicBezTo>
                    <a:cubicBezTo>
                      <a:pt x="16" y="20"/>
                      <a:pt x="13" y="20"/>
                      <a:pt x="11" y="18"/>
                    </a:cubicBezTo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3" name="Freeform 109"/>
              <p:cNvSpPr>
                <a:spLocks noEditPoints="1"/>
              </p:cNvSpPr>
              <p:nvPr/>
            </p:nvSpPr>
            <p:spPr bwMode="auto">
              <a:xfrm>
                <a:off x="5646" y="3969"/>
                <a:ext cx="97" cy="92"/>
              </a:xfrm>
              <a:custGeom>
                <a:avLst/>
                <a:gdLst>
                  <a:gd name="T0" fmla="*/ 12 w 15"/>
                  <a:gd name="T1" fmla="*/ 13 h 14"/>
                  <a:gd name="T2" fmla="*/ 13 w 15"/>
                  <a:gd name="T3" fmla="*/ 12 h 14"/>
                  <a:gd name="T4" fmla="*/ 12 w 15"/>
                  <a:gd name="T5" fmla="*/ 10 h 14"/>
                  <a:gd name="T6" fmla="*/ 13 w 15"/>
                  <a:gd name="T7" fmla="*/ 9 h 14"/>
                  <a:gd name="T8" fmla="*/ 15 w 15"/>
                  <a:gd name="T9" fmla="*/ 8 h 14"/>
                  <a:gd name="T10" fmla="*/ 15 w 15"/>
                  <a:gd name="T11" fmla="*/ 6 h 14"/>
                  <a:gd name="T12" fmla="*/ 13 w 15"/>
                  <a:gd name="T13" fmla="*/ 6 h 14"/>
                  <a:gd name="T14" fmla="*/ 12 w 15"/>
                  <a:gd name="T15" fmla="*/ 5 h 14"/>
                  <a:gd name="T16" fmla="*/ 14 w 15"/>
                  <a:gd name="T17" fmla="*/ 3 h 14"/>
                  <a:gd name="T18" fmla="*/ 12 w 15"/>
                  <a:gd name="T19" fmla="*/ 2 h 14"/>
                  <a:gd name="T20" fmla="*/ 10 w 15"/>
                  <a:gd name="T21" fmla="*/ 2 h 14"/>
                  <a:gd name="T22" fmla="*/ 9 w 15"/>
                  <a:gd name="T23" fmla="*/ 2 h 14"/>
                  <a:gd name="T24" fmla="*/ 9 w 15"/>
                  <a:gd name="T25" fmla="*/ 0 h 14"/>
                  <a:gd name="T26" fmla="*/ 7 w 15"/>
                  <a:gd name="T27" fmla="*/ 0 h 14"/>
                  <a:gd name="T28" fmla="*/ 6 w 15"/>
                  <a:gd name="T29" fmla="*/ 2 h 14"/>
                  <a:gd name="T30" fmla="*/ 5 w 15"/>
                  <a:gd name="T31" fmla="*/ 2 h 14"/>
                  <a:gd name="T32" fmla="*/ 3 w 15"/>
                  <a:gd name="T33" fmla="*/ 1 h 14"/>
                  <a:gd name="T34" fmla="*/ 2 w 15"/>
                  <a:gd name="T35" fmla="*/ 2 h 14"/>
                  <a:gd name="T36" fmla="*/ 3 w 15"/>
                  <a:gd name="T37" fmla="*/ 4 h 14"/>
                  <a:gd name="T38" fmla="*/ 2 w 15"/>
                  <a:gd name="T39" fmla="*/ 5 h 14"/>
                  <a:gd name="T40" fmla="*/ 0 w 15"/>
                  <a:gd name="T41" fmla="*/ 6 h 14"/>
                  <a:gd name="T42" fmla="*/ 0 w 15"/>
                  <a:gd name="T43" fmla="*/ 8 h 14"/>
                  <a:gd name="T44" fmla="*/ 2 w 15"/>
                  <a:gd name="T45" fmla="*/ 8 h 14"/>
                  <a:gd name="T46" fmla="*/ 3 w 15"/>
                  <a:gd name="T47" fmla="*/ 9 h 14"/>
                  <a:gd name="T48" fmla="*/ 2 w 15"/>
                  <a:gd name="T49" fmla="*/ 11 h 14"/>
                  <a:gd name="T50" fmla="*/ 3 w 15"/>
                  <a:gd name="T51" fmla="*/ 13 h 14"/>
                  <a:gd name="T52" fmla="*/ 5 w 15"/>
                  <a:gd name="T53" fmla="*/ 12 h 14"/>
                  <a:gd name="T54" fmla="*/ 6 w 15"/>
                  <a:gd name="T55" fmla="*/ 12 h 14"/>
                  <a:gd name="T56" fmla="*/ 6 w 15"/>
                  <a:gd name="T57" fmla="*/ 14 h 14"/>
                  <a:gd name="T58" fmla="*/ 8 w 15"/>
                  <a:gd name="T59" fmla="*/ 14 h 14"/>
                  <a:gd name="T60" fmla="*/ 9 w 15"/>
                  <a:gd name="T61" fmla="*/ 12 h 14"/>
                  <a:gd name="T62" fmla="*/ 10 w 15"/>
                  <a:gd name="T63" fmla="*/ 12 h 14"/>
                  <a:gd name="T64" fmla="*/ 12 w 15"/>
                  <a:gd name="T65" fmla="*/ 13 h 14"/>
                  <a:gd name="T66" fmla="*/ 6 w 15"/>
                  <a:gd name="T67" fmla="*/ 9 h 14"/>
                  <a:gd name="T68" fmla="*/ 6 w 15"/>
                  <a:gd name="T69" fmla="*/ 5 h 14"/>
                  <a:gd name="T70" fmla="*/ 10 w 15"/>
                  <a:gd name="T71" fmla="*/ 5 h 14"/>
                  <a:gd name="T72" fmla="*/ 9 w 15"/>
                  <a:gd name="T73" fmla="*/ 9 h 14"/>
                  <a:gd name="T74" fmla="*/ 6 w 15"/>
                  <a:gd name="T75" fmla="*/ 9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5" h="14">
                    <a:moveTo>
                      <a:pt x="12" y="13"/>
                    </a:moveTo>
                    <a:cubicBezTo>
                      <a:pt x="13" y="12"/>
                      <a:pt x="13" y="12"/>
                      <a:pt x="13" y="12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2" y="10"/>
                      <a:pt x="13" y="9"/>
                      <a:pt x="13" y="9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5"/>
                      <a:pt x="13" y="5"/>
                      <a:pt x="12" y="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0" y="2"/>
                      <a:pt x="9" y="2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2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3" y="9"/>
                      <a:pt x="3" y="9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6" y="12"/>
                      <a:pt x="6" y="12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10" y="12"/>
                      <a:pt x="10" y="12"/>
                    </a:cubicBezTo>
                    <a:lnTo>
                      <a:pt x="12" y="13"/>
                    </a:lnTo>
                    <a:close/>
                    <a:moveTo>
                      <a:pt x="6" y="9"/>
                    </a:moveTo>
                    <a:cubicBezTo>
                      <a:pt x="5" y="8"/>
                      <a:pt x="5" y="6"/>
                      <a:pt x="6" y="5"/>
                    </a:cubicBezTo>
                    <a:cubicBezTo>
                      <a:pt x="7" y="4"/>
                      <a:pt x="9" y="4"/>
                      <a:pt x="10" y="5"/>
                    </a:cubicBezTo>
                    <a:cubicBezTo>
                      <a:pt x="11" y="6"/>
                      <a:pt x="10" y="8"/>
                      <a:pt x="9" y="9"/>
                    </a:cubicBezTo>
                    <a:cubicBezTo>
                      <a:pt x="8" y="10"/>
                      <a:pt x="7" y="10"/>
                      <a:pt x="6" y="9"/>
                    </a:cubicBezTo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4" name="Line 110"/>
              <p:cNvSpPr>
                <a:spLocks noChangeShapeType="1"/>
              </p:cNvSpPr>
              <p:nvPr/>
            </p:nvSpPr>
            <p:spPr bwMode="auto">
              <a:xfrm>
                <a:off x="12651" y="7051"/>
                <a:ext cx="0" cy="0"/>
              </a:xfrm>
              <a:prstGeom prst="line">
                <a:avLst/>
              </a:prstGeom>
              <a:solidFill>
                <a:srgbClr val="4A7CC6"/>
              </a:solidFill>
              <a:ln w="34925" cap="flat">
                <a:solidFill>
                  <a:srgbClr val="172A88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5" name="Freeform 111"/>
              <p:cNvSpPr/>
              <p:nvPr/>
            </p:nvSpPr>
            <p:spPr bwMode="auto">
              <a:xfrm>
                <a:off x="5402" y="3594"/>
                <a:ext cx="8398" cy="3483"/>
              </a:xfrm>
              <a:custGeom>
                <a:avLst/>
                <a:gdLst>
                  <a:gd name="T0" fmla="*/ 1236 w 1302"/>
                  <a:gd name="T1" fmla="*/ 538 h 538"/>
                  <a:gd name="T2" fmla="*/ 1201 w 1302"/>
                  <a:gd name="T3" fmla="*/ 538 h 538"/>
                  <a:gd name="T4" fmla="*/ 1201 w 1302"/>
                  <a:gd name="T5" fmla="*/ 530 h 538"/>
                  <a:gd name="T6" fmla="*/ 1236 w 1302"/>
                  <a:gd name="T7" fmla="*/ 530 h 538"/>
                  <a:gd name="T8" fmla="*/ 1294 w 1302"/>
                  <a:gd name="T9" fmla="*/ 472 h 538"/>
                  <a:gd name="T10" fmla="*/ 1294 w 1302"/>
                  <a:gd name="T11" fmla="*/ 67 h 538"/>
                  <a:gd name="T12" fmla="*/ 1236 w 1302"/>
                  <a:gd name="T13" fmla="*/ 8 h 538"/>
                  <a:gd name="T14" fmla="*/ 66 w 1302"/>
                  <a:gd name="T15" fmla="*/ 8 h 538"/>
                  <a:gd name="T16" fmla="*/ 8 w 1302"/>
                  <a:gd name="T17" fmla="*/ 67 h 538"/>
                  <a:gd name="T18" fmla="*/ 8 w 1302"/>
                  <a:gd name="T19" fmla="*/ 472 h 538"/>
                  <a:gd name="T20" fmla="*/ 66 w 1302"/>
                  <a:gd name="T21" fmla="*/ 530 h 538"/>
                  <a:gd name="T22" fmla="*/ 1124 w 1302"/>
                  <a:gd name="T23" fmla="*/ 530 h 538"/>
                  <a:gd name="T24" fmla="*/ 1124 w 1302"/>
                  <a:gd name="T25" fmla="*/ 538 h 538"/>
                  <a:gd name="T26" fmla="*/ 66 w 1302"/>
                  <a:gd name="T27" fmla="*/ 538 h 538"/>
                  <a:gd name="T28" fmla="*/ 0 w 1302"/>
                  <a:gd name="T29" fmla="*/ 472 h 538"/>
                  <a:gd name="T30" fmla="*/ 0 w 1302"/>
                  <a:gd name="T31" fmla="*/ 67 h 538"/>
                  <a:gd name="T32" fmla="*/ 66 w 1302"/>
                  <a:gd name="T33" fmla="*/ 0 h 538"/>
                  <a:gd name="T34" fmla="*/ 1236 w 1302"/>
                  <a:gd name="T35" fmla="*/ 0 h 538"/>
                  <a:gd name="T36" fmla="*/ 1302 w 1302"/>
                  <a:gd name="T37" fmla="*/ 67 h 538"/>
                  <a:gd name="T38" fmla="*/ 1302 w 1302"/>
                  <a:gd name="T39" fmla="*/ 472 h 538"/>
                  <a:gd name="T40" fmla="*/ 1236 w 1302"/>
                  <a:gd name="T41" fmla="*/ 538 h 5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02" h="538">
                    <a:moveTo>
                      <a:pt x="1236" y="538"/>
                    </a:moveTo>
                    <a:cubicBezTo>
                      <a:pt x="1201" y="538"/>
                      <a:pt x="1201" y="538"/>
                      <a:pt x="1201" y="538"/>
                    </a:cubicBezTo>
                    <a:cubicBezTo>
                      <a:pt x="1201" y="530"/>
                      <a:pt x="1201" y="530"/>
                      <a:pt x="1201" y="530"/>
                    </a:cubicBezTo>
                    <a:cubicBezTo>
                      <a:pt x="1236" y="530"/>
                      <a:pt x="1236" y="530"/>
                      <a:pt x="1236" y="530"/>
                    </a:cubicBezTo>
                    <a:cubicBezTo>
                      <a:pt x="1268" y="530"/>
                      <a:pt x="1294" y="504"/>
                      <a:pt x="1294" y="472"/>
                    </a:cubicBezTo>
                    <a:cubicBezTo>
                      <a:pt x="1294" y="67"/>
                      <a:pt x="1294" y="67"/>
                      <a:pt x="1294" y="67"/>
                    </a:cubicBezTo>
                    <a:cubicBezTo>
                      <a:pt x="1294" y="35"/>
                      <a:pt x="1268" y="8"/>
                      <a:pt x="1236" y="8"/>
                    </a:cubicBezTo>
                    <a:cubicBezTo>
                      <a:pt x="66" y="8"/>
                      <a:pt x="66" y="8"/>
                      <a:pt x="66" y="8"/>
                    </a:cubicBezTo>
                    <a:cubicBezTo>
                      <a:pt x="34" y="8"/>
                      <a:pt x="8" y="35"/>
                      <a:pt x="8" y="67"/>
                    </a:cubicBezTo>
                    <a:cubicBezTo>
                      <a:pt x="8" y="472"/>
                      <a:pt x="8" y="472"/>
                      <a:pt x="8" y="472"/>
                    </a:cubicBezTo>
                    <a:cubicBezTo>
                      <a:pt x="8" y="504"/>
                      <a:pt x="34" y="530"/>
                      <a:pt x="66" y="530"/>
                    </a:cubicBezTo>
                    <a:cubicBezTo>
                      <a:pt x="1124" y="530"/>
                      <a:pt x="1124" y="530"/>
                      <a:pt x="1124" y="530"/>
                    </a:cubicBezTo>
                    <a:cubicBezTo>
                      <a:pt x="1124" y="538"/>
                      <a:pt x="1124" y="538"/>
                      <a:pt x="1124" y="538"/>
                    </a:cubicBezTo>
                    <a:cubicBezTo>
                      <a:pt x="66" y="538"/>
                      <a:pt x="66" y="538"/>
                      <a:pt x="66" y="538"/>
                    </a:cubicBezTo>
                    <a:cubicBezTo>
                      <a:pt x="30" y="538"/>
                      <a:pt x="0" y="508"/>
                      <a:pt x="0" y="472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0" y="30"/>
                      <a:pt x="30" y="0"/>
                      <a:pt x="66" y="0"/>
                    </a:cubicBezTo>
                    <a:cubicBezTo>
                      <a:pt x="1236" y="0"/>
                      <a:pt x="1236" y="0"/>
                      <a:pt x="1236" y="0"/>
                    </a:cubicBezTo>
                    <a:cubicBezTo>
                      <a:pt x="1272" y="0"/>
                      <a:pt x="1302" y="30"/>
                      <a:pt x="1302" y="67"/>
                    </a:cubicBezTo>
                    <a:cubicBezTo>
                      <a:pt x="1302" y="472"/>
                      <a:pt x="1302" y="472"/>
                      <a:pt x="1302" y="472"/>
                    </a:cubicBezTo>
                    <a:cubicBezTo>
                      <a:pt x="1302" y="508"/>
                      <a:pt x="1272" y="538"/>
                      <a:pt x="1236" y="538"/>
                    </a:cubicBezTo>
                    <a:close/>
                  </a:path>
                </a:pathLst>
              </a:custGeom>
              <a:solidFill>
                <a:srgbClr val="2F55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6" name="Oval 112"/>
              <p:cNvSpPr>
                <a:spLocks noChangeArrowheads="1"/>
              </p:cNvSpPr>
              <p:nvPr/>
            </p:nvSpPr>
            <p:spPr bwMode="auto">
              <a:xfrm>
                <a:off x="12567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7" name="Oval 113"/>
              <p:cNvSpPr>
                <a:spLocks noChangeArrowheads="1"/>
              </p:cNvSpPr>
              <p:nvPr/>
            </p:nvSpPr>
            <p:spPr bwMode="auto">
              <a:xfrm>
                <a:off x="12465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8" name="Oval 114"/>
              <p:cNvSpPr>
                <a:spLocks noChangeArrowheads="1"/>
              </p:cNvSpPr>
              <p:nvPr/>
            </p:nvSpPr>
            <p:spPr bwMode="auto">
              <a:xfrm>
                <a:off x="12380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9" name="Oval 115"/>
              <p:cNvSpPr>
                <a:spLocks noChangeArrowheads="1"/>
              </p:cNvSpPr>
              <p:nvPr/>
            </p:nvSpPr>
            <p:spPr bwMode="auto">
              <a:xfrm>
                <a:off x="12296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0" name="Oval 116"/>
              <p:cNvSpPr>
                <a:spLocks noChangeArrowheads="1"/>
              </p:cNvSpPr>
              <p:nvPr/>
            </p:nvSpPr>
            <p:spPr bwMode="auto">
              <a:xfrm>
                <a:off x="12211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1" name="Oval 117"/>
              <p:cNvSpPr>
                <a:spLocks noChangeArrowheads="1"/>
              </p:cNvSpPr>
              <p:nvPr/>
            </p:nvSpPr>
            <p:spPr bwMode="auto">
              <a:xfrm>
                <a:off x="12129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2" name="Oval 118"/>
              <p:cNvSpPr>
                <a:spLocks noChangeArrowheads="1"/>
              </p:cNvSpPr>
              <p:nvPr/>
            </p:nvSpPr>
            <p:spPr bwMode="auto">
              <a:xfrm>
                <a:off x="12045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3" name="Oval 119"/>
              <p:cNvSpPr>
                <a:spLocks noChangeArrowheads="1"/>
              </p:cNvSpPr>
              <p:nvPr/>
            </p:nvSpPr>
            <p:spPr bwMode="auto">
              <a:xfrm>
                <a:off x="11960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4" name="Oval 120"/>
              <p:cNvSpPr>
                <a:spLocks noChangeArrowheads="1"/>
              </p:cNvSpPr>
              <p:nvPr/>
            </p:nvSpPr>
            <p:spPr bwMode="auto">
              <a:xfrm>
                <a:off x="11878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5" name="Oval 121"/>
              <p:cNvSpPr>
                <a:spLocks noChangeArrowheads="1"/>
              </p:cNvSpPr>
              <p:nvPr/>
            </p:nvSpPr>
            <p:spPr bwMode="auto">
              <a:xfrm>
                <a:off x="11794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6" name="Oval 122"/>
              <p:cNvSpPr>
                <a:spLocks noChangeArrowheads="1"/>
              </p:cNvSpPr>
              <p:nvPr/>
            </p:nvSpPr>
            <p:spPr bwMode="auto">
              <a:xfrm>
                <a:off x="11709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7" name="Oval 123"/>
              <p:cNvSpPr>
                <a:spLocks noChangeArrowheads="1"/>
              </p:cNvSpPr>
              <p:nvPr/>
            </p:nvSpPr>
            <p:spPr bwMode="auto">
              <a:xfrm>
                <a:off x="11625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8" name="Oval 124"/>
              <p:cNvSpPr>
                <a:spLocks noChangeArrowheads="1"/>
              </p:cNvSpPr>
              <p:nvPr/>
            </p:nvSpPr>
            <p:spPr bwMode="auto">
              <a:xfrm>
                <a:off x="11543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9" name="Oval 125"/>
              <p:cNvSpPr>
                <a:spLocks noChangeArrowheads="1"/>
              </p:cNvSpPr>
              <p:nvPr/>
            </p:nvSpPr>
            <p:spPr bwMode="auto">
              <a:xfrm>
                <a:off x="11458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0" name="Oval 126"/>
              <p:cNvSpPr>
                <a:spLocks noChangeArrowheads="1"/>
              </p:cNvSpPr>
              <p:nvPr/>
            </p:nvSpPr>
            <p:spPr bwMode="auto">
              <a:xfrm>
                <a:off x="11374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1" name="Oval 127"/>
              <p:cNvSpPr>
                <a:spLocks noChangeArrowheads="1"/>
              </p:cNvSpPr>
              <p:nvPr/>
            </p:nvSpPr>
            <p:spPr bwMode="auto">
              <a:xfrm>
                <a:off x="11289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2" name="Oval 128"/>
              <p:cNvSpPr>
                <a:spLocks noChangeArrowheads="1"/>
              </p:cNvSpPr>
              <p:nvPr/>
            </p:nvSpPr>
            <p:spPr bwMode="auto">
              <a:xfrm>
                <a:off x="11207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3" name="Oval 129"/>
              <p:cNvSpPr>
                <a:spLocks noChangeArrowheads="1"/>
              </p:cNvSpPr>
              <p:nvPr/>
            </p:nvSpPr>
            <p:spPr bwMode="auto">
              <a:xfrm>
                <a:off x="11123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4" name="Oval 130"/>
              <p:cNvSpPr>
                <a:spLocks noChangeArrowheads="1"/>
              </p:cNvSpPr>
              <p:nvPr/>
            </p:nvSpPr>
            <p:spPr bwMode="auto">
              <a:xfrm>
                <a:off x="11038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5" name="Oval 131"/>
              <p:cNvSpPr>
                <a:spLocks noChangeArrowheads="1"/>
              </p:cNvSpPr>
              <p:nvPr/>
            </p:nvSpPr>
            <p:spPr bwMode="auto">
              <a:xfrm>
                <a:off x="10956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6" name="Oval 132"/>
              <p:cNvSpPr>
                <a:spLocks noChangeArrowheads="1"/>
              </p:cNvSpPr>
              <p:nvPr/>
            </p:nvSpPr>
            <p:spPr bwMode="auto">
              <a:xfrm>
                <a:off x="10872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7" name="Oval 133"/>
              <p:cNvSpPr>
                <a:spLocks noChangeArrowheads="1"/>
              </p:cNvSpPr>
              <p:nvPr/>
            </p:nvSpPr>
            <p:spPr bwMode="auto">
              <a:xfrm>
                <a:off x="10787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8" name="Oval 134"/>
              <p:cNvSpPr>
                <a:spLocks noChangeArrowheads="1"/>
              </p:cNvSpPr>
              <p:nvPr/>
            </p:nvSpPr>
            <p:spPr bwMode="auto">
              <a:xfrm>
                <a:off x="10703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9" name="Oval 135"/>
              <p:cNvSpPr>
                <a:spLocks noChangeArrowheads="1"/>
              </p:cNvSpPr>
              <p:nvPr/>
            </p:nvSpPr>
            <p:spPr bwMode="auto">
              <a:xfrm>
                <a:off x="10620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0" name="Oval 136"/>
              <p:cNvSpPr>
                <a:spLocks noChangeArrowheads="1"/>
              </p:cNvSpPr>
              <p:nvPr/>
            </p:nvSpPr>
            <p:spPr bwMode="auto">
              <a:xfrm>
                <a:off x="10535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1" name="Oval 137"/>
              <p:cNvSpPr>
                <a:spLocks noChangeArrowheads="1"/>
              </p:cNvSpPr>
              <p:nvPr/>
            </p:nvSpPr>
            <p:spPr bwMode="auto">
              <a:xfrm>
                <a:off x="10451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2" name="Oval 138"/>
              <p:cNvSpPr>
                <a:spLocks noChangeArrowheads="1"/>
              </p:cNvSpPr>
              <p:nvPr/>
            </p:nvSpPr>
            <p:spPr bwMode="auto">
              <a:xfrm>
                <a:off x="10369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3" name="Oval 139"/>
              <p:cNvSpPr>
                <a:spLocks noChangeArrowheads="1"/>
              </p:cNvSpPr>
              <p:nvPr/>
            </p:nvSpPr>
            <p:spPr bwMode="auto">
              <a:xfrm>
                <a:off x="10284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4" name="Oval 140"/>
              <p:cNvSpPr>
                <a:spLocks noChangeArrowheads="1"/>
              </p:cNvSpPr>
              <p:nvPr/>
            </p:nvSpPr>
            <p:spPr bwMode="auto">
              <a:xfrm>
                <a:off x="10200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5" name="Oval 141"/>
              <p:cNvSpPr>
                <a:spLocks noChangeArrowheads="1"/>
              </p:cNvSpPr>
              <p:nvPr/>
            </p:nvSpPr>
            <p:spPr bwMode="auto">
              <a:xfrm>
                <a:off x="10115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6" name="Oval 142"/>
              <p:cNvSpPr>
                <a:spLocks noChangeArrowheads="1"/>
              </p:cNvSpPr>
              <p:nvPr/>
            </p:nvSpPr>
            <p:spPr bwMode="auto">
              <a:xfrm>
                <a:off x="10033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7" name="Oval 143"/>
              <p:cNvSpPr>
                <a:spLocks noChangeArrowheads="1"/>
              </p:cNvSpPr>
              <p:nvPr/>
            </p:nvSpPr>
            <p:spPr bwMode="auto">
              <a:xfrm>
                <a:off x="9949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8" name="Oval 144"/>
              <p:cNvSpPr>
                <a:spLocks noChangeArrowheads="1"/>
              </p:cNvSpPr>
              <p:nvPr/>
            </p:nvSpPr>
            <p:spPr bwMode="auto">
              <a:xfrm>
                <a:off x="9864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9" name="Oval 145"/>
              <p:cNvSpPr>
                <a:spLocks noChangeArrowheads="1"/>
              </p:cNvSpPr>
              <p:nvPr/>
            </p:nvSpPr>
            <p:spPr bwMode="auto">
              <a:xfrm>
                <a:off x="9780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0" name="Oval 146"/>
              <p:cNvSpPr>
                <a:spLocks noChangeArrowheads="1"/>
              </p:cNvSpPr>
              <p:nvPr/>
            </p:nvSpPr>
            <p:spPr bwMode="auto">
              <a:xfrm>
                <a:off x="9698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1" name="Oval 147"/>
              <p:cNvSpPr>
                <a:spLocks noChangeArrowheads="1"/>
              </p:cNvSpPr>
              <p:nvPr/>
            </p:nvSpPr>
            <p:spPr bwMode="auto">
              <a:xfrm>
                <a:off x="9613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2" name="Oval 148"/>
              <p:cNvSpPr>
                <a:spLocks noChangeArrowheads="1"/>
              </p:cNvSpPr>
              <p:nvPr/>
            </p:nvSpPr>
            <p:spPr bwMode="auto">
              <a:xfrm>
                <a:off x="9529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3" name="Oval 149"/>
              <p:cNvSpPr>
                <a:spLocks noChangeArrowheads="1"/>
              </p:cNvSpPr>
              <p:nvPr/>
            </p:nvSpPr>
            <p:spPr bwMode="auto">
              <a:xfrm>
                <a:off x="9447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4" name="Oval 150"/>
              <p:cNvSpPr>
                <a:spLocks noChangeArrowheads="1"/>
              </p:cNvSpPr>
              <p:nvPr/>
            </p:nvSpPr>
            <p:spPr bwMode="auto">
              <a:xfrm>
                <a:off x="9362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5" name="Oval 151"/>
              <p:cNvSpPr>
                <a:spLocks noChangeArrowheads="1"/>
              </p:cNvSpPr>
              <p:nvPr/>
            </p:nvSpPr>
            <p:spPr bwMode="auto">
              <a:xfrm>
                <a:off x="9278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6" name="Oval 152"/>
              <p:cNvSpPr>
                <a:spLocks noChangeArrowheads="1"/>
              </p:cNvSpPr>
              <p:nvPr/>
            </p:nvSpPr>
            <p:spPr bwMode="auto">
              <a:xfrm>
                <a:off x="9193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7" name="Oval 153"/>
              <p:cNvSpPr>
                <a:spLocks noChangeArrowheads="1"/>
              </p:cNvSpPr>
              <p:nvPr/>
            </p:nvSpPr>
            <p:spPr bwMode="auto">
              <a:xfrm>
                <a:off x="9111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8" name="Oval 154"/>
              <p:cNvSpPr>
                <a:spLocks noChangeArrowheads="1"/>
              </p:cNvSpPr>
              <p:nvPr/>
            </p:nvSpPr>
            <p:spPr bwMode="auto">
              <a:xfrm>
                <a:off x="9027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9" name="Oval 155"/>
              <p:cNvSpPr>
                <a:spLocks noChangeArrowheads="1"/>
              </p:cNvSpPr>
              <p:nvPr/>
            </p:nvSpPr>
            <p:spPr bwMode="auto">
              <a:xfrm>
                <a:off x="8942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0" name="Oval 156"/>
              <p:cNvSpPr>
                <a:spLocks noChangeArrowheads="1"/>
              </p:cNvSpPr>
              <p:nvPr/>
            </p:nvSpPr>
            <p:spPr bwMode="auto">
              <a:xfrm>
                <a:off x="8858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1" name="Oval 157"/>
              <p:cNvSpPr>
                <a:spLocks noChangeArrowheads="1"/>
              </p:cNvSpPr>
              <p:nvPr/>
            </p:nvSpPr>
            <p:spPr bwMode="auto">
              <a:xfrm>
                <a:off x="8776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2" name="Oval 158"/>
              <p:cNvSpPr>
                <a:spLocks noChangeArrowheads="1"/>
              </p:cNvSpPr>
              <p:nvPr/>
            </p:nvSpPr>
            <p:spPr bwMode="auto">
              <a:xfrm>
                <a:off x="8691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3" name="Oval 159"/>
              <p:cNvSpPr>
                <a:spLocks noChangeArrowheads="1"/>
              </p:cNvSpPr>
              <p:nvPr/>
            </p:nvSpPr>
            <p:spPr bwMode="auto">
              <a:xfrm>
                <a:off x="8607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4" name="Oval 160"/>
              <p:cNvSpPr>
                <a:spLocks noChangeArrowheads="1"/>
              </p:cNvSpPr>
              <p:nvPr/>
            </p:nvSpPr>
            <p:spPr bwMode="auto">
              <a:xfrm>
                <a:off x="8525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5" name="Oval 161"/>
              <p:cNvSpPr>
                <a:spLocks noChangeArrowheads="1"/>
              </p:cNvSpPr>
              <p:nvPr/>
            </p:nvSpPr>
            <p:spPr bwMode="auto">
              <a:xfrm>
                <a:off x="8440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6" name="Oval 162"/>
              <p:cNvSpPr>
                <a:spLocks noChangeArrowheads="1"/>
              </p:cNvSpPr>
              <p:nvPr/>
            </p:nvSpPr>
            <p:spPr bwMode="auto">
              <a:xfrm>
                <a:off x="8356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7" name="Oval 163"/>
              <p:cNvSpPr>
                <a:spLocks noChangeArrowheads="1"/>
              </p:cNvSpPr>
              <p:nvPr/>
            </p:nvSpPr>
            <p:spPr bwMode="auto">
              <a:xfrm>
                <a:off x="8271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8" name="Oval 164"/>
              <p:cNvSpPr>
                <a:spLocks noChangeArrowheads="1"/>
              </p:cNvSpPr>
              <p:nvPr/>
            </p:nvSpPr>
            <p:spPr bwMode="auto">
              <a:xfrm>
                <a:off x="8188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9" name="Oval 165"/>
              <p:cNvSpPr>
                <a:spLocks noChangeArrowheads="1"/>
              </p:cNvSpPr>
              <p:nvPr/>
            </p:nvSpPr>
            <p:spPr bwMode="auto">
              <a:xfrm>
                <a:off x="8104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0" name="Oval 166"/>
              <p:cNvSpPr>
                <a:spLocks noChangeArrowheads="1"/>
              </p:cNvSpPr>
              <p:nvPr/>
            </p:nvSpPr>
            <p:spPr bwMode="auto">
              <a:xfrm>
                <a:off x="8019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1" name="Oval 167"/>
              <p:cNvSpPr>
                <a:spLocks noChangeArrowheads="1"/>
              </p:cNvSpPr>
              <p:nvPr/>
            </p:nvSpPr>
            <p:spPr bwMode="auto">
              <a:xfrm>
                <a:off x="7935" y="6922"/>
                <a:ext cx="42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2" name="Oval 168"/>
              <p:cNvSpPr>
                <a:spLocks noChangeArrowheads="1"/>
              </p:cNvSpPr>
              <p:nvPr/>
            </p:nvSpPr>
            <p:spPr bwMode="auto">
              <a:xfrm>
                <a:off x="7853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3" name="Oval 169"/>
              <p:cNvSpPr>
                <a:spLocks noChangeArrowheads="1"/>
              </p:cNvSpPr>
              <p:nvPr/>
            </p:nvSpPr>
            <p:spPr bwMode="auto">
              <a:xfrm>
                <a:off x="7768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4" name="Oval 170"/>
              <p:cNvSpPr>
                <a:spLocks noChangeArrowheads="1"/>
              </p:cNvSpPr>
              <p:nvPr/>
            </p:nvSpPr>
            <p:spPr bwMode="auto">
              <a:xfrm>
                <a:off x="7684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5" name="Oval 171"/>
              <p:cNvSpPr>
                <a:spLocks noChangeArrowheads="1"/>
              </p:cNvSpPr>
              <p:nvPr/>
            </p:nvSpPr>
            <p:spPr bwMode="auto">
              <a:xfrm>
                <a:off x="7594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6" name="Oval 172"/>
              <p:cNvSpPr>
                <a:spLocks noChangeArrowheads="1"/>
              </p:cNvSpPr>
              <p:nvPr/>
            </p:nvSpPr>
            <p:spPr bwMode="auto">
              <a:xfrm>
                <a:off x="7510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7" name="Oval 173"/>
              <p:cNvSpPr>
                <a:spLocks noChangeArrowheads="1"/>
              </p:cNvSpPr>
              <p:nvPr/>
            </p:nvSpPr>
            <p:spPr bwMode="auto">
              <a:xfrm>
                <a:off x="7425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8" name="Oval 174"/>
              <p:cNvSpPr>
                <a:spLocks noChangeArrowheads="1"/>
              </p:cNvSpPr>
              <p:nvPr/>
            </p:nvSpPr>
            <p:spPr bwMode="auto">
              <a:xfrm>
                <a:off x="7343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9" name="Oval 175"/>
              <p:cNvSpPr>
                <a:spLocks noChangeArrowheads="1"/>
              </p:cNvSpPr>
              <p:nvPr/>
            </p:nvSpPr>
            <p:spPr bwMode="auto">
              <a:xfrm>
                <a:off x="7259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0" name="Oval 176"/>
              <p:cNvSpPr>
                <a:spLocks noChangeArrowheads="1"/>
              </p:cNvSpPr>
              <p:nvPr/>
            </p:nvSpPr>
            <p:spPr bwMode="auto">
              <a:xfrm>
                <a:off x="7174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1" name="Oval 177"/>
              <p:cNvSpPr>
                <a:spLocks noChangeArrowheads="1"/>
              </p:cNvSpPr>
              <p:nvPr/>
            </p:nvSpPr>
            <p:spPr bwMode="auto">
              <a:xfrm>
                <a:off x="7092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2" name="Oval 178"/>
              <p:cNvSpPr>
                <a:spLocks noChangeArrowheads="1"/>
              </p:cNvSpPr>
              <p:nvPr/>
            </p:nvSpPr>
            <p:spPr bwMode="auto">
              <a:xfrm>
                <a:off x="7008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3" name="Oval 179"/>
              <p:cNvSpPr>
                <a:spLocks noChangeArrowheads="1"/>
              </p:cNvSpPr>
              <p:nvPr/>
            </p:nvSpPr>
            <p:spPr bwMode="auto">
              <a:xfrm>
                <a:off x="6923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4" name="Oval 180"/>
              <p:cNvSpPr>
                <a:spLocks noChangeArrowheads="1"/>
              </p:cNvSpPr>
              <p:nvPr/>
            </p:nvSpPr>
            <p:spPr bwMode="auto">
              <a:xfrm>
                <a:off x="6839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5" name="Oval 181"/>
              <p:cNvSpPr>
                <a:spLocks noChangeArrowheads="1"/>
              </p:cNvSpPr>
              <p:nvPr/>
            </p:nvSpPr>
            <p:spPr bwMode="auto">
              <a:xfrm>
                <a:off x="6757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6" name="Oval 182"/>
              <p:cNvSpPr>
                <a:spLocks noChangeArrowheads="1"/>
              </p:cNvSpPr>
              <p:nvPr/>
            </p:nvSpPr>
            <p:spPr bwMode="auto">
              <a:xfrm>
                <a:off x="6672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7" name="Oval 183"/>
              <p:cNvSpPr>
                <a:spLocks noChangeArrowheads="1"/>
              </p:cNvSpPr>
              <p:nvPr/>
            </p:nvSpPr>
            <p:spPr bwMode="auto">
              <a:xfrm>
                <a:off x="6588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8" name="Oval 184"/>
              <p:cNvSpPr>
                <a:spLocks noChangeArrowheads="1"/>
              </p:cNvSpPr>
              <p:nvPr/>
            </p:nvSpPr>
            <p:spPr bwMode="auto">
              <a:xfrm>
                <a:off x="6503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9" name="Oval 185"/>
              <p:cNvSpPr>
                <a:spLocks noChangeArrowheads="1"/>
              </p:cNvSpPr>
              <p:nvPr/>
            </p:nvSpPr>
            <p:spPr bwMode="auto">
              <a:xfrm>
                <a:off x="6421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0" name="Oval 186"/>
              <p:cNvSpPr>
                <a:spLocks noChangeArrowheads="1"/>
              </p:cNvSpPr>
              <p:nvPr/>
            </p:nvSpPr>
            <p:spPr bwMode="auto">
              <a:xfrm>
                <a:off x="6337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1" name="Oval 187"/>
              <p:cNvSpPr>
                <a:spLocks noChangeArrowheads="1"/>
              </p:cNvSpPr>
              <p:nvPr/>
            </p:nvSpPr>
            <p:spPr bwMode="auto">
              <a:xfrm>
                <a:off x="6252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2" name="Oval 188"/>
              <p:cNvSpPr>
                <a:spLocks noChangeArrowheads="1"/>
              </p:cNvSpPr>
              <p:nvPr/>
            </p:nvSpPr>
            <p:spPr bwMode="auto">
              <a:xfrm>
                <a:off x="6170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3" name="Oval 189"/>
              <p:cNvSpPr>
                <a:spLocks noChangeArrowheads="1"/>
              </p:cNvSpPr>
              <p:nvPr/>
            </p:nvSpPr>
            <p:spPr bwMode="auto">
              <a:xfrm>
                <a:off x="6086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4" name="Oval 190"/>
              <p:cNvSpPr>
                <a:spLocks noChangeArrowheads="1"/>
              </p:cNvSpPr>
              <p:nvPr/>
            </p:nvSpPr>
            <p:spPr bwMode="auto">
              <a:xfrm>
                <a:off x="6001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5" name="Oval 191"/>
              <p:cNvSpPr>
                <a:spLocks noChangeArrowheads="1"/>
              </p:cNvSpPr>
              <p:nvPr/>
            </p:nvSpPr>
            <p:spPr bwMode="auto">
              <a:xfrm>
                <a:off x="5917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6" name="Oval 192"/>
              <p:cNvSpPr>
                <a:spLocks noChangeArrowheads="1"/>
              </p:cNvSpPr>
              <p:nvPr/>
            </p:nvSpPr>
            <p:spPr bwMode="auto">
              <a:xfrm>
                <a:off x="5835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7" name="Freeform 193"/>
              <p:cNvSpPr/>
              <p:nvPr/>
            </p:nvSpPr>
            <p:spPr bwMode="auto">
              <a:xfrm>
                <a:off x="5750" y="6915"/>
                <a:ext cx="46" cy="46"/>
              </a:xfrm>
              <a:custGeom>
                <a:avLst/>
                <a:gdLst>
                  <a:gd name="T0" fmla="*/ 0 w 7"/>
                  <a:gd name="T1" fmla="*/ 2 h 7"/>
                  <a:gd name="T2" fmla="*/ 4 w 7"/>
                  <a:gd name="T3" fmla="*/ 0 h 7"/>
                  <a:gd name="T4" fmla="*/ 7 w 7"/>
                  <a:gd name="T5" fmla="*/ 4 h 7"/>
                  <a:gd name="T6" fmla="*/ 3 w 7"/>
                  <a:gd name="T7" fmla="*/ 7 h 7"/>
                  <a:gd name="T8" fmla="*/ 0 w 7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  <a:cubicBezTo>
                      <a:pt x="6" y="0"/>
                      <a:pt x="7" y="2"/>
                      <a:pt x="7" y="4"/>
                    </a:cubicBezTo>
                    <a:cubicBezTo>
                      <a:pt x="7" y="6"/>
                      <a:pt x="5" y="7"/>
                      <a:pt x="3" y="7"/>
                    </a:cubicBezTo>
                    <a:cubicBezTo>
                      <a:pt x="1" y="6"/>
                      <a:pt x="0" y="4"/>
                      <a:pt x="0" y="2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8" name="Freeform 194"/>
              <p:cNvSpPr/>
              <p:nvPr/>
            </p:nvSpPr>
            <p:spPr bwMode="auto">
              <a:xfrm>
                <a:off x="5666" y="6881"/>
                <a:ext cx="53" cy="53"/>
              </a:xfrm>
              <a:custGeom>
                <a:avLst/>
                <a:gdLst>
                  <a:gd name="T0" fmla="*/ 1 w 8"/>
                  <a:gd name="T1" fmla="*/ 2 h 8"/>
                  <a:gd name="T2" fmla="*/ 6 w 8"/>
                  <a:gd name="T3" fmla="*/ 1 h 8"/>
                  <a:gd name="T4" fmla="*/ 7 w 8"/>
                  <a:gd name="T5" fmla="*/ 5 h 8"/>
                  <a:gd name="T6" fmla="*/ 3 w 8"/>
                  <a:gd name="T7" fmla="*/ 7 h 8"/>
                  <a:gd name="T8" fmla="*/ 1 w 8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1" y="2"/>
                    </a:moveTo>
                    <a:cubicBezTo>
                      <a:pt x="2" y="1"/>
                      <a:pt x="4" y="0"/>
                      <a:pt x="6" y="1"/>
                    </a:cubicBezTo>
                    <a:cubicBezTo>
                      <a:pt x="8" y="2"/>
                      <a:pt x="8" y="4"/>
                      <a:pt x="7" y="5"/>
                    </a:cubicBezTo>
                    <a:cubicBezTo>
                      <a:pt x="7" y="7"/>
                      <a:pt x="5" y="8"/>
                      <a:pt x="3" y="7"/>
                    </a:cubicBezTo>
                    <a:cubicBezTo>
                      <a:pt x="1" y="6"/>
                      <a:pt x="0" y="4"/>
                      <a:pt x="1" y="2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9" name="Freeform 195"/>
              <p:cNvSpPr/>
              <p:nvPr/>
            </p:nvSpPr>
            <p:spPr bwMode="auto">
              <a:xfrm>
                <a:off x="5603" y="6838"/>
                <a:ext cx="51" cy="43"/>
              </a:xfrm>
              <a:custGeom>
                <a:avLst/>
                <a:gdLst>
                  <a:gd name="T0" fmla="*/ 2 w 8"/>
                  <a:gd name="T1" fmla="*/ 1 h 7"/>
                  <a:gd name="T2" fmla="*/ 6 w 8"/>
                  <a:gd name="T3" fmla="*/ 1 h 7"/>
                  <a:gd name="T4" fmla="*/ 6 w 8"/>
                  <a:gd name="T5" fmla="*/ 6 h 7"/>
                  <a:gd name="T6" fmla="*/ 2 w 8"/>
                  <a:gd name="T7" fmla="*/ 6 h 7"/>
                  <a:gd name="T8" fmla="*/ 2 w 8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2" y="1"/>
                    </a:moveTo>
                    <a:cubicBezTo>
                      <a:pt x="3" y="0"/>
                      <a:pt x="5" y="0"/>
                      <a:pt x="6" y="1"/>
                    </a:cubicBezTo>
                    <a:cubicBezTo>
                      <a:pt x="8" y="2"/>
                      <a:pt x="8" y="4"/>
                      <a:pt x="6" y="6"/>
                    </a:cubicBezTo>
                    <a:cubicBezTo>
                      <a:pt x="5" y="7"/>
                      <a:pt x="3" y="7"/>
                      <a:pt x="2" y="6"/>
                    </a:cubicBezTo>
                    <a:cubicBezTo>
                      <a:pt x="0" y="4"/>
                      <a:pt x="0" y="2"/>
                      <a:pt x="2" y="1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0" name="Freeform 196"/>
              <p:cNvSpPr/>
              <p:nvPr/>
            </p:nvSpPr>
            <p:spPr bwMode="auto">
              <a:xfrm>
                <a:off x="5550" y="6766"/>
                <a:ext cx="53" cy="53"/>
              </a:xfrm>
              <a:custGeom>
                <a:avLst/>
                <a:gdLst>
                  <a:gd name="T0" fmla="*/ 2 w 8"/>
                  <a:gd name="T1" fmla="*/ 1 h 8"/>
                  <a:gd name="T2" fmla="*/ 7 w 8"/>
                  <a:gd name="T3" fmla="*/ 2 h 8"/>
                  <a:gd name="T4" fmla="*/ 6 w 8"/>
                  <a:gd name="T5" fmla="*/ 7 h 8"/>
                  <a:gd name="T6" fmla="*/ 1 w 8"/>
                  <a:gd name="T7" fmla="*/ 6 h 8"/>
                  <a:gd name="T8" fmla="*/ 2 w 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2" y="1"/>
                    </a:moveTo>
                    <a:cubicBezTo>
                      <a:pt x="4" y="0"/>
                      <a:pt x="6" y="1"/>
                      <a:pt x="7" y="2"/>
                    </a:cubicBezTo>
                    <a:cubicBezTo>
                      <a:pt x="8" y="4"/>
                      <a:pt x="7" y="6"/>
                      <a:pt x="6" y="7"/>
                    </a:cubicBezTo>
                    <a:cubicBezTo>
                      <a:pt x="4" y="8"/>
                      <a:pt x="2" y="8"/>
                      <a:pt x="1" y="6"/>
                    </a:cubicBezTo>
                    <a:cubicBezTo>
                      <a:pt x="0" y="4"/>
                      <a:pt x="1" y="2"/>
                      <a:pt x="2" y="1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1" name="Freeform 197"/>
              <p:cNvSpPr/>
              <p:nvPr/>
            </p:nvSpPr>
            <p:spPr bwMode="auto">
              <a:xfrm>
                <a:off x="5518" y="6688"/>
                <a:ext cx="51" cy="53"/>
              </a:xfrm>
              <a:custGeom>
                <a:avLst/>
                <a:gdLst>
                  <a:gd name="T0" fmla="*/ 4 w 8"/>
                  <a:gd name="T1" fmla="*/ 1 h 8"/>
                  <a:gd name="T2" fmla="*/ 8 w 8"/>
                  <a:gd name="T3" fmla="*/ 3 h 8"/>
                  <a:gd name="T4" fmla="*/ 5 w 8"/>
                  <a:gd name="T5" fmla="*/ 7 h 8"/>
                  <a:gd name="T6" fmla="*/ 1 w 8"/>
                  <a:gd name="T7" fmla="*/ 5 h 8"/>
                  <a:gd name="T8" fmla="*/ 4 w 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4" y="1"/>
                    </a:moveTo>
                    <a:cubicBezTo>
                      <a:pt x="6" y="0"/>
                      <a:pt x="7" y="2"/>
                      <a:pt x="8" y="3"/>
                    </a:cubicBezTo>
                    <a:cubicBezTo>
                      <a:pt x="8" y="5"/>
                      <a:pt x="7" y="7"/>
                      <a:pt x="5" y="7"/>
                    </a:cubicBezTo>
                    <a:cubicBezTo>
                      <a:pt x="3" y="8"/>
                      <a:pt x="1" y="7"/>
                      <a:pt x="1" y="5"/>
                    </a:cubicBezTo>
                    <a:cubicBezTo>
                      <a:pt x="0" y="3"/>
                      <a:pt x="2" y="1"/>
                      <a:pt x="4" y="1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2" name="Freeform 198"/>
              <p:cNvSpPr/>
              <p:nvPr/>
            </p:nvSpPr>
            <p:spPr bwMode="auto">
              <a:xfrm>
                <a:off x="5518" y="6611"/>
                <a:ext cx="43" cy="46"/>
              </a:xfrm>
              <a:custGeom>
                <a:avLst/>
                <a:gdLst>
                  <a:gd name="T0" fmla="*/ 3 w 7"/>
                  <a:gd name="T1" fmla="*/ 0 h 7"/>
                  <a:gd name="T2" fmla="*/ 7 w 7"/>
                  <a:gd name="T3" fmla="*/ 3 h 7"/>
                  <a:gd name="T4" fmla="*/ 3 w 7"/>
                  <a:gd name="T5" fmla="*/ 6 h 7"/>
                  <a:gd name="T6" fmla="*/ 0 w 7"/>
                  <a:gd name="T7" fmla="*/ 3 h 7"/>
                  <a:gd name="T8" fmla="*/ 3 w 7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3" y="0"/>
                    </a:moveTo>
                    <a:cubicBezTo>
                      <a:pt x="5" y="0"/>
                      <a:pt x="7" y="1"/>
                      <a:pt x="7" y="3"/>
                    </a:cubicBezTo>
                    <a:cubicBezTo>
                      <a:pt x="7" y="5"/>
                      <a:pt x="5" y="6"/>
                      <a:pt x="3" y="6"/>
                    </a:cubicBezTo>
                    <a:cubicBezTo>
                      <a:pt x="1" y="7"/>
                      <a:pt x="0" y="5"/>
                      <a:pt x="0" y="3"/>
                    </a:cubicBezTo>
                    <a:cubicBezTo>
                      <a:pt x="0" y="1"/>
                      <a:pt x="1" y="0"/>
                      <a:pt x="3" y="0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3" name="Oval 199"/>
              <p:cNvSpPr>
                <a:spLocks noChangeArrowheads="1"/>
              </p:cNvSpPr>
              <p:nvPr/>
            </p:nvSpPr>
            <p:spPr bwMode="auto">
              <a:xfrm>
                <a:off x="5518" y="6526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4" name="Oval 200"/>
              <p:cNvSpPr>
                <a:spLocks noChangeArrowheads="1"/>
              </p:cNvSpPr>
              <p:nvPr/>
            </p:nvSpPr>
            <p:spPr bwMode="auto">
              <a:xfrm>
                <a:off x="5518" y="6442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5" name="Oval 201"/>
              <p:cNvSpPr>
                <a:spLocks noChangeArrowheads="1"/>
              </p:cNvSpPr>
              <p:nvPr/>
            </p:nvSpPr>
            <p:spPr bwMode="auto">
              <a:xfrm>
                <a:off x="5518" y="6357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6" name="Oval 202"/>
              <p:cNvSpPr>
                <a:spLocks noChangeArrowheads="1"/>
              </p:cNvSpPr>
              <p:nvPr/>
            </p:nvSpPr>
            <p:spPr bwMode="auto">
              <a:xfrm>
                <a:off x="5518" y="6275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7" name="Oval 203"/>
              <p:cNvSpPr>
                <a:spLocks noChangeArrowheads="1"/>
              </p:cNvSpPr>
              <p:nvPr/>
            </p:nvSpPr>
            <p:spPr bwMode="auto">
              <a:xfrm>
                <a:off x="5518" y="6191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8" name="Oval 204"/>
              <p:cNvSpPr>
                <a:spLocks noChangeArrowheads="1"/>
              </p:cNvSpPr>
              <p:nvPr/>
            </p:nvSpPr>
            <p:spPr bwMode="auto">
              <a:xfrm>
                <a:off x="5518" y="6106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9" name="Oval 205"/>
              <p:cNvSpPr>
                <a:spLocks noChangeArrowheads="1"/>
              </p:cNvSpPr>
              <p:nvPr/>
            </p:nvSpPr>
            <p:spPr bwMode="auto">
              <a:xfrm>
                <a:off x="5518" y="6022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0" name="Oval 206"/>
              <p:cNvSpPr>
                <a:spLocks noChangeArrowheads="1"/>
              </p:cNvSpPr>
              <p:nvPr/>
            </p:nvSpPr>
            <p:spPr bwMode="auto">
              <a:xfrm>
                <a:off x="5518" y="5937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1" name="Oval 207"/>
              <p:cNvSpPr>
                <a:spLocks noChangeArrowheads="1"/>
              </p:cNvSpPr>
              <p:nvPr/>
            </p:nvSpPr>
            <p:spPr bwMode="auto">
              <a:xfrm>
                <a:off x="5518" y="5853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2" name="Oval 208"/>
              <p:cNvSpPr>
                <a:spLocks noChangeArrowheads="1"/>
              </p:cNvSpPr>
              <p:nvPr/>
            </p:nvSpPr>
            <p:spPr bwMode="auto">
              <a:xfrm>
                <a:off x="5518" y="5768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3" name="Oval 209"/>
              <p:cNvSpPr>
                <a:spLocks noChangeArrowheads="1"/>
              </p:cNvSpPr>
              <p:nvPr/>
            </p:nvSpPr>
            <p:spPr bwMode="auto">
              <a:xfrm>
                <a:off x="5518" y="5679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4" name="Oval 210"/>
              <p:cNvSpPr>
                <a:spLocks noChangeArrowheads="1"/>
              </p:cNvSpPr>
              <p:nvPr/>
            </p:nvSpPr>
            <p:spPr bwMode="auto">
              <a:xfrm>
                <a:off x="5518" y="5594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5" name="Oval 211"/>
              <p:cNvSpPr>
                <a:spLocks noChangeArrowheads="1"/>
              </p:cNvSpPr>
              <p:nvPr/>
            </p:nvSpPr>
            <p:spPr bwMode="auto">
              <a:xfrm>
                <a:off x="5518" y="55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6" name="Oval 212"/>
              <p:cNvSpPr>
                <a:spLocks noChangeArrowheads="1"/>
              </p:cNvSpPr>
              <p:nvPr/>
            </p:nvSpPr>
            <p:spPr bwMode="auto">
              <a:xfrm>
                <a:off x="5518" y="5425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7" name="Oval 213"/>
              <p:cNvSpPr>
                <a:spLocks noChangeArrowheads="1"/>
              </p:cNvSpPr>
              <p:nvPr/>
            </p:nvSpPr>
            <p:spPr bwMode="auto">
              <a:xfrm>
                <a:off x="5518" y="5341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8" name="Oval 214"/>
              <p:cNvSpPr>
                <a:spLocks noChangeArrowheads="1"/>
              </p:cNvSpPr>
              <p:nvPr/>
            </p:nvSpPr>
            <p:spPr bwMode="auto">
              <a:xfrm>
                <a:off x="5518" y="5258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9" name="Oval 215"/>
              <p:cNvSpPr>
                <a:spLocks noChangeArrowheads="1"/>
              </p:cNvSpPr>
              <p:nvPr/>
            </p:nvSpPr>
            <p:spPr bwMode="auto">
              <a:xfrm>
                <a:off x="5518" y="5173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0" name="Oval 216"/>
              <p:cNvSpPr>
                <a:spLocks noChangeArrowheads="1"/>
              </p:cNvSpPr>
              <p:nvPr/>
            </p:nvSpPr>
            <p:spPr bwMode="auto">
              <a:xfrm>
                <a:off x="5518" y="5089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1" name="Oval 217"/>
              <p:cNvSpPr>
                <a:spLocks noChangeArrowheads="1"/>
              </p:cNvSpPr>
              <p:nvPr/>
            </p:nvSpPr>
            <p:spPr bwMode="auto">
              <a:xfrm>
                <a:off x="5518" y="5004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2" name="Oval 218"/>
              <p:cNvSpPr>
                <a:spLocks noChangeArrowheads="1"/>
              </p:cNvSpPr>
              <p:nvPr/>
            </p:nvSpPr>
            <p:spPr bwMode="auto">
              <a:xfrm>
                <a:off x="5518" y="492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3" name="Oval 219"/>
              <p:cNvSpPr>
                <a:spLocks noChangeArrowheads="1"/>
              </p:cNvSpPr>
              <p:nvPr/>
            </p:nvSpPr>
            <p:spPr bwMode="auto">
              <a:xfrm>
                <a:off x="5518" y="4835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4" name="Oval 220"/>
              <p:cNvSpPr>
                <a:spLocks noChangeArrowheads="1"/>
              </p:cNvSpPr>
              <p:nvPr/>
            </p:nvSpPr>
            <p:spPr bwMode="auto">
              <a:xfrm>
                <a:off x="5518" y="4753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5" name="Oval 221"/>
              <p:cNvSpPr>
                <a:spLocks noChangeArrowheads="1"/>
              </p:cNvSpPr>
              <p:nvPr/>
            </p:nvSpPr>
            <p:spPr bwMode="auto">
              <a:xfrm>
                <a:off x="5518" y="4669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6" name="Oval 222"/>
              <p:cNvSpPr>
                <a:spLocks noChangeArrowheads="1"/>
              </p:cNvSpPr>
              <p:nvPr/>
            </p:nvSpPr>
            <p:spPr bwMode="auto">
              <a:xfrm>
                <a:off x="5518" y="4584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7" name="Oval 223"/>
              <p:cNvSpPr>
                <a:spLocks noChangeArrowheads="1"/>
              </p:cNvSpPr>
              <p:nvPr/>
            </p:nvSpPr>
            <p:spPr bwMode="auto">
              <a:xfrm>
                <a:off x="5518" y="450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8" name="Oval 224"/>
              <p:cNvSpPr>
                <a:spLocks noChangeArrowheads="1"/>
              </p:cNvSpPr>
              <p:nvPr/>
            </p:nvSpPr>
            <p:spPr bwMode="auto">
              <a:xfrm>
                <a:off x="5518" y="4415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9" name="Oval 225"/>
              <p:cNvSpPr>
                <a:spLocks noChangeArrowheads="1"/>
              </p:cNvSpPr>
              <p:nvPr/>
            </p:nvSpPr>
            <p:spPr bwMode="auto">
              <a:xfrm>
                <a:off x="5518" y="4331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0" name="Oval 226"/>
              <p:cNvSpPr>
                <a:spLocks noChangeArrowheads="1"/>
              </p:cNvSpPr>
              <p:nvPr/>
            </p:nvSpPr>
            <p:spPr bwMode="auto">
              <a:xfrm>
                <a:off x="5518" y="4246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1" name="Oval 227"/>
              <p:cNvSpPr>
                <a:spLocks noChangeArrowheads="1"/>
              </p:cNvSpPr>
              <p:nvPr/>
            </p:nvSpPr>
            <p:spPr bwMode="auto">
              <a:xfrm>
                <a:off x="5518" y="4164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2" name="Oval 228"/>
              <p:cNvSpPr>
                <a:spLocks noChangeArrowheads="1"/>
              </p:cNvSpPr>
              <p:nvPr/>
            </p:nvSpPr>
            <p:spPr bwMode="auto">
              <a:xfrm>
                <a:off x="5518" y="4080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3" name="Freeform 229"/>
              <p:cNvSpPr/>
              <p:nvPr/>
            </p:nvSpPr>
            <p:spPr bwMode="auto">
              <a:xfrm>
                <a:off x="5518" y="3995"/>
                <a:ext cx="43" cy="46"/>
              </a:xfrm>
              <a:custGeom>
                <a:avLst/>
                <a:gdLst>
                  <a:gd name="T0" fmla="*/ 3 w 7"/>
                  <a:gd name="T1" fmla="*/ 0 h 7"/>
                  <a:gd name="T2" fmla="*/ 7 w 7"/>
                  <a:gd name="T3" fmla="*/ 4 h 7"/>
                  <a:gd name="T4" fmla="*/ 3 w 7"/>
                  <a:gd name="T5" fmla="*/ 7 h 7"/>
                  <a:gd name="T6" fmla="*/ 0 w 7"/>
                  <a:gd name="T7" fmla="*/ 4 h 7"/>
                  <a:gd name="T8" fmla="*/ 3 w 7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3" y="0"/>
                    </a:moveTo>
                    <a:cubicBezTo>
                      <a:pt x="5" y="0"/>
                      <a:pt x="7" y="2"/>
                      <a:pt x="7" y="4"/>
                    </a:cubicBezTo>
                    <a:cubicBezTo>
                      <a:pt x="6" y="5"/>
                      <a:pt x="5" y="7"/>
                      <a:pt x="3" y="7"/>
                    </a:cubicBezTo>
                    <a:cubicBezTo>
                      <a:pt x="1" y="7"/>
                      <a:pt x="0" y="6"/>
                      <a:pt x="0" y="4"/>
                    </a:cubicBezTo>
                    <a:cubicBezTo>
                      <a:pt x="0" y="1"/>
                      <a:pt x="1" y="0"/>
                      <a:pt x="3" y="0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4" name="Freeform 230"/>
              <p:cNvSpPr/>
              <p:nvPr/>
            </p:nvSpPr>
            <p:spPr bwMode="auto">
              <a:xfrm>
                <a:off x="5523" y="3911"/>
                <a:ext cx="53" cy="51"/>
              </a:xfrm>
              <a:custGeom>
                <a:avLst/>
                <a:gdLst>
                  <a:gd name="T0" fmla="*/ 5 w 8"/>
                  <a:gd name="T1" fmla="*/ 1 h 8"/>
                  <a:gd name="T2" fmla="*/ 8 w 8"/>
                  <a:gd name="T3" fmla="*/ 5 h 8"/>
                  <a:gd name="T4" fmla="*/ 3 w 8"/>
                  <a:gd name="T5" fmla="*/ 7 h 8"/>
                  <a:gd name="T6" fmla="*/ 1 w 8"/>
                  <a:gd name="T7" fmla="*/ 3 h 8"/>
                  <a:gd name="T8" fmla="*/ 5 w 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5" y="1"/>
                    </a:moveTo>
                    <a:cubicBezTo>
                      <a:pt x="7" y="1"/>
                      <a:pt x="8" y="3"/>
                      <a:pt x="8" y="5"/>
                    </a:cubicBezTo>
                    <a:cubicBezTo>
                      <a:pt x="7" y="7"/>
                      <a:pt x="5" y="8"/>
                      <a:pt x="3" y="7"/>
                    </a:cubicBezTo>
                    <a:cubicBezTo>
                      <a:pt x="2" y="7"/>
                      <a:pt x="0" y="5"/>
                      <a:pt x="1" y="3"/>
                    </a:cubicBezTo>
                    <a:cubicBezTo>
                      <a:pt x="2" y="1"/>
                      <a:pt x="4" y="0"/>
                      <a:pt x="5" y="1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5" name="Freeform 231"/>
              <p:cNvSpPr/>
              <p:nvPr/>
            </p:nvSpPr>
            <p:spPr bwMode="auto">
              <a:xfrm>
                <a:off x="5561" y="3834"/>
                <a:ext cx="53" cy="51"/>
              </a:xfrm>
              <a:custGeom>
                <a:avLst/>
                <a:gdLst>
                  <a:gd name="T0" fmla="*/ 6 w 8"/>
                  <a:gd name="T1" fmla="*/ 1 h 8"/>
                  <a:gd name="T2" fmla="*/ 7 w 8"/>
                  <a:gd name="T3" fmla="*/ 6 h 8"/>
                  <a:gd name="T4" fmla="*/ 2 w 8"/>
                  <a:gd name="T5" fmla="*/ 7 h 8"/>
                  <a:gd name="T6" fmla="*/ 1 w 8"/>
                  <a:gd name="T7" fmla="*/ 2 h 8"/>
                  <a:gd name="T8" fmla="*/ 6 w 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6" y="1"/>
                    </a:moveTo>
                    <a:cubicBezTo>
                      <a:pt x="8" y="3"/>
                      <a:pt x="8" y="5"/>
                      <a:pt x="7" y="6"/>
                    </a:cubicBezTo>
                    <a:cubicBezTo>
                      <a:pt x="6" y="8"/>
                      <a:pt x="4" y="8"/>
                      <a:pt x="2" y="7"/>
                    </a:cubicBezTo>
                    <a:cubicBezTo>
                      <a:pt x="1" y="6"/>
                      <a:pt x="0" y="4"/>
                      <a:pt x="1" y="2"/>
                    </a:cubicBezTo>
                    <a:cubicBezTo>
                      <a:pt x="2" y="1"/>
                      <a:pt x="5" y="0"/>
                      <a:pt x="6" y="1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6" name="Freeform 232"/>
              <p:cNvSpPr/>
              <p:nvPr/>
            </p:nvSpPr>
            <p:spPr bwMode="auto">
              <a:xfrm>
                <a:off x="5622" y="3776"/>
                <a:ext cx="51" cy="43"/>
              </a:xfrm>
              <a:custGeom>
                <a:avLst/>
                <a:gdLst>
                  <a:gd name="T0" fmla="*/ 7 w 8"/>
                  <a:gd name="T1" fmla="*/ 2 h 7"/>
                  <a:gd name="T2" fmla="*/ 6 w 8"/>
                  <a:gd name="T3" fmla="*/ 6 h 7"/>
                  <a:gd name="T4" fmla="*/ 1 w 8"/>
                  <a:gd name="T5" fmla="*/ 6 h 7"/>
                  <a:gd name="T6" fmla="*/ 2 w 8"/>
                  <a:gd name="T7" fmla="*/ 1 h 7"/>
                  <a:gd name="T8" fmla="*/ 7 w 8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7" y="2"/>
                    </a:moveTo>
                    <a:cubicBezTo>
                      <a:pt x="8" y="3"/>
                      <a:pt x="7" y="5"/>
                      <a:pt x="6" y="6"/>
                    </a:cubicBezTo>
                    <a:cubicBezTo>
                      <a:pt x="5" y="7"/>
                      <a:pt x="3" y="7"/>
                      <a:pt x="1" y="6"/>
                    </a:cubicBezTo>
                    <a:cubicBezTo>
                      <a:pt x="0" y="5"/>
                      <a:pt x="0" y="2"/>
                      <a:pt x="2" y="1"/>
                    </a:cubicBezTo>
                    <a:cubicBezTo>
                      <a:pt x="3" y="0"/>
                      <a:pt x="5" y="0"/>
                      <a:pt x="7" y="2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7" name="Freeform 233"/>
              <p:cNvSpPr/>
              <p:nvPr/>
            </p:nvSpPr>
            <p:spPr bwMode="auto">
              <a:xfrm>
                <a:off x="5692" y="3729"/>
                <a:ext cx="51" cy="51"/>
              </a:xfrm>
              <a:custGeom>
                <a:avLst/>
                <a:gdLst>
                  <a:gd name="T0" fmla="*/ 7 w 8"/>
                  <a:gd name="T1" fmla="*/ 3 h 8"/>
                  <a:gd name="T2" fmla="*/ 5 w 8"/>
                  <a:gd name="T3" fmla="*/ 7 h 8"/>
                  <a:gd name="T4" fmla="*/ 1 w 8"/>
                  <a:gd name="T5" fmla="*/ 5 h 8"/>
                  <a:gd name="T6" fmla="*/ 3 w 8"/>
                  <a:gd name="T7" fmla="*/ 1 h 8"/>
                  <a:gd name="T8" fmla="*/ 7 w 8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7" y="3"/>
                    </a:moveTo>
                    <a:cubicBezTo>
                      <a:pt x="8" y="5"/>
                      <a:pt x="7" y="7"/>
                      <a:pt x="5" y="7"/>
                    </a:cubicBezTo>
                    <a:cubicBezTo>
                      <a:pt x="4" y="8"/>
                      <a:pt x="2" y="7"/>
                      <a:pt x="1" y="5"/>
                    </a:cubicBezTo>
                    <a:cubicBezTo>
                      <a:pt x="0" y="4"/>
                      <a:pt x="1" y="2"/>
                      <a:pt x="3" y="1"/>
                    </a:cubicBezTo>
                    <a:cubicBezTo>
                      <a:pt x="5" y="0"/>
                      <a:pt x="7" y="1"/>
                      <a:pt x="7" y="3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8" name="Freeform 234"/>
              <p:cNvSpPr/>
              <p:nvPr/>
            </p:nvSpPr>
            <p:spPr bwMode="auto">
              <a:xfrm>
                <a:off x="5777" y="3710"/>
                <a:ext cx="43" cy="46"/>
              </a:xfrm>
              <a:custGeom>
                <a:avLst/>
                <a:gdLst>
                  <a:gd name="T0" fmla="*/ 7 w 7"/>
                  <a:gd name="T1" fmla="*/ 4 h 7"/>
                  <a:gd name="T2" fmla="*/ 4 w 7"/>
                  <a:gd name="T3" fmla="*/ 7 h 7"/>
                  <a:gd name="T4" fmla="*/ 0 w 7"/>
                  <a:gd name="T5" fmla="*/ 4 h 7"/>
                  <a:gd name="T6" fmla="*/ 3 w 7"/>
                  <a:gd name="T7" fmla="*/ 0 h 7"/>
                  <a:gd name="T8" fmla="*/ 7 w 7"/>
                  <a:gd name="T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cubicBezTo>
                      <a:pt x="7" y="5"/>
                      <a:pt x="6" y="7"/>
                      <a:pt x="4" y="7"/>
                    </a:cubicBezTo>
                    <a:cubicBezTo>
                      <a:pt x="2" y="7"/>
                      <a:pt x="0" y="6"/>
                      <a:pt x="0" y="4"/>
                    </a:cubicBezTo>
                    <a:cubicBezTo>
                      <a:pt x="0" y="2"/>
                      <a:pt x="1" y="1"/>
                      <a:pt x="3" y="0"/>
                    </a:cubicBezTo>
                    <a:cubicBezTo>
                      <a:pt x="5" y="0"/>
                      <a:pt x="7" y="2"/>
                      <a:pt x="7" y="4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9" name="Oval 235"/>
              <p:cNvSpPr>
                <a:spLocks noChangeArrowheads="1"/>
              </p:cNvSpPr>
              <p:nvPr/>
            </p:nvSpPr>
            <p:spPr bwMode="auto">
              <a:xfrm>
                <a:off x="5859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0" name="Oval 236"/>
              <p:cNvSpPr>
                <a:spLocks noChangeArrowheads="1"/>
              </p:cNvSpPr>
              <p:nvPr/>
            </p:nvSpPr>
            <p:spPr bwMode="auto">
              <a:xfrm>
                <a:off x="5943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1" name="Oval 237"/>
              <p:cNvSpPr>
                <a:spLocks noChangeArrowheads="1"/>
              </p:cNvSpPr>
              <p:nvPr/>
            </p:nvSpPr>
            <p:spPr bwMode="auto">
              <a:xfrm>
                <a:off x="6028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2" name="Oval 238"/>
              <p:cNvSpPr>
                <a:spLocks noChangeArrowheads="1"/>
              </p:cNvSpPr>
              <p:nvPr/>
            </p:nvSpPr>
            <p:spPr bwMode="auto">
              <a:xfrm>
                <a:off x="6112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3" name="Oval 239"/>
              <p:cNvSpPr>
                <a:spLocks noChangeArrowheads="1"/>
              </p:cNvSpPr>
              <p:nvPr/>
            </p:nvSpPr>
            <p:spPr bwMode="auto">
              <a:xfrm>
                <a:off x="6194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4" name="Oval 240"/>
              <p:cNvSpPr>
                <a:spLocks noChangeArrowheads="1"/>
              </p:cNvSpPr>
              <p:nvPr/>
            </p:nvSpPr>
            <p:spPr bwMode="auto">
              <a:xfrm>
                <a:off x="6279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5" name="Oval 241"/>
              <p:cNvSpPr>
                <a:spLocks noChangeArrowheads="1"/>
              </p:cNvSpPr>
              <p:nvPr/>
            </p:nvSpPr>
            <p:spPr bwMode="auto">
              <a:xfrm>
                <a:off x="6363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6" name="Oval 242"/>
              <p:cNvSpPr>
                <a:spLocks noChangeArrowheads="1"/>
              </p:cNvSpPr>
              <p:nvPr/>
            </p:nvSpPr>
            <p:spPr bwMode="auto">
              <a:xfrm>
                <a:off x="6445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7" name="Oval 243"/>
              <p:cNvSpPr>
                <a:spLocks noChangeArrowheads="1"/>
              </p:cNvSpPr>
              <p:nvPr/>
            </p:nvSpPr>
            <p:spPr bwMode="auto">
              <a:xfrm>
                <a:off x="6530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8" name="Oval 244"/>
              <p:cNvSpPr>
                <a:spLocks noChangeArrowheads="1"/>
              </p:cNvSpPr>
              <p:nvPr/>
            </p:nvSpPr>
            <p:spPr bwMode="auto">
              <a:xfrm>
                <a:off x="6614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9" name="Oval 245"/>
              <p:cNvSpPr>
                <a:spLocks noChangeArrowheads="1"/>
              </p:cNvSpPr>
              <p:nvPr/>
            </p:nvSpPr>
            <p:spPr bwMode="auto">
              <a:xfrm>
                <a:off x="6699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0" name="Oval 246"/>
              <p:cNvSpPr>
                <a:spLocks noChangeArrowheads="1"/>
              </p:cNvSpPr>
              <p:nvPr/>
            </p:nvSpPr>
            <p:spPr bwMode="auto">
              <a:xfrm>
                <a:off x="6781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1" name="Oval 247"/>
              <p:cNvSpPr>
                <a:spLocks noChangeArrowheads="1"/>
              </p:cNvSpPr>
              <p:nvPr/>
            </p:nvSpPr>
            <p:spPr bwMode="auto">
              <a:xfrm>
                <a:off x="6865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2" name="Oval 248"/>
              <p:cNvSpPr>
                <a:spLocks noChangeArrowheads="1"/>
              </p:cNvSpPr>
              <p:nvPr/>
            </p:nvSpPr>
            <p:spPr bwMode="auto">
              <a:xfrm>
                <a:off x="6950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3" name="Oval 249"/>
              <p:cNvSpPr>
                <a:spLocks noChangeArrowheads="1"/>
              </p:cNvSpPr>
              <p:nvPr/>
            </p:nvSpPr>
            <p:spPr bwMode="auto">
              <a:xfrm>
                <a:off x="7034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4" name="Oval 250"/>
              <p:cNvSpPr>
                <a:spLocks noChangeArrowheads="1"/>
              </p:cNvSpPr>
              <p:nvPr/>
            </p:nvSpPr>
            <p:spPr bwMode="auto">
              <a:xfrm>
                <a:off x="7116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5" name="Oval 251"/>
              <p:cNvSpPr>
                <a:spLocks noChangeArrowheads="1"/>
              </p:cNvSpPr>
              <p:nvPr/>
            </p:nvSpPr>
            <p:spPr bwMode="auto">
              <a:xfrm>
                <a:off x="7201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6" name="Oval 252"/>
              <p:cNvSpPr>
                <a:spLocks noChangeArrowheads="1"/>
              </p:cNvSpPr>
              <p:nvPr/>
            </p:nvSpPr>
            <p:spPr bwMode="auto">
              <a:xfrm>
                <a:off x="7285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7" name="Oval 253"/>
              <p:cNvSpPr>
                <a:spLocks noChangeArrowheads="1"/>
              </p:cNvSpPr>
              <p:nvPr/>
            </p:nvSpPr>
            <p:spPr bwMode="auto">
              <a:xfrm>
                <a:off x="7367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8" name="Oval 254"/>
              <p:cNvSpPr>
                <a:spLocks noChangeArrowheads="1"/>
              </p:cNvSpPr>
              <p:nvPr/>
            </p:nvSpPr>
            <p:spPr bwMode="auto">
              <a:xfrm>
                <a:off x="7452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9" name="Oval 255"/>
              <p:cNvSpPr>
                <a:spLocks noChangeArrowheads="1"/>
              </p:cNvSpPr>
              <p:nvPr/>
            </p:nvSpPr>
            <p:spPr bwMode="auto">
              <a:xfrm>
                <a:off x="7537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0" name="Oval 256"/>
              <p:cNvSpPr>
                <a:spLocks noChangeArrowheads="1"/>
              </p:cNvSpPr>
              <p:nvPr/>
            </p:nvSpPr>
            <p:spPr bwMode="auto">
              <a:xfrm>
                <a:off x="7621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1" name="Oval 257"/>
              <p:cNvSpPr>
                <a:spLocks noChangeArrowheads="1"/>
              </p:cNvSpPr>
              <p:nvPr/>
            </p:nvSpPr>
            <p:spPr bwMode="auto">
              <a:xfrm>
                <a:off x="7704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2" name="Oval 258"/>
              <p:cNvSpPr>
                <a:spLocks noChangeArrowheads="1"/>
              </p:cNvSpPr>
              <p:nvPr/>
            </p:nvSpPr>
            <p:spPr bwMode="auto">
              <a:xfrm>
                <a:off x="7788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3" name="Oval 259"/>
              <p:cNvSpPr>
                <a:spLocks noChangeArrowheads="1"/>
              </p:cNvSpPr>
              <p:nvPr/>
            </p:nvSpPr>
            <p:spPr bwMode="auto">
              <a:xfrm>
                <a:off x="7873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4" name="Oval 260"/>
              <p:cNvSpPr>
                <a:spLocks noChangeArrowheads="1"/>
              </p:cNvSpPr>
              <p:nvPr/>
            </p:nvSpPr>
            <p:spPr bwMode="auto">
              <a:xfrm>
                <a:off x="7955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5" name="Oval 261"/>
              <p:cNvSpPr>
                <a:spLocks noChangeArrowheads="1"/>
              </p:cNvSpPr>
              <p:nvPr/>
            </p:nvSpPr>
            <p:spPr bwMode="auto">
              <a:xfrm>
                <a:off x="8039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6" name="Oval 262"/>
              <p:cNvSpPr>
                <a:spLocks noChangeArrowheads="1"/>
              </p:cNvSpPr>
              <p:nvPr/>
            </p:nvSpPr>
            <p:spPr bwMode="auto">
              <a:xfrm>
                <a:off x="8124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7" name="Oval 263"/>
              <p:cNvSpPr>
                <a:spLocks noChangeArrowheads="1"/>
              </p:cNvSpPr>
              <p:nvPr/>
            </p:nvSpPr>
            <p:spPr bwMode="auto">
              <a:xfrm>
                <a:off x="8208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8" name="Oval 264"/>
              <p:cNvSpPr>
                <a:spLocks noChangeArrowheads="1"/>
              </p:cNvSpPr>
              <p:nvPr/>
            </p:nvSpPr>
            <p:spPr bwMode="auto">
              <a:xfrm>
                <a:off x="8290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9" name="Oval 265"/>
              <p:cNvSpPr>
                <a:spLocks noChangeArrowheads="1"/>
              </p:cNvSpPr>
              <p:nvPr/>
            </p:nvSpPr>
            <p:spPr bwMode="auto">
              <a:xfrm>
                <a:off x="8382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0" name="Oval 266"/>
              <p:cNvSpPr>
                <a:spLocks noChangeArrowheads="1"/>
              </p:cNvSpPr>
              <p:nvPr/>
            </p:nvSpPr>
            <p:spPr bwMode="auto">
              <a:xfrm>
                <a:off x="8467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1" name="Oval 267"/>
              <p:cNvSpPr>
                <a:spLocks noChangeArrowheads="1"/>
              </p:cNvSpPr>
              <p:nvPr/>
            </p:nvSpPr>
            <p:spPr bwMode="auto">
              <a:xfrm>
                <a:off x="8549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2" name="Oval 268"/>
              <p:cNvSpPr>
                <a:spLocks noChangeArrowheads="1"/>
              </p:cNvSpPr>
              <p:nvPr/>
            </p:nvSpPr>
            <p:spPr bwMode="auto">
              <a:xfrm>
                <a:off x="8633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3" name="Oval 269"/>
              <p:cNvSpPr>
                <a:spLocks noChangeArrowheads="1"/>
              </p:cNvSpPr>
              <p:nvPr/>
            </p:nvSpPr>
            <p:spPr bwMode="auto">
              <a:xfrm>
                <a:off x="8718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4" name="Oval 270"/>
              <p:cNvSpPr>
                <a:spLocks noChangeArrowheads="1"/>
              </p:cNvSpPr>
              <p:nvPr/>
            </p:nvSpPr>
            <p:spPr bwMode="auto">
              <a:xfrm>
                <a:off x="8800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5" name="Oval 271"/>
              <p:cNvSpPr>
                <a:spLocks noChangeArrowheads="1"/>
              </p:cNvSpPr>
              <p:nvPr/>
            </p:nvSpPr>
            <p:spPr bwMode="auto">
              <a:xfrm>
                <a:off x="8884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6" name="Oval 272"/>
              <p:cNvSpPr>
                <a:spLocks noChangeArrowheads="1"/>
              </p:cNvSpPr>
              <p:nvPr/>
            </p:nvSpPr>
            <p:spPr bwMode="auto">
              <a:xfrm>
                <a:off x="8969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7" name="Oval 273"/>
              <p:cNvSpPr>
                <a:spLocks noChangeArrowheads="1"/>
              </p:cNvSpPr>
              <p:nvPr/>
            </p:nvSpPr>
            <p:spPr bwMode="auto">
              <a:xfrm>
                <a:off x="9053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8" name="Oval 274"/>
              <p:cNvSpPr>
                <a:spLocks noChangeArrowheads="1"/>
              </p:cNvSpPr>
              <p:nvPr/>
            </p:nvSpPr>
            <p:spPr bwMode="auto">
              <a:xfrm>
                <a:off x="9135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9" name="Oval 275"/>
              <p:cNvSpPr>
                <a:spLocks noChangeArrowheads="1"/>
              </p:cNvSpPr>
              <p:nvPr/>
            </p:nvSpPr>
            <p:spPr bwMode="auto">
              <a:xfrm>
                <a:off x="9220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0" name="Oval 276"/>
              <p:cNvSpPr>
                <a:spLocks noChangeArrowheads="1"/>
              </p:cNvSpPr>
              <p:nvPr/>
            </p:nvSpPr>
            <p:spPr bwMode="auto">
              <a:xfrm>
                <a:off x="9304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1" name="Oval 277"/>
              <p:cNvSpPr>
                <a:spLocks noChangeArrowheads="1"/>
              </p:cNvSpPr>
              <p:nvPr/>
            </p:nvSpPr>
            <p:spPr bwMode="auto">
              <a:xfrm>
                <a:off x="9386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2" name="Oval 278"/>
              <p:cNvSpPr>
                <a:spLocks noChangeArrowheads="1"/>
              </p:cNvSpPr>
              <p:nvPr/>
            </p:nvSpPr>
            <p:spPr bwMode="auto">
              <a:xfrm>
                <a:off x="9471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3" name="Oval 279"/>
              <p:cNvSpPr>
                <a:spLocks noChangeArrowheads="1"/>
              </p:cNvSpPr>
              <p:nvPr/>
            </p:nvSpPr>
            <p:spPr bwMode="auto">
              <a:xfrm>
                <a:off x="9555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4" name="Oval 280"/>
              <p:cNvSpPr>
                <a:spLocks noChangeArrowheads="1"/>
              </p:cNvSpPr>
              <p:nvPr/>
            </p:nvSpPr>
            <p:spPr bwMode="auto">
              <a:xfrm>
                <a:off x="9640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5" name="Oval 281"/>
              <p:cNvSpPr>
                <a:spLocks noChangeArrowheads="1"/>
              </p:cNvSpPr>
              <p:nvPr/>
            </p:nvSpPr>
            <p:spPr bwMode="auto">
              <a:xfrm>
                <a:off x="9722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6" name="Oval 282"/>
              <p:cNvSpPr>
                <a:spLocks noChangeArrowheads="1"/>
              </p:cNvSpPr>
              <p:nvPr/>
            </p:nvSpPr>
            <p:spPr bwMode="auto">
              <a:xfrm>
                <a:off x="9806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7" name="Oval 283"/>
              <p:cNvSpPr>
                <a:spLocks noChangeArrowheads="1"/>
              </p:cNvSpPr>
              <p:nvPr/>
            </p:nvSpPr>
            <p:spPr bwMode="auto">
              <a:xfrm>
                <a:off x="9891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8" name="Oval 284"/>
              <p:cNvSpPr>
                <a:spLocks noChangeArrowheads="1"/>
              </p:cNvSpPr>
              <p:nvPr/>
            </p:nvSpPr>
            <p:spPr bwMode="auto">
              <a:xfrm>
                <a:off x="9975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9" name="Oval 285"/>
              <p:cNvSpPr>
                <a:spLocks noChangeArrowheads="1"/>
              </p:cNvSpPr>
              <p:nvPr/>
            </p:nvSpPr>
            <p:spPr bwMode="auto">
              <a:xfrm>
                <a:off x="10057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0" name="Oval 286"/>
              <p:cNvSpPr>
                <a:spLocks noChangeArrowheads="1"/>
              </p:cNvSpPr>
              <p:nvPr/>
            </p:nvSpPr>
            <p:spPr bwMode="auto">
              <a:xfrm>
                <a:off x="10142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1" name="Oval 287"/>
              <p:cNvSpPr>
                <a:spLocks noChangeArrowheads="1"/>
              </p:cNvSpPr>
              <p:nvPr/>
            </p:nvSpPr>
            <p:spPr bwMode="auto">
              <a:xfrm>
                <a:off x="10226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2" name="Oval 288"/>
              <p:cNvSpPr>
                <a:spLocks noChangeArrowheads="1"/>
              </p:cNvSpPr>
              <p:nvPr/>
            </p:nvSpPr>
            <p:spPr bwMode="auto">
              <a:xfrm>
                <a:off x="10308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3" name="Oval 289"/>
              <p:cNvSpPr>
                <a:spLocks noChangeArrowheads="1"/>
              </p:cNvSpPr>
              <p:nvPr/>
            </p:nvSpPr>
            <p:spPr bwMode="auto">
              <a:xfrm>
                <a:off x="10393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4" name="Oval 290"/>
              <p:cNvSpPr>
                <a:spLocks noChangeArrowheads="1"/>
              </p:cNvSpPr>
              <p:nvPr/>
            </p:nvSpPr>
            <p:spPr bwMode="auto">
              <a:xfrm>
                <a:off x="10477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5" name="Oval 291"/>
              <p:cNvSpPr>
                <a:spLocks noChangeArrowheads="1"/>
              </p:cNvSpPr>
              <p:nvPr/>
            </p:nvSpPr>
            <p:spPr bwMode="auto">
              <a:xfrm>
                <a:off x="10562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6" name="Oval 292"/>
              <p:cNvSpPr>
                <a:spLocks noChangeArrowheads="1"/>
              </p:cNvSpPr>
              <p:nvPr/>
            </p:nvSpPr>
            <p:spPr bwMode="auto">
              <a:xfrm>
                <a:off x="10645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7" name="Oval 293"/>
              <p:cNvSpPr>
                <a:spLocks noChangeArrowheads="1"/>
              </p:cNvSpPr>
              <p:nvPr/>
            </p:nvSpPr>
            <p:spPr bwMode="auto">
              <a:xfrm>
                <a:off x="10729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8" name="Oval 294"/>
              <p:cNvSpPr>
                <a:spLocks noChangeArrowheads="1"/>
              </p:cNvSpPr>
              <p:nvPr/>
            </p:nvSpPr>
            <p:spPr bwMode="auto">
              <a:xfrm>
                <a:off x="10814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9" name="Oval 295"/>
              <p:cNvSpPr>
                <a:spLocks noChangeArrowheads="1"/>
              </p:cNvSpPr>
              <p:nvPr/>
            </p:nvSpPr>
            <p:spPr bwMode="auto">
              <a:xfrm>
                <a:off x="10898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0" name="Oval 296"/>
              <p:cNvSpPr>
                <a:spLocks noChangeArrowheads="1"/>
              </p:cNvSpPr>
              <p:nvPr/>
            </p:nvSpPr>
            <p:spPr bwMode="auto">
              <a:xfrm>
                <a:off x="10980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1" name="Oval 297"/>
              <p:cNvSpPr>
                <a:spLocks noChangeArrowheads="1"/>
              </p:cNvSpPr>
              <p:nvPr/>
            </p:nvSpPr>
            <p:spPr bwMode="auto">
              <a:xfrm>
                <a:off x="11065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2" name="Oval 298"/>
              <p:cNvSpPr>
                <a:spLocks noChangeArrowheads="1"/>
              </p:cNvSpPr>
              <p:nvPr/>
            </p:nvSpPr>
            <p:spPr bwMode="auto">
              <a:xfrm>
                <a:off x="11149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3" name="Oval 299"/>
              <p:cNvSpPr>
                <a:spLocks noChangeArrowheads="1"/>
              </p:cNvSpPr>
              <p:nvPr/>
            </p:nvSpPr>
            <p:spPr bwMode="auto">
              <a:xfrm>
                <a:off x="11231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4" name="Oval 300"/>
              <p:cNvSpPr>
                <a:spLocks noChangeArrowheads="1"/>
              </p:cNvSpPr>
              <p:nvPr/>
            </p:nvSpPr>
            <p:spPr bwMode="auto">
              <a:xfrm>
                <a:off x="11316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5" name="Oval 301"/>
              <p:cNvSpPr>
                <a:spLocks noChangeArrowheads="1"/>
              </p:cNvSpPr>
              <p:nvPr/>
            </p:nvSpPr>
            <p:spPr bwMode="auto">
              <a:xfrm>
                <a:off x="11400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6" name="Oval 302"/>
              <p:cNvSpPr>
                <a:spLocks noChangeArrowheads="1"/>
              </p:cNvSpPr>
              <p:nvPr/>
            </p:nvSpPr>
            <p:spPr bwMode="auto">
              <a:xfrm>
                <a:off x="11485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7" name="Oval 303"/>
              <p:cNvSpPr>
                <a:spLocks noChangeArrowheads="1"/>
              </p:cNvSpPr>
              <p:nvPr/>
            </p:nvSpPr>
            <p:spPr bwMode="auto">
              <a:xfrm>
                <a:off x="11567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8" name="Oval 304"/>
              <p:cNvSpPr>
                <a:spLocks noChangeArrowheads="1"/>
              </p:cNvSpPr>
              <p:nvPr/>
            </p:nvSpPr>
            <p:spPr bwMode="auto">
              <a:xfrm>
                <a:off x="11651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9" name="Oval 305"/>
              <p:cNvSpPr>
                <a:spLocks noChangeArrowheads="1"/>
              </p:cNvSpPr>
              <p:nvPr/>
            </p:nvSpPr>
            <p:spPr bwMode="auto">
              <a:xfrm>
                <a:off x="11736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80" name="Oval 306"/>
              <p:cNvSpPr>
                <a:spLocks noChangeArrowheads="1"/>
              </p:cNvSpPr>
              <p:nvPr/>
            </p:nvSpPr>
            <p:spPr bwMode="auto">
              <a:xfrm>
                <a:off x="11820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5" name="Oval 308"/>
              <p:cNvSpPr>
                <a:spLocks noChangeArrowheads="1"/>
              </p:cNvSpPr>
              <p:nvPr/>
            </p:nvSpPr>
            <p:spPr bwMode="auto">
              <a:xfrm>
                <a:off x="11902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6" name="Oval 309"/>
              <p:cNvSpPr>
                <a:spLocks noChangeArrowheads="1"/>
              </p:cNvSpPr>
              <p:nvPr/>
            </p:nvSpPr>
            <p:spPr bwMode="auto">
              <a:xfrm>
                <a:off x="11986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7" name="Oval 310"/>
              <p:cNvSpPr>
                <a:spLocks noChangeArrowheads="1"/>
              </p:cNvSpPr>
              <p:nvPr/>
            </p:nvSpPr>
            <p:spPr bwMode="auto">
              <a:xfrm>
                <a:off x="12071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8" name="Oval 311"/>
              <p:cNvSpPr>
                <a:spLocks noChangeArrowheads="1"/>
              </p:cNvSpPr>
              <p:nvPr/>
            </p:nvSpPr>
            <p:spPr bwMode="auto">
              <a:xfrm>
                <a:off x="12153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" name="Oval 312"/>
              <p:cNvSpPr>
                <a:spLocks noChangeArrowheads="1"/>
              </p:cNvSpPr>
              <p:nvPr/>
            </p:nvSpPr>
            <p:spPr bwMode="auto">
              <a:xfrm>
                <a:off x="12237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" name="Oval 313"/>
              <p:cNvSpPr>
                <a:spLocks noChangeArrowheads="1"/>
              </p:cNvSpPr>
              <p:nvPr/>
            </p:nvSpPr>
            <p:spPr bwMode="auto">
              <a:xfrm>
                <a:off x="12322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" name="Oval 314"/>
              <p:cNvSpPr>
                <a:spLocks noChangeArrowheads="1"/>
              </p:cNvSpPr>
              <p:nvPr/>
            </p:nvSpPr>
            <p:spPr bwMode="auto">
              <a:xfrm>
                <a:off x="12406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" name="Oval 315"/>
              <p:cNvSpPr>
                <a:spLocks noChangeArrowheads="1"/>
              </p:cNvSpPr>
              <p:nvPr/>
            </p:nvSpPr>
            <p:spPr bwMode="auto">
              <a:xfrm>
                <a:off x="12488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" name="Oval 316"/>
              <p:cNvSpPr>
                <a:spLocks noChangeArrowheads="1"/>
              </p:cNvSpPr>
              <p:nvPr/>
            </p:nvSpPr>
            <p:spPr bwMode="auto">
              <a:xfrm>
                <a:off x="12573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" name="Oval 317"/>
              <p:cNvSpPr>
                <a:spLocks noChangeArrowheads="1"/>
              </p:cNvSpPr>
              <p:nvPr/>
            </p:nvSpPr>
            <p:spPr bwMode="auto">
              <a:xfrm>
                <a:off x="12657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" name="Oval 318"/>
              <p:cNvSpPr>
                <a:spLocks noChangeArrowheads="1"/>
              </p:cNvSpPr>
              <p:nvPr/>
            </p:nvSpPr>
            <p:spPr bwMode="auto">
              <a:xfrm>
                <a:off x="12742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" name="Oval 319"/>
              <p:cNvSpPr>
                <a:spLocks noChangeArrowheads="1"/>
              </p:cNvSpPr>
              <p:nvPr/>
            </p:nvSpPr>
            <p:spPr bwMode="auto">
              <a:xfrm>
                <a:off x="12824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" name="Oval 320"/>
              <p:cNvSpPr>
                <a:spLocks noChangeArrowheads="1"/>
              </p:cNvSpPr>
              <p:nvPr/>
            </p:nvSpPr>
            <p:spPr bwMode="auto">
              <a:xfrm>
                <a:off x="12908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" name="Oval 321"/>
              <p:cNvSpPr>
                <a:spLocks noChangeArrowheads="1"/>
              </p:cNvSpPr>
              <p:nvPr/>
            </p:nvSpPr>
            <p:spPr bwMode="auto">
              <a:xfrm>
                <a:off x="12993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" name="Oval 322"/>
              <p:cNvSpPr>
                <a:spLocks noChangeArrowheads="1"/>
              </p:cNvSpPr>
              <p:nvPr/>
            </p:nvSpPr>
            <p:spPr bwMode="auto">
              <a:xfrm>
                <a:off x="13076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" name="Oval 323"/>
              <p:cNvSpPr>
                <a:spLocks noChangeArrowheads="1"/>
              </p:cNvSpPr>
              <p:nvPr/>
            </p:nvSpPr>
            <p:spPr bwMode="auto">
              <a:xfrm>
                <a:off x="13160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" name="Oval 324"/>
              <p:cNvSpPr>
                <a:spLocks noChangeArrowheads="1"/>
              </p:cNvSpPr>
              <p:nvPr/>
            </p:nvSpPr>
            <p:spPr bwMode="auto">
              <a:xfrm>
                <a:off x="13245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" name="Oval 325"/>
              <p:cNvSpPr>
                <a:spLocks noChangeArrowheads="1"/>
              </p:cNvSpPr>
              <p:nvPr/>
            </p:nvSpPr>
            <p:spPr bwMode="auto">
              <a:xfrm>
                <a:off x="13329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" name="Freeform 326"/>
              <p:cNvSpPr/>
              <p:nvPr/>
            </p:nvSpPr>
            <p:spPr bwMode="auto">
              <a:xfrm>
                <a:off x="13411" y="3717"/>
                <a:ext cx="53" cy="43"/>
              </a:xfrm>
              <a:custGeom>
                <a:avLst/>
                <a:gdLst>
                  <a:gd name="T0" fmla="*/ 7 w 8"/>
                  <a:gd name="T1" fmla="*/ 4 h 7"/>
                  <a:gd name="T2" fmla="*/ 3 w 8"/>
                  <a:gd name="T3" fmla="*/ 7 h 7"/>
                  <a:gd name="T4" fmla="*/ 0 w 8"/>
                  <a:gd name="T5" fmla="*/ 3 h 7"/>
                  <a:gd name="T6" fmla="*/ 4 w 8"/>
                  <a:gd name="T7" fmla="*/ 0 h 7"/>
                  <a:gd name="T8" fmla="*/ 7 w 8"/>
                  <a:gd name="T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7" y="4"/>
                    </a:moveTo>
                    <a:cubicBezTo>
                      <a:pt x="6" y="6"/>
                      <a:pt x="5" y="7"/>
                      <a:pt x="3" y="7"/>
                    </a:cubicBezTo>
                    <a:cubicBezTo>
                      <a:pt x="1" y="6"/>
                      <a:pt x="0" y="5"/>
                      <a:pt x="0" y="3"/>
                    </a:cubicBezTo>
                    <a:cubicBezTo>
                      <a:pt x="1" y="1"/>
                      <a:pt x="2" y="0"/>
                      <a:pt x="4" y="0"/>
                    </a:cubicBezTo>
                    <a:cubicBezTo>
                      <a:pt x="6" y="1"/>
                      <a:pt x="8" y="3"/>
                      <a:pt x="7" y="4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" name="Freeform 327"/>
              <p:cNvSpPr/>
              <p:nvPr/>
            </p:nvSpPr>
            <p:spPr bwMode="auto">
              <a:xfrm>
                <a:off x="13488" y="3741"/>
                <a:ext cx="53" cy="53"/>
              </a:xfrm>
              <a:custGeom>
                <a:avLst/>
                <a:gdLst>
                  <a:gd name="T0" fmla="*/ 7 w 8"/>
                  <a:gd name="T1" fmla="*/ 6 h 8"/>
                  <a:gd name="T2" fmla="*/ 2 w 8"/>
                  <a:gd name="T3" fmla="*/ 7 h 8"/>
                  <a:gd name="T4" fmla="*/ 1 w 8"/>
                  <a:gd name="T5" fmla="*/ 3 h 8"/>
                  <a:gd name="T6" fmla="*/ 5 w 8"/>
                  <a:gd name="T7" fmla="*/ 1 h 8"/>
                  <a:gd name="T8" fmla="*/ 7 w 8"/>
                  <a:gd name="T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7" y="6"/>
                    </a:moveTo>
                    <a:cubicBezTo>
                      <a:pt x="6" y="8"/>
                      <a:pt x="4" y="8"/>
                      <a:pt x="2" y="7"/>
                    </a:cubicBezTo>
                    <a:cubicBezTo>
                      <a:pt x="1" y="6"/>
                      <a:pt x="0" y="4"/>
                      <a:pt x="1" y="3"/>
                    </a:cubicBezTo>
                    <a:cubicBezTo>
                      <a:pt x="2" y="1"/>
                      <a:pt x="4" y="0"/>
                      <a:pt x="5" y="1"/>
                    </a:cubicBezTo>
                    <a:cubicBezTo>
                      <a:pt x="7" y="2"/>
                      <a:pt x="8" y="4"/>
                      <a:pt x="7" y="6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" name="Freeform 328"/>
              <p:cNvSpPr/>
              <p:nvPr/>
            </p:nvSpPr>
            <p:spPr bwMode="auto">
              <a:xfrm>
                <a:off x="13554" y="3794"/>
                <a:ext cx="51" cy="51"/>
              </a:xfrm>
              <a:custGeom>
                <a:avLst/>
                <a:gdLst>
                  <a:gd name="T0" fmla="*/ 6 w 8"/>
                  <a:gd name="T1" fmla="*/ 7 h 8"/>
                  <a:gd name="T2" fmla="*/ 2 w 8"/>
                  <a:gd name="T3" fmla="*/ 7 h 8"/>
                  <a:gd name="T4" fmla="*/ 2 w 8"/>
                  <a:gd name="T5" fmla="*/ 2 h 8"/>
                  <a:gd name="T6" fmla="*/ 7 w 8"/>
                  <a:gd name="T7" fmla="*/ 2 h 8"/>
                  <a:gd name="T8" fmla="*/ 6 w 8"/>
                  <a:gd name="T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6" y="7"/>
                    </a:moveTo>
                    <a:cubicBezTo>
                      <a:pt x="5" y="8"/>
                      <a:pt x="3" y="8"/>
                      <a:pt x="2" y="7"/>
                    </a:cubicBezTo>
                    <a:cubicBezTo>
                      <a:pt x="0" y="5"/>
                      <a:pt x="0" y="3"/>
                      <a:pt x="2" y="2"/>
                    </a:cubicBezTo>
                    <a:cubicBezTo>
                      <a:pt x="3" y="0"/>
                      <a:pt x="5" y="0"/>
                      <a:pt x="7" y="2"/>
                    </a:cubicBezTo>
                    <a:cubicBezTo>
                      <a:pt x="8" y="3"/>
                      <a:pt x="8" y="5"/>
                      <a:pt x="6" y="7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" name="Freeform 329"/>
              <p:cNvSpPr/>
              <p:nvPr/>
            </p:nvSpPr>
            <p:spPr bwMode="auto">
              <a:xfrm>
                <a:off x="13604" y="3864"/>
                <a:ext cx="53" cy="46"/>
              </a:xfrm>
              <a:custGeom>
                <a:avLst/>
                <a:gdLst>
                  <a:gd name="T0" fmla="*/ 5 w 8"/>
                  <a:gd name="T1" fmla="*/ 7 h 7"/>
                  <a:gd name="T2" fmla="*/ 1 w 8"/>
                  <a:gd name="T3" fmla="*/ 5 h 7"/>
                  <a:gd name="T4" fmla="*/ 2 w 8"/>
                  <a:gd name="T5" fmla="*/ 1 h 7"/>
                  <a:gd name="T6" fmla="*/ 7 w 8"/>
                  <a:gd name="T7" fmla="*/ 2 h 7"/>
                  <a:gd name="T8" fmla="*/ 5 w 8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5" y="7"/>
                    </a:moveTo>
                    <a:cubicBezTo>
                      <a:pt x="3" y="7"/>
                      <a:pt x="1" y="7"/>
                      <a:pt x="1" y="5"/>
                    </a:cubicBezTo>
                    <a:cubicBezTo>
                      <a:pt x="0" y="4"/>
                      <a:pt x="0" y="2"/>
                      <a:pt x="2" y="1"/>
                    </a:cubicBezTo>
                    <a:cubicBezTo>
                      <a:pt x="4" y="0"/>
                      <a:pt x="6" y="0"/>
                      <a:pt x="7" y="2"/>
                    </a:cubicBezTo>
                    <a:cubicBezTo>
                      <a:pt x="8" y="4"/>
                      <a:pt x="7" y="6"/>
                      <a:pt x="5" y="7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" name="Freeform 330"/>
              <p:cNvSpPr/>
              <p:nvPr/>
            </p:nvSpPr>
            <p:spPr bwMode="auto">
              <a:xfrm>
                <a:off x="13631" y="3942"/>
                <a:ext cx="53" cy="46"/>
              </a:xfrm>
              <a:custGeom>
                <a:avLst/>
                <a:gdLst>
                  <a:gd name="T0" fmla="*/ 5 w 8"/>
                  <a:gd name="T1" fmla="*/ 7 h 7"/>
                  <a:gd name="T2" fmla="*/ 1 w 8"/>
                  <a:gd name="T3" fmla="*/ 5 h 7"/>
                  <a:gd name="T4" fmla="*/ 3 w 8"/>
                  <a:gd name="T5" fmla="*/ 1 h 7"/>
                  <a:gd name="T6" fmla="*/ 7 w 8"/>
                  <a:gd name="T7" fmla="*/ 3 h 7"/>
                  <a:gd name="T8" fmla="*/ 5 w 8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5" y="7"/>
                    </a:moveTo>
                    <a:cubicBezTo>
                      <a:pt x="3" y="7"/>
                      <a:pt x="1" y="6"/>
                      <a:pt x="1" y="5"/>
                    </a:cubicBezTo>
                    <a:cubicBezTo>
                      <a:pt x="0" y="3"/>
                      <a:pt x="1" y="1"/>
                      <a:pt x="3" y="1"/>
                    </a:cubicBezTo>
                    <a:cubicBezTo>
                      <a:pt x="5" y="0"/>
                      <a:pt x="7" y="1"/>
                      <a:pt x="7" y="3"/>
                    </a:cubicBezTo>
                    <a:cubicBezTo>
                      <a:pt x="8" y="5"/>
                      <a:pt x="6" y="7"/>
                      <a:pt x="5" y="7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8" name="Oval 331"/>
              <p:cNvSpPr>
                <a:spLocks noChangeArrowheads="1"/>
              </p:cNvSpPr>
              <p:nvPr/>
            </p:nvSpPr>
            <p:spPr bwMode="auto">
              <a:xfrm>
                <a:off x="13643" y="4026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9" name="Oval 332"/>
              <p:cNvSpPr>
                <a:spLocks noChangeArrowheads="1"/>
              </p:cNvSpPr>
              <p:nvPr/>
            </p:nvSpPr>
            <p:spPr bwMode="auto">
              <a:xfrm>
                <a:off x="13643" y="4111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0" name="Oval 333"/>
              <p:cNvSpPr>
                <a:spLocks noChangeArrowheads="1"/>
              </p:cNvSpPr>
              <p:nvPr/>
            </p:nvSpPr>
            <p:spPr bwMode="auto">
              <a:xfrm>
                <a:off x="13643" y="4195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1" name="Oval 334"/>
              <p:cNvSpPr>
                <a:spLocks noChangeArrowheads="1"/>
              </p:cNvSpPr>
              <p:nvPr/>
            </p:nvSpPr>
            <p:spPr bwMode="auto">
              <a:xfrm>
                <a:off x="13643" y="4280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2" name="Oval 335"/>
              <p:cNvSpPr>
                <a:spLocks noChangeArrowheads="1"/>
              </p:cNvSpPr>
              <p:nvPr/>
            </p:nvSpPr>
            <p:spPr bwMode="auto">
              <a:xfrm>
                <a:off x="13643" y="4364"/>
                <a:ext cx="42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3" name="Oval 336"/>
              <p:cNvSpPr>
                <a:spLocks noChangeArrowheads="1"/>
              </p:cNvSpPr>
              <p:nvPr/>
            </p:nvSpPr>
            <p:spPr bwMode="auto">
              <a:xfrm>
                <a:off x="13643" y="4449"/>
                <a:ext cx="42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4" name="Oval 337"/>
              <p:cNvSpPr>
                <a:spLocks noChangeArrowheads="1"/>
              </p:cNvSpPr>
              <p:nvPr/>
            </p:nvSpPr>
            <p:spPr bwMode="auto">
              <a:xfrm>
                <a:off x="13643" y="4531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5" name="Oval 338"/>
              <p:cNvSpPr>
                <a:spLocks noChangeArrowheads="1"/>
              </p:cNvSpPr>
              <p:nvPr/>
            </p:nvSpPr>
            <p:spPr bwMode="auto">
              <a:xfrm>
                <a:off x="13643" y="4623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6" name="Oval 339"/>
              <p:cNvSpPr>
                <a:spLocks noChangeArrowheads="1"/>
              </p:cNvSpPr>
              <p:nvPr/>
            </p:nvSpPr>
            <p:spPr bwMode="auto">
              <a:xfrm>
                <a:off x="13643" y="4707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7" name="Oval 340"/>
              <p:cNvSpPr>
                <a:spLocks noChangeArrowheads="1"/>
              </p:cNvSpPr>
              <p:nvPr/>
            </p:nvSpPr>
            <p:spPr bwMode="auto">
              <a:xfrm>
                <a:off x="13643" y="4792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8" name="Oval 341"/>
              <p:cNvSpPr>
                <a:spLocks noChangeArrowheads="1"/>
              </p:cNvSpPr>
              <p:nvPr/>
            </p:nvSpPr>
            <p:spPr bwMode="auto">
              <a:xfrm>
                <a:off x="13643" y="4874"/>
                <a:ext cx="42" cy="42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9" name="Oval 342"/>
              <p:cNvSpPr>
                <a:spLocks noChangeArrowheads="1"/>
              </p:cNvSpPr>
              <p:nvPr/>
            </p:nvSpPr>
            <p:spPr bwMode="auto">
              <a:xfrm>
                <a:off x="13643" y="4958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0" name="Oval 343"/>
              <p:cNvSpPr>
                <a:spLocks noChangeArrowheads="1"/>
              </p:cNvSpPr>
              <p:nvPr/>
            </p:nvSpPr>
            <p:spPr bwMode="auto">
              <a:xfrm>
                <a:off x="13643" y="5043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1" name="Oval 344"/>
              <p:cNvSpPr>
                <a:spLocks noChangeArrowheads="1"/>
              </p:cNvSpPr>
              <p:nvPr/>
            </p:nvSpPr>
            <p:spPr bwMode="auto">
              <a:xfrm>
                <a:off x="13643" y="5127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2" name="Oval 345"/>
              <p:cNvSpPr>
                <a:spLocks noChangeArrowheads="1"/>
              </p:cNvSpPr>
              <p:nvPr/>
            </p:nvSpPr>
            <p:spPr bwMode="auto">
              <a:xfrm>
                <a:off x="13643" y="5212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3" name="Oval 346"/>
              <p:cNvSpPr>
                <a:spLocks noChangeArrowheads="1"/>
              </p:cNvSpPr>
              <p:nvPr/>
            </p:nvSpPr>
            <p:spPr bwMode="auto">
              <a:xfrm>
                <a:off x="13643" y="5296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4" name="Oval 347"/>
              <p:cNvSpPr>
                <a:spLocks noChangeArrowheads="1"/>
              </p:cNvSpPr>
              <p:nvPr/>
            </p:nvSpPr>
            <p:spPr bwMode="auto">
              <a:xfrm>
                <a:off x="13643" y="5381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5" name="Oval 348"/>
              <p:cNvSpPr>
                <a:spLocks noChangeArrowheads="1"/>
              </p:cNvSpPr>
              <p:nvPr/>
            </p:nvSpPr>
            <p:spPr bwMode="auto">
              <a:xfrm>
                <a:off x="13643" y="5463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6" name="Oval 349"/>
              <p:cNvSpPr>
                <a:spLocks noChangeArrowheads="1"/>
              </p:cNvSpPr>
              <p:nvPr/>
            </p:nvSpPr>
            <p:spPr bwMode="auto">
              <a:xfrm>
                <a:off x="13643" y="5547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7" name="Oval 350"/>
              <p:cNvSpPr>
                <a:spLocks noChangeArrowheads="1"/>
              </p:cNvSpPr>
              <p:nvPr/>
            </p:nvSpPr>
            <p:spPr bwMode="auto">
              <a:xfrm>
                <a:off x="13643" y="5632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8" name="Oval 351"/>
              <p:cNvSpPr>
                <a:spLocks noChangeArrowheads="1"/>
              </p:cNvSpPr>
              <p:nvPr/>
            </p:nvSpPr>
            <p:spPr bwMode="auto">
              <a:xfrm>
                <a:off x="13643" y="5716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9" name="Oval 352"/>
              <p:cNvSpPr>
                <a:spLocks noChangeArrowheads="1"/>
              </p:cNvSpPr>
              <p:nvPr/>
            </p:nvSpPr>
            <p:spPr bwMode="auto">
              <a:xfrm>
                <a:off x="13643" y="5801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0" name="Oval 353"/>
              <p:cNvSpPr>
                <a:spLocks noChangeArrowheads="1"/>
              </p:cNvSpPr>
              <p:nvPr/>
            </p:nvSpPr>
            <p:spPr bwMode="auto">
              <a:xfrm>
                <a:off x="13643" y="5885"/>
                <a:ext cx="42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1" name="Oval 354"/>
              <p:cNvSpPr>
                <a:spLocks noChangeArrowheads="1"/>
              </p:cNvSpPr>
              <p:nvPr/>
            </p:nvSpPr>
            <p:spPr bwMode="auto">
              <a:xfrm>
                <a:off x="13643" y="5970"/>
                <a:ext cx="42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2" name="Oval 355"/>
              <p:cNvSpPr>
                <a:spLocks noChangeArrowheads="1"/>
              </p:cNvSpPr>
              <p:nvPr/>
            </p:nvSpPr>
            <p:spPr bwMode="auto">
              <a:xfrm>
                <a:off x="13643" y="6053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3" name="Oval 356"/>
              <p:cNvSpPr>
                <a:spLocks noChangeArrowheads="1"/>
              </p:cNvSpPr>
              <p:nvPr/>
            </p:nvSpPr>
            <p:spPr bwMode="auto">
              <a:xfrm>
                <a:off x="13643" y="6137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4" name="Oval 357"/>
              <p:cNvSpPr>
                <a:spLocks noChangeArrowheads="1"/>
              </p:cNvSpPr>
              <p:nvPr/>
            </p:nvSpPr>
            <p:spPr bwMode="auto">
              <a:xfrm>
                <a:off x="13643" y="6222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5" name="Oval 358"/>
              <p:cNvSpPr>
                <a:spLocks noChangeArrowheads="1"/>
              </p:cNvSpPr>
              <p:nvPr/>
            </p:nvSpPr>
            <p:spPr bwMode="auto">
              <a:xfrm>
                <a:off x="13643" y="6306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6" name="Oval 359"/>
              <p:cNvSpPr>
                <a:spLocks noChangeArrowheads="1"/>
              </p:cNvSpPr>
              <p:nvPr/>
            </p:nvSpPr>
            <p:spPr bwMode="auto">
              <a:xfrm>
                <a:off x="13643" y="6391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7" name="Oval 360"/>
              <p:cNvSpPr>
                <a:spLocks noChangeArrowheads="1"/>
              </p:cNvSpPr>
              <p:nvPr/>
            </p:nvSpPr>
            <p:spPr bwMode="auto">
              <a:xfrm>
                <a:off x="13643" y="6475"/>
                <a:ext cx="42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8" name="Oval 361"/>
              <p:cNvSpPr>
                <a:spLocks noChangeArrowheads="1"/>
              </p:cNvSpPr>
              <p:nvPr/>
            </p:nvSpPr>
            <p:spPr bwMode="auto">
              <a:xfrm>
                <a:off x="13643" y="6557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9" name="Freeform 362"/>
              <p:cNvSpPr/>
              <p:nvPr/>
            </p:nvSpPr>
            <p:spPr bwMode="auto">
              <a:xfrm>
                <a:off x="13638" y="6642"/>
                <a:ext cx="46" cy="46"/>
              </a:xfrm>
              <a:custGeom>
                <a:avLst/>
                <a:gdLst>
                  <a:gd name="T0" fmla="*/ 4 w 7"/>
                  <a:gd name="T1" fmla="*/ 7 h 7"/>
                  <a:gd name="T2" fmla="*/ 0 w 7"/>
                  <a:gd name="T3" fmla="*/ 3 h 7"/>
                  <a:gd name="T4" fmla="*/ 4 w 7"/>
                  <a:gd name="T5" fmla="*/ 0 h 7"/>
                  <a:gd name="T6" fmla="*/ 7 w 7"/>
                  <a:gd name="T7" fmla="*/ 3 h 7"/>
                  <a:gd name="T8" fmla="*/ 4 w 7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4" y="7"/>
                    </a:moveTo>
                    <a:cubicBezTo>
                      <a:pt x="2" y="6"/>
                      <a:pt x="0" y="5"/>
                      <a:pt x="0" y="3"/>
                    </a:cubicBezTo>
                    <a:cubicBezTo>
                      <a:pt x="1" y="1"/>
                      <a:pt x="2" y="0"/>
                      <a:pt x="4" y="0"/>
                    </a:cubicBezTo>
                    <a:cubicBezTo>
                      <a:pt x="6" y="0"/>
                      <a:pt x="7" y="1"/>
                      <a:pt x="7" y="3"/>
                    </a:cubicBezTo>
                    <a:cubicBezTo>
                      <a:pt x="7" y="6"/>
                      <a:pt x="5" y="7"/>
                      <a:pt x="4" y="7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0" name="Freeform 363"/>
              <p:cNvSpPr/>
              <p:nvPr/>
            </p:nvSpPr>
            <p:spPr bwMode="auto">
              <a:xfrm>
                <a:off x="13623" y="6719"/>
                <a:ext cx="46" cy="53"/>
              </a:xfrm>
              <a:custGeom>
                <a:avLst/>
                <a:gdLst>
                  <a:gd name="T0" fmla="*/ 2 w 7"/>
                  <a:gd name="T1" fmla="*/ 7 h 8"/>
                  <a:gd name="T2" fmla="*/ 0 w 7"/>
                  <a:gd name="T3" fmla="*/ 3 h 8"/>
                  <a:gd name="T4" fmla="*/ 4 w 7"/>
                  <a:gd name="T5" fmla="*/ 1 h 8"/>
                  <a:gd name="T6" fmla="*/ 7 w 7"/>
                  <a:gd name="T7" fmla="*/ 5 h 8"/>
                  <a:gd name="T8" fmla="*/ 2 w 7"/>
                  <a:gd name="T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2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4" y="1"/>
                    </a:cubicBezTo>
                    <a:cubicBezTo>
                      <a:pt x="6" y="1"/>
                      <a:pt x="7" y="3"/>
                      <a:pt x="7" y="5"/>
                    </a:cubicBezTo>
                    <a:cubicBezTo>
                      <a:pt x="6" y="7"/>
                      <a:pt x="4" y="8"/>
                      <a:pt x="2" y="7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1" name="Freeform 364"/>
              <p:cNvSpPr/>
              <p:nvPr/>
            </p:nvSpPr>
            <p:spPr bwMode="auto">
              <a:xfrm>
                <a:off x="13580" y="6798"/>
                <a:ext cx="51" cy="43"/>
              </a:xfrm>
              <a:custGeom>
                <a:avLst/>
                <a:gdLst>
                  <a:gd name="T0" fmla="*/ 2 w 8"/>
                  <a:gd name="T1" fmla="*/ 6 h 7"/>
                  <a:gd name="T2" fmla="*/ 1 w 8"/>
                  <a:gd name="T3" fmla="*/ 1 h 7"/>
                  <a:gd name="T4" fmla="*/ 6 w 8"/>
                  <a:gd name="T5" fmla="*/ 1 h 7"/>
                  <a:gd name="T6" fmla="*/ 7 w 8"/>
                  <a:gd name="T7" fmla="*/ 5 h 7"/>
                  <a:gd name="T8" fmla="*/ 2 w 8"/>
                  <a:gd name="T9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2" y="6"/>
                    </a:moveTo>
                    <a:cubicBezTo>
                      <a:pt x="1" y="5"/>
                      <a:pt x="0" y="3"/>
                      <a:pt x="1" y="1"/>
                    </a:cubicBezTo>
                    <a:cubicBezTo>
                      <a:pt x="3" y="0"/>
                      <a:pt x="5" y="0"/>
                      <a:pt x="6" y="1"/>
                    </a:cubicBezTo>
                    <a:cubicBezTo>
                      <a:pt x="8" y="2"/>
                      <a:pt x="8" y="4"/>
                      <a:pt x="7" y="5"/>
                    </a:cubicBezTo>
                    <a:cubicBezTo>
                      <a:pt x="6" y="7"/>
                      <a:pt x="4" y="7"/>
                      <a:pt x="2" y="6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2" name="Freeform 365"/>
              <p:cNvSpPr/>
              <p:nvPr/>
            </p:nvSpPr>
            <p:spPr bwMode="auto">
              <a:xfrm>
                <a:off x="13522" y="6856"/>
                <a:ext cx="51" cy="51"/>
              </a:xfrm>
              <a:custGeom>
                <a:avLst/>
                <a:gdLst>
                  <a:gd name="T0" fmla="*/ 1 w 8"/>
                  <a:gd name="T1" fmla="*/ 6 h 8"/>
                  <a:gd name="T2" fmla="*/ 2 w 8"/>
                  <a:gd name="T3" fmla="*/ 1 h 8"/>
                  <a:gd name="T4" fmla="*/ 7 w 8"/>
                  <a:gd name="T5" fmla="*/ 2 h 8"/>
                  <a:gd name="T6" fmla="*/ 6 w 8"/>
                  <a:gd name="T7" fmla="*/ 6 h 8"/>
                  <a:gd name="T8" fmla="*/ 1 w 8"/>
                  <a:gd name="T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1" y="6"/>
                    </a:moveTo>
                    <a:cubicBezTo>
                      <a:pt x="0" y="4"/>
                      <a:pt x="1" y="2"/>
                      <a:pt x="2" y="1"/>
                    </a:cubicBezTo>
                    <a:cubicBezTo>
                      <a:pt x="4" y="0"/>
                      <a:pt x="6" y="0"/>
                      <a:pt x="7" y="2"/>
                    </a:cubicBezTo>
                    <a:cubicBezTo>
                      <a:pt x="8" y="3"/>
                      <a:pt x="8" y="5"/>
                      <a:pt x="6" y="6"/>
                    </a:cubicBezTo>
                    <a:cubicBezTo>
                      <a:pt x="5" y="8"/>
                      <a:pt x="2" y="7"/>
                      <a:pt x="1" y="6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3" name="Freeform 366"/>
              <p:cNvSpPr/>
              <p:nvPr/>
            </p:nvSpPr>
            <p:spPr bwMode="auto">
              <a:xfrm>
                <a:off x="13449" y="6895"/>
                <a:ext cx="53" cy="51"/>
              </a:xfrm>
              <a:custGeom>
                <a:avLst/>
                <a:gdLst>
                  <a:gd name="T0" fmla="*/ 1 w 8"/>
                  <a:gd name="T1" fmla="*/ 5 h 8"/>
                  <a:gd name="T2" fmla="*/ 3 w 8"/>
                  <a:gd name="T3" fmla="*/ 1 h 8"/>
                  <a:gd name="T4" fmla="*/ 7 w 8"/>
                  <a:gd name="T5" fmla="*/ 3 h 8"/>
                  <a:gd name="T6" fmla="*/ 5 w 8"/>
                  <a:gd name="T7" fmla="*/ 7 h 8"/>
                  <a:gd name="T8" fmla="*/ 1 w 8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1" y="5"/>
                    </a:moveTo>
                    <a:cubicBezTo>
                      <a:pt x="0" y="3"/>
                      <a:pt x="1" y="1"/>
                      <a:pt x="3" y="1"/>
                    </a:cubicBezTo>
                    <a:cubicBezTo>
                      <a:pt x="4" y="0"/>
                      <a:pt x="6" y="1"/>
                      <a:pt x="7" y="3"/>
                    </a:cubicBezTo>
                    <a:cubicBezTo>
                      <a:pt x="8" y="4"/>
                      <a:pt x="7" y="7"/>
                      <a:pt x="5" y="7"/>
                    </a:cubicBezTo>
                    <a:cubicBezTo>
                      <a:pt x="3" y="8"/>
                      <a:pt x="1" y="7"/>
                      <a:pt x="1" y="5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4" name="Freeform 367"/>
              <p:cNvSpPr/>
              <p:nvPr/>
            </p:nvSpPr>
            <p:spPr bwMode="auto">
              <a:xfrm>
                <a:off x="13372" y="6914"/>
                <a:ext cx="46" cy="46"/>
              </a:xfrm>
              <a:custGeom>
                <a:avLst/>
                <a:gdLst>
                  <a:gd name="T0" fmla="*/ 0 w 7"/>
                  <a:gd name="T1" fmla="*/ 4 h 7"/>
                  <a:gd name="T2" fmla="*/ 3 w 7"/>
                  <a:gd name="T3" fmla="*/ 1 h 7"/>
                  <a:gd name="T4" fmla="*/ 7 w 7"/>
                  <a:gd name="T5" fmla="*/ 4 h 7"/>
                  <a:gd name="T6" fmla="*/ 4 w 7"/>
                  <a:gd name="T7" fmla="*/ 7 h 7"/>
                  <a:gd name="T8" fmla="*/ 0 w 7"/>
                  <a:gd name="T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4"/>
                    </a:moveTo>
                    <a:cubicBezTo>
                      <a:pt x="0" y="2"/>
                      <a:pt x="1" y="1"/>
                      <a:pt x="3" y="1"/>
                    </a:cubicBezTo>
                    <a:cubicBezTo>
                      <a:pt x="5" y="0"/>
                      <a:pt x="6" y="2"/>
                      <a:pt x="7" y="4"/>
                    </a:cubicBezTo>
                    <a:cubicBezTo>
                      <a:pt x="7" y="5"/>
                      <a:pt x="6" y="7"/>
                      <a:pt x="4" y="7"/>
                    </a:cubicBezTo>
                    <a:cubicBezTo>
                      <a:pt x="1" y="7"/>
                      <a:pt x="0" y="6"/>
                      <a:pt x="0" y="4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5" name="Oval 368"/>
              <p:cNvSpPr>
                <a:spLocks noChangeArrowheads="1"/>
              </p:cNvSpPr>
              <p:nvPr/>
            </p:nvSpPr>
            <p:spPr bwMode="auto">
              <a:xfrm>
                <a:off x="13290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6" name="Oval 369"/>
              <p:cNvSpPr>
                <a:spLocks noChangeArrowheads="1"/>
              </p:cNvSpPr>
              <p:nvPr/>
            </p:nvSpPr>
            <p:spPr bwMode="auto">
              <a:xfrm>
                <a:off x="13206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7" name="Rectangle 370"/>
              <p:cNvSpPr>
                <a:spLocks noChangeArrowheads="1"/>
              </p:cNvSpPr>
              <p:nvPr/>
            </p:nvSpPr>
            <p:spPr bwMode="auto">
              <a:xfrm>
                <a:off x="12781" y="6999"/>
                <a:ext cx="58" cy="66"/>
              </a:xfrm>
              <a:prstGeom prst="rect">
                <a:avLst/>
              </a:prstGeom>
              <a:solidFill>
                <a:srgbClr val="2F55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8" name="Rectangle 371"/>
              <p:cNvSpPr>
                <a:spLocks noChangeArrowheads="1"/>
              </p:cNvSpPr>
              <p:nvPr/>
            </p:nvSpPr>
            <p:spPr bwMode="auto">
              <a:xfrm>
                <a:off x="12870" y="6922"/>
                <a:ext cx="58" cy="143"/>
              </a:xfrm>
              <a:prstGeom prst="rect">
                <a:avLst/>
              </a:prstGeom>
              <a:solidFill>
                <a:srgbClr val="2F55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9" name="Rectangle 372"/>
              <p:cNvSpPr>
                <a:spLocks noChangeArrowheads="1"/>
              </p:cNvSpPr>
              <p:nvPr/>
            </p:nvSpPr>
            <p:spPr bwMode="auto">
              <a:xfrm>
                <a:off x="12960" y="6876"/>
                <a:ext cx="58" cy="188"/>
              </a:xfrm>
              <a:prstGeom prst="rect">
                <a:avLst/>
              </a:prstGeom>
              <a:solidFill>
                <a:srgbClr val="2F55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0" name="Freeform 373"/>
              <p:cNvSpPr>
                <a:spLocks noEditPoints="1"/>
              </p:cNvSpPr>
              <p:nvPr/>
            </p:nvSpPr>
            <p:spPr bwMode="auto">
              <a:xfrm>
                <a:off x="12677" y="6740"/>
                <a:ext cx="457" cy="467"/>
              </a:xfrm>
              <a:custGeom>
                <a:avLst/>
                <a:gdLst>
                  <a:gd name="T0" fmla="*/ 35 w 69"/>
                  <a:gd name="T1" fmla="*/ 70 h 70"/>
                  <a:gd name="T2" fmla="*/ 0 w 69"/>
                  <a:gd name="T3" fmla="*/ 35 h 70"/>
                  <a:gd name="T4" fmla="*/ 35 w 69"/>
                  <a:gd name="T5" fmla="*/ 0 h 70"/>
                  <a:gd name="T6" fmla="*/ 69 w 69"/>
                  <a:gd name="T7" fmla="*/ 35 h 70"/>
                  <a:gd name="T8" fmla="*/ 35 w 69"/>
                  <a:gd name="T9" fmla="*/ 70 h 70"/>
                  <a:gd name="T10" fmla="*/ 35 w 69"/>
                  <a:gd name="T11" fmla="*/ 6 h 70"/>
                  <a:gd name="T12" fmla="*/ 6 w 69"/>
                  <a:gd name="T13" fmla="*/ 35 h 70"/>
                  <a:gd name="T14" fmla="*/ 35 w 69"/>
                  <a:gd name="T15" fmla="*/ 64 h 70"/>
                  <a:gd name="T16" fmla="*/ 63 w 69"/>
                  <a:gd name="T17" fmla="*/ 35 h 70"/>
                  <a:gd name="T18" fmla="*/ 35 w 69"/>
                  <a:gd name="T19" fmla="*/ 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9" h="70">
                    <a:moveTo>
                      <a:pt x="35" y="70"/>
                    </a:moveTo>
                    <a:cubicBezTo>
                      <a:pt x="16" y="70"/>
                      <a:pt x="0" y="54"/>
                      <a:pt x="0" y="35"/>
                    </a:cubicBezTo>
                    <a:cubicBezTo>
                      <a:pt x="0" y="16"/>
                      <a:pt x="16" y="0"/>
                      <a:pt x="35" y="0"/>
                    </a:cubicBezTo>
                    <a:cubicBezTo>
                      <a:pt x="54" y="0"/>
                      <a:pt x="69" y="16"/>
                      <a:pt x="69" y="35"/>
                    </a:cubicBezTo>
                    <a:cubicBezTo>
                      <a:pt x="69" y="54"/>
                      <a:pt x="54" y="70"/>
                      <a:pt x="35" y="70"/>
                    </a:cubicBezTo>
                    <a:close/>
                    <a:moveTo>
                      <a:pt x="35" y="6"/>
                    </a:moveTo>
                    <a:cubicBezTo>
                      <a:pt x="19" y="6"/>
                      <a:pt x="6" y="19"/>
                      <a:pt x="6" y="35"/>
                    </a:cubicBezTo>
                    <a:cubicBezTo>
                      <a:pt x="6" y="51"/>
                      <a:pt x="19" y="64"/>
                      <a:pt x="35" y="64"/>
                    </a:cubicBezTo>
                    <a:cubicBezTo>
                      <a:pt x="50" y="64"/>
                      <a:pt x="63" y="51"/>
                      <a:pt x="63" y="35"/>
                    </a:cubicBezTo>
                    <a:cubicBezTo>
                      <a:pt x="63" y="19"/>
                      <a:pt x="50" y="6"/>
                      <a:pt x="35" y="6"/>
                    </a:cubicBezTo>
                    <a:close/>
                  </a:path>
                </a:pathLst>
              </a:custGeom>
              <a:solidFill>
                <a:srgbClr val="2F55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75" name="文本框 74"/>
            <p:cNvSpPr txBox="1"/>
            <p:nvPr/>
          </p:nvSpPr>
          <p:spPr>
            <a:xfrm>
              <a:off x="5919" y="4045"/>
              <a:ext cx="7452" cy="2447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269875" algn="l" fontAlgn="auto">
                <a:lnSpc>
                  <a:spcPct val="150000"/>
                </a:lnSpc>
              </a:pPr>
              <a:r>
                <a:rPr lang="en-US" altLang="zh-CN" sz="240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  </a:t>
              </a:r>
              <a:r>
                <a:rPr lang="zh-CN" altLang="en-US" sz="240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用列举所有情况的方法来解决问题时，可以减少</a:t>
              </a:r>
              <a:r>
                <a:rPr lang="en-US" altLang="zh-CN" sz="240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____________</a:t>
              </a:r>
              <a:r>
                <a:rPr lang="zh-CN" altLang="en-US" sz="240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，从而提高解决问题的效率。当问题需要列举的对象有</a:t>
              </a:r>
              <a:r>
                <a:rPr lang="en-US" altLang="zh-CN" sz="240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2</a:t>
              </a:r>
              <a:r>
                <a:rPr lang="zh-CN" altLang="en-US" sz="240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个以上时，就要用</a:t>
              </a:r>
              <a:r>
                <a:rPr lang="en-US" altLang="zh-CN" sz="240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______________</a:t>
              </a:r>
              <a:r>
                <a:rPr lang="zh-CN" altLang="en-US" sz="240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来完成列举，每增加一个嵌套，执行的步数就</a:t>
              </a:r>
              <a:r>
                <a:rPr lang="en-US" altLang="zh-CN" sz="240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_______</a:t>
              </a:r>
              <a:r>
                <a:rPr lang="zh-CN" altLang="en-US" sz="240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。</a:t>
              </a:r>
              <a:endParaRPr lang="zh-CN" altLang="en-US" sz="24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endParaRPr>
            </a:p>
          </p:txBody>
        </p:sp>
      </p:grpSp>
      <p:sp>
        <p:nvSpPr>
          <p:cNvPr id="27" name="文本框 26"/>
          <p:cNvSpPr txBox="1"/>
          <p:nvPr/>
        </p:nvSpPr>
        <p:spPr>
          <a:xfrm>
            <a:off x="1164590" y="5049520"/>
            <a:ext cx="930148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269875" algn="l" fontAlgn="auto">
              <a:lnSpc>
                <a:spcPct val="100000"/>
              </a:lnSpc>
            </a:pPr>
            <a:r>
              <a:rPr lang="zh-CN" alt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想一想：</a:t>
            </a:r>
            <a:r>
              <a:rPr lang="zh-CN" altLang="en-US" sz="24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在购买鲜花的项目中，是如何减少循环迭代的？请与同学交流你的想法。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2642870" y="2771140"/>
            <a:ext cx="1624965" cy="436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列举的范围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7513955" y="3352800"/>
            <a:ext cx="1957705" cy="436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循环嵌套结构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8188960" y="3949065"/>
            <a:ext cx="1473200" cy="436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急剧增加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 flipH="1">
            <a:off x="1164590" y="1077595"/>
            <a:ext cx="3760470" cy="561340"/>
          </a:xfrm>
          <a:prstGeom prst="rect">
            <a:avLst/>
          </a:prstGeom>
          <a:noFill/>
        </p:spPr>
        <p:txBody>
          <a:bodyPr wrap="square" lIns="91440" tIns="45720" rIns="91440" bIns="45720" anchor="b" anchorCtr="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减少执行次数提高效率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1446530" y="1741805"/>
            <a:ext cx="9250680" cy="3237865"/>
            <a:chOff x="5402" y="3594"/>
            <a:chExt cx="8398" cy="3612"/>
          </a:xfrm>
        </p:grpSpPr>
        <p:sp>
          <p:nvSpPr>
            <p:cNvPr id="181" name="Freeform 107"/>
            <p:cNvSpPr>
              <a:spLocks noEditPoints="1"/>
            </p:cNvSpPr>
            <p:nvPr/>
          </p:nvSpPr>
          <p:spPr bwMode="auto">
            <a:xfrm>
              <a:off x="13134" y="6734"/>
              <a:ext cx="124" cy="128"/>
            </a:xfrm>
            <a:custGeom>
              <a:avLst/>
              <a:gdLst>
                <a:gd name="T0" fmla="*/ 18 w 19"/>
                <a:gd name="T1" fmla="*/ 15 h 20"/>
                <a:gd name="T2" fmla="*/ 19 w 19"/>
                <a:gd name="T3" fmla="*/ 13 h 20"/>
                <a:gd name="T4" fmla="*/ 17 w 19"/>
                <a:gd name="T5" fmla="*/ 11 h 20"/>
                <a:gd name="T6" fmla="*/ 17 w 19"/>
                <a:gd name="T7" fmla="*/ 9 h 20"/>
                <a:gd name="T8" fmla="*/ 19 w 19"/>
                <a:gd name="T9" fmla="*/ 7 h 20"/>
                <a:gd name="T10" fmla="*/ 18 w 19"/>
                <a:gd name="T11" fmla="*/ 5 h 20"/>
                <a:gd name="T12" fmla="*/ 15 w 19"/>
                <a:gd name="T13" fmla="*/ 5 h 20"/>
                <a:gd name="T14" fmla="*/ 14 w 19"/>
                <a:gd name="T15" fmla="*/ 4 h 20"/>
                <a:gd name="T16" fmla="*/ 14 w 19"/>
                <a:gd name="T17" fmla="*/ 1 h 20"/>
                <a:gd name="T18" fmla="*/ 12 w 19"/>
                <a:gd name="T19" fmla="*/ 0 h 20"/>
                <a:gd name="T20" fmla="*/ 10 w 19"/>
                <a:gd name="T21" fmla="*/ 2 h 20"/>
                <a:gd name="T22" fmla="*/ 8 w 19"/>
                <a:gd name="T23" fmla="*/ 2 h 20"/>
                <a:gd name="T24" fmla="*/ 7 w 19"/>
                <a:gd name="T25" fmla="*/ 0 h 20"/>
                <a:gd name="T26" fmla="*/ 4 w 19"/>
                <a:gd name="T27" fmla="*/ 1 h 20"/>
                <a:gd name="T28" fmla="*/ 5 w 19"/>
                <a:gd name="T29" fmla="*/ 4 h 20"/>
                <a:gd name="T30" fmla="*/ 3 w 19"/>
                <a:gd name="T31" fmla="*/ 5 h 20"/>
                <a:gd name="T32" fmla="*/ 0 w 19"/>
                <a:gd name="T33" fmla="*/ 5 h 20"/>
                <a:gd name="T34" fmla="*/ 0 w 19"/>
                <a:gd name="T35" fmla="*/ 7 h 20"/>
                <a:gd name="T36" fmla="*/ 2 w 19"/>
                <a:gd name="T37" fmla="*/ 9 h 20"/>
                <a:gd name="T38" fmla="*/ 2 w 19"/>
                <a:gd name="T39" fmla="*/ 11 h 20"/>
                <a:gd name="T40" fmla="*/ 0 w 19"/>
                <a:gd name="T41" fmla="*/ 13 h 20"/>
                <a:gd name="T42" fmla="*/ 1 w 19"/>
                <a:gd name="T43" fmla="*/ 15 h 20"/>
                <a:gd name="T44" fmla="*/ 3 w 19"/>
                <a:gd name="T45" fmla="*/ 15 h 20"/>
                <a:gd name="T46" fmla="*/ 5 w 19"/>
                <a:gd name="T47" fmla="*/ 16 h 20"/>
                <a:gd name="T48" fmla="*/ 4 w 19"/>
                <a:gd name="T49" fmla="*/ 19 h 20"/>
                <a:gd name="T50" fmla="*/ 7 w 19"/>
                <a:gd name="T51" fmla="*/ 20 h 20"/>
                <a:gd name="T52" fmla="*/ 9 w 19"/>
                <a:gd name="T53" fmla="*/ 18 h 20"/>
                <a:gd name="T54" fmla="*/ 10 w 19"/>
                <a:gd name="T55" fmla="*/ 18 h 20"/>
                <a:gd name="T56" fmla="*/ 12 w 19"/>
                <a:gd name="T57" fmla="*/ 20 h 20"/>
                <a:gd name="T58" fmla="*/ 14 w 19"/>
                <a:gd name="T59" fmla="*/ 19 h 20"/>
                <a:gd name="T60" fmla="*/ 14 w 19"/>
                <a:gd name="T61" fmla="*/ 16 h 20"/>
                <a:gd name="T62" fmla="*/ 15 w 19"/>
                <a:gd name="T63" fmla="*/ 15 h 20"/>
                <a:gd name="T64" fmla="*/ 18 w 19"/>
                <a:gd name="T65" fmla="*/ 15 h 20"/>
                <a:gd name="T66" fmla="*/ 8 w 19"/>
                <a:gd name="T67" fmla="*/ 13 h 20"/>
                <a:gd name="T68" fmla="*/ 6 w 19"/>
                <a:gd name="T69" fmla="*/ 9 h 20"/>
                <a:gd name="T70" fmla="*/ 11 w 19"/>
                <a:gd name="T71" fmla="*/ 6 h 20"/>
                <a:gd name="T72" fmla="*/ 13 w 19"/>
                <a:gd name="T73" fmla="*/ 11 h 20"/>
                <a:gd name="T74" fmla="*/ 8 w 19"/>
                <a:gd name="T75" fmla="*/ 1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9" h="20">
                  <a:moveTo>
                    <a:pt x="18" y="15"/>
                  </a:moveTo>
                  <a:cubicBezTo>
                    <a:pt x="19" y="13"/>
                    <a:pt x="19" y="13"/>
                    <a:pt x="19" y="13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0"/>
                    <a:pt x="17" y="10"/>
                    <a:pt x="17" y="9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4"/>
                    <a:pt x="14" y="4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9" y="2"/>
                    <a:pt x="8" y="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4" y="5"/>
                    <a:pt x="3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10"/>
                    <a:pt x="2" y="10"/>
                    <a:pt x="2" y="1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5"/>
                    <a:pt x="4" y="16"/>
                    <a:pt x="5" y="16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8"/>
                    <a:pt x="10" y="18"/>
                    <a:pt x="10" y="18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5" y="16"/>
                    <a:pt x="15" y="15"/>
                    <a:pt x="15" y="15"/>
                  </a:cubicBezTo>
                  <a:lnTo>
                    <a:pt x="18" y="15"/>
                  </a:lnTo>
                  <a:close/>
                  <a:moveTo>
                    <a:pt x="8" y="13"/>
                  </a:moveTo>
                  <a:cubicBezTo>
                    <a:pt x="6" y="13"/>
                    <a:pt x="5" y="10"/>
                    <a:pt x="6" y="9"/>
                  </a:cubicBezTo>
                  <a:cubicBezTo>
                    <a:pt x="7" y="7"/>
                    <a:pt x="9" y="6"/>
                    <a:pt x="11" y="6"/>
                  </a:cubicBezTo>
                  <a:cubicBezTo>
                    <a:pt x="13" y="7"/>
                    <a:pt x="14" y="9"/>
                    <a:pt x="13" y="11"/>
                  </a:cubicBezTo>
                  <a:cubicBezTo>
                    <a:pt x="12" y="13"/>
                    <a:pt x="10" y="14"/>
                    <a:pt x="8" y="13"/>
                  </a:cubicBezTo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2" name="Freeform 108"/>
            <p:cNvSpPr>
              <a:spLocks noEditPoints="1"/>
            </p:cNvSpPr>
            <p:nvPr/>
          </p:nvSpPr>
          <p:spPr bwMode="auto">
            <a:xfrm>
              <a:off x="5757" y="3807"/>
              <a:ext cx="186" cy="188"/>
            </a:xfrm>
            <a:custGeom>
              <a:avLst/>
              <a:gdLst>
                <a:gd name="T0" fmla="*/ 23 w 29"/>
                <a:gd name="T1" fmla="*/ 26 h 29"/>
                <a:gd name="T2" fmla="*/ 26 w 29"/>
                <a:gd name="T3" fmla="*/ 24 h 29"/>
                <a:gd name="T4" fmla="*/ 24 w 29"/>
                <a:gd name="T5" fmla="*/ 20 h 29"/>
                <a:gd name="T6" fmla="*/ 25 w 29"/>
                <a:gd name="T7" fmla="*/ 18 h 29"/>
                <a:gd name="T8" fmla="*/ 29 w 29"/>
                <a:gd name="T9" fmla="*/ 17 h 29"/>
                <a:gd name="T10" fmla="*/ 29 w 29"/>
                <a:gd name="T11" fmla="*/ 13 h 29"/>
                <a:gd name="T12" fmla="*/ 25 w 29"/>
                <a:gd name="T13" fmla="*/ 12 h 29"/>
                <a:gd name="T14" fmla="*/ 24 w 29"/>
                <a:gd name="T15" fmla="*/ 10 h 29"/>
                <a:gd name="T16" fmla="*/ 26 w 29"/>
                <a:gd name="T17" fmla="*/ 6 h 29"/>
                <a:gd name="T18" fmla="*/ 24 w 29"/>
                <a:gd name="T19" fmla="*/ 3 h 29"/>
                <a:gd name="T20" fmla="*/ 20 w 29"/>
                <a:gd name="T21" fmla="*/ 5 h 29"/>
                <a:gd name="T22" fmla="*/ 18 w 29"/>
                <a:gd name="T23" fmla="*/ 4 h 29"/>
                <a:gd name="T24" fmla="*/ 17 w 29"/>
                <a:gd name="T25" fmla="*/ 0 h 29"/>
                <a:gd name="T26" fmla="*/ 13 w 29"/>
                <a:gd name="T27" fmla="*/ 0 h 29"/>
                <a:gd name="T28" fmla="*/ 12 w 29"/>
                <a:gd name="T29" fmla="*/ 4 h 29"/>
                <a:gd name="T30" fmla="*/ 10 w 29"/>
                <a:gd name="T31" fmla="*/ 5 h 29"/>
                <a:gd name="T32" fmla="*/ 6 w 29"/>
                <a:gd name="T33" fmla="*/ 3 h 29"/>
                <a:gd name="T34" fmla="*/ 4 w 29"/>
                <a:gd name="T35" fmla="*/ 5 h 29"/>
                <a:gd name="T36" fmla="*/ 5 w 29"/>
                <a:gd name="T37" fmla="*/ 9 h 29"/>
                <a:gd name="T38" fmla="*/ 4 w 29"/>
                <a:gd name="T39" fmla="*/ 11 h 29"/>
                <a:gd name="T40" fmla="*/ 0 w 29"/>
                <a:gd name="T41" fmla="*/ 12 h 29"/>
                <a:gd name="T42" fmla="*/ 0 w 29"/>
                <a:gd name="T43" fmla="*/ 16 h 29"/>
                <a:gd name="T44" fmla="*/ 4 w 29"/>
                <a:gd name="T45" fmla="*/ 17 h 29"/>
                <a:gd name="T46" fmla="*/ 5 w 29"/>
                <a:gd name="T47" fmla="*/ 19 h 29"/>
                <a:gd name="T48" fmla="*/ 3 w 29"/>
                <a:gd name="T49" fmla="*/ 23 h 29"/>
                <a:gd name="T50" fmla="*/ 5 w 29"/>
                <a:gd name="T51" fmla="*/ 25 h 29"/>
                <a:gd name="T52" fmla="*/ 9 w 29"/>
                <a:gd name="T53" fmla="*/ 24 h 29"/>
                <a:gd name="T54" fmla="*/ 11 w 29"/>
                <a:gd name="T55" fmla="*/ 25 h 29"/>
                <a:gd name="T56" fmla="*/ 12 w 29"/>
                <a:gd name="T57" fmla="*/ 29 h 29"/>
                <a:gd name="T58" fmla="*/ 16 w 29"/>
                <a:gd name="T59" fmla="*/ 29 h 29"/>
                <a:gd name="T60" fmla="*/ 17 w 29"/>
                <a:gd name="T61" fmla="*/ 25 h 29"/>
                <a:gd name="T62" fmla="*/ 20 w 29"/>
                <a:gd name="T63" fmla="*/ 24 h 29"/>
                <a:gd name="T64" fmla="*/ 23 w 29"/>
                <a:gd name="T65" fmla="*/ 26 h 29"/>
                <a:gd name="T66" fmla="*/ 11 w 29"/>
                <a:gd name="T67" fmla="*/ 18 h 29"/>
                <a:gd name="T68" fmla="*/ 11 w 29"/>
                <a:gd name="T69" fmla="*/ 11 h 29"/>
                <a:gd name="T70" fmla="*/ 19 w 29"/>
                <a:gd name="T71" fmla="*/ 11 h 29"/>
                <a:gd name="T72" fmla="*/ 18 w 29"/>
                <a:gd name="T73" fmla="*/ 18 h 29"/>
                <a:gd name="T74" fmla="*/ 11 w 29"/>
                <a:gd name="T75" fmla="*/ 18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9" h="29">
                  <a:moveTo>
                    <a:pt x="23" y="26"/>
                  </a:moveTo>
                  <a:cubicBezTo>
                    <a:pt x="26" y="24"/>
                    <a:pt x="26" y="24"/>
                    <a:pt x="26" y="24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4" y="19"/>
                    <a:pt x="25" y="19"/>
                    <a:pt x="25" y="18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5" y="12"/>
                    <a:pt x="25" y="12"/>
                    <a:pt x="25" y="12"/>
                  </a:cubicBezTo>
                  <a:cubicBezTo>
                    <a:pt x="25" y="11"/>
                    <a:pt x="25" y="10"/>
                    <a:pt x="24" y="10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5"/>
                    <a:pt x="19" y="4"/>
                    <a:pt x="18" y="4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4"/>
                    <a:pt x="11" y="4"/>
                    <a:pt x="10" y="5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10"/>
                    <a:pt x="4" y="1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8"/>
                    <a:pt x="5" y="19"/>
                    <a:pt x="5" y="19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4"/>
                    <a:pt x="10" y="24"/>
                    <a:pt x="11" y="25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8" y="25"/>
                    <a:pt x="19" y="24"/>
                    <a:pt x="20" y="24"/>
                  </a:cubicBezTo>
                  <a:lnTo>
                    <a:pt x="23" y="26"/>
                  </a:lnTo>
                  <a:close/>
                  <a:moveTo>
                    <a:pt x="11" y="18"/>
                  </a:moveTo>
                  <a:cubicBezTo>
                    <a:pt x="9" y="16"/>
                    <a:pt x="9" y="12"/>
                    <a:pt x="11" y="11"/>
                  </a:cubicBezTo>
                  <a:cubicBezTo>
                    <a:pt x="13" y="9"/>
                    <a:pt x="17" y="9"/>
                    <a:pt x="19" y="11"/>
                  </a:cubicBezTo>
                  <a:cubicBezTo>
                    <a:pt x="21" y="13"/>
                    <a:pt x="20" y="16"/>
                    <a:pt x="18" y="18"/>
                  </a:cubicBezTo>
                  <a:cubicBezTo>
                    <a:pt x="16" y="20"/>
                    <a:pt x="13" y="20"/>
                    <a:pt x="11" y="18"/>
                  </a:cubicBezTo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3" name="Freeform 109"/>
            <p:cNvSpPr>
              <a:spLocks noEditPoints="1"/>
            </p:cNvSpPr>
            <p:nvPr/>
          </p:nvSpPr>
          <p:spPr bwMode="auto">
            <a:xfrm>
              <a:off x="5646" y="3969"/>
              <a:ext cx="97" cy="92"/>
            </a:xfrm>
            <a:custGeom>
              <a:avLst/>
              <a:gdLst>
                <a:gd name="T0" fmla="*/ 12 w 15"/>
                <a:gd name="T1" fmla="*/ 13 h 14"/>
                <a:gd name="T2" fmla="*/ 13 w 15"/>
                <a:gd name="T3" fmla="*/ 12 h 14"/>
                <a:gd name="T4" fmla="*/ 12 w 15"/>
                <a:gd name="T5" fmla="*/ 10 h 14"/>
                <a:gd name="T6" fmla="*/ 13 w 15"/>
                <a:gd name="T7" fmla="*/ 9 h 14"/>
                <a:gd name="T8" fmla="*/ 15 w 15"/>
                <a:gd name="T9" fmla="*/ 8 h 14"/>
                <a:gd name="T10" fmla="*/ 15 w 15"/>
                <a:gd name="T11" fmla="*/ 6 h 14"/>
                <a:gd name="T12" fmla="*/ 13 w 15"/>
                <a:gd name="T13" fmla="*/ 6 h 14"/>
                <a:gd name="T14" fmla="*/ 12 w 15"/>
                <a:gd name="T15" fmla="*/ 5 h 14"/>
                <a:gd name="T16" fmla="*/ 14 w 15"/>
                <a:gd name="T17" fmla="*/ 3 h 14"/>
                <a:gd name="T18" fmla="*/ 12 w 15"/>
                <a:gd name="T19" fmla="*/ 2 h 14"/>
                <a:gd name="T20" fmla="*/ 10 w 15"/>
                <a:gd name="T21" fmla="*/ 2 h 14"/>
                <a:gd name="T22" fmla="*/ 9 w 15"/>
                <a:gd name="T23" fmla="*/ 2 h 14"/>
                <a:gd name="T24" fmla="*/ 9 w 15"/>
                <a:gd name="T25" fmla="*/ 0 h 14"/>
                <a:gd name="T26" fmla="*/ 7 w 15"/>
                <a:gd name="T27" fmla="*/ 0 h 14"/>
                <a:gd name="T28" fmla="*/ 6 w 15"/>
                <a:gd name="T29" fmla="*/ 2 h 14"/>
                <a:gd name="T30" fmla="*/ 5 w 15"/>
                <a:gd name="T31" fmla="*/ 2 h 14"/>
                <a:gd name="T32" fmla="*/ 3 w 15"/>
                <a:gd name="T33" fmla="*/ 1 h 14"/>
                <a:gd name="T34" fmla="*/ 2 w 15"/>
                <a:gd name="T35" fmla="*/ 2 h 14"/>
                <a:gd name="T36" fmla="*/ 3 w 15"/>
                <a:gd name="T37" fmla="*/ 4 h 14"/>
                <a:gd name="T38" fmla="*/ 2 w 15"/>
                <a:gd name="T39" fmla="*/ 5 h 14"/>
                <a:gd name="T40" fmla="*/ 0 w 15"/>
                <a:gd name="T41" fmla="*/ 6 h 14"/>
                <a:gd name="T42" fmla="*/ 0 w 15"/>
                <a:gd name="T43" fmla="*/ 8 h 14"/>
                <a:gd name="T44" fmla="*/ 2 w 15"/>
                <a:gd name="T45" fmla="*/ 8 h 14"/>
                <a:gd name="T46" fmla="*/ 3 w 15"/>
                <a:gd name="T47" fmla="*/ 9 h 14"/>
                <a:gd name="T48" fmla="*/ 2 w 15"/>
                <a:gd name="T49" fmla="*/ 11 h 14"/>
                <a:gd name="T50" fmla="*/ 3 w 15"/>
                <a:gd name="T51" fmla="*/ 13 h 14"/>
                <a:gd name="T52" fmla="*/ 5 w 15"/>
                <a:gd name="T53" fmla="*/ 12 h 14"/>
                <a:gd name="T54" fmla="*/ 6 w 15"/>
                <a:gd name="T55" fmla="*/ 12 h 14"/>
                <a:gd name="T56" fmla="*/ 6 w 15"/>
                <a:gd name="T57" fmla="*/ 14 h 14"/>
                <a:gd name="T58" fmla="*/ 8 w 15"/>
                <a:gd name="T59" fmla="*/ 14 h 14"/>
                <a:gd name="T60" fmla="*/ 9 w 15"/>
                <a:gd name="T61" fmla="*/ 12 h 14"/>
                <a:gd name="T62" fmla="*/ 10 w 15"/>
                <a:gd name="T63" fmla="*/ 12 h 14"/>
                <a:gd name="T64" fmla="*/ 12 w 15"/>
                <a:gd name="T65" fmla="*/ 13 h 14"/>
                <a:gd name="T66" fmla="*/ 6 w 15"/>
                <a:gd name="T67" fmla="*/ 9 h 14"/>
                <a:gd name="T68" fmla="*/ 6 w 15"/>
                <a:gd name="T69" fmla="*/ 5 h 14"/>
                <a:gd name="T70" fmla="*/ 10 w 15"/>
                <a:gd name="T71" fmla="*/ 5 h 14"/>
                <a:gd name="T72" fmla="*/ 9 w 15"/>
                <a:gd name="T73" fmla="*/ 9 h 14"/>
                <a:gd name="T74" fmla="*/ 6 w 15"/>
                <a:gd name="T75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" h="14">
                  <a:moveTo>
                    <a:pt x="12" y="13"/>
                  </a:moveTo>
                  <a:cubicBezTo>
                    <a:pt x="13" y="12"/>
                    <a:pt x="13" y="12"/>
                    <a:pt x="13" y="12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3" y="9"/>
                    <a:pt x="13" y="9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5"/>
                    <a:pt x="13" y="5"/>
                    <a:pt x="12" y="5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9" y="2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5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5"/>
                    <a:pt x="3" y="5"/>
                    <a:pt x="2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9"/>
                    <a:pt x="3" y="9"/>
                    <a:pt x="3" y="9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12"/>
                    <a:pt x="6" y="12"/>
                    <a:pt x="6" y="12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10" y="12"/>
                    <a:pt x="10" y="12"/>
                  </a:cubicBezTo>
                  <a:lnTo>
                    <a:pt x="12" y="13"/>
                  </a:lnTo>
                  <a:close/>
                  <a:moveTo>
                    <a:pt x="6" y="9"/>
                  </a:moveTo>
                  <a:cubicBezTo>
                    <a:pt x="5" y="8"/>
                    <a:pt x="5" y="6"/>
                    <a:pt x="6" y="5"/>
                  </a:cubicBezTo>
                  <a:cubicBezTo>
                    <a:pt x="7" y="4"/>
                    <a:pt x="9" y="4"/>
                    <a:pt x="10" y="5"/>
                  </a:cubicBezTo>
                  <a:cubicBezTo>
                    <a:pt x="11" y="6"/>
                    <a:pt x="10" y="8"/>
                    <a:pt x="9" y="9"/>
                  </a:cubicBezTo>
                  <a:cubicBezTo>
                    <a:pt x="8" y="10"/>
                    <a:pt x="7" y="10"/>
                    <a:pt x="6" y="9"/>
                  </a:cubicBezTo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4" name="Line 110"/>
            <p:cNvSpPr>
              <a:spLocks noChangeShapeType="1"/>
            </p:cNvSpPr>
            <p:nvPr/>
          </p:nvSpPr>
          <p:spPr bwMode="auto">
            <a:xfrm>
              <a:off x="12651" y="7051"/>
              <a:ext cx="0" cy="0"/>
            </a:xfrm>
            <a:prstGeom prst="line">
              <a:avLst/>
            </a:prstGeom>
            <a:solidFill>
              <a:srgbClr val="4A7CC6"/>
            </a:solidFill>
            <a:ln w="34925" cap="flat">
              <a:solidFill>
                <a:srgbClr val="172A88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5" name="Freeform 111"/>
            <p:cNvSpPr/>
            <p:nvPr/>
          </p:nvSpPr>
          <p:spPr bwMode="auto">
            <a:xfrm>
              <a:off x="5402" y="3594"/>
              <a:ext cx="8398" cy="3483"/>
            </a:xfrm>
            <a:custGeom>
              <a:avLst/>
              <a:gdLst>
                <a:gd name="T0" fmla="*/ 1236 w 1302"/>
                <a:gd name="T1" fmla="*/ 538 h 538"/>
                <a:gd name="T2" fmla="*/ 1201 w 1302"/>
                <a:gd name="T3" fmla="*/ 538 h 538"/>
                <a:gd name="T4" fmla="*/ 1201 w 1302"/>
                <a:gd name="T5" fmla="*/ 530 h 538"/>
                <a:gd name="T6" fmla="*/ 1236 w 1302"/>
                <a:gd name="T7" fmla="*/ 530 h 538"/>
                <a:gd name="T8" fmla="*/ 1294 w 1302"/>
                <a:gd name="T9" fmla="*/ 472 h 538"/>
                <a:gd name="T10" fmla="*/ 1294 w 1302"/>
                <a:gd name="T11" fmla="*/ 67 h 538"/>
                <a:gd name="T12" fmla="*/ 1236 w 1302"/>
                <a:gd name="T13" fmla="*/ 8 h 538"/>
                <a:gd name="T14" fmla="*/ 66 w 1302"/>
                <a:gd name="T15" fmla="*/ 8 h 538"/>
                <a:gd name="T16" fmla="*/ 8 w 1302"/>
                <a:gd name="T17" fmla="*/ 67 h 538"/>
                <a:gd name="T18" fmla="*/ 8 w 1302"/>
                <a:gd name="T19" fmla="*/ 472 h 538"/>
                <a:gd name="T20" fmla="*/ 66 w 1302"/>
                <a:gd name="T21" fmla="*/ 530 h 538"/>
                <a:gd name="T22" fmla="*/ 1124 w 1302"/>
                <a:gd name="T23" fmla="*/ 530 h 538"/>
                <a:gd name="T24" fmla="*/ 1124 w 1302"/>
                <a:gd name="T25" fmla="*/ 538 h 538"/>
                <a:gd name="T26" fmla="*/ 66 w 1302"/>
                <a:gd name="T27" fmla="*/ 538 h 538"/>
                <a:gd name="T28" fmla="*/ 0 w 1302"/>
                <a:gd name="T29" fmla="*/ 472 h 538"/>
                <a:gd name="T30" fmla="*/ 0 w 1302"/>
                <a:gd name="T31" fmla="*/ 67 h 538"/>
                <a:gd name="T32" fmla="*/ 66 w 1302"/>
                <a:gd name="T33" fmla="*/ 0 h 538"/>
                <a:gd name="T34" fmla="*/ 1236 w 1302"/>
                <a:gd name="T35" fmla="*/ 0 h 538"/>
                <a:gd name="T36" fmla="*/ 1302 w 1302"/>
                <a:gd name="T37" fmla="*/ 67 h 538"/>
                <a:gd name="T38" fmla="*/ 1302 w 1302"/>
                <a:gd name="T39" fmla="*/ 472 h 538"/>
                <a:gd name="T40" fmla="*/ 1236 w 1302"/>
                <a:gd name="T41" fmla="*/ 538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02" h="538">
                  <a:moveTo>
                    <a:pt x="1236" y="538"/>
                  </a:moveTo>
                  <a:cubicBezTo>
                    <a:pt x="1201" y="538"/>
                    <a:pt x="1201" y="538"/>
                    <a:pt x="1201" y="538"/>
                  </a:cubicBezTo>
                  <a:cubicBezTo>
                    <a:pt x="1201" y="530"/>
                    <a:pt x="1201" y="530"/>
                    <a:pt x="1201" y="530"/>
                  </a:cubicBezTo>
                  <a:cubicBezTo>
                    <a:pt x="1236" y="530"/>
                    <a:pt x="1236" y="530"/>
                    <a:pt x="1236" y="530"/>
                  </a:cubicBezTo>
                  <a:cubicBezTo>
                    <a:pt x="1268" y="530"/>
                    <a:pt x="1294" y="504"/>
                    <a:pt x="1294" y="472"/>
                  </a:cubicBezTo>
                  <a:cubicBezTo>
                    <a:pt x="1294" y="67"/>
                    <a:pt x="1294" y="67"/>
                    <a:pt x="1294" y="67"/>
                  </a:cubicBezTo>
                  <a:cubicBezTo>
                    <a:pt x="1294" y="35"/>
                    <a:pt x="1268" y="8"/>
                    <a:pt x="1236" y="8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34" y="8"/>
                    <a:pt x="8" y="35"/>
                    <a:pt x="8" y="67"/>
                  </a:cubicBezTo>
                  <a:cubicBezTo>
                    <a:pt x="8" y="472"/>
                    <a:pt x="8" y="472"/>
                    <a:pt x="8" y="472"/>
                  </a:cubicBezTo>
                  <a:cubicBezTo>
                    <a:pt x="8" y="504"/>
                    <a:pt x="34" y="530"/>
                    <a:pt x="66" y="530"/>
                  </a:cubicBezTo>
                  <a:cubicBezTo>
                    <a:pt x="1124" y="530"/>
                    <a:pt x="1124" y="530"/>
                    <a:pt x="1124" y="530"/>
                  </a:cubicBezTo>
                  <a:cubicBezTo>
                    <a:pt x="1124" y="538"/>
                    <a:pt x="1124" y="538"/>
                    <a:pt x="1124" y="538"/>
                  </a:cubicBezTo>
                  <a:cubicBezTo>
                    <a:pt x="66" y="538"/>
                    <a:pt x="66" y="538"/>
                    <a:pt x="66" y="538"/>
                  </a:cubicBezTo>
                  <a:cubicBezTo>
                    <a:pt x="30" y="538"/>
                    <a:pt x="0" y="508"/>
                    <a:pt x="0" y="472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30"/>
                    <a:pt x="30" y="0"/>
                    <a:pt x="66" y="0"/>
                  </a:cubicBezTo>
                  <a:cubicBezTo>
                    <a:pt x="1236" y="0"/>
                    <a:pt x="1236" y="0"/>
                    <a:pt x="1236" y="0"/>
                  </a:cubicBezTo>
                  <a:cubicBezTo>
                    <a:pt x="1272" y="0"/>
                    <a:pt x="1302" y="30"/>
                    <a:pt x="1302" y="67"/>
                  </a:cubicBezTo>
                  <a:cubicBezTo>
                    <a:pt x="1302" y="472"/>
                    <a:pt x="1302" y="472"/>
                    <a:pt x="1302" y="472"/>
                  </a:cubicBezTo>
                  <a:cubicBezTo>
                    <a:pt x="1302" y="508"/>
                    <a:pt x="1272" y="538"/>
                    <a:pt x="1236" y="538"/>
                  </a:cubicBezTo>
                  <a:close/>
                </a:path>
              </a:pathLst>
            </a:custGeom>
            <a:solidFill>
              <a:srgbClr val="2F55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6" name="Oval 112"/>
            <p:cNvSpPr>
              <a:spLocks noChangeArrowheads="1"/>
            </p:cNvSpPr>
            <p:nvPr/>
          </p:nvSpPr>
          <p:spPr bwMode="auto">
            <a:xfrm>
              <a:off x="12567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7" name="Oval 113"/>
            <p:cNvSpPr>
              <a:spLocks noChangeArrowheads="1"/>
            </p:cNvSpPr>
            <p:nvPr/>
          </p:nvSpPr>
          <p:spPr bwMode="auto">
            <a:xfrm>
              <a:off x="12465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8" name="Oval 114"/>
            <p:cNvSpPr>
              <a:spLocks noChangeArrowheads="1"/>
            </p:cNvSpPr>
            <p:nvPr/>
          </p:nvSpPr>
          <p:spPr bwMode="auto">
            <a:xfrm>
              <a:off x="12380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9" name="Oval 115"/>
            <p:cNvSpPr>
              <a:spLocks noChangeArrowheads="1"/>
            </p:cNvSpPr>
            <p:nvPr/>
          </p:nvSpPr>
          <p:spPr bwMode="auto">
            <a:xfrm>
              <a:off x="12296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0" name="Oval 116"/>
            <p:cNvSpPr>
              <a:spLocks noChangeArrowheads="1"/>
            </p:cNvSpPr>
            <p:nvPr/>
          </p:nvSpPr>
          <p:spPr bwMode="auto">
            <a:xfrm>
              <a:off x="12211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1" name="Oval 117"/>
            <p:cNvSpPr>
              <a:spLocks noChangeArrowheads="1"/>
            </p:cNvSpPr>
            <p:nvPr/>
          </p:nvSpPr>
          <p:spPr bwMode="auto">
            <a:xfrm>
              <a:off x="12129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2" name="Oval 118"/>
            <p:cNvSpPr>
              <a:spLocks noChangeArrowheads="1"/>
            </p:cNvSpPr>
            <p:nvPr/>
          </p:nvSpPr>
          <p:spPr bwMode="auto">
            <a:xfrm>
              <a:off x="12045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3" name="Oval 119"/>
            <p:cNvSpPr>
              <a:spLocks noChangeArrowheads="1"/>
            </p:cNvSpPr>
            <p:nvPr/>
          </p:nvSpPr>
          <p:spPr bwMode="auto">
            <a:xfrm>
              <a:off x="11960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4" name="Oval 120"/>
            <p:cNvSpPr>
              <a:spLocks noChangeArrowheads="1"/>
            </p:cNvSpPr>
            <p:nvPr/>
          </p:nvSpPr>
          <p:spPr bwMode="auto">
            <a:xfrm>
              <a:off x="11878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5" name="Oval 121"/>
            <p:cNvSpPr>
              <a:spLocks noChangeArrowheads="1"/>
            </p:cNvSpPr>
            <p:nvPr/>
          </p:nvSpPr>
          <p:spPr bwMode="auto">
            <a:xfrm>
              <a:off x="11794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6" name="Oval 122"/>
            <p:cNvSpPr>
              <a:spLocks noChangeArrowheads="1"/>
            </p:cNvSpPr>
            <p:nvPr/>
          </p:nvSpPr>
          <p:spPr bwMode="auto">
            <a:xfrm>
              <a:off x="11709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7" name="Oval 123"/>
            <p:cNvSpPr>
              <a:spLocks noChangeArrowheads="1"/>
            </p:cNvSpPr>
            <p:nvPr/>
          </p:nvSpPr>
          <p:spPr bwMode="auto">
            <a:xfrm>
              <a:off x="11625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8" name="Oval 124"/>
            <p:cNvSpPr>
              <a:spLocks noChangeArrowheads="1"/>
            </p:cNvSpPr>
            <p:nvPr/>
          </p:nvSpPr>
          <p:spPr bwMode="auto">
            <a:xfrm>
              <a:off x="11543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9" name="Oval 125"/>
            <p:cNvSpPr>
              <a:spLocks noChangeArrowheads="1"/>
            </p:cNvSpPr>
            <p:nvPr/>
          </p:nvSpPr>
          <p:spPr bwMode="auto">
            <a:xfrm>
              <a:off x="11458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0" name="Oval 126"/>
            <p:cNvSpPr>
              <a:spLocks noChangeArrowheads="1"/>
            </p:cNvSpPr>
            <p:nvPr/>
          </p:nvSpPr>
          <p:spPr bwMode="auto">
            <a:xfrm>
              <a:off x="11374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1" name="Oval 127"/>
            <p:cNvSpPr>
              <a:spLocks noChangeArrowheads="1"/>
            </p:cNvSpPr>
            <p:nvPr/>
          </p:nvSpPr>
          <p:spPr bwMode="auto">
            <a:xfrm>
              <a:off x="11289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2" name="Oval 128"/>
            <p:cNvSpPr>
              <a:spLocks noChangeArrowheads="1"/>
            </p:cNvSpPr>
            <p:nvPr/>
          </p:nvSpPr>
          <p:spPr bwMode="auto">
            <a:xfrm>
              <a:off x="11207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3" name="Oval 129"/>
            <p:cNvSpPr>
              <a:spLocks noChangeArrowheads="1"/>
            </p:cNvSpPr>
            <p:nvPr/>
          </p:nvSpPr>
          <p:spPr bwMode="auto">
            <a:xfrm>
              <a:off x="11123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4" name="Oval 130"/>
            <p:cNvSpPr>
              <a:spLocks noChangeArrowheads="1"/>
            </p:cNvSpPr>
            <p:nvPr/>
          </p:nvSpPr>
          <p:spPr bwMode="auto">
            <a:xfrm>
              <a:off x="11038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5" name="Oval 131"/>
            <p:cNvSpPr>
              <a:spLocks noChangeArrowheads="1"/>
            </p:cNvSpPr>
            <p:nvPr/>
          </p:nvSpPr>
          <p:spPr bwMode="auto">
            <a:xfrm>
              <a:off x="10956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6" name="Oval 132"/>
            <p:cNvSpPr>
              <a:spLocks noChangeArrowheads="1"/>
            </p:cNvSpPr>
            <p:nvPr/>
          </p:nvSpPr>
          <p:spPr bwMode="auto">
            <a:xfrm>
              <a:off x="10872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7" name="Oval 133"/>
            <p:cNvSpPr>
              <a:spLocks noChangeArrowheads="1"/>
            </p:cNvSpPr>
            <p:nvPr/>
          </p:nvSpPr>
          <p:spPr bwMode="auto">
            <a:xfrm>
              <a:off x="10787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8" name="Oval 134"/>
            <p:cNvSpPr>
              <a:spLocks noChangeArrowheads="1"/>
            </p:cNvSpPr>
            <p:nvPr/>
          </p:nvSpPr>
          <p:spPr bwMode="auto">
            <a:xfrm>
              <a:off x="10703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9" name="Oval 135"/>
            <p:cNvSpPr>
              <a:spLocks noChangeArrowheads="1"/>
            </p:cNvSpPr>
            <p:nvPr/>
          </p:nvSpPr>
          <p:spPr bwMode="auto">
            <a:xfrm>
              <a:off x="10620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0" name="Oval 136"/>
            <p:cNvSpPr>
              <a:spLocks noChangeArrowheads="1"/>
            </p:cNvSpPr>
            <p:nvPr/>
          </p:nvSpPr>
          <p:spPr bwMode="auto">
            <a:xfrm>
              <a:off x="10535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1" name="Oval 137"/>
            <p:cNvSpPr>
              <a:spLocks noChangeArrowheads="1"/>
            </p:cNvSpPr>
            <p:nvPr/>
          </p:nvSpPr>
          <p:spPr bwMode="auto">
            <a:xfrm>
              <a:off x="10451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2" name="Oval 138"/>
            <p:cNvSpPr>
              <a:spLocks noChangeArrowheads="1"/>
            </p:cNvSpPr>
            <p:nvPr/>
          </p:nvSpPr>
          <p:spPr bwMode="auto">
            <a:xfrm>
              <a:off x="10369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3" name="Oval 139"/>
            <p:cNvSpPr>
              <a:spLocks noChangeArrowheads="1"/>
            </p:cNvSpPr>
            <p:nvPr/>
          </p:nvSpPr>
          <p:spPr bwMode="auto">
            <a:xfrm>
              <a:off x="10284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4" name="Oval 140"/>
            <p:cNvSpPr>
              <a:spLocks noChangeArrowheads="1"/>
            </p:cNvSpPr>
            <p:nvPr/>
          </p:nvSpPr>
          <p:spPr bwMode="auto">
            <a:xfrm>
              <a:off x="10200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5" name="Oval 141"/>
            <p:cNvSpPr>
              <a:spLocks noChangeArrowheads="1"/>
            </p:cNvSpPr>
            <p:nvPr/>
          </p:nvSpPr>
          <p:spPr bwMode="auto">
            <a:xfrm>
              <a:off x="10115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6" name="Oval 142"/>
            <p:cNvSpPr>
              <a:spLocks noChangeArrowheads="1"/>
            </p:cNvSpPr>
            <p:nvPr/>
          </p:nvSpPr>
          <p:spPr bwMode="auto">
            <a:xfrm>
              <a:off x="10033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7" name="Oval 143"/>
            <p:cNvSpPr>
              <a:spLocks noChangeArrowheads="1"/>
            </p:cNvSpPr>
            <p:nvPr/>
          </p:nvSpPr>
          <p:spPr bwMode="auto">
            <a:xfrm>
              <a:off x="9949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8" name="Oval 144"/>
            <p:cNvSpPr>
              <a:spLocks noChangeArrowheads="1"/>
            </p:cNvSpPr>
            <p:nvPr/>
          </p:nvSpPr>
          <p:spPr bwMode="auto">
            <a:xfrm>
              <a:off x="9864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9" name="Oval 145"/>
            <p:cNvSpPr>
              <a:spLocks noChangeArrowheads="1"/>
            </p:cNvSpPr>
            <p:nvPr/>
          </p:nvSpPr>
          <p:spPr bwMode="auto">
            <a:xfrm>
              <a:off x="9780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0" name="Oval 146"/>
            <p:cNvSpPr>
              <a:spLocks noChangeArrowheads="1"/>
            </p:cNvSpPr>
            <p:nvPr/>
          </p:nvSpPr>
          <p:spPr bwMode="auto">
            <a:xfrm>
              <a:off x="9698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1" name="Oval 147"/>
            <p:cNvSpPr>
              <a:spLocks noChangeArrowheads="1"/>
            </p:cNvSpPr>
            <p:nvPr/>
          </p:nvSpPr>
          <p:spPr bwMode="auto">
            <a:xfrm>
              <a:off x="9613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2" name="Oval 148"/>
            <p:cNvSpPr>
              <a:spLocks noChangeArrowheads="1"/>
            </p:cNvSpPr>
            <p:nvPr/>
          </p:nvSpPr>
          <p:spPr bwMode="auto">
            <a:xfrm>
              <a:off x="9529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3" name="Oval 149"/>
            <p:cNvSpPr>
              <a:spLocks noChangeArrowheads="1"/>
            </p:cNvSpPr>
            <p:nvPr/>
          </p:nvSpPr>
          <p:spPr bwMode="auto">
            <a:xfrm>
              <a:off x="9447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4" name="Oval 150"/>
            <p:cNvSpPr>
              <a:spLocks noChangeArrowheads="1"/>
            </p:cNvSpPr>
            <p:nvPr/>
          </p:nvSpPr>
          <p:spPr bwMode="auto">
            <a:xfrm>
              <a:off x="9362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5" name="Oval 151"/>
            <p:cNvSpPr>
              <a:spLocks noChangeArrowheads="1"/>
            </p:cNvSpPr>
            <p:nvPr/>
          </p:nvSpPr>
          <p:spPr bwMode="auto">
            <a:xfrm>
              <a:off x="9278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6" name="Oval 152"/>
            <p:cNvSpPr>
              <a:spLocks noChangeArrowheads="1"/>
            </p:cNvSpPr>
            <p:nvPr/>
          </p:nvSpPr>
          <p:spPr bwMode="auto">
            <a:xfrm>
              <a:off x="9193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7" name="Oval 153"/>
            <p:cNvSpPr>
              <a:spLocks noChangeArrowheads="1"/>
            </p:cNvSpPr>
            <p:nvPr/>
          </p:nvSpPr>
          <p:spPr bwMode="auto">
            <a:xfrm>
              <a:off x="9111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8" name="Oval 154"/>
            <p:cNvSpPr>
              <a:spLocks noChangeArrowheads="1"/>
            </p:cNvSpPr>
            <p:nvPr/>
          </p:nvSpPr>
          <p:spPr bwMode="auto">
            <a:xfrm>
              <a:off x="9027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9" name="Oval 155"/>
            <p:cNvSpPr>
              <a:spLocks noChangeArrowheads="1"/>
            </p:cNvSpPr>
            <p:nvPr/>
          </p:nvSpPr>
          <p:spPr bwMode="auto">
            <a:xfrm>
              <a:off x="8942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0" name="Oval 156"/>
            <p:cNvSpPr>
              <a:spLocks noChangeArrowheads="1"/>
            </p:cNvSpPr>
            <p:nvPr/>
          </p:nvSpPr>
          <p:spPr bwMode="auto">
            <a:xfrm>
              <a:off x="8858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1" name="Oval 157"/>
            <p:cNvSpPr>
              <a:spLocks noChangeArrowheads="1"/>
            </p:cNvSpPr>
            <p:nvPr/>
          </p:nvSpPr>
          <p:spPr bwMode="auto">
            <a:xfrm>
              <a:off x="8776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2" name="Oval 158"/>
            <p:cNvSpPr>
              <a:spLocks noChangeArrowheads="1"/>
            </p:cNvSpPr>
            <p:nvPr/>
          </p:nvSpPr>
          <p:spPr bwMode="auto">
            <a:xfrm>
              <a:off x="8691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3" name="Oval 159"/>
            <p:cNvSpPr>
              <a:spLocks noChangeArrowheads="1"/>
            </p:cNvSpPr>
            <p:nvPr/>
          </p:nvSpPr>
          <p:spPr bwMode="auto">
            <a:xfrm>
              <a:off x="8607" y="6922"/>
              <a:ext cx="39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4" name="Oval 160"/>
            <p:cNvSpPr>
              <a:spLocks noChangeArrowheads="1"/>
            </p:cNvSpPr>
            <p:nvPr/>
          </p:nvSpPr>
          <p:spPr bwMode="auto">
            <a:xfrm>
              <a:off x="8525" y="6922"/>
              <a:ext cx="39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5" name="Oval 161"/>
            <p:cNvSpPr>
              <a:spLocks noChangeArrowheads="1"/>
            </p:cNvSpPr>
            <p:nvPr/>
          </p:nvSpPr>
          <p:spPr bwMode="auto">
            <a:xfrm>
              <a:off x="8440" y="6922"/>
              <a:ext cx="39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6" name="Oval 162"/>
            <p:cNvSpPr>
              <a:spLocks noChangeArrowheads="1"/>
            </p:cNvSpPr>
            <p:nvPr/>
          </p:nvSpPr>
          <p:spPr bwMode="auto">
            <a:xfrm>
              <a:off x="8356" y="6922"/>
              <a:ext cx="39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7" name="Oval 163"/>
            <p:cNvSpPr>
              <a:spLocks noChangeArrowheads="1"/>
            </p:cNvSpPr>
            <p:nvPr/>
          </p:nvSpPr>
          <p:spPr bwMode="auto">
            <a:xfrm>
              <a:off x="8271" y="6922"/>
              <a:ext cx="39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8" name="Oval 164"/>
            <p:cNvSpPr>
              <a:spLocks noChangeArrowheads="1"/>
            </p:cNvSpPr>
            <p:nvPr/>
          </p:nvSpPr>
          <p:spPr bwMode="auto">
            <a:xfrm>
              <a:off x="8188" y="6922"/>
              <a:ext cx="39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9" name="Oval 165"/>
            <p:cNvSpPr>
              <a:spLocks noChangeArrowheads="1"/>
            </p:cNvSpPr>
            <p:nvPr/>
          </p:nvSpPr>
          <p:spPr bwMode="auto">
            <a:xfrm>
              <a:off x="8104" y="6922"/>
              <a:ext cx="39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0" name="Oval 166"/>
            <p:cNvSpPr>
              <a:spLocks noChangeArrowheads="1"/>
            </p:cNvSpPr>
            <p:nvPr/>
          </p:nvSpPr>
          <p:spPr bwMode="auto">
            <a:xfrm>
              <a:off x="8019" y="6922"/>
              <a:ext cx="39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1" name="Oval 167"/>
            <p:cNvSpPr>
              <a:spLocks noChangeArrowheads="1"/>
            </p:cNvSpPr>
            <p:nvPr/>
          </p:nvSpPr>
          <p:spPr bwMode="auto">
            <a:xfrm>
              <a:off x="7935" y="6922"/>
              <a:ext cx="42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2" name="Oval 168"/>
            <p:cNvSpPr>
              <a:spLocks noChangeArrowheads="1"/>
            </p:cNvSpPr>
            <p:nvPr/>
          </p:nvSpPr>
          <p:spPr bwMode="auto">
            <a:xfrm>
              <a:off x="7853" y="6922"/>
              <a:ext cx="39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3" name="Oval 169"/>
            <p:cNvSpPr>
              <a:spLocks noChangeArrowheads="1"/>
            </p:cNvSpPr>
            <p:nvPr/>
          </p:nvSpPr>
          <p:spPr bwMode="auto">
            <a:xfrm>
              <a:off x="7768" y="6922"/>
              <a:ext cx="39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4" name="Oval 170"/>
            <p:cNvSpPr>
              <a:spLocks noChangeArrowheads="1"/>
            </p:cNvSpPr>
            <p:nvPr/>
          </p:nvSpPr>
          <p:spPr bwMode="auto">
            <a:xfrm>
              <a:off x="7684" y="6922"/>
              <a:ext cx="39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5" name="Oval 171"/>
            <p:cNvSpPr>
              <a:spLocks noChangeArrowheads="1"/>
            </p:cNvSpPr>
            <p:nvPr/>
          </p:nvSpPr>
          <p:spPr bwMode="auto">
            <a:xfrm>
              <a:off x="7594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6" name="Oval 172"/>
            <p:cNvSpPr>
              <a:spLocks noChangeArrowheads="1"/>
            </p:cNvSpPr>
            <p:nvPr/>
          </p:nvSpPr>
          <p:spPr bwMode="auto">
            <a:xfrm>
              <a:off x="7510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7" name="Oval 173"/>
            <p:cNvSpPr>
              <a:spLocks noChangeArrowheads="1"/>
            </p:cNvSpPr>
            <p:nvPr/>
          </p:nvSpPr>
          <p:spPr bwMode="auto">
            <a:xfrm>
              <a:off x="7425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8" name="Oval 174"/>
            <p:cNvSpPr>
              <a:spLocks noChangeArrowheads="1"/>
            </p:cNvSpPr>
            <p:nvPr/>
          </p:nvSpPr>
          <p:spPr bwMode="auto">
            <a:xfrm>
              <a:off x="7343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9" name="Oval 175"/>
            <p:cNvSpPr>
              <a:spLocks noChangeArrowheads="1"/>
            </p:cNvSpPr>
            <p:nvPr/>
          </p:nvSpPr>
          <p:spPr bwMode="auto">
            <a:xfrm>
              <a:off x="7259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50" name="Oval 176"/>
            <p:cNvSpPr>
              <a:spLocks noChangeArrowheads="1"/>
            </p:cNvSpPr>
            <p:nvPr/>
          </p:nvSpPr>
          <p:spPr bwMode="auto">
            <a:xfrm>
              <a:off x="7174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51" name="Oval 177"/>
            <p:cNvSpPr>
              <a:spLocks noChangeArrowheads="1"/>
            </p:cNvSpPr>
            <p:nvPr/>
          </p:nvSpPr>
          <p:spPr bwMode="auto">
            <a:xfrm>
              <a:off x="7092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52" name="Oval 178"/>
            <p:cNvSpPr>
              <a:spLocks noChangeArrowheads="1"/>
            </p:cNvSpPr>
            <p:nvPr/>
          </p:nvSpPr>
          <p:spPr bwMode="auto">
            <a:xfrm>
              <a:off x="7008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53" name="Oval 179"/>
            <p:cNvSpPr>
              <a:spLocks noChangeArrowheads="1"/>
            </p:cNvSpPr>
            <p:nvPr/>
          </p:nvSpPr>
          <p:spPr bwMode="auto">
            <a:xfrm>
              <a:off x="6923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54" name="Oval 180"/>
            <p:cNvSpPr>
              <a:spLocks noChangeArrowheads="1"/>
            </p:cNvSpPr>
            <p:nvPr/>
          </p:nvSpPr>
          <p:spPr bwMode="auto">
            <a:xfrm>
              <a:off x="6839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55" name="Oval 181"/>
            <p:cNvSpPr>
              <a:spLocks noChangeArrowheads="1"/>
            </p:cNvSpPr>
            <p:nvPr/>
          </p:nvSpPr>
          <p:spPr bwMode="auto">
            <a:xfrm>
              <a:off x="6757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56" name="Oval 182"/>
            <p:cNvSpPr>
              <a:spLocks noChangeArrowheads="1"/>
            </p:cNvSpPr>
            <p:nvPr/>
          </p:nvSpPr>
          <p:spPr bwMode="auto">
            <a:xfrm>
              <a:off x="6672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57" name="Oval 183"/>
            <p:cNvSpPr>
              <a:spLocks noChangeArrowheads="1"/>
            </p:cNvSpPr>
            <p:nvPr/>
          </p:nvSpPr>
          <p:spPr bwMode="auto">
            <a:xfrm>
              <a:off x="6588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58" name="Oval 184"/>
            <p:cNvSpPr>
              <a:spLocks noChangeArrowheads="1"/>
            </p:cNvSpPr>
            <p:nvPr/>
          </p:nvSpPr>
          <p:spPr bwMode="auto">
            <a:xfrm>
              <a:off x="6503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59" name="Oval 185"/>
            <p:cNvSpPr>
              <a:spLocks noChangeArrowheads="1"/>
            </p:cNvSpPr>
            <p:nvPr/>
          </p:nvSpPr>
          <p:spPr bwMode="auto">
            <a:xfrm>
              <a:off x="6421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60" name="Oval 186"/>
            <p:cNvSpPr>
              <a:spLocks noChangeArrowheads="1"/>
            </p:cNvSpPr>
            <p:nvPr/>
          </p:nvSpPr>
          <p:spPr bwMode="auto">
            <a:xfrm>
              <a:off x="6337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61" name="Oval 187"/>
            <p:cNvSpPr>
              <a:spLocks noChangeArrowheads="1"/>
            </p:cNvSpPr>
            <p:nvPr/>
          </p:nvSpPr>
          <p:spPr bwMode="auto">
            <a:xfrm>
              <a:off x="6252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62" name="Oval 188"/>
            <p:cNvSpPr>
              <a:spLocks noChangeArrowheads="1"/>
            </p:cNvSpPr>
            <p:nvPr/>
          </p:nvSpPr>
          <p:spPr bwMode="auto">
            <a:xfrm>
              <a:off x="6170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63" name="Oval 189"/>
            <p:cNvSpPr>
              <a:spLocks noChangeArrowheads="1"/>
            </p:cNvSpPr>
            <p:nvPr/>
          </p:nvSpPr>
          <p:spPr bwMode="auto">
            <a:xfrm>
              <a:off x="6086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64" name="Oval 190"/>
            <p:cNvSpPr>
              <a:spLocks noChangeArrowheads="1"/>
            </p:cNvSpPr>
            <p:nvPr/>
          </p:nvSpPr>
          <p:spPr bwMode="auto">
            <a:xfrm>
              <a:off x="6001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65" name="Oval 191"/>
            <p:cNvSpPr>
              <a:spLocks noChangeArrowheads="1"/>
            </p:cNvSpPr>
            <p:nvPr/>
          </p:nvSpPr>
          <p:spPr bwMode="auto">
            <a:xfrm>
              <a:off x="5917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66" name="Oval 192"/>
            <p:cNvSpPr>
              <a:spLocks noChangeArrowheads="1"/>
            </p:cNvSpPr>
            <p:nvPr/>
          </p:nvSpPr>
          <p:spPr bwMode="auto">
            <a:xfrm>
              <a:off x="5835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67" name="Freeform 193"/>
            <p:cNvSpPr/>
            <p:nvPr/>
          </p:nvSpPr>
          <p:spPr bwMode="auto">
            <a:xfrm>
              <a:off x="5750" y="6915"/>
              <a:ext cx="46" cy="46"/>
            </a:xfrm>
            <a:custGeom>
              <a:avLst/>
              <a:gdLst>
                <a:gd name="T0" fmla="*/ 0 w 7"/>
                <a:gd name="T1" fmla="*/ 2 h 7"/>
                <a:gd name="T2" fmla="*/ 4 w 7"/>
                <a:gd name="T3" fmla="*/ 0 h 7"/>
                <a:gd name="T4" fmla="*/ 7 w 7"/>
                <a:gd name="T5" fmla="*/ 4 h 7"/>
                <a:gd name="T6" fmla="*/ 3 w 7"/>
                <a:gd name="T7" fmla="*/ 7 h 7"/>
                <a:gd name="T8" fmla="*/ 0 w 7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0" y="2"/>
                  </a:moveTo>
                  <a:cubicBezTo>
                    <a:pt x="1" y="1"/>
                    <a:pt x="3" y="0"/>
                    <a:pt x="4" y="0"/>
                  </a:cubicBezTo>
                  <a:cubicBezTo>
                    <a:pt x="6" y="0"/>
                    <a:pt x="7" y="2"/>
                    <a:pt x="7" y="4"/>
                  </a:cubicBezTo>
                  <a:cubicBezTo>
                    <a:pt x="7" y="6"/>
                    <a:pt x="5" y="7"/>
                    <a:pt x="3" y="7"/>
                  </a:cubicBezTo>
                  <a:cubicBezTo>
                    <a:pt x="1" y="6"/>
                    <a:pt x="0" y="4"/>
                    <a:pt x="0" y="2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68" name="Freeform 194"/>
            <p:cNvSpPr/>
            <p:nvPr/>
          </p:nvSpPr>
          <p:spPr bwMode="auto">
            <a:xfrm>
              <a:off x="5666" y="6881"/>
              <a:ext cx="53" cy="53"/>
            </a:xfrm>
            <a:custGeom>
              <a:avLst/>
              <a:gdLst>
                <a:gd name="T0" fmla="*/ 1 w 8"/>
                <a:gd name="T1" fmla="*/ 2 h 8"/>
                <a:gd name="T2" fmla="*/ 6 w 8"/>
                <a:gd name="T3" fmla="*/ 1 h 8"/>
                <a:gd name="T4" fmla="*/ 7 w 8"/>
                <a:gd name="T5" fmla="*/ 5 h 8"/>
                <a:gd name="T6" fmla="*/ 3 w 8"/>
                <a:gd name="T7" fmla="*/ 7 h 8"/>
                <a:gd name="T8" fmla="*/ 1 w 8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2"/>
                  </a:moveTo>
                  <a:cubicBezTo>
                    <a:pt x="2" y="1"/>
                    <a:pt x="4" y="0"/>
                    <a:pt x="6" y="1"/>
                  </a:cubicBezTo>
                  <a:cubicBezTo>
                    <a:pt x="8" y="2"/>
                    <a:pt x="8" y="4"/>
                    <a:pt x="7" y="5"/>
                  </a:cubicBezTo>
                  <a:cubicBezTo>
                    <a:pt x="7" y="7"/>
                    <a:pt x="5" y="8"/>
                    <a:pt x="3" y="7"/>
                  </a:cubicBezTo>
                  <a:cubicBezTo>
                    <a:pt x="1" y="6"/>
                    <a:pt x="0" y="4"/>
                    <a:pt x="1" y="2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69" name="Freeform 195"/>
            <p:cNvSpPr/>
            <p:nvPr/>
          </p:nvSpPr>
          <p:spPr bwMode="auto">
            <a:xfrm>
              <a:off x="5603" y="6838"/>
              <a:ext cx="51" cy="43"/>
            </a:xfrm>
            <a:custGeom>
              <a:avLst/>
              <a:gdLst>
                <a:gd name="T0" fmla="*/ 2 w 8"/>
                <a:gd name="T1" fmla="*/ 1 h 7"/>
                <a:gd name="T2" fmla="*/ 6 w 8"/>
                <a:gd name="T3" fmla="*/ 1 h 7"/>
                <a:gd name="T4" fmla="*/ 6 w 8"/>
                <a:gd name="T5" fmla="*/ 6 h 7"/>
                <a:gd name="T6" fmla="*/ 2 w 8"/>
                <a:gd name="T7" fmla="*/ 6 h 7"/>
                <a:gd name="T8" fmla="*/ 2 w 8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2" y="1"/>
                  </a:moveTo>
                  <a:cubicBezTo>
                    <a:pt x="3" y="0"/>
                    <a:pt x="5" y="0"/>
                    <a:pt x="6" y="1"/>
                  </a:cubicBezTo>
                  <a:cubicBezTo>
                    <a:pt x="8" y="2"/>
                    <a:pt x="8" y="4"/>
                    <a:pt x="6" y="6"/>
                  </a:cubicBezTo>
                  <a:cubicBezTo>
                    <a:pt x="5" y="7"/>
                    <a:pt x="3" y="7"/>
                    <a:pt x="2" y="6"/>
                  </a:cubicBezTo>
                  <a:cubicBezTo>
                    <a:pt x="0" y="4"/>
                    <a:pt x="0" y="2"/>
                    <a:pt x="2" y="1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0" name="Freeform 196"/>
            <p:cNvSpPr/>
            <p:nvPr/>
          </p:nvSpPr>
          <p:spPr bwMode="auto">
            <a:xfrm>
              <a:off x="5550" y="6766"/>
              <a:ext cx="53" cy="53"/>
            </a:xfrm>
            <a:custGeom>
              <a:avLst/>
              <a:gdLst>
                <a:gd name="T0" fmla="*/ 2 w 8"/>
                <a:gd name="T1" fmla="*/ 1 h 8"/>
                <a:gd name="T2" fmla="*/ 7 w 8"/>
                <a:gd name="T3" fmla="*/ 2 h 8"/>
                <a:gd name="T4" fmla="*/ 6 w 8"/>
                <a:gd name="T5" fmla="*/ 7 h 8"/>
                <a:gd name="T6" fmla="*/ 1 w 8"/>
                <a:gd name="T7" fmla="*/ 6 h 8"/>
                <a:gd name="T8" fmla="*/ 2 w 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2" y="1"/>
                  </a:moveTo>
                  <a:cubicBezTo>
                    <a:pt x="4" y="0"/>
                    <a:pt x="6" y="1"/>
                    <a:pt x="7" y="2"/>
                  </a:cubicBezTo>
                  <a:cubicBezTo>
                    <a:pt x="8" y="4"/>
                    <a:pt x="7" y="6"/>
                    <a:pt x="6" y="7"/>
                  </a:cubicBezTo>
                  <a:cubicBezTo>
                    <a:pt x="4" y="8"/>
                    <a:pt x="2" y="8"/>
                    <a:pt x="1" y="6"/>
                  </a:cubicBezTo>
                  <a:cubicBezTo>
                    <a:pt x="0" y="4"/>
                    <a:pt x="1" y="2"/>
                    <a:pt x="2" y="1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1" name="Freeform 197"/>
            <p:cNvSpPr/>
            <p:nvPr/>
          </p:nvSpPr>
          <p:spPr bwMode="auto">
            <a:xfrm>
              <a:off x="5518" y="6688"/>
              <a:ext cx="51" cy="53"/>
            </a:xfrm>
            <a:custGeom>
              <a:avLst/>
              <a:gdLst>
                <a:gd name="T0" fmla="*/ 4 w 8"/>
                <a:gd name="T1" fmla="*/ 1 h 8"/>
                <a:gd name="T2" fmla="*/ 8 w 8"/>
                <a:gd name="T3" fmla="*/ 3 h 8"/>
                <a:gd name="T4" fmla="*/ 5 w 8"/>
                <a:gd name="T5" fmla="*/ 7 h 8"/>
                <a:gd name="T6" fmla="*/ 1 w 8"/>
                <a:gd name="T7" fmla="*/ 5 h 8"/>
                <a:gd name="T8" fmla="*/ 4 w 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4" y="1"/>
                  </a:moveTo>
                  <a:cubicBezTo>
                    <a:pt x="6" y="0"/>
                    <a:pt x="7" y="2"/>
                    <a:pt x="8" y="3"/>
                  </a:cubicBezTo>
                  <a:cubicBezTo>
                    <a:pt x="8" y="5"/>
                    <a:pt x="7" y="7"/>
                    <a:pt x="5" y="7"/>
                  </a:cubicBezTo>
                  <a:cubicBezTo>
                    <a:pt x="3" y="8"/>
                    <a:pt x="1" y="7"/>
                    <a:pt x="1" y="5"/>
                  </a:cubicBezTo>
                  <a:cubicBezTo>
                    <a:pt x="0" y="3"/>
                    <a:pt x="2" y="1"/>
                    <a:pt x="4" y="1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2" name="Freeform 198"/>
            <p:cNvSpPr/>
            <p:nvPr/>
          </p:nvSpPr>
          <p:spPr bwMode="auto">
            <a:xfrm>
              <a:off x="5518" y="6611"/>
              <a:ext cx="43" cy="46"/>
            </a:xfrm>
            <a:custGeom>
              <a:avLst/>
              <a:gdLst>
                <a:gd name="T0" fmla="*/ 3 w 7"/>
                <a:gd name="T1" fmla="*/ 0 h 7"/>
                <a:gd name="T2" fmla="*/ 7 w 7"/>
                <a:gd name="T3" fmla="*/ 3 h 7"/>
                <a:gd name="T4" fmla="*/ 3 w 7"/>
                <a:gd name="T5" fmla="*/ 6 h 7"/>
                <a:gd name="T6" fmla="*/ 0 w 7"/>
                <a:gd name="T7" fmla="*/ 3 h 7"/>
                <a:gd name="T8" fmla="*/ 3 w 7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cubicBezTo>
                    <a:pt x="5" y="0"/>
                    <a:pt x="7" y="1"/>
                    <a:pt x="7" y="3"/>
                  </a:cubicBezTo>
                  <a:cubicBezTo>
                    <a:pt x="7" y="5"/>
                    <a:pt x="5" y="6"/>
                    <a:pt x="3" y="6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3" name="Oval 199"/>
            <p:cNvSpPr>
              <a:spLocks noChangeArrowheads="1"/>
            </p:cNvSpPr>
            <p:nvPr/>
          </p:nvSpPr>
          <p:spPr bwMode="auto">
            <a:xfrm>
              <a:off x="5518" y="6526"/>
              <a:ext cx="43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4" name="Oval 200"/>
            <p:cNvSpPr>
              <a:spLocks noChangeArrowheads="1"/>
            </p:cNvSpPr>
            <p:nvPr/>
          </p:nvSpPr>
          <p:spPr bwMode="auto">
            <a:xfrm>
              <a:off x="5518" y="6442"/>
              <a:ext cx="43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5" name="Oval 201"/>
            <p:cNvSpPr>
              <a:spLocks noChangeArrowheads="1"/>
            </p:cNvSpPr>
            <p:nvPr/>
          </p:nvSpPr>
          <p:spPr bwMode="auto">
            <a:xfrm>
              <a:off x="5518" y="6357"/>
              <a:ext cx="43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6" name="Oval 202"/>
            <p:cNvSpPr>
              <a:spLocks noChangeArrowheads="1"/>
            </p:cNvSpPr>
            <p:nvPr/>
          </p:nvSpPr>
          <p:spPr bwMode="auto">
            <a:xfrm>
              <a:off x="5518" y="6275"/>
              <a:ext cx="43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7" name="Oval 203"/>
            <p:cNvSpPr>
              <a:spLocks noChangeArrowheads="1"/>
            </p:cNvSpPr>
            <p:nvPr/>
          </p:nvSpPr>
          <p:spPr bwMode="auto">
            <a:xfrm>
              <a:off x="5518" y="6191"/>
              <a:ext cx="43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8" name="Oval 204"/>
            <p:cNvSpPr>
              <a:spLocks noChangeArrowheads="1"/>
            </p:cNvSpPr>
            <p:nvPr/>
          </p:nvSpPr>
          <p:spPr bwMode="auto">
            <a:xfrm>
              <a:off x="5518" y="6106"/>
              <a:ext cx="43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9" name="Oval 205"/>
            <p:cNvSpPr>
              <a:spLocks noChangeArrowheads="1"/>
            </p:cNvSpPr>
            <p:nvPr/>
          </p:nvSpPr>
          <p:spPr bwMode="auto">
            <a:xfrm>
              <a:off x="5518" y="6022"/>
              <a:ext cx="43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0" name="Oval 206"/>
            <p:cNvSpPr>
              <a:spLocks noChangeArrowheads="1"/>
            </p:cNvSpPr>
            <p:nvPr/>
          </p:nvSpPr>
          <p:spPr bwMode="auto">
            <a:xfrm>
              <a:off x="5518" y="5937"/>
              <a:ext cx="43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1" name="Oval 207"/>
            <p:cNvSpPr>
              <a:spLocks noChangeArrowheads="1"/>
            </p:cNvSpPr>
            <p:nvPr/>
          </p:nvSpPr>
          <p:spPr bwMode="auto">
            <a:xfrm>
              <a:off x="5518" y="5853"/>
              <a:ext cx="43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2" name="Oval 208"/>
            <p:cNvSpPr>
              <a:spLocks noChangeArrowheads="1"/>
            </p:cNvSpPr>
            <p:nvPr/>
          </p:nvSpPr>
          <p:spPr bwMode="auto">
            <a:xfrm>
              <a:off x="5518" y="5768"/>
              <a:ext cx="43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3" name="Oval 209"/>
            <p:cNvSpPr>
              <a:spLocks noChangeArrowheads="1"/>
            </p:cNvSpPr>
            <p:nvPr/>
          </p:nvSpPr>
          <p:spPr bwMode="auto">
            <a:xfrm>
              <a:off x="5518" y="5679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4" name="Oval 210"/>
            <p:cNvSpPr>
              <a:spLocks noChangeArrowheads="1"/>
            </p:cNvSpPr>
            <p:nvPr/>
          </p:nvSpPr>
          <p:spPr bwMode="auto">
            <a:xfrm>
              <a:off x="5518" y="5594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5" name="Oval 211"/>
            <p:cNvSpPr>
              <a:spLocks noChangeArrowheads="1"/>
            </p:cNvSpPr>
            <p:nvPr/>
          </p:nvSpPr>
          <p:spPr bwMode="auto">
            <a:xfrm>
              <a:off x="5518" y="55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6" name="Oval 212"/>
            <p:cNvSpPr>
              <a:spLocks noChangeArrowheads="1"/>
            </p:cNvSpPr>
            <p:nvPr/>
          </p:nvSpPr>
          <p:spPr bwMode="auto">
            <a:xfrm>
              <a:off x="5518" y="5425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7" name="Oval 213"/>
            <p:cNvSpPr>
              <a:spLocks noChangeArrowheads="1"/>
            </p:cNvSpPr>
            <p:nvPr/>
          </p:nvSpPr>
          <p:spPr bwMode="auto">
            <a:xfrm>
              <a:off x="5518" y="5341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8" name="Oval 214"/>
            <p:cNvSpPr>
              <a:spLocks noChangeArrowheads="1"/>
            </p:cNvSpPr>
            <p:nvPr/>
          </p:nvSpPr>
          <p:spPr bwMode="auto">
            <a:xfrm>
              <a:off x="5518" y="5258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9" name="Oval 215"/>
            <p:cNvSpPr>
              <a:spLocks noChangeArrowheads="1"/>
            </p:cNvSpPr>
            <p:nvPr/>
          </p:nvSpPr>
          <p:spPr bwMode="auto">
            <a:xfrm>
              <a:off x="5518" y="5173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0" name="Oval 216"/>
            <p:cNvSpPr>
              <a:spLocks noChangeArrowheads="1"/>
            </p:cNvSpPr>
            <p:nvPr/>
          </p:nvSpPr>
          <p:spPr bwMode="auto">
            <a:xfrm>
              <a:off x="5518" y="5089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1" name="Oval 217"/>
            <p:cNvSpPr>
              <a:spLocks noChangeArrowheads="1"/>
            </p:cNvSpPr>
            <p:nvPr/>
          </p:nvSpPr>
          <p:spPr bwMode="auto">
            <a:xfrm>
              <a:off x="5518" y="5004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2" name="Oval 218"/>
            <p:cNvSpPr>
              <a:spLocks noChangeArrowheads="1"/>
            </p:cNvSpPr>
            <p:nvPr/>
          </p:nvSpPr>
          <p:spPr bwMode="auto">
            <a:xfrm>
              <a:off x="5518" y="492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3" name="Oval 219"/>
            <p:cNvSpPr>
              <a:spLocks noChangeArrowheads="1"/>
            </p:cNvSpPr>
            <p:nvPr/>
          </p:nvSpPr>
          <p:spPr bwMode="auto">
            <a:xfrm>
              <a:off x="5518" y="4835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4" name="Oval 220"/>
            <p:cNvSpPr>
              <a:spLocks noChangeArrowheads="1"/>
            </p:cNvSpPr>
            <p:nvPr/>
          </p:nvSpPr>
          <p:spPr bwMode="auto">
            <a:xfrm>
              <a:off x="5518" y="4753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5" name="Oval 221"/>
            <p:cNvSpPr>
              <a:spLocks noChangeArrowheads="1"/>
            </p:cNvSpPr>
            <p:nvPr/>
          </p:nvSpPr>
          <p:spPr bwMode="auto">
            <a:xfrm>
              <a:off x="5518" y="4669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6" name="Oval 222"/>
            <p:cNvSpPr>
              <a:spLocks noChangeArrowheads="1"/>
            </p:cNvSpPr>
            <p:nvPr/>
          </p:nvSpPr>
          <p:spPr bwMode="auto">
            <a:xfrm>
              <a:off x="5518" y="4584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7" name="Oval 223"/>
            <p:cNvSpPr>
              <a:spLocks noChangeArrowheads="1"/>
            </p:cNvSpPr>
            <p:nvPr/>
          </p:nvSpPr>
          <p:spPr bwMode="auto">
            <a:xfrm>
              <a:off x="5518" y="450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8" name="Oval 224"/>
            <p:cNvSpPr>
              <a:spLocks noChangeArrowheads="1"/>
            </p:cNvSpPr>
            <p:nvPr/>
          </p:nvSpPr>
          <p:spPr bwMode="auto">
            <a:xfrm>
              <a:off x="5518" y="4415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9" name="Oval 225"/>
            <p:cNvSpPr>
              <a:spLocks noChangeArrowheads="1"/>
            </p:cNvSpPr>
            <p:nvPr/>
          </p:nvSpPr>
          <p:spPr bwMode="auto">
            <a:xfrm>
              <a:off x="5518" y="4331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0" name="Oval 226"/>
            <p:cNvSpPr>
              <a:spLocks noChangeArrowheads="1"/>
            </p:cNvSpPr>
            <p:nvPr/>
          </p:nvSpPr>
          <p:spPr bwMode="auto">
            <a:xfrm>
              <a:off x="5518" y="4246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1" name="Oval 227"/>
            <p:cNvSpPr>
              <a:spLocks noChangeArrowheads="1"/>
            </p:cNvSpPr>
            <p:nvPr/>
          </p:nvSpPr>
          <p:spPr bwMode="auto">
            <a:xfrm>
              <a:off x="5518" y="4164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2" name="Oval 228"/>
            <p:cNvSpPr>
              <a:spLocks noChangeArrowheads="1"/>
            </p:cNvSpPr>
            <p:nvPr/>
          </p:nvSpPr>
          <p:spPr bwMode="auto">
            <a:xfrm>
              <a:off x="5518" y="4080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3" name="Freeform 229"/>
            <p:cNvSpPr/>
            <p:nvPr/>
          </p:nvSpPr>
          <p:spPr bwMode="auto">
            <a:xfrm>
              <a:off x="5518" y="3995"/>
              <a:ext cx="43" cy="46"/>
            </a:xfrm>
            <a:custGeom>
              <a:avLst/>
              <a:gdLst>
                <a:gd name="T0" fmla="*/ 3 w 7"/>
                <a:gd name="T1" fmla="*/ 0 h 7"/>
                <a:gd name="T2" fmla="*/ 7 w 7"/>
                <a:gd name="T3" fmla="*/ 4 h 7"/>
                <a:gd name="T4" fmla="*/ 3 w 7"/>
                <a:gd name="T5" fmla="*/ 7 h 7"/>
                <a:gd name="T6" fmla="*/ 0 w 7"/>
                <a:gd name="T7" fmla="*/ 4 h 7"/>
                <a:gd name="T8" fmla="*/ 3 w 7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cubicBezTo>
                    <a:pt x="5" y="0"/>
                    <a:pt x="7" y="2"/>
                    <a:pt x="7" y="4"/>
                  </a:cubicBezTo>
                  <a:cubicBezTo>
                    <a:pt x="6" y="5"/>
                    <a:pt x="5" y="7"/>
                    <a:pt x="3" y="7"/>
                  </a:cubicBezTo>
                  <a:cubicBezTo>
                    <a:pt x="1" y="7"/>
                    <a:pt x="0" y="6"/>
                    <a:pt x="0" y="4"/>
                  </a:cubicBezTo>
                  <a:cubicBezTo>
                    <a:pt x="0" y="1"/>
                    <a:pt x="1" y="0"/>
                    <a:pt x="3" y="0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4" name="Freeform 230"/>
            <p:cNvSpPr/>
            <p:nvPr/>
          </p:nvSpPr>
          <p:spPr bwMode="auto">
            <a:xfrm>
              <a:off x="5523" y="3911"/>
              <a:ext cx="53" cy="51"/>
            </a:xfrm>
            <a:custGeom>
              <a:avLst/>
              <a:gdLst>
                <a:gd name="T0" fmla="*/ 5 w 8"/>
                <a:gd name="T1" fmla="*/ 1 h 8"/>
                <a:gd name="T2" fmla="*/ 8 w 8"/>
                <a:gd name="T3" fmla="*/ 5 h 8"/>
                <a:gd name="T4" fmla="*/ 3 w 8"/>
                <a:gd name="T5" fmla="*/ 7 h 8"/>
                <a:gd name="T6" fmla="*/ 1 w 8"/>
                <a:gd name="T7" fmla="*/ 3 h 8"/>
                <a:gd name="T8" fmla="*/ 5 w 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5" y="1"/>
                  </a:moveTo>
                  <a:cubicBezTo>
                    <a:pt x="7" y="1"/>
                    <a:pt x="8" y="3"/>
                    <a:pt x="8" y="5"/>
                  </a:cubicBezTo>
                  <a:cubicBezTo>
                    <a:pt x="7" y="7"/>
                    <a:pt x="5" y="8"/>
                    <a:pt x="3" y="7"/>
                  </a:cubicBezTo>
                  <a:cubicBezTo>
                    <a:pt x="2" y="7"/>
                    <a:pt x="0" y="5"/>
                    <a:pt x="1" y="3"/>
                  </a:cubicBezTo>
                  <a:cubicBezTo>
                    <a:pt x="2" y="1"/>
                    <a:pt x="4" y="0"/>
                    <a:pt x="5" y="1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5" name="Freeform 231"/>
            <p:cNvSpPr/>
            <p:nvPr/>
          </p:nvSpPr>
          <p:spPr bwMode="auto">
            <a:xfrm>
              <a:off x="5561" y="3834"/>
              <a:ext cx="53" cy="51"/>
            </a:xfrm>
            <a:custGeom>
              <a:avLst/>
              <a:gdLst>
                <a:gd name="T0" fmla="*/ 6 w 8"/>
                <a:gd name="T1" fmla="*/ 1 h 8"/>
                <a:gd name="T2" fmla="*/ 7 w 8"/>
                <a:gd name="T3" fmla="*/ 6 h 8"/>
                <a:gd name="T4" fmla="*/ 2 w 8"/>
                <a:gd name="T5" fmla="*/ 7 h 8"/>
                <a:gd name="T6" fmla="*/ 1 w 8"/>
                <a:gd name="T7" fmla="*/ 2 h 8"/>
                <a:gd name="T8" fmla="*/ 6 w 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6" y="1"/>
                  </a:moveTo>
                  <a:cubicBezTo>
                    <a:pt x="8" y="3"/>
                    <a:pt x="8" y="5"/>
                    <a:pt x="7" y="6"/>
                  </a:cubicBezTo>
                  <a:cubicBezTo>
                    <a:pt x="6" y="8"/>
                    <a:pt x="4" y="8"/>
                    <a:pt x="2" y="7"/>
                  </a:cubicBezTo>
                  <a:cubicBezTo>
                    <a:pt x="1" y="6"/>
                    <a:pt x="0" y="4"/>
                    <a:pt x="1" y="2"/>
                  </a:cubicBezTo>
                  <a:cubicBezTo>
                    <a:pt x="2" y="1"/>
                    <a:pt x="5" y="0"/>
                    <a:pt x="6" y="1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6" name="Freeform 232"/>
            <p:cNvSpPr/>
            <p:nvPr/>
          </p:nvSpPr>
          <p:spPr bwMode="auto">
            <a:xfrm>
              <a:off x="5622" y="3776"/>
              <a:ext cx="51" cy="43"/>
            </a:xfrm>
            <a:custGeom>
              <a:avLst/>
              <a:gdLst>
                <a:gd name="T0" fmla="*/ 7 w 8"/>
                <a:gd name="T1" fmla="*/ 2 h 7"/>
                <a:gd name="T2" fmla="*/ 6 w 8"/>
                <a:gd name="T3" fmla="*/ 6 h 7"/>
                <a:gd name="T4" fmla="*/ 1 w 8"/>
                <a:gd name="T5" fmla="*/ 6 h 7"/>
                <a:gd name="T6" fmla="*/ 2 w 8"/>
                <a:gd name="T7" fmla="*/ 1 h 7"/>
                <a:gd name="T8" fmla="*/ 7 w 8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7" y="2"/>
                  </a:moveTo>
                  <a:cubicBezTo>
                    <a:pt x="8" y="3"/>
                    <a:pt x="7" y="5"/>
                    <a:pt x="6" y="6"/>
                  </a:cubicBezTo>
                  <a:cubicBezTo>
                    <a:pt x="5" y="7"/>
                    <a:pt x="3" y="7"/>
                    <a:pt x="1" y="6"/>
                  </a:cubicBezTo>
                  <a:cubicBezTo>
                    <a:pt x="0" y="5"/>
                    <a:pt x="0" y="2"/>
                    <a:pt x="2" y="1"/>
                  </a:cubicBezTo>
                  <a:cubicBezTo>
                    <a:pt x="3" y="0"/>
                    <a:pt x="5" y="0"/>
                    <a:pt x="7" y="2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7" name="Freeform 233"/>
            <p:cNvSpPr/>
            <p:nvPr/>
          </p:nvSpPr>
          <p:spPr bwMode="auto">
            <a:xfrm>
              <a:off x="5692" y="3729"/>
              <a:ext cx="51" cy="51"/>
            </a:xfrm>
            <a:custGeom>
              <a:avLst/>
              <a:gdLst>
                <a:gd name="T0" fmla="*/ 7 w 8"/>
                <a:gd name="T1" fmla="*/ 3 h 8"/>
                <a:gd name="T2" fmla="*/ 5 w 8"/>
                <a:gd name="T3" fmla="*/ 7 h 8"/>
                <a:gd name="T4" fmla="*/ 1 w 8"/>
                <a:gd name="T5" fmla="*/ 5 h 8"/>
                <a:gd name="T6" fmla="*/ 3 w 8"/>
                <a:gd name="T7" fmla="*/ 1 h 8"/>
                <a:gd name="T8" fmla="*/ 7 w 8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7" y="3"/>
                  </a:moveTo>
                  <a:cubicBezTo>
                    <a:pt x="8" y="5"/>
                    <a:pt x="7" y="7"/>
                    <a:pt x="5" y="7"/>
                  </a:cubicBezTo>
                  <a:cubicBezTo>
                    <a:pt x="4" y="8"/>
                    <a:pt x="2" y="7"/>
                    <a:pt x="1" y="5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8" name="Freeform 234"/>
            <p:cNvSpPr/>
            <p:nvPr/>
          </p:nvSpPr>
          <p:spPr bwMode="auto">
            <a:xfrm>
              <a:off x="5777" y="3710"/>
              <a:ext cx="43" cy="46"/>
            </a:xfrm>
            <a:custGeom>
              <a:avLst/>
              <a:gdLst>
                <a:gd name="T0" fmla="*/ 7 w 7"/>
                <a:gd name="T1" fmla="*/ 4 h 7"/>
                <a:gd name="T2" fmla="*/ 4 w 7"/>
                <a:gd name="T3" fmla="*/ 7 h 7"/>
                <a:gd name="T4" fmla="*/ 0 w 7"/>
                <a:gd name="T5" fmla="*/ 4 h 7"/>
                <a:gd name="T6" fmla="*/ 3 w 7"/>
                <a:gd name="T7" fmla="*/ 0 h 7"/>
                <a:gd name="T8" fmla="*/ 7 w 7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4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6"/>
                    <a:pt x="0" y="4"/>
                  </a:cubicBezTo>
                  <a:cubicBezTo>
                    <a:pt x="0" y="2"/>
                    <a:pt x="1" y="1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9" name="Oval 235"/>
            <p:cNvSpPr>
              <a:spLocks noChangeArrowheads="1"/>
            </p:cNvSpPr>
            <p:nvPr/>
          </p:nvSpPr>
          <p:spPr bwMode="auto">
            <a:xfrm>
              <a:off x="5859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10" name="Oval 236"/>
            <p:cNvSpPr>
              <a:spLocks noChangeArrowheads="1"/>
            </p:cNvSpPr>
            <p:nvPr/>
          </p:nvSpPr>
          <p:spPr bwMode="auto">
            <a:xfrm>
              <a:off x="5943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11" name="Oval 237"/>
            <p:cNvSpPr>
              <a:spLocks noChangeArrowheads="1"/>
            </p:cNvSpPr>
            <p:nvPr/>
          </p:nvSpPr>
          <p:spPr bwMode="auto">
            <a:xfrm>
              <a:off x="6028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12" name="Oval 238"/>
            <p:cNvSpPr>
              <a:spLocks noChangeArrowheads="1"/>
            </p:cNvSpPr>
            <p:nvPr/>
          </p:nvSpPr>
          <p:spPr bwMode="auto">
            <a:xfrm>
              <a:off x="6112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13" name="Oval 239"/>
            <p:cNvSpPr>
              <a:spLocks noChangeArrowheads="1"/>
            </p:cNvSpPr>
            <p:nvPr/>
          </p:nvSpPr>
          <p:spPr bwMode="auto">
            <a:xfrm>
              <a:off x="6194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14" name="Oval 240"/>
            <p:cNvSpPr>
              <a:spLocks noChangeArrowheads="1"/>
            </p:cNvSpPr>
            <p:nvPr/>
          </p:nvSpPr>
          <p:spPr bwMode="auto">
            <a:xfrm>
              <a:off x="6279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15" name="Oval 241"/>
            <p:cNvSpPr>
              <a:spLocks noChangeArrowheads="1"/>
            </p:cNvSpPr>
            <p:nvPr/>
          </p:nvSpPr>
          <p:spPr bwMode="auto">
            <a:xfrm>
              <a:off x="6363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16" name="Oval 242"/>
            <p:cNvSpPr>
              <a:spLocks noChangeArrowheads="1"/>
            </p:cNvSpPr>
            <p:nvPr/>
          </p:nvSpPr>
          <p:spPr bwMode="auto">
            <a:xfrm>
              <a:off x="6445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17" name="Oval 243"/>
            <p:cNvSpPr>
              <a:spLocks noChangeArrowheads="1"/>
            </p:cNvSpPr>
            <p:nvPr/>
          </p:nvSpPr>
          <p:spPr bwMode="auto">
            <a:xfrm>
              <a:off x="6530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18" name="Oval 244"/>
            <p:cNvSpPr>
              <a:spLocks noChangeArrowheads="1"/>
            </p:cNvSpPr>
            <p:nvPr/>
          </p:nvSpPr>
          <p:spPr bwMode="auto">
            <a:xfrm>
              <a:off x="6614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19" name="Oval 245"/>
            <p:cNvSpPr>
              <a:spLocks noChangeArrowheads="1"/>
            </p:cNvSpPr>
            <p:nvPr/>
          </p:nvSpPr>
          <p:spPr bwMode="auto">
            <a:xfrm>
              <a:off x="6699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0" name="Oval 246"/>
            <p:cNvSpPr>
              <a:spLocks noChangeArrowheads="1"/>
            </p:cNvSpPr>
            <p:nvPr/>
          </p:nvSpPr>
          <p:spPr bwMode="auto">
            <a:xfrm>
              <a:off x="6781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1" name="Oval 247"/>
            <p:cNvSpPr>
              <a:spLocks noChangeArrowheads="1"/>
            </p:cNvSpPr>
            <p:nvPr/>
          </p:nvSpPr>
          <p:spPr bwMode="auto">
            <a:xfrm>
              <a:off x="6865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2" name="Oval 248"/>
            <p:cNvSpPr>
              <a:spLocks noChangeArrowheads="1"/>
            </p:cNvSpPr>
            <p:nvPr/>
          </p:nvSpPr>
          <p:spPr bwMode="auto">
            <a:xfrm>
              <a:off x="6950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3" name="Oval 249"/>
            <p:cNvSpPr>
              <a:spLocks noChangeArrowheads="1"/>
            </p:cNvSpPr>
            <p:nvPr/>
          </p:nvSpPr>
          <p:spPr bwMode="auto">
            <a:xfrm>
              <a:off x="7034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4" name="Oval 250"/>
            <p:cNvSpPr>
              <a:spLocks noChangeArrowheads="1"/>
            </p:cNvSpPr>
            <p:nvPr/>
          </p:nvSpPr>
          <p:spPr bwMode="auto">
            <a:xfrm>
              <a:off x="7116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5" name="Oval 251"/>
            <p:cNvSpPr>
              <a:spLocks noChangeArrowheads="1"/>
            </p:cNvSpPr>
            <p:nvPr/>
          </p:nvSpPr>
          <p:spPr bwMode="auto">
            <a:xfrm>
              <a:off x="7201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6" name="Oval 252"/>
            <p:cNvSpPr>
              <a:spLocks noChangeArrowheads="1"/>
            </p:cNvSpPr>
            <p:nvPr/>
          </p:nvSpPr>
          <p:spPr bwMode="auto">
            <a:xfrm>
              <a:off x="7285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7" name="Oval 253"/>
            <p:cNvSpPr>
              <a:spLocks noChangeArrowheads="1"/>
            </p:cNvSpPr>
            <p:nvPr/>
          </p:nvSpPr>
          <p:spPr bwMode="auto">
            <a:xfrm>
              <a:off x="7367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8" name="Oval 254"/>
            <p:cNvSpPr>
              <a:spLocks noChangeArrowheads="1"/>
            </p:cNvSpPr>
            <p:nvPr/>
          </p:nvSpPr>
          <p:spPr bwMode="auto">
            <a:xfrm>
              <a:off x="7452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9" name="Oval 255"/>
            <p:cNvSpPr>
              <a:spLocks noChangeArrowheads="1"/>
            </p:cNvSpPr>
            <p:nvPr/>
          </p:nvSpPr>
          <p:spPr bwMode="auto">
            <a:xfrm>
              <a:off x="7537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0" name="Oval 256"/>
            <p:cNvSpPr>
              <a:spLocks noChangeArrowheads="1"/>
            </p:cNvSpPr>
            <p:nvPr/>
          </p:nvSpPr>
          <p:spPr bwMode="auto">
            <a:xfrm>
              <a:off x="7621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1" name="Oval 257"/>
            <p:cNvSpPr>
              <a:spLocks noChangeArrowheads="1"/>
            </p:cNvSpPr>
            <p:nvPr/>
          </p:nvSpPr>
          <p:spPr bwMode="auto">
            <a:xfrm>
              <a:off x="7704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2" name="Oval 258"/>
            <p:cNvSpPr>
              <a:spLocks noChangeArrowheads="1"/>
            </p:cNvSpPr>
            <p:nvPr/>
          </p:nvSpPr>
          <p:spPr bwMode="auto">
            <a:xfrm>
              <a:off x="7788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3" name="Oval 259"/>
            <p:cNvSpPr>
              <a:spLocks noChangeArrowheads="1"/>
            </p:cNvSpPr>
            <p:nvPr/>
          </p:nvSpPr>
          <p:spPr bwMode="auto">
            <a:xfrm>
              <a:off x="7873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4" name="Oval 260"/>
            <p:cNvSpPr>
              <a:spLocks noChangeArrowheads="1"/>
            </p:cNvSpPr>
            <p:nvPr/>
          </p:nvSpPr>
          <p:spPr bwMode="auto">
            <a:xfrm>
              <a:off x="7955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5" name="Oval 261"/>
            <p:cNvSpPr>
              <a:spLocks noChangeArrowheads="1"/>
            </p:cNvSpPr>
            <p:nvPr/>
          </p:nvSpPr>
          <p:spPr bwMode="auto">
            <a:xfrm>
              <a:off x="8039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6" name="Oval 262"/>
            <p:cNvSpPr>
              <a:spLocks noChangeArrowheads="1"/>
            </p:cNvSpPr>
            <p:nvPr/>
          </p:nvSpPr>
          <p:spPr bwMode="auto">
            <a:xfrm>
              <a:off x="8124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7" name="Oval 263"/>
            <p:cNvSpPr>
              <a:spLocks noChangeArrowheads="1"/>
            </p:cNvSpPr>
            <p:nvPr/>
          </p:nvSpPr>
          <p:spPr bwMode="auto">
            <a:xfrm>
              <a:off x="8208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8" name="Oval 264"/>
            <p:cNvSpPr>
              <a:spLocks noChangeArrowheads="1"/>
            </p:cNvSpPr>
            <p:nvPr/>
          </p:nvSpPr>
          <p:spPr bwMode="auto">
            <a:xfrm>
              <a:off x="8290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9" name="Oval 265"/>
            <p:cNvSpPr>
              <a:spLocks noChangeArrowheads="1"/>
            </p:cNvSpPr>
            <p:nvPr/>
          </p:nvSpPr>
          <p:spPr bwMode="auto">
            <a:xfrm>
              <a:off x="8382" y="3710"/>
              <a:ext cx="39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40" name="Oval 266"/>
            <p:cNvSpPr>
              <a:spLocks noChangeArrowheads="1"/>
            </p:cNvSpPr>
            <p:nvPr/>
          </p:nvSpPr>
          <p:spPr bwMode="auto">
            <a:xfrm>
              <a:off x="8467" y="3710"/>
              <a:ext cx="39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41" name="Oval 267"/>
            <p:cNvSpPr>
              <a:spLocks noChangeArrowheads="1"/>
            </p:cNvSpPr>
            <p:nvPr/>
          </p:nvSpPr>
          <p:spPr bwMode="auto">
            <a:xfrm>
              <a:off x="8549" y="3710"/>
              <a:ext cx="39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42" name="Oval 268"/>
            <p:cNvSpPr>
              <a:spLocks noChangeArrowheads="1"/>
            </p:cNvSpPr>
            <p:nvPr/>
          </p:nvSpPr>
          <p:spPr bwMode="auto">
            <a:xfrm>
              <a:off x="8633" y="3710"/>
              <a:ext cx="39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43" name="Oval 269"/>
            <p:cNvSpPr>
              <a:spLocks noChangeArrowheads="1"/>
            </p:cNvSpPr>
            <p:nvPr/>
          </p:nvSpPr>
          <p:spPr bwMode="auto">
            <a:xfrm>
              <a:off x="8718" y="3710"/>
              <a:ext cx="39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44" name="Oval 270"/>
            <p:cNvSpPr>
              <a:spLocks noChangeArrowheads="1"/>
            </p:cNvSpPr>
            <p:nvPr/>
          </p:nvSpPr>
          <p:spPr bwMode="auto">
            <a:xfrm>
              <a:off x="8800" y="3710"/>
              <a:ext cx="39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45" name="Oval 271"/>
            <p:cNvSpPr>
              <a:spLocks noChangeArrowheads="1"/>
            </p:cNvSpPr>
            <p:nvPr/>
          </p:nvSpPr>
          <p:spPr bwMode="auto">
            <a:xfrm>
              <a:off x="8884" y="3710"/>
              <a:ext cx="39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46" name="Oval 272"/>
            <p:cNvSpPr>
              <a:spLocks noChangeArrowheads="1"/>
            </p:cNvSpPr>
            <p:nvPr/>
          </p:nvSpPr>
          <p:spPr bwMode="auto">
            <a:xfrm>
              <a:off x="8969" y="3710"/>
              <a:ext cx="39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47" name="Oval 273"/>
            <p:cNvSpPr>
              <a:spLocks noChangeArrowheads="1"/>
            </p:cNvSpPr>
            <p:nvPr/>
          </p:nvSpPr>
          <p:spPr bwMode="auto">
            <a:xfrm>
              <a:off x="9053" y="3710"/>
              <a:ext cx="39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48" name="Oval 274"/>
            <p:cNvSpPr>
              <a:spLocks noChangeArrowheads="1"/>
            </p:cNvSpPr>
            <p:nvPr/>
          </p:nvSpPr>
          <p:spPr bwMode="auto">
            <a:xfrm>
              <a:off x="9135" y="3710"/>
              <a:ext cx="39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49" name="Oval 275"/>
            <p:cNvSpPr>
              <a:spLocks noChangeArrowheads="1"/>
            </p:cNvSpPr>
            <p:nvPr/>
          </p:nvSpPr>
          <p:spPr bwMode="auto">
            <a:xfrm>
              <a:off x="9220" y="3710"/>
              <a:ext cx="39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0" name="Oval 276"/>
            <p:cNvSpPr>
              <a:spLocks noChangeArrowheads="1"/>
            </p:cNvSpPr>
            <p:nvPr/>
          </p:nvSpPr>
          <p:spPr bwMode="auto">
            <a:xfrm>
              <a:off x="9304" y="3710"/>
              <a:ext cx="39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1" name="Oval 277"/>
            <p:cNvSpPr>
              <a:spLocks noChangeArrowheads="1"/>
            </p:cNvSpPr>
            <p:nvPr/>
          </p:nvSpPr>
          <p:spPr bwMode="auto">
            <a:xfrm>
              <a:off x="9386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2" name="Oval 278"/>
            <p:cNvSpPr>
              <a:spLocks noChangeArrowheads="1"/>
            </p:cNvSpPr>
            <p:nvPr/>
          </p:nvSpPr>
          <p:spPr bwMode="auto">
            <a:xfrm>
              <a:off x="9471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3" name="Oval 279"/>
            <p:cNvSpPr>
              <a:spLocks noChangeArrowheads="1"/>
            </p:cNvSpPr>
            <p:nvPr/>
          </p:nvSpPr>
          <p:spPr bwMode="auto">
            <a:xfrm>
              <a:off x="9555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4" name="Oval 280"/>
            <p:cNvSpPr>
              <a:spLocks noChangeArrowheads="1"/>
            </p:cNvSpPr>
            <p:nvPr/>
          </p:nvSpPr>
          <p:spPr bwMode="auto">
            <a:xfrm>
              <a:off x="9640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5" name="Oval 281"/>
            <p:cNvSpPr>
              <a:spLocks noChangeArrowheads="1"/>
            </p:cNvSpPr>
            <p:nvPr/>
          </p:nvSpPr>
          <p:spPr bwMode="auto">
            <a:xfrm>
              <a:off x="9722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6" name="Oval 282"/>
            <p:cNvSpPr>
              <a:spLocks noChangeArrowheads="1"/>
            </p:cNvSpPr>
            <p:nvPr/>
          </p:nvSpPr>
          <p:spPr bwMode="auto">
            <a:xfrm>
              <a:off x="9806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7" name="Oval 283"/>
            <p:cNvSpPr>
              <a:spLocks noChangeArrowheads="1"/>
            </p:cNvSpPr>
            <p:nvPr/>
          </p:nvSpPr>
          <p:spPr bwMode="auto">
            <a:xfrm>
              <a:off x="9891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8" name="Oval 284"/>
            <p:cNvSpPr>
              <a:spLocks noChangeArrowheads="1"/>
            </p:cNvSpPr>
            <p:nvPr/>
          </p:nvSpPr>
          <p:spPr bwMode="auto">
            <a:xfrm>
              <a:off x="9975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9" name="Oval 285"/>
            <p:cNvSpPr>
              <a:spLocks noChangeArrowheads="1"/>
            </p:cNvSpPr>
            <p:nvPr/>
          </p:nvSpPr>
          <p:spPr bwMode="auto">
            <a:xfrm>
              <a:off x="10057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0" name="Oval 286"/>
            <p:cNvSpPr>
              <a:spLocks noChangeArrowheads="1"/>
            </p:cNvSpPr>
            <p:nvPr/>
          </p:nvSpPr>
          <p:spPr bwMode="auto">
            <a:xfrm>
              <a:off x="10142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1" name="Oval 287"/>
            <p:cNvSpPr>
              <a:spLocks noChangeArrowheads="1"/>
            </p:cNvSpPr>
            <p:nvPr/>
          </p:nvSpPr>
          <p:spPr bwMode="auto">
            <a:xfrm>
              <a:off x="10226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2" name="Oval 288"/>
            <p:cNvSpPr>
              <a:spLocks noChangeArrowheads="1"/>
            </p:cNvSpPr>
            <p:nvPr/>
          </p:nvSpPr>
          <p:spPr bwMode="auto">
            <a:xfrm>
              <a:off x="10308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3" name="Oval 289"/>
            <p:cNvSpPr>
              <a:spLocks noChangeArrowheads="1"/>
            </p:cNvSpPr>
            <p:nvPr/>
          </p:nvSpPr>
          <p:spPr bwMode="auto">
            <a:xfrm>
              <a:off x="10393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4" name="Oval 290"/>
            <p:cNvSpPr>
              <a:spLocks noChangeArrowheads="1"/>
            </p:cNvSpPr>
            <p:nvPr/>
          </p:nvSpPr>
          <p:spPr bwMode="auto">
            <a:xfrm>
              <a:off x="10477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5" name="Oval 291"/>
            <p:cNvSpPr>
              <a:spLocks noChangeArrowheads="1"/>
            </p:cNvSpPr>
            <p:nvPr/>
          </p:nvSpPr>
          <p:spPr bwMode="auto">
            <a:xfrm>
              <a:off x="10562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6" name="Oval 292"/>
            <p:cNvSpPr>
              <a:spLocks noChangeArrowheads="1"/>
            </p:cNvSpPr>
            <p:nvPr/>
          </p:nvSpPr>
          <p:spPr bwMode="auto">
            <a:xfrm>
              <a:off x="10645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7" name="Oval 293"/>
            <p:cNvSpPr>
              <a:spLocks noChangeArrowheads="1"/>
            </p:cNvSpPr>
            <p:nvPr/>
          </p:nvSpPr>
          <p:spPr bwMode="auto">
            <a:xfrm>
              <a:off x="10729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8" name="Oval 294"/>
            <p:cNvSpPr>
              <a:spLocks noChangeArrowheads="1"/>
            </p:cNvSpPr>
            <p:nvPr/>
          </p:nvSpPr>
          <p:spPr bwMode="auto">
            <a:xfrm>
              <a:off x="10814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9" name="Oval 295"/>
            <p:cNvSpPr>
              <a:spLocks noChangeArrowheads="1"/>
            </p:cNvSpPr>
            <p:nvPr/>
          </p:nvSpPr>
          <p:spPr bwMode="auto">
            <a:xfrm>
              <a:off x="10898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0" name="Oval 296"/>
            <p:cNvSpPr>
              <a:spLocks noChangeArrowheads="1"/>
            </p:cNvSpPr>
            <p:nvPr/>
          </p:nvSpPr>
          <p:spPr bwMode="auto">
            <a:xfrm>
              <a:off x="10980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1" name="Oval 297"/>
            <p:cNvSpPr>
              <a:spLocks noChangeArrowheads="1"/>
            </p:cNvSpPr>
            <p:nvPr/>
          </p:nvSpPr>
          <p:spPr bwMode="auto">
            <a:xfrm>
              <a:off x="11065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2" name="Oval 298"/>
            <p:cNvSpPr>
              <a:spLocks noChangeArrowheads="1"/>
            </p:cNvSpPr>
            <p:nvPr/>
          </p:nvSpPr>
          <p:spPr bwMode="auto">
            <a:xfrm>
              <a:off x="11149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3" name="Oval 299"/>
            <p:cNvSpPr>
              <a:spLocks noChangeArrowheads="1"/>
            </p:cNvSpPr>
            <p:nvPr/>
          </p:nvSpPr>
          <p:spPr bwMode="auto">
            <a:xfrm>
              <a:off x="11231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4" name="Oval 300"/>
            <p:cNvSpPr>
              <a:spLocks noChangeArrowheads="1"/>
            </p:cNvSpPr>
            <p:nvPr/>
          </p:nvSpPr>
          <p:spPr bwMode="auto">
            <a:xfrm>
              <a:off x="11316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5" name="Oval 301"/>
            <p:cNvSpPr>
              <a:spLocks noChangeArrowheads="1"/>
            </p:cNvSpPr>
            <p:nvPr/>
          </p:nvSpPr>
          <p:spPr bwMode="auto">
            <a:xfrm>
              <a:off x="11400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6" name="Oval 302"/>
            <p:cNvSpPr>
              <a:spLocks noChangeArrowheads="1"/>
            </p:cNvSpPr>
            <p:nvPr/>
          </p:nvSpPr>
          <p:spPr bwMode="auto">
            <a:xfrm>
              <a:off x="11485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7" name="Oval 303"/>
            <p:cNvSpPr>
              <a:spLocks noChangeArrowheads="1"/>
            </p:cNvSpPr>
            <p:nvPr/>
          </p:nvSpPr>
          <p:spPr bwMode="auto">
            <a:xfrm>
              <a:off x="11567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8" name="Oval 304"/>
            <p:cNvSpPr>
              <a:spLocks noChangeArrowheads="1"/>
            </p:cNvSpPr>
            <p:nvPr/>
          </p:nvSpPr>
          <p:spPr bwMode="auto">
            <a:xfrm>
              <a:off x="11651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9" name="Oval 305"/>
            <p:cNvSpPr>
              <a:spLocks noChangeArrowheads="1"/>
            </p:cNvSpPr>
            <p:nvPr/>
          </p:nvSpPr>
          <p:spPr bwMode="auto">
            <a:xfrm>
              <a:off x="11736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80" name="Oval 306"/>
            <p:cNvSpPr>
              <a:spLocks noChangeArrowheads="1"/>
            </p:cNvSpPr>
            <p:nvPr/>
          </p:nvSpPr>
          <p:spPr bwMode="auto">
            <a:xfrm>
              <a:off x="11820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5" name="Oval 308"/>
            <p:cNvSpPr>
              <a:spLocks noChangeArrowheads="1"/>
            </p:cNvSpPr>
            <p:nvPr/>
          </p:nvSpPr>
          <p:spPr bwMode="auto">
            <a:xfrm>
              <a:off x="11902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6" name="Oval 309"/>
            <p:cNvSpPr>
              <a:spLocks noChangeArrowheads="1"/>
            </p:cNvSpPr>
            <p:nvPr/>
          </p:nvSpPr>
          <p:spPr bwMode="auto">
            <a:xfrm>
              <a:off x="11986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7" name="Oval 310"/>
            <p:cNvSpPr>
              <a:spLocks noChangeArrowheads="1"/>
            </p:cNvSpPr>
            <p:nvPr/>
          </p:nvSpPr>
          <p:spPr bwMode="auto">
            <a:xfrm>
              <a:off x="12071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8" name="Oval 311"/>
            <p:cNvSpPr>
              <a:spLocks noChangeArrowheads="1"/>
            </p:cNvSpPr>
            <p:nvPr/>
          </p:nvSpPr>
          <p:spPr bwMode="auto">
            <a:xfrm>
              <a:off x="12153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" name="Oval 312"/>
            <p:cNvSpPr>
              <a:spLocks noChangeArrowheads="1"/>
            </p:cNvSpPr>
            <p:nvPr/>
          </p:nvSpPr>
          <p:spPr bwMode="auto">
            <a:xfrm>
              <a:off x="12237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" name="Oval 313"/>
            <p:cNvSpPr>
              <a:spLocks noChangeArrowheads="1"/>
            </p:cNvSpPr>
            <p:nvPr/>
          </p:nvSpPr>
          <p:spPr bwMode="auto">
            <a:xfrm>
              <a:off x="12322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9" name="Oval 314"/>
            <p:cNvSpPr>
              <a:spLocks noChangeArrowheads="1"/>
            </p:cNvSpPr>
            <p:nvPr/>
          </p:nvSpPr>
          <p:spPr bwMode="auto">
            <a:xfrm>
              <a:off x="12406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0" name="Oval 315"/>
            <p:cNvSpPr>
              <a:spLocks noChangeArrowheads="1"/>
            </p:cNvSpPr>
            <p:nvPr/>
          </p:nvSpPr>
          <p:spPr bwMode="auto">
            <a:xfrm>
              <a:off x="12488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" name="Oval 316"/>
            <p:cNvSpPr>
              <a:spLocks noChangeArrowheads="1"/>
            </p:cNvSpPr>
            <p:nvPr/>
          </p:nvSpPr>
          <p:spPr bwMode="auto">
            <a:xfrm>
              <a:off x="12573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" name="Oval 317"/>
            <p:cNvSpPr>
              <a:spLocks noChangeArrowheads="1"/>
            </p:cNvSpPr>
            <p:nvPr/>
          </p:nvSpPr>
          <p:spPr bwMode="auto">
            <a:xfrm>
              <a:off x="12657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" name="Oval 318"/>
            <p:cNvSpPr>
              <a:spLocks noChangeArrowheads="1"/>
            </p:cNvSpPr>
            <p:nvPr/>
          </p:nvSpPr>
          <p:spPr bwMode="auto">
            <a:xfrm>
              <a:off x="12742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" name="Oval 319"/>
            <p:cNvSpPr>
              <a:spLocks noChangeArrowheads="1"/>
            </p:cNvSpPr>
            <p:nvPr/>
          </p:nvSpPr>
          <p:spPr bwMode="auto">
            <a:xfrm>
              <a:off x="12824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" name="Oval 320"/>
            <p:cNvSpPr>
              <a:spLocks noChangeArrowheads="1"/>
            </p:cNvSpPr>
            <p:nvPr/>
          </p:nvSpPr>
          <p:spPr bwMode="auto">
            <a:xfrm>
              <a:off x="12908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" name="Oval 321"/>
            <p:cNvSpPr>
              <a:spLocks noChangeArrowheads="1"/>
            </p:cNvSpPr>
            <p:nvPr/>
          </p:nvSpPr>
          <p:spPr bwMode="auto">
            <a:xfrm>
              <a:off x="12993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" name="Oval 322"/>
            <p:cNvSpPr>
              <a:spLocks noChangeArrowheads="1"/>
            </p:cNvSpPr>
            <p:nvPr/>
          </p:nvSpPr>
          <p:spPr bwMode="auto">
            <a:xfrm>
              <a:off x="13076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" name="Oval 323"/>
            <p:cNvSpPr>
              <a:spLocks noChangeArrowheads="1"/>
            </p:cNvSpPr>
            <p:nvPr/>
          </p:nvSpPr>
          <p:spPr bwMode="auto">
            <a:xfrm>
              <a:off x="13160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" name="Oval 324"/>
            <p:cNvSpPr>
              <a:spLocks noChangeArrowheads="1"/>
            </p:cNvSpPr>
            <p:nvPr/>
          </p:nvSpPr>
          <p:spPr bwMode="auto">
            <a:xfrm>
              <a:off x="13245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" name="Oval 325"/>
            <p:cNvSpPr>
              <a:spLocks noChangeArrowheads="1"/>
            </p:cNvSpPr>
            <p:nvPr/>
          </p:nvSpPr>
          <p:spPr bwMode="auto">
            <a:xfrm>
              <a:off x="13329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" name="Freeform 326"/>
            <p:cNvSpPr/>
            <p:nvPr/>
          </p:nvSpPr>
          <p:spPr bwMode="auto">
            <a:xfrm>
              <a:off x="13411" y="3717"/>
              <a:ext cx="53" cy="43"/>
            </a:xfrm>
            <a:custGeom>
              <a:avLst/>
              <a:gdLst>
                <a:gd name="T0" fmla="*/ 7 w 8"/>
                <a:gd name="T1" fmla="*/ 4 h 7"/>
                <a:gd name="T2" fmla="*/ 3 w 8"/>
                <a:gd name="T3" fmla="*/ 7 h 7"/>
                <a:gd name="T4" fmla="*/ 0 w 8"/>
                <a:gd name="T5" fmla="*/ 3 h 7"/>
                <a:gd name="T6" fmla="*/ 4 w 8"/>
                <a:gd name="T7" fmla="*/ 0 h 7"/>
                <a:gd name="T8" fmla="*/ 7 w 8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7" y="4"/>
                  </a:moveTo>
                  <a:cubicBezTo>
                    <a:pt x="6" y="6"/>
                    <a:pt x="5" y="7"/>
                    <a:pt x="3" y="7"/>
                  </a:cubicBezTo>
                  <a:cubicBezTo>
                    <a:pt x="1" y="6"/>
                    <a:pt x="0" y="5"/>
                    <a:pt x="0" y="3"/>
                  </a:cubicBezTo>
                  <a:cubicBezTo>
                    <a:pt x="1" y="1"/>
                    <a:pt x="2" y="0"/>
                    <a:pt x="4" y="0"/>
                  </a:cubicBezTo>
                  <a:cubicBezTo>
                    <a:pt x="6" y="1"/>
                    <a:pt x="8" y="3"/>
                    <a:pt x="7" y="4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" name="Freeform 327"/>
            <p:cNvSpPr/>
            <p:nvPr/>
          </p:nvSpPr>
          <p:spPr bwMode="auto">
            <a:xfrm>
              <a:off x="13488" y="3741"/>
              <a:ext cx="53" cy="53"/>
            </a:xfrm>
            <a:custGeom>
              <a:avLst/>
              <a:gdLst>
                <a:gd name="T0" fmla="*/ 7 w 8"/>
                <a:gd name="T1" fmla="*/ 6 h 8"/>
                <a:gd name="T2" fmla="*/ 2 w 8"/>
                <a:gd name="T3" fmla="*/ 7 h 8"/>
                <a:gd name="T4" fmla="*/ 1 w 8"/>
                <a:gd name="T5" fmla="*/ 3 h 8"/>
                <a:gd name="T6" fmla="*/ 5 w 8"/>
                <a:gd name="T7" fmla="*/ 1 h 8"/>
                <a:gd name="T8" fmla="*/ 7 w 8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7" y="6"/>
                  </a:moveTo>
                  <a:cubicBezTo>
                    <a:pt x="6" y="8"/>
                    <a:pt x="4" y="8"/>
                    <a:pt x="2" y="7"/>
                  </a:cubicBezTo>
                  <a:cubicBezTo>
                    <a:pt x="1" y="6"/>
                    <a:pt x="0" y="4"/>
                    <a:pt x="1" y="3"/>
                  </a:cubicBezTo>
                  <a:cubicBezTo>
                    <a:pt x="2" y="1"/>
                    <a:pt x="4" y="0"/>
                    <a:pt x="5" y="1"/>
                  </a:cubicBezTo>
                  <a:cubicBezTo>
                    <a:pt x="7" y="2"/>
                    <a:pt x="8" y="4"/>
                    <a:pt x="7" y="6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" name="Freeform 328"/>
            <p:cNvSpPr/>
            <p:nvPr/>
          </p:nvSpPr>
          <p:spPr bwMode="auto">
            <a:xfrm>
              <a:off x="13554" y="3794"/>
              <a:ext cx="51" cy="51"/>
            </a:xfrm>
            <a:custGeom>
              <a:avLst/>
              <a:gdLst>
                <a:gd name="T0" fmla="*/ 6 w 8"/>
                <a:gd name="T1" fmla="*/ 7 h 8"/>
                <a:gd name="T2" fmla="*/ 2 w 8"/>
                <a:gd name="T3" fmla="*/ 7 h 8"/>
                <a:gd name="T4" fmla="*/ 2 w 8"/>
                <a:gd name="T5" fmla="*/ 2 h 8"/>
                <a:gd name="T6" fmla="*/ 7 w 8"/>
                <a:gd name="T7" fmla="*/ 2 h 8"/>
                <a:gd name="T8" fmla="*/ 6 w 8"/>
                <a:gd name="T9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6" y="7"/>
                  </a:moveTo>
                  <a:cubicBezTo>
                    <a:pt x="5" y="8"/>
                    <a:pt x="3" y="8"/>
                    <a:pt x="2" y="7"/>
                  </a:cubicBezTo>
                  <a:cubicBezTo>
                    <a:pt x="0" y="5"/>
                    <a:pt x="0" y="3"/>
                    <a:pt x="2" y="2"/>
                  </a:cubicBezTo>
                  <a:cubicBezTo>
                    <a:pt x="3" y="0"/>
                    <a:pt x="5" y="0"/>
                    <a:pt x="7" y="2"/>
                  </a:cubicBezTo>
                  <a:cubicBezTo>
                    <a:pt x="8" y="3"/>
                    <a:pt x="8" y="5"/>
                    <a:pt x="6" y="7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" name="Freeform 329"/>
            <p:cNvSpPr/>
            <p:nvPr/>
          </p:nvSpPr>
          <p:spPr bwMode="auto">
            <a:xfrm>
              <a:off x="13604" y="3864"/>
              <a:ext cx="53" cy="46"/>
            </a:xfrm>
            <a:custGeom>
              <a:avLst/>
              <a:gdLst>
                <a:gd name="T0" fmla="*/ 5 w 8"/>
                <a:gd name="T1" fmla="*/ 7 h 7"/>
                <a:gd name="T2" fmla="*/ 1 w 8"/>
                <a:gd name="T3" fmla="*/ 5 h 7"/>
                <a:gd name="T4" fmla="*/ 2 w 8"/>
                <a:gd name="T5" fmla="*/ 1 h 7"/>
                <a:gd name="T6" fmla="*/ 7 w 8"/>
                <a:gd name="T7" fmla="*/ 2 h 7"/>
                <a:gd name="T8" fmla="*/ 5 w 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5" y="7"/>
                  </a:moveTo>
                  <a:cubicBezTo>
                    <a:pt x="3" y="7"/>
                    <a:pt x="1" y="7"/>
                    <a:pt x="1" y="5"/>
                  </a:cubicBezTo>
                  <a:cubicBezTo>
                    <a:pt x="0" y="4"/>
                    <a:pt x="0" y="2"/>
                    <a:pt x="2" y="1"/>
                  </a:cubicBezTo>
                  <a:cubicBezTo>
                    <a:pt x="4" y="0"/>
                    <a:pt x="6" y="0"/>
                    <a:pt x="7" y="2"/>
                  </a:cubicBezTo>
                  <a:cubicBezTo>
                    <a:pt x="8" y="4"/>
                    <a:pt x="7" y="6"/>
                    <a:pt x="5" y="7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5" name="Freeform 330"/>
            <p:cNvSpPr/>
            <p:nvPr/>
          </p:nvSpPr>
          <p:spPr bwMode="auto">
            <a:xfrm>
              <a:off x="13631" y="3942"/>
              <a:ext cx="53" cy="46"/>
            </a:xfrm>
            <a:custGeom>
              <a:avLst/>
              <a:gdLst>
                <a:gd name="T0" fmla="*/ 5 w 8"/>
                <a:gd name="T1" fmla="*/ 7 h 7"/>
                <a:gd name="T2" fmla="*/ 1 w 8"/>
                <a:gd name="T3" fmla="*/ 5 h 7"/>
                <a:gd name="T4" fmla="*/ 3 w 8"/>
                <a:gd name="T5" fmla="*/ 1 h 7"/>
                <a:gd name="T6" fmla="*/ 7 w 8"/>
                <a:gd name="T7" fmla="*/ 3 h 7"/>
                <a:gd name="T8" fmla="*/ 5 w 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5" y="7"/>
                  </a:moveTo>
                  <a:cubicBezTo>
                    <a:pt x="3" y="7"/>
                    <a:pt x="1" y="6"/>
                    <a:pt x="1" y="5"/>
                  </a:cubicBezTo>
                  <a:cubicBezTo>
                    <a:pt x="0" y="3"/>
                    <a:pt x="1" y="1"/>
                    <a:pt x="3" y="1"/>
                  </a:cubicBezTo>
                  <a:cubicBezTo>
                    <a:pt x="5" y="0"/>
                    <a:pt x="7" y="1"/>
                    <a:pt x="7" y="3"/>
                  </a:cubicBezTo>
                  <a:cubicBezTo>
                    <a:pt x="8" y="5"/>
                    <a:pt x="6" y="7"/>
                    <a:pt x="5" y="7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8" name="Oval 331"/>
            <p:cNvSpPr>
              <a:spLocks noChangeArrowheads="1"/>
            </p:cNvSpPr>
            <p:nvPr/>
          </p:nvSpPr>
          <p:spPr bwMode="auto">
            <a:xfrm>
              <a:off x="13643" y="4026"/>
              <a:ext cx="42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9" name="Oval 332"/>
            <p:cNvSpPr>
              <a:spLocks noChangeArrowheads="1"/>
            </p:cNvSpPr>
            <p:nvPr/>
          </p:nvSpPr>
          <p:spPr bwMode="auto">
            <a:xfrm>
              <a:off x="13643" y="4111"/>
              <a:ext cx="42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0" name="Oval 333"/>
            <p:cNvSpPr>
              <a:spLocks noChangeArrowheads="1"/>
            </p:cNvSpPr>
            <p:nvPr/>
          </p:nvSpPr>
          <p:spPr bwMode="auto">
            <a:xfrm>
              <a:off x="13643" y="4195"/>
              <a:ext cx="42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1" name="Oval 334"/>
            <p:cNvSpPr>
              <a:spLocks noChangeArrowheads="1"/>
            </p:cNvSpPr>
            <p:nvPr/>
          </p:nvSpPr>
          <p:spPr bwMode="auto">
            <a:xfrm>
              <a:off x="13643" y="4280"/>
              <a:ext cx="42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2" name="Oval 335"/>
            <p:cNvSpPr>
              <a:spLocks noChangeArrowheads="1"/>
            </p:cNvSpPr>
            <p:nvPr/>
          </p:nvSpPr>
          <p:spPr bwMode="auto">
            <a:xfrm>
              <a:off x="13643" y="4364"/>
              <a:ext cx="42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3" name="Oval 336"/>
            <p:cNvSpPr>
              <a:spLocks noChangeArrowheads="1"/>
            </p:cNvSpPr>
            <p:nvPr/>
          </p:nvSpPr>
          <p:spPr bwMode="auto">
            <a:xfrm>
              <a:off x="13643" y="4449"/>
              <a:ext cx="42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4" name="Oval 337"/>
            <p:cNvSpPr>
              <a:spLocks noChangeArrowheads="1"/>
            </p:cNvSpPr>
            <p:nvPr/>
          </p:nvSpPr>
          <p:spPr bwMode="auto">
            <a:xfrm>
              <a:off x="13643" y="4531"/>
              <a:ext cx="42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5" name="Oval 338"/>
            <p:cNvSpPr>
              <a:spLocks noChangeArrowheads="1"/>
            </p:cNvSpPr>
            <p:nvPr/>
          </p:nvSpPr>
          <p:spPr bwMode="auto">
            <a:xfrm>
              <a:off x="13643" y="4623"/>
              <a:ext cx="42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6" name="Oval 339"/>
            <p:cNvSpPr>
              <a:spLocks noChangeArrowheads="1"/>
            </p:cNvSpPr>
            <p:nvPr/>
          </p:nvSpPr>
          <p:spPr bwMode="auto">
            <a:xfrm>
              <a:off x="13643" y="4707"/>
              <a:ext cx="42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7" name="Oval 340"/>
            <p:cNvSpPr>
              <a:spLocks noChangeArrowheads="1"/>
            </p:cNvSpPr>
            <p:nvPr/>
          </p:nvSpPr>
          <p:spPr bwMode="auto">
            <a:xfrm>
              <a:off x="13643" y="4792"/>
              <a:ext cx="42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8" name="Oval 341"/>
            <p:cNvSpPr>
              <a:spLocks noChangeArrowheads="1"/>
            </p:cNvSpPr>
            <p:nvPr/>
          </p:nvSpPr>
          <p:spPr bwMode="auto">
            <a:xfrm>
              <a:off x="13643" y="4874"/>
              <a:ext cx="42" cy="42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9" name="Oval 342"/>
            <p:cNvSpPr>
              <a:spLocks noChangeArrowheads="1"/>
            </p:cNvSpPr>
            <p:nvPr/>
          </p:nvSpPr>
          <p:spPr bwMode="auto">
            <a:xfrm>
              <a:off x="13643" y="4958"/>
              <a:ext cx="42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0" name="Oval 343"/>
            <p:cNvSpPr>
              <a:spLocks noChangeArrowheads="1"/>
            </p:cNvSpPr>
            <p:nvPr/>
          </p:nvSpPr>
          <p:spPr bwMode="auto">
            <a:xfrm>
              <a:off x="13643" y="5043"/>
              <a:ext cx="42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1" name="Oval 344"/>
            <p:cNvSpPr>
              <a:spLocks noChangeArrowheads="1"/>
            </p:cNvSpPr>
            <p:nvPr/>
          </p:nvSpPr>
          <p:spPr bwMode="auto">
            <a:xfrm>
              <a:off x="13643" y="5127"/>
              <a:ext cx="42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2" name="Oval 345"/>
            <p:cNvSpPr>
              <a:spLocks noChangeArrowheads="1"/>
            </p:cNvSpPr>
            <p:nvPr/>
          </p:nvSpPr>
          <p:spPr bwMode="auto">
            <a:xfrm>
              <a:off x="13643" y="5212"/>
              <a:ext cx="42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3" name="Oval 346"/>
            <p:cNvSpPr>
              <a:spLocks noChangeArrowheads="1"/>
            </p:cNvSpPr>
            <p:nvPr/>
          </p:nvSpPr>
          <p:spPr bwMode="auto">
            <a:xfrm>
              <a:off x="13643" y="5296"/>
              <a:ext cx="42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4" name="Oval 347"/>
            <p:cNvSpPr>
              <a:spLocks noChangeArrowheads="1"/>
            </p:cNvSpPr>
            <p:nvPr/>
          </p:nvSpPr>
          <p:spPr bwMode="auto">
            <a:xfrm>
              <a:off x="13643" y="5381"/>
              <a:ext cx="42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5" name="Oval 348"/>
            <p:cNvSpPr>
              <a:spLocks noChangeArrowheads="1"/>
            </p:cNvSpPr>
            <p:nvPr/>
          </p:nvSpPr>
          <p:spPr bwMode="auto">
            <a:xfrm>
              <a:off x="13643" y="5463"/>
              <a:ext cx="42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6" name="Oval 349"/>
            <p:cNvSpPr>
              <a:spLocks noChangeArrowheads="1"/>
            </p:cNvSpPr>
            <p:nvPr/>
          </p:nvSpPr>
          <p:spPr bwMode="auto">
            <a:xfrm>
              <a:off x="13643" y="5547"/>
              <a:ext cx="42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7" name="Oval 350"/>
            <p:cNvSpPr>
              <a:spLocks noChangeArrowheads="1"/>
            </p:cNvSpPr>
            <p:nvPr/>
          </p:nvSpPr>
          <p:spPr bwMode="auto">
            <a:xfrm>
              <a:off x="13643" y="5632"/>
              <a:ext cx="42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8" name="Oval 351"/>
            <p:cNvSpPr>
              <a:spLocks noChangeArrowheads="1"/>
            </p:cNvSpPr>
            <p:nvPr/>
          </p:nvSpPr>
          <p:spPr bwMode="auto">
            <a:xfrm>
              <a:off x="13643" y="5716"/>
              <a:ext cx="42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9" name="Oval 352"/>
            <p:cNvSpPr>
              <a:spLocks noChangeArrowheads="1"/>
            </p:cNvSpPr>
            <p:nvPr/>
          </p:nvSpPr>
          <p:spPr bwMode="auto">
            <a:xfrm>
              <a:off x="13643" y="5801"/>
              <a:ext cx="42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0" name="Oval 353"/>
            <p:cNvSpPr>
              <a:spLocks noChangeArrowheads="1"/>
            </p:cNvSpPr>
            <p:nvPr/>
          </p:nvSpPr>
          <p:spPr bwMode="auto">
            <a:xfrm>
              <a:off x="13643" y="5885"/>
              <a:ext cx="42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1" name="Oval 354"/>
            <p:cNvSpPr>
              <a:spLocks noChangeArrowheads="1"/>
            </p:cNvSpPr>
            <p:nvPr/>
          </p:nvSpPr>
          <p:spPr bwMode="auto">
            <a:xfrm>
              <a:off x="13643" y="5970"/>
              <a:ext cx="42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2" name="Oval 355"/>
            <p:cNvSpPr>
              <a:spLocks noChangeArrowheads="1"/>
            </p:cNvSpPr>
            <p:nvPr/>
          </p:nvSpPr>
          <p:spPr bwMode="auto">
            <a:xfrm>
              <a:off x="13643" y="6053"/>
              <a:ext cx="42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3" name="Oval 356"/>
            <p:cNvSpPr>
              <a:spLocks noChangeArrowheads="1"/>
            </p:cNvSpPr>
            <p:nvPr/>
          </p:nvSpPr>
          <p:spPr bwMode="auto">
            <a:xfrm>
              <a:off x="13643" y="6137"/>
              <a:ext cx="42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4" name="Oval 357"/>
            <p:cNvSpPr>
              <a:spLocks noChangeArrowheads="1"/>
            </p:cNvSpPr>
            <p:nvPr/>
          </p:nvSpPr>
          <p:spPr bwMode="auto">
            <a:xfrm>
              <a:off x="13643" y="6222"/>
              <a:ext cx="42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5" name="Oval 358"/>
            <p:cNvSpPr>
              <a:spLocks noChangeArrowheads="1"/>
            </p:cNvSpPr>
            <p:nvPr/>
          </p:nvSpPr>
          <p:spPr bwMode="auto">
            <a:xfrm>
              <a:off x="13643" y="6306"/>
              <a:ext cx="42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6" name="Oval 359"/>
            <p:cNvSpPr>
              <a:spLocks noChangeArrowheads="1"/>
            </p:cNvSpPr>
            <p:nvPr/>
          </p:nvSpPr>
          <p:spPr bwMode="auto">
            <a:xfrm>
              <a:off x="13643" y="6391"/>
              <a:ext cx="42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7" name="Oval 360"/>
            <p:cNvSpPr>
              <a:spLocks noChangeArrowheads="1"/>
            </p:cNvSpPr>
            <p:nvPr/>
          </p:nvSpPr>
          <p:spPr bwMode="auto">
            <a:xfrm>
              <a:off x="13643" y="6475"/>
              <a:ext cx="42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8" name="Oval 361"/>
            <p:cNvSpPr>
              <a:spLocks noChangeArrowheads="1"/>
            </p:cNvSpPr>
            <p:nvPr/>
          </p:nvSpPr>
          <p:spPr bwMode="auto">
            <a:xfrm>
              <a:off x="13643" y="6557"/>
              <a:ext cx="42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9" name="Freeform 362"/>
            <p:cNvSpPr/>
            <p:nvPr/>
          </p:nvSpPr>
          <p:spPr bwMode="auto">
            <a:xfrm>
              <a:off x="13638" y="6642"/>
              <a:ext cx="46" cy="46"/>
            </a:xfrm>
            <a:custGeom>
              <a:avLst/>
              <a:gdLst>
                <a:gd name="T0" fmla="*/ 4 w 7"/>
                <a:gd name="T1" fmla="*/ 7 h 7"/>
                <a:gd name="T2" fmla="*/ 0 w 7"/>
                <a:gd name="T3" fmla="*/ 3 h 7"/>
                <a:gd name="T4" fmla="*/ 4 w 7"/>
                <a:gd name="T5" fmla="*/ 0 h 7"/>
                <a:gd name="T6" fmla="*/ 7 w 7"/>
                <a:gd name="T7" fmla="*/ 3 h 7"/>
                <a:gd name="T8" fmla="*/ 4 w 7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4" y="7"/>
                  </a:moveTo>
                  <a:cubicBezTo>
                    <a:pt x="2" y="6"/>
                    <a:pt x="0" y="5"/>
                    <a:pt x="0" y="3"/>
                  </a:cubicBezTo>
                  <a:cubicBezTo>
                    <a:pt x="1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ubicBezTo>
                    <a:pt x="7" y="6"/>
                    <a:pt x="5" y="7"/>
                    <a:pt x="4" y="7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0" name="Freeform 363"/>
            <p:cNvSpPr/>
            <p:nvPr/>
          </p:nvSpPr>
          <p:spPr bwMode="auto">
            <a:xfrm>
              <a:off x="13623" y="6719"/>
              <a:ext cx="46" cy="53"/>
            </a:xfrm>
            <a:custGeom>
              <a:avLst/>
              <a:gdLst>
                <a:gd name="T0" fmla="*/ 2 w 7"/>
                <a:gd name="T1" fmla="*/ 7 h 8"/>
                <a:gd name="T2" fmla="*/ 0 w 7"/>
                <a:gd name="T3" fmla="*/ 3 h 8"/>
                <a:gd name="T4" fmla="*/ 4 w 7"/>
                <a:gd name="T5" fmla="*/ 1 h 8"/>
                <a:gd name="T6" fmla="*/ 7 w 7"/>
                <a:gd name="T7" fmla="*/ 5 h 8"/>
                <a:gd name="T8" fmla="*/ 2 w 7"/>
                <a:gd name="T9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8">
                  <a:moveTo>
                    <a:pt x="2" y="7"/>
                  </a:moveTo>
                  <a:cubicBezTo>
                    <a:pt x="0" y="6"/>
                    <a:pt x="0" y="4"/>
                    <a:pt x="0" y="3"/>
                  </a:cubicBezTo>
                  <a:cubicBezTo>
                    <a:pt x="1" y="1"/>
                    <a:pt x="2" y="0"/>
                    <a:pt x="4" y="1"/>
                  </a:cubicBezTo>
                  <a:cubicBezTo>
                    <a:pt x="6" y="1"/>
                    <a:pt x="7" y="3"/>
                    <a:pt x="7" y="5"/>
                  </a:cubicBezTo>
                  <a:cubicBezTo>
                    <a:pt x="6" y="7"/>
                    <a:pt x="4" y="8"/>
                    <a:pt x="2" y="7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1" name="Freeform 364"/>
            <p:cNvSpPr/>
            <p:nvPr/>
          </p:nvSpPr>
          <p:spPr bwMode="auto">
            <a:xfrm>
              <a:off x="13580" y="6798"/>
              <a:ext cx="51" cy="43"/>
            </a:xfrm>
            <a:custGeom>
              <a:avLst/>
              <a:gdLst>
                <a:gd name="T0" fmla="*/ 2 w 8"/>
                <a:gd name="T1" fmla="*/ 6 h 7"/>
                <a:gd name="T2" fmla="*/ 1 w 8"/>
                <a:gd name="T3" fmla="*/ 1 h 7"/>
                <a:gd name="T4" fmla="*/ 6 w 8"/>
                <a:gd name="T5" fmla="*/ 1 h 7"/>
                <a:gd name="T6" fmla="*/ 7 w 8"/>
                <a:gd name="T7" fmla="*/ 5 h 7"/>
                <a:gd name="T8" fmla="*/ 2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2" y="6"/>
                  </a:moveTo>
                  <a:cubicBezTo>
                    <a:pt x="1" y="5"/>
                    <a:pt x="0" y="3"/>
                    <a:pt x="1" y="1"/>
                  </a:cubicBezTo>
                  <a:cubicBezTo>
                    <a:pt x="3" y="0"/>
                    <a:pt x="5" y="0"/>
                    <a:pt x="6" y="1"/>
                  </a:cubicBezTo>
                  <a:cubicBezTo>
                    <a:pt x="8" y="2"/>
                    <a:pt x="8" y="4"/>
                    <a:pt x="7" y="5"/>
                  </a:cubicBezTo>
                  <a:cubicBezTo>
                    <a:pt x="6" y="7"/>
                    <a:pt x="4" y="7"/>
                    <a:pt x="2" y="6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2" name="Freeform 365"/>
            <p:cNvSpPr/>
            <p:nvPr/>
          </p:nvSpPr>
          <p:spPr bwMode="auto">
            <a:xfrm>
              <a:off x="13522" y="6856"/>
              <a:ext cx="51" cy="51"/>
            </a:xfrm>
            <a:custGeom>
              <a:avLst/>
              <a:gdLst>
                <a:gd name="T0" fmla="*/ 1 w 8"/>
                <a:gd name="T1" fmla="*/ 6 h 8"/>
                <a:gd name="T2" fmla="*/ 2 w 8"/>
                <a:gd name="T3" fmla="*/ 1 h 8"/>
                <a:gd name="T4" fmla="*/ 7 w 8"/>
                <a:gd name="T5" fmla="*/ 2 h 8"/>
                <a:gd name="T6" fmla="*/ 6 w 8"/>
                <a:gd name="T7" fmla="*/ 6 h 8"/>
                <a:gd name="T8" fmla="*/ 1 w 8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6"/>
                  </a:moveTo>
                  <a:cubicBezTo>
                    <a:pt x="0" y="4"/>
                    <a:pt x="1" y="2"/>
                    <a:pt x="2" y="1"/>
                  </a:cubicBezTo>
                  <a:cubicBezTo>
                    <a:pt x="4" y="0"/>
                    <a:pt x="6" y="0"/>
                    <a:pt x="7" y="2"/>
                  </a:cubicBezTo>
                  <a:cubicBezTo>
                    <a:pt x="8" y="3"/>
                    <a:pt x="8" y="5"/>
                    <a:pt x="6" y="6"/>
                  </a:cubicBezTo>
                  <a:cubicBezTo>
                    <a:pt x="5" y="8"/>
                    <a:pt x="2" y="7"/>
                    <a:pt x="1" y="6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3" name="Freeform 366"/>
            <p:cNvSpPr/>
            <p:nvPr/>
          </p:nvSpPr>
          <p:spPr bwMode="auto">
            <a:xfrm>
              <a:off x="13449" y="6895"/>
              <a:ext cx="53" cy="51"/>
            </a:xfrm>
            <a:custGeom>
              <a:avLst/>
              <a:gdLst>
                <a:gd name="T0" fmla="*/ 1 w 8"/>
                <a:gd name="T1" fmla="*/ 5 h 8"/>
                <a:gd name="T2" fmla="*/ 3 w 8"/>
                <a:gd name="T3" fmla="*/ 1 h 8"/>
                <a:gd name="T4" fmla="*/ 7 w 8"/>
                <a:gd name="T5" fmla="*/ 3 h 8"/>
                <a:gd name="T6" fmla="*/ 5 w 8"/>
                <a:gd name="T7" fmla="*/ 7 h 8"/>
                <a:gd name="T8" fmla="*/ 1 w 8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5"/>
                  </a:moveTo>
                  <a:cubicBezTo>
                    <a:pt x="0" y="3"/>
                    <a:pt x="1" y="1"/>
                    <a:pt x="3" y="1"/>
                  </a:cubicBezTo>
                  <a:cubicBezTo>
                    <a:pt x="4" y="0"/>
                    <a:pt x="6" y="1"/>
                    <a:pt x="7" y="3"/>
                  </a:cubicBezTo>
                  <a:cubicBezTo>
                    <a:pt x="8" y="4"/>
                    <a:pt x="7" y="7"/>
                    <a:pt x="5" y="7"/>
                  </a:cubicBezTo>
                  <a:cubicBezTo>
                    <a:pt x="3" y="8"/>
                    <a:pt x="1" y="7"/>
                    <a:pt x="1" y="5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4" name="Freeform 367"/>
            <p:cNvSpPr/>
            <p:nvPr/>
          </p:nvSpPr>
          <p:spPr bwMode="auto">
            <a:xfrm>
              <a:off x="13372" y="6914"/>
              <a:ext cx="46" cy="46"/>
            </a:xfrm>
            <a:custGeom>
              <a:avLst/>
              <a:gdLst>
                <a:gd name="T0" fmla="*/ 0 w 7"/>
                <a:gd name="T1" fmla="*/ 4 h 7"/>
                <a:gd name="T2" fmla="*/ 3 w 7"/>
                <a:gd name="T3" fmla="*/ 1 h 7"/>
                <a:gd name="T4" fmla="*/ 7 w 7"/>
                <a:gd name="T5" fmla="*/ 4 h 7"/>
                <a:gd name="T6" fmla="*/ 4 w 7"/>
                <a:gd name="T7" fmla="*/ 7 h 7"/>
                <a:gd name="T8" fmla="*/ 0 w 7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0" y="4"/>
                  </a:moveTo>
                  <a:cubicBezTo>
                    <a:pt x="0" y="2"/>
                    <a:pt x="1" y="1"/>
                    <a:pt x="3" y="1"/>
                  </a:cubicBezTo>
                  <a:cubicBezTo>
                    <a:pt x="5" y="0"/>
                    <a:pt x="6" y="2"/>
                    <a:pt x="7" y="4"/>
                  </a:cubicBezTo>
                  <a:cubicBezTo>
                    <a:pt x="7" y="5"/>
                    <a:pt x="6" y="7"/>
                    <a:pt x="4" y="7"/>
                  </a:cubicBezTo>
                  <a:cubicBezTo>
                    <a:pt x="1" y="7"/>
                    <a:pt x="0" y="6"/>
                    <a:pt x="0" y="4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5" name="Oval 368"/>
            <p:cNvSpPr>
              <a:spLocks noChangeArrowheads="1"/>
            </p:cNvSpPr>
            <p:nvPr/>
          </p:nvSpPr>
          <p:spPr bwMode="auto">
            <a:xfrm>
              <a:off x="13290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6" name="Oval 369"/>
            <p:cNvSpPr>
              <a:spLocks noChangeArrowheads="1"/>
            </p:cNvSpPr>
            <p:nvPr/>
          </p:nvSpPr>
          <p:spPr bwMode="auto">
            <a:xfrm>
              <a:off x="13206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7" name="Rectangle 370"/>
            <p:cNvSpPr>
              <a:spLocks noChangeArrowheads="1"/>
            </p:cNvSpPr>
            <p:nvPr/>
          </p:nvSpPr>
          <p:spPr bwMode="auto">
            <a:xfrm>
              <a:off x="12781" y="6999"/>
              <a:ext cx="58" cy="66"/>
            </a:xfrm>
            <a:prstGeom prst="rect">
              <a:avLst/>
            </a:prstGeom>
            <a:solidFill>
              <a:srgbClr val="2F55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8" name="Rectangle 371"/>
            <p:cNvSpPr>
              <a:spLocks noChangeArrowheads="1"/>
            </p:cNvSpPr>
            <p:nvPr/>
          </p:nvSpPr>
          <p:spPr bwMode="auto">
            <a:xfrm>
              <a:off x="12870" y="6922"/>
              <a:ext cx="58" cy="143"/>
            </a:xfrm>
            <a:prstGeom prst="rect">
              <a:avLst/>
            </a:prstGeom>
            <a:solidFill>
              <a:srgbClr val="2F55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9" name="Rectangle 372"/>
            <p:cNvSpPr>
              <a:spLocks noChangeArrowheads="1"/>
            </p:cNvSpPr>
            <p:nvPr/>
          </p:nvSpPr>
          <p:spPr bwMode="auto">
            <a:xfrm>
              <a:off x="12960" y="6876"/>
              <a:ext cx="58" cy="188"/>
            </a:xfrm>
            <a:prstGeom prst="rect">
              <a:avLst/>
            </a:prstGeom>
            <a:solidFill>
              <a:srgbClr val="2F55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0" name="Freeform 373"/>
            <p:cNvSpPr>
              <a:spLocks noEditPoints="1"/>
            </p:cNvSpPr>
            <p:nvPr/>
          </p:nvSpPr>
          <p:spPr bwMode="auto">
            <a:xfrm>
              <a:off x="12677" y="6740"/>
              <a:ext cx="457" cy="467"/>
            </a:xfrm>
            <a:custGeom>
              <a:avLst/>
              <a:gdLst>
                <a:gd name="T0" fmla="*/ 35 w 69"/>
                <a:gd name="T1" fmla="*/ 70 h 70"/>
                <a:gd name="T2" fmla="*/ 0 w 69"/>
                <a:gd name="T3" fmla="*/ 35 h 70"/>
                <a:gd name="T4" fmla="*/ 35 w 69"/>
                <a:gd name="T5" fmla="*/ 0 h 70"/>
                <a:gd name="T6" fmla="*/ 69 w 69"/>
                <a:gd name="T7" fmla="*/ 35 h 70"/>
                <a:gd name="T8" fmla="*/ 35 w 69"/>
                <a:gd name="T9" fmla="*/ 70 h 70"/>
                <a:gd name="T10" fmla="*/ 35 w 69"/>
                <a:gd name="T11" fmla="*/ 6 h 70"/>
                <a:gd name="T12" fmla="*/ 6 w 69"/>
                <a:gd name="T13" fmla="*/ 35 h 70"/>
                <a:gd name="T14" fmla="*/ 35 w 69"/>
                <a:gd name="T15" fmla="*/ 64 h 70"/>
                <a:gd name="T16" fmla="*/ 63 w 69"/>
                <a:gd name="T17" fmla="*/ 35 h 70"/>
                <a:gd name="T18" fmla="*/ 35 w 69"/>
                <a:gd name="T19" fmla="*/ 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9" h="70">
                  <a:moveTo>
                    <a:pt x="35" y="70"/>
                  </a:moveTo>
                  <a:cubicBezTo>
                    <a:pt x="16" y="70"/>
                    <a:pt x="0" y="54"/>
                    <a:pt x="0" y="35"/>
                  </a:cubicBezTo>
                  <a:cubicBezTo>
                    <a:pt x="0" y="16"/>
                    <a:pt x="16" y="0"/>
                    <a:pt x="35" y="0"/>
                  </a:cubicBezTo>
                  <a:cubicBezTo>
                    <a:pt x="54" y="0"/>
                    <a:pt x="69" y="16"/>
                    <a:pt x="69" y="35"/>
                  </a:cubicBezTo>
                  <a:cubicBezTo>
                    <a:pt x="69" y="54"/>
                    <a:pt x="54" y="70"/>
                    <a:pt x="35" y="70"/>
                  </a:cubicBezTo>
                  <a:close/>
                  <a:moveTo>
                    <a:pt x="35" y="6"/>
                  </a:moveTo>
                  <a:cubicBezTo>
                    <a:pt x="19" y="6"/>
                    <a:pt x="6" y="19"/>
                    <a:pt x="6" y="35"/>
                  </a:cubicBezTo>
                  <a:cubicBezTo>
                    <a:pt x="6" y="51"/>
                    <a:pt x="19" y="64"/>
                    <a:pt x="35" y="64"/>
                  </a:cubicBezTo>
                  <a:cubicBezTo>
                    <a:pt x="50" y="64"/>
                    <a:pt x="63" y="51"/>
                    <a:pt x="63" y="35"/>
                  </a:cubicBezTo>
                  <a:cubicBezTo>
                    <a:pt x="63" y="19"/>
                    <a:pt x="50" y="6"/>
                    <a:pt x="35" y="6"/>
                  </a:cubicBezTo>
                  <a:close/>
                </a:path>
              </a:pathLst>
            </a:custGeom>
            <a:solidFill>
              <a:srgbClr val="2F55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27" name="文本框 26"/>
          <p:cNvSpPr txBox="1"/>
          <p:nvPr/>
        </p:nvSpPr>
        <p:spPr>
          <a:xfrm>
            <a:off x="1164590" y="5049520"/>
            <a:ext cx="930148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269875" algn="l" fontAlgn="auto">
              <a:lnSpc>
                <a:spcPct val="100000"/>
              </a:lnSpc>
            </a:pPr>
            <a:r>
              <a:rPr lang="zh-CN" alt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想一想：</a:t>
            </a:r>
            <a:r>
              <a:rPr lang="zh-CN" altLang="en-US" sz="24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在购买鲜花的项目中，是如何减少循环迭代的？请与同学交流你的想法。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923415" y="2141220"/>
            <a:ext cx="8303260" cy="2413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解决同一个问题，有多种方法可以提高算法运行效率，如：缩小数据</a:t>
            </a:r>
            <a:r>
              <a:rPr lang="en-US" altLang="zh-CN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________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、减少算法的执行</a:t>
            </a:r>
            <a:r>
              <a:rPr lang="en-US" altLang="zh-CN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_______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，减少算法中循环嵌套的层数，可以大幅减少算法的执行</a:t>
            </a:r>
            <a:r>
              <a:rPr lang="en-US" altLang="zh-CN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______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，从而提升算法效率；如果所用的算法执行次数</a:t>
            </a:r>
            <a:r>
              <a:rPr lang="en-US" altLang="zh-CN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_______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（越多、越少），算法的运行时间就会</a:t>
            </a:r>
            <a:r>
              <a:rPr lang="en-US" altLang="zh-CN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_____ 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（越长、越短），运行效率就</a:t>
            </a:r>
            <a:r>
              <a:rPr lang="en-US" altLang="zh-CN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_____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（越高、越低）。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800" y="5381437"/>
            <a:ext cx="1973965" cy="1476563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674758" y="635238"/>
            <a:ext cx="1977065" cy="504000"/>
            <a:chOff x="360782" y="426525"/>
            <a:chExt cx="1977065" cy="504000"/>
          </a:xfrm>
        </p:grpSpPr>
        <p:sp>
          <p:nvSpPr>
            <p:cNvPr id="4" name="PA-矩形 1"/>
            <p:cNvSpPr/>
            <p:nvPr>
              <p:custDataLst>
                <p:tags r:id="rId2"/>
              </p:custDataLst>
            </p:nvPr>
          </p:nvSpPr>
          <p:spPr>
            <a:xfrm>
              <a:off x="987302" y="561193"/>
              <a:ext cx="1350545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R="0" lvl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24000">
                        <a:srgbClr val="0E729A"/>
                      </a:gs>
                      <a:gs pos="100000">
                        <a:srgbClr val="72CDF2"/>
                      </a:gs>
                    </a:gsLst>
                    <a:lin ang="2700000" scaled="0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" panose="00020600040101010101" charset="-122"/>
                  <a:sym typeface="思源黑体 CN" panose="020B0500000000000000" pitchFamily="34" charset="-122"/>
                </a:rPr>
                <a:t>学习</a:t>
              </a:r>
              <a:r>
                <a:rPr lang="zh-CN" altLang="en-US" sz="2400" b="1" noProof="0" dirty="0">
                  <a:gradFill>
                    <a:gsLst>
                      <a:gs pos="24000">
                        <a:srgbClr val="0E729A"/>
                      </a:gs>
                      <a:gs pos="100000">
                        <a:srgbClr val="72CDF2"/>
                      </a:gs>
                    </a:gsLst>
                    <a:lin ang="2700000" scaled="0"/>
                  </a:gradFill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" panose="00020600040101010101" charset="-122"/>
                  <a:sym typeface="思源黑体 CN" panose="020B0500000000000000" pitchFamily="34" charset="-122"/>
                </a:rPr>
                <a:t>目标</a:t>
              </a: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4000">
                      <a:srgbClr val="0E729A"/>
                    </a:gs>
                    <a:gs pos="100000">
                      <a:srgbClr val="72CDF2"/>
                    </a:gs>
                  </a:gsLst>
                  <a:lin ang="270000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charset="-122"/>
                <a:sym typeface="思源黑体 CN" panose="020B0500000000000000" pitchFamily="34" charset="-122"/>
              </a:endParaRP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782" y="426525"/>
              <a:ext cx="626520" cy="504000"/>
            </a:xfrm>
            <a:prstGeom prst="rect">
              <a:avLst/>
            </a:prstGeom>
          </p:spPr>
        </p:pic>
      </p:grpSp>
      <p:grpSp>
        <p:nvGrpSpPr>
          <p:cNvPr id="5" name="组合 4"/>
          <p:cNvGrpSpPr/>
          <p:nvPr/>
        </p:nvGrpSpPr>
        <p:grpSpPr>
          <a:xfrm>
            <a:off x="2166793" y="2158956"/>
            <a:ext cx="8013700" cy="1718945"/>
            <a:chOff x="3551" y="3391"/>
            <a:chExt cx="12620" cy="2707"/>
          </a:xfrm>
        </p:grpSpPr>
        <p:sp>
          <p:nvSpPr>
            <p:cNvPr id="6" name="文本框 5"/>
            <p:cNvSpPr txBox="1"/>
            <p:nvPr/>
          </p:nvSpPr>
          <p:spPr>
            <a:xfrm>
              <a:off x="3551" y="3391"/>
              <a:ext cx="12620" cy="667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22860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>
                <a:buClr>
                  <a:srgbClr val="C00000"/>
                </a:buClr>
                <a:buFont typeface="Wingdings" panose="05000000000000000000" pitchFamily="2" charset="2"/>
                <a:buNone/>
              </a:pPr>
              <a:r>
                <a:rPr lang="en-US" altLang="zh-CN" sz="2400" b="1" dirty="0">
                  <a:solidFill>
                    <a:srgbClr val="38B4B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 </a:t>
              </a:r>
              <a:r>
                <a:rPr lang="zh-CN" altLang="en-US" sz="2400" b="1" dirty="0">
                  <a:solidFill>
                    <a:srgbClr val="38B4B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理解执行次数与时间效率的关系。</a:t>
              </a: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3551" y="4411"/>
              <a:ext cx="8064" cy="667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22860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l">
                <a:buClr>
                  <a:srgbClr val="C00000"/>
                </a:buClr>
                <a:buFont typeface="Wingdings" panose="05000000000000000000" pitchFamily="2" charset="2"/>
                <a:buNone/>
              </a:pPr>
              <a:r>
                <a:rPr lang="en-US" altLang="zh-CN" sz="2400" b="1" dirty="0">
                  <a:solidFill>
                    <a:srgbClr val="38B4B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 </a:t>
              </a:r>
              <a:r>
                <a:rPr lang="zh-CN" altLang="en-US" sz="2400" b="1" dirty="0">
                  <a:solidFill>
                    <a:srgbClr val="38B4B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尝试减少操作步骤来提高效率。</a:t>
              </a: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3551" y="5431"/>
              <a:ext cx="8544" cy="667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>
              <a:lvl1pPr marL="22860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l">
                <a:buClr>
                  <a:srgbClr val="C00000"/>
                </a:buClr>
                <a:buFont typeface="Wingdings" panose="05000000000000000000" pitchFamily="2" charset="2"/>
                <a:buNone/>
              </a:pPr>
              <a:r>
                <a:rPr lang="en-US" altLang="zh-CN" sz="2400" b="1" dirty="0">
                  <a:solidFill>
                    <a:srgbClr val="38B4B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3. </a:t>
              </a:r>
              <a:r>
                <a:rPr lang="zh-CN" altLang="en-US" sz="2400" b="1" dirty="0">
                  <a:solidFill>
                    <a:srgbClr val="38B4B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找出满足条件的各种鲜花购买数量。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4053205" y="5203190"/>
            <a:ext cx="20186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b="1">
                <a:solidFill>
                  <a:schemeClr val="bg1"/>
                </a:solidFill>
              </a:rPr>
              <a:t>你可能用到的代码</a:t>
            </a:r>
          </a:p>
        </p:txBody>
      </p:sp>
      <p:sp>
        <p:nvSpPr>
          <p:cNvPr id="2" name="文本框 1"/>
          <p:cNvSpPr txBox="1"/>
          <p:nvPr/>
        </p:nvSpPr>
        <p:spPr>
          <a:xfrm flipH="1">
            <a:off x="1164590" y="1077595"/>
            <a:ext cx="2734310" cy="561340"/>
          </a:xfrm>
          <a:prstGeom prst="rect">
            <a:avLst/>
          </a:prstGeom>
          <a:noFill/>
        </p:spPr>
        <p:txBody>
          <a:bodyPr wrap="square" lIns="91440" tIns="45720" rIns="91440" bIns="45720" anchor="b" anchorCtr="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经典问题大挑战</a:t>
            </a:r>
          </a:p>
        </p:txBody>
      </p:sp>
      <p:grpSp>
        <p:nvGrpSpPr>
          <p:cNvPr id="8" name="组合 7" descr="7b0a202020202274657874626f78223a20227b5c2269645c223a32303334313236352c5c227469645c223a5c225c227d220a7d0a"/>
          <p:cNvGrpSpPr/>
          <p:nvPr/>
        </p:nvGrpSpPr>
        <p:grpSpPr>
          <a:xfrm>
            <a:off x="1269365" y="1485900"/>
            <a:ext cx="9345930" cy="4540250"/>
            <a:chOff x="5579" y="3278"/>
            <a:chExt cx="7683" cy="3914"/>
          </a:xfrm>
        </p:grpSpPr>
        <p:pic>
          <p:nvPicPr>
            <p:cNvPr id="27" name="图片 26" descr="画板 7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579" y="3278"/>
              <a:ext cx="7683" cy="3914"/>
            </a:xfrm>
            <a:prstGeom prst="rect">
              <a:avLst/>
            </a:prstGeom>
          </p:spPr>
        </p:pic>
        <p:sp>
          <p:nvSpPr>
            <p:cNvPr id="6" name="文本框 2"/>
            <p:cNvSpPr txBox="1"/>
            <p:nvPr/>
          </p:nvSpPr>
          <p:spPr>
            <a:xfrm>
              <a:off x="6771" y="3793"/>
              <a:ext cx="5311" cy="2320"/>
            </a:xfrm>
            <a:prstGeom prst="rect">
              <a:avLst/>
            </a:prstGeom>
            <a:noFill/>
            <a:ln w="6350">
              <a:noFill/>
            </a:ln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50000"/>
                </a:lnSpc>
              </a:pPr>
              <a:r>
                <a:rPr lang="en-US" altLang="zh-CN" sz="2400" kern="100">
                  <a:solidFill>
                    <a:srgbClr val="2EA7E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Times New Roman" panose="02020603050405020304"/>
                </a:rPr>
                <a:t>          你知道《算经》中著名的“百钱买百鸡”问题吗？该问题描述如下：“公鸡5文钱一只，母鸡3文钱一只，小鸡3只一文钱。用100文钱，买100只鸡。问公鸡、母鸡、小鸡各多少只？”你能修改购买鲜花的程序代码，快速解决这个问题吗?</a:t>
              </a:r>
            </a:p>
            <a:p>
              <a:pPr algn="ctr">
                <a:lnSpc>
                  <a:spcPct val="150000"/>
                </a:lnSpc>
              </a:pPr>
              <a:endParaRPr lang="en-US" altLang="zh-CN" sz="2400" kern="100">
                <a:solidFill>
                  <a:srgbClr val="2EA7E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Times New Roman" panose="02020603050405020304"/>
              </a:endParaRP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4CA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3"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" r="11"/>
          <a:stretch>
            <a:fillRect/>
          </a:stretch>
        </p:blipFill>
        <p:spPr>
          <a:xfrm>
            <a:off x="-1" y="17695"/>
            <a:ext cx="12191999" cy="6840305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>
            <a:off x="814387" y="752864"/>
            <a:ext cx="10563225" cy="5628886"/>
          </a:xfrm>
          <a:prstGeom prst="roundRect">
            <a:avLst>
              <a:gd name="adj" fmla="val 44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 </a:t>
            </a:r>
            <a:endParaRPr lang="zh-CN" altLang="en-US" dirty="0"/>
          </a:p>
        </p:txBody>
      </p:sp>
      <p:grpSp>
        <p:nvGrpSpPr>
          <p:cNvPr id="6" name="组合 5"/>
          <p:cNvGrpSpPr/>
          <p:nvPr/>
        </p:nvGrpSpPr>
        <p:grpSpPr>
          <a:xfrm>
            <a:off x="9326670" y="418460"/>
            <a:ext cx="2050942" cy="172002"/>
            <a:chOff x="971550" y="512132"/>
            <a:chExt cx="1989913" cy="159475"/>
          </a:xfrm>
        </p:grpSpPr>
        <p:sp>
          <p:nvSpPr>
            <p:cNvPr id="7" name="矩形: 圆角 6"/>
            <p:cNvSpPr/>
            <p:nvPr/>
          </p:nvSpPr>
          <p:spPr>
            <a:xfrm>
              <a:off x="971550" y="512132"/>
              <a:ext cx="1714500" cy="14886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/>
            <p:cNvSpPr/>
            <p:nvPr/>
          </p:nvSpPr>
          <p:spPr>
            <a:xfrm>
              <a:off x="2812603" y="522747"/>
              <a:ext cx="148860" cy="14886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1312391" y="1156512"/>
            <a:ext cx="417669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     义务教育</a:t>
            </a:r>
            <a:r>
              <a:rPr lang="en-US" altLang="zh-CN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五年级上册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51" y="846368"/>
            <a:ext cx="771075" cy="620287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3286409" y="2735646"/>
            <a:ext cx="65739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7200" b="1" dirty="0">
                <a:solidFill>
                  <a:srgbClr val="0070C0"/>
                </a:solidFill>
                <a:effectLst>
                  <a:glow rad="292100">
                    <a:prstClr val="white">
                      <a:alpha val="12000"/>
                    </a:prstClr>
                  </a:glow>
                </a:effectLst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下节课再见！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621" y="5789765"/>
            <a:ext cx="3864991" cy="553407"/>
          </a:xfrm>
          <a:prstGeom prst="rect">
            <a:avLst/>
          </a:prstGeom>
        </p:spPr>
      </p:pic>
      <p:sp>
        <p:nvSpPr>
          <p:cNvPr id="3" name="矩形: 圆角 2"/>
          <p:cNvSpPr>
            <a:spLocks noChangeAspect="1"/>
          </p:cNvSpPr>
          <p:nvPr/>
        </p:nvSpPr>
        <p:spPr>
          <a:xfrm>
            <a:off x="900560" y="832678"/>
            <a:ext cx="10364589" cy="5460019"/>
          </a:xfrm>
          <a:prstGeom prst="roundRect">
            <a:avLst>
              <a:gd name="adj" fmla="val 4439"/>
            </a:avLst>
          </a:prstGeom>
          <a:noFill/>
          <a:ln w="19050">
            <a:solidFill>
              <a:srgbClr val="41516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 </a:t>
            </a:r>
            <a:endParaRPr lang="zh-CN" altLang="en-US" dirty="0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8158" y="4109826"/>
            <a:ext cx="3798939" cy="28416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800" y="5381437"/>
            <a:ext cx="1973965" cy="1476563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674758" y="635238"/>
            <a:ext cx="1977065" cy="504000"/>
            <a:chOff x="360782" y="426525"/>
            <a:chExt cx="1977065" cy="504000"/>
          </a:xfrm>
        </p:grpSpPr>
        <p:sp>
          <p:nvSpPr>
            <p:cNvPr id="4" name="PA-矩形 1"/>
            <p:cNvSpPr/>
            <p:nvPr>
              <p:custDataLst>
                <p:tags r:id="rId2"/>
              </p:custDataLst>
            </p:nvPr>
          </p:nvSpPr>
          <p:spPr>
            <a:xfrm>
              <a:off x="987302" y="561193"/>
              <a:ext cx="1350545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400" b="1" dirty="0">
                  <a:gradFill>
                    <a:gsLst>
                      <a:gs pos="24000">
                        <a:srgbClr val="0E729A"/>
                      </a:gs>
                      <a:gs pos="100000">
                        <a:srgbClr val="72CDF2"/>
                      </a:gs>
                    </a:gsLst>
                    <a:lin ang="2700000" scaled="0"/>
                  </a:gradFill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" panose="00020600040101010101" charset="-122"/>
                  <a:sym typeface="思源黑体 CN" panose="020B0500000000000000" pitchFamily="34" charset="-122"/>
                </a:rPr>
                <a:t>问题情境</a:t>
              </a: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4000">
                      <a:srgbClr val="0E729A"/>
                    </a:gs>
                    <a:gs pos="100000">
                      <a:srgbClr val="72CDF2"/>
                    </a:gs>
                  </a:gsLst>
                  <a:lin ang="270000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charset="-122"/>
                <a:sym typeface="思源黑体 CN" panose="020B0500000000000000" pitchFamily="34" charset="-122"/>
              </a:endParaRP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782" y="426525"/>
              <a:ext cx="626520" cy="504000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/>
        </p:nvSpPr>
        <p:spPr>
          <a:xfrm>
            <a:off x="2106295" y="1339215"/>
            <a:ext cx="8154670" cy="146367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</a:t>
            </a:r>
            <a:r>
              <a:rPr lang="zh-CN" altLang="en-US" sz="24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“悠悠爱党心，浓浓敬老情”，幸福小区志愿者准备开展一次献花表爱心的敬老服务活动。志愿者们用“爱心义卖”中筹得的费用选购鲜花送给社区</a:t>
            </a:r>
            <a:r>
              <a:rPr lang="en-US" altLang="zh-CN" sz="24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180</a:t>
            </a:r>
            <a:r>
              <a:rPr lang="zh-CN" altLang="en-US" sz="24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元老人，每位老人分发一束。他们碰到了难题，你能帮忙解决吗？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2830" y="2910205"/>
            <a:ext cx="7054850" cy="357632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 flipH="1">
            <a:off x="955040" y="889635"/>
            <a:ext cx="4287520" cy="561340"/>
          </a:xfrm>
          <a:prstGeom prst="rect">
            <a:avLst/>
          </a:prstGeom>
          <a:noFill/>
        </p:spPr>
        <p:txBody>
          <a:bodyPr wrap="square" lIns="91440" tIns="45720" rIns="91440" bIns="45720" anchor="b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1. </a:t>
            </a:r>
            <a:r>
              <a:rPr lang="zh-CN" altLang="en-US" sz="24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分析购买鲜花的所有条件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820545" y="1728787"/>
            <a:ext cx="5080000" cy="29146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69875" algn="just" defTabSz="266700">
              <a:lnSpc>
                <a:spcPts val="156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根据问题情境，找出下表中的相关数据</a:t>
            </a:r>
          </a:p>
        </p:txBody>
      </p:sp>
      <p:pic>
        <p:nvPicPr>
          <p:cNvPr id="2" name="图片 -21474825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3140" y="2297430"/>
            <a:ext cx="7559675" cy="28206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3" name="文本框 62"/>
          <p:cNvSpPr txBox="1"/>
          <p:nvPr/>
        </p:nvSpPr>
        <p:spPr>
          <a:xfrm>
            <a:off x="8027670" y="2962910"/>
            <a:ext cx="7461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</a:p>
        </p:txBody>
      </p:sp>
      <p:sp>
        <p:nvSpPr>
          <p:cNvPr id="64" name="文本框 63"/>
          <p:cNvSpPr txBox="1"/>
          <p:nvPr/>
        </p:nvSpPr>
        <p:spPr>
          <a:xfrm>
            <a:off x="8122920" y="3292475"/>
            <a:ext cx="7461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</a:p>
        </p:txBody>
      </p:sp>
      <p:sp>
        <p:nvSpPr>
          <p:cNvPr id="65" name="文本框 64"/>
          <p:cNvSpPr txBox="1"/>
          <p:nvPr/>
        </p:nvSpPr>
        <p:spPr>
          <a:xfrm>
            <a:off x="7915910" y="3660775"/>
            <a:ext cx="7461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25/3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424305" y="5542915"/>
            <a:ext cx="9481185" cy="2914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61595" algn="l" defTabSz="266700">
              <a:lnSpc>
                <a:spcPts val="1560"/>
              </a:lnSpc>
              <a:spcBef>
                <a:spcPts val="300"/>
              </a:spcBef>
              <a:spcAft>
                <a:spcPct val="0"/>
              </a:spcAft>
            </a:pPr>
            <a:r>
              <a:rPr lang="zh-CN" altLang="en-US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算一算</a:t>
            </a:r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：向日葵最多可买</a:t>
            </a:r>
            <a:r>
              <a:rPr lang="en-US" altLang="zh-CN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______</a:t>
            </a:r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束；百合花最多可买</a:t>
            </a:r>
            <a:r>
              <a:rPr lang="en-US" altLang="zh-CN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______</a:t>
            </a:r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束；康乃馨最多可买</a:t>
            </a:r>
            <a:r>
              <a:rPr lang="en-US" altLang="zh-CN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______</a:t>
            </a:r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束。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4067810" y="5422265"/>
            <a:ext cx="7461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150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6844665" y="5412740"/>
            <a:ext cx="7461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9538970" y="5412740"/>
            <a:ext cx="7461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216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3" grpId="1"/>
      <p:bldP spid="64" grpId="0"/>
      <p:bldP spid="64" grpId="1"/>
      <p:bldP spid="65" grpId="0"/>
      <p:bldP spid="65" grpId="1"/>
      <p:bldP spid="8" grpId="0"/>
      <p:bldP spid="8" grpId="1"/>
      <p:bldP spid="9" grpId="0"/>
      <p:bldP spid="9" grpId="1"/>
      <p:bldP spid="10" grpId="0"/>
      <p:bldP spid="1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 flipH="1">
            <a:off x="955040" y="889635"/>
            <a:ext cx="4287520" cy="561340"/>
          </a:xfrm>
          <a:prstGeom prst="rect">
            <a:avLst/>
          </a:prstGeom>
          <a:noFill/>
        </p:spPr>
        <p:txBody>
          <a:bodyPr wrap="square" lIns="91440" tIns="45720" rIns="91440" bIns="45720" anchor="b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2. </a:t>
            </a:r>
            <a:r>
              <a:rPr lang="zh-CN" altLang="en-US" sz="24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明确购买鲜花的数量关系</a:t>
            </a:r>
          </a:p>
        </p:txBody>
      </p:sp>
      <p:grpSp>
        <p:nvGrpSpPr>
          <p:cNvPr id="1073743118" name="组合 4" descr="7b0a202020202274657874626f78223a2022220a7d0a"/>
          <p:cNvGrpSpPr/>
          <p:nvPr>
            <p:custDataLst>
              <p:tags r:id="rId1"/>
            </p:custDataLst>
          </p:nvPr>
        </p:nvGrpSpPr>
        <p:grpSpPr>
          <a:xfrm>
            <a:off x="2247900" y="1967865"/>
            <a:ext cx="6828790" cy="3319145"/>
            <a:chOff x="5402" y="3594"/>
            <a:chExt cx="8398" cy="3612"/>
          </a:xfrm>
        </p:grpSpPr>
        <p:grpSp>
          <p:nvGrpSpPr>
            <p:cNvPr id="1073743116" name="组合 3"/>
            <p:cNvGrpSpPr/>
            <p:nvPr/>
          </p:nvGrpSpPr>
          <p:grpSpPr>
            <a:xfrm>
              <a:off x="5402" y="3594"/>
              <a:ext cx="8398" cy="3612"/>
              <a:chOff x="5402" y="3594"/>
              <a:chExt cx="8398" cy="3612"/>
            </a:xfrm>
          </p:grpSpPr>
          <p:sp>
            <p:nvSpPr>
              <p:cNvPr id="1073742850" name="Freeform 107"/>
              <p:cNvSpPr/>
              <p:nvPr/>
            </p:nvSpPr>
            <p:spPr>
              <a:xfrm>
                <a:off x="13134" y="6734"/>
                <a:ext cx="124" cy="128"/>
              </a:xfrm>
              <a:custGeom>
                <a:avLst/>
                <a:gdLst/>
                <a:ahLst/>
                <a:cxnLst>
                  <a:cxn ang="0">
                    <a:pos x="117" y="96"/>
                  </a:cxn>
                  <a:cxn ang="0">
                    <a:pos x="124" y="83"/>
                  </a:cxn>
                  <a:cxn ang="0">
                    <a:pos x="110" y="70"/>
                  </a:cxn>
                  <a:cxn ang="0">
                    <a:pos x="110" y="57"/>
                  </a:cxn>
                  <a:cxn ang="0">
                    <a:pos x="124" y="44"/>
                  </a:cxn>
                  <a:cxn ang="0">
                    <a:pos x="117" y="32"/>
                  </a:cxn>
                  <a:cxn ang="0">
                    <a:pos x="97" y="32"/>
                  </a:cxn>
                  <a:cxn ang="0">
                    <a:pos x="91" y="25"/>
                  </a:cxn>
                  <a:cxn ang="0">
                    <a:pos x="91" y="6"/>
                  </a:cxn>
                  <a:cxn ang="0">
                    <a:pos x="78" y="0"/>
                  </a:cxn>
                  <a:cxn ang="0">
                    <a:pos x="65" y="12"/>
                  </a:cxn>
                  <a:cxn ang="0">
                    <a:pos x="52" y="12"/>
                  </a:cxn>
                  <a:cxn ang="0">
                    <a:pos x="45" y="0"/>
                  </a:cxn>
                  <a:cxn ang="0">
                    <a:pos x="26" y="6"/>
                  </a:cxn>
                  <a:cxn ang="0">
                    <a:pos x="32" y="25"/>
                  </a:cxn>
                  <a:cxn ang="0">
                    <a:pos x="19" y="32"/>
                  </a:cxn>
                  <a:cxn ang="0">
                    <a:pos x="0" y="32"/>
                  </a:cxn>
                  <a:cxn ang="0">
                    <a:pos x="0" y="44"/>
                  </a:cxn>
                  <a:cxn ang="0">
                    <a:pos x="13" y="57"/>
                  </a:cxn>
                  <a:cxn ang="0">
                    <a:pos x="13" y="70"/>
                  </a:cxn>
                  <a:cxn ang="0">
                    <a:pos x="0" y="83"/>
                  </a:cxn>
                  <a:cxn ang="0">
                    <a:pos x="6" y="96"/>
                  </a:cxn>
                  <a:cxn ang="0">
                    <a:pos x="19" y="96"/>
                  </a:cxn>
                  <a:cxn ang="0">
                    <a:pos x="32" y="102"/>
                  </a:cxn>
                  <a:cxn ang="0">
                    <a:pos x="26" y="121"/>
                  </a:cxn>
                  <a:cxn ang="0">
                    <a:pos x="45" y="128"/>
                  </a:cxn>
                  <a:cxn ang="0">
                    <a:pos x="58" y="115"/>
                  </a:cxn>
                  <a:cxn ang="0">
                    <a:pos x="65" y="115"/>
                  </a:cxn>
                  <a:cxn ang="0">
                    <a:pos x="78" y="128"/>
                  </a:cxn>
                  <a:cxn ang="0">
                    <a:pos x="91" y="121"/>
                  </a:cxn>
                  <a:cxn ang="0">
                    <a:pos x="91" y="102"/>
                  </a:cxn>
                  <a:cxn ang="0">
                    <a:pos x="97" y="96"/>
                  </a:cxn>
                  <a:cxn ang="0">
                    <a:pos x="117" y="96"/>
                  </a:cxn>
                  <a:cxn ang="0">
                    <a:pos x="52" y="83"/>
                  </a:cxn>
                  <a:cxn ang="0">
                    <a:pos x="39" y="57"/>
                  </a:cxn>
                  <a:cxn ang="0">
                    <a:pos x="71" y="38"/>
                  </a:cxn>
                  <a:cxn ang="0">
                    <a:pos x="84" y="70"/>
                  </a:cxn>
                  <a:cxn ang="0">
                    <a:pos x="52" y="83"/>
                  </a:cxn>
                </a:cxnLst>
                <a:rect l="0" t="0" r="0" b="0"/>
                <a:pathLst>
                  <a:path w="19" h="20">
                    <a:moveTo>
                      <a:pt x="18" y="15"/>
                    </a:moveTo>
                    <a:cubicBezTo>
                      <a:pt x="19" y="13"/>
                      <a:pt x="19" y="13"/>
                      <a:pt x="19" y="13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0"/>
                      <a:pt x="17" y="10"/>
                      <a:pt x="17" y="9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5"/>
                      <a:pt x="15" y="4"/>
                      <a:pt x="14" y="4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9" y="2"/>
                      <a:pt x="8" y="2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1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4" y="15"/>
                      <a:pt x="4" y="16"/>
                      <a:pt x="5" y="16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9" y="18"/>
                      <a:pt x="10" y="18"/>
                      <a:pt x="10" y="18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5" y="16"/>
                      <a:pt x="15" y="15"/>
                      <a:pt x="15" y="15"/>
                    </a:cubicBezTo>
                    <a:lnTo>
                      <a:pt x="18" y="15"/>
                    </a:lnTo>
                    <a:close/>
                    <a:moveTo>
                      <a:pt x="8" y="13"/>
                    </a:moveTo>
                    <a:cubicBezTo>
                      <a:pt x="6" y="13"/>
                      <a:pt x="5" y="10"/>
                      <a:pt x="6" y="9"/>
                    </a:cubicBezTo>
                    <a:cubicBezTo>
                      <a:pt x="7" y="7"/>
                      <a:pt x="9" y="6"/>
                      <a:pt x="11" y="6"/>
                    </a:cubicBezTo>
                    <a:cubicBezTo>
                      <a:pt x="13" y="7"/>
                      <a:pt x="14" y="9"/>
                      <a:pt x="13" y="11"/>
                    </a:cubicBezTo>
                    <a:cubicBezTo>
                      <a:pt x="12" y="13"/>
                      <a:pt x="10" y="14"/>
                      <a:pt x="8" y="13"/>
                    </a:cubicBezTo>
                  </a:path>
                </a:pathLst>
              </a:cu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851" name="Freeform 108"/>
              <p:cNvSpPr/>
              <p:nvPr/>
            </p:nvSpPr>
            <p:spPr>
              <a:xfrm>
                <a:off x="5757" y="3807"/>
                <a:ext cx="186" cy="188"/>
              </a:xfrm>
              <a:custGeom>
                <a:avLst/>
                <a:gdLst/>
                <a:ahLst/>
                <a:cxnLst>
                  <a:cxn ang="0">
                    <a:pos x="147" y="168"/>
                  </a:cxn>
                  <a:cxn ang="0">
                    <a:pos x="166" y="155"/>
                  </a:cxn>
                  <a:cxn ang="0">
                    <a:pos x="153" y="129"/>
                  </a:cxn>
                  <a:cxn ang="0">
                    <a:pos x="160" y="116"/>
                  </a:cxn>
                  <a:cxn ang="0">
                    <a:pos x="186" y="110"/>
                  </a:cxn>
                  <a:cxn ang="0">
                    <a:pos x="186" y="84"/>
                  </a:cxn>
                  <a:cxn ang="0">
                    <a:pos x="160" y="77"/>
                  </a:cxn>
                  <a:cxn ang="0">
                    <a:pos x="153" y="64"/>
                  </a:cxn>
                  <a:cxn ang="0">
                    <a:pos x="166" y="38"/>
                  </a:cxn>
                  <a:cxn ang="0">
                    <a:pos x="153" y="19"/>
                  </a:cxn>
                  <a:cxn ang="0">
                    <a:pos x="128" y="32"/>
                  </a:cxn>
                  <a:cxn ang="0">
                    <a:pos x="115" y="25"/>
                  </a:cxn>
                  <a:cxn ang="0">
                    <a:pos x="109" y="0"/>
                  </a:cxn>
                  <a:cxn ang="0">
                    <a:pos x="83" y="0"/>
                  </a:cxn>
                  <a:cxn ang="0">
                    <a:pos x="76" y="25"/>
                  </a:cxn>
                  <a:cxn ang="0">
                    <a:pos x="64" y="32"/>
                  </a:cxn>
                  <a:cxn ang="0">
                    <a:pos x="38" y="19"/>
                  </a:cxn>
                  <a:cxn ang="0">
                    <a:pos x="25" y="32"/>
                  </a:cxn>
                  <a:cxn ang="0">
                    <a:pos x="32" y="58"/>
                  </a:cxn>
                  <a:cxn ang="0">
                    <a:pos x="25" y="71"/>
                  </a:cxn>
                  <a:cxn ang="0">
                    <a:pos x="0" y="77"/>
                  </a:cxn>
                  <a:cxn ang="0">
                    <a:pos x="0" y="103"/>
                  </a:cxn>
                  <a:cxn ang="0">
                    <a:pos x="25" y="110"/>
                  </a:cxn>
                  <a:cxn ang="0">
                    <a:pos x="32" y="123"/>
                  </a:cxn>
                  <a:cxn ang="0">
                    <a:pos x="19" y="149"/>
                  </a:cxn>
                  <a:cxn ang="0">
                    <a:pos x="32" y="162"/>
                  </a:cxn>
                  <a:cxn ang="0">
                    <a:pos x="57" y="155"/>
                  </a:cxn>
                  <a:cxn ang="0">
                    <a:pos x="70" y="162"/>
                  </a:cxn>
                  <a:cxn ang="0">
                    <a:pos x="76" y="188"/>
                  </a:cxn>
                  <a:cxn ang="0">
                    <a:pos x="102" y="188"/>
                  </a:cxn>
                  <a:cxn ang="0">
                    <a:pos x="109" y="162"/>
                  </a:cxn>
                  <a:cxn ang="0">
                    <a:pos x="128" y="155"/>
                  </a:cxn>
                  <a:cxn ang="0">
                    <a:pos x="147" y="168"/>
                  </a:cxn>
                  <a:cxn ang="0">
                    <a:pos x="70" y="116"/>
                  </a:cxn>
                  <a:cxn ang="0">
                    <a:pos x="70" y="71"/>
                  </a:cxn>
                  <a:cxn ang="0">
                    <a:pos x="121" y="71"/>
                  </a:cxn>
                  <a:cxn ang="0">
                    <a:pos x="115" y="116"/>
                  </a:cxn>
                  <a:cxn ang="0">
                    <a:pos x="70" y="116"/>
                  </a:cxn>
                </a:cxnLst>
                <a:rect l="0" t="0" r="0" b="0"/>
                <a:pathLst>
                  <a:path w="29" h="29">
                    <a:moveTo>
                      <a:pt x="23" y="26"/>
                    </a:moveTo>
                    <a:cubicBezTo>
                      <a:pt x="26" y="24"/>
                      <a:pt x="26" y="24"/>
                      <a:pt x="26" y="24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19"/>
                      <a:pt x="25" y="19"/>
                      <a:pt x="25" y="18"/>
                    </a:cubicBezTo>
                    <a:cubicBezTo>
                      <a:pt x="29" y="17"/>
                      <a:pt x="29" y="17"/>
                      <a:pt x="29" y="17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5" y="11"/>
                      <a:pt x="25" y="10"/>
                      <a:pt x="24" y="10"/>
                    </a:cubicBezTo>
                    <a:cubicBezTo>
                      <a:pt x="26" y="6"/>
                      <a:pt x="26" y="6"/>
                      <a:pt x="26" y="6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5"/>
                      <a:pt x="19" y="4"/>
                      <a:pt x="18" y="4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4"/>
                      <a:pt x="11" y="4"/>
                      <a:pt x="10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10"/>
                      <a:pt x="4" y="1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8"/>
                      <a:pt x="5" y="19"/>
                      <a:pt x="5" y="19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10" y="24"/>
                      <a:pt x="10" y="24"/>
                      <a:pt x="11" y="25"/>
                    </a:cubicBezTo>
                    <a:cubicBezTo>
                      <a:pt x="12" y="29"/>
                      <a:pt x="12" y="29"/>
                      <a:pt x="12" y="29"/>
                    </a:cubicBezTo>
                    <a:cubicBezTo>
                      <a:pt x="16" y="29"/>
                      <a:pt x="16" y="29"/>
                      <a:pt x="16" y="29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8" y="25"/>
                      <a:pt x="19" y="24"/>
                      <a:pt x="20" y="24"/>
                    </a:cubicBezTo>
                    <a:lnTo>
                      <a:pt x="23" y="26"/>
                    </a:lnTo>
                    <a:close/>
                    <a:moveTo>
                      <a:pt x="11" y="18"/>
                    </a:moveTo>
                    <a:cubicBezTo>
                      <a:pt x="9" y="16"/>
                      <a:pt x="9" y="12"/>
                      <a:pt x="11" y="11"/>
                    </a:cubicBezTo>
                    <a:cubicBezTo>
                      <a:pt x="13" y="9"/>
                      <a:pt x="17" y="9"/>
                      <a:pt x="19" y="11"/>
                    </a:cubicBezTo>
                    <a:cubicBezTo>
                      <a:pt x="21" y="13"/>
                      <a:pt x="20" y="16"/>
                      <a:pt x="18" y="18"/>
                    </a:cubicBezTo>
                    <a:cubicBezTo>
                      <a:pt x="16" y="20"/>
                      <a:pt x="13" y="20"/>
                      <a:pt x="11" y="18"/>
                    </a:cubicBezTo>
                  </a:path>
                </a:pathLst>
              </a:cu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852" name="Freeform 109"/>
              <p:cNvSpPr/>
              <p:nvPr/>
            </p:nvSpPr>
            <p:spPr>
              <a:xfrm>
                <a:off x="5646" y="3969"/>
                <a:ext cx="97" cy="92"/>
              </a:xfrm>
              <a:custGeom>
                <a:avLst/>
                <a:gdLst/>
                <a:ahLst/>
                <a:cxnLst>
                  <a:cxn ang="0">
                    <a:pos x="77" y="85"/>
                  </a:cxn>
                  <a:cxn ang="0">
                    <a:pos x="84" y="78"/>
                  </a:cxn>
                  <a:cxn ang="0">
                    <a:pos x="77" y="65"/>
                  </a:cxn>
                  <a:cxn ang="0">
                    <a:pos x="84" y="59"/>
                  </a:cxn>
                  <a:cxn ang="0">
                    <a:pos x="97" y="52"/>
                  </a:cxn>
                  <a:cxn ang="0">
                    <a:pos x="97" y="39"/>
                  </a:cxn>
                  <a:cxn ang="0">
                    <a:pos x="84" y="39"/>
                  </a:cxn>
                  <a:cxn ang="0">
                    <a:pos x="77" y="32"/>
                  </a:cxn>
                  <a:cxn ang="0">
                    <a:pos x="90" y="19"/>
                  </a:cxn>
                  <a:cxn ang="0">
                    <a:pos x="77" y="13"/>
                  </a:cxn>
                  <a:cxn ang="0">
                    <a:pos x="64" y="13"/>
                  </a:cxn>
                  <a:cxn ang="0">
                    <a:pos x="58" y="13"/>
                  </a:cxn>
                  <a:cxn ang="0">
                    <a:pos x="58" y="0"/>
                  </a:cxn>
                  <a:cxn ang="0">
                    <a:pos x="45" y="0"/>
                  </a:cxn>
                  <a:cxn ang="0">
                    <a:pos x="38" y="13"/>
                  </a:cxn>
                  <a:cxn ang="0">
                    <a:pos x="32" y="13"/>
                  </a:cxn>
                  <a:cxn ang="0">
                    <a:pos x="19" y="6"/>
                  </a:cxn>
                  <a:cxn ang="0">
                    <a:pos x="12" y="13"/>
                  </a:cxn>
                  <a:cxn ang="0">
                    <a:pos x="19" y="26"/>
                  </a:cxn>
                  <a:cxn ang="0">
                    <a:pos x="12" y="32"/>
                  </a:cxn>
                  <a:cxn ang="0">
                    <a:pos x="0" y="39"/>
                  </a:cxn>
                  <a:cxn ang="0">
                    <a:pos x="0" y="52"/>
                  </a:cxn>
                  <a:cxn ang="0">
                    <a:pos x="12" y="52"/>
                  </a:cxn>
                  <a:cxn ang="0">
                    <a:pos x="19" y="59"/>
                  </a:cxn>
                  <a:cxn ang="0">
                    <a:pos x="12" y="72"/>
                  </a:cxn>
                  <a:cxn ang="0">
                    <a:pos x="19" y="85"/>
                  </a:cxn>
                  <a:cxn ang="0">
                    <a:pos x="32" y="78"/>
                  </a:cxn>
                  <a:cxn ang="0">
                    <a:pos x="38" y="78"/>
                  </a:cxn>
                  <a:cxn ang="0">
                    <a:pos x="38" y="92"/>
                  </a:cxn>
                  <a:cxn ang="0">
                    <a:pos x="51" y="92"/>
                  </a:cxn>
                  <a:cxn ang="0">
                    <a:pos x="58" y="78"/>
                  </a:cxn>
                  <a:cxn ang="0">
                    <a:pos x="64" y="78"/>
                  </a:cxn>
                  <a:cxn ang="0">
                    <a:pos x="77" y="85"/>
                  </a:cxn>
                  <a:cxn ang="0">
                    <a:pos x="38" y="59"/>
                  </a:cxn>
                  <a:cxn ang="0">
                    <a:pos x="38" y="32"/>
                  </a:cxn>
                  <a:cxn ang="0">
                    <a:pos x="64" y="32"/>
                  </a:cxn>
                  <a:cxn ang="0">
                    <a:pos x="58" y="59"/>
                  </a:cxn>
                  <a:cxn ang="0">
                    <a:pos x="38" y="59"/>
                  </a:cxn>
                </a:cxnLst>
                <a:rect l="0" t="0" r="0" b="0"/>
                <a:pathLst>
                  <a:path w="15" h="14">
                    <a:moveTo>
                      <a:pt x="12" y="13"/>
                    </a:moveTo>
                    <a:cubicBezTo>
                      <a:pt x="13" y="12"/>
                      <a:pt x="13" y="12"/>
                      <a:pt x="13" y="12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2" y="10"/>
                      <a:pt x="13" y="9"/>
                      <a:pt x="13" y="9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5"/>
                      <a:pt x="13" y="5"/>
                      <a:pt x="12" y="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0" y="2"/>
                      <a:pt x="9" y="2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2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3" y="9"/>
                      <a:pt x="3" y="9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6" y="12"/>
                      <a:pt x="6" y="12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10" y="12"/>
                      <a:pt x="10" y="12"/>
                    </a:cubicBezTo>
                    <a:lnTo>
                      <a:pt x="12" y="13"/>
                    </a:lnTo>
                    <a:close/>
                    <a:moveTo>
                      <a:pt x="6" y="9"/>
                    </a:moveTo>
                    <a:cubicBezTo>
                      <a:pt x="5" y="8"/>
                      <a:pt x="5" y="6"/>
                      <a:pt x="6" y="5"/>
                    </a:cubicBezTo>
                    <a:cubicBezTo>
                      <a:pt x="7" y="4"/>
                      <a:pt x="9" y="4"/>
                      <a:pt x="10" y="5"/>
                    </a:cubicBezTo>
                    <a:cubicBezTo>
                      <a:pt x="11" y="6"/>
                      <a:pt x="10" y="8"/>
                      <a:pt x="9" y="9"/>
                    </a:cubicBezTo>
                    <a:cubicBezTo>
                      <a:pt x="8" y="10"/>
                      <a:pt x="7" y="10"/>
                      <a:pt x="6" y="9"/>
                    </a:cubicBezTo>
                  </a:path>
                </a:pathLst>
              </a:cu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853" name="Line 110"/>
              <p:cNvSpPr/>
              <p:nvPr/>
            </p:nvSpPr>
            <p:spPr>
              <a:xfrm>
                <a:off x="12651" y="7051"/>
                <a:ext cx="0" cy="0"/>
              </a:xfrm>
              <a:prstGeom prst="line">
                <a:avLst/>
              </a:prstGeom>
              <a:ln w="34925" cap="flat" cmpd="sng">
                <a:solidFill>
                  <a:srgbClr val="172A88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</p:sp>
          <p:sp>
            <p:nvSpPr>
              <p:cNvPr id="1073742854" name="Freeform 111"/>
              <p:cNvSpPr/>
              <p:nvPr/>
            </p:nvSpPr>
            <p:spPr>
              <a:xfrm>
                <a:off x="5402" y="3594"/>
                <a:ext cx="8398" cy="3483"/>
              </a:xfrm>
              <a:custGeom>
                <a:avLst/>
                <a:gdLst/>
                <a:ahLst/>
                <a:cxnLst>
                  <a:cxn ang="0">
                    <a:pos x="7972" y="3483"/>
                  </a:cxn>
                  <a:cxn ang="0">
                    <a:pos x="7746" y="3483"/>
                  </a:cxn>
                  <a:cxn ang="0">
                    <a:pos x="7746" y="3431"/>
                  </a:cxn>
                  <a:cxn ang="0">
                    <a:pos x="7972" y="3431"/>
                  </a:cxn>
                  <a:cxn ang="0">
                    <a:pos x="8346" y="3055"/>
                  </a:cxn>
                  <a:cxn ang="0">
                    <a:pos x="8346" y="433"/>
                  </a:cxn>
                  <a:cxn ang="0">
                    <a:pos x="7972" y="51"/>
                  </a:cxn>
                  <a:cxn ang="0">
                    <a:pos x="425" y="51"/>
                  </a:cxn>
                  <a:cxn ang="0">
                    <a:pos x="51" y="433"/>
                  </a:cxn>
                  <a:cxn ang="0">
                    <a:pos x="51" y="3055"/>
                  </a:cxn>
                  <a:cxn ang="0">
                    <a:pos x="425" y="3431"/>
                  </a:cxn>
                  <a:cxn ang="0">
                    <a:pos x="7249" y="3431"/>
                  </a:cxn>
                  <a:cxn ang="0">
                    <a:pos x="7249" y="3483"/>
                  </a:cxn>
                  <a:cxn ang="0">
                    <a:pos x="425" y="3483"/>
                  </a:cxn>
                  <a:cxn ang="0">
                    <a:pos x="0" y="3055"/>
                  </a:cxn>
                  <a:cxn ang="0">
                    <a:pos x="0" y="433"/>
                  </a:cxn>
                  <a:cxn ang="0">
                    <a:pos x="425" y="0"/>
                  </a:cxn>
                  <a:cxn ang="0">
                    <a:pos x="7972" y="0"/>
                  </a:cxn>
                  <a:cxn ang="0">
                    <a:pos x="8398" y="433"/>
                  </a:cxn>
                  <a:cxn ang="0">
                    <a:pos x="8398" y="3055"/>
                  </a:cxn>
                  <a:cxn ang="0">
                    <a:pos x="7972" y="3483"/>
                  </a:cxn>
                </a:cxnLst>
                <a:rect l="0" t="0" r="0" b="0"/>
                <a:pathLst>
                  <a:path w="1302" h="538">
                    <a:moveTo>
                      <a:pt x="1236" y="538"/>
                    </a:moveTo>
                    <a:cubicBezTo>
                      <a:pt x="1201" y="538"/>
                      <a:pt x="1201" y="538"/>
                      <a:pt x="1201" y="538"/>
                    </a:cubicBezTo>
                    <a:cubicBezTo>
                      <a:pt x="1201" y="530"/>
                      <a:pt x="1201" y="530"/>
                      <a:pt x="1201" y="530"/>
                    </a:cubicBezTo>
                    <a:cubicBezTo>
                      <a:pt x="1236" y="530"/>
                      <a:pt x="1236" y="530"/>
                      <a:pt x="1236" y="530"/>
                    </a:cubicBezTo>
                    <a:cubicBezTo>
                      <a:pt x="1268" y="530"/>
                      <a:pt x="1294" y="504"/>
                      <a:pt x="1294" y="472"/>
                    </a:cubicBezTo>
                    <a:cubicBezTo>
                      <a:pt x="1294" y="67"/>
                      <a:pt x="1294" y="67"/>
                      <a:pt x="1294" y="67"/>
                    </a:cubicBezTo>
                    <a:cubicBezTo>
                      <a:pt x="1294" y="35"/>
                      <a:pt x="1268" y="8"/>
                      <a:pt x="1236" y="8"/>
                    </a:cubicBezTo>
                    <a:cubicBezTo>
                      <a:pt x="66" y="8"/>
                      <a:pt x="66" y="8"/>
                      <a:pt x="66" y="8"/>
                    </a:cubicBezTo>
                    <a:cubicBezTo>
                      <a:pt x="34" y="8"/>
                      <a:pt x="8" y="35"/>
                      <a:pt x="8" y="67"/>
                    </a:cubicBezTo>
                    <a:cubicBezTo>
                      <a:pt x="8" y="472"/>
                      <a:pt x="8" y="472"/>
                      <a:pt x="8" y="472"/>
                    </a:cubicBezTo>
                    <a:cubicBezTo>
                      <a:pt x="8" y="504"/>
                      <a:pt x="34" y="530"/>
                      <a:pt x="66" y="530"/>
                    </a:cubicBezTo>
                    <a:cubicBezTo>
                      <a:pt x="1124" y="530"/>
                      <a:pt x="1124" y="530"/>
                      <a:pt x="1124" y="530"/>
                    </a:cubicBezTo>
                    <a:cubicBezTo>
                      <a:pt x="1124" y="538"/>
                      <a:pt x="1124" y="538"/>
                      <a:pt x="1124" y="538"/>
                    </a:cubicBezTo>
                    <a:cubicBezTo>
                      <a:pt x="66" y="538"/>
                      <a:pt x="66" y="538"/>
                      <a:pt x="66" y="538"/>
                    </a:cubicBezTo>
                    <a:cubicBezTo>
                      <a:pt x="30" y="538"/>
                      <a:pt x="0" y="508"/>
                      <a:pt x="0" y="472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0" y="30"/>
                      <a:pt x="30" y="0"/>
                      <a:pt x="66" y="0"/>
                    </a:cubicBezTo>
                    <a:cubicBezTo>
                      <a:pt x="1236" y="0"/>
                      <a:pt x="1236" y="0"/>
                      <a:pt x="1236" y="0"/>
                    </a:cubicBezTo>
                    <a:cubicBezTo>
                      <a:pt x="1272" y="0"/>
                      <a:pt x="1302" y="30"/>
                      <a:pt x="1302" y="67"/>
                    </a:cubicBezTo>
                    <a:cubicBezTo>
                      <a:pt x="1302" y="472"/>
                      <a:pt x="1302" y="472"/>
                      <a:pt x="1302" y="472"/>
                    </a:cubicBezTo>
                    <a:cubicBezTo>
                      <a:pt x="1302" y="508"/>
                      <a:pt x="1272" y="538"/>
                      <a:pt x="1236" y="538"/>
                    </a:cubicBezTo>
                    <a:close/>
                  </a:path>
                </a:pathLst>
              </a:custGeom>
              <a:solidFill>
                <a:srgbClr val="2F5597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855" name="Oval 112"/>
              <p:cNvSpPr/>
              <p:nvPr/>
            </p:nvSpPr>
            <p:spPr>
              <a:xfrm>
                <a:off x="12567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856" name="Oval 113"/>
              <p:cNvSpPr/>
              <p:nvPr/>
            </p:nvSpPr>
            <p:spPr>
              <a:xfrm>
                <a:off x="12465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857" name="Oval 114"/>
              <p:cNvSpPr/>
              <p:nvPr/>
            </p:nvSpPr>
            <p:spPr>
              <a:xfrm>
                <a:off x="12380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858" name="Oval 115"/>
              <p:cNvSpPr/>
              <p:nvPr/>
            </p:nvSpPr>
            <p:spPr>
              <a:xfrm>
                <a:off x="12296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859" name="Oval 116"/>
              <p:cNvSpPr/>
              <p:nvPr/>
            </p:nvSpPr>
            <p:spPr>
              <a:xfrm>
                <a:off x="12211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860" name="Oval 117"/>
              <p:cNvSpPr/>
              <p:nvPr/>
            </p:nvSpPr>
            <p:spPr>
              <a:xfrm>
                <a:off x="12129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861" name="Oval 118"/>
              <p:cNvSpPr/>
              <p:nvPr/>
            </p:nvSpPr>
            <p:spPr>
              <a:xfrm>
                <a:off x="12045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862" name="Oval 119"/>
              <p:cNvSpPr/>
              <p:nvPr/>
            </p:nvSpPr>
            <p:spPr>
              <a:xfrm>
                <a:off x="11960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863" name="Oval 120"/>
              <p:cNvSpPr/>
              <p:nvPr/>
            </p:nvSpPr>
            <p:spPr>
              <a:xfrm>
                <a:off x="11878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864" name="Oval 121"/>
              <p:cNvSpPr/>
              <p:nvPr/>
            </p:nvSpPr>
            <p:spPr>
              <a:xfrm>
                <a:off x="11794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865" name="Oval 122"/>
              <p:cNvSpPr/>
              <p:nvPr/>
            </p:nvSpPr>
            <p:spPr>
              <a:xfrm>
                <a:off x="11709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866" name="Oval 123"/>
              <p:cNvSpPr/>
              <p:nvPr/>
            </p:nvSpPr>
            <p:spPr>
              <a:xfrm>
                <a:off x="11625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867" name="Oval 124"/>
              <p:cNvSpPr/>
              <p:nvPr/>
            </p:nvSpPr>
            <p:spPr>
              <a:xfrm>
                <a:off x="11543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868" name="Oval 125"/>
              <p:cNvSpPr/>
              <p:nvPr/>
            </p:nvSpPr>
            <p:spPr>
              <a:xfrm>
                <a:off x="11458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869" name="Oval 126"/>
              <p:cNvSpPr/>
              <p:nvPr/>
            </p:nvSpPr>
            <p:spPr>
              <a:xfrm>
                <a:off x="11374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870" name="Oval 127"/>
              <p:cNvSpPr/>
              <p:nvPr/>
            </p:nvSpPr>
            <p:spPr>
              <a:xfrm>
                <a:off x="11289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871" name="Oval 128"/>
              <p:cNvSpPr/>
              <p:nvPr/>
            </p:nvSpPr>
            <p:spPr>
              <a:xfrm>
                <a:off x="11207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872" name="Oval 129"/>
              <p:cNvSpPr/>
              <p:nvPr/>
            </p:nvSpPr>
            <p:spPr>
              <a:xfrm>
                <a:off x="11123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873" name="Oval 130"/>
              <p:cNvSpPr/>
              <p:nvPr/>
            </p:nvSpPr>
            <p:spPr>
              <a:xfrm>
                <a:off x="11038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874" name="Oval 131"/>
              <p:cNvSpPr/>
              <p:nvPr/>
            </p:nvSpPr>
            <p:spPr>
              <a:xfrm>
                <a:off x="10956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875" name="Oval 132"/>
              <p:cNvSpPr/>
              <p:nvPr/>
            </p:nvSpPr>
            <p:spPr>
              <a:xfrm>
                <a:off x="10872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876" name="Oval 133"/>
              <p:cNvSpPr/>
              <p:nvPr/>
            </p:nvSpPr>
            <p:spPr>
              <a:xfrm>
                <a:off x="10787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877" name="Oval 134"/>
              <p:cNvSpPr/>
              <p:nvPr/>
            </p:nvSpPr>
            <p:spPr>
              <a:xfrm>
                <a:off x="10703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878" name="Oval 135"/>
              <p:cNvSpPr/>
              <p:nvPr/>
            </p:nvSpPr>
            <p:spPr>
              <a:xfrm>
                <a:off x="10620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879" name="Oval 136"/>
              <p:cNvSpPr/>
              <p:nvPr/>
            </p:nvSpPr>
            <p:spPr>
              <a:xfrm>
                <a:off x="10535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880" name="Oval 137"/>
              <p:cNvSpPr/>
              <p:nvPr/>
            </p:nvSpPr>
            <p:spPr>
              <a:xfrm>
                <a:off x="10451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881" name="Oval 138"/>
              <p:cNvSpPr/>
              <p:nvPr/>
            </p:nvSpPr>
            <p:spPr>
              <a:xfrm>
                <a:off x="10369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882" name="Oval 139"/>
              <p:cNvSpPr/>
              <p:nvPr/>
            </p:nvSpPr>
            <p:spPr>
              <a:xfrm>
                <a:off x="10284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883" name="Oval 140"/>
              <p:cNvSpPr/>
              <p:nvPr/>
            </p:nvSpPr>
            <p:spPr>
              <a:xfrm>
                <a:off x="10200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884" name="Oval 141"/>
              <p:cNvSpPr/>
              <p:nvPr/>
            </p:nvSpPr>
            <p:spPr>
              <a:xfrm>
                <a:off x="10115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885" name="Oval 142"/>
              <p:cNvSpPr/>
              <p:nvPr/>
            </p:nvSpPr>
            <p:spPr>
              <a:xfrm>
                <a:off x="10033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886" name="Oval 143"/>
              <p:cNvSpPr/>
              <p:nvPr/>
            </p:nvSpPr>
            <p:spPr>
              <a:xfrm>
                <a:off x="9949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887" name="Oval 144"/>
              <p:cNvSpPr/>
              <p:nvPr/>
            </p:nvSpPr>
            <p:spPr>
              <a:xfrm>
                <a:off x="9864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888" name="Oval 145"/>
              <p:cNvSpPr/>
              <p:nvPr/>
            </p:nvSpPr>
            <p:spPr>
              <a:xfrm>
                <a:off x="9780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889" name="Oval 146"/>
              <p:cNvSpPr/>
              <p:nvPr/>
            </p:nvSpPr>
            <p:spPr>
              <a:xfrm>
                <a:off x="9698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890" name="Oval 147"/>
              <p:cNvSpPr/>
              <p:nvPr/>
            </p:nvSpPr>
            <p:spPr>
              <a:xfrm>
                <a:off x="9613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891" name="Oval 148"/>
              <p:cNvSpPr/>
              <p:nvPr/>
            </p:nvSpPr>
            <p:spPr>
              <a:xfrm>
                <a:off x="9529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892" name="Oval 149"/>
              <p:cNvSpPr/>
              <p:nvPr/>
            </p:nvSpPr>
            <p:spPr>
              <a:xfrm>
                <a:off x="9447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893" name="Oval 150"/>
              <p:cNvSpPr/>
              <p:nvPr/>
            </p:nvSpPr>
            <p:spPr>
              <a:xfrm>
                <a:off x="9362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894" name="Oval 151"/>
              <p:cNvSpPr/>
              <p:nvPr/>
            </p:nvSpPr>
            <p:spPr>
              <a:xfrm>
                <a:off x="9278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895" name="Oval 152"/>
              <p:cNvSpPr/>
              <p:nvPr/>
            </p:nvSpPr>
            <p:spPr>
              <a:xfrm>
                <a:off x="9193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896" name="Oval 153"/>
              <p:cNvSpPr/>
              <p:nvPr/>
            </p:nvSpPr>
            <p:spPr>
              <a:xfrm>
                <a:off x="9111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897" name="Oval 154"/>
              <p:cNvSpPr/>
              <p:nvPr/>
            </p:nvSpPr>
            <p:spPr>
              <a:xfrm>
                <a:off x="9027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898" name="Oval 155"/>
              <p:cNvSpPr/>
              <p:nvPr/>
            </p:nvSpPr>
            <p:spPr>
              <a:xfrm>
                <a:off x="8942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899" name="Oval 156"/>
              <p:cNvSpPr/>
              <p:nvPr/>
            </p:nvSpPr>
            <p:spPr>
              <a:xfrm>
                <a:off x="8858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900" name="Oval 157"/>
              <p:cNvSpPr/>
              <p:nvPr/>
            </p:nvSpPr>
            <p:spPr>
              <a:xfrm>
                <a:off x="8776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901" name="Oval 158"/>
              <p:cNvSpPr/>
              <p:nvPr/>
            </p:nvSpPr>
            <p:spPr>
              <a:xfrm>
                <a:off x="8691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902" name="Oval 159"/>
              <p:cNvSpPr/>
              <p:nvPr/>
            </p:nvSpPr>
            <p:spPr>
              <a:xfrm>
                <a:off x="8607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903" name="Oval 160"/>
              <p:cNvSpPr/>
              <p:nvPr/>
            </p:nvSpPr>
            <p:spPr>
              <a:xfrm>
                <a:off x="8525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904" name="Oval 161"/>
              <p:cNvSpPr/>
              <p:nvPr/>
            </p:nvSpPr>
            <p:spPr>
              <a:xfrm>
                <a:off x="8440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905" name="Oval 162"/>
              <p:cNvSpPr/>
              <p:nvPr/>
            </p:nvSpPr>
            <p:spPr>
              <a:xfrm>
                <a:off x="8356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906" name="Oval 163"/>
              <p:cNvSpPr/>
              <p:nvPr/>
            </p:nvSpPr>
            <p:spPr>
              <a:xfrm>
                <a:off x="8271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907" name="Oval 164"/>
              <p:cNvSpPr/>
              <p:nvPr/>
            </p:nvSpPr>
            <p:spPr>
              <a:xfrm>
                <a:off x="8188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908" name="Oval 165"/>
              <p:cNvSpPr/>
              <p:nvPr/>
            </p:nvSpPr>
            <p:spPr>
              <a:xfrm>
                <a:off x="8104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909" name="Oval 166"/>
              <p:cNvSpPr/>
              <p:nvPr/>
            </p:nvSpPr>
            <p:spPr>
              <a:xfrm>
                <a:off x="8019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910" name="Oval 167"/>
              <p:cNvSpPr/>
              <p:nvPr/>
            </p:nvSpPr>
            <p:spPr>
              <a:xfrm>
                <a:off x="7935" y="6922"/>
                <a:ext cx="42" cy="43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911" name="Oval 168"/>
              <p:cNvSpPr/>
              <p:nvPr/>
            </p:nvSpPr>
            <p:spPr>
              <a:xfrm>
                <a:off x="7853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912" name="Oval 169"/>
              <p:cNvSpPr/>
              <p:nvPr/>
            </p:nvSpPr>
            <p:spPr>
              <a:xfrm>
                <a:off x="7768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913" name="Oval 170"/>
              <p:cNvSpPr/>
              <p:nvPr/>
            </p:nvSpPr>
            <p:spPr>
              <a:xfrm>
                <a:off x="7684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914" name="Oval 171"/>
              <p:cNvSpPr/>
              <p:nvPr/>
            </p:nvSpPr>
            <p:spPr>
              <a:xfrm>
                <a:off x="7594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915" name="Oval 172"/>
              <p:cNvSpPr/>
              <p:nvPr/>
            </p:nvSpPr>
            <p:spPr>
              <a:xfrm>
                <a:off x="7510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916" name="Oval 173"/>
              <p:cNvSpPr/>
              <p:nvPr/>
            </p:nvSpPr>
            <p:spPr>
              <a:xfrm>
                <a:off x="7425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917" name="Oval 174"/>
              <p:cNvSpPr/>
              <p:nvPr/>
            </p:nvSpPr>
            <p:spPr>
              <a:xfrm>
                <a:off x="7343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918" name="Oval 175"/>
              <p:cNvSpPr/>
              <p:nvPr/>
            </p:nvSpPr>
            <p:spPr>
              <a:xfrm>
                <a:off x="7259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919" name="Oval 176"/>
              <p:cNvSpPr/>
              <p:nvPr/>
            </p:nvSpPr>
            <p:spPr>
              <a:xfrm>
                <a:off x="7174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920" name="Oval 177"/>
              <p:cNvSpPr/>
              <p:nvPr/>
            </p:nvSpPr>
            <p:spPr>
              <a:xfrm>
                <a:off x="7092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921" name="Oval 178"/>
              <p:cNvSpPr/>
              <p:nvPr/>
            </p:nvSpPr>
            <p:spPr>
              <a:xfrm>
                <a:off x="7008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922" name="Oval 179"/>
              <p:cNvSpPr/>
              <p:nvPr/>
            </p:nvSpPr>
            <p:spPr>
              <a:xfrm>
                <a:off x="6923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923" name="Oval 180"/>
              <p:cNvSpPr/>
              <p:nvPr/>
            </p:nvSpPr>
            <p:spPr>
              <a:xfrm>
                <a:off x="6839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924" name="Oval 181"/>
              <p:cNvSpPr/>
              <p:nvPr/>
            </p:nvSpPr>
            <p:spPr>
              <a:xfrm>
                <a:off x="6757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925" name="Oval 182"/>
              <p:cNvSpPr/>
              <p:nvPr/>
            </p:nvSpPr>
            <p:spPr>
              <a:xfrm>
                <a:off x="6672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926" name="Oval 183"/>
              <p:cNvSpPr/>
              <p:nvPr/>
            </p:nvSpPr>
            <p:spPr>
              <a:xfrm>
                <a:off x="6588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927" name="Oval 184"/>
              <p:cNvSpPr/>
              <p:nvPr/>
            </p:nvSpPr>
            <p:spPr>
              <a:xfrm>
                <a:off x="6503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928" name="Oval 185"/>
              <p:cNvSpPr/>
              <p:nvPr/>
            </p:nvSpPr>
            <p:spPr>
              <a:xfrm>
                <a:off x="6421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929" name="Oval 186"/>
              <p:cNvSpPr/>
              <p:nvPr/>
            </p:nvSpPr>
            <p:spPr>
              <a:xfrm>
                <a:off x="6337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930" name="Oval 187"/>
              <p:cNvSpPr/>
              <p:nvPr/>
            </p:nvSpPr>
            <p:spPr>
              <a:xfrm>
                <a:off x="6252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931" name="Oval 188"/>
              <p:cNvSpPr/>
              <p:nvPr/>
            </p:nvSpPr>
            <p:spPr>
              <a:xfrm>
                <a:off x="6170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932" name="Oval 189"/>
              <p:cNvSpPr/>
              <p:nvPr/>
            </p:nvSpPr>
            <p:spPr>
              <a:xfrm>
                <a:off x="6086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933" name="Oval 190"/>
              <p:cNvSpPr/>
              <p:nvPr/>
            </p:nvSpPr>
            <p:spPr>
              <a:xfrm>
                <a:off x="6001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934" name="Oval 191"/>
              <p:cNvSpPr/>
              <p:nvPr/>
            </p:nvSpPr>
            <p:spPr>
              <a:xfrm>
                <a:off x="5917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935" name="Oval 192"/>
              <p:cNvSpPr/>
              <p:nvPr/>
            </p:nvSpPr>
            <p:spPr>
              <a:xfrm>
                <a:off x="5835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936" name="Freeform 193"/>
              <p:cNvSpPr/>
              <p:nvPr/>
            </p:nvSpPr>
            <p:spPr>
              <a:xfrm>
                <a:off x="5750" y="6915"/>
                <a:ext cx="46" cy="46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26" y="0"/>
                  </a:cxn>
                  <a:cxn ang="0">
                    <a:pos x="46" y="26"/>
                  </a:cxn>
                  <a:cxn ang="0">
                    <a:pos x="19" y="46"/>
                  </a:cxn>
                  <a:cxn ang="0">
                    <a:pos x="0" y="13"/>
                  </a:cxn>
                </a:cxnLst>
                <a:rect l="0" t="0" r="0" b="0"/>
                <a:pathLst>
                  <a:path w="7" h="7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  <a:cubicBezTo>
                      <a:pt x="6" y="0"/>
                      <a:pt x="7" y="2"/>
                      <a:pt x="7" y="4"/>
                    </a:cubicBezTo>
                    <a:cubicBezTo>
                      <a:pt x="7" y="6"/>
                      <a:pt x="5" y="7"/>
                      <a:pt x="3" y="7"/>
                    </a:cubicBezTo>
                    <a:cubicBezTo>
                      <a:pt x="1" y="6"/>
                      <a:pt x="0" y="4"/>
                      <a:pt x="0" y="2"/>
                    </a:cubicBezTo>
                    <a:close/>
                  </a:path>
                </a:pathLst>
              </a:cu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937" name="Freeform 194"/>
              <p:cNvSpPr/>
              <p:nvPr/>
            </p:nvSpPr>
            <p:spPr>
              <a:xfrm>
                <a:off x="5666" y="6881"/>
                <a:ext cx="53" cy="53"/>
              </a:xfrm>
              <a:custGeom>
                <a:avLst/>
                <a:gdLst/>
                <a:ahLst/>
                <a:cxnLst>
                  <a:cxn ang="0">
                    <a:pos x="6" y="13"/>
                  </a:cxn>
                  <a:cxn ang="0">
                    <a:pos x="39" y="6"/>
                  </a:cxn>
                  <a:cxn ang="0">
                    <a:pos x="46" y="33"/>
                  </a:cxn>
                  <a:cxn ang="0">
                    <a:pos x="19" y="46"/>
                  </a:cxn>
                  <a:cxn ang="0">
                    <a:pos x="6" y="13"/>
                  </a:cxn>
                </a:cxnLst>
                <a:rect l="0" t="0" r="0" b="0"/>
                <a:pathLst>
                  <a:path w="8" h="8">
                    <a:moveTo>
                      <a:pt x="1" y="2"/>
                    </a:moveTo>
                    <a:cubicBezTo>
                      <a:pt x="2" y="1"/>
                      <a:pt x="4" y="0"/>
                      <a:pt x="6" y="1"/>
                    </a:cubicBezTo>
                    <a:cubicBezTo>
                      <a:pt x="8" y="2"/>
                      <a:pt x="8" y="4"/>
                      <a:pt x="7" y="5"/>
                    </a:cubicBezTo>
                    <a:cubicBezTo>
                      <a:pt x="7" y="7"/>
                      <a:pt x="5" y="8"/>
                      <a:pt x="3" y="7"/>
                    </a:cubicBezTo>
                    <a:cubicBezTo>
                      <a:pt x="1" y="6"/>
                      <a:pt x="0" y="4"/>
                      <a:pt x="1" y="2"/>
                    </a:cubicBezTo>
                    <a:close/>
                  </a:path>
                </a:pathLst>
              </a:cu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938" name="Freeform 195"/>
              <p:cNvSpPr/>
              <p:nvPr/>
            </p:nvSpPr>
            <p:spPr>
              <a:xfrm>
                <a:off x="5603" y="6838"/>
                <a:ext cx="51" cy="43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38" y="6"/>
                  </a:cxn>
                  <a:cxn ang="0">
                    <a:pos x="38" y="36"/>
                  </a:cxn>
                  <a:cxn ang="0">
                    <a:pos x="12" y="36"/>
                  </a:cxn>
                  <a:cxn ang="0">
                    <a:pos x="12" y="6"/>
                  </a:cxn>
                </a:cxnLst>
                <a:rect l="0" t="0" r="0" b="0"/>
                <a:pathLst>
                  <a:path w="8" h="7">
                    <a:moveTo>
                      <a:pt x="2" y="1"/>
                    </a:moveTo>
                    <a:cubicBezTo>
                      <a:pt x="3" y="0"/>
                      <a:pt x="5" y="0"/>
                      <a:pt x="6" y="1"/>
                    </a:cubicBezTo>
                    <a:cubicBezTo>
                      <a:pt x="8" y="2"/>
                      <a:pt x="8" y="4"/>
                      <a:pt x="6" y="6"/>
                    </a:cubicBezTo>
                    <a:cubicBezTo>
                      <a:pt x="5" y="7"/>
                      <a:pt x="3" y="7"/>
                      <a:pt x="2" y="6"/>
                    </a:cubicBezTo>
                    <a:cubicBezTo>
                      <a:pt x="0" y="4"/>
                      <a:pt x="0" y="2"/>
                      <a:pt x="2" y="1"/>
                    </a:cubicBezTo>
                    <a:close/>
                  </a:path>
                </a:pathLst>
              </a:cu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939" name="Freeform 196"/>
              <p:cNvSpPr/>
              <p:nvPr/>
            </p:nvSpPr>
            <p:spPr>
              <a:xfrm>
                <a:off x="5550" y="6766"/>
                <a:ext cx="53" cy="53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46" y="13"/>
                  </a:cxn>
                  <a:cxn ang="0">
                    <a:pos x="39" y="46"/>
                  </a:cxn>
                  <a:cxn ang="0">
                    <a:pos x="6" y="39"/>
                  </a:cxn>
                  <a:cxn ang="0">
                    <a:pos x="13" y="6"/>
                  </a:cxn>
                </a:cxnLst>
                <a:rect l="0" t="0" r="0" b="0"/>
                <a:pathLst>
                  <a:path w="8" h="8">
                    <a:moveTo>
                      <a:pt x="2" y="1"/>
                    </a:moveTo>
                    <a:cubicBezTo>
                      <a:pt x="4" y="0"/>
                      <a:pt x="6" y="1"/>
                      <a:pt x="7" y="2"/>
                    </a:cubicBezTo>
                    <a:cubicBezTo>
                      <a:pt x="8" y="4"/>
                      <a:pt x="7" y="6"/>
                      <a:pt x="6" y="7"/>
                    </a:cubicBezTo>
                    <a:cubicBezTo>
                      <a:pt x="4" y="8"/>
                      <a:pt x="2" y="8"/>
                      <a:pt x="1" y="6"/>
                    </a:cubicBezTo>
                    <a:cubicBezTo>
                      <a:pt x="0" y="4"/>
                      <a:pt x="1" y="2"/>
                      <a:pt x="2" y="1"/>
                    </a:cubicBezTo>
                    <a:close/>
                  </a:path>
                </a:pathLst>
              </a:cu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940" name="Freeform 197"/>
              <p:cNvSpPr/>
              <p:nvPr/>
            </p:nvSpPr>
            <p:spPr>
              <a:xfrm>
                <a:off x="5518" y="6688"/>
                <a:ext cx="51" cy="53"/>
              </a:xfrm>
              <a:custGeom>
                <a:avLst/>
                <a:gdLst/>
                <a:ahLst/>
                <a:cxnLst>
                  <a:cxn ang="0">
                    <a:pos x="25" y="6"/>
                  </a:cxn>
                  <a:cxn ang="0">
                    <a:pos x="51" y="19"/>
                  </a:cxn>
                  <a:cxn ang="0">
                    <a:pos x="31" y="46"/>
                  </a:cxn>
                  <a:cxn ang="0">
                    <a:pos x="6" y="33"/>
                  </a:cxn>
                  <a:cxn ang="0">
                    <a:pos x="25" y="6"/>
                  </a:cxn>
                </a:cxnLst>
                <a:rect l="0" t="0" r="0" b="0"/>
                <a:pathLst>
                  <a:path w="8" h="8">
                    <a:moveTo>
                      <a:pt x="4" y="1"/>
                    </a:moveTo>
                    <a:cubicBezTo>
                      <a:pt x="6" y="0"/>
                      <a:pt x="7" y="2"/>
                      <a:pt x="8" y="3"/>
                    </a:cubicBezTo>
                    <a:cubicBezTo>
                      <a:pt x="8" y="5"/>
                      <a:pt x="7" y="7"/>
                      <a:pt x="5" y="7"/>
                    </a:cubicBezTo>
                    <a:cubicBezTo>
                      <a:pt x="3" y="8"/>
                      <a:pt x="1" y="7"/>
                      <a:pt x="1" y="5"/>
                    </a:cubicBezTo>
                    <a:cubicBezTo>
                      <a:pt x="0" y="3"/>
                      <a:pt x="2" y="1"/>
                      <a:pt x="4" y="1"/>
                    </a:cubicBezTo>
                    <a:close/>
                  </a:path>
                </a:pathLst>
              </a:cu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941" name="Freeform 198"/>
              <p:cNvSpPr/>
              <p:nvPr/>
            </p:nvSpPr>
            <p:spPr>
              <a:xfrm>
                <a:off x="5518" y="6611"/>
                <a:ext cx="43" cy="46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43" y="19"/>
                  </a:cxn>
                  <a:cxn ang="0">
                    <a:pos x="18" y="39"/>
                  </a:cxn>
                  <a:cxn ang="0">
                    <a:pos x="0" y="19"/>
                  </a:cxn>
                  <a:cxn ang="0">
                    <a:pos x="18" y="0"/>
                  </a:cxn>
                </a:cxnLst>
                <a:rect l="0" t="0" r="0" b="0"/>
                <a:pathLst>
                  <a:path w="7" h="7">
                    <a:moveTo>
                      <a:pt x="3" y="0"/>
                    </a:moveTo>
                    <a:cubicBezTo>
                      <a:pt x="5" y="0"/>
                      <a:pt x="7" y="1"/>
                      <a:pt x="7" y="3"/>
                    </a:cubicBezTo>
                    <a:cubicBezTo>
                      <a:pt x="7" y="5"/>
                      <a:pt x="5" y="6"/>
                      <a:pt x="3" y="6"/>
                    </a:cubicBezTo>
                    <a:cubicBezTo>
                      <a:pt x="1" y="7"/>
                      <a:pt x="0" y="5"/>
                      <a:pt x="0" y="3"/>
                    </a:cubicBezTo>
                    <a:cubicBezTo>
                      <a:pt x="0" y="1"/>
                      <a:pt x="1" y="0"/>
                      <a:pt x="3" y="0"/>
                    </a:cubicBezTo>
                    <a:close/>
                  </a:path>
                </a:pathLst>
              </a:cu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942" name="Oval 199"/>
              <p:cNvSpPr/>
              <p:nvPr/>
            </p:nvSpPr>
            <p:spPr>
              <a:xfrm>
                <a:off x="5518" y="6526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943" name="Oval 200"/>
              <p:cNvSpPr/>
              <p:nvPr/>
            </p:nvSpPr>
            <p:spPr>
              <a:xfrm>
                <a:off x="5518" y="6442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944" name="Oval 201"/>
              <p:cNvSpPr/>
              <p:nvPr/>
            </p:nvSpPr>
            <p:spPr>
              <a:xfrm>
                <a:off x="5518" y="6357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945" name="Oval 202"/>
              <p:cNvSpPr/>
              <p:nvPr/>
            </p:nvSpPr>
            <p:spPr>
              <a:xfrm>
                <a:off x="5518" y="6275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946" name="Oval 203"/>
              <p:cNvSpPr/>
              <p:nvPr/>
            </p:nvSpPr>
            <p:spPr>
              <a:xfrm>
                <a:off x="5518" y="6191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947" name="Oval 204"/>
              <p:cNvSpPr/>
              <p:nvPr/>
            </p:nvSpPr>
            <p:spPr>
              <a:xfrm>
                <a:off x="5518" y="6106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948" name="Oval 205"/>
              <p:cNvSpPr/>
              <p:nvPr/>
            </p:nvSpPr>
            <p:spPr>
              <a:xfrm>
                <a:off x="5518" y="6022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949" name="Oval 206"/>
              <p:cNvSpPr/>
              <p:nvPr/>
            </p:nvSpPr>
            <p:spPr>
              <a:xfrm>
                <a:off x="5518" y="5937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950" name="Oval 207"/>
              <p:cNvSpPr/>
              <p:nvPr/>
            </p:nvSpPr>
            <p:spPr>
              <a:xfrm>
                <a:off x="5518" y="5853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951" name="Oval 208"/>
              <p:cNvSpPr/>
              <p:nvPr/>
            </p:nvSpPr>
            <p:spPr>
              <a:xfrm>
                <a:off x="5518" y="5768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952" name="Oval 209"/>
              <p:cNvSpPr/>
              <p:nvPr/>
            </p:nvSpPr>
            <p:spPr>
              <a:xfrm>
                <a:off x="5518" y="5679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953" name="Oval 210"/>
              <p:cNvSpPr/>
              <p:nvPr/>
            </p:nvSpPr>
            <p:spPr>
              <a:xfrm>
                <a:off x="5518" y="5594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954" name="Oval 211"/>
              <p:cNvSpPr/>
              <p:nvPr/>
            </p:nvSpPr>
            <p:spPr>
              <a:xfrm>
                <a:off x="5518" y="55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955" name="Oval 212"/>
              <p:cNvSpPr/>
              <p:nvPr/>
            </p:nvSpPr>
            <p:spPr>
              <a:xfrm>
                <a:off x="5518" y="5425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956" name="Oval 213"/>
              <p:cNvSpPr/>
              <p:nvPr/>
            </p:nvSpPr>
            <p:spPr>
              <a:xfrm>
                <a:off x="5518" y="5341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957" name="Oval 214"/>
              <p:cNvSpPr/>
              <p:nvPr/>
            </p:nvSpPr>
            <p:spPr>
              <a:xfrm>
                <a:off x="5518" y="5258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958" name="Oval 215"/>
              <p:cNvSpPr/>
              <p:nvPr/>
            </p:nvSpPr>
            <p:spPr>
              <a:xfrm>
                <a:off x="5518" y="5173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959" name="Oval 216"/>
              <p:cNvSpPr/>
              <p:nvPr/>
            </p:nvSpPr>
            <p:spPr>
              <a:xfrm>
                <a:off x="5518" y="5089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960" name="Oval 217"/>
              <p:cNvSpPr/>
              <p:nvPr/>
            </p:nvSpPr>
            <p:spPr>
              <a:xfrm>
                <a:off x="5518" y="5004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961" name="Oval 218"/>
              <p:cNvSpPr/>
              <p:nvPr/>
            </p:nvSpPr>
            <p:spPr>
              <a:xfrm>
                <a:off x="5518" y="492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962" name="Oval 219"/>
              <p:cNvSpPr/>
              <p:nvPr/>
            </p:nvSpPr>
            <p:spPr>
              <a:xfrm>
                <a:off x="5518" y="4835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963" name="Oval 220"/>
              <p:cNvSpPr/>
              <p:nvPr/>
            </p:nvSpPr>
            <p:spPr>
              <a:xfrm>
                <a:off x="5518" y="4753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964" name="Oval 221"/>
              <p:cNvSpPr/>
              <p:nvPr/>
            </p:nvSpPr>
            <p:spPr>
              <a:xfrm>
                <a:off x="5518" y="4669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965" name="Oval 222"/>
              <p:cNvSpPr/>
              <p:nvPr/>
            </p:nvSpPr>
            <p:spPr>
              <a:xfrm>
                <a:off x="5518" y="4584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966" name="Oval 223"/>
              <p:cNvSpPr/>
              <p:nvPr/>
            </p:nvSpPr>
            <p:spPr>
              <a:xfrm>
                <a:off x="5518" y="450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967" name="Oval 224"/>
              <p:cNvSpPr/>
              <p:nvPr/>
            </p:nvSpPr>
            <p:spPr>
              <a:xfrm>
                <a:off x="5518" y="4415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968" name="Oval 225"/>
              <p:cNvSpPr/>
              <p:nvPr/>
            </p:nvSpPr>
            <p:spPr>
              <a:xfrm>
                <a:off x="5518" y="4331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969" name="Oval 226"/>
              <p:cNvSpPr/>
              <p:nvPr/>
            </p:nvSpPr>
            <p:spPr>
              <a:xfrm>
                <a:off x="5518" y="4246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970" name="Oval 227"/>
              <p:cNvSpPr/>
              <p:nvPr/>
            </p:nvSpPr>
            <p:spPr>
              <a:xfrm>
                <a:off x="5518" y="4164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971" name="Oval 228"/>
              <p:cNvSpPr/>
              <p:nvPr/>
            </p:nvSpPr>
            <p:spPr>
              <a:xfrm>
                <a:off x="5518" y="4080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972" name="Freeform 229"/>
              <p:cNvSpPr/>
              <p:nvPr/>
            </p:nvSpPr>
            <p:spPr>
              <a:xfrm>
                <a:off x="5518" y="3995"/>
                <a:ext cx="43" cy="46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43" y="26"/>
                  </a:cxn>
                  <a:cxn ang="0">
                    <a:pos x="18" y="46"/>
                  </a:cxn>
                  <a:cxn ang="0">
                    <a:pos x="0" y="26"/>
                  </a:cxn>
                  <a:cxn ang="0">
                    <a:pos x="18" y="0"/>
                  </a:cxn>
                </a:cxnLst>
                <a:rect l="0" t="0" r="0" b="0"/>
                <a:pathLst>
                  <a:path w="7" h="7">
                    <a:moveTo>
                      <a:pt x="3" y="0"/>
                    </a:moveTo>
                    <a:cubicBezTo>
                      <a:pt x="5" y="0"/>
                      <a:pt x="7" y="2"/>
                      <a:pt x="7" y="4"/>
                    </a:cubicBezTo>
                    <a:cubicBezTo>
                      <a:pt x="6" y="5"/>
                      <a:pt x="5" y="7"/>
                      <a:pt x="3" y="7"/>
                    </a:cubicBezTo>
                    <a:cubicBezTo>
                      <a:pt x="1" y="7"/>
                      <a:pt x="0" y="6"/>
                      <a:pt x="0" y="4"/>
                    </a:cubicBezTo>
                    <a:cubicBezTo>
                      <a:pt x="0" y="1"/>
                      <a:pt x="1" y="0"/>
                      <a:pt x="3" y="0"/>
                    </a:cubicBezTo>
                    <a:close/>
                  </a:path>
                </a:pathLst>
              </a:cu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973" name="Freeform 230"/>
              <p:cNvSpPr/>
              <p:nvPr/>
            </p:nvSpPr>
            <p:spPr>
              <a:xfrm>
                <a:off x="5523" y="3911"/>
                <a:ext cx="53" cy="51"/>
              </a:xfrm>
              <a:custGeom>
                <a:avLst/>
                <a:gdLst/>
                <a:ahLst/>
                <a:cxnLst>
                  <a:cxn ang="0">
                    <a:pos x="33" y="6"/>
                  </a:cxn>
                  <a:cxn ang="0">
                    <a:pos x="53" y="31"/>
                  </a:cxn>
                  <a:cxn ang="0">
                    <a:pos x="19" y="44"/>
                  </a:cxn>
                  <a:cxn ang="0">
                    <a:pos x="6" y="19"/>
                  </a:cxn>
                  <a:cxn ang="0">
                    <a:pos x="33" y="6"/>
                  </a:cxn>
                </a:cxnLst>
                <a:rect l="0" t="0" r="0" b="0"/>
                <a:pathLst>
                  <a:path w="8" h="8">
                    <a:moveTo>
                      <a:pt x="5" y="1"/>
                    </a:moveTo>
                    <a:cubicBezTo>
                      <a:pt x="7" y="1"/>
                      <a:pt x="8" y="3"/>
                      <a:pt x="8" y="5"/>
                    </a:cubicBezTo>
                    <a:cubicBezTo>
                      <a:pt x="7" y="7"/>
                      <a:pt x="5" y="8"/>
                      <a:pt x="3" y="7"/>
                    </a:cubicBezTo>
                    <a:cubicBezTo>
                      <a:pt x="2" y="7"/>
                      <a:pt x="0" y="5"/>
                      <a:pt x="1" y="3"/>
                    </a:cubicBezTo>
                    <a:cubicBezTo>
                      <a:pt x="2" y="1"/>
                      <a:pt x="4" y="0"/>
                      <a:pt x="5" y="1"/>
                    </a:cubicBezTo>
                    <a:close/>
                  </a:path>
                </a:pathLst>
              </a:cu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974" name="Freeform 231"/>
              <p:cNvSpPr/>
              <p:nvPr/>
            </p:nvSpPr>
            <p:spPr>
              <a:xfrm>
                <a:off x="5561" y="3834"/>
                <a:ext cx="53" cy="51"/>
              </a:xfrm>
              <a:custGeom>
                <a:avLst/>
                <a:gdLst/>
                <a:ahLst/>
                <a:cxnLst>
                  <a:cxn ang="0">
                    <a:pos x="39" y="6"/>
                  </a:cxn>
                  <a:cxn ang="0">
                    <a:pos x="46" y="38"/>
                  </a:cxn>
                  <a:cxn ang="0">
                    <a:pos x="13" y="44"/>
                  </a:cxn>
                  <a:cxn ang="0">
                    <a:pos x="6" y="12"/>
                  </a:cxn>
                  <a:cxn ang="0">
                    <a:pos x="39" y="6"/>
                  </a:cxn>
                </a:cxnLst>
                <a:rect l="0" t="0" r="0" b="0"/>
                <a:pathLst>
                  <a:path w="8" h="8">
                    <a:moveTo>
                      <a:pt x="6" y="1"/>
                    </a:moveTo>
                    <a:cubicBezTo>
                      <a:pt x="8" y="3"/>
                      <a:pt x="8" y="5"/>
                      <a:pt x="7" y="6"/>
                    </a:cubicBezTo>
                    <a:cubicBezTo>
                      <a:pt x="6" y="8"/>
                      <a:pt x="4" y="8"/>
                      <a:pt x="2" y="7"/>
                    </a:cubicBezTo>
                    <a:cubicBezTo>
                      <a:pt x="1" y="6"/>
                      <a:pt x="0" y="4"/>
                      <a:pt x="1" y="2"/>
                    </a:cubicBezTo>
                    <a:cubicBezTo>
                      <a:pt x="2" y="1"/>
                      <a:pt x="5" y="0"/>
                      <a:pt x="6" y="1"/>
                    </a:cubicBezTo>
                    <a:close/>
                  </a:path>
                </a:pathLst>
              </a:cu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975" name="Freeform 232"/>
              <p:cNvSpPr/>
              <p:nvPr/>
            </p:nvSpPr>
            <p:spPr>
              <a:xfrm>
                <a:off x="5622" y="3776"/>
                <a:ext cx="51" cy="43"/>
              </a:xfrm>
              <a:custGeom>
                <a:avLst/>
                <a:gdLst/>
                <a:ahLst/>
                <a:cxnLst>
                  <a:cxn ang="0">
                    <a:pos x="44" y="12"/>
                  </a:cxn>
                  <a:cxn ang="0">
                    <a:pos x="38" y="36"/>
                  </a:cxn>
                  <a:cxn ang="0">
                    <a:pos x="6" y="36"/>
                  </a:cxn>
                  <a:cxn ang="0">
                    <a:pos x="12" y="6"/>
                  </a:cxn>
                  <a:cxn ang="0">
                    <a:pos x="44" y="12"/>
                  </a:cxn>
                </a:cxnLst>
                <a:rect l="0" t="0" r="0" b="0"/>
                <a:pathLst>
                  <a:path w="8" h="7">
                    <a:moveTo>
                      <a:pt x="7" y="2"/>
                    </a:moveTo>
                    <a:cubicBezTo>
                      <a:pt x="8" y="3"/>
                      <a:pt x="7" y="5"/>
                      <a:pt x="6" y="6"/>
                    </a:cubicBezTo>
                    <a:cubicBezTo>
                      <a:pt x="5" y="7"/>
                      <a:pt x="3" y="7"/>
                      <a:pt x="1" y="6"/>
                    </a:cubicBezTo>
                    <a:cubicBezTo>
                      <a:pt x="0" y="5"/>
                      <a:pt x="0" y="2"/>
                      <a:pt x="2" y="1"/>
                    </a:cubicBezTo>
                    <a:cubicBezTo>
                      <a:pt x="3" y="0"/>
                      <a:pt x="5" y="0"/>
                      <a:pt x="7" y="2"/>
                    </a:cubicBezTo>
                    <a:close/>
                  </a:path>
                </a:pathLst>
              </a:cu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976" name="Freeform 233"/>
              <p:cNvSpPr/>
              <p:nvPr/>
            </p:nvSpPr>
            <p:spPr>
              <a:xfrm>
                <a:off x="5692" y="3729"/>
                <a:ext cx="51" cy="51"/>
              </a:xfrm>
              <a:custGeom>
                <a:avLst/>
                <a:gdLst/>
                <a:ahLst/>
                <a:cxnLst>
                  <a:cxn ang="0">
                    <a:pos x="44" y="19"/>
                  </a:cxn>
                  <a:cxn ang="0">
                    <a:pos x="31" y="44"/>
                  </a:cxn>
                  <a:cxn ang="0">
                    <a:pos x="6" y="31"/>
                  </a:cxn>
                  <a:cxn ang="0">
                    <a:pos x="19" y="6"/>
                  </a:cxn>
                  <a:cxn ang="0">
                    <a:pos x="44" y="19"/>
                  </a:cxn>
                </a:cxnLst>
                <a:rect l="0" t="0" r="0" b="0"/>
                <a:pathLst>
                  <a:path w="8" h="8">
                    <a:moveTo>
                      <a:pt x="7" y="3"/>
                    </a:moveTo>
                    <a:cubicBezTo>
                      <a:pt x="8" y="5"/>
                      <a:pt x="7" y="7"/>
                      <a:pt x="5" y="7"/>
                    </a:cubicBezTo>
                    <a:cubicBezTo>
                      <a:pt x="4" y="8"/>
                      <a:pt x="2" y="7"/>
                      <a:pt x="1" y="5"/>
                    </a:cubicBezTo>
                    <a:cubicBezTo>
                      <a:pt x="0" y="4"/>
                      <a:pt x="1" y="2"/>
                      <a:pt x="3" y="1"/>
                    </a:cubicBezTo>
                    <a:cubicBezTo>
                      <a:pt x="5" y="0"/>
                      <a:pt x="7" y="1"/>
                      <a:pt x="7" y="3"/>
                    </a:cubicBezTo>
                    <a:close/>
                  </a:path>
                </a:pathLst>
              </a:cu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977" name="Freeform 234"/>
              <p:cNvSpPr/>
              <p:nvPr/>
            </p:nvSpPr>
            <p:spPr>
              <a:xfrm>
                <a:off x="5777" y="3710"/>
                <a:ext cx="43" cy="46"/>
              </a:xfrm>
              <a:custGeom>
                <a:avLst/>
                <a:gdLst/>
                <a:ahLst/>
                <a:cxnLst>
                  <a:cxn ang="0">
                    <a:pos x="43" y="26"/>
                  </a:cxn>
                  <a:cxn ang="0">
                    <a:pos x="24" y="46"/>
                  </a:cxn>
                  <a:cxn ang="0">
                    <a:pos x="0" y="26"/>
                  </a:cxn>
                  <a:cxn ang="0">
                    <a:pos x="18" y="0"/>
                  </a:cxn>
                  <a:cxn ang="0">
                    <a:pos x="43" y="26"/>
                  </a:cxn>
                </a:cxnLst>
                <a:rect l="0" t="0" r="0" b="0"/>
                <a:pathLst>
                  <a:path w="7" h="7">
                    <a:moveTo>
                      <a:pt x="7" y="4"/>
                    </a:moveTo>
                    <a:cubicBezTo>
                      <a:pt x="7" y="5"/>
                      <a:pt x="6" y="7"/>
                      <a:pt x="4" y="7"/>
                    </a:cubicBezTo>
                    <a:cubicBezTo>
                      <a:pt x="2" y="7"/>
                      <a:pt x="0" y="6"/>
                      <a:pt x="0" y="4"/>
                    </a:cubicBezTo>
                    <a:cubicBezTo>
                      <a:pt x="0" y="2"/>
                      <a:pt x="1" y="1"/>
                      <a:pt x="3" y="0"/>
                    </a:cubicBezTo>
                    <a:cubicBezTo>
                      <a:pt x="5" y="0"/>
                      <a:pt x="7" y="2"/>
                      <a:pt x="7" y="4"/>
                    </a:cubicBezTo>
                    <a:close/>
                  </a:path>
                </a:pathLst>
              </a:cu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978" name="Oval 235"/>
              <p:cNvSpPr/>
              <p:nvPr/>
            </p:nvSpPr>
            <p:spPr>
              <a:xfrm>
                <a:off x="5859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979" name="Oval 236"/>
              <p:cNvSpPr/>
              <p:nvPr/>
            </p:nvSpPr>
            <p:spPr>
              <a:xfrm>
                <a:off x="5943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980" name="Oval 237"/>
              <p:cNvSpPr/>
              <p:nvPr/>
            </p:nvSpPr>
            <p:spPr>
              <a:xfrm>
                <a:off x="6028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981" name="Oval 238"/>
              <p:cNvSpPr/>
              <p:nvPr/>
            </p:nvSpPr>
            <p:spPr>
              <a:xfrm>
                <a:off x="6112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982" name="Oval 239"/>
              <p:cNvSpPr/>
              <p:nvPr/>
            </p:nvSpPr>
            <p:spPr>
              <a:xfrm>
                <a:off x="6194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983" name="Oval 240"/>
              <p:cNvSpPr/>
              <p:nvPr/>
            </p:nvSpPr>
            <p:spPr>
              <a:xfrm>
                <a:off x="6279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984" name="Oval 241"/>
              <p:cNvSpPr/>
              <p:nvPr/>
            </p:nvSpPr>
            <p:spPr>
              <a:xfrm>
                <a:off x="6363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985" name="Oval 242"/>
              <p:cNvSpPr/>
              <p:nvPr/>
            </p:nvSpPr>
            <p:spPr>
              <a:xfrm>
                <a:off x="6445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986" name="Oval 243"/>
              <p:cNvSpPr/>
              <p:nvPr/>
            </p:nvSpPr>
            <p:spPr>
              <a:xfrm>
                <a:off x="6530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987" name="Oval 244"/>
              <p:cNvSpPr/>
              <p:nvPr/>
            </p:nvSpPr>
            <p:spPr>
              <a:xfrm>
                <a:off x="6614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988" name="Oval 245"/>
              <p:cNvSpPr/>
              <p:nvPr/>
            </p:nvSpPr>
            <p:spPr>
              <a:xfrm>
                <a:off x="6699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989" name="Oval 246"/>
              <p:cNvSpPr/>
              <p:nvPr/>
            </p:nvSpPr>
            <p:spPr>
              <a:xfrm>
                <a:off x="6781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990" name="Oval 247"/>
              <p:cNvSpPr/>
              <p:nvPr/>
            </p:nvSpPr>
            <p:spPr>
              <a:xfrm>
                <a:off x="6865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991" name="Oval 248"/>
              <p:cNvSpPr/>
              <p:nvPr/>
            </p:nvSpPr>
            <p:spPr>
              <a:xfrm>
                <a:off x="6950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992" name="Oval 249"/>
              <p:cNvSpPr/>
              <p:nvPr/>
            </p:nvSpPr>
            <p:spPr>
              <a:xfrm>
                <a:off x="7034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993" name="Oval 250"/>
              <p:cNvSpPr/>
              <p:nvPr/>
            </p:nvSpPr>
            <p:spPr>
              <a:xfrm>
                <a:off x="7116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994" name="Oval 251"/>
              <p:cNvSpPr/>
              <p:nvPr/>
            </p:nvSpPr>
            <p:spPr>
              <a:xfrm>
                <a:off x="7201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995" name="Oval 252"/>
              <p:cNvSpPr/>
              <p:nvPr/>
            </p:nvSpPr>
            <p:spPr>
              <a:xfrm>
                <a:off x="7285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996" name="Oval 253"/>
              <p:cNvSpPr/>
              <p:nvPr/>
            </p:nvSpPr>
            <p:spPr>
              <a:xfrm>
                <a:off x="7367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997" name="Oval 254"/>
              <p:cNvSpPr/>
              <p:nvPr/>
            </p:nvSpPr>
            <p:spPr>
              <a:xfrm>
                <a:off x="7452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998" name="Oval 255"/>
              <p:cNvSpPr/>
              <p:nvPr/>
            </p:nvSpPr>
            <p:spPr>
              <a:xfrm>
                <a:off x="7537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2999" name="Oval 256"/>
              <p:cNvSpPr/>
              <p:nvPr/>
            </p:nvSpPr>
            <p:spPr>
              <a:xfrm>
                <a:off x="7621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000" name="Oval 257"/>
              <p:cNvSpPr/>
              <p:nvPr/>
            </p:nvSpPr>
            <p:spPr>
              <a:xfrm>
                <a:off x="7704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001" name="Oval 258"/>
              <p:cNvSpPr/>
              <p:nvPr/>
            </p:nvSpPr>
            <p:spPr>
              <a:xfrm>
                <a:off x="7788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002" name="Oval 259"/>
              <p:cNvSpPr/>
              <p:nvPr/>
            </p:nvSpPr>
            <p:spPr>
              <a:xfrm>
                <a:off x="7873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003" name="Oval 260"/>
              <p:cNvSpPr/>
              <p:nvPr/>
            </p:nvSpPr>
            <p:spPr>
              <a:xfrm>
                <a:off x="7955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004" name="Oval 261"/>
              <p:cNvSpPr/>
              <p:nvPr/>
            </p:nvSpPr>
            <p:spPr>
              <a:xfrm>
                <a:off x="8039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005" name="Oval 262"/>
              <p:cNvSpPr/>
              <p:nvPr/>
            </p:nvSpPr>
            <p:spPr>
              <a:xfrm>
                <a:off x="8124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006" name="Oval 263"/>
              <p:cNvSpPr/>
              <p:nvPr/>
            </p:nvSpPr>
            <p:spPr>
              <a:xfrm>
                <a:off x="8208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007" name="Oval 264"/>
              <p:cNvSpPr/>
              <p:nvPr/>
            </p:nvSpPr>
            <p:spPr>
              <a:xfrm>
                <a:off x="8290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008" name="Oval 265"/>
              <p:cNvSpPr/>
              <p:nvPr/>
            </p:nvSpPr>
            <p:spPr>
              <a:xfrm>
                <a:off x="8382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009" name="Oval 266"/>
              <p:cNvSpPr/>
              <p:nvPr/>
            </p:nvSpPr>
            <p:spPr>
              <a:xfrm>
                <a:off x="8467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010" name="Oval 267"/>
              <p:cNvSpPr/>
              <p:nvPr/>
            </p:nvSpPr>
            <p:spPr>
              <a:xfrm>
                <a:off x="8549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011" name="Oval 268"/>
              <p:cNvSpPr/>
              <p:nvPr/>
            </p:nvSpPr>
            <p:spPr>
              <a:xfrm>
                <a:off x="8633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012" name="Oval 269"/>
              <p:cNvSpPr/>
              <p:nvPr/>
            </p:nvSpPr>
            <p:spPr>
              <a:xfrm>
                <a:off x="8718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013" name="Oval 270"/>
              <p:cNvSpPr/>
              <p:nvPr/>
            </p:nvSpPr>
            <p:spPr>
              <a:xfrm>
                <a:off x="8800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014" name="Oval 271"/>
              <p:cNvSpPr/>
              <p:nvPr/>
            </p:nvSpPr>
            <p:spPr>
              <a:xfrm>
                <a:off x="8884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015" name="Oval 272"/>
              <p:cNvSpPr/>
              <p:nvPr/>
            </p:nvSpPr>
            <p:spPr>
              <a:xfrm>
                <a:off x="8969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016" name="Oval 273"/>
              <p:cNvSpPr/>
              <p:nvPr/>
            </p:nvSpPr>
            <p:spPr>
              <a:xfrm>
                <a:off x="9053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017" name="Oval 274"/>
              <p:cNvSpPr/>
              <p:nvPr/>
            </p:nvSpPr>
            <p:spPr>
              <a:xfrm>
                <a:off x="9135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018" name="Oval 275"/>
              <p:cNvSpPr/>
              <p:nvPr/>
            </p:nvSpPr>
            <p:spPr>
              <a:xfrm>
                <a:off x="9220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019" name="Oval 276"/>
              <p:cNvSpPr/>
              <p:nvPr/>
            </p:nvSpPr>
            <p:spPr>
              <a:xfrm>
                <a:off x="9304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020" name="Oval 277"/>
              <p:cNvSpPr/>
              <p:nvPr/>
            </p:nvSpPr>
            <p:spPr>
              <a:xfrm>
                <a:off x="9386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021" name="Oval 278"/>
              <p:cNvSpPr/>
              <p:nvPr/>
            </p:nvSpPr>
            <p:spPr>
              <a:xfrm>
                <a:off x="9471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022" name="Oval 279"/>
              <p:cNvSpPr/>
              <p:nvPr/>
            </p:nvSpPr>
            <p:spPr>
              <a:xfrm>
                <a:off x="9555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023" name="Oval 280"/>
              <p:cNvSpPr/>
              <p:nvPr/>
            </p:nvSpPr>
            <p:spPr>
              <a:xfrm>
                <a:off x="9640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024" name="Oval 281"/>
              <p:cNvSpPr/>
              <p:nvPr/>
            </p:nvSpPr>
            <p:spPr>
              <a:xfrm>
                <a:off x="9722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025" name="Oval 282"/>
              <p:cNvSpPr/>
              <p:nvPr/>
            </p:nvSpPr>
            <p:spPr>
              <a:xfrm>
                <a:off x="9806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026" name="Oval 283"/>
              <p:cNvSpPr/>
              <p:nvPr/>
            </p:nvSpPr>
            <p:spPr>
              <a:xfrm>
                <a:off x="9891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027" name="Oval 284"/>
              <p:cNvSpPr/>
              <p:nvPr/>
            </p:nvSpPr>
            <p:spPr>
              <a:xfrm>
                <a:off x="9975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028" name="Oval 285"/>
              <p:cNvSpPr/>
              <p:nvPr/>
            </p:nvSpPr>
            <p:spPr>
              <a:xfrm>
                <a:off x="10057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029" name="Oval 286"/>
              <p:cNvSpPr/>
              <p:nvPr/>
            </p:nvSpPr>
            <p:spPr>
              <a:xfrm>
                <a:off x="10142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030" name="Oval 287"/>
              <p:cNvSpPr/>
              <p:nvPr/>
            </p:nvSpPr>
            <p:spPr>
              <a:xfrm>
                <a:off x="10226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031" name="Oval 288"/>
              <p:cNvSpPr/>
              <p:nvPr/>
            </p:nvSpPr>
            <p:spPr>
              <a:xfrm>
                <a:off x="10308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032" name="Oval 289"/>
              <p:cNvSpPr/>
              <p:nvPr/>
            </p:nvSpPr>
            <p:spPr>
              <a:xfrm>
                <a:off x="10393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033" name="Oval 290"/>
              <p:cNvSpPr/>
              <p:nvPr/>
            </p:nvSpPr>
            <p:spPr>
              <a:xfrm>
                <a:off x="10477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034" name="Oval 291"/>
              <p:cNvSpPr/>
              <p:nvPr/>
            </p:nvSpPr>
            <p:spPr>
              <a:xfrm>
                <a:off x="10562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035" name="Oval 292"/>
              <p:cNvSpPr/>
              <p:nvPr/>
            </p:nvSpPr>
            <p:spPr>
              <a:xfrm>
                <a:off x="10645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036" name="Oval 293"/>
              <p:cNvSpPr/>
              <p:nvPr/>
            </p:nvSpPr>
            <p:spPr>
              <a:xfrm>
                <a:off x="10729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037" name="Oval 294"/>
              <p:cNvSpPr/>
              <p:nvPr/>
            </p:nvSpPr>
            <p:spPr>
              <a:xfrm>
                <a:off x="10814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038" name="Oval 295"/>
              <p:cNvSpPr/>
              <p:nvPr/>
            </p:nvSpPr>
            <p:spPr>
              <a:xfrm>
                <a:off x="10898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039" name="Oval 296"/>
              <p:cNvSpPr/>
              <p:nvPr/>
            </p:nvSpPr>
            <p:spPr>
              <a:xfrm>
                <a:off x="10980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040" name="Oval 297"/>
              <p:cNvSpPr/>
              <p:nvPr/>
            </p:nvSpPr>
            <p:spPr>
              <a:xfrm>
                <a:off x="11065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041" name="Oval 298"/>
              <p:cNvSpPr/>
              <p:nvPr/>
            </p:nvSpPr>
            <p:spPr>
              <a:xfrm>
                <a:off x="11149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042" name="Oval 299"/>
              <p:cNvSpPr/>
              <p:nvPr/>
            </p:nvSpPr>
            <p:spPr>
              <a:xfrm>
                <a:off x="11231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043" name="Oval 300"/>
              <p:cNvSpPr/>
              <p:nvPr/>
            </p:nvSpPr>
            <p:spPr>
              <a:xfrm>
                <a:off x="11316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044" name="Oval 301"/>
              <p:cNvSpPr/>
              <p:nvPr/>
            </p:nvSpPr>
            <p:spPr>
              <a:xfrm>
                <a:off x="11400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045" name="Oval 302"/>
              <p:cNvSpPr/>
              <p:nvPr/>
            </p:nvSpPr>
            <p:spPr>
              <a:xfrm>
                <a:off x="11485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046" name="Oval 303"/>
              <p:cNvSpPr/>
              <p:nvPr/>
            </p:nvSpPr>
            <p:spPr>
              <a:xfrm>
                <a:off x="11567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047" name="Oval 304"/>
              <p:cNvSpPr/>
              <p:nvPr/>
            </p:nvSpPr>
            <p:spPr>
              <a:xfrm>
                <a:off x="11651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048" name="Oval 305"/>
              <p:cNvSpPr/>
              <p:nvPr/>
            </p:nvSpPr>
            <p:spPr>
              <a:xfrm>
                <a:off x="11736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049" name="Oval 306"/>
              <p:cNvSpPr/>
              <p:nvPr/>
            </p:nvSpPr>
            <p:spPr>
              <a:xfrm>
                <a:off x="11820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050" name="Oval 308"/>
              <p:cNvSpPr/>
              <p:nvPr/>
            </p:nvSpPr>
            <p:spPr>
              <a:xfrm>
                <a:off x="11902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051" name="Oval 309"/>
              <p:cNvSpPr/>
              <p:nvPr/>
            </p:nvSpPr>
            <p:spPr>
              <a:xfrm>
                <a:off x="11986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052" name="Oval 310"/>
              <p:cNvSpPr/>
              <p:nvPr/>
            </p:nvSpPr>
            <p:spPr>
              <a:xfrm>
                <a:off x="12071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053" name="Oval 311"/>
              <p:cNvSpPr/>
              <p:nvPr/>
            </p:nvSpPr>
            <p:spPr>
              <a:xfrm>
                <a:off x="12153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054" name="Oval 312"/>
              <p:cNvSpPr/>
              <p:nvPr/>
            </p:nvSpPr>
            <p:spPr>
              <a:xfrm>
                <a:off x="12237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055" name="Oval 313"/>
              <p:cNvSpPr/>
              <p:nvPr/>
            </p:nvSpPr>
            <p:spPr>
              <a:xfrm>
                <a:off x="12322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056" name="Oval 314"/>
              <p:cNvSpPr/>
              <p:nvPr/>
            </p:nvSpPr>
            <p:spPr>
              <a:xfrm>
                <a:off x="12406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057" name="Oval 315"/>
              <p:cNvSpPr/>
              <p:nvPr/>
            </p:nvSpPr>
            <p:spPr>
              <a:xfrm>
                <a:off x="12488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058" name="Oval 316"/>
              <p:cNvSpPr/>
              <p:nvPr/>
            </p:nvSpPr>
            <p:spPr>
              <a:xfrm>
                <a:off x="12573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059" name="Oval 317"/>
              <p:cNvSpPr/>
              <p:nvPr/>
            </p:nvSpPr>
            <p:spPr>
              <a:xfrm>
                <a:off x="12657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060" name="Oval 318"/>
              <p:cNvSpPr/>
              <p:nvPr/>
            </p:nvSpPr>
            <p:spPr>
              <a:xfrm>
                <a:off x="12742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061" name="Oval 319"/>
              <p:cNvSpPr/>
              <p:nvPr/>
            </p:nvSpPr>
            <p:spPr>
              <a:xfrm>
                <a:off x="12824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062" name="Oval 320"/>
              <p:cNvSpPr/>
              <p:nvPr/>
            </p:nvSpPr>
            <p:spPr>
              <a:xfrm>
                <a:off x="12908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063" name="Oval 321"/>
              <p:cNvSpPr/>
              <p:nvPr/>
            </p:nvSpPr>
            <p:spPr>
              <a:xfrm>
                <a:off x="12993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064" name="Oval 322"/>
              <p:cNvSpPr/>
              <p:nvPr/>
            </p:nvSpPr>
            <p:spPr>
              <a:xfrm>
                <a:off x="13076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065" name="Oval 323"/>
              <p:cNvSpPr/>
              <p:nvPr/>
            </p:nvSpPr>
            <p:spPr>
              <a:xfrm>
                <a:off x="13160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066" name="Oval 324"/>
              <p:cNvSpPr/>
              <p:nvPr/>
            </p:nvSpPr>
            <p:spPr>
              <a:xfrm>
                <a:off x="13245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067" name="Oval 325"/>
              <p:cNvSpPr/>
              <p:nvPr/>
            </p:nvSpPr>
            <p:spPr>
              <a:xfrm>
                <a:off x="13329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068" name="Freeform 326"/>
              <p:cNvSpPr/>
              <p:nvPr/>
            </p:nvSpPr>
            <p:spPr>
              <a:xfrm>
                <a:off x="13411" y="3717"/>
                <a:ext cx="53" cy="43"/>
              </a:xfrm>
              <a:custGeom>
                <a:avLst/>
                <a:gdLst/>
                <a:ahLst/>
                <a:cxnLst>
                  <a:cxn ang="0">
                    <a:pos x="46" y="24"/>
                  </a:cxn>
                  <a:cxn ang="0">
                    <a:pos x="19" y="43"/>
                  </a:cxn>
                  <a:cxn ang="0">
                    <a:pos x="0" y="18"/>
                  </a:cxn>
                  <a:cxn ang="0">
                    <a:pos x="26" y="0"/>
                  </a:cxn>
                  <a:cxn ang="0">
                    <a:pos x="46" y="24"/>
                  </a:cxn>
                </a:cxnLst>
                <a:rect l="0" t="0" r="0" b="0"/>
                <a:pathLst>
                  <a:path w="8" h="7">
                    <a:moveTo>
                      <a:pt x="7" y="4"/>
                    </a:moveTo>
                    <a:cubicBezTo>
                      <a:pt x="6" y="6"/>
                      <a:pt x="5" y="7"/>
                      <a:pt x="3" y="7"/>
                    </a:cubicBezTo>
                    <a:cubicBezTo>
                      <a:pt x="1" y="6"/>
                      <a:pt x="0" y="5"/>
                      <a:pt x="0" y="3"/>
                    </a:cubicBezTo>
                    <a:cubicBezTo>
                      <a:pt x="1" y="1"/>
                      <a:pt x="2" y="0"/>
                      <a:pt x="4" y="0"/>
                    </a:cubicBezTo>
                    <a:cubicBezTo>
                      <a:pt x="6" y="1"/>
                      <a:pt x="8" y="3"/>
                      <a:pt x="7" y="4"/>
                    </a:cubicBezTo>
                    <a:close/>
                  </a:path>
                </a:pathLst>
              </a:cu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069" name="Freeform 327"/>
              <p:cNvSpPr/>
              <p:nvPr/>
            </p:nvSpPr>
            <p:spPr>
              <a:xfrm>
                <a:off x="13488" y="3741"/>
                <a:ext cx="53" cy="53"/>
              </a:xfrm>
              <a:custGeom>
                <a:avLst/>
                <a:gdLst/>
                <a:ahLst/>
                <a:cxnLst>
                  <a:cxn ang="0">
                    <a:pos x="46" y="39"/>
                  </a:cxn>
                  <a:cxn ang="0">
                    <a:pos x="13" y="46"/>
                  </a:cxn>
                  <a:cxn ang="0">
                    <a:pos x="6" y="19"/>
                  </a:cxn>
                  <a:cxn ang="0">
                    <a:pos x="33" y="6"/>
                  </a:cxn>
                  <a:cxn ang="0">
                    <a:pos x="46" y="39"/>
                  </a:cxn>
                </a:cxnLst>
                <a:rect l="0" t="0" r="0" b="0"/>
                <a:pathLst>
                  <a:path w="8" h="8">
                    <a:moveTo>
                      <a:pt x="7" y="6"/>
                    </a:moveTo>
                    <a:cubicBezTo>
                      <a:pt x="6" y="8"/>
                      <a:pt x="4" y="8"/>
                      <a:pt x="2" y="7"/>
                    </a:cubicBezTo>
                    <a:cubicBezTo>
                      <a:pt x="1" y="6"/>
                      <a:pt x="0" y="4"/>
                      <a:pt x="1" y="3"/>
                    </a:cubicBezTo>
                    <a:cubicBezTo>
                      <a:pt x="2" y="1"/>
                      <a:pt x="4" y="0"/>
                      <a:pt x="5" y="1"/>
                    </a:cubicBezTo>
                    <a:cubicBezTo>
                      <a:pt x="7" y="2"/>
                      <a:pt x="8" y="4"/>
                      <a:pt x="7" y="6"/>
                    </a:cubicBezTo>
                    <a:close/>
                  </a:path>
                </a:pathLst>
              </a:cu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070" name="Freeform 328"/>
              <p:cNvSpPr/>
              <p:nvPr/>
            </p:nvSpPr>
            <p:spPr>
              <a:xfrm>
                <a:off x="13554" y="3794"/>
                <a:ext cx="51" cy="51"/>
              </a:xfrm>
              <a:custGeom>
                <a:avLst/>
                <a:gdLst/>
                <a:ahLst/>
                <a:cxnLst>
                  <a:cxn ang="0">
                    <a:pos x="38" y="44"/>
                  </a:cxn>
                  <a:cxn ang="0">
                    <a:pos x="12" y="44"/>
                  </a:cxn>
                  <a:cxn ang="0">
                    <a:pos x="12" y="12"/>
                  </a:cxn>
                  <a:cxn ang="0">
                    <a:pos x="44" y="12"/>
                  </a:cxn>
                  <a:cxn ang="0">
                    <a:pos x="38" y="44"/>
                  </a:cxn>
                </a:cxnLst>
                <a:rect l="0" t="0" r="0" b="0"/>
                <a:pathLst>
                  <a:path w="8" h="8">
                    <a:moveTo>
                      <a:pt x="6" y="7"/>
                    </a:moveTo>
                    <a:cubicBezTo>
                      <a:pt x="5" y="8"/>
                      <a:pt x="3" y="8"/>
                      <a:pt x="2" y="7"/>
                    </a:cubicBezTo>
                    <a:cubicBezTo>
                      <a:pt x="0" y="5"/>
                      <a:pt x="0" y="3"/>
                      <a:pt x="2" y="2"/>
                    </a:cubicBezTo>
                    <a:cubicBezTo>
                      <a:pt x="3" y="0"/>
                      <a:pt x="5" y="0"/>
                      <a:pt x="7" y="2"/>
                    </a:cubicBezTo>
                    <a:cubicBezTo>
                      <a:pt x="8" y="3"/>
                      <a:pt x="8" y="5"/>
                      <a:pt x="6" y="7"/>
                    </a:cubicBezTo>
                    <a:close/>
                  </a:path>
                </a:pathLst>
              </a:cu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071" name="Freeform 329"/>
              <p:cNvSpPr/>
              <p:nvPr/>
            </p:nvSpPr>
            <p:spPr>
              <a:xfrm>
                <a:off x="13604" y="3864"/>
                <a:ext cx="53" cy="46"/>
              </a:xfrm>
              <a:custGeom>
                <a:avLst/>
                <a:gdLst/>
                <a:ahLst/>
                <a:cxnLst>
                  <a:cxn ang="0">
                    <a:pos x="33" y="46"/>
                  </a:cxn>
                  <a:cxn ang="0">
                    <a:pos x="6" y="32"/>
                  </a:cxn>
                  <a:cxn ang="0">
                    <a:pos x="13" y="6"/>
                  </a:cxn>
                  <a:cxn ang="0">
                    <a:pos x="46" y="13"/>
                  </a:cxn>
                  <a:cxn ang="0">
                    <a:pos x="33" y="46"/>
                  </a:cxn>
                </a:cxnLst>
                <a:rect l="0" t="0" r="0" b="0"/>
                <a:pathLst>
                  <a:path w="8" h="7">
                    <a:moveTo>
                      <a:pt x="5" y="7"/>
                    </a:moveTo>
                    <a:cubicBezTo>
                      <a:pt x="3" y="7"/>
                      <a:pt x="1" y="7"/>
                      <a:pt x="1" y="5"/>
                    </a:cubicBezTo>
                    <a:cubicBezTo>
                      <a:pt x="0" y="4"/>
                      <a:pt x="0" y="2"/>
                      <a:pt x="2" y="1"/>
                    </a:cubicBezTo>
                    <a:cubicBezTo>
                      <a:pt x="4" y="0"/>
                      <a:pt x="6" y="0"/>
                      <a:pt x="7" y="2"/>
                    </a:cubicBezTo>
                    <a:cubicBezTo>
                      <a:pt x="8" y="4"/>
                      <a:pt x="7" y="6"/>
                      <a:pt x="5" y="7"/>
                    </a:cubicBezTo>
                    <a:close/>
                  </a:path>
                </a:pathLst>
              </a:cu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072" name="Freeform 330"/>
              <p:cNvSpPr/>
              <p:nvPr/>
            </p:nvSpPr>
            <p:spPr>
              <a:xfrm>
                <a:off x="13631" y="3942"/>
                <a:ext cx="53" cy="46"/>
              </a:xfrm>
              <a:custGeom>
                <a:avLst/>
                <a:gdLst/>
                <a:ahLst/>
                <a:cxnLst>
                  <a:cxn ang="0">
                    <a:pos x="33" y="46"/>
                  </a:cxn>
                  <a:cxn ang="0">
                    <a:pos x="6" y="32"/>
                  </a:cxn>
                  <a:cxn ang="0">
                    <a:pos x="19" y="6"/>
                  </a:cxn>
                  <a:cxn ang="0">
                    <a:pos x="46" y="19"/>
                  </a:cxn>
                  <a:cxn ang="0">
                    <a:pos x="33" y="46"/>
                  </a:cxn>
                </a:cxnLst>
                <a:rect l="0" t="0" r="0" b="0"/>
                <a:pathLst>
                  <a:path w="8" h="7">
                    <a:moveTo>
                      <a:pt x="5" y="7"/>
                    </a:moveTo>
                    <a:cubicBezTo>
                      <a:pt x="3" y="7"/>
                      <a:pt x="1" y="6"/>
                      <a:pt x="1" y="5"/>
                    </a:cubicBezTo>
                    <a:cubicBezTo>
                      <a:pt x="0" y="3"/>
                      <a:pt x="1" y="1"/>
                      <a:pt x="3" y="1"/>
                    </a:cubicBezTo>
                    <a:cubicBezTo>
                      <a:pt x="5" y="0"/>
                      <a:pt x="7" y="1"/>
                      <a:pt x="7" y="3"/>
                    </a:cubicBezTo>
                    <a:cubicBezTo>
                      <a:pt x="8" y="5"/>
                      <a:pt x="6" y="7"/>
                      <a:pt x="5" y="7"/>
                    </a:cubicBezTo>
                    <a:close/>
                  </a:path>
                </a:pathLst>
              </a:cu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073" name="Oval 331"/>
              <p:cNvSpPr/>
              <p:nvPr/>
            </p:nvSpPr>
            <p:spPr>
              <a:xfrm>
                <a:off x="13643" y="4026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074" name="Oval 332"/>
              <p:cNvSpPr/>
              <p:nvPr/>
            </p:nvSpPr>
            <p:spPr>
              <a:xfrm>
                <a:off x="13643" y="4111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075" name="Oval 333"/>
              <p:cNvSpPr/>
              <p:nvPr/>
            </p:nvSpPr>
            <p:spPr>
              <a:xfrm>
                <a:off x="13643" y="4195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076" name="Oval 334"/>
              <p:cNvSpPr/>
              <p:nvPr/>
            </p:nvSpPr>
            <p:spPr>
              <a:xfrm>
                <a:off x="13643" y="4280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077" name="Oval 335"/>
              <p:cNvSpPr/>
              <p:nvPr/>
            </p:nvSpPr>
            <p:spPr>
              <a:xfrm>
                <a:off x="13643" y="4364"/>
                <a:ext cx="42" cy="43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078" name="Oval 336"/>
              <p:cNvSpPr/>
              <p:nvPr/>
            </p:nvSpPr>
            <p:spPr>
              <a:xfrm>
                <a:off x="13643" y="4449"/>
                <a:ext cx="42" cy="43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079" name="Oval 337"/>
              <p:cNvSpPr/>
              <p:nvPr/>
            </p:nvSpPr>
            <p:spPr>
              <a:xfrm>
                <a:off x="13643" y="4531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080" name="Oval 338"/>
              <p:cNvSpPr/>
              <p:nvPr/>
            </p:nvSpPr>
            <p:spPr>
              <a:xfrm>
                <a:off x="13643" y="4623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081" name="Oval 339"/>
              <p:cNvSpPr/>
              <p:nvPr/>
            </p:nvSpPr>
            <p:spPr>
              <a:xfrm>
                <a:off x="13643" y="4707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082" name="Oval 340"/>
              <p:cNvSpPr/>
              <p:nvPr/>
            </p:nvSpPr>
            <p:spPr>
              <a:xfrm>
                <a:off x="13643" y="4792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083" name="Oval 341"/>
              <p:cNvSpPr/>
              <p:nvPr/>
            </p:nvSpPr>
            <p:spPr>
              <a:xfrm>
                <a:off x="13643" y="4874"/>
                <a:ext cx="42" cy="42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084" name="Oval 342"/>
              <p:cNvSpPr/>
              <p:nvPr/>
            </p:nvSpPr>
            <p:spPr>
              <a:xfrm>
                <a:off x="13643" y="4958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085" name="Oval 343"/>
              <p:cNvSpPr/>
              <p:nvPr/>
            </p:nvSpPr>
            <p:spPr>
              <a:xfrm>
                <a:off x="13643" y="5043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086" name="Oval 344"/>
              <p:cNvSpPr/>
              <p:nvPr/>
            </p:nvSpPr>
            <p:spPr>
              <a:xfrm>
                <a:off x="13643" y="5127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087" name="Oval 345"/>
              <p:cNvSpPr/>
              <p:nvPr/>
            </p:nvSpPr>
            <p:spPr>
              <a:xfrm>
                <a:off x="13643" y="5212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088" name="Oval 346"/>
              <p:cNvSpPr/>
              <p:nvPr/>
            </p:nvSpPr>
            <p:spPr>
              <a:xfrm>
                <a:off x="13643" y="5296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089" name="Oval 347"/>
              <p:cNvSpPr/>
              <p:nvPr/>
            </p:nvSpPr>
            <p:spPr>
              <a:xfrm>
                <a:off x="13643" y="5381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090" name="Oval 348"/>
              <p:cNvSpPr/>
              <p:nvPr/>
            </p:nvSpPr>
            <p:spPr>
              <a:xfrm>
                <a:off x="13643" y="5463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091" name="Oval 349"/>
              <p:cNvSpPr/>
              <p:nvPr/>
            </p:nvSpPr>
            <p:spPr>
              <a:xfrm>
                <a:off x="13643" y="5547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092" name="Oval 350"/>
              <p:cNvSpPr/>
              <p:nvPr/>
            </p:nvSpPr>
            <p:spPr>
              <a:xfrm>
                <a:off x="13643" y="5632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093" name="Oval 351"/>
              <p:cNvSpPr/>
              <p:nvPr/>
            </p:nvSpPr>
            <p:spPr>
              <a:xfrm>
                <a:off x="13643" y="5716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094" name="Oval 352"/>
              <p:cNvSpPr/>
              <p:nvPr/>
            </p:nvSpPr>
            <p:spPr>
              <a:xfrm>
                <a:off x="13643" y="5801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095" name="Oval 353"/>
              <p:cNvSpPr/>
              <p:nvPr/>
            </p:nvSpPr>
            <p:spPr>
              <a:xfrm>
                <a:off x="13643" y="5885"/>
                <a:ext cx="42" cy="43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096" name="Oval 354"/>
              <p:cNvSpPr/>
              <p:nvPr/>
            </p:nvSpPr>
            <p:spPr>
              <a:xfrm>
                <a:off x="13643" y="5970"/>
                <a:ext cx="42" cy="43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097" name="Oval 355"/>
              <p:cNvSpPr/>
              <p:nvPr/>
            </p:nvSpPr>
            <p:spPr>
              <a:xfrm>
                <a:off x="13643" y="6053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098" name="Oval 356"/>
              <p:cNvSpPr/>
              <p:nvPr/>
            </p:nvSpPr>
            <p:spPr>
              <a:xfrm>
                <a:off x="13643" y="6137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099" name="Oval 357"/>
              <p:cNvSpPr/>
              <p:nvPr/>
            </p:nvSpPr>
            <p:spPr>
              <a:xfrm>
                <a:off x="13643" y="6222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100" name="Oval 358"/>
              <p:cNvSpPr/>
              <p:nvPr/>
            </p:nvSpPr>
            <p:spPr>
              <a:xfrm>
                <a:off x="13643" y="6306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101" name="Oval 359"/>
              <p:cNvSpPr/>
              <p:nvPr/>
            </p:nvSpPr>
            <p:spPr>
              <a:xfrm>
                <a:off x="13643" y="6391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102" name="Oval 360"/>
              <p:cNvSpPr/>
              <p:nvPr/>
            </p:nvSpPr>
            <p:spPr>
              <a:xfrm>
                <a:off x="13643" y="6475"/>
                <a:ext cx="42" cy="43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103" name="Oval 361"/>
              <p:cNvSpPr/>
              <p:nvPr/>
            </p:nvSpPr>
            <p:spPr>
              <a:xfrm>
                <a:off x="13643" y="6557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104" name="Freeform 362"/>
              <p:cNvSpPr/>
              <p:nvPr/>
            </p:nvSpPr>
            <p:spPr>
              <a:xfrm>
                <a:off x="13638" y="6642"/>
                <a:ext cx="46" cy="46"/>
              </a:xfrm>
              <a:custGeom>
                <a:avLst/>
                <a:gdLst/>
                <a:ahLst/>
                <a:cxnLst>
                  <a:cxn ang="0">
                    <a:pos x="26" y="46"/>
                  </a:cxn>
                  <a:cxn ang="0">
                    <a:pos x="0" y="19"/>
                  </a:cxn>
                  <a:cxn ang="0">
                    <a:pos x="26" y="0"/>
                  </a:cxn>
                  <a:cxn ang="0">
                    <a:pos x="46" y="19"/>
                  </a:cxn>
                  <a:cxn ang="0">
                    <a:pos x="26" y="46"/>
                  </a:cxn>
                </a:cxnLst>
                <a:rect l="0" t="0" r="0" b="0"/>
                <a:pathLst>
                  <a:path w="7" h="7">
                    <a:moveTo>
                      <a:pt x="4" y="7"/>
                    </a:moveTo>
                    <a:cubicBezTo>
                      <a:pt x="2" y="6"/>
                      <a:pt x="0" y="5"/>
                      <a:pt x="0" y="3"/>
                    </a:cubicBezTo>
                    <a:cubicBezTo>
                      <a:pt x="1" y="1"/>
                      <a:pt x="2" y="0"/>
                      <a:pt x="4" y="0"/>
                    </a:cubicBezTo>
                    <a:cubicBezTo>
                      <a:pt x="6" y="0"/>
                      <a:pt x="7" y="1"/>
                      <a:pt x="7" y="3"/>
                    </a:cubicBezTo>
                    <a:cubicBezTo>
                      <a:pt x="7" y="6"/>
                      <a:pt x="5" y="7"/>
                      <a:pt x="4" y="7"/>
                    </a:cubicBezTo>
                    <a:close/>
                  </a:path>
                </a:pathLst>
              </a:cu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105" name="Freeform 363"/>
              <p:cNvSpPr/>
              <p:nvPr/>
            </p:nvSpPr>
            <p:spPr>
              <a:xfrm>
                <a:off x="13623" y="6719"/>
                <a:ext cx="46" cy="53"/>
              </a:xfrm>
              <a:custGeom>
                <a:avLst/>
                <a:gdLst/>
                <a:ahLst/>
                <a:cxnLst>
                  <a:cxn ang="0">
                    <a:pos x="13" y="46"/>
                  </a:cxn>
                  <a:cxn ang="0">
                    <a:pos x="0" y="19"/>
                  </a:cxn>
                  <a:cxn ang="0">
                    <a:pos x="26" y="6"/>
                  </a:cxn>
                  <a:cxn ang="0">
                    <a:pos x="46" y="33"/>
                  </a:cxn>
                  <a:cxn ang="0">
                    <a:pos x="13" y="46"/>
                  </a:cxn>
                </a:cxnLst>
                <a:rect l="0" t="0" r="0" b="0"/>
                <a:pathLst>
                  <a:path w="7" h="8">
                    <a:moveTo>
                      <a:pt x="2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4" y="1"/>
                    </a:cubicBezTo>
                    <a:cubicBezTo>
                      <a:pt x="6" y="1"/>
                      <a:pt x="7" y="3"/>
                      <a:pt x="7" y="5"/>
                    </a:cubicBezTo>
                    <a:cubicBezTo>
                      <a:pt x="6" y="7"/>
                      <a:pt x="4" y="8"/>
                      <a:pt x="2" y="7"/>
                    </a:cubicBezTo>
                    <a:close/>
                  </a:path>
                </a:pathLst>
              </a:cu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106" name="Freeform 364"/>
              <p:cNvSpPr/>
              <p:nvPr/>
            </p:nvSpPr>
            <p:spPr>
              <a:xfrm>
                <a:off x="13580" y="6798"/>
                <a:ext cx="51" cy="43"/>
              </a:xfrm>
              <a:custGeom>
                <a:avLst/>
                <a:gdLst/>
                <a:ahLst/>
                <a:cxnLst>
                  <a:cxn ang="0">
                    <a:pos x="12" y="36"/>
                  </a:cxn>
                  <a:cxn ang="0">
                    <a:pos x="6" y="6"/>
                  </a:cxn>
                  <a:cxn ang="0">
                    <a:pos x="38" y="6"/>
                  </a:cxn>
                  <a:cxn ang="0">
                    <a:pos x="44" y="30"/>
                  </a:cxn>
                  <a:cxn ang="0">
                    <a:pos x="12" y="36"/>
                  </a:cxn>
                </a:cxnLst>
                <a:rect l="0" t="0" r="0" b="0"/>
                <a:pathLst>
                  <a:path w="8" h="7">
                    <a:moveTo>
                      <a:pt x="2" y="6"/>
                    </a:moveTo>
                    <a:cubicBezTo>
                      <a:pt x="1" y="5"/>
                      <a:pt x="0" y="3"/>
                      <a:pt x="1" y="1"/>
                    </a:cubicBezTo>
                    <a:cubicBezTo>
                      <a:pt x="3" y="0"/>
                      <a:pt x="5" y="0"/>
                      <a:pt x="6" y="1"/>
                    </a:cubicBezTo>
                    <a:cubicBezTo>
                      <a:pt x="8" y="2"/>
                      <a:pt x="8" y="4"/>
                      <a:pt x="7" y="5"/>
                    </a:cubicBezTo>
                    <a:cubicBezTo>
                      <a:pt x="6" y="7"/>
                      <a:pt x="4" y="7"/>
                      <a:pt x="2" y="6"/>
                    </a:cubicBezTo>
                    <a:close/>
                  </a:path>
                </a:pathLst>
              </a:cu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107" name="Freeform 365"/>
              <p:cNvSpPr/>
              <p:nvPr/>
            </p:nvSpPr>
            <p:spPr>
              <a:xfrm>
                <a:off x="13522" y="6856"/>
                <a:ext cx="51" cy="51"/>
              </a:xfrm>
              <a:custGeom>
                <a:avLst/>
                <a:gdLst/>
                <a:ahLst/>
                <a:cxnLst>
                  <a:cxn ang="0">
                    <a:pos x="6" y="38"/>
                  </a:cxn>
                  <a:cxn ang="0">
                    <a:pos x="12" y="6"/>
                  </a:cxn>
                  <a:cxn ang="0">
                    <a:pos x="44" y="12"/>
                  </a:cxn>
                  <a:cxn ang="0">
                    <a:pos x="38" y="38"/>
                  </a:cxn>
                  <a:cxn ang="0">
                    <a:pos x="6" y="38"/>
                  </a:cxn>
                </a:cxnLst>
                <a:rect l="0" t="0" r="0" b="0"/>
                <a:pathLst>
                  <a:path w="8" h="8">
                    <a:moveTo>
                      <a:pt x="1" y="6"/>
                    </a:moveTo>
                    <a:cubicBezTo>
                      <a:pt x="0" y="4"/>
                      <a:pt x="1" y="2"/>
                      <a:pt x="2" y="1"/>
                    </a:cubicBezTo>
                    <a:cubicBezTo>
                      <a:pt x="4" y="0"/>
                      <a:pt x="6" y="0"/>
                      <a:pt x="7" y="2"/>
                    </a:cubicBezTo>
                    <a:cubicBezTo>
                      <a:pt x="8" y="3"/>
                      <a:pt x="8" y="5"/>
                      <a:pt x="6" y="6"/>
                    </a:cubicBezTo>
                    <a:cubicBezTo>
                      <a:pt x="5" y="8"/>
                      <a:pt x="2" y="7"/>
                      <a:pt x="1" y="6"/>
                    </a:cubicBezTo>
                    <a:close/>
                  </a:path>
                </a:pathLst>
              </a:cu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108" name="Freeform 366"/>
              <p:cNvSpPr/>
              <p:nvPr/>
            </p:nvSpPr>
            <p:spPr>
              <a:xfrm>
                <a:off x="13449" y="6895"/>
                <a:ext cx="53" cy="51"/>
              </a:xfrm>
              <a:custGeom>
                <a:avLst/>
                <a:gdLst/>
                <a:ahLst/>
                <a:cxnLst>
                  <a:cxn ang="0">
                    <a:pos x="6" y="31"/>
                  </a:cxn>
                  <a:cxn ang="0">
                    <a:pos x="19" y="6"/>
                  </a:cxn>
                  <a:cxn ang="0">
                    <a:pos x="46" y="19"/>
                  </a:cxn>
                  <a:cxn ang="0">
                    <a:pos x="33" y="44"/>
                  </a:cxn>
                  <a:cxn ang="0">
                    <a:pos x="6" y="31"/>
                  </a:cxn>
                </a:cxnLst>
                <a:rect l="0" t="0" r="0" b="0"/>
                <a:pathLst>
                  <a:path w="8" h="8">
                    <a:moveTo>
                      <a:pt x="1" y="5"/>
                    </a:moveTo>
                    <a:cubicBezTo>
                      <a:pt x="0" y="3"/>
                      <a:pt x="1" y="1"/>
                      <a:pt x="3" y="1"/>
                    </a:cubicBezTo>
                    <a:cubicBezTo>
                      <a:pt x="4" y="0"/>
                      <a:pt x="6" y="1"/>
                      <a:pt x="7" y="3"/>
                    </a:cubicBezTo>
                    <a:cubicBezTo>
                      <a:pt x="8" y="4"/>
                      <a:pt x="7" y="7"/>
                      <a:pt x="5" y="7"/>
                    </a:cubicBezTo>
                    <a:cubicBezTo>
                      <a:pt x="3" y="8"/>
                      <a:pt x="1" y="7"/>
                      <a:pt x="1" y="5"/>
                    </a:cubicBezTo>
                    <a:close/>
                  </a:path>
                </a:pathLst>
              </a:cu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109" name="Freeform 367"/>
              <p:cNvSpPr/>
              <p:nvPr/>
            </p:nvSpPr>
            <p:spPr>
              <a:xfrm>
                <a:off x="13372" y="6914"/>
                <a:ext cx="46" cy="46"/>
              </a:xfrm>
              <a:custGeom>
                <a:avLst/>
                <a:gdLst/>
                <a:ahLst/>
                <a:cxnLst>
                  <a:cxn ang="0">
                    <a:pos x="0" y="26"/>
                  </a:cxn>
                  <a:cxn ang="0">
                    <a:pos x="19" y="6"/>
                  </a:cxn>
                  <a:cxn ang="0">
                    <a:pos x="46" y="26"/>
                  </a:cxn>
                  <a:cxn ang="0">
                    <a:pos x="26" y="46"/>
                  </a:cxn>
                  <a:cxn ang="0">
                    <a:pos x="0" y="26"/>
                  </a:cxn>
                </a:cxnLst>
                <a:rect l="0" t="0" r="0" b="0"/>
                <a:pathLst>
                  <a:path w="7" h="7">
                    <a:moveTo>
                      <a:pt x="0" y="4"/>
                    </a:moveTo>
                    <a:cubicBezTo>
                      <a:pt x="0" y="2"/>
                      <a:pt x="1" y="1"/>
                      <a:pt x="3" y="1"/>
                    </a:cubicBezTo>
                    <a:cubicBezTo>
                      <a:pt x="5" y="0"/>
                      <a:pt x="6" y="2"/>
                      <a:pt x="7" y="4"/>
                    </a:cubicBezTo>
                    <a:cubicBezTo>
                      <a:pt x="7" y="5"/>
                      <a:pt x="6" y="7"/>
                      <a:pt x="4" y="7"/>
                    </a:cubicBezTo>
                    <a:cubicBezTo>
                      <a:pt x="1" y="7"/>
                      <a:pt x="0" y="6"/>
                      <a:pt x="0" y="4"/>
                    </a:cubicBezTo>
                    <a:close/>
                  </a:path>
                </a:pathLst>
              </a:cu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110" name="Oval 368"/>
              <p:cNvSpPr/>
              <p:nvPr/>
            </p:nvSpPr>
            <p:spPr>
              <a:xfrm>
                <a:off x="13290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111" name="Oval 369"/>
              <p:cNvSpPr/>
              <p:nvPr/>
            </p:nvSpPr>
            <p:spPr>
              <a:xfrm>
                <a:off x="13206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112" name="Rectangle 370"/>
              <p:cNvSpPr/>
              <p:nvPr/>
            </p:nvSpPr>
            <p:spPr>
              <a:xfrm>
                <a:off x="12781" y="6999"/>
                <a:ext cx="58" cy="66"/>
              </a:xfrm>
              <a:prstGeom prst="rect">
                <a:avLst/>
              </a:prstGeom>
              <a:solidFill>
                <a:srgbClr val="2F5597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113" name="Rectangle 371"/>
              <p:cNvSpPr/>
              <p:nvPr/>
            </p:nvSpPr>
            <p:spPr>
              <a:xfrm>
                <a:off x="12870" y="6922"/>
                <a:ext cx="58" cy="143"/>
              </a:xfrm>
              <a:prstGeom prst="rect">
                <a:avLst/>
              </a:prstGeom>
              <a:solidFill>
                <a:srgbClr val="2F5597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114" name="Rectangle 372"/>
              <p:cNvSpPr/>
              <p:nvPr/>
            </p:nvSpPr>
            <p:spPr>
              <a:xfrm>
                <a:off x="12960" y="6876"/>
                <a:ext cx="58" cy="188"/>
              </a:xfrm>
              <a:prstGeom prst="rect">
                <a:avLst/>
              </a:prstGeom>
              <a:solidFill>
                <a:srgbClr val="2F5597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115" name="Freeform 373"/>
              <p:cNvSpPr/>
              <p:nvPr/>
            </p:nvSpPr>
            <p:spPr>
              <a:xfrm>
                <a:off x="12677" y="6740"/>
                <a:ext cx="457" cy="467"/>
              </a:xfrm>
              <a:custGeom>
                <a:avLst/>
                <a:gdLst/>
                <a:ahLst/>
                <a:cxnLst>
                  <a:cxn ang="0">
                    <a:pos x="231" y="467"/>
                  </a:cxn>
                  <a:cxn ang="0">
                    <a:pos x="0" y="233"/>
                  </a:cxn>
                  <a:cxn ang="0">
                    <a:pos x="231" y="0"/>
                  </a:cxn>
                  <a:cxn ang="0">
                    <a:pos x="457" y="233"/>
                  </a:cxn>
                  <a:cxn ang="0">
                    <a:pos x="231" y="467"/>
                  </a:cxn>
                  <a:cxn ang="0">
                    <a:pos x="231" y="40"/>
                  </a:cxn>
                  <a:cxn ang="0">
                    <a:pos x="39" y="233"/>
                  </a:cxn>
                  <a:cxn ang="0">
                    <a:pos x="231" y="426"/>
                  </a:cxn>
                  <a:cxn ang="0">
                    <a:pos x="417" y="233"/>
                  </a:cxn>
                  <a:cxn ang="0">
                    <a:pos x="231" y="40"/>
                  </a:cxn>
                </a:cxnLst>
                <a:rect l="0" t="0" r="0" b="0"/>
                <a:pathLst>
                  <a:path w="69" h="70">
                    <a:moveTo>
                      <a:pt x="35" y="70"/>
                    </a:moveTo>
                    <a:cubicBezTo>
                      <a:pt x="16" y="70"/>
                      <a:pt x="0" y="54"/>
                      <a:pt x="0" y="35"/>
                    </a:cubicBezTo>
                    <a:cubicBezTo>
                      <a:pt x="0" y="16"/>
                      <a:pt x="16" y="0"/>
                      <a:pt x="35" y="0"/>
                    </a:cubicBezTo>
                    <a:cubicBezTo>
                      <a:pt x="54" y="0"/>
                      <a:pt x="69" y="16"/>
                      <a:pt x="69" y="35"/>
                    </a:cubicBezTo>
                    <a:cubicBezTo>
                      <a:pt x="69" y="54"/>
                      <a:pt x="54" y="70"/>
                      <a:pt x="35" y="70"/>
                    </a:cubicBezTo>
                    <a:close/>
                    <a:moveTo>
                      <a:pt x="35" y="6"/>
                    </a:moveTo>
                    <a:cubicBezTo>
                      <a:pt x="19" y="6"/>
                      <a:pt x="6" y="19"/>
                      <a:pt x="6" y="35"/>
                    </a:cubicBezTo>
                    <a:cubicBezTo>
                      <a:pt x="6" y="51"/>
                      <a:pt x="19" y="64"/>
                      <a:pt x="35" y="64"/>
                    </a:cubicBezTo>
                    <a:cubicBezTo>
                      <a:pt x="50" y="64"/>
                      <a:pt x="63" y="51"/>
                      <a:pt x="63" y="35"/>
                    </a:cubicBezTo>
                    <a:cubicBezTo>
                      <a:pt x="63" y="19"/>
                      <a:pt x="50" y="6"/>
                      <a:pt x="35" y="6"/>
                    </a:cubicBezTo>
                    <a:close/>
                  </a:path>
                </a:pathLst>
              </a:custGeom>
              <a:solidFill>
                <a:srgbClr val="2F5597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1073743117" name="文本框 74"/>
            <p:cNvSpPr txBox="1"/>
            <p:nvPr/>
          </p:nvSpPr>
          <p:spPr>
            <a:xfrm>
              <a:off x="5919" y="4112"/>
              <a:ext cx="7365" cy="2447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 anchorCtr="0"/>
            <a:lstStyle/>
            <a:p>
              <a:endParaRPr lang="zh-CN" altLang="en-US"/>
            </a:p>
            <a:p>
              <a:endParaRPr lang="zh-CN" altLang="en-US"/>
            </a:p>
          </p:txBody>
        </p:sp>
      </p:grpSp>
      <p:sp>
        <p:nvSpPr>
          <p:cNvPr id="1073743121" name="文本框 1073743120"/>
          <p:cNvSpPr txBox="1"/>
          <p:nvPr/>
        </p:nvSpPr>
        <p:spPr>
          <a:xfrm>
            <a:off x="3064510" y="2924810"/>
            <a:ext cx="5770245" cy="33845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0" lvl="3" indent="0">
              <a:lnSpc>
                <a:spcPts val="2500"/>
              </a:lnSpc>
            </a:pPr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</a:rPr>
              <a:t>数量关系：</a:t>
            </a:r>
            <a:r>
              <a:rPr lang="zh-CN" altLang="en-US"/>
              <a:t> </a:t>
            </a:r>
            <a:r>
              <a:rPr lang="en-US" altLang="zh-CN"/>
              <a:t>__________</a:t>
            </a:r>
            <a:r>
              <a:rPr lang="en-US" altLang="zh-CN">
                <a:sym typeface="+mn-ea"/>
              </a:rPr>
              <a:t>______</a:t>
            </a:r>
            <a:r>
              <a:rPr lang="en-US" altLang="zh-CN"/>
              <a:t>_________________</a:t>
            </a:r>
          </a:p>
        </p:txBody>
      </p:sp>
      <p:sp>
        <p:nvSpPr>
          <p:cNvPr id="1073743119" name="文本框 1073743118"/>
          <p:cNvSpPr txBox="1"/>
          <p:nvPr/>
        </p:nvSpPr>
        <p:spPr>
          <a:xfrm>
            <a:off x="2950210" y="2235200"/>
            <a:ext cx="3987165" cy="33401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0" lvl="3" indent="0">
              <a:lnSpc>
                <a:spcPts val="2500"/>
              </a:lnSpc>
            </a:pPr>
            <a:r>
              <a:rPr lang="zh-CN" altLang="en-US"/>
              <a:t>问题1：一共要买多少束花？</a:t>
            </a:r>
          </a:p>
        </p:txBody>
      </p:sp>
      <p:sp>
        <p:nvSpPr>
          <p:cNvPr id="1073743120" name="文本框 1073743119"/>
          <p:cNvSpPr txBox="1"/>
          <p:nvPr/>
        </p:nvSpPr>
        <p:spPr>
          <a:xfrm>
            <a:off x="2976245" y="3685540"/>
            <a:ext cx="4485005" cy="33401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0" lvl="3" indent="0">
              <a:lnSpc>
                <a:spcPts val="2500"/>
              </a:lnSpc>
            </a:pPr>
            <a:r>
              <a:rPr lang="zh-CN" altLang="en-US"/>
              <a:t>问题2：一共花费多少钱？</a:t>
            </a:r>
          </a:p>
          <a:p>
            <a:endParaRPr lang="zh-CN" altLang="en-US"/>
          </a:p>
          <a:p>
            <a:endParaRPr lang="zh-CN" altLang="en-US"/>
          </a:p>
        </p:txBody>
      </p:sp>
      <p:sp>
        <p:nvSpPr>
          <p:cNvPr id="1073743122" name="文本框 1073743121"/>
          <p:cNvSpPr txBox="1"/>
          <p:nvPr/>
        </p:nvSpPr>
        <p:spPr>
          <a:xfrm>
            <a:off x="2961005" y="4304665"/>
            <a:ext cx="5831205" cy="4127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0" lvl="3" indent="133350">
              <a:lnSpc>
                <a:spcPts val="2500"/>
              </a:lnSpc>
            </a:pPr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费用关系：</a:t>
            </a:r>
            <a:r>
              <a:rPr lang="zh-CN" altLang="en-US">
                <a:sym typeface="+mn-ea"/>
              </a:rPr>
              <a:t> </a:t>
            </a:r>
            <a:r>
              <a:rPr lang="en-US" altLang="zh-CN">
                <a:sym typeface="+mn-ea"/>
              </a:rPr>
              <a:t>_________________________________</a:t>
            </a:r>
            <a:endParaRPr lang="en-US" altLang="zh-CN"/>
          </a:p>
          <a:p>
            <a:pPr lvl="3" indent="133350">
              <a:lnSpc>
                <a:spcPts val="2500"/>
              </a:lnSpc>
            </a:pPr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                       </a:t>
            </a:r>
          </a:p>
          <a:p>
            <a:endParaRPr lang="zh-CN" altLang="en-US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370070" y="2847975"/>
            <a:ext cx="3912870" cy="33845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0" lvl="3" indent="0">
              <a:lnSpc>
                <a:spcPts val="2500"/>
              </a:lnSpc>
            </a:pPr>
            <a:r>
              <a:rPr lang="zh-CN" altLang="en-US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向日葵数+百合花数+康乃馨数=180 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4276725" y="4227195"/>
            <a:ext cx="4620895" cy="33845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0" lvl="3" indent="0">
              <a:lnSpc>
                <a:spcPts val="2500"/>
              </a:lnSpc>
            </a:pPr>
            <a:r>
              <a:rPr lang="zh-CN" altLang="en-US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向日葵费用+百合花费用+康乃馨费用=180</a:t>
            </a:r>
            <a:r>
              <a:rPr lang="en-US" altLang="zh-CN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0</a:t>
            </a:r>
            <a:r>
              <a:rPr lang="zh-CN" altLang="en-US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 flipH="1">
            <a:off x="955040" y="889635"/>
            <a:ext cx="5541010" cy="561340"/>
          </a:xfrm>
          <a:prstGeom prst="rect">
            <a:avLst/>
          </a:prstGeom>
          <a:noFill/>
        </p:spPr>
        <p:txBody>
          <a:bodyPr wrap="square" lIns="91440" tIns="45720" rIns="91440" bIns="45720" anchor="b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3. </a:t>
            </a:r>
            <a:r>
              <a:rPr lang="zh-CN" altLang="en-US" sz="24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找出判断正确鲜花数的关系式</a:t>
            </a:r>
          </a:p>
        </p:txBody>
      </p:sp>
      <p:pic>
        <p:nvPicPr>
          <p:cNvPr id="13" name="图片 12" descr="32303236333539363b32303236353734343bcecacce2bde2bef6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580515" y="1861185"/>
            <a:ext cx="527050" cy="57467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2190750" y="2040890"/>
            <a:ext cx="7346950" cy="2914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 defTabSz="266700">
              <a:lnSpc>
                <a:spcPts val="156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正确的鲜花购买数，应该符合什么样的条件</a:t>
            </a:r>
            <a:r>
              <a:rPr lang="en-US" altLang="zh-CN"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?</a:t>
            </a:r>
            <a:r>
              <a:rPr lang="zh-CN" altLang="zh-CN"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请将答案写下来：</a:t>
            </a:r>
          </a:p>
        </p:txBody>
      </p:sp>
      <p:grpSp>
        <p:nvGrpSpPr>
          <p:cNvPr id="17" name="组合 16" descr="7b0a202020202274657874626f78223a2022220a7d0a"/>
          <p:cNvGrpSpPr/>
          <p:nvPr/>
        </p:nvGrpSpPr>
        <p:grpSpPr>
          <a:xfrm>
            <a:off x="2179320" y="2776855"/>
            <a:ext cx="7371300" cy="2553970"/>
            <a:chOff x="5910" y="3275"/>
            <a:chExt cx="7372" cy="4212"/>
          </a:xfrm>
        </p:grpSpPr>
        <p:sp>
          <p:nvSpPr>
            <p:cNvPr id="2126" name="图形 2114"/>
            <p:cNvSpPr/>
            <p:nvPr/>
          </p:nvSpPr>
          <p:spPr>
            <a:xfrm>
              <a:off x="12806" y="7044"/>
              <a:ext cx="462" cy="443"/>
            </a:xfrm>
            <a:custGeom>
              <a:avLst/>
              <a:gdLst>
                <a:gd name="connsiteX0" fmla="*/ 153621 w 293354"/>
                <a:gd name="connsiteY0" fmla="*/ 242148 h 281203"/>
                <a:gd name="connsiteX1" fmla="*/ 6943 w 293354"/>
                <a:gd name="connsiteY1" fmla="*/ 242148 h 281203"/>
                <a:gd name="connsiteX2" fmla="*/ 6943 w 293354"/>
                <a:gd name="connsiteY2" fmla="*/ 51207 h 281203"/>
                <a:gd name="connsiteX3" fmla="*/ 6943 w 293354"/>
                <a:gd name="connsiteY3" fmla="*/ 0 h 281203"/>
                <a:gd name="connsiteX4" fmla="*/ 0 w 293354"/>
                <a:gd name="connsiteY4" fmla="*/ 0 h 281203"/>
                <a:gd name="connsiteX5" fmla="*/ 0 w 293354"/>
                <a:gd name="connsiteY5" fmla="*/ 90263 h 281203"/>
                <a:gd name="connsiteX6" fmla="*/ 0 w 293354"/>
                <a:gd name="connsiteY6" fmla="*/ 281204 h 281203"/>
                <a:gd name="connsiteX7" fmla="*/ 146677 w 293354"/>
                <a:gd name="connsiteY7" fmla="*/ 281204 h 281203"/>
                <a:gd name="connsiteX8" fmla="*/ 293355 w 293354"/>
                <a:gd name="connsiteY8" fmla="*/ 144941 h 281203"/>
                <a:gd name="connsiteX9" fmla="*/ 153621 w 293354"/>
                <a:gd name="connsiteY9" fmla="*/ 242148 h 281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3354" h="281203">
                  <a:moveTo>
                    <a:pt x="153621" y="242148"/>
                  </a:moveTo>
                  <a:lnTo>
                    <a:pt x="6943" y="242148"/>
                  </a:lnTo>
                  <a:lnTo>
                    <a:pt x="6943" y="51207"/>
                  </a:lnTo>
                  <a:lnTo>
                    <a:pt x="6943" y="0"/>
                  </a:lnTo>
                  <a:lnTo>
                    <a:pt x="0" y="0"/>
                  </a:lnTo>
                  <a:lnTo>
                    <a:pt x="0" y="90263"/>
                  </a:lnTo>
                  <a:lnTo>
                    <a:pt x="0" y="281204"/>
                  </a:lnTo>
                  <a:lnTo>
                    <a:pt x="146677" y="281204"/>
                  </a:lnTo>
                  <a:cubicBezTo>
                    <a:pt x="226526" y="281204"/>
                    <a:pt x="290751" y="220450"/>
                    <a:pt x="293355" y="144941"/>
                  </a:cubicBezTo>
                  <a:cubicBezTo>
                    <a:pt x="274261" y="201356"/>
                    <a:pt x="218714" y="242148"/>
                    <a:pt x="153621" y="242148"/>
                  </a:cubicBezTo>
                  <a:close/>
                </a:path>
              </a:pathLst>
            </a:custGeom>
            <a:solidFill>
              <a:srgbClr val="FFBB00"/>
            </a:solidFill>
            <a:ln w="86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27" name="图形 2114"/>
            <p:cNvSpPr/>
            <p:nvPr/>
          </p:nvSpPr>
          <p:spPr>
            <a:xfrm>
              <a:off x="12837" y="6967"/>
              <a:ext cx="443" cy="288"/>
            </a:xfrm>
            <a:custGeom>
              <a:avLst/>
              <a:gdLst>
                <a:gd name="connsiteX0" fmla="*/ 274261 w 281204"/>
                <a:gd name="connsiteY0" fmla="*/ 178790 h 183129"/>
                <a:gd name="connsiteX1" fmla="*/ 274261 w 281204"/>
                <a:gd name="connsiteY1" fmla="*/ 183130 h 183129"/>
                <a:gd name="connsiteX2" fmla="*/ 281204 w 281204"/>
                <a:gd name="connsiteY2" fmla="*/ 140602 h 183129"/>
                <a:gd name="connsiteX3" fmla="*/ 140602 w 281204"/>
                <a:gd name="connsiteY3" fmla="*/ 0 h 183129"/>
                <a:gd name="connsiteX4" fmla="*/ 0 w 281204"/>
                <a:gd name="connsiteY4" fmla="*/ 0 h 183129"/>
                <a:gd name="connsiteX5" fmla="*/ 0 w 281204"/>
                <a:gd name="connsiteY5" fmla="*/ 39056 h 183129"/>
                <a:gd name="connsiteX6" fmla="*/ 133659 w 281204"/>
                <a:gd name="connsiteY6" fmla="*/ 39056 h 183129"/>
                <a:gd name="connsiteX7" fmla="*/ 274261 w 281204"/>
                <a:gd name="connsiteY7" fmla="*/ 178790 h 183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1204" h="183129">
                  <a:moveTo>
                    <a:pt x="274261" y="178790"/>
                  </a:moveTo>
                  <a:cubicBezTo>
                    <a:pt x="274261" y="180526"/>
                    <a:pt x="274261" y="181394"/>
                    <a:pt x="274261" y="183130"/>
                  </a:cubicBezTo>
                  <a:cubicBezTo>
                    <a:pt x="278601" y="169243"/>
                    <a:pt x="281204" y="155356"/>
                    <a:pt x="281204" y="140602"/>
                  </a:cubicBezTo>
                  <a:cubicBezTo>
                    <a:pt x="281204" y="63358"/>
                    <a:pt x="218714" y="0"/>
                    <a:pt x="140602" y="0"/>
                  </a:cubicBezTo>
                  <a:lnTo>
                    <a:pt x="0" y="0"/>
                  </a:lnTo>
                  <a:lnTo>
                    <a:pt x="0" y="39056"/>
                  </a:lnTo>
                  <a:lnTo>
                    <a:pt x="133659" y="39056"/>
                  </a:lnTo>
                  <a:cubicBezTo>
                    <a:pt x="211771" y="38188"/>
                    <a:pt x="274261" y="101546"/>
                    <a:pt x="274261" y="178790"/>
                  </a:cubicBezTo>
                  <a:close/>
                </a:path>
              </a:pathLst>
            </a:custGeom>
            <a:solidFill>
              <a:srgbClr val="FFBB00"/>
            </a:solidFill>
            <a:ln w="86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28" name="图形 2114"/>
            <p:cNvSpPr/>
            <p:nvPr/>
          </p:nvSpPr>
          <p:spPr>
            <a:xfrm>
              <a:off x="5930" y="3658"/>
              <a:ext cx="7338" cy="3589"/>
            </a:xfrm>
            <a:custGeom>
              <a:avLst/>
              <a:gdLst>
                <a:gd name="connsiteX0" fmla="*/ 1626503 w 4659861"/>
                <a:gd name="connsiteY0" fmla="*/ 2190614 h 2279141"/>
                <a:gd name="connsiteX1" fmla="*/ 144107 w 4659861"/>
                <a:gd name="connsiteY1" fmla="*/ 2190614 h 2279141"/>
                <a:gd name="connsiteX2" fmla="*/ 33 w 4659861"/>
                <a:gd name="connsiteY2" fmla="*/ 2048276 h 2279141"/>
                <a:gd name="connsiteX3" fmla="*/ 140635 w 4659861"/>
                <a:gd name="connsiteY3" fmla="*/ 1910278 h 2279141"/>
                <a:gd name="connsiteX4" fmla="*/ 281237 w 4659861"/>
                <a:gd name="connsiteY4" fmla="*/ 1910278 h 2279141"/>
                <a:gd name="connsiteX5" fmla="*/ 281237 w 4659861"/>
                <a:gd name="connsiteY5" fmla="*/ 0 h 2279141"/>
                <a:gd name="connsiteX6" fmla="*/ 1626503 w 4659861"/>
                <a:gd name="connsiteY6" fmla="*/ 0 h 2279141"/>
                <a:gd name="connsiteX7" fmla="*/ 3033392 w 4659861"/>
                <a:gd name="connsiteY7" fmla="*/ 0 h 2279141"/>
                <a:gd name="connsiteX8" fmla="*/ 4468921 w 4659861"/>
                <a:gd name="connsiteY8" fmla="*/ 0 h 2279141"/>
                <a:gd name="connsiteX9" fmla="*/ 4659862 w 4659861"/>
                <a:gd name="connsiteY9" fmla="*/ 190941 h 2279141"/>
                <a:gd name="connsiteX10" fmla="*/ 4659862 w 4659861"/>
                <a:gd name="connsiteY10" fmla="*/ 2279141 h 2279141"/>
                <a:gd name="connsiteX11" fmla="*/ 4519260 w 4659861"/>
                <a:gd name="connsiteY11" fmla="*/ 2189746 h 2279141"/>
                <a:gd name="connsiteX12" fmla="*/ 3033392 w 4659861"/>
                <a:gd name="connsiteY12" fmla="*/ 2189746 h 2279141"/>
                <a:gd name="connsiteX13" fmla="*/ 1626503 w 4659861"/>
                <a:gd name="connsiteY13" fmla="*/ 2189746 h 2279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659861" h="2279141">
                  <a:moveTo>
                    <a:pt x="1626503" y="2190614"/>
                  </a:moveTo>
                  <a:lnTo>
                    <a:pt x="144107" y="2190614"/>
                  </a:lnTo>
                  <a:cubicBezTo>
                    <a:pt x="65127" y="2190614"/>
                    <a:pt x="-1703" y="2126389"/>
                    <a:pt x="33" y="2048276"/>
                  </a:cubicBezTo>
                  <a:cubicBezTo>
                    <a:pt x="1769" y="1971900"/>
                    <a:pt x="63391" y="1910278"/>
                    <a:pt x="140635" y="1910278"/>
                  </a:cubicBezTo>
                  <a:lnTo>
                    <a:pt x="281237" y="1910278"/>
                  </a:lnTo>
                  <a:lnTo>
                    <a:pt x="281237" y="0"/>
                  </a:lnTo>
                  <a:lnTo>
                    <a:pt x="1626503" y="0"/>
                  </a:lnTo>
                  <a:lnTo>
                    <a:pt x="3033392" y="0"/>
                  </a:lnTo>
                  <a:lnTo>
                    <a:pt x="4468921" y="0"/>
                  </a:lnTo>
                  <a:cubicBezTo>
                    <a:pt x="4574806" y="0"/>
                    <a:pt x="4659862" y="85923"/>
                    <a:pt x="4659862" y="190941"/>
                  </a:cubicBezTo>
                  <a:lnTo>
                    <a:pt x="4659862" y="2279141"/>
                  </a:lnTo>
                  <a:cubicBezTo>
                    <a:pt x="4659862" y="2201897"/>
                    <a:pt x="4597372" y="2189746"/>
                    <a:pt x="4519260" y="2189746"/>
                  </a:cubicBezTo>
                  <a:lnTo>
                    <a:pt x="3033392" y="2189746"/>
                  </a:lnTo>
                  <a:lnTo>
                    <a:pt x="1626503" y="2189746"/>
                  </a:lnTo>
                  <a:close/>
                </a:path>
              </a:pathLst>
            </a:custGeom>
            <a:solidFill>
              <a:srgbClr val="FFBB00"/>
            </a:solidFill>
            <a:ln w="86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29" name="图形 2114"/>
            <p:cNvSpPr/>
            <p:nvPr/>
          </p:nvSpPr>
          <p:spPr>
            <a:xfrm>
              <a:off x="13268" y="7131"/>
              <a:ext cx="14" cy="56"/>
            </a:xfrm>
            <a:custGeom>
              <a:avLst/>
              <a:gdLst>
                <a:gd name="connsiteX0" fmla="*/ 0 w 8679"/>
                <a:gd name="connsiteY0" fmla="*/ 0 h 35584"/>
                <a:gd name="connsiteX1" fmla="*/ 0 w 8679"/>
                <a:gd name="connsiteY1" fmla="*/ 35585 h 35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679" h="35584">
                  <a:moveTo>
                    <a:pt x="0" y="0"/>
                  </a:moveTo>
                  <a:lnTo>
                    <a:pt x="0" y="35585"/>
                  </a:lnTo>
                </a:path>
              </a:pathLst>
            </a:custGeom>
            <a:solidFill>
              <a:srgbClr val="FFFFFF"/>
            </a:solidFill>
            <a:ln w="26035" cap="flat">
              <a:solidFill>
                <a:srgbClr val="5477E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30" name="图形 2114"/>
            <p:cNvSpPr/>
            <p:nvPr/>
          </p:nvSpPr>
          <p:spPr>
            <a:xfrm>
              <a:off x="5930" y="3516"/>
              <a:ext cx="7338" cy="3671"/>
            </a:xfrm>
            <a:custGeom>
              <a:avLst/>
              <a:gdLst>
                <a:gd name="connsiteX0" fmla="*/ 4659862 w 4659861"/>
                <a:gd name="connsiteY0" fmla="*/ 2331216 h 2331216"/>
                <a:gd name="connsiteX1" fmla="*/ 4519260 w 4659861"/>
                <a:gd name="connsiteY1" fmla="*/ 2190614 h 2331216"/>
                <a:gd name="connsiteX2" fmla="*/ 3033392 w 4659861"/>
                <a:gd name="connsiteY2" fmla="*/ 2190614 h 2331216"/>
                <a:gd name="connsiteX3" fmla="*/ 1626503 w 4659861"/>
                <a:gd name="connsiteY3" fmla="*/ 2190614 h 2331216"/>
                <a:gd name="connsiteX4" fmla="*/ 144107 w 4659861"/>
                <a:gd name="connsiteY4" fmla="*/ 2190614 h 2331216"/>
                <a:gd name="connsiteX5" fmla="*/ 33 w 4659861"/>
                <a:gd name="connsiteY5" fmla="*/ 2047408 h 2331216"/>
                <a:gd name="connsiteX6" fmla="*/ 140635 w 4659861"/>
                <a:gd name="connsiteY6" fmla="*/ 1909410 h 2331216"/>
                <a:gd name="connsiteX7" fmla="*/ 281237 w 4659861"/>
                <a:gd name="connsiteY7" fmla="*/ 1909410 h 2331216"/>
                <a:gd name="connsiteX8" fmla="*/ 281237 w 4659861"/>
                <a:gd name="connsiteY8" fmla="*/ 0 h 2331216"/>
                <a:gd name="connsiteX9" fmla="*/ 1626503 w 4659861"/>
                <a:gd name="connsiteY9" fmla="*/ 0 h 2331216"/>
                <a:gd name="connsiteX10" fmla="*/ 3033392 w 4659861"/>
                <a:gd name="connsiteY10" fmla="*/ 0 h 2331216"/>
                <a:gd name="connsiteX11" fmla="*/ 4468921 w 4659861"/>
                <a:gd name="connsiteY11" fmla="*/ 0 h 2331216"/>
                <a:gd name="connsiteX12" fmla="*/ 4659862 w 4659861"/>
                <a:gd name="connsiteY12" fmla="*/ 190941 h 2331216"/>
                <a:gd name="connsiteX13" fmla="*/ 4659862 w 4659861"/>
                <a:gd name="connsiteY13" fmla="*/ 2295632 h 233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659861" h="2331216">
                  <a:moveTo>
                    <a:pt x="4659862" y="2331216"/>
                  </a:moveTo>
                  <a:cubicBezTo>
                    <a:pt x="4659862" y="2253972"/>
                    <a:pt x="4597372" y="2190614"/>
                    <a:pt x="4519260" y="2190614"/>
                  </a:cubicBezTo>
                  <a:lnTo>
                    <a:pt x="3033392" y="2190614"/>
                  </a:lnTo>
                  <a:lnTo>
                    <a:pt x="1626503" y="2190614"/>
                  </a:lnTo>
                  <a:lnTo>
                    <a:pt x="144107" y="2190614"/>
                  </a:lnTo>
                  <a:cubicBezTo>
                    <a:pt x="65127" y="2190614"/>
                    <a:pt x="-1703" y="2126389"/>
                    <a:pt x="33" y="2047408"/>
                  </a:cubicBezTo>
                  <a:cubicBezTo>
                    <a:pt x="1769" y="1971032"/>
                    <a:pt x="63391" y="1909410"/>
                    <a:pt x="140635" y="1909410"/>
                  </a:cubicBezTo>
                  <a:lnTo>
                    <a:pt x="281237" y="1909410"/>
                  </a:lnTo>
                  <a:lnTo>
                    <a:pt x="281237" y="0"/>
                  </a:lnTo>
                  <a:lnTo>
                    <a:pt x="1626503" y="0"/>
                  </a:lnTo>
                  <a:lnTo>
                    <a:pt x="3033392" y="0"/>
                  </a:lnTo>
                  <a:lnTo>
                    <a:pt x="4468921" y="0"/>
                  </a:lnTo>
                  <a:cubicBezTo>
                    <a:pt x="4574806" y="0"/>
                    <a:pt x="4659862" y="85923"/>
                    <a:pt x="4659862" y="190941"/>
                  </a:cubicBezTo>
                  <a:lnTo>
                    <a:pt x="4659862" y="2295632"/>
                  </a:lnTo>
                </a:path>
              </a:pathLst>
            </a:custGeom>
            <a:solidFill>
              <a:srgbClr val="FFFFFF"/>
            </a:solidFill>
            <a:ln w="26035" cap="flat">
              <a:solidFill>
                <a:srgbClr val="5477E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31" name="图形 2114"/>
            <p:cNvSpPr/>
            <p:nvPr/>
          </p:nvSpPr>
          <p:spPr>
            <a:xfrm>
              <a:off x="5933" y="3356"/>
              <a:ext cx="509" cy="3442"/>
            </a:xfrm>
            <a:custGeom>
              <a:avLst/>
              <a:gdLst>
                <a:gd name="connsiteX0" fmla="*/ 322899 w 322899"/>
                <a:gd name="connsiteY0" fmla="*/ 0 h 2185406"/>
                <a:gd name="connsiteX1" fmla="*/ 322899 w 322899"/>
                <a:gd name="connsiteY1" fmla="*/ 2061295 h 2185406"/>
                <a:gd name="connsiteX2" fmla="*/ 166675 w 322899"/>
                <a:gd name="connsiteY2" fmla="*/ 2061295 h 2185406"/>
                <a:gd name="connsiteX3" fmla="*/ 15658 w 322899"/>
                <a:gd name="connsiteY3" fmla="*/ 2185407 h 2185406"/>
                <a:gd name="connsiteX4" fmla="*/ 9582 w 322899"/>
                <a:gd name="connsiteY4" fmla="*/ 141470 h 2185406"/>
                <a:gd name="connsiteX5" fmla="*/ 165807 w 322899"/>
                <a:gd name="connsiteY5" fmla="*/ 0 h 2185406"/>
                <a:gd name="connsiteX6" fmla="*/ 322899 w 322899"/>
                <a:gd name="connsiteY6" fmla="*/ 0 h 2185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2899" h="2185406">
                  <a:moveTo>
                    <a:pt x="322899" y="0"/>
                  </a:moveTo>
                  <a:lnTo>
                    <a:pt x="322899" y="2061295"/>
                  </a:lnTo>
                  <a:lnTo>
                    <a:pt x="166675" y="2061295"/>
                  </a:lnTo>
                  <a:cubicBezTo>
                    <a:pt x="79883" y="2061295"/>
                    <a:pt x="36488" y="2114238"/>
                    <a:pt x="15658" y="2185407"/>
                  </a:cubicBezTo>
                  <a:cubicBezTo>
                    <a:pt x="-15587" y="2179331"/>
                    <a:pt x="9582" y="141470"/>
                    <a:pt x="9582" y="141470"/>
                  </a:cubicBezTo>
                  <a:cubicBezTo>
                    <a:pt x="9582" y="63358"/>
                    <a:pt x="79883" y="0"/>
                    <a:pt x="165807" y="0"/>
                  </a:cubicBezTo>
                  <a:lnTo>
                    <a:pt x="322899" y="0"/>
                  </a:lnTo>
                  <a:close/>
                </a:path>
              </a:pathLst>
            </a:custGeom>
            <a:solidFill>
              <a:srgbClr val="FFBB00"/>
            </a:solidFill>
            <a:ln w="86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32" name="图形 2114"/>
            <p:cNvSpPr/>
            <p:nvPr/>
          </p:nvSpPr>
          <p:spPr>
            <a:xfrm>
              <a:off x="5930" y="3296"/>
              <a:ext cx="443" cy="3450"/>
            </a:xfrm>
            <a:custGeom>
              <a:avLst/>
              <a:gdLst>
                <a:gd name="connsiteX0" fmla="*/ 0 w 281204"/>
                <a:gd name="connsiteY0" fmla="*/ 2178463 h 2190613"/>
                <a:gd name="connsiteX1" fmla="*/ 0 w 281204"/>
                <a:gd name="connsiteY1" fmla="*/ 140602 h 2190613"/>
                <a:gd name="connsiteX2" fmla="*/ 140602 w 281204"/>
                <a:gd name="connsiteY2" fmla="*/ 0 h 2190613"/>
                <a:gd name="connsiteX3" fmla="*/ 281204 w 281204"/>
                <a:gd name="connsiteY3" fmla="*/ 0 h 2190613"/>
                <a:gd name="connsiteX4" fmla="*/ 281204 w 281204"/>
                <a:gd name="connsiteY4" fmla="*/ 2050012 h 2190613"/>
                <a:gd name="connsiteX5" fmla="*/ 140602 w 281204"/>
                <a:gd name="connsiteY5" fmla="*/ 2050012 h 2190613"/>
                <a:gd name="connsiteX6" fmla="*/ 0 w 281204"/>
                <a:gd name="connsiteY6" fmla="*/ 2190614 h 2190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1204" h="2190613">
                  <a:moveTo>
                    <a:pt x="0" y="2178463"/>
                  </a:moveTo>
                  <a:lnTo>
                    <a:pt x="0" y="140602"/>
                  </a:lnTo>
                  <a:cubicBezTo>
                    <a:pt x="0" y="63358"/>
                    <a:pt x="62490" y="0"/>
                    <a:pt x="140602" y="0"/>
                  </a:cubicBezTo>
                  <a:lnTo>
                    <a:pt x="281204" y="0"/>
                  </a:lnTo>
                  <a:lnTo>
                    <a:pt x="281204" y="2050012"/>
                  </a:lnTo>
                  <a:lnTo>
                    <a:pt x="140602" y="2050012"/>
                  </a:lnTo>
                  <a:cubicBezTo>
                    <a:pt x="63358" y="2050012"/>
                    <a:pt x="0" y="2112502"/>
                    <a:pt x="0" y="2190614"/>
                  </a:cubicBezTo>
                </a:path>
              </a:pathLst>
            </a:custGeom>
            <a:solidFill>
              <a:srgbClr val="FFFFFF"/>
            </a:solidFill>
            <a:ln w="26035" cap="flat">
              <a:solidFill>
                <a:srgbClr val="5477E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33" name="图形 2114"/>
            <p:cNvSpPr/>
            <p:nvPr/>
          </p:nvSpPr>
          <p:spPr>
            <a:xfrm>
              <a:off x="5930" y="6726"/>
              <a:ext cx="14" cy="19"/>
            </a:xfrm>
            <a:custGeom>
              <a:avLst/>
              <a:gdLst>
                <a:gd name="connsiteX0" fmla="*/ 0 w 8679"/>
                <a:gd name="connsiteY0" fmla="*/ 12151 h 12150"/>
                <a:gd name="connsiteX1" fmla="*/ 0 w 8679"/>
                <a:gd name="connsiteY1" fmla="*/ 0 h 12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679" h="12150">
                  <a:moveTo>
                    <a:pt x="0" y="12151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26035" cap="flat">
              <a:solidFill>
                <a:srgbClr val="5477E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34" name="图形 2114"/>
            <p:cNvSpPr/>
            <p:nvPr/>
          </p:nvSpPr>
          <p:spPr>
            <a:xfrm>
              <a:off x="5910" y="3275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8679" h="8679"/>
              </a:pathLst>
            </a:custGeom>
            <a:noFill/>
            <a:ln w="26035" cap="flat">
              <a:solidFill>
                <a:srgbClr val="5477E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35" name="图形 2114"/>
            <p:cNvSpPr/>
            <p:nvPr/>
          </p:nvSpPr>
          <p:spPr>
            <a:xfrm>
              <a:off x="12826" y="6967"/>
              <a:ext cx="443" cy="443"/>
            </a:xfrm>
            <a:custGeom>
              <a:avLst/>
              <a:gdLst>
                <a:gd name="connsiteX0" fmla="*/ 0 w 281204"/>
                <a:gd name="connsiteY0" fmla="*/ 0 h 281203"/>
                <a:gd name="connsiteX1" fmla="*/ 140602 w 281204"/>
                <a:gd name="connsiteY1" fmla="*/ 0 h 281203"/>
                <a:gd name="connsiteX2" fmla="*/ 281204 w 281204"/>
                <a:gd name="connsiteY2" fmla="*/ 140602 h 281203"/>
                <a:gd name="connsiteX3" fmla="*/ 140602 w 281204"/>
                <a:gd name="connsiteY3" fmla="*/ 281204 h 281203"/>
                <a:gd name="connsiteX4" fmla="*/ 0 w 281204"/>
                <a:gd name="connsiteY4" fmla="*/ 281204 h 281203"/>
                <a:gd name="connsiteX5" fmla="*/ 0 w 281204"/>
                <a:gd name="connsiteY5" fmla="*/ 90263 h 281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1204" h="281203">
                  <a:moveTo>
                    <a:pt x="0" y="0"/>
                  </a:moveTo>
                  <a:lnTo>
                    <a:pt x="140602" y="0"/>
                  </a:lnTo>
                  <a:cubicBezTo>
                    <a:pt x="217846" y="0"/>
                    <a:pt x="281204" y="62490"/>
                    <a:pt x="281204" y="140602"/>
                  </a:cubicBezTo>
                  <a:cubicBezTo>
                    <a:pt x="281204" y="217846"/>
                    <a:pt x="218714" y="281204"/>
                    <a:pt x="140602" y="281204"/>
                  </a:cubicBezTo>
                  <a:lnTo>
                    <a:pt x="0" y="281204"/>
                  </a:lnTo>
                  <a:lnTo>
                    <a:pt x="0" y="90263"/>
                  </a:lnTo>
                </a:path>
              </a:pathLst>
            </a:custGeom>
            <a:noFill/>
            <a:ln w="26035" cap="flat">
              <a:solidFill>
                <a:srgbClr val="5477E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6608" y="4351"/>
              <a:ext cx="6442" cy="237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285750" lvl="3" indent="-285750">
                <a:lnSpc>
                  <a:spcPts val="2500"/>
                </a:lnSpc>
                <a:buFont typeface="Wingdings" panose="05000000000000000000" charset="0"/>
                <a:buChar char="ü"/>
              </a:pPr>
              <a:r>
                <a:rPr lang="zh-CN" altLang="en-US" sz="200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向日葵数+百合花数+康乃馨数=180</a:t>
              </a:r>
            </a:p>
            <a:p>
              <a:pPr marL="0" lvl="3" indent="0">
                <a:lnSpc>
                  <a:spcPts val="2500"/>
                </a:lnSpc>
                <a:buFont typeface="Wingdings" panose="05000000000000000000" charset="0"/>
                <a:buNone/>
              </a:pPr>
              <a:endParaRPr lang="zh-CN" altLang="en-US" sz="20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endParaRPr>
            </a:p>
            <a:p>
              <a:pPr marL="0" lvl="3" indent="-285750">
                <a:lnSpc>
                  <a:spcPts val="2500"/>
                </a:lnSpc>
                <a:buFont typeface="Wingdings" panose="05000000000000000000" charset="0"/>
                <a:buChar char="ü"/>
              </a:pPr>
              <a:r>
                <a:rPr lang="zh-CN" altLang="en-US" sz="200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向日葵数</a:t>
              </a:r>
              <a:r>
                <a:rPr lang="en-US" altLang="zh-CN" sz="200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*</a:t>
              </a:r>
              <a:r>
                <a:rPr lang="zh-CN" altLang="en-US" sz="200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单价+百合花数</a:t>
              </a:r>
              <a:r>
                <a:rPr lang="en-US" altLang="zh-CN" sz="200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*</a:t>
              </a:r>
              <a:r>
                <a:rPr lang="zh-CN" altLang="en-US" sz="200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单价+康乃馨数</a:t>
              </a:r>
              <a:r>
                <a:rPr lang="en-US" altLang="zh-CN" sz="200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*</a:t>
              </a:r>
              <a:r>
                <a:rPr lang="zh-CN" altLang="en-US" sz="200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单价=180</a:t>
              </a:r>
              <a:r>
                <a:rPr lang="en-US" altLang="zh-CN" sz="200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0</a:t>
              </a:r>
              <a:r>
                <a:rPr lang="zh-CN" altLang="en-US" sz="200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 </a:t>
              </a:r>
            </a:p>
            <a:p>
              <a:pPr marL="0" lvl="3" indent="0">
                <a:lnSpc>
                  <a:spcPts val="2500"/>
                </a:lnSpc>
                <a:buFont typeface="Wingdings" panose="05000000000000000000" charset="0"/>
                <a:buNone/>
              </a:pPr>
              <a:r>
                <a:rPr lang="zh-CN" altLang="en-US" sz="200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 </a:t>
              </a:r>
            </a:p>
            <a:p>
              <a:pPr marL="285750" lvl="3" indent="-285750">
                <a:lnSpc>
                  <a:spcPts val="2500"/>
                </a:lnSpc>
                <a:buFont typeface="Wingdings" panose="05000000000000000000" charset="0"/>
                <a:buChar char="ü"/>
              </a:pPr>
              <a:endParaRPr lang="zh-CN" altLang="en-US" sz="2000" spc="200">
                <a:solidFill>
                  <a:srgbClr val="FF0000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 flipH="1">
            <a:off x="1164590" y="819150"/>
            <a:ext cx="4932045" cy="561340"/>
          </a:xfrm>
          <a:prstGeom prst="rect">
            <a:avLst/>
          </a:prstGeom>
          <a:noFill/>
        </p:spPr>
        <p:txBody>
          <a:bodyPr wrap="square" lIns="91440" tIns="45720" rIns="91440" bIns="45720" anchor="b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1. 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设计算法，枚举购买鲜花的数量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251585" y="1567180"/>
            <a:ext cx="6279515" cy="2914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9875" algn="just" defTabSz="266700">
              <a:lnSpc>
                <a:spcPts val="156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根据设计的算法，完成示意图的填空。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2717800" y="1858645"/>
            <a:ext cx="4812030" cy="4257040"/>
            <a:chOff x="2832" y="2927"/>
            <a:chExt cx="7578" cy="6704"/>
          </a:xfrm>
        </p:grpSpPr>
        <p:pic>
          <p:nvPicPr>
            <p:cNvPr id="4" name="图片 -2147482531" descr="未命名文件"/>
            <p:cNvPicPr>
              <a:picLocks noChangeAspect="1"/>
            </p:cNvPicPr>
            <p:nvPr/>
          </p:nvPicPr>
          <p:blipFill>
            <a:blip r:embed="rId4"/>
            <a:srcRect l="3691" t="3661" r="3200" b="3578"/>
            <a:stretch>
              <a:fillRect/>
            </a:stretch>
          </p:blipFill>
          <p:spPr>
            <a:xfrm>
              <a:off x="2832" y="2927"/>
              <a:ext cx="7579" cy="6705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10" name="组合 9"/>
            <p:cNvGrpSpPr/>
            <p:nvPr/>
          </p:nvGrpSpPr>
          <p:grpSpPr>
            <a:xfrm>
              <a:off x="6177" y="9247"/>
              <a:ext cx="1028" cy="362"/>
              <a:chOff x="14298" y="5526"/>
              <a:chExt cx="1173" cy="628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14298" y="5526"/>
                <a:ext cx="901" cy="47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文本框 7"/>
              <p:cNvSpPr txBox="1"/>
              <p:nvPr/>
            </p:nvSpPr>
            <p:spPr>
              <a:xfrm>
                <a:off x="14528" y="5526"/>
                <a:ext cx="943" cy="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900"/>
                  <a:t>结束</a:t>
                </a:r>
              </a:p>
            </p:txBody>
          </p:sp>
        </p:grpSp>
      </p:grpSp>
      <p:sp>
        <p:nvSpPr>
          <p:cNvPr id="5" name="矩形标注 4"/>
          <p:cNvSpPr/>
          <p:nvPr/>
        </p:nvSpPr>
        <p:spPr>
          <a:xfrm>
            <a:off x="6305550" y="2215515"/>
            <a:ext cx="1410970" cy="904240"/>
          </a:xfrm>
          <a:prstGeom prst="wedgeRectCallout">
            <a:avLst>
              <a:gd name="adj1" fmla="val -95858"/>
              <a:gd name="adj2" fmla="val 144030"/>
            </a:avLst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l"/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</a:rPr>
              <a:t>写一写：</a:t>
            </a:r>
          </a:p>
          <a:p>
            <a:pPr algn="l"/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</a:rPr>
              <a:t>判断表达式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 flipH="1">
            <a:off x="1164590" y="819150"/>
            <a:ext cx="4932045" cy="561340"/>
          </a:xfrm>
          <a:prstGeom prst="rect">
            <a:avLst/>
          </a:prstGeom>
          <a:noFill/>
        </p:spPr>
        <p:txBody>
          <a:bodyPr wrap="square" lIns="91440" tIns="45720" rIns="91440" bIns="45720" anchor="b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1. 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设计算法，枚举购买鲜花的数量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251585" y="1650365"/>
            <a:ext cx="7940040" cy="2914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9875" algn="just" defTabSz="266700">
              <a:lnSpc>
                <a:spcPts val="156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根据设计的算法示意图，用数学方法列式计算出该算法的执行次数。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355090" y="2211705"/>
            <a:ext cx="9698990" cy="297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61595" algn="l" defTabSz="266700">
              <a:lnSpc>
                <a:spcPts val="1560"/>
              </a:lnSpc>
              <a:spcBef>
                <a:spcPts val="300"/>
              </a:spcBef>
              <a:spcAft>
                <a:spcPct val="0"/>
              </a:spcAft>
            </a:pPr>
            <a:r>
              <a:rPr lang="zh-CN" altLang="en-US" sz="20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提个醒：</a:t>
            </a:r>
            <a:r>
              <a:rPr lang="zh-CN" altLang="en-US" sz="20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向日葵最多可买</a:t>
            </a:r>
            <a:r>
              <a:rPr lang="en-US" altLang="zh-CN" sz="20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150</a:t>
            </a:r>
            <a:r>
              <a:rPr lang="zh-CN" altLang="en-US" sz="20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束；百合花最多可买</a:t>
            </a:r>
            <a:r>
              <a:rPr lang="en-US" altLang="zh-CN" sz="20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200</a:t>
            </a:r>
            <a:r>
              <a:rPr lang="zh-CN" altLang="en-US" sz="20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束；康乃馨最多可买</a:t>
            </a:r>
            <a:r>
              <a:rPr lang="en-US" altLang="zh-CN" sz="20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216</a:t>
            </a:r>
            <a:r>
              <a:rPr lang="zh-CN" altLang="en-US" sz="20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束。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1164590" y="2773045"/>
            <a:ext cx="6030595" cy="2914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9875" algn="just" defTabSz="266700">
              <a:lnSpc>
                <a:spcPts val="156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循环执行的次数为：</a:t>
            </a:r>
            <a:endParaRPr lang="en-US" altLang="zh-CN" u="sng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058670" y="3597910"/>
            <a:ext cx="744728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4400" b="1">
                <a:solidFill>
                  <a:schemeClr val="accent6"/>
                </a:solidFill>
                <a:effectLst>
                  <a:reflection blurRad="6350" stA="53000" endA="300" endPos="35500" dir="5400000" sy="-90000" algn="bl" rotWithShape="0"/>
                </a:effectLst>
              </a:rPr>
              <a:t>想一想：如何减少循环次数？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3481705" y="2773045"/>
            <a:ext cx="3227070" cy="29751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269875" algn="just" defTabSz="266700">
              <a:lnSpc>
                <a:spcPts val="156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u="sng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150*200*216=6480000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 flipH="1">
            <a:off x="1164590" y="819150"/>
            <a:ext cx="6675120" cy="561340"/>
          </a:xfrm>
          <a:prstGeom prst="rect">
            <a:avLst/>
          </a:prstGeom>
          <a:noFill/>
        </p:spPr>
        <p:txBody>
          <a:bodyPr wrap="square" lIns="91440" tIns="45720" rIns="91440" bIns="45720" anchor="b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2. 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优化算法，提升找出符合条件鲜花的效率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332865" y="1576705"/>
            <a:ext cx="6113780" cy="2914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9875" algn="just" defTabSz="266700">
              <a:lnSpc>
                <a:spcPts val="156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想一想：如何缩小鲜花枚举范围提升效率？</a:t>
            </a:r>
          </a:p>
        </p:txBody>
      </p:sp>
      <p:pic>
        <p:nvPicPr>
          <p:cNvPr id="4" name="图片 -21474825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5790" y="1868170"/>
            <a:ext cx="4895850" cy="31216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1332865" y="5213350"/>
            <a:ext cx="9614535" cy="12376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113665" algn="l" defTabSz="266700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</a:pP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百合花的最大范围为：</a:t>
            </a:r>
            <a:r>
              <a:rPr lang="en-US" altLang="zh-CN" sz="2400" u="sng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           </a:t>
            </a:r>
            <a:r>
              <a:rPr lang="en-US" altLang="zh-CN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  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康乃馨的最大范围为：</a:t>
            </a:r>
            <a:r>
              <a:rPr lang="en-US" altLang="zh-CN" sz="2400" u="sng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           </a:t>
            </a:r>
          </a:p>
          <a:p>
            <a:pPr marL="0" indent="113665" algn="l" defTabSz="266700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</a:pP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减少了枚举范围后，用数学方法再计算优化后算法的执行次数。</a:t>
            </a:r>
          </a:p>
          <a:p>
            <a:pPr marL="0" indent="269875" algn="just" defTabSz="2667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 u="sng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                                                                                     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YjUyMTYwYzQ1OGI2ZjE2MWVmYjA4ZjEyMTI3NjYzODUifQ=="/>
  <p:tag name="RESOURCE_RECORD_KEY" val="{&quot;10&quot;:[21544610],&quot;19&quot;:[20345020]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WHOLESPTYPE" val="Shape_Text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WHOLESPTYPE" val="Shape_Text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DOCER_RESOURCE_TRACE_INFO" val="{&quot;id&quot;:&quot;20345019&quot;,&quot;origin&quot;:0,&quot;type&quot;:&quot;textbox&quot;,&quot;user&quot;:&quot;165211831&quot;}"/>
</p:tagLst>
</file>

<file path=ppt/theme/theme1.xml><?xml version="1.0" encoding="utf-8"?>
<a:theme xmlns:a="http://schemas.openxmlformats.org/drawingml/2006/main" name="Office 主题​​">
  <a:themeElements>
    <a:clrScheme name="自定义 128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7661C7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luw3hsr">
      <a:majorFont>
        <a:latin typeface=""/>
        <a:ea typeface="微软雅黑"/>
        <a:cs typeface=""/>
      </a:majorFont>
      <a:minorFont>
        <a:latin typeface="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">
  <a:themeElements>
    <a:clrScheme name="2019空白演示文档">
      <a:dk1>
        <a:srgbClr val="000000"/>
      </a:dk1>
      <a:lt1>
        <a:srgbClr val="FFFFFF"/>
      </a:lt1>
      <a:dk2>
        <a:srgbClr val="E6E4E4"/>
      </a:dk2>
      <a:lt2>
        <a:srgbClr val="FFFFFF"/>
      </a:lt2>
      <a:accent1>
        <a:srgbClr val="477DEA"/>
      </a:accent1>
      <a:accent2>
        <a:srgbClr val="9B9B9B"/>
      </a:accent2>
      <a:accent3>
        <a:srgbClr val="F3B745"/>
      </a:accent3>
      <a:accent4>
        <a:srgbClr val="477EE7"/>
      </a:accent4>
      <a:accent5>
        <a:srgbClr val="4BA151"/>
      </a:accent5>
      <a:accent6>
        <a:srgbClr val="E9403C"/>
      </a:accent6>
      <a:hlink>
        <a:srgbClr val="0563C1"/>
      </a:hlink>
      <a:folHlink>
        <a:srgbClr val="954D72"/>
      </a:folHlink>
    </a:clrScheme>
    <a:fontScheme name="oluw3hsr">
      <a:majorFont>
        <a:latin typeface=""/>
        <a:ea typeface="微软雅黑"/>
        <a:cs typeface=""/>
      </a:majorFont>
      <a:minorFont>
        <a:latin typeface="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1">
  <a:themeElements>
    <a:clrScheme name="2019空白演示文档">
      <a:dk1>
        <a:srgbClr val="000000"/>
      </a:dk1>
      <a:lt1>
        <a:srgbClr val="FFFFFF"/>
      </a:lt1>
      <a:dk2>
        <a:srgbClr val="E6E4E4"/>
      </a:dk2>
      <a:lt2>
        <a:srgbClr val="FFFFFF"/>
      </a:lt2>
      <a:accent1>
        <a:srgbClr val="477DEA"/>
      </a:accent1>
      <a:accent2>
        <a:srgbClr val="9B9B9B"/>
      </a:accent2>
      <a:accent3>
        <a:srgbClr val="F3B745"/>
      </a:accent3>
      <a:accent4>
        <a:srgbClr val="477EE7"/>
      </a:accent4>
      <a:accent5>
        <a:srgbClr val="4BA151"/>
      </a:accent5>
      <a:accent6>
        <a:srgbClr val="E9403C"/>
      </a:accent6>
      <a:hlink>
        <a:srgbClr val="0563C1"/>
      </a:hlink>
      <a:folHlink>
        <a:srgbClr val="954D72"/>
      </a:folHlink>
    </a:clrScheme>
    <a:fontScheme name="oluw3hsr">
      <a:majorFont>
        <a:latin typeface=""/>
        <a:ea typeface="微软雅黑"/>
        <a:cs typeface=""/>
      </a:majorFont>
      <a:minorFont>
        <a:latin typeface="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1785</Words>
  <Application>Microsoft Office PowerPoint</Application>
  <PresentationFormat>宽屏</PresentationFormat>
  <Paragraphs>107</Paragraphs>
  <Slides>21</Slides>
  <Notes>17</Notes>
  <HiddenSlides>0</HiddenSlides>
  <MMClips>1</MMClips>
  <ScaleCrop>false</ScaleCrop>
  <HeadingPairs>
    <vt:vector size="8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3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5" baseType="lpstr">
      <vt:lpstr>微软雅黑</vt:lpstr>
      <vt:lpstr>方正启体简体</vt:lpstr>
      <vt:lpstr>方正苏新诗柳楷简体</vt:lpstr>
      <vt:lpstr>等线</vt:lpstr>
      <vt:lpstr>Wingdings</vt:lpstr>
      <vt:lpstr>隶书</vt:lpstr>
      <vt:lpstr>楷体</vt:lpstr>
      <vt:lpstr>宋体</vt:lpstr>
      <vt:lpstr>印品灵秀体</vt:lpstr>
      <vt:lpstr>Arial</vt:lpstr>
      <vt:lpstr>Office 主题​​</vt:lpstr>
      <vt:lpstr>1</vt:lpstr>
      <vt:lpstr>1_1</vt:lpstr>
      <vt:lpstr>Microsoft Word Document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滕 理者</dc:creator>
  <cp:lastModifiedBy>俊 叶</cp:lastModifiedBy>
  <cp:revision>221</cp:revision>
  <dcterms:created xsi:type="dcterms:W3CDTF">2021-03-10T11:26:00Z</dcterms:created>
  <dcterms:modified xsi:type="dcterms:W3CDTF">2025-01-26T05:12:21Z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8DF4410EB0D249489C3AB812A0BAFD83_13</vt:lpwstr>
  </property>
  <property fmtid="{D5CDD505-2E9C-101B-9397-08002B2CF9AE}" pid="3" name="KSOProductBuildVer">
    <vt:lpwstr>2052-12.1.0.19770</vt:lpwstr>
  </property>
</Properties>
</file>