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18"/>
  </p:notesMasterIdLst>
  <p:sldIdLst>
    <p:sldId id="12703" r:id="rId4"/>
    <p:sldId id="637" r:id="rId5"/>
    <p:sldId id="12705" r:id="rId6"/>
    <p:sldId id="12726" r:id="rId7"/>
    <p:sldId id="12755" r:id="rId8"/>
    <p:sldId id="12756" r:id="rId9"/>
    <p:sldId id="12757" r:id="rId10"/>
    <p:sldId id="12758" r:id="rId11"/>
    <p:sldId id="12735" r:id="rId12"/>
    <p:sldId id="12736" r:id="rId13"/>
    <p:sldId id="12769" r:id="rId14"/>
    <p:sldId id="12737" r:id="rId15"/>
    <p:sldId id="12738" r:id="rId16"/>
    <p:sldId id="12704" r:id="rId17"/>
  </p:sldIdLst>
  <p:sldSz cx="12192000" cy="6858000"/>
  <p:notesSz cx="6858000" cy="9144000"/>
  <p:embeddedFontLst>
    <p:embeddedFont>
      <p:font typeface="方正启体简体" panose="02010600030101010101" charset="-122"/>
      <p:regular r:id="rId19"/>
    </p:embeddedFont>
    <p:embeddedFont>
      <p:font typeface="方正苏新诗柳楷简体" panose="02010600030101010101" charset="-122"/>
      <p:regular r:id="rId20"/>
    </p:embeddedFont>
    <p:embeddedFont>
      <p:font typeface="方正姚体" panose="0201060103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华文新魏" panose="02010800040101010101" pitchFamily="2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隶书" panose="020105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3" orient="horz" pos="524" userDrawn="1">
          <p15:clr>
            <a:srgbClr val="A4A3A4"/>
          </p15:clr>
        </p15:guide>
        <p15:guide id="4" pos="406" userDrawn="1">
          <p15:clr>
            <a:srgbClr val="A4A3A4"/>
          </p15:clr>
        </p15:guide>
        <p15:guide id="6" orient="horz" pos="3964" userDrawn="1">
          <p15:clr>
            <a:srgbClr val="A4A3A4"/>
          </p15:clr>
        </p15:guide>
        <p15:guide id="7" pos="3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8B"/>
    <a:srgbClr val="FDF1DA"/>
    <a:srgbClr val="40A7D2"/>
    <a:srgbClr val="C5E4F1"/>
    <a:srgbClr val="F0F7FD"/>
    <a:srgbClr val="164B60"/>
    <a:srgbClr val="5E3F06"/>
    <a:srgbClr val="CC6600"/>
    <a:srgbClr val="FF993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9" autoAdjust="0"/>
    <p:restoredTop sz="93043" autoAdjust="0"/>
  </p:normalViewPr>
  <p:slideViewPr>
    <p:cSldViewPr snapToGrid="0" showGuides="1">
      <p:cViewPr varScale="1">
        <p:scale>
          <a:sx n="106" d="100"/>
          <a:sy n="106" d="100"/>
        </p:scale>
        <p:origin x="924" y="78"/>
      </p:cViewPr>
      <p:guideLst>
        <p:guide orient="horz" pos="2166"/>
        <p:guide orient="horz" pos="524"/>
        <p:guide pos="406"/>
        <p:guide orient="horz" pos="3964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"/>
    </p:cViewPr>
  </p:sorter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7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短跑赛道随机排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315126"/>
            <a:ext cx="5069867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第7课 估算树叶的面积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解决估算类问题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60985" y="6315126"/>
            <a:ext cx="5069867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第7课 估算树叶的面积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解决估算类问题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60985" y="6315126"/>
            <a:ext cx="5069867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第7课 估算树叶的面积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解决估算类问题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960985" y="6315126"/>
            <a:ext cx="5069867" cy="506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第7课 估算树叶的面积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解决估算类问题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4.png"/><Relationship Id="rId2" Type="http://schemas.openxmlformats.org/officeDocument/2006/relationships/tags" Target="../tags/tag6.xml"/><Relationship Id="rId16" Type="http://schemas.openxmlformats.org/officeDocument/2006/relationships/image" Target="../media/image19.png"/><Relationship Id="rId20" Type="http://schemas.openxmlformats.org/officeDocument/2006/relationships/image" Target="../media/image2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3.png"/><Relationship Id="rId10" Type="http://schemas.openxmlformats.org/officeDocument/2006/relationships/tags" Target="../tags/tag14.xml"/><Relationship Id="rId19" Type="http://schemas.openxmlformats.org/officeDocument/2006/relationships/image" Target="../media/image26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.png"/><Relationship Id="rId18" Type="http://schemas.openxmlformats.org/officeDocument/2006/relationships/image" Target="../media/image2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27.png"/><Relationship Id="rId2" Type="http://schemas.openxmlformats.org/officeDocument/2006/relationships/tags" Target="../tags/tag18.xml"/><Relationship Id="rId16" Type="http://schemas.openxmlformats.org/officeDocument/2006/relationships/image" Target="../media/image25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5" Type="http://schemas.openxmlformats.org/officeDocument/2006/relationships/image" Target="../media/image30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285838" y="2328058"/>
            <a:ext cx="7620319" cy="22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7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课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估算树叶的面积</a:t>
            </a: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解决估算类问题</a:t>
            </a:r>
            <a:endParaRPr lang="zh-CN" altLang="en-US" sz="4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社团活动解趣题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芜湖市解放西路小学  戴静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活动四：记录个人估算数据，研究小组估算数据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25522" y="4476930"/>
            <a:ext cx="9097645" cy="1145540"/>
            <a:chOff x="886407" y="1382575"/>
            <a:chExt cx="9097645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909764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调整变量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画点总数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，运行程序在表中记录估算的面积数据。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995" y="3582670"/>
            <a:ext cx="7541895" cy="894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8650" y="3153410"/>
            <a:ext cx="1004570" cy="1236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515" y="2090420"/>
            <a:ext cx="1485900" cy="1492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165" y="2090420"/>
            <a:ext cx="1492250" cy="1498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0560" y="2090420"/>
            <a:ext cx="1492250" cy="1492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活动四：记录个人估算数据，研究小组估算数据</a:t>
            </a:r>
            <a:endParaRPr lang="zh-CN" altLang="en-US" sz="2000" kern="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86407" y="1210490"/>
            <a:ext cx="10636250" cy="1145540"/>
            <a:chOff x="886407" y="1382575"/>
            <a:chExt cx="10636250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10636250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将你和小组同学的数据输入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树叶面积记录表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中，观察估算面积和画点总数之间的变化趋势。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rcRect b="21755"/>
          <a:stretch>
            <a:fillRect/>
          </a:stretch>
        </p:blipFill>
        <p:spPr>
          <a:xfrm>
            <a:off x="2666365" y="2886710"/>
            <a:ext cx="3503930" cy="2247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80761"/>
          <a:stretch>
            <a:fillRect/>
          </a:stretch>
        </p:blipFill>
        <p:spPr>
          <a:xfrm>
            <a:off x="415290" y="5020945"/>
            <a:ext cx="7466965" cy="117792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444365" y="5258435"/>
            <a:ext cx="4959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303645" y="2538095"/>
            <a:ext cx="5220970" cy="2548890"/>
            <a:chOff x="9927" y="3997"/>
            <a:chExt cx="8222" cy="4014"/>
          </a:xfrm>
        </p:grpSpPr>
        <p:pic>
          <p:nvPicPr>
            <p:cNvPr id="19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7"/>
            <a:stretch>
              <a:fillRect/>
            </a:stretch>
          </p:blipFill>
          <p:spPr>
            <a:xfrm>
              <a:off x="9927" y="4673"/>
              <a:ext cx="5616" cy="33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5" r="-2"/>
            <a:stretch>
              <a:fillRect/>
            </a:stretch>
          </p:blipFill>
          <p:spPr>
            <a:xfrm>
              <a:off x="10439" y="4673"/>
              <a:ext cx="6921" cy="33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rcRect l="88054" b="76098"/>
            <a:stretch>
              <a:fillRect/>
            </a:stretch>
          </p:blipFill>
          <p:spPr>
            <a:xfrm flipH="1">
              <a:off x="16107" y="3997"/>
              <a:ext cx="2042" cy="2241"/>
            </a:xfrm>
            <a:prstGeom prst="rect">
              <a:avLst/>
            </a:prstGeom>
          </p:spPr>
        </p:pic>
        <p:sp>
          <p:nvSpPr>
            <p:cNvPr id="17" name="文本框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10722" y="4922"/>
              <a:ext cx="4380" cy="2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indent="0" algn="l" fontAlgn="auto">
                <a:lnSpc>
                  <a:spcPct val="150000"/>
                </a:lnSpc>
              </a:pP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    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依据这个发现，我认为当豆子总数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=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（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     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）时，树叶面积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≈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（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      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）平方厘米的结果比较准确。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活动五：梳理算法原理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608664" y="4417386"/>
            <a:ext cx="9185489" cy="1145369"/>
            <a:chOff x="886407" y="1382575"/>
            <a:chExt cx="9185489" cy="1145369"/>
          </a:xfrm>
        </p:grpSpPr>
        <p:sp>
          <p:nvSpPr>
            <p:cNvPr id="49" name="文本框 48"/>
            <p:cNvSpPr txBox="1"/>
            <p:nvPr/>
          </p:nvSpPr>
          <p:spPr>
            <a:xfrm flipH="1">
              <a:off x="886407" y="1807944"/>
              <a:ext cx="9185489" cy="72000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撒豆法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也称蒙特卡洛算法，请上网了解这种估算方法。请分析上图，说一说为什么这种算法能用于解决估算题。</a:t>
              </a:r>
            </a:p>
          </p:txBody>
        </p:sp>
        <p:pic>
          <p:nvPicPr>
            <p:cNvPr id="50" name="图片 49" descr="卡通人物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135" y="2409190"/>
            <a:ext cx="5416550" cy="18097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52975" y="3677920"/>
            <a:ext cx="9023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04785" y="3677285"/>
            <a:ext cx="9023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活动六：估算其他种类树叶的面积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43061" y="1642907"/>
            <a:ext cx="8867140" cy="1145540"/>
            <a:chOff x="-4380793" y="1467677"/>
            <a:chExt cx="8867140" cy="1145540"/>
          </a:xfrm>
        </p:grpSpPr>
        <p:sp>
          <p:nvSpPr>
            <p:cNvPr id="25" name="文本框 24"/>
            <p:cNvSpPr txBox="1"/>
            <p:nvPr/>
          </p:nvSpPr>
          <p:spPr>
            <a:xfrm flipH="1">
              <a:off x="-4380793" y="1893127"/>
              <a:ext cx="8867140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900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请观看微课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估算其他树叶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，学习将树叶图片导入程序的方法，并用程序来估算自己喜欢的树叶。</a:t>
              </a:r>
            </a:p>
          </p:txBody>
        </p:sp>
        <p:pic>
          <p:nvPicPr>
            <p:cNvPr id="26" name="图片 25" descr="卡通人物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 flipH="1">
              <a:off x="3535226" y="1467677"/>
              <a:ext cx="947476" cy="1080000"/>
            </a:xfrm>
            <a:prstGeom prst="rect">
              <a:avLst/>
            </a:prstGeom>
          </p:spPr>
        </p:pic>
      </p:grpSp>
      <p:pic>
        <p:nvPicPr>
          <p:cNvPr id="2" name="http://photo-static-api.fotomore.com/creative/vcg/400/new/VCG211144464259.jpg?uid=386&amp;timestamp=1737439861&amp;sign=446032aaff7d1ba8f018d6bdfcd7f186" descr="templates\picture_hover\&amp;pky210_sjzg_VCG211144464259&amp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455" y="3578860"/>
            <a:ext cx="2100200" cy="2160000"/>
          </a:xfrm>
          <a:prstGeom prst="rect">
            <a:avLst/>
          </a:prstGeom>
        </p:spPr>
      </p:pic>
      <p:pic>
        <p:nvPicPr>
          <p:cNvPr id="3" name="http://photo-static-api.fotomore.com/creative/vcg/400/new/VCG211315335000.jpg?uid=386&amp;timestamp=1737439861&amp;sign=446032aaff7d1ba8f018d6bdfcd7f186" descr="templates\picture_hover\&amp;pky220_sjzg_VCG211315335000&amp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120" y="3667125"/>
            <a:ext cx="2811600" cy="2160000"/>
          </a:xfrm>
          <a:prstGeom prst="rect">
            <a:avLst/>
          </a:prstGeom>
        </p:spPr>
      </p:pic>
      <p:pic>
        <p:nvPicPr>
          <p:cNvPr id="4" name="http://photo-static-api.fotomore.com/creative/vcg/400/new/VCG41N1491003652.jpg?uid=386&amp;timestamp=1737439895&amp;sign=c5bd75b24fcfd9f82e8e50963aa2a20d" descr="templates\picture_hover\&amp;pky340_sjzg_VCG41N1491003652&amp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900" y="3578860"/>
            <a:ext cx="3088200" cy="2160000"/>
          </a:xfrm>
          <a:prstGeom prst="rect">
            <a:avLst/>
          </a:prstGeom>
        </p:spPr>
      </p:pic>
      <p:pic>
        <p:nvPicPr>
          <p:cNvPr id="5" name="http://photo-static-api.fotomore.com/creative/vcg/400/new/VCG211368209154.jpg?uid=386&amp;timestamp=1737439907&amp;sign=a9268b124d5b607861ba42b5e4873925" descr="templates\picture_hover\&amp;pky200_sjzg_VCG211368209154&amp;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560" y="3578860"/>
            <a:ext cx="21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09039" y="2708941"/>
            <a:ext cx="657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b="1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下节课再见！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kumimoji="0" lang="zh-CN" altLang="en-US" sz="2400" b="1" i="0" u="none" strike="noStrike" kern="1200" cap="none" spc="0" normalizeH="0" baseline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620076" y="1347554"/>
            <a:ext cx="895184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老师说借助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一把小豆子，就能估算出树叶的面积，这么神奇的算法，究竟有什么奥秘呢？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150" y="2917825"/>
            <a:ext cx="6489700" cy="3467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038122" y="1847550"/>
            <a:ext cx="4174067" cy="2190118"/>
            <a:chOff x="1167928" y="1570652"/>
            <a:chExt cx="4174067" cy="21901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928" y="1570652"/>
              <a:ext cx="2224503" cy="112708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167928" y="2592370"/>
              <a:ext cx="4174067" cy="1168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活动一：</a:t>
              </a:r>
              <a:r>
                <a:rPr lang="zh-CN" altLang="en-US" sz="1400" kern="0" dirty="0">
                  <a:latin typeface="方正姚体" panose="02010601030101010101" pitchFamily="2" charset="-122"/>
                  <a:ea typeface="方正姚体" panose="02010601030101010101" pitchFamily="2" charset="-122"/>
                  <a:sym typeface="+mn-ea"/>
                </a:rPr>
                <a:t>观察撒豆过程，分析算法原理</a:t>
              </a:r>
            </a:p>
            <a:p>
              <a:r>
                <a:rPr lang="zh-CN" altLang="en-US" sz="1400" kern="0" dirty="0">
                  <a:latin typeface="方正姚体" panose="02010601030101010101" pitchFamily="2" charset="-122"/>
                  <a:ea typeface="方正姚体" panose="02010601030101010101" pitchFamily="2" charset="-122"/>
                  <a:sym typeface="+mn-ea"/>
                </a:rPr>
                <a:t>活动二：规划程序模拟方案，确定估算方法</a:t>
              </a:r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78918" y="4035779"/>
            <a:ext cx="6248400" cy="1555088"/>
            <a:chOff x="3871497" y="3564607"/>
            <a:chExt cx="6248400" cy="155508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497" y="3564607"/>
              <a:ext cx="2224503" cy="11678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3871497" y="4597725"/>
              <a:ext cx="624840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latin typeface="方正姚体" panose="02010601030101010101" pitchFamily="2" charset="-122"/>
                  <a:ea typeface="方正姚体" panose="02010601030101010101" pitchFamily="2" charset="-122"/>
                  <a:sym typeface="+mn-ea"/>
                </a:rPr>
                <a:t>活动三：编写估算程序</a:t>
              </a:r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zh-CN" altLang="en-US" sz="1400" kern="0" dirty="0">
                  <a:latin typeface="方正姚体" panose="02010601030101010101" pitchFamily="2" charset="-122"/>
                  <a:ea typeface="方正姚体" panose="02010601030101010101" pitchFamily="2" charset="-122"/>
                  <a:sym typeface="+mn-ea"/>
                </a:rPr>
                <a:t>活动四：记录个人估算数据，研究小组估算数据</a:t>
              </a:r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94047" y="1847550"/>
            <a:ext cx="5932366" cy="1290637"/>
            <a:chOff x="6711050" y="1570652"/>
            <a:chExt cx="5932366" cy="12906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050" y="1570652"/>
              <a:ext cx="2393321" cy="108653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711050" y="2529384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+mn-ea"/>
                </a:rPr>
                <a:t>活动五：梳理算法原理</a:t>
              </a:r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93141" y="4035779"/>
            <a:ext cx="5932366" cy="1261158"/>
            <a:chOff x="8469371" y="4398020"/>
            <a:chExt cx="5932366" cy="126115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371" y="4398020"/>
              <a:ext cx="2260391" cy="98341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469371" y="5327273"/>
              <a:ext cx="5932366" cy="3319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kern="0" dirty="0">
                  <a:solidFill>
                    <a:schemeClr val="tx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+mn-ea"/>
                </a:rPr>
                <a:t>活动六：估算其他种类树叶的面积</a:t>
              </a:r>
              <a:endParaRPr lang="zh-CN" altLang="en-US" sz="14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cxnSp>
        <p:nvCxnSpPr>
          <p:cNvPr id="22" name="连接符: 曲线 21"/>
          <p:cNvCxnSpPr>
            <a:stCxn id="10" idx="1"/>
            <a:endCxn id="11" idx="1"/>
          </p:cNvCxnSpPr>
          <p:nvPr/>
        </p:nvCxnSpPr>
        <p:spPr>
          <a:xfrm rot="10800000" flipH="1" flipV="1">
            <a:off x="1038225" y="2411730"/>
            <a:ext cx="1340485" cy="2208530"/>
          </a:xfrm>
          <a:prstGeom prst="curvedConnector3">
            <a:avLst>
              <a:gd name="adj1" fmla="val -17764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/>
          <p:cNvCxnSpPr>
            <a:stCxn id="11" idx="3"/>
            <a:endCxn id="12" idx="1"/>
          </p:cNvCxnSpPr>
          <p:nvPr/>
        </p:nvCxnSpPr>
        <p:spPr>
          <a:xfrm flipV="1">
            <a:off x="4603115" y="2391410"/>
            <a:ext cx="1190625" cy="2228850"/>
          </a:xfrm>
          <a:prstGeom prst="curvedConnector3">
            <a:avLst>
              <a:gd name="adj1" fmla="val 50027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/>
          <p:cNvCxnSpPr>
            <a:stCxn id="12" idx="3"/>
            <a:endCxn id="13" idx="3"/>
          </p:cNvCxnSpPr>
          <p:nvPr/>
        </p:nvCxnSpPr>
        <p:spPr>
          <a:xfrm>
            <a:off x="8187368" y="2390819"/>
            <a:ext cx="2966164" cy="2136669"/>
          </a:xfrm>
          <a:prstGeom prst="curvedConnector3">
            <a:avLst>
              <a:gd name="adj1" fmla="val 107707"/>
            </a:avLst>
          </a:prstGeom>
          <a:ln w="38100">
            <a:solidFill>
              <a:srgbClr val="68C0C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 flipH="1">
            <a:off x="1607185" y="3616960"/>
            <a:ext cx="2460625" cy="1845310"/>
          </a:xfrm>
          <a:prstGeom prst="wedgeRoundRectCallout">
            <a:avLst>
              <a:gd name="adj1" fmla="val 52022"/>
              <a:gd name="adj2" fmla="val 26593"/>
              <a:gd name="adj3" fmla="val 16667"/>
            </a:avLst>
          </a:prstGeom>
          <a:solidFill>
            <a:srgbClr val="F0F7FD"/>
          </a:solidFill>
          <a:ln w="114300" cap="rnd" cmpd="sng">
            <a:solidFill>
              <a:srgbClr val="C5E4F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endParaRPr lang="zh-CN" altLang="en-US" sz="2400" b="0" dirty="0">
              <a:solidFill>
                <a:srgbClr val="3D7B75"/>
              </a:solidFill>
            </a:endParaRPr>
          </a:p>
        </p:txBody>
      </p:sp>
      <p:pic>
        <p:nvPicPr>
          <p:cNvPr id="28" name="Picture 6" descr="老师卡通图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61" l="5603" r="96983">
                        <a14:foregroundMark x1="64224" y1="9565" x2="33621" y2="32609"/>
                        <a14:foregroundMark x1="69397" y1="8261" x2="85776" y2="33913"/>
                        <a14:foregroundMark x1="85776" y1="33913" x2="91810" y2="66957"/>
                        <a14:foregroundMark x1="91810" y1="66957" x2="90086" y2="75652"/>
                        <a14:foregroundMark x1="81034" y1="12174" x2="93966" y2="43478"/>
                        <a14:foregroundMark x1="61638" y1="10435" x2="57328" y2="0"/>
                        <a14:foregroundMark x1="34052" y1="82609" x2="65517" y2="92609"/>
                        <a14:foregroundMark x1="65517" y1="92609" x2="73707" y2="98261"/>
                        <a14:foregroundMark x1="95690" y1="46522" x2="96983" y2="58261"/>
                        <a14:foregroundMark x1="10776" y1="38261" x2="5603" y2="1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55" y="4982845"/>
            <a:ext cx="69850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: 圆角 24"/>
          <p:cNvSpPr/>
          <p:nvPr/>
        </p:nvSpPr>
        <p:spPr>
          <a:xfrm>
            <a:off x="1607185" y="3856990"/>
            <a:ext cx="2460625" cy="504190"/>
          </a:xfrm>
          <a:prstGeom prst="roundRect">
            <a:avLst/>
          </a:prstGeom>
          <a:noFill/>
          <a:ln w="19050" cap="rnd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kern="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撒豆子估算树叶面积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 bwMode="auto">
          <a:xfrm>
            <a:off x="2242820" y="4274185"/>
            <a:ext cx="110109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活动一：观察撒豆过程，分析算法原理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86407" y="1382575"/>
            <a:ext cx="9097645" cy="1145540"/>
            <a:chOff x="886407" y="1382575"/>
            <a:chExt cx="9097645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909764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请观看微课，观察撒豆子的过程和结果，说一说，你觉得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撒豆法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可行吗？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20" y="4321810"/>
            <a:ext cx="542925" cy="551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4810" y="3281045"/>
            <a:ext cx="7035800" cy="239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95932" y="4911905"/>
            <a:ext cx="10344785" cy="1145540"/>
            <a:chOff x="886407" y="1382575"/>
            <a:chExt cx="10344785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1034478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请观察两次的撒豆结果，想一想，豆子落在树叶上的可能性和树叶面积有什么关系？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b="76098"/>
          <a:stretch>
            <a:fillRect/>
          </a:stretch>
        </p:blipFill>
        <p:spPr>
          <a:xfrm>
            <a:off x="3281680" y="1689735"/>
            <a:ext cx="5905500" cy="774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1624" t="24137" r="19462" b="22078"/>
          <a:stretch>
            <a:fillRect/>
          </a:stretch>
        </p:blipFill>
        <p:spPr>
          <a:xfrm>
            <a:off x="3832860" y="2565400"/>
            <a:ext cx="4069715" cy="1741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70784" r="7731"/>
          <a:stretch>
            <a:fillRect/>
          </a:stretch>
        </p:blipFill>
        <p:spPr>
          <a:xfrm>
            <a:off x="3143250" y="4085590"/>
            <a:ext cx="5448935" cy="9461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02170" y="1864995"/>
            <a:ext cx="5803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</a:t>
            </a:r>
          </a:p>
        </p:txBody>
      </p:sp>
      <p:sp>
        <p:nvSpPr>
          <p:cNvPr id="3" name="矩形 2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活动一：观察撒豆过程，分析算法原理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6428" t="9176" r="26905" b="46117"/>
          <a:stretch>
            <a:fillRect/>
          </a:stretch>
        </p:blipFill>
        <p:spPr>
          <a:xfrm>
            <a:off x="3526790" y="3491865"/>
            <a:ext cx="3767455" cy="826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活动二：规划程序模拟方案，确定估算方法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86407" y="1382575"/>
            <a:ext cx="9097645" cy="1145540"/>
            <a:chOff x="886407" y="1382575"/>
            <a:chExt cx="9097645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909764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请观察豆子落在方纸上的分布情况，说一说，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撒豆法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有哪些不足之处？你有什么办法来解决这些问题？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179" r="31872"/>
          <a:stretch>
            <a:fillRect/>
          </a:stretch>
        </p:blipFill>
        <p:spPr>
          <a:xfrm>
            <a:off x="2764790" y="4366895"/>
            <a:ext cx="4529455" cy="9575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927090" y="3348355"/>
            <a:ext cx="9023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均</a:t>
            </a:r>
            <a:r>
              <a:rPr lang="en-US" altLang="zh-CN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</a:t>
            </a:r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99200" y="3796030"/>
            <a:ext cx="9023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麻</a:t>
            </a:r>
            <a:r>
              <a:rPr lang="en-US" altLang="zh-CN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74986" t="207" r="-76" b="9519"/>
          <a:stretch>
            <a:fillRect/>
          </a:stretch>
        </p:blipFill>
        <p:spPr>
          <a:xfrm>
            <a:off x="7606030" y="3072765"/>
            <a:ext cx="2251710" cy="225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活动二：规划程序模拟方案，确定估算方法</a:t>
            </a:r>
            <a:endParaRPr lang="zh-CN" altLang="en-US" sz="2000" kern="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6407" y="1382575"/>
            <a:ext cx="9097645" cy="1145540"/>
            <a:chOff x="886407" y="1382575"/>
            <a:chExt cx="9097645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909764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下面两段程序可以用来实现撒豆法中的什么功能，请连一连。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941705" y="2527935"/>
            <a:ext cx="666750" cy="811530"/>
          </a:xfrm>
          <a:prstGeom prst="rect">
            <a:avLst/>
          </a:prstGeom>
        </p:spPr>
      </p:pic>
      <p:sp>
        <p:nvSpPr>
          <p:cNvPr id="217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3505" y="3492500"/>
            <a:ext cx="3309620" cy="276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algn="ctr"/>
            <a:r>
              <a:rPr lang="en-US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随机画点可以代替</a:t>
            </a:r>
            <a:r>
              <a:rPr lang="zh-CN" altLang="en-US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（</a:t>
            </a:r>
            <a:r>
              <a:rPr lang="en-US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    </a:t>
            </a:r>
            <a:r>
              <a:rPr lang="zh-CN" altLang="en-US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）</a:t>
            </a:r>
            <a:r>
              <a:rPr lang="en-US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豆子。</a:t>
            </a:r>
          </a:p>
        </p:txBody>
      </p:sp>
      <p:pic>
        <p:nvPicPr>
          <p:cNvPr id="6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7"/>
          <a:stretch>
            <a:fillRect/>
          </a:stretch>
        </p:blipFill>
        <p:spPr>
          <a:xfrm flipH="1">
            <a:off x="3511550" y="3404870"/>
            <a:ext cx="1144270" cy="430530"/>
          </a:xfrm>
          <a:prstGeom prst="rect">
            <a:avLst/>
          </a:prstGeom>
          <a:ln>
            <a:noFill/>
          </a:ln>
        </p:spPr>
      </p:pic>
      <p:pic>
        <p:nvPicPr>
          <p:cNvPr id="10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r="-2"/>
          <a:stretch>
            <a:fillRect/>
          </a:stretch>
        </p:blipFill>
        <p:spPr>
          <a:xfrm flipH="1">
            <a:off x="941705" y="3404870"/>
            <a:ext cx="1410335" cy="430530"/>
          </a:xfrm>
          <a:prstGeom prst="rect">
            <a:avLst/>
          </a:prstGeom>
          <a:ln>
            <a:noFill/>
          </a:ln>
        </p:spPr>
      </p:pic>
      <p:pic>
        <p:nvPicPr>
          <p:cNvPr id="11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r="27897"/>
          <a:stretch>
            <a:fillRect/>
          </a:stretch>
        </p:blipFill>
        <p:spPr>
          <a:xfrm>
            <a:off x="2096770" y="3404870"/>
            <a:ext cx="1449070" cy="430530"/>
          </a:xfrm>
          <a:prstGeom prst="rect">
            <a:avLst/>
          </a:prstGeom>
          <a:ln>
            <a:noFill/>
          </a:ln>
        </p:spPr>
      </p:pic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3308350" y="3362960"/>
            <a:ext cx="4959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撒</a:t>
            </a:r>
          </a:p>
        </p:txBody>
      </p:sp>
      <p:pic>
        <p:nvPicPr>
          <p:cNvPr id="197346991" name="图片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43"/>
          <a:stretch>
            <a:fillRect/>
          </a:stretch>
        </p:blipFill>
        <p:spPr>
          <a:xfrm>
            <a:off x="6550660" y="4385310"/>
            <a:ext cx="5038036" cy="141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50688" name="图片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2" r="50401"/>
          <a:stretch>
            <a:fillRect/>
          </a:stretch>
        </p:blipFill>
        <p:spPr>
          <a:xfrm>
            <a:off x="6550343" y="3249930"/>
            <a:ext cx="2497268" cy="74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705" y="4499610"/>
            <a:ext cx="933450" cy="868680"/>
          </a:xfrm>
          <a:prstGeom prst="rect">
            <a:avLst/>
          </a:prstGeom>
        </p:spPr>
      </p:pic>
      <p:sp>
        <p:nvSpPr>
          <p:cNvPr id="17" name="文本框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71575" y="5527675"/>
            <a:ext cx="4781550" cy="276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0" vert="horz" wrap="square" lIns="0" tIns="0" rIns="0" bIns="0" anchor="t" anchorCtr="0">
            <a:spAutoFit/>
          </a:bodyPr>
          <a:lstStyle/>
          <a:p>
            <a:pPr algn="ctr"/>
            <a:r>
              <a:rPr lang="zh-CN" altLang="en-US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累计碰到绿色的点，可以代替（</a:t>
            </a:r>
            <a:r>
              <a:rPr lang="en-US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    </a:t>
            </a:r>
            <a:r>
              <a:rPr lang="zh-CN" altLang="en-US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）</a:t>
            </a:r>
            <a:r>
              <a:rPr lang="en-US" altLang="zh-CN" kern="1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Times New Roman" panose="02020603050405020304"/>
              </a:rPr>
              <a:t>豆子。</a:t>
            </a:r>
          </a:p>
        </p:txBody>
      </p:sp>
      <p:pic>
        <p:nvPicPr>
          <p:cNvPr id="19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7"/>
          <a:stretch>
            <a:fillRect/>
          </a:stretch>
        </p:blipFill>
        <p:spPr>
          <a:xfrm flipH="1">
            <a:off x="4623435" y="5438140"/>
            <a:ext cx="1144270" cy="430530"/>
          </a:xfrm>
          <a:prstGeom prst="rect">
            <a:avLst/>
          </a:prstGeom>
          <a:ln>
            <a:noFill/>
          </a:ln>
        </p:spPr>
      </p:pic>
      <p:pic>
        <p:nvPicPr>
          <p:cNvPr id="20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r="-2"/>
          <a:stretch>
            <a:fillRect/>
          </a:stretch>
        </p:blipFill>
        <p:spPr>
          <a:xfrm flipH="1">
            <a:off x="941705" y="5438140"/>
            <a:ext cx="1410335" cy="430530"/>
          </a:xfrm>
          <a:prstGeom prst="rect">
            <a:avLst/>
          </a:prstGeom>
          <a:ln>
            <a:noFill/>
          </a:ln>
        </p:spPr>
      </p:pic>
      <p:pic>
        <p:nvPicPr>
          <p:cNvPr id="21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r="27897"/>
          <a:stretch>
            <a:fillRect/>
          </a:stretch>
        </p:blipFill>
        <p:spPr>
          <a:xfrm>
            <a:off x="2271395" y="5438140"/>
            <a:ext cx="2481580" cy="430530"/>
          </a:xfrm>
          <a:prstGeom prst="rect">
            <a:avLst/>
          </a:prstGeom>
          <a:ln>
            <a:noFill/>
          </a:ln>
        </p:spPr>
      </p:pic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4418965" y="5391150"/>
            <a:ext cx="47371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-600" dirty="0">
                <a:solidFill>
                  <a:schemeClr val="accent6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</a:t>
            </a:r>
          </a:p>
        </p:txBody>
      </p:sp>
      <p:cxnSp>
        <p:nvCxnSpPr>
          <p:cNvPr id="26" name="直接连接符 25"/>
          <p:cNvCxnSpPr>
            <a:stCxn id="19" idx="1"/>
          </p:cNvCxnSpPr>
          <p:nvPr/>
        </p:nvCxnSpPr>
        <p:spPr>
          <a:xfrm flipV="1">
            <a:off x="5767705" y="3620770"/>
            <a:ext cx="784225" cy="203263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6" idx="1"/>
            <a:endCxn id="197346991" idx="1"/>
          </p:cNvCxnSpPr>
          <p:nvPr/>
        </p:nvCxnSpPr>
        <p:spPr>
          <a:xfrm>
            <a:off x="4655820" y="3620135"/>
            <a:ext cx="1894840" cy="147510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活动二：规划程序模拟方案，确定估算方法</a:t>
            </a:r>
            <a:endParaRPr lang="zh-CN" altLang="en-US" sz="2000" kern="0" dirty="0">
              <a:solidFill>
                <a:schemeClr val="tx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6407" y="1382575"/>
            <a:ext cx="9097645" cy="1145540"/>
            <a:chOff x="886407" y="1382575"/>
            <a:chExt cx="9097645" cy="1145540"/>
          </a:xfrm>
        </p:grpSpPr>
        <p:sp>
          <p:nvSpPr>
            <p:cNvPr id="27" name="文本框 26"/>
            <p:cNvSpPr txBox="1"/>
            <p:nvPr/>
          </p:nvSpPr>
          <p:spPr>
            <a:xfrm flipH="1">
              <a:off x="886407" y="1808025"/>
              <a:ext cx="909764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想一想，如何才能根据撒豆子的结果估算出树叶的面积？请补充计算公式中的运算符号。</a:t>
              </a:r>
            </a:p>
          </p:txBody>
        </p:sp>
        <p:pic>
          <p:nvPicPr>
            <p:cNvPr id="53" name="图片 52" descr="卡通人物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18760" y="2323465"/>
            <a:ext cx="6132830" cy="1281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49551"/>
          <a:stretch>
            <a:fillRect/>
          </a:stretch>
        </p:blipFill>
        <p:spPr>
          <a:xfrm>
            <a:off x="1833880" y="3323590"/>
            <a:ext cx="8354060" cy="1249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1679" b="1819"/>
          <a:stretch>
            <a:fillRect/>
          </a:stretch>
        </p:blipFill>
        <p:spPr>
          <a:xfrm>
            <a:off x="2355215" y="4867275"/>
            <a:ext cx="8354060" cy="115189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5692775" y="3729990"/>
            <a:ext cx="90233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spc="-300" dirty="0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52349" y="857203"/>
            <a:ext cx="5932366" cy="331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tx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活动三：编写估算程序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86407" y="1382575"/>
            <a:ext cx="9097645" cy="1145540"/>
            <a:chOff x="886407" y="1382575"/>
            <a:chExt cx="9097645" cy="1145540"/>
          </a:xfrm>
        </p:grpSpPr>
        <p:sp>
          <p:nvSpPr>
            <p:cNvPr id="24" name="文本框 23"/>
            <p:cNvSpPr txBox="1"/>
            <p:nvPr/>
          </p:nvSpPr>
          <p:spPr>
            <a:xfrm flipH="1">
              <a:off x="886407" y="1808025"/>
              <a:ext cx="9097645" cy="720090"/>
            </a:xfrm>
            <a:prstGeom prst="roundRect">
              <a:avLst>
                <a:gd name="adj" fmla="val 246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 cap="rnd" cmpd="thickThin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0" tIns="0" rIns="10800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just">
                <a:defRPr sz="3600" b="1" kern="0">
                  <a:latin typeface="华文新魏" panose="02010800040101010101" pitchFamily="2" charset="-122"/>
                  <a:ea typeface="华文新魏" panose="02010800040101010101" pitchFamily="2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请打开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估算树叶面积</a:t>
              </a:r>
              <a:r>
                <a:rPr lang="en-US" altLang="zh-CN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lang="zh-CN" altLang="en-US" sz="1800" b="0" dirty="0">
                  <a:solidFill>
                    <a:srgbClr val="5E3F0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程序，将程序指令补充完整。</a:t>
              </a:r>
            </a:p>
          </p:txBody>
        </p:sp>
        <p:pic>
          <p:nvPicPr>
            <p:cNvPr id="33" name="图片 32" descr="卡通人物&#10;&#10;描述已自动生成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t="6012" r="13980" b="4155"/>
            <a:stretch>
              <a:fillRect/>
            </a:stretch>
          </p:blipFill>
          <p:spPr>
            <a:xfrm>
              <a:off x="886408" y="1382575"/>
              <a:ext cx="947476" cy="1080000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7725" y="2462530"/>
            <a:ext cx="6305550" cy="37846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067425" y="5210810"/>
            <a:ext cx="5851525" cy="868680"/>
            <a:chOff x="9555" y="8206"/>
            <a:chExt cx="9215" cy="1368"/>
          </a:xfrm>
        </p:grpSpPr>
        <p:sp>
          <p:nvSpPr>
            <p:cNvPr id="40" name="文本框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184" y="8816"/>
              <a:ext cx="8586" cy="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/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要实现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“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碰到一次数一次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”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，应该填几？</a:t>
              </a:r>
            </a:p>
          </p:txBody>
        </p:sp>
        <p:pic>
          <p:nvPicPr>
            <p:cNvPr id="41" name="图片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7"/>
            <a:stretch>
              <a:fillRect/>
            </a:stretch>
          </p:blipFill>
          <p:spPr>
            <a:xfrm flipH="1">
              <a:off x="16052" y="8695"/>
              <a:ext cx="1802" cy="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5" r="-2"/>
            <a:stretch>
              <a:fillRect/>
            </a:stretch>
          </p:blipFill>
          <p:spPr>
            <a:xfrm flipH="1">
              <a:off x="10465" y="8695"/>
              <a:ext cx="2221" cy="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图片 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1" r="27897"/>
            <a:stretch>
              <a:fillRect/>
            </a:stretch>
          </p:blipFill>
          <p:spPr>
            <a:xfrm>
              <a:off x="12534" y="8695"/>
              <a:ext cx="5061" cy="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图片 4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55" y="8206"/>
              <a:ext cx="1470" cy="1368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5375275" y="2593340"/>
            <a:ext cx="5781675" cy="811530"/>
            <a:chOff x="8465" y="4084"/>
            <a:chExt cx="9105" cy="1278"/>
          </a:xfrm>
        </p:grpSpPr>
        <p:pic>
          <p:nvPicPr>
            <p:cNvPr id="46" name="图片 4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8465" y="4084"/>
              <a:ext cx="1050" cy="1278"/>
            </a:xfrm>
            <a:prstGeom prst="rect">
              <a:avLst/>
            </a:prstGeom>
          </p:spPr>
        </p:pic>
        <p:sp>
          <p:nvSpPr>
            <p:cNvPr id="47" name="文本框 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984" y="4436"/>
              <a:ext cx="8586" cy="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/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如果要撒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100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颗豆子，填几合适？</a:t>
              </a:r>
              <a:r>
                <a:rPr lang="en-US" altLang="zh-CN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1000</a:t>
              </a:r>
              <a:r>
                <a:rPr lang="zh-CN" altLang="en-US" kern="1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/>
                  <a:sym typeface="Times New Roman" panose="02020603050405020304"/>
                </a:rPr>
                <a:t>颗呢？</a:t>
              </a:r>
            </a:p>
          </p:txBody>
        </p:sp>
        <p:pic>
          <p:nvPicPr>
            <p:cNvPr id="48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7"/>
            <a:stretch>
              <a:fillRect/>
            </a:stretch>
          </p:blipFill>
          <p:spPr>
            <a:xfrm flipH="1">
              <a:off x="15072" y="4315"/>
              <a:ext cx="1802" cy="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5" r="-2"/>
            <a:stretch>
              <a:fillRect/>
            </a:stretch>
          </p:blipFill>
          <p:spPr>
            <a:xfrm flipH="1">
              <a:off x="9165" y="4315"/>
              <a:ext cx="2221" cy="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图片 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1" r="27897"/>
            <a:stretch>
              <a:fillRect/>
            </a:stretch>
          </p:blipFill>
          <p:spPr>
            <a:xfrm>
              <a:off x="11334" y="4315"/>
              <a:ext cx="5061" cy="67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" name="文本框 50"/>
          <p:cNvSpPr txBox="1"/>
          <p:nvPr/>
        </p:nvSpPr>
        <p:spPr>
          <a:xfrm>
            <a:off x="5725160" y="3314700"/>
            <a:ext cx="90233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300" dirty="0">
                <a:solidFill>
                  <a:schemeClr val="accent6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773545" y="4962525"/>
            <a:ext cx="90233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300" dirty="0">
                <a:solidFill>
                  <a:schemeClr val="accent6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6.55,&quot;left&quot;:64.6,&quot;top&quot;:199.05,&quot;width&quot;:451.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6.55,&quot;left&quot;:64.6,&quot;top&quot;:199.05,&quot;width&quot;:451.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6.1,&quot;left&quot;:64.6,&quot;top&quot;:209.1,&quot;width&quot;:394.6}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588</Words>
  <Application>Microsoft Office PowerPoint</Application>
  <PresentationFormat>宽屏</PresentationFormat>
  <Paragraphs>70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方正启体简体</vt:lpstr>
      <vt:lpstr>隶书</vt:lpstr>
      <vt:lpstr>方正姚体</vt:lpstr>
      <vt:lpstr>印品灵秀体</vt:lpstr>
      <vt:lpstr>微软雅黑</vt:lpstr>
      <vt:lpstr>楷体</vt:lpstr>
      <vt:lpstr>黑体</vt:lpstr>
      <vt:lpstr>Arial</vt:lpstr>
      <vt:lpstr>华文新魏</vt:lpstr>
      <vt:lpstr>方正苏新诗柳楷简体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方其桂</cp:lastModifiedBy>
  <cp:revision>318</cp:revision>
  <dcterms:created xsi:type="dcterms:W3CDTF">2021-03-10T11:26:00Z</dcterms:created>
  <dcterms:modified xsi:type="dcterms:W3CDTF">2025-01-21T07:17:39Z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6CAB5E398F6D4214B050436166A3D319_13</vt:lpwstr>
  </property>
  <property fmtid="{D5CDD505-2E9C-101B-9397-08002B2CF9AE}" pid="3" name="KSOProductBuildVer">
    <vt:lpwstr>2052-12.1.0.19770</vt:lpwstr>
  </property>
</Properties>
</file>