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  <p:sldMasterId id="2147483676" r:id="rId3"/>
  </p:sldMasterIdLst>
  <p:notesMasterIdLst>
    <p:notesMasterId r:id="rId20"/>
  </p:notesMasterIdLst>
  <p:sldIdLst>
    <p:sldId id="12703" r:id="rId4"/>
    <p:sldId id="637" r:id="rId5"/>
    <p:sldId id="12705" r:id="rId6"/>
    <p:sldId id="12726" r:id="rId7"/>
    <p:sldId id="12707" r:id="rId8"/>
    <p:sldId id="12727" r:id="rId9"/>
    <p:sldId id="12728" r:id="rId10"/>
    <p:sldId id="12729" r:id="rId11"/>
    <p:sldId id="12742" r:id="rId12"/>
    <p:sldId id="12738" r:id="rId13"/>
    <p:sldId id="12739" r:id="rId14"/>
    <p:sldId id="12740" r:id="rId15"/>
    <p:sldId id="12723" r:id="rId16"/>
    <p:sldId id="12741" r:id="rId17"/>
    <p:sldId id="12734" r:id="rId18"/>
    <p:sldId id="12704" r:id="rId19"/>
  </p:sldIdLst>
  <p:sldSz cx="12192000" cy="6858000"/>
  <p:notesSz cx="6858000" cy="9144000"/>
  <p:embeddedFontLst>
    <p:embeddedFont>
      <p:font typeface="方正启体简体" panose="02010600030101010101" charset="-122"/>
      <p:regular r:id="rId21"/>
    </p:embeddedFont>
    <p:embeddedFont>
      <p:font typeface="方正苏新诗柳楷简体" panose="02010600030101010101" charset="-122"/>
      <p:regular r:id="rId22"/>
    </p:embeddedFont>
    <p:embeddedFont>
      <p:font typeface="印品灵秀体" panose="02010600030101010101" charset="-122"/>
      <p:regular r:id="rId23"/>
    </p:embeddedFont>
    <p:embeddedFont>
      <p:font typeface="方正姚体" panose="02010601030101010101" pitchFamily="2" charset="-122"/>
      <p:regular r:id="rId24"/>
    </p:embeddedFont>
    <p:embeddedFont>
      <p:font typeface="华文楷体" panose="02010600040101010101" pitchFamily="2" charset="-122"/>
      <p:regular r:id="rId25"/>
    </p:embeddedFont>
    <p:embeddedFont>
      <p:font typeface="华文新魏" panose="02010800040101010101" pitchFamily="2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隶书" panose="020105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幼圆" panose="02010509060101010101" pitchFamily="49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FC000"/>
    <a:srgbClr val="3D7B75"/>
    <a:srgbClr val="EFFFEF"/>
    <a:srgbClr val="68C0C0"/>
    <a:srgbClr val="A3DAFF"/>
    <a:srgbClr val="7EBFB9"/>
    <a:srgbClr val="69C0C0"/>
    <a:srgbClr val="CC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9" autoAdjust="0"/>
    <p:restoredTop sz="93043" autoAdjust="0"/>
  </p:normalViewPr>
  <p:slideViewPr>
    <p:cSldViewPr snapToGrid="0" showGuides="1">
      <p:cViewPr varScale="1">
        <p:scale>
          <a:sx n="102" d="100"/>
          <a:sy n="102" d="100"/>
        </p:scale>
        <p:origin x="516" y="84"/>
      </p:cViewPr>
      <p:guideLst>
        <p:guide orient="horz" pos="2137"/>
        <p:guide orient="horz" pos="527"/>
        <p:guide pos="438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"/>
    </p:cViewPr>
  </p:sorter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2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16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2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21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54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89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06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244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6DB20-9A35-C87D-9C0A-A10A87A76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8F581A-D6FD-19CA-C2B3-249185531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608D1C3-54E4-21AA-46D8-A0A5DF35B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E19800-EB58-4840-8DFF-704C51FE7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07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73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54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97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99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6474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短跑赛道随机排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D628FDD-B221-E938-8A35-EA84F4C921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巧猜老师的年龄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解决查找问题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70DE7C-FA09-AD32-D79A-A1023A77E3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2BB5FDF-B748-EF46-AEE3-2B1F74955741}"/>
              </a:ext>
            </a:extLst>
          </p:cNvPr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8E4DBCE-A1C8-B396-A607-EAA51908E909}"/>
              </a:ext>
            </a:extLst>
          </p:cNvPr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522E19-D1AA-03EE-4F42-584D8AC7E06C}"/>
              </a:ext>
            </a:extLst>
          </p:cNvPr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34C4840-497F-0D32-0A47-6EE110759CD7}"/>
              </a:ext>
            </a:extLst>
          </p:cNvPr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D1E5A09-2497-CDD8-EFCA-FF23F1C990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03ACD6-9FEB-9815-E40D-B828884F95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03D0C72-29AF-0F1F-4AC1-06CBD7095F73}"/>
              </a:ext>
            </a:extLst>
          </p:cNvPr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CC60B7E-A8DE-B032-F919-7FF1293245BC}"/>
              </a:ext>
            </a:extLst>
          </p:cNvPr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252959-A481-D4AB-273C-917D6F95986E}"/>
              </a:ext>
            </a:extLst>
          </p:cNvPr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042D56-253A-A8C4-9731-BA1AEE739E87}"/>
              </a:ext>
            </a:extLst>
          </p:cNvPr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7A4C395-C8B9-75B4-02DA-9AB3556370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20AFB5F-08DD-56F3-D224-377DCA8EE8DE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巧猜老师的年龄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解决查找问题</a:t>
            </a:r>
          </a:p>
        </p:txBody>
      </p:sp>
    </p:spTree>
    <p:extLst>
      <p:ext uri="{BB962C8B-B14F-4D97-AF65-F5344CB8AC3E}">
        <p14:creationId xmlns:p14="http://schemas.microsoft.com/office/powerpoint/2010/main" val="283505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03ACD6-9FEB-9815-E40D-B828884F95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A7A41E9-5B9A-B76F-7E3C-61C66DE08DAB}"/>
              </a:ext>
            </a:extLst>
          </p:cNvPr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F4307D-C2E0-D46C-BF53-BB950546BA11}"/>
              </a:ext>
            </a:extLst>
          </p:cNvPr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842C61-7952-A516-4366-2C23B56DF172}"/>
              </a:ext>
            </a:extLst>
          </p:cNvPr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B4A8D2-CC12-021B-E42B-55BAA6F6BC29}"/>
              </a:ext>
            </a:extLst>
          </p:cNvPr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2FA7BBA-C1FB-7764-5EE2-1BE0FAFC3F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20064CD-12CB-93FE-CD3D-42B4B4556A5C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巧猜老师的年龄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解决查找问题</a:t>
            </a:r>
          </a:p>
        </p:txBody>
      </p:sp>
    </p:spTree>
    <p:extLst>
      <p:ext uri="{BB962C8B-B14F-4D97-AF65-F5344CB8AC3E}">
        <p14:creationId xmlns:p14="http://schemas.microsoft.com/office/powerpoint/2010/main" val="3736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00DF16F-EC54-96FA-396C-A6D3C46D3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2FE78D1-74A1-E829-EB42-52C4E0882066}"/>
              </a:ext>
            </a:extLst>
          </p:cNvPr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0B36CD-12A5-94E0-AF72-0174FB9BB475}"/>
              </a:ext>
            </a:extLst>
          </p:cNvPr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2470CB-9EDD-2E73-B8FA-D6C8FA9586D8}"/>
              </a:ext>
            </a:extLst>
          </p:cNvPr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77C94A5-12A8-B562-1610-B9267C44BBBF}"/>
              </a:ext>
            </a:extLst>
          </p:cNvPr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2F56FA7-A921-DC36-8625-E4EEA9C620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9C280C9-FE49-0439-EE7E-57E87CEB6FFF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巧猜老师的年龄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解决查找问题</a:t>
            </a:r>
          </a:p>
        </p:txBody>
      </p:sp>
    </p:spTree>
    <p:extLst>
      <p:ext uri="{BB962C8B-B14F-4D97-AF65-F5344CB8AC3E}">
        <p14:creationId xmlns:p14="http://schemas.microsoft.com/office/powerpoint/2010/main" val="93784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C466FEB-4D32-4B3E-A766-AB1A0E609FA6}"/>
              </a:ext>
            </a:extLst>
          </p:cNvPr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960BE6D-754C-43DD-A437-DB1290952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6CCB11-32EC-4D50-86A2-A7D103ED05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419D7F2-48BD-4163-A358-8647007DE403}"/>
              </a:ext>
            </a:extLst>
          </p:cNvPr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867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960BE6D-754C-43DD-A437-DB1290952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6CCB11-32EC-4D50-86A2-A7D103ED05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419D7F2-48BD-4163-A358-8647007DE403}"/>
              </a:ext>
            </a:extLst>
          </p:cNvPr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06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6" r:id="rId3"/>
    <p:sldLayoutId id="2147483688" r:id="rId4"/>
    <p:sldLayoutId id="2147483687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51E3F27-7AD3-4A72-9271-8835B07D44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08CC6E-5C3D-4C1E-95A7-26A26464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5CF23CDF-0015-D655-BABD-B6AA6EDCDCB3}"/>
              </a:ext>
            </a:extLst>
          </p:cNvPr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>
            <a:extLst>
              <a:ext uri="{FF2B5EF4-FFF2-40B4-BE49-F238E27FC236}">
                <a16:creationId xmlns:a16="http://schemas.microsoft.com/office/drawing/2014/main" id="{C7F40476-B50C-3327-3D6C-B88EE596B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838" y="2328058"/>
            <a:ext cx="7620319" cy="214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6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课  巧猜老师的年龄</a:t>
            </a:r>
            <a:endParaRPr lang="en-US" altLang="zh-CN" sz="4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解决查找问题</a:t>
            </a:r>
            <a:endParaRPr lang="zh-CN" altLang="en-US" sz="40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ADEBA1E-241F-55A5-B270-3A1B30E5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067" y="919406"/>
            <a:ext cx="3754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社团活动解趣题</a:t>
            </a:r>
          </a:p>
        </p:txBody>
      </p:sp>
      <p:sp>
        <p:nvSpPr>
          <p:cNvPr id="5" name="矩形 259">
            <a:extLst>
              <a:ext uri="{FF2B5EF4-FFF2-40B4-BE49-F238E27FC236}">
                <a16:creationId xmlns:a16="http://schemas.microsoft.com/office/drawing/2014/main" id="{E89C6A11-A707-D6C9-7C4A-BDEFACC8D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505" y="5377399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淮北市杜集区朔里实验小学    邢萍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0720B3-B37E-0BC8-9383-6CC635534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27CE9AB-7FCC-E639-6976-5F1115E2A2C7}"/>
              </a:ext>
            </a:extLst>
          </p:cNvPr>
          <p:cNvSpPr txBox="1"/>
          <p:nvPr/>
        </p:nvSpPr>
        <p:spPr>
          <a:xfrm>
            <a:off x="1689400" y="919406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83C0B4-D567-8D35-62AB-C9E94DA52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1EDF5A4-4610-E6C2-C812-F9DDA4CA0855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活动五：验证算法 查找年龄</a:t>
            </a:r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0B76A6E8-4135-C21E-636D-5CEE22FB5F61}"/>
              </a:ext>
            </a:extLst>
          </p:cNvPr>
          <p:cNvSpPr/>
          <p:nvPr/>
        </p:nvSpPr>
        <p:spPr>
          <a:xfrm>
            <a:off x="831759" y="1300676"/>
            <a:ext cx="4644000" cy="275077"/>
          </a:xfrm>
          <a:custGeom>
            <a:avLst/>
            <a:gdLst>
              <a:gd name="connsiteX0" fmla="*/ 0 w 4644000"/>
              <a:gd name="connsiteY0" fmla="*/ 45847 h 275077"/>
              <a:gd name="connsiteX1" fmla="*/ 45847 w 4644000"/>
              <a:gd name="connsiteY1" fmla="*/ 0 h 275077"/>
              <a:gd name="connsiteX2" fmla="*/ 774000 w 4644000"/>
              <a:gd name="connsiteY2" fmla="*/ 0 h 275077"/>
              <a:gd name="connsiteX3" fmla="*/ 774000 w 4644000"/>
              <a:gd name="connsiteY3" fmla="*/ 0 h 275077"/>
              <a:gd name="connsiteX4" fmla="*/ 1935000 w 4644000"/>
              <a:gd name="connsiteY4" fmla="*/ 0 h 275077"/>
              <a:gd name="connsiteX5" fmla="*/ 4598153 w 4644000"/>
              <a:gd name="connsiteY5" fmla="*/ 0 h 275077"/>
              <a:gd name="connsiteX6" fmla="*/ 4644000 w 4644000"/>
              <a:gd name="connsiteY6" fmla="*/ 45847 h 275077"/>
              <a:gd name="connsiteX7" fmla="*/ 4644000 w 4644000"/>
              <a:gd name="connsiteY7" fmla="*/ 160462 h 275077"/>
              <a:gd name="connsiteX8" fmla="*/ 4644000 w 4644000"/>
              <a:gd name="connsiteY8" fmla="*/ 160462 h 275077"/>
              <a:gd name="connsiteX9" fmla="*/ 4644000 w 4644000"/>
              <a:gd name="connsiteY9" fmla="*/ 229231 h 275077"/>
              <a:gd name="connsiteX10" fmla="*/ 4644000 w 4644000"/>
              <a:gd name="connsiteY10" fmla="*/ 229230 h 275077"/>
              <a:gd name="connsiteX11" fmla="*/ 4598153 w 4644000"/>
              <a:gd name="connsiteY11" fmla="*/ 275077 h 275077"/>
              <a:gd name="connsiteX12" fmla="*/ 1935000 w 4644000"/>
              <a:gd name="connsiteY12" fmla="*/ 275077 h 275077"/>
              <a:gd name="connsiteX13" fmla="*/ 774000 w 4644000"/>
              <a:gd name="connsiteY13" fmla="*/ 275077 h 275077"/>
              <a:gd name="connsiteX14" fmla="*/ 774000 w 4644000"/>
              <a:gd name="connsiteY14" fmla="*/ 275077 h 275077"/>
              <a:gd name="connsiteX15" fmla="*/ 45847 w 4644000"/>
              <a:gd name="connsiteY15" fmla="*/ 275077 h 275077"/>
              <a:gd name="connsiteX16" fmla="*/ 0 w 4644000"/>
              <a:gd name="connsiteY16" fmla="*/ 229230 h 275077"/>
              <a:gd name="connsiteX17" fmla="*/ 0 w 4644000"/>
              <a:gd name="connsiteY17" fmla="*/ 229231 h 275077"/>
              <a:gd name="connsiteX18" fmla="*/ -193980 w 4644000"/>
              <a:gd name="connsiteY18" fmla="*/ 216142 h 275077"/>
              <a:gd name="connsiteX19" fmla="*/ 0 w 4644000"/>
              <a:gd name="connsiteY19" fmla="*/ 160462 h 275077"/>
              <a:gd name="connsiteX20" fmla="*/ 0 w 4644000"/>
              <a:gd name="connsiteY20" fmla="*/ 45847 h 27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44000" h="275077" extrusionOk="0">
                <a:moveTo>
                  <a:pt x="0" y="45847"/>
                </a:moveTo>
                <a:cubicBezTo>
                  <a:pt x="-1804" y="19303"/>
                  <a:pt x="22039" y="1268"/>
                  <a:pt x="45847" y="0"/>
                </a:cubicBezTo>
                <a:cubicBezTo>
                  <a:pt x="164904" y="-27067"/>
                  <a:pt x="624940" y="-535"/>
                  <a:pt x="774000" y="0"/>
                </a:cubicBezTo>
                <a:lnTo>
                  <a:pt x="774000" y="0"/>
                </a:lnTo>
                <a:cubicBezTo>
                  <a:pt x="1334293" y="79812"/>
                  <a:pt x="1742102" y="102251"/>
                  <a:pt x="1935000" y="0"/>
                </a:cubicBezTo>
                <a:cubicBezTo>
                  <a:pt x="2467912" y="-142349"/>
                  <a:pt x="4193867" y="-153930"/>
                  <a:pt x="4598153" y="0"/>
                </a:cubicBezTo>
                <a:cubicBezTo>
                  <a:pt x="4624576" y="-2054"/>
                  <a:pt x="4648662" y="20844"/>
                  <a:pt x="4644000" y="45847"/>
                </a:cubicBezTo>
                <a:cubicBezTo>
                  <a:pt x="4642798" y="69033"/>
                  <a:pt x="4651581" y="123807"/>
                  <a:pt x="4644000" y="160462"/>
                </a:cubicBezTo>
                <a:lnTo>
                  <a:pt x="4644000" y="160462"/>
                </a:lnTo>
                <a:cubicBezTo>
                  <a:pt x="4638728" y="180259"/>
                  <a:pt x="4648556" y="199043"/>
                  <a:pt x="4644000" y="229231"/>
                </a:cubicBezTo>
                <a:lnTo>
                  <a:pt x="4644000" y="229230"/>
                </a:lnTo>
                <a:cubicBezTo>
                  <a:pt x="4643985" y="255031"/>
                  <a:pt x="4626947" y="276753"/>
                  <a:pt x="4598153" y="275077"/>
                </a:cubicBezTo>
                <a:cubicBezTo>
                  <a:pt x="3653867" y="288565"/>
                  <a:pt x="2790173" y="191725"/>
                  <a:pt x="1935000" y="275077"/>
                </a:cubicBezTo>
                <a:cubicBezTo>
                  <a:pt x="1701625" y="334903"/>
                  <a:pt x="1303616" y="272200"/>
                  <a:pt x="774000" y="275077"/>
                </a:cubicBezTo>
                <a:lnTo>
                  <a:pt x="774000" y="275077"/>
                </a:lnTo>
                <a:cubicBezTo>
                  <a:pt x="578500" y="266321"/>
                  <a:pt x="252040" y="290640"/>
                  <a:pt x="45847" y="275077"/>
                </a:cubicBezTo>
                <a:cubicBezTo>
                  <a:pt x="16312" y="276078"/>
                  <a:pt x="-3702" y="256516"/>
                  <a:pt x="0" y="229230"/>
                </a:cubicBezTo>
                <a:lnTo>
                  <a:pt x="0" y="229231"/>
                </a:lnTo>
                <a:cubicBezTo>
                  <a:pt x="-22635" y="212781"/>
                  <a:pt x="-154030" y="202364"/>
                  <a:pt x="-193980" y="216142"/>
                </a:cubicBezTo>
                <a:cubicBezTo>
                  <a:pt x="-107948" y="195265"/>
                  <a:pt x="-43752" y="187511"/>
                  <a:pt x="0" y="160462"/>
                </a:cubicBezTo>
                <a:cubicBezTo>
                  <a:pt x="-1097" y="106424"/>
                  <a:pt x="9391" y="76553"/>
                  <a:pt x="0" y="45847"/>
                </a:cubicBezTo>
                <a:close/>
              </a:path>
            </a:pathLst>
          </a:custGeom>
          <a:noFill/>
          <a:ln w="19050" cap="rnd" cmpd="thickThin" algn="ctr">
            <a:noFill/>
            <a:prstDash val="solid"/>
            <a:round/>
            <a:extLst>
              <a:ext uri="{C807C97D-BFC1-408E-A445-0C87EB9F89A2}">
                <ask:lineSketchStyleProps xmlns:ask="http://schemas.microsoft.com/office/drawing/2018/sketchyshapes" sd="3728412482">
                  <a:prstGeom prst="wedgeRoundRectCallout">
                    <a:avLst>
                      <a:gd name="adj1" fmla="val -54177"/>
                      <a:gd name="adj2" fmla="val 2857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altLang="zh-CN" sz="20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sz="20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运行程序猜年龄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9B17BCE-F9FF-94D3-080E-E2BF662F8244}"/>
              </a:ext>
            </a:extLst>
          </p:cNvPr>
          <p:cNvGrpSpPr/>
          <p:nvPr/>
        </p:nvGrpSpPr>
        <p:grpSpPr>
          <a:xfrm>
            <a:off x="7603300" y="2862197"/>
            <a:ext cx="4123633" cy="2711884"/>
            <a:chOff x="7625989" y="4010837"/>
            <a:chExt cx="4010756" cy="2711884"/>
          </a:xfrm>
        </p:grpSpPr>
        <p:sp>
          <p:nvSpPr>
            <p:cNvPr id="5" name="对话气泡: 圆角矩形 4">
              <a:extLst>
                <a:ext uri="{FF2B5EF4-FFF2-40B4-BE49-F238E27FC236}">
                  <a16:creationId xmlns:a16="http://schemas.microsoft.com/office/drawing/2014/main" id="{D2C53A13-96D4-4D22-1DC5-C04D8D6E8051}"/>
                </a:ext>
              </a:extLst>
            </p:cNvPr>
            <p:cNvSpPr/>
            <p:nvPr/>
          </p:nvSpPr>
          <p:spPr>
            <a:xfrm>
              <a:off x="7625989" y="4010837"/>
              <a:ext cx="2972687" cy="2711883"/>
            </a:xfrm>
            <a:custGeom>
              <a:avLst/>
              <a:gdLst>
                <a:gd name="connsiteX0" fmla="*/ 0 w 2972687"/>
                <a:gd name="connsiteY0" fmla="*/ 451990 h 2711883"/>
                <a:gd name="connsiteX1" fmla="*/ 451990 w 2972687"/>
                <a:gd name="connsiteY1" fmla="*/ 0 h 2711883"/>
                <a:gd name="connsiteX2" fmla="*/ 1734067 w 2972687"/>
                <a:gd name="connsiteY2" fmla="*/ 0 h 2711883"/>
                <a:gd name="connsiteX3" fmla="*/ 1734067 w 2972687"/>
                <a:gd name="connsiteY3" fmla="*/ 0 h 2711883"/>
                <a:gd name="connsiteX4" fmla="*/ 2477239 w 2972687"/>
                <a:gd name="connsiteY4" fmla="*/ 0 h 2711883"/>
                <a:gd name="connsiteX5" fmla="*/ 2520697 w 2972687"/>
                <a:gd name="connsiteY5" fmla="*/ 0 h 2711883"/>
                <a:gd name="connsiteX6" fmla="*/ 2972687 w 2972687"/>
                <a:gd name="connsiteY6" fmla="*/ 451990 h 2711883"/>
                <a:gd name="connsiteX7" fmla="*/ 2972687 w 2972687"/>
                <a:gd name="connsiteY7" fmla="*/ 1581932 h 2711883"/>
                <a:gd name="connsiteX8" fmla="*/ 3113325 w 2972687"/>
                <a:gd name="connsiteY8" fmla="*/ 2254578 h 2711883"/>
                <a:gd name="connsiteX9" fmla="*/ 2972687 w 2972687"/>
                <a:gd name="connsiteY9" fmla="*/ 2259903 h 2711883"/>
                <a:gd name="connsiteX10" fmla="*/ 2972687 w 2972687"/>
                <a:gd name="connsiteY10" fmla="*/ 2259893 h 2711883"/>
                <a:gd name="connsiteX11" fmla="*/ 2520697 w 2972687"/>
                <a:gd name="connsiteY11" fmla="*/ 2711883 h 2711883"/>
                <a:gd name="connsiteX12" fmla="*/ 2477239 w 2972687"/>
                <a:gd name="connsiteY12" fmla="*/ 2711883 h 2711883"/>
                <a:gd name="connsiteX13" fmla="*/ 1734067 w 2972687"/>
                <a:gd name="connsiteY13" fmla="*/ 2711883 h 2711883"/>
                <a:gd name="connsiteX14" fmla="*/ 1734067 w 2972687"/>
                <a:gd name="connsiteY14" fmla="*/ 2711883 h 2711883"/>
                <a:gd name="connsiteX15" fmla="*/ 451990 w 2972687"/>
                <a:gd name="connsiteY15" fmla="*/ 2711883 h 2711883"/>
                <a:gd name="connsiteX16" fmla="*/ 0 w 2972687"/>
                <a:gd name="connsiteY16" fmla="*/ 2259893 h 2711883"/>
                <a:gd name="connsiteX17" fmla="*/ 0 w 2972687"/>
                <a:gd name="connsiteY17" fmla="*/ 2259903 h 2711883"/>
                <a:gd name="connsiteX18" fmla="*/ 0 w 2972687"/>
                <a:gd name="connsiteY18" fmla="*/ 1581932 h 2711883"/>
                <a:gd name="connsiteX19" fmla="*/ 0 w 2972687"/>
                <a:gd name="connsiteY19" fmla="*/ 1581932 h 2711883"/>
                <a:gd name="connsiteX20" fmla="*/ 0 w 2972687"/>
                <a:gd name="connsiteY20" fmla="*/ 451990 h 271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72687" h="2711883" fill="none" extrusionOk="0">
                  <a:moveTo>
                    <a:pt x="0" y="451990"/>
                  </a:moveTo>
                  <a:cubicBezTo>
                    <a:pt x="-14375" y="206985"/>
                    <a:pt x="196975" y="5025"/>
                    <a:pt x="451990" y="0"/>
                  </a:cubicBezTo>
                  <a:cubicBezTo>
                    <a:pt x="629250" y="66871"/>
                    <a:pt x="1382774" y="25355"/>
                    <a:pt x="1734067" y="0"/>
                  </a:cubicBezTo>
                  <a:lnTo>
                    <a:pt x="1734067" y="0"/>
                  </a:lnTo>
                  <a:cubicBezTo>
                    <a:pt x="2063831" y="-18527"/>
                    <a:pt x="2268804" y="57836"/>
                    <a:pt x="2477239" y="0"/>
                  </a:cubicBezTo>
                  <a:cubicBezTo>
                    <a:pt x="2492353" y="-1519"/>
                    <a:pt x="2500066" y="879"/>
                    <a:pt x="2520697" y="0"/>
                  </a:cubicBezTo>
                  <a:cubicBezTo>
                    <a:pt x="2762294" y="-13949"/>
                    <a:pt x="2976174" y="199877"/>
                    <a:pt x="2972687" y="451990"/>
                  </a:cubicBezTo>
                  <a:cubicBezTo>
                    <a:pt x="2909801" y="593705"/>
                    <a:pt x="2929890" y="1217593"/>
                    <a:pt x="2972687" y="1581932"/>
                  </a:cubicBezTo>
                  <a:cubicBezTo>
                    <a:pt x="3010682" y="1885836"/>
                    <a:pt x="3029034" y="1935251"/>
                    <a:pt x="3113325" y="2254578"/>
                  </a:cubicBezTo>
                  <a:cubicBezTo>
                    <a:pt x="3063977" y="2261933"/>
                    <a:pt x="2986754" y="2258307"/>
                    <a:pt x="2972687" y="2259903"/>
                  </a:cubicBezTo>
                  <a:cubicBezTo>
                    <a:pt x="2972686" y="2259898"/>
                    <a:pt x="2972687" y="2259896"/>
                    <a:pt x="2972687" y="2259893"/>
                  </a:cubicBezTo>
                  <a:cubicBezTo>
                    <a:pt x="3009455" y="2492887"/>
                    <a:pt x="2811397" y="2699773"/>
                    <a:pt x="2520697" y="2711883"/>
                  </a:cubicBezTo>
                  <a:cubicBezTo>
                    <a:pt x="2500159" y="2711991"/>
                    <a:pt x="2488032" y="2711514"/>
                    <a:pt x="2477239" y="2711883"/>
                  </a:cubicBezTo>
                  <a:cubicBezTo>
                    <a:pt x="2140244" y="2694534"/>
                    <a:pt x="1847884" y="2720786"/>
                    <a:pt x="1734067" y="2711883"/>
                  </a:cubicBezTo>
                  <a:lnTo>
                    <a:pt x="1734067" y="2711883"/>
                  </a:lnTo>
                  <a:cubicBezTo>
                    <a:pt x="1469651" y="2646610"/>
                    <a:pt x="994331" y="2723712"/>
                    <a:pt x="451990" y="2711883"/>
                  </a:cubicBezTo>
                  <a:cubicBezTo>
                    <a:pt x="187140" y="2686032"/>
                    <a:pt x="-12459" y="2504438"/>
                    <a:pt x="0" y="2259893"/>
                  </a:cubicBezTo>
                  <a:cubicBezTo>
                    <a:pt x="0" y="2259895"/>
                    <a:pt x="0" y="2259898"/>
                    <a:pt x="0" y="2259903"/>
                  </a:cubicBezTo>
                  <a:cubicBezTo>
                    <a:pt x="5108" y="2146993"/>
                    <a:pt x="7032" y="1768137"/>
                    <a:pt x="0" y="1581932"/>
                  </a:cubicBezTo>
                  <a:lnTo>
                    <a:pt x="0" y="1581932"/>
                  </a:lnTo>
                  <a:cubicBezTo>
                    <a:pt x="-66519" y="1353562"/>
                    <a:pt x="51055" y="812314"/>
                    <a:pt x="0" y="451990"/>
                  </a:cubicBezTo>
                  <a:close/>
                </a:path>
                <a:path w="2972687" h="2711883" stroke="0" extrusionOk="0">
                  <a:moveTo>
                    <a:pt x="0" y="451990"/>
                  </a:moveTo>
                  <a:cubicBezTo>
                    <a:pt x="-36268" y="177764"/>
                    <a:pt x="214000" y="9751"/>
                    <a:pt x="451990" y="0"/>
                  </a:cubicBezTo>
                  <a:cubicBezTo>
                    <a:pt x="1086747" y="8757"/>
                    <a:pt x="1340491" y="-77090"/>
                    <a:pt x="1734067" y="0"/>
                  </a:cubicBezTo>
                  <a:lnTo>
                    <a:pt x="1734067" y="0"/>
                  </a:lnTo>
                  <a:cubicBezTo>
                    <a:pt x="1872574" y="55895"/>
                    <a:pt x="2255170" y="4104"/>
                    <a:pt x="2477239" y="0"/>
                  </a:cubicBezTo>
                  <a:cubicBezTo>
                    <a:pt x="2492610" y="1472"/>
                    <a:pt x="2506333" y="-3618"/>
                    <a:pt x="2520697" y="0"/>
                  </a:cubicBezTo>
                  <a:cubicBezTo>
                    <a:pt x="2775125" y="-8949"/>
                    <a:pt x="2995817" y="203941"/>
                    <a:pt x="2972687" y="451990"/>
                  </a:cubicBezTo>
                  <a:cubicBezTo>
                    <a:pt x="2901545" y="841742"/>
                    <a:pt x="3053488" y="1089403"/>
                    <a:pt x="2972687" y="1581932"/>
                  </a:cubicBezTo>
                  <a:cubicBezTo>
                    <a:pt x="3017961" y="1771886"/>
                    <a:pt x="3095152" y="2084397"/>
                    <a:pt x="3113325" y="2254578"/>
                  </a:cubicBezTo>
                  <a:cubicBezTo>
                    <a:pt x="3063375" y="2262942"/>
                    <a:pt x="3025491" y="2253171"/>
                    <a:pt x="2972687" y="2259903"/>
                  </a:cubicBezTo>
                  <a:cubicBezTo>
                    <a:pt x="2972687" y="2259898"/>
                    <a:pt x="2972686" y="2259896"/>
                    <a:pt x="2972687" y="2259893"/>
                  </a:cubicBezTo>
                  <a:cubicBezTo>
                    <a:pt x="2939135" y="2475822"/>
                    <a:pt x="2776061" y="2703369"/>
                    <a:pt x="2520697" y="2711883"/>
                  </a:cubicBezTo>
                  <a:cubicBezTo>
                    <a:pt x="2507798" y="2710734"/>
                    <a:pt x="2491474" y="2712955"/>
                    <a:pt x="2477239" y="2711883"/>
                  </a:cubicBezTo>
                  <a:cubicBezTo>
                    <a:pt x="2109105" y="2703389"/>
                    <a:pt x="1995545" y="2648333"/>
                    <a:pt x="1734067" y="2711883"/>
                  </a:cubicBezTo>
                  <a:lnTo>
                    <a:pt x="1734067" y="2711883"/>
                  </a:lnTo>
                  <a:cubicBezTo>
                    <a:pt x="1194469" y="2723107"/>
                    <a:pt x="963973" y="2655381"/>
                    <a:pt x="451990" y="2711883"/>
                  </a:cubicBezTo>
                  <a:cubicBezTo>
                    <a:pt x="203074" y="2719673"/>
                    <a:pt x="40693" y="2506065"/>
                    <a:pt x="0" y="2259893"/>
                  </a:cubicBezTo>
                  <a:cubicBezTo>
                    <a:pt x="1" y="2259897"/>
                    <a:pt x="0" y="2259900"/>
                    <a:pt x="0" y="2259903"/>
                  </a:cubicBezTo>
                  <a:cubicBezTo>
                    <a:pt x="41356" y="2110085"/>
                    <a:pt x="36126" y="1799002"/>
                    <a:pt x="0" y="1581932"/>
                  </a:cubicBezTo>
                  <a:lnTo>
                    <a:pt x="0" y="1581932"/>
                  </a:lnTo>
                  <a:cubicBezTo>
                    <a:pt x="-9732" y="1459437"/>
                    <a:pt x="79073" y="678910"/>
                    <a:pt x="0" y="451990"/>
                  </a:cubicBezTo>
                  <a:close/>
                </a:path>
              </a:pathLst>
            </a:custGeom>
            <a:solidFill>
              <a:schemeClr val="bg1"/>
            </a:solidFill>
            <a:ln w="19050" cap="rnd" cmpd="thickThin">
              <a:solidFill>
                <a:srgbClr val="A3DAFF"/>
              </a:solidFill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prstGeom prst="wedgeRoundRectCallout">
                      <a:avLst>
                        <a:gd name="adj1" fmla="val 54731"/>
                        <a:gd name="adj2" fmla="val 33137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28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运行“猜年龄”程序，根据程序中的提示，使用“排除数据”按钮，猜测老师的年龄。</a:t>
              </a:r>
              <a:endParaRPr lang="zh-CN" altLang="en-US" sz="2400" kern="0" dirty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C149516B-B2A8-897E-FA7C-E87441413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 flipH="1">
              <a:off x="10646447" y="5593909"/>
              <a:ext cx="990298" cy="1128812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2693D16-AD1E-911D-A457-747E89AB3BD5}"/>
              </a:ext>
            </a:extLst>
          </p:cNvPr>
          <p:cNvGrpSpPr/>
          <p:nvPr/>
        </p:nvGrpSpPr>
        <p:grpSpPr>
          <a:xfrm>
            <a:off x="1289152" y="1794715"/>
            <a:ext cx="5932366" cy="4430719"/>
            <a:chOff x="1125718" y="1627024"/>
            <a:chExt cx="6422072" cy="484115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A1E0CFE-E90B-C488-87FD-5C1F81FF1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18" y="1627024"/>
              <a:ext cx="6422072" cy="4841150"/>
            </a:xfrm>
            <a:prstGeom prst="rect">
              <a:avLst/>
            </a:prstGeom>
          </p:spPr>
        </p:pic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7D67D5E-4404-3056-B86B-A355255C73FA}"/>
                </a:ext>
              </a:extLst>
            </p:cNvPr>
            <p:cNvGrpSpPr/>
            <p:nvPr/>
          </p:nvGrpSpPr>
          <p:grpSpPr>
            <a:xfrm>
              <a:off x="1507237" y="2931252"/>
              <a:ext cx="3555718" cy="3118246"/>
              <a:chOff x="1507237" y="2931252"/>
              <a:chExt cx="3555718" cy="3118246"/>
            </a:xfrm>
          </p:grpSpPr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3B963423-7359-DA83-C9F7-BC05C99610DB}"/>
                  </a:ext>
                </a:extLst>
              </p:cNvPr>
              <p:cNvSpPr/>
              <p:nvPr/>
            </p:nvSpPr>
            <p:spPr>
              <a:xfrm>
                <a:off x="1507237" y="5605615"/>
                <a:ext cx="1401661" cy="443883"/>
              </a:xfrm>
              <a:prstGeom prst="wedgeRoundRectCallout">
                <a:avLst>
                  <a:gd name="adj1" fmla="val -47653"/>
                  <a:gd name="adj2" fmla="val 8323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rgbClr val="004A82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输入猜数</a:t>
                </a:r>
              </a:p>
            </p:txBody>
          </p:sp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1E17B3B1-8C20-CAFB-6CF9-B02915073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0579" y="3429000"/>
                <a:ext cx="652376" cy="478932"/>
              </a:xfrm>
              <a:prstGeom prst="rect">
                <a:avLst/>
              </a:prstGeom>
            </p:spPr>
          </p:pic>
          <p:sp>
            <p:nvSpPr>
              <p:cNvPr id="12" name="对话气泡: 圆角矩形 11">
                <a:extLst>
                  <a:ext uri="{FF2B5EF4-FFF2-40B4-BE49-F238E27FC236}">
                    <a16:creationId xmlns:a16="http://schemas.microsoft.com/office/drawing/2014/main" id="{A6411FB5-52D7-CE47-7E44-85951A591CC3}"/>
                  </a:ext>
                </a:extLst>
              </p:cNvPr>
              <p:cNvSpPr/>
              <p:nvPr/>
            </p:nvSpPr>
            <p:spPr>
              <a:xfrm>
                <a:off x="2908897" y="2931252"/>
                <a:ext cx="1543201" cy="405036"/>
              </a:xfrm>
              <a:prstGeom prst="wedgeRoundRectCallout">
                <a:avLst>
                  <a:gd name="adj1" fmla="val 54279"/>
                  <a:gd name="adj2" fmla="val 9280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rgbClr val="004A82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擦除多余数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319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D8A0BB9-AEDA-A820-E2F2-1FB5B2A0EFF2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活动五：验证算法 查找年龄</a:t>
            </a:r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2AF8EC86-01CF-C20F-50F4-CBECDBDD3A4F}"/>
              </a:ext>
            </a:extLst>
          </p:cNvPr>
          <p:cNvSpPr/>
          <p:nvPr/>
        </p:nvSpPr>
        <p:spPr>
          <a:xfrm>
            <a:off x="831759" y="1300676"/>
            <a:ext cx="4644000" cy="275077"/>
          </a:xfrm>
          <a:custGeom>
            <a:avLst/>
            <a:gdLst>
              <a:gd name="connsiteX0" fmla="*/ 0 w 4644000"/>
              <a:gd name="connsiteY0" fmla="*/ 45847 h 275077"/>
              <a:gd name="connsiteX1" fmla="*/ 45847 w 4644000"/>
              <a:gd name="connsiteY1" fmla="*/ 0 h 275077"/>
              <a:gd name="connsiteX2" fmla="*/ 774000 w 4644000"/>
              <a:gd name="connsiteY2" fmla="*/ 0 h 275077"/>
              <a:gd name="connsiteX3" fmla="*/ 774000 w 4644000"/>
              <a:gd name="connsiteY3" fmla="*/ 0 h 275077"/>
              <a:gd name="connsiteX4" fmla="*/ 1935000 w 4644000"/>
              <a:gd name="connsiteY4" fmla="*/ 0 h 275077"/>
              <a:gd name="connsiteX5" fmla="*/ 4598153 w 4644000"/>
              <a:gd name="connsiteY5" fmla="*/ 0 h 275077"/>
              <a:gd name="connsiteX6" fmla="*/ 4644000 w 4644000"/>
              <a:gd name="connsiteY6" fmla="*/ 45847 h 275077"/>
              <a:gd name="connsiteX7" fmla="*/ 4644000 w 4644000"/>
              <a:gd name="connsiteY7" fmla="*/ 160462 h 275077"/>
              <a:gd name="connsiteX8" fmla="*/ 4644000 w 4644000"/>
              <a:gd name="connsiteY8" fmla="*/ 160462 h 275077"/>
              <a:gd name="connsiteX9" fmla="*/ 4644000 w 4644000"/>
              <a:gd name="connsiteY9" fmla="*/ 229231 h 275077"/>
              <a:gd name="connsiteX10" fmla="*/ 4644000 w 4644000"/>
              <a:gd name="connsiteY10" fmla="*/ 229230 h 275077"/>
              <a:gd name="connsiteX11" fmla="*/ 4598153 w 4644000"/>
              <a:gd name="connsiteY11" fmla="*/ 275077 h 275077"/>
              <a:gd name="connsiteX12" fmla="*/ 1935000 w 4644000"/>
              <a:gd name="connsiteY12" fmla="*/ 275077 h 275077"/>
              <a:gd name="connsiteX13" fmla="*/ 774000 w 4644000"/>
              <a:gd name="connsiteY13" fmla="*/ 275077 h 275077"/>
              <a:gd name="connsiteX14" fmla="*/ 774000 w 4644000"/>
              <a:gd name="connsiteY14" fmla="*/ 275077 h 275077"/>
              <a:gd name="connsiteX15" fmla="*/ 45847 w 4644000"/>
              <a:gd name="connsiteY15" fmla="*/ 275077 h 275077"/>
              <a:gd name="connsiteX16" fmla="*/ 0 w 4644000"/>
              <a:gd name="connsiteY16" fmla="*/ 229230 h 275077"/>
              <a:gd name="connsiteX17" fmla="*/ 0 w 4644000"/>
              <a:gd name="connsiteY17" fmla="*/ 229231 h 275077"/>
              <a:gd name="connsiteX18" fmla="*/ -193980 w 4644000"/>
              <a:gd name="connsiteY18" fmla="*/ 216142 h 275077"/>
              <a:gd name="connsiteX19" fmla="*/ 0 w 4644000"/>
              <a:gd name="connsiteY19" fmla="*/ 160462 h 275077"/>
              <a:gd name="connsiteX20" fmla="*/ 0 w 4644000"/>
              <a:gd name="connsiteY20" fmla="*/ 45847 h 27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44000" h="275077" extrusionOk="0">
                <a:moveTo>
                  <a:pt x="0" y="45847"/>
                </a:moveTo>
                <a:cubicBezTo>
                  <a:pt x="-1804" y="19303"/>
                  <a:pt x="22039" y="1268"/>
                  <a:pt x="45847" y="0"/>
                </a:cubicBezTo>
                <a:cubicBezTo>
                  <a:pt x="164904" y="-27067"/>
                  <a:pt x="624940" y="-535"/>
                  <a:pt x="774000" y="0"/>
                </a:cubicBezTo>
                <a:lnTo>
                  <a:pt x="774000" y="0"/>
                </a:lnTo>
                <a:cubicBezTo>
                  <a:pt x="1334293" y="79812"/>
                  <a:pt x="1742102" y="102251"/>
                  <a:pt x="1935000" y="0"/>
                </a:cubicBezTo>
                <a:cubicBezTo>
                  <a:pt x="2467912" y="-142349"/>
                  <a:pt x="4193867" y="-153930"/>
                  <a:pt x="4598153" y="0"/>
                </a:cubicBezTo>
                <a:cubicBezTo>
                  <a:pt x="4624576" y="-2054"/>
                  <a:pt x="4648662" y="20844"/>
                  <a:pt x="4644000" y="45847"/>
                </a:cubicBezTo>
                <a:cubicBezTo>
                  <a:pt x="4642798" y="69033"/>
                  <a:pt x="4651581" y="123807"/>
                  <a:pt x="4644000" y="160462"/>
                </a:cubicBezTo>
                <a:lnTo>
                  <a:pt x="4644000" y="160462"/>
                </a:lnTo>
                <a:cubicBezTo>
                  <a:pt x="4638728" y="180259"/>
                  <a:pt x="4648556" y="199043"/>
                  <a:pt x="4644000" y="229231"/>
                </a:cubicBezTo>
                <a:lnTo>
                  <a:pt x="4644000" y="229230"/>
                </a:lnTo>
                <a:cubicBezTo>
                  <a:pt x="4643985" y="255031"/>
                  <a:pt x="4626947" y="276753"/>
                  <a:pt x="4598153" y="275077"/>
                </a:cubicBezTo>
                <a:cubicBezTo>
                  <a:pt x="3653867" y="288565"/>
                  <a:pt x="2790173" y="191725"/>
                  <a:pt x="1935000" y="275077"/>
                </a:cubicBezTo>
                <a:cubicBezTo>
                  <a:pt x="1701625" y="334903"/>
                  <a:pt x="1303616" y="272200"/>
                  <a:pt x="774000" y="275077"/>
                </a:cubicBezTo>
                <a:lnTo>
                  <a:pt x="774000" y="275077"/>
                </a:lnTo>
                <a:cubicBezTo>
                  <a:pt x="578500" y="266321"/>
                  <a:pt x="252040" y="290640"/>
                  <a:pt x="45847" y="275077"/>
                </a:cubicBezTo>
                <a:cubicBezTo>
                  <a:pt x="16312" y="276078"/>
                  <a:pt x="-3702" y="256516"/>
                  <a:pt x="0" y="229230"/>
                </a:cubicBezTo>
                <a:lnTo>
                  <a:pt x="0" y="229231"/>
                </a:lnTo>
                <a:cubicBezTo>
                  <a:pt x="-22635" y="212781"/>
                  <a:pt x="-154030" y="202364"/>
                  <a:pt x="-193980" y="216142"/>
                </a:cubicBezTo>
                <a:cubicBezTo>
                  <a:pt x="-107948" y="195265"/>
                  <a:pt x="-43752" y="187511"/>
                  <a:pt x="0" y="160462"/>
                </a:cubicBezTo>
                <a:cubicBezTo>
                  <a:pt x="-1097" y="106424"/>
                  <a:pt x="9391" y="76553"/>
                  <a:pt x="0" y="45847"/>
                </a:cubicBezTo>
                <a:close/>
              </a:path>
            </a:pathLst>
          </a:custGeom>
          <a:noFill/>
          <a:ln w="19050" cap="rnd" cmpd="thickThin" algn="ctr">
            <a:noFill/>
            <a:prstDash val="solid"/>
            <a:round/>
            <a:extLst>
              <a:ext uri="{C807C97D-BFC1-408E-A445-0C87EB9F89A2}">
                <ask:lineSketchStyleProps xmlns:ask="http://schemas.microsoft.com/office/drawing/2018/sketchyshapes" sd="3728412482">
                  <a:prstGeom prst="wedgeRoundRectCallout">
                    <a:avLst>
                      <a:gd name="adj1" fmla="val -54177"/>
                      <a:gd name="adj2" fmla="val 2857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altLang="zh-CN" sz="20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sz="20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记录猜数过程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3AC9577-CC80-509D-A907-BB3877D4BE4C}"/>
              </a:ext>
            </a:extLst>
          </p:cNvPr>
          <p:cNvGrpSpPr/>
          <p:nvPr/>
        </p:nvGrpSpPr>
        <p:grpSpPr>
          <a:xfrm>
            <a:off x="691654" y="4911263"/>
            <a:ext cx="9397431" cy="1188000"/>
            <a:chOff x="42104" y="5664074"/>
            <a:chExt cx="9397431" cy="1188000"/>
          </a:xfrm>
        </p:grpSpPr>
        <p:sp>
          <p:nvSpPr>
            <p:cNvPr id="5" name="对话气泡: 圆角矩形 4">
              <a:extLst>
                <a:ext uri="{FF2B5EF4-FFF2-40B4-BE49-F238E27FC236}">
                  <a16:creationId xmlns:a16="http://schemas.microsoft.com/office/drawing/2014/main" id="{4B0F108D-3437-99BB-EBD4-C4AA42EC73A8}"/>
                </a:ext>
              </a:extLst>
            </p:cNvPr>
            <p:cNvSpPr/>
            <p:nvPr/>
          </p:nvSpPr>
          <p:spPr>
            <a:xfrm>
              <a:off x="1074185" y="6132074"/>
              <a:ext cx="8365350" cy="720000"/>
            </a:xfrm>
            <a:custGeom>
              <a:avLst/>
              <a:gdLst>
                <a:gd name="connsiteX0" fmla="*/ 0 w 8365350"/>
                <a:gd name="connsiteY0" fmla="*/ 120002 h 720000"/>
                <a:gd name="connsiteX1" fmla="*/ 120002 w 8365350"/>
                <a:gd name="connsiteY1" fmla="*/ 0 h 720000"/>
                <a:gd name="connsiteX2" fmla="*/ 1394225 w 8365350"/>
                <a:gd name="connsiteY2" fmla="*/ 0 h 720000"/>
                <a:gd name="connsiteX3" fmla="*/ 1394225 w 8365350"/>
                <a:gd name="connsiteY3" fmla="*/ 0 h 720000"/>
                <a:gd name="connsiteX4" fmla="*/ 3485563 w 8365350"/>
                <a:gd name="connsiteY4" fmla="*/ 0 h 720000"/>
                <a:gd name="connsiteX5" fmla="*/ 8245348 w 8365350"/>
                <a:gd name="connsiteY5" fmla="*/ 0 h 720000"/>
                <a:gd name="connsiteX6" fmla="*/ 8365350 w 8365350"/>
                <a:gd name="connsiteY6" fmla="*/ 120002 h 720000"/>
                <a:gd name="connsiteX7" fmla="*/ 8365350 w 8365350"/>
                <a:gd name="connsiteY7" fmla="*/ 120000 h 720000"/>
                <a:gd name="connsiteX8" fmla="*/ 8365350 w 8365350"/>
                <a:gd name="connsiteY8" fmla="*/ 120000 h 720000"/>
                <a:gd name="connsiteX9" fmla="*/ 8365350 w 8365350"/>
                <a:gd name="connsiteY9" fmla="*/ 300000 h 720000"/>
                <a:gd name="connsiteX10" fmla="*/ 8365350 w 8365350"/>
                <a:gd name="connsiteY10" fmla="*/ 599998 h 720000"/>
                <a:gd name="connsiteX11" fmla="*/ 8245348 w 8365350"/>
                <a:gd name="connsiteY11" fmla="*/ 720000 h 720000"/>
                <a:gd name="connsiteX12" fmla="*/ 3485563 w 8365350"/>
                <a:gd name="connsiteY12" fmla="*/ 720000 h 720000"/>
                <a:gd name="connsiteX13" fmla="*/ 1394225 w 8365350"/>
                <a:gd name="connsiteY13" fmla="*/ 720000 h 720000"/>
                <a:gd name="connsiteX14" fmla="*/ 1394225 w 8365350"/>
                <a:gd name="connsiteY14" fmla="*/ 720000 h 720000"/>
                <a:gd name="connsiteX15" fmla="*/ 120002 w 8365350"/>
                <a:gd name="connsiteY15" fmla="*/ 720000 h 720000"/>
                <a:gd name="connsiteX16" fmla="*/ 0 w 8365350"/>
                <a:gd name="connsiteY16" fmla="*/ 599998 h 720000"/>
                <a:gd name="connsiteX17" fmla="*/ 0 w 8365350"/>
                <a:gd name="connsiteY17" fmla="*/ 300000 h 720000"/>
                <a:gd name="connsiteX18" fmla="*/ -56884 w 8365350"/>
                <a:gd name="connsiteY18" fmla="*/ 183478 h 720000"/>
                <a:gd name="connsiteX19" fmla="*/ 0 w 8365350"/>
                <a:gd name="connsiteY19" fmla="*/ 120000 h 720000"/>
                <a:gd name="connsiteX20" fmla="*/ 0 w 8365350"/>
                <a:gd name="connsiteY20" fmla="*/ 120002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65350" h="720000" fill="none" extrusionOk="0">
                  <a:moveTo>
                    <a:pt x="0" y="120002"/>
                  </a:moveTo>
                  <a:cubicBezTo>
                    <a:pt x="-3980" y="52840"/>
                    <a:pt x="55135" y="-1703"/>
                    <a:pt x="120002" y="0"/>
                  </a:cubicBezTo>
                  <a:cubicBezTo>
                    <a:pt x="279468" y="58270"/>
                    <a:pt x="942107" y="67457"/>
                    <a:pt x="1394225" y="0"/>
                  </a:cubicBezTo>
                  <a:lnTo>
                    <a:pt x="1394225" y="0"/>
                  </a:lnTo>
                  <a:cubicBezTo>
                    <a:pt x="2025879" y="-159684"/>
                    <a:pt x="2743289" y="-60124"/>
                    <a:pt x="3485563" y="0"/>
                  </a:cubicBezTo>
                  <a:cubicBezTo>
                    <a:pt x="4968507" y="-1467"/>
                    <a:pt x="6840288" y="-63801"/>
                    <a:pt x="8245348" y="0"/>
                  </a:cubicBezTo>
                  <a:cubicBezTo>
                    <a:pt x="8310677" y="2901"/>
                    <a:pt x="8367573" y="53839"/>
                    <a:pt x="8365350" y="120002"/>
                  </a:cubicBezTo>
                  <a:lnTo>
                    <a:pt x="8365350" y="120000"/>
                  </a:lnTo>
                  <a:lnTo>
                    <a:pt x="8365350" y="120000"/>
                  </a:lnTo>
                  <a:cubicBezTo>
                    <a:pt x="8349581" y="192791"/>
                    <a:pt x="8363932" y="213896"/>
                    <a:pt x="8365350" y="300000"/>
                  </a:cubicBezTo>
                  <a:cubicBezTo>
                    <a:pt x="8357502" y="336203"/>
                    <a:pt x="8374182" y="452232"/>
                    <a:pt x="8365350" y="599998"/>
                  </a:cubicBezTo>
                  <a:cubicBezTo>
                    <a:pt x="8364365" y="660914"/>
                    <a:pt x="8314946" y="718351"/>
                    <a:pt x="8245348" y="720000"/>
                  </a:cubicBezTo>
                  <a:cubicBezTo>
                    <a:pt x="6345171" y="760960"/>
                    <a:pt x="4300984" y="676276"/>
                    <a:pt x="3485563" y="720000"/>
                  </a:cubicBezTo>
                  <a:cubicBezTo>
                    <a:pt x="2453737" y="582028"/>
                    <a:pt x="2392530" y="658986"/>
                    <a:pt x="1394225" y="720000"/>
                  </a:cubicBezTo>
                  <a:lnTo>
                    <a:pt x="1394225" y="720000"/>
                  </a:lnTo>
                  <a:cubicBezTo>
                    <a:pt x="777633" y="718267"/>
                    <a:pt x="447806" y="702197"/>
                    <a:pt x="120002" y="720000"/>
                  </a:cubicBezTo>
                  <a:cubicBezTo>
                    <a:pt x="56031" y="718958"/>
                    <a:pt x="8007" y="663912"/>
                    <a:pt x="0" y="599998"/>
                  </a:cubicBezTo>
                  <a:cubicBezTo>
                    <a:pt x="14793" y="492345"/>
                    <a:pt x="-5353" y="349457"/>
                    <a:pt x="0" y="300000"/>
                  </a:cubicBezTo>
                  <a:cubicBezTo>
                    <a:pt x="-2061" y="271518"/>
                    <a:pt x="-30357" y="224226"/>
                    <a:pt x="-56884" y="183478"/>
                  </a:cubicBezTo>
                  <a:cubicBezTo>
                    <a:pt x="-49587" y="168074"/>
                    <a:pt x="-2321" y="132523"/>
                    <a:pt x="0" y="120000"/>
                  </a:cubicBezTo>
                  <a:lnTo>
                    <a:pt x="0" y="120002"/>
                  </a:lnTo>
                  <a:close/>
                </a:path>
                <a:path w="8365350" h="720000" stroke="0" extrusionOk="0">
                  <a:moveTo>
                    <a:pt x="0" y="120002"/>
                  </a:moveTo>
                  <a:cubicBezTo>
                    <a:pt x="-3738" y="51192"/>
                    <a:pt x="54461" y="615"/>
                    <a:pt x="120002" y="0"/>
                  </a:cubicBezTo>
                  <a:cubicBezTo>
                    <a:pt x="751858" y="-100297"/>
                    <a:pt x="966063" y="-26941"/>
                    <a:pt x="1394225" y="0"/>
                  </a:cubicBezTo>
                  <a:lnTo>
                    <a:pt x="1394225" y="0"/>
                  </a:lnTo>
                  <a:cubicBezTo>
                    <a:pt x="2401361" y="105362"/>
                    <a:pt x="2652494" y="126121"/>
                    <a:pt x="3485563" y="0"/>
                  </a:cubicBezTo>
                  <a:cubicBezTo>
                    <a:pt x="4871816" y="-142349"/>
                    <a:pt x="7089579" y="-153930"/>
                    <a:pt x="8245348" y="0"/>
                  </a:cubicBezTo>
                  <a:cubicBezTo>
                    <a:pt x="8312875" y="-2333"/>
                    <a:pt x="8371447" y="54143"/>
                    <a:pt x="8365350" y="120002"/>
                  </a:cubicBezTo>
                  <a:lnTo>
                    <a:pt x="8365350" y="120000"/>
                  </a:lnTo>
                  <a:lnTo>
                    <a:pt x="8365350" y="120000"/>
                  </a:lnTo>
                  <a:cubicBezTo>
                    <a:pt x="8362710" y="167743"/>
                    <a:pt x="8356581" y="252101"/>
                    <a:pt x="8365350" y="300000"/>
                  </a:cubicBezTo>
                  <a:cubicBezTo>
                    <a:pt x="8383258" y="422661"/>
                    <a:pt x="8388278" y="464986"/>
                    <a:pt x="8365350" y="599998"/>
                  </a:cubicBezTo>
                  <a:cubicBezTo>
                    <a:pt x="8365140" y="673072"/>
                    <a:pt x="8323477" y="725719"/>
                    <a:pt x="8245348" y="720000"/>
                  </a:cubicBezTo>
                  <a:cubicBezTo>
                    <a:pt x="6385371" y="733488"/>
                    <a:pt x="5154064" y="636648"/>
                    <a:pt x="3485563" y="720000"/>
                  </a:cubicBezTo>
                  <a:cubicBezTo>
                    <a:pt x="3057570" y="776536"/>
                    <a:pt x="1655017" y="693013"/>
                    <a:pt x="1394225" y="720000"/>
                  </a:cubicBezTo>
                  <a:lnTo>
                    <a:pt x="1394225" y="720000"/>
                  </a:lnTo>
                  <a:cubicBezTo>
                    <a:pt x="1045547" y="825360"/>
                    <a:pt x="605396" y="786832"/>
                    <a:pt x="120002" y="720000"/>
                  </a:cubicBezTo>
                  <a:cubicBezTo>
                    <a:pt x="43535" y="722420"/>
                    <a:pt x="-10760" y="671985"/>
                    <a:pt x="0" y="599998"/>
                  </a:cubicBezTo>
                  <a:cubicBezTo>
                    <a:pt x="-20455" y="501778"/>
                    <a:pt x="-21934" y="385794"/>
                    <a:pt x="0" y="300000"/>
                  </a:cubicBezTo>
                  <a:cubicBezTo>
                    <a:pt x="-24950" y="273779"/>
                    <a:pt x="-40132" y="191809"/>
                    <a:pt x="-56884" y="183478"/>
                  </a:cubicBezTo>
                  <a:cubicBezTo>
                    <a:pt x="-36708" y="165023"/>
                    <a:pt x="-756" y="130789"/>
                    <a:pt x="0" y="120000"/>
                  </a:cubicBezTo>
                  <a:lnTo>
                    <a:pt x="0" y="120002"/>
                  </a:lnTo>
                  <a:close/>
                </a:path>
              </a:pathLst>
            </a:custGeom>
            <a:solidFill>
              <a:schemeClr val="bg1"/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prstGeom prst="wedgeRoundRectCallout">
                      <a:avLst>
                        <a:gd name="adj1" fmla="val -50680"/>
                        <a:gd name="adj2" fmla="val -24517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记录猜数的过程，说一说猜数过程，及每次选择数字的理由。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FA20022-C4ED-BC50-446F-D69FC1834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83" t="-3427" r="297" b="-571"/>
            <a:stretch/>
          </p:blipFill>
          <p:spPr>
            <a:xfrm flipH="1">
              <a:off x="42104" y="5664074"/>
              <a:ext cx="1021293" cy="118800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63D3017-55F0-F464-476A-C08B9C732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648408"/>
              </p:ext>
            </p:extLst>
          </p:nvPr>
        </p:nvGraphicFramePr>
        <p:xfrm>
          <a:off x="2812552" y="2098734"/>
          <a:ext cx="5718267" cy="2660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557">
                  <a:extLst>
                    <a:ext uri="{9D8B030D-6E8A-4147-A177-3AD203B41FA5}">
                      <a16:colId xmlns:a16="http://schemas.microsoft.com/office/drawing/2014/main" val="616400246"/>
                    </a:ext>
                  </a:extLst>
                </a:gridCol>
                <a:gridCol w="993021">
                  <a:extLst>
                    <a:ext uri="{9D8B030D-6E8A-4147-A177-3AD203B41FA5}">
                      <a16:colId xmlns:a16="http://schemas.microsoft.com/office/drawing/2014/main" val="1627236174"/>
                    </a:ext>
                  </a:extLst>
                </a:gridCol>
                <a:gridCol w="3862689">
                  <a:extLst>
                    <a:ext uri="{9D8B030D-6E8A-4147-A177-3AD203B41FA5}">
                      <a16:colId xmlns:a16="http://schemas.microsoft.com/office/drawing/2014/main" val="2828573864"/>
                    </a:ext>
                  </a:extLst>
                </a:gridCol>
              </a:tblGrid>
              <a:tr h="44342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4A82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次数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4A82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猜数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4A82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结果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489729"/>
                  </a:ext>
                </a:extLst>
              </a:tr>
              <a:tr h="443422"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4A82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□猜大了  □猜小了  □正确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63818"/>
                  </a:ext>
                </a:extLst>
              </a:tr>
              <a:tr h="443422"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rgbClr val="004A82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□猜大了  □猜小了  □正确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074018"/>
                  </a:ext>
                </a:extLst>
              </a:tr>
              <a:tr h="443422"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rgbClr val="004A82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□猜大了  □猜小了  □正确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613237"/>
                  </a:ext>
                </a:extLst>
              </a:tr>
              <a:tr h="443422"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rgbClr val="004A82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□猜大了  □猜小了  □正确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13766"/>
                  </a:ext>
                </a:extLst>
              </a:tr>
              <a:tr h="443422"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rgbClr val="004A82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□猜大了  □猜小了  □正确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650383"/>
                  </a:ext>
                </a:extLst>
              </a:tr>
            </a:tbl>
          </a:graphicData>
        </a:graphic>
      </p:graphicFrame>
      <p:sp>
        <p:nvSpPr>
          <p:cNvPr id="8" name="矩形: 圆角 7">
            <a:extLst>
              <a:ext uri="{FF2B5EF4-FFF2-40B4-BE49-F238E27FC236}">
                <a16:creationId xmlns:a16="http://schemas.microsoft.com/office/drawing/2014/main" id="{C8613D1F-78B1-11F9-F25C-5C2693E769C3}"/>
              </a:ext>
            </a:extLst>
          </p:cNvPr>
          <p:cNvSpPr/>
          <p:nvPr/>
        </p:nvSpPr>
        <p:spPr>
          <a:xfrm>
            <a:off x="2533967" y="1956141"/>
            <a:ext cx="6278062" cy="2945718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71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E42E771-57AF-1F1B-E7EE-1CE04C5E4ECA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活动五：验证算法 查找年龄</a:t>
            </a:r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B3F5161F-3A8D-002C-EB5E-BAC7FF38914B}"/>
              </a:ext>
            </a:extLst>
          </p:cNvPr>
          <p:cNvSpPr/>
          <p:nvPr/>
        </p:nvSpPr>
        <p:spPr>
          <a:xfrm>
            <a:off x="831759" y="1300676"/>
            <a:ext cx="4644000" cy="275077"/>
          </a:xfrm>
          <a:custGeom>
            <a:avLst/>
            <a:gdLst>
              <a:gd name="connsiteX0" fmla="*/ 0 w 4644000"/>
              <a:gd name="connsiteY0" fmla="*/ 45847 h 275077"/>
              <a:gd name="connsiteX1" fmla="*/ 45847 w 4644000"/>
              <a:gd name="connsiteY1" fmla="*/ 0 h 275077"/>
              <a:gd name="connsiteX2" fmla="*/ 774000 w 4644000"/>
              <a:gd name="connsiteY2" fmla="*/ 0 h 275077"/>
              <a:gd name="connsiteX3" fmla="*/ 774000 w 4644000"/>
              <a:gd name="connsiteY3" fmla="*/ 0 h 275077"/>
              <a:gd name="connsiteX4" fmla="*/ 1935000 w 4644000"/>
              <a:gd name="connsiteY4" fmla="*/ 0 h 275077"/>
              <a:gd name="connsiteX5" fmla="*/ 4598153 w 4644000"/>
              <a:gd name="connsiteY5" fmla="*/ 0 h 275077"/>
              <a:gd name="connsiteX6" fmla="*/ 4644000 w 4644000"/>
              <a:gd name="connsiteY6" fmla="*/ 45847 h 275077"/>
              <a:gd name="connsiteX7" fmla="*/ 4644000 w 4644000"/>
              <a:gd name="connsiteY7" fmla="*/ 160462 h 275077"/>
              <a:gd name="connsiteX8" fmla="*/ 4644000 w 4644000"/>
              <a:gd name="connsiteY8" fmla="*/ 160462 h 275077"/>
              <a:gd name="connsiteX9" fmla="*/ 4644000 w 4644000"/>
              <a:gd name="connsiteY9" fmla="*/ 229231 h 275077"/>
              <a:gd name="connsiteX10" fmla="*/ 4644000 w 4644000"/>
              <a:gd name="connsiteY10" fmla="*/ 229230 h 275077"/>
              <a:gd name="connsiteX11" fmla="*/ 4598153 w 4644000"/>
              <a:gd name="connsiteY11" fmla="*/ 275077 h 275077"/>
              <a:gd name="connsiteX12" fmla="*/ 1935000 w 4644000"/>
              <a:gd name="connsiteY12" fmla="*/ 275077 h 275077"/>
              <a:gd name="connsiteX13" fmla="*/ 774000 w 4644000"/>
              <a:gd name="connsiteY13" fmla="*/ 275077 h 275077"/>
              <a:gd name="connsiteX14" fmla="*/ 774000 w 4644000"/>
              <a:gd name="connsiteY14" fmla="*/ 275077 h 275077"/>
              <a:gd name="connsiteX15" fmla="*/ 45847 w 4644000"/>
              <a:gd name="connsiteY15" fmla="*/ 275077 h 275077"/>
              <a:gd name="connsiteX16" fmla="*/ 0 w 4644000"/>
              <a:gd name="connsiteY16" fmla="*/ 229230 h 275077"/>
              <a:gd name="connsiteX17" fmla="*/ 0 w 4644000"/>
              <a:gd name="connsiteY17" fmla="*/ 229231 h 275077"/>
              <a:gd name="connsiteX18" fmla="*/ -193980 w 4644000"/>
              <a:gd name="connsiteY18" fmla="*/ 216142 h 275077"/>
              <a:gd name="connsiteX19" fmla="*/ 0 w 4644000"/>
              <a:gd name="connsiteY19" fmla="*/ 160462 h 275077"/>
              <a:gd name="connsiteX20" fmla="*/ 0 w 4644000"/>
              <a:gd name="connsiteY20" fmla="*/ 45847 h 27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44000" h="275077" extrusionOk="0">
                <a:moveTo>
                  <a:pt x="0" y="45847"/>
                </a:moveTo>
                <a:cubicBezTo>
                  <a:pt x="-1804" y="19303"/>
                  <a:pt x="22039" y="1268"/>
                  <a:pt x="45847" y="0"/>
                </a:cubicBezTo>
                <a:cubicBezTo>
                  <a:pt x="164904" y="-27067"/>
                  <a:pt x="624940" y="-535"/>
                  <a:pt x="774000" y="0"/>
                </a:cubicBezTo>
                <a:lnTo>
                  <a:pt x="774000" y="0"/>
                </a:lnTo>
                <a:cubicBezTo>
                  <a:pt x="1334293" y="79812"/>
                  <a:pt x="1742102" y="102251"/>
                  <a:pt x="1935000" y="0"/>
                </a:cubicBezTo>
                <a:cubicBezTo>
                  <a:pt x="2467912" y="-142349"/>
                  <a:pt x="4193867" y="-153930"/>
                  <a:pt x="4598153" y="0"/>
                </a:cubicBezTo>
                <a:cubicBezTo>
                  <a:pt x="4624576" y="-2054"/>
                  <a:pt x="4648662" y="20844"/>
                  <a:pt x="4644000" y="45847"/>
                </a:cubicBezTo>
                <a:cubicBezTo>
                  <a:pt x="4642798" y="69033"/>
                  <a:pt x="4651581" y="123807"/>
                  <a:pt x="4644000" y="160462"/>
                </a:cubicBezTo>
                <a:lnTo>
                  <a:pt x="4644000" y="160462"/>
                </a:lnTo>
                <a:cubicBezTo>
                  <a:pt x="4638728" y="180259"/>
                  <a:pt x="4648556" y="199043"/>
                  <a:pt x="4644000" y="229231"/>
                </a:cubicBezTo>
                <a:lnTo>
                  <a:pt x="4644000" y="229230"/>
                </a:lnTo>
                <a:cubicBezTo>
                  <a:pt x="4643985" y="255031"/>
                  <a:pt x="4626947" y="276753"/>
                  <a:pt x="4598153" y="275077"/>
                </a:cubicBezTo>
                <a:cubicBezTo>
                  <a:pt x="3653867" y="288565"/>
                  <a:pt x="2790173" y="191725"/>
                  <a:pt x="1935000" y="275077"/>
                </a:cubicBezTo>
                <a:cubicBezTo>
                  <a:pt x="1701625" y="334903"/>
                  <a:pt x="1303616" y="272200"/>
                  <a:pt x="774000" y="275077"/>
                </a:cubicBezTo>
                <a:lnTo>
                  <a:pt x="774000" y="275077"/>
                </a:lnTo>
                <a:cubicBezTo>
                  <a:pt x="578500" y="266321"/>
                  <a:pt x="252040" y="290640"/>
                  <a:pt x="45847" y="275077"/>
                </a:cubicBezTo>
                <a:cubicBezTo>
                  <a:pt x="16312" y="276078"/>
                  <a:pt x="-3702" y="256516"/>
                  <a:pt x="0" y="229230"/>
                </a:cubicBezTo>
                <a:lnTo>
                  <a:pt x="0" y="229231"/>
                </a:lnTo>
                <a:cubicBezTo>
                  <a:pt x="-22635" y="212781"/>
                  <a:pt x="-154030" y="202364"/>
                  <a:pt x="-193980" y="216142"/>
                </a:cubicBezTo>
                <a:cubicBezTo>
                  <a:pt x="-107948" y="195265"/>
                  <a:pt x="-43752" y="187511"/>
                  <a:pt x="0" y="160462"/>
                </a:cubicBezTo>
                <a:cubicBezTo>
                  <a:pt x="-1097" y="106424"/>
                  <a:pt x="9391" y="76553"/>
                  <a:pt x="0" y="45847"/>
                </a:cubicBezTo>
                <a:close/>
              </a:path>
            </a:pathLst>
          </a:custGeom>
          <a:noFill/>
          <a:ln w="19050" cap="rnd" cmpd="thickThin" algn="ctr">
            <a:noFill/>
            <a:prstDash val="solid"/>
            <a:round/>
            <a:extLst>
              <a:ext uri="{C807C97D-BFC1-408E-A445-0C87EB9F89A2}">
                <ask:lineSketchStyleProps xmlns:ask="http://schemas.microsoft.com/office/drawing/2018/sketchyshapes" sd="3728412482">
                  <a:prstGeom prst="wedgeRoundRectCallout">
                    <a:avLst>
                      <a:gd name="adj1" fmla="val -54177"/>
                      <a:gd name="adj2" fmla="val 2857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altLang="zh-CN" sz="20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 sz="20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验证猜数结果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A3DAD93-C961-A403-B3A1-2837602C01DD}"/>
              </a:ext>
            </a:extLst>
          </p:cNvPr>
          <p:cNvGrpSpPr/>
          <p:nvPr/>
        </p:nvGrpSpPr>
        <p:grpSpPr>
          <a:xfrm>
            <a:off x="6369446" y="1536830"/>
            <a:ext cx="5227838" cy="1080000"/>
            <a:chOff x="4646044" y="-264426"/>
            <a:chExt cx="5227838" cy="1080000"/>
          </a:xfrm>
        </p:grpSpPr>
        <p:sp>
          <p:nvSpPr>
            <p:cNvPr id="5" name="对话气泡: 圆角矩形 4">
              <a:extLst>
                <a:ext uri="{FF2B5EF4-FFF2-40B4-BE49-F238E27FC236}">
                  <a16:creationId xmlns:a16="http://schemas.microsoft.com/office/drawing/2014/main" id="{18B4D934-3864-1D2A-B222-D83903B9AEED}"/>
                </a:ext>
              </a:extLst>
            </p:cNvPr>
            <p:cNvSpPr/>
            <p:nvPr/>
          </p:nvSpPr>
          <p:spPr>
            <a:xfrm>
              <a:off x="4646044" y="-264426"/>
              <a:ext cx="4131221" cy="1080000"/>
            </a:xfrm>
            <a:custGeom>
              <a:avLst/>
              <a:gdLst>
                <a:gd name="connsiteX0" fmla="*/ 0 w 4131221"/>
                <a:gd name="connsiteY0" fmla="*/ 180004 h 1080000"/>
                <a:gd name="connsiteX1" fmla="*/ 180004 w 4131221"/>
                <a:gd name="connsiteY1" fmla="*/ 0 h 1080000"/>
                <a:gd name="connsiteX2" fmla="*/ 2409879 w 4131221"/>
                <a:gd name="connsiteY2" fmla="*/ 0 h 1080000"/>
                <a:gd name="connsiteX3" fmla="*/ 2409879 w 4131221"/>
                <a:gd name="connsiteY3" fmla="*/ 0 h 1080000"/>
                <a:gd name="connsiteX4" fmla="*/ 3442684 w 4131221"/>
                <a:gd name="connsiteY4" fmla="*/ 0 h 1080000"/>
                <a:gd name="connsiteX5" fmla="*/ 3951217 w 4131221"/>
                <a:gd name="connsiteY5" fmla="*/ 0 h 1080000"/>
                <a:gd name="connsiteX6" fmla="*/ 4131221 w 4131221"/>
                <a:gd name="connsiteY6" fmla="*/ 180004 h 1080000"/>
                <a:gd name="connsiteX7" fmla="*/ 4131221 w 4131221"/>
                <a:gd name="connsiteY7" fmla="*/ 180000 h 1080000"/>
                <a:gd name="connsiteX8" fmla="*/ 4199758 w 4131221"/>
                <a:gd name="connsiteY8" fmla="*/ 338029 h 1080000"/>
                <a:gd name="connsiteX9" fmla="*/ 4131221 w 4131221"/>
                <a:gd name="connsiteY9" fmla="*/ 450000 h 1080000"/>
                <a:gd name="connsiteX10" fmla="*/ 4131221 w 4131221"/>
                <a:gd name="connsiteY10" fmla="*/ 899996 h 1080000"/>
                <a:gd name="connsiteX11" fmla="*/ 3951217 w 4131221"/>
                <a:gd name="connsiteY11" fmla="*/ 1080000 h 1080000"/>
                <a:gd name="connsiteX12" fmla="*/ 3442684 w 4131221"/>
                <a:gd name="connsiteY12" fmla="*/ 1080000 h 1080000"/>
                <a:gd name="connsiteX13" fmla="*/ 2409879 w 4131221"/>
                <a:gd name="connsiteY13" fmla="*/ 1080000 h 1080000"/>
                <a:gd name="connsiteX14" fmla="*/ 2409879 w 4131221"/>
                <a:gd name="connsiteY14" fmla="*/ 1080000 h 1080000"/>
                <a:gd name="connsiteX15" fmla="*/ 180004 w 4131221"/>
                <a:gd name="connsiteY15" fmla="*/ 1080000 h 1080000"/>
                <a:gd name="connsiteX16" fmla="*/ 0 w 4131221"/>
                <a:gd name="connsiteY16" fmla="*/ 899996 h 1080000"/>
                <a:gd name="connsiteX17" fmla="*/ 0 w 4131221"/>
                <a:gd name="connsiteY17" fmla="*/ 450000 h 1080000"/>
                <a:gd name="connsiteX18" fmla="*/ 0 w 4131221"/>
                <a:gd name="connsiteY18" fmla="*/ 180000 h 1080000"/>
                <a:gd name="connsiteX19" fmla="*/ 0 w 4131221"/>
                <a:gd name="connsiteY19" fmla="*/ 180000 h 1080000"/>
                <a:gd name="connsiteX20" fmla="*/ 0 w 4131221"/>
                <a:gd name="connsiteY20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31221" h="1080000" fill="none" extrusionOk="0">
                  <a:moveTo>
                    <a:pt x="0" y="180004"/>
                  </a:moveTo>
                  <a:cubicBezTo>
                    <a:pt x="-8916" y="78603"/>
                    <a:pt x="91518" y="-13215"/>
                    <a:pt x="180004" y="0"/>
                  </a:cubicBezTo>
                  <a:cubicBezTo>
                    <a:pt x="587317" y="91130"/>
                    <a:pt x="1760386" y="164410"/>
                    <a:pt x="2409879" y="0"/>
                  </a:cubicBezTo>
                  <a:lnTo>
                    <a:pt x="2409879" y="0"/>
                  </a:lnTo>
                  <a:cubicBezTo>
                    <a:pt x="2884800" y="-20270"/>
                    <a:pt x="3123568" y="-63120"/>
                    <a:pt x="3442684" y="0"/>
                  </a:cubicBezTo>
                  <a:cubicBezTo>
                    <a:pt x="3631312" y="-45643"/>
                    <a:pt x="3750820" y="-7000"/>
                    <a:pt x="3951217" y="0"/>
                  </a:cubicBezTo>
                  <a:cubicBezTo>
                    <a:pt x="4047367" y="10007"/>
                    <a:pt x="4144042" y="81237"/>
                    <a:pt x="4131221" y="180004"/>
                  </a:cubicBezTo>
                  <a:lnTo>
                    <a:pt x="4131221" y="180000"/>
                  </a:lnTo>
                  <a:cubicBezTo>
                    <a:pt x="4168072" y="229187"/>
                    <a:pt x="4168839" y="292052"/>
                    <a:pt x="4199758" y="338029"/>
                  </a:cubicBezTo>
                  <a:cubicBezTo>
                    <a:pt x="4181150" y="386861"/>
                    <a:pt x="4154729" y="392059"/>
                    <a:pt x="4131221" y="450000"/>
                  </a:cubicBezTo>
                  <a:cubicBezTo>
                    <a:pt x="4107656" y="590129"/>
                    <a:pt x="4145212" y="702189"/>
                    <a:pt x="4131221" y="899996"/>
                  </a:cubicBezTo>
                  <a:cubicBezTo>
                    <a:pt x="4142201" y="994727"/>
                    <a:pt x="4045519" y="1064028"/>
                    <a:pt x="3951217" y="1080000"/>
                  </a:cubicBezTo>
                  <a:cubicBezTo>
                    <a:pt x="3717182" y="1070237"/>
                    <a:pt x="3498319" y="1100917"/>
                    <a:pt x="3442684" y="1080000"/>
                  </a:cubicBezTo>
                  <a:cubicBezTo>
                    <a:pt x="3025274" y="1087231"/>
                    <a:pt x="2824987" y="1042874"/>
                    <a:pt x="2409879" y="1080000"/>
                  </a:cubicBezTo>
                  <a:lnTo>
                    <a:pt x="2409879" y="1080000"/>
                  </a:lnTo>
                  <a:cubicBezTo>
                    <a:pt x="1981855" y="968037"/>
                    <a:pt x="525455" y="1216019"/>
                    <a:pt x="180004" y="1080000"/>
                  </a:cubicBezTo>
                  <a:cubicBezTo>
                    <a:pt x="75756" y="1078414"/>
                    <a:pt x="11193" y="991766"/>
                    <a:pt x="0" y="899996"/>
                  </a:cubicBezTo>
                  <a:cubicBezTo>
                    <a:pt x="-10769" y="695259"/>
                    <a:pt x="5783" y="592099"/>
                    <a:pt x="0" y="450000"/>
                  </a:cubicBezTo>
                  <a:cubicBezTo>
                    <a:pt x="20714" y="323104"/>
                    <a:pt x="18704" y="266949"/>
                    <a:pt x="0" y="180000"/>
                  </a:cubicBezTo>
                  <a:lnTo>
                    <a:pt x="0" y="180000"/>
                  </a:lnTo>
                  <a:lnTo>
                    <a:pt x="0" y="180004"/>
                  </a:lnTo>
                  <a:close/>
                </a:path>
                <a:path w="4131221" h="1080000" stroke="0" extrusionOk="0">
                  <a:moveTo>
                    <a:pt x="0" y="180004"/>
                  </a:moveTo>
                  <a:cubicBezTo>
                    <a:pt x="-13077" y="71721"/>
                    <a:pt x="94004" y="11239"/>
                    <a:pt x="180004" y="0"/>
                  </a:cubicBezTo>
                  <a:cubicBezTo>
                    <a:pt x="529631" y="-8336"/>
                    <a:pt x="1645322" y="118464"/>
                    <a:pt x="2409879" y="0"/>
                  </a:cubicBezTo>
                  <a:lnTo>
                    <a:pt x="2409879" y="0"/>
                  </a:lnTo>
                  <a:cubicBezTo>
                    <a:pt x="2684660" y="-46876"/>
                    <a:pt x="3162886" y="-70056"/>
                    <a:pt x="3442684" y="0"/>
                  </a:cubicBezTo>
                  <a:cubicBezTo>
                    <a:pt x="3661705" y="32175"/>
                    <a:pt x="3700214" y="28068"/>
                    <a:pt x="3951217" y="0"/>
                  </a:cubicBezTo>
                  <a:cubicBezTo>
                    <a:pt x="4052824" y="-4089"/>
                    <a:pt x="4143542" y="81431"/>
                    <a:pt x="4131221" y="180004"/>
                  </a:cubicBezTo>
                  <a:lnTo>
                    <a:pt x="4131221" y="180000"/>
                  </a:lnTo>
                  <a:cubicBezTo>
                    <a:pt x="4164613" y="239920"/>
                    <a:pt x="4170162" y="265241"/>
                    <a:pt x="4199758" y="338029"/>
                  </a:cubicBezTo>
                  <a:cubicBezTo>
                    <a:pt x="4198562" y="361410"/>
                    <a:pt x="4139428" y="437356"/>
                    <a:pt x="4131221" y="450000"/>
                  </a:cubicBezTo>
                  <a:cubicBezTo>
                    <a:pt x="4158311" y="554650"/>
                    <a:pt x="4140726" y="697255"/>
                    <a:pt x="4131221" y="899996"/>
                  </a:cubicBezTo>
                  <a:cubicBezTo>
                    <a:pt x="4133503" y="1012585"/>
                    <a:pt x="4057892" y="1094421"/>
                    <a:pt x="3951217" y="1080000"/>
                  </a:cubicBezTo>
                  <a:cubicBezTo>
                    <a:pt x="3781565" y="1068139"/>
                    <a:pt x="3579104" y="1081360"/>
                    <a:pt x="3442684" y="1080000"/>
                  </a:cubicBezTo>
                  <a:cubicBezTo>
                    <a:pt x="3197574" y="1096244"/>
                    <a:pt x="2784047" y="1149758"/>
                    <a:pt x="2409879" y="1080000"/>
                  </a:cubicBezTo>
                  <a:lnTo>
                    <a:pt x="2409879" y="1080000"/>
                  </a:lnTo>
                  <a:cubicBezTo>
                    <a:pt x="2127655" y="1070047"/>
                    <a:pt x="1217209" y="1190195"/>
                    <a:pt x="180004" y="1080000"/>
                  </a:cubicBezTo>
                  <a:cubicBezTo>
                    <a:pt x="74204" y="1080292"/>
                    <a:pt x="709" y="993299"/>
                    <a:pt x="0" y="899996"/>
                  </a:cubicBezTo>
                  <a:cubicBezTo>
                    <a:pt x="-9769" y="753751"/>
                    <a:pt x="-449" y="672273"/>
                    <a:pt x="0" y="450000"/>
                  </a:cubicBezTo>
                  <a:cubicBezTo>
                    <a:pt x="-2932" y="316853"/>
                    <a:pt x="-24252" y="225434"/>
                    <a:pt x="0" y="180000"/>
                  </a:cubicBezTo>
                  <a:lnTo>
                    <a:pt x="0" y="180000"/>
                  </a:lnTo>
                  <a:lnTo>
                    <a:pt x="0" y="180004"/>
                  </a:lnTo>
                  <a:close/>
                </a:path>
              </a:pathLst>
            </a:custGeom>
            <a:solidFill>
              <a:schemeClr val="bg1"/>
            </a:solidFill>
            <a:ln w="19050" cap="rnd" cmpd="thickThin">
              <a:solidFill>
                <a:srgbClr val="A3DAFF"/>
              </a:solidFill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prstGeom prst="wedgeRoundRectCallout">
                      <a:avLst>
                        <a:gd name="adj1" fmla="val 51659"/>
                        <a:gd name="adj2" fmla="val -18701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 你猜数的结果是多少？</a:t>
              </a:r>
              <a:endParaRPr lang="en-US" altLang="zh-CN" sz="2400" kern="0" dirty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just"/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请向老师验证结果是否正确。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8D0D2541-EA67-A8CB-5517-043BDB8EF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 flipH="1">
              <a:off x="8926407" y="-264425"/>
              <a:ext cx="947475" cy="1079999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FB4E3407-A761-5F06-9D83-E2FE3E2AD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>
          <a:xfrm>
            <a:off x="2675318" y="1996743"/>
            <a:ext cx="6027114" cy="432890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947F1CC-38D1-A02E-EA27-30C904243AF7}"/>
              </a:ext>
            </a:extLst>
          </p:cNvPr>
          <p:cNvSpPr txBox="1"/>
          <p:nvPr/>
        </p:nvSpPr>
        <p:spPr>
          <a:xfrm>
            <a:off x="4220350" y="280573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猜（    ）了！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FB47538-98DC-34DE-8CA5-EB9521045A39}"/>
              </a:ext>
            </a:extLst>
          </p:cNvPr>
          <p:cNvSpPr txBox="1"/>
          <p:nvPr/>
        </p:nvSpPr>
        <p:spPr>
          <a:xfrm>
            <a:off x="5507672" y="359039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我猜您</a:t>
            </a:r>
            <a:endParaRPr lang="en-US" altLang="zh-CN" sz="2000" dirty="0">
              <a:solidFill>
                <a:srgbClr val="004A8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200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    ）岁。</a:t>
            </a:r>
          </a:p>
        </p:txBody>
      </p:sp>
    </p:spTree>
    <p:extLst>
      <p:ext uri="{BB962C8B-B14F-4D97-AF65-F5344CB8AC3E}">
        <p14:creationId xmlns:p14="http://schemas.microsoft.com/office/powerpoint/2010/main" val="247559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B4BA1E7-9D78-9978-FCB6-1EDCA2B55FC1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活动六：交流学习收获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0FE8225-2046-7371-2864-11C8BBDB55CD}"/>
              </a:ext>
            </a:extLst>
          </p:cNvPr>
          <p:cNvGrpSpPr/>
          <p:nvPr/>
        </p:nvGrpSpPr>
        <p:grpSpPr>
          <a:xfrm>
            <a:off x="2037455" y="2387361"/>
            <a:ext cx="8959132" cy="2688355"/>
            <a:chOff x="2212474" y="2857782"/>
            <a:chExt cx="8959132" cy="2688355"/>
          </a:xfrm>
        </p:grpSpPr>
        <p:sp>
          <p:nvSpPr>
            <p:cNvPr id="4" name="对话气泡: 圆角矩形 3">
              <a:extLst>
                <a:ext uri="{FF2B5EF4-FFF2-40B4-BE49-F238E27FC236}">
                  <a16:creationId xmlns:a16="http://schemas.microsoft.com/office/drawing/2014/main" id="{CF22F6A8-99E4-9E93-E23D-3E09818AC393}"/>
                </a:ext>
              </a:extLst>
            </p:cNvPr>
            <p:cNvSpPr/>
            <p:nvPr/>
          </p:nvSpPr>
          <p:spPr>
            <a:xfrm>
              <a:off x="2212474" y="2857782"/>
              <a:ext cx="6986784" cy="2547894"/>
            </a:xfrm>
            <a:custGeom>
              <a:avLst/>
              <a:gdLst>
                <a:gd name="connsiteX0" fmla="*/ 0 w 6986784"/>
                <a:gd name="connsiteY0" fmla="*/ 424657 h 2547894"/>
                <a:gd name="connsiteX1" fmla="*/ 424657 w 6986784"/>
                <a:gd name="connsiteY1" fmla="*/ 0 h 2547894"/>
                <a:gd name="connsiteX2" fmla="*/ 4075624 w 6986784"/>
                <a:gd name="connsiteY2" fmla="*/ 0 h 2547894"/>
                <a:gd name="connsiteX3" fmla="*/ 4075624 w 6986784"/>
                <a:gd name="connsiteY3" fmla="*/ 0 h 2547894"/>
                <a:gd name="connsiteX4" fmla="*/ 5822320 w 6986784"/>
                <a:gd name="connsiteY4" fmla="*/ 0 h 2547894"/>
                <a:gd name="connsiteX5" fmla="*/ 6562127 w 6986784"/>
                <a:gd name="connsiteY5" fmla="*/ 0 h 2547894"/>
                <a:gd name="connsiteX6" fmla="*/ 6986784 w 6986784"/>
                <a:gd name="connsiteY6" fmla="*/ 424657 h 2547894"/>
                <a:gd name="connsiteX7" fmla="*/ 6986784 w 6986784"/>
                <a:gd name="connsiteY7" fmla="*/ 1486272 h 2547894"/>
                <a:gd name="connsiteX8" fmla="*/ 7302936 w 6986784"/>
                <a:gd name="connsiteY8" fmla="*/ 2356216 h 2547894"/>
                <a:gd name="connsiteX9" fmla="*/ 6986784 w 6986784"/>
                <a:gd name="connsiteY9" fmla="*/ 2123245 h 2547894"/>
                <a:gd name="connsiteX10" fmla="*/ 6986784 w 6986784"/>
                <a:gd name="connsiteY10" fmla="*/ 2123237 h 2547894"/>
                <a:gd name="connsiteX11" fmla="*/ 6562127 w 6986784"/>
                <a:gd name="connsiteY11" fmla="*/ 2547894 h 2547894"/>
                <a:gd name="connsiteX12" fmla="*/ 5822320 w 6986784"/>
                <a:gd name="connsiteY12" fmla="*/ 2547894 h 2547894"/>
                <a:gd name="connsiteX13" fmla="*/ 4075624 w 6986784"/>
                <a:gd name="connsiteY13" fmla="*/ 2547894 h 2547894"/>
                <a:gd name="connsiteX14" fmla="*/ 4075624 w 6986784"/>
                <a:gd name="connsiteY14" fmla="*/ 2547894 h 2547894"/>
                <a:gd name="connsiteX15" fmla="*/ 424657 w 6986784"/>
                <a:gd name="connsiteY15" fmla="*/ 2547894 h 2547894"/>
                <a:gd name="connsiteX16" fmla="*/ 0 w 6986784"/>
                <a:gd name="connsiteY16" fmla="*/ 2123237 h 2547894"/>
                <a:gd name="connsiteX17" fmla="*/ 0 w 6986784"/>
                <a:gd name="connsiteY17" fmla="*/ 2123245 h 2547894"/>
                <a:gd name="connsiteX18" fmla="*/ 0 w 6986784"/>
                <a:gd name="connsiteY18" fmla="*/ 1486272 h 2547894"/>
                <a:gd name="connsiteX19" fmla="*/ 0 w 6986784"/>
                <a:gd name="connsiteY19" fmla="*/ 1486272 h 2547894"/>
                <a:gd name="connsiteX20" fmla="*/ 0 w 6986784"/>
                <a:gd name="connsiteY20" fmla="*/ 424657 h 254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86784" h="2547894" fill="none" extrusionOk="0">
                  <a:moveTo>
                    <a:pt x="0" y="424657"/>
                  </a:moveTo>
                  <a:cubicBezTo>
                    <a:pt x="-17347" y="186258"/>
                    <a:pt x="203625" y="-16328"/>
                    <a:pt x="424657" y="0"/>
                  </a:cubicBezTo>
                  <a:cubicBezTo>
                    <a:pt x="1644893" y="91130"/>
                    <a:pt x="2763075" y="164410"/>
                    <a:pt x="4075624" y="0"/>
                  </a:cubicBezTo>
                  <a:lnTo>
                    <a:pt x="4075624" y="0"/>
                  </a:lnTo>
                  <a:cubicBezTo>
                    <a:pt x="4291195" y="-141797"/>
                    <a:pt x="5111472" y="-46709"/>
                    <a:pt x="5822320" y="0"/>
                  </a:cubicBezTo>
                  <a:cubicBezTo>
                    <a:pt x="5952474" y="55495"/>
                    <a:pt x="6343483" y="-54218"/>
                    <a:pt x="6562127" y="0"/>
                  </a:cubicBezTo>
                  <a:cubicBezTo>
                    <a:pt x="6784172" y="38296"/>
                    <a:pt x="7022450" y="191922"/>
                    <a:pt x="6986784" y="424657"/>
                  </a:cubicBezTo>
                  <a:cubicBezTo>
                    <a:pt x="7022074" y="891552"/>
                    <a:pt x="6938958" y="1086108"/>
                    <a:pt x="6986784" y="1486272"/>
                  </a:cubicBezTo>
                  <a:cubicBezTo>
                    <a:pt x="7106321" y="1683320"/>
                    <a:pt x="7173652" y="2126970"/>
                    <a:pt x="7302936" y="2356216"/>
                  </a:cubicBezTo>
                  <a:cubicBezTo>
                    <a:pt x="7210888" y="2282561"/>
                    <a:pt x="7015360" y="2183380"/>
                    <a:pt x="6986784" y="2123245"/>
                  </a:cubicBezTo>
                  <a:lnTo>
                    <a:pt x="6986784" y="2123237"/>
                  </a:lnTo>
                  <a:cubicBezTo>
                    <a:pt x="6995443" y="2354077"/>
                    <a:pt x="6791066" y="2530417"/>
                    <a:pt x="6562127" y="2547894"/>
                  </a:cubicBezTo>
                  <a:cubicBezTo>
                    <a:pt x="6343845" y="2604653"/>
                    <a:pt x="6180168" y="2527214"/>
                    <a:pt x="5822320" y="2547894"/>
                  </a:cubicBezTo>
                  <a:cubicBezTo>
                    <a:pt x="5123566" y="2450135"/>
                    <a:pt x="4290866" y="2637940"/>
                    <a:pt x="4075624" y="2547894"/>
                  </a:cubicBezTo>
                  <a:lnTo>
                    <a:pt x="4075624" y="2547894"/>
                  </a:lnTo>
                  <a:cubicBezTo>
                    <a:pt x="2700800" y="2435931"/>
                    <a:pt x="1182434" y="2683913"/>
                    <a:pt x="424657" y="2547894"/>
                  </a:cubicBezTo>
                  <a:cubicBezTo>
                    <a:pt x="185125" y="2546254"/>
                    <a:pt x="25626" y="2340270"/>
                    <a:pt x="0" y="2123237"/>
                  </a:cubicBezTo>
                  <a:lnTo>
                    <a:pt x="0" y="2123245"/>
                  </a:lnTo>
                  <a:cubicBezTo>
                    <a:pt x="48694" y="1824055"/>
                    <a:pt x="-49174" y="1717264"/>
                    <a:pt x="0" y="1486272"/>
                  </a:cubicBezTo>
                  <a:lnTo>
                    <a:pt x="0" y="1486272"/>
                  </a:lnTo>
                  <a:cubicBezTo>
                    <a:pt x="-55882" y="1082196"/>
                    <a:pt x="27756" y="851243"/>
                    <a:pt x="0" y="424657"/>
                  </a:cubicBezTo>
                  <a:close/>
                </a:path>
                <a:path w="6986784" h="2547894" stroke="0" extrusionOk="0">
                  <a:moveTo>
                    <a:pt x="0" y="424657"/>
                  </a:moveTo>
                  <a:cubicBezTo>
                    <a:pt x="-13552" y="180933"/>
                    <a:pt x="206917" y="14070"/>
                    <a:pt x="424657" y="0"/>
                  </a:cubicBezTo>
                  <a:cubicBezTo>
                    <a:pt x="2126051" y="-8336"/>
                    <a:pt x="2615953" y="118464"/>
                    <a:pt x="4075624" y="0"/>
                  </a:cubicBezTo>
                  <a:lnTo>
                    <a:pt x="4075624" y="0"/>
                  </a:lnTo>
                  <a:cubicBezTo>
                    <a:pt x="4710061" y="-42954"/>
                    <a:pt x="5187239" y="-132347"/>
                    <a:pt x="5822320" y="0"/>
                  </a:cubicBezTo>
                  <a:cubicBezTo>
                    <a:pt x="6181688" y="-28798"/>
                    <a:pt x="6409615" y="21986"/>
                    <a:pt x="6562127" y="0"/>
                  </a:cubicBezTo>
                  <a:cubicBezTo>
                    <a:pt x="6810567" y="-25922"/>
                    <a:pt x="6997416" y="190850"/>
                    <a:pt x="6986784" y="424657"/>
                  </a:cubicBezTo>
                  <a:cubicBezTo>
                    <a:pt x="6943584" y="643223"/>
                    <a:pt x="6918759" y="1274761"/>
                    <a:pt x="6986784" y="1486272"/>
                  </a:cubicBezTo>
                  <a:cubicBezTo>
                    <a:pt x="7124371" y="1819515"/>
                    <a:pt x="7252223" y="2208498"/>
                    <a:pt x="7302936" y="2356216"/>
                  </a:cubicBezTo>
                  <a:cubicBezTo>
                    <a:pt x="7154147" y="2229979"/>
                    <a:pt x="7137739" y="2230993"/>
                    <a:pt x="6986784" y="2123245"/>
                  </a:cubicBezTo>
                  <a:lnTo>
                    <a:pt x="6986784" y="2123237"/>
                  </a:lnTo>
                  <a:cubicBezTo>
                    <a:pt x="6987739" y="2363282"/>
                    <a:pt x="6806033" y="2566510"/>
                    <a:pt x="6562127" y="2547894"/>
                  </a:cubicBezTo>
                  <a:cubicBezTo>
                    <a:pt x="6195291" y="2516082"/>
                    <a:pt x="5953317" y="2607613"/>
                    <a:pt x="5822320" y="2547894"/>
                  </a:cubicBezTo>
                  <a:cubicBezTo>
                    <a:pt x="5114384" y="2675236"/>
                    <a:pt x="4630066" y="2684987"/>
                    <a:pt x="4075624" y="2547894"/>
                  </a:cubicBezTo>
                  <a:lnTo>
                    <a:pt x="4075624" y="2547894"/>
                  </a:lnTo>
                  <a:cubicBezTo>
                    <a:pt x="3612948" y="2537941"/>
                    <a:pt x="921543" y="2658089"/>
                    <a:pt x="424657" y="2547894"/>
                  </a:cubicBezTo>
                  <a:cubicBezTo>
                    <a:pt x="149165" y="2549767"/>
                    <a:pt x="950" y="2349579"/>
                    <a:pt x="0" y="2123237"/>
                  </a:cubicBezTo>
                  <a:lnTo>
                    <a:pt x="0" y="2123245"/>
                  </a:lnTo>
                  <a:cubicBezTo>
                    <a:pt x="-2647" y="1871199"/>
                    <a:pt x="-31204" y="1759577"/>
                    <a:pt x="0" y="1486272"/>
                  </a:cubicBezTo>
                  <a:lnTo>
                    <a:pt x="0" y="1486272"/>
                  </a:lnTo>
                  <a:cubicBezTo>
                    <a:pt x="34903" y="1321664"/>
                    <a:pt x="68744" y="860360"/>
                    <a:pt x="0" y="424657"/>
                  </a:cubicBezTo>
                  <a:close/>
                </a:path>
              </a:pathLst>
            </a:custGeom>
            <a:solidFill>
              <a:schemeClr val="bg1"/>
            </a:solidFill>
            <a:ln w="19050" cap="rnd" cmpd="thickThin">
              <a:solidFill>
                <a:srgbClr val="A3DAFF"/>
              </a:solidFill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prstGeom prst="wedgeRoundRectCallout">
                      <a:avLst>
                        <a:gd name="adj1" fmla="val 54525"/>
                        <a:gd name="adj2" fmla="val 42477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用</a:t>
              </a:r>
              <a:r>
                <a:rPr lang="zh-CN" altLang="en-US" sz="2400" u="sng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                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算法查找数据时，需要在一串</a:t>
              </a:r>
              <a:endParaRPr lang="en-US" altLang="zh-CN" sz="2400" kern="0" dirty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400" u="sng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zh-CN" altLang="en-US" sz="2400" u="sng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     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的数据中，每次找</a:t>
              </a:r>
              <a:r>
                <a:rPr lang="zh-CN" altLang="en-US" sz="2400" u="sng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  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数据，经过与查找目标比较，排除掉另一半的数据，从而</a:t>
              </a:r>
              <a:r>
                <a:rPr lang="zh-CN" altLang="en-US" sz="2400" u="sng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 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查找范围，直到找到目标。</a:t>
              </a:r>
            </a:p>
          </p:txBody>
        </p:sp>
        <p:pic>
          <p:nvPicPr>
            <p:cNvPr id="5" name="图片 4" descr="卡通人物&#10;&#10;描述已自动生成">
              <a:extLst>
                <a:ext uri="{FF2B5EF4-FFF2-40B4-BE49-F238E27FC236}">
                  <a16:creationId xmlns:a16="http://schemas.microsoft.com/office/drawing/2014/main" id="{A34E30B5-E7DE-C983-D7C3-FBF22BFDE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 flipH="1">
              <a:off x="9644020" y="3804886"/>
              <a:ext cx="1527586" cy="1741251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FD2DB2C-1E9E-EB4B-BC21-FBC2C5C76025}"/>
              </a:ext>
            </a:extLst>
          </p:cNvPr>
          <p:cNvGrpSpPr/>
          <p:nvPr/>
        </p:nvGrpSpPr>
        <p:grpSpPr>
          <a:xfrm>
            <a:off x="2184936" y="2563077"/>
            <a:ext cx="6293507" cy="1680451"/>
            <a:chOff x="2213753" y="2662013"/>
            <a:chExt cx="6293507" cy="1680451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9C4670F-2C36-462B-D6F5-A9C014C0178F}"/>
                </a:ext>
              </a:extLst>
            </p:cNvPr>
            <p:cNvSpPr txBox="1"/>
            <p:nvPr/>
          </p:nvSpPr>
          <p:spPr>
            <a:xfrm>
              <a:off x="3034951" y="2662013"/>
              <a:ext cx="19504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kern="0" dirty="0">
                  <a:solidFill>
                    <a:srgbClr val="CC66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折半查找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DEC0FDE-80E1-6D6B-F061-1EB0A065D054}"/>
                </a:ext>
              </a:extLst>
            </p:cNvPr>
            <p:cNvSpPr txBox="1"/>
            <p:nvPr/>
          </p:nvSpPr>
          <p:spPr>
            <a:xfrm>
              <a:off x="2213753" y="3175469"/>
              <a:ext cx="11216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kern="0" dirty="0">
                  <a:solidFill>
                    <a:srgbClr val="CC66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有序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0866EBF-0942-E3F2-14FB-1C2FF9C6DD6E}"/>
                </a:ext>
              </a:extLst>
            </p:cNvPr>
            <p:cNvSpPr txBox="1"/>
            <p:nvPr/>
          </p:nvSpPr>
          <p:spPr>
            <a:xfrm>
              <a:off x="5530387" y="3198077"/>
              <a:ext cx="11216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kern="0" dirty="0">
                  <a:solidFill>
                    <a:srgbClr val="CC66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中间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818D3BA-8256-CF5B-AD1D-C8D81E62C228}"/>
                </a:ext>
              </a:extLst>
            </p:cNvPr>
            <p:cNvSpPr txBox="1"/>
            <p:nvPr/>
          </p:nvSpPr>
          <p:spPr>
            <a:xfrm>
              <a:off x="7385659" y="3757689"/>
              <a:ext cx="11216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kern="0" dirty="0">
                  <a:solidFill>
                    <a:srgbClr val="CC66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缩小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79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B1A6536-F484-EA82-022D-22A15BF122B9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活动六：交流学习收获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39845E0-5538-DA22-D4D0-98D62FBA990B}"/>
              </a:ext>
            </a:extLst>
          </p:cNvPr>
          <p:cNvGrpSpPr/>
          <p:nvPr/>
        </p:nvGrpSpPr>
        <p:grpSpPr>
          <a:xfrm>
            <a:off x="1611170" y="1454018"/>
            <a:ext cx="7835890" cy="1440000"/>
            <a:chOff x="295454" y="5376757"/>
            <a:chExt cx="7835890" cy="1440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31A7ADF-15DD-0DCB-F037-FFE60F0E7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45" b="8945"/>
            <a:stretch/>
          </p:blipFill>
          <p:spPr>
            <a:xfrm>
              <a:off x="295454" y="5376757"/>
              <a:ext cx="1080000" cy="1080000"/>
            </a:xfrm>
            <a:prstGeom prst="flowChartConnector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对话气泡: 圆角矩形 4">
              <a:extLst>
                <a:ext uri="{FF2B5EF4-FFF2-40B4-BE49-F238E27FC236}">
                  <a16:creationId xmlns:a16="http://schemas.microsoft.com/office/drawing/2014/main" id="{055D645B-4639-745C-6E3F-98B03DE43658}"/>
                </a:ext>
              </a:extLst>
            </p:cNvPr>
            <p:cNvSpPr/>
            <p:nvPr/>
          </p:nvSpPr>
          <p:spPr>
            <a:xfrm>
              <a:off x="1439461" y="5736757"/>
              <a:ext cx="6691883" cy="1080000"/>
            </a:xfrm>
            <a:custGeom>
              <a:avLst/>
              <a:gdLst>
                <a:gd name="connsiteX0" fmla="*/ 0 w 6691883"/>
                <a:gd name="connsiteY0" fmla="*/ 180004 h 1080000"/>
                <a:gd name="connsiteX1" fmla="*/ 180004 w 6691883"/>
                <a:gd name="connsiteY1" fmla="*/ 0 h 1080000"/>
                <a:gd name="connsiteX2" fmla="*/ 1115314 w 6691883"/>
                <a:gd name="connsiteY2" fmla="*/ 0 h 1080000"/>
                <a:gd name="connsiteX3" fmla="*/ 1115314 w 6691883"/>
                <a:gd name="connsiteY3" fmla="*/ 0 h 1080000"/>
                <a:gd name="connsiteX4" fmla="*/ 2788285 w 6691883"/>
                <a:gd name="connsiteY4" fmla="*/ 0 h 1080000"/>
                <a:gd name="connsiteX5" fmla="*/ 6511879 w 6691883"/>
                <a:gd name="connsiteY5" fmla="*/ 0 h 1080000"/>
                <a:gd name="connsiteX6" fmla="*/ 6691883 w 6691883"/>
                <a:gd name="connsiteY6" fmla="*/ 180004 h 1080000"/>
                <a:gd name="connsiteX7" fmla="*/ 6691883 w 6691883"/>
                <a:gd name="connsiteY7" fmla="*/ 180000 h 1080000"/>
                <a:gd name="connsiteX8" fmla="*/ 6691883 w 6691883"/>
                <a:gd name="connsiteY8" fmla="*/ 180000 h 1080000"/>
                <a:gd name="connsiteX9" fmla="*/ 6691883 w 6691883"/>
                <a:gd name="connsiteY9" fmla="*/ 450000 h 1080000"/>
                <a:gd name="connsiteX10" fmla="*/ 6691883 w 6691883"/>
                <a:gd name="connsiteY10" fmla="*/ 899996 h 1080000"/>
                <a:gd name="connsiteX11" fmla="*/ 6511879 w 6691883"/>
                <a:gd name="connsiteY11" fmla="*/ 1080000 h 1080000"/>
                <a:gd name="connsiteX12" fmla="*/ 2788285 w 6691883"/>
                <a:gd name="connsiteY12" fmla="*/ 1080000 h 1080000"/>
                <a:gd name="connsiteX13" fmla="*/ 1115314 w 6691883"/>
                <a:gd name="connsiteY13" fmla="*/ 1080000 h 1080000"/>
                <a:gd name="connsiteX14" fmla="*/ 1115314 w 6691883"/>
                <a:gd name="connsiteY14" fmla="*/ 1080000 h 1080000"/>
                <a:gd name="connsiteX15" fmla="*/ 180004 w 6691883"/>
                <a:gd name="connsiteY15" fmla="*/ 1080000 h 1080000"/>
                <a:gd name="connsiteX16" fmla="*/ 0 w 6691883"/>
                <a:gd name="connsiteY16" fmla="*/ 899996 h 1080000"/>
                <a:gd name="connsiteX17" fmla="*/ 0 w 6691883"/>
                <a:gd name="connsiteY17" fmla="*/ 450000 h 1080000"/>
                <a:gd name="connsiteX18" fmla="*/ -93619 w 6691883"/>
                <a:gd name="connsiteY18" fmla="*/ 82674 h 1080000"/>
                <a:gd name="connsiteX19" fmla="*/ 0 w 6691883"/>
                <a:gd name="connsiteY19" fmla="*/ 180000 h 1080000"/>
                <a:gd name="connsiteX20" fmla="*/ 0 w 6691883"/>
                <a:gd name="connsiteY20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91883" h="1080000" fill="none" extrusionOk="0">
                  <a:moveTo>
                    <a:pt x="0" y="180004"/>
                  </a:moveTo>
                  <a:cubicBezTo>
                    <a:pt x="-8916" y="78603"/>
                    <a:pt x="91518" y="-13215"/>
                    <a:pt x="180004" y="0"/>
                  </a:cubicBezTo>
                  <a:cubicBezTo>
                    <a:pt x="418539" y="20261"/>
                    <a:pt x="649816" y="28872"/>
                    <a:pt x="1115314" y="0"/>
                  </a:cubicBezTo>
                  <a:lnTo>
                    <a:pt x="1115314" y="0"/>
                  </a:lnTo>
                  <a:cubicBezTo>
                    <a:pt x="1409998" y="17511"/>
                    <a:pt x="1959262" y="19161"/>
                    <a:pt x="2788285" y="0"/>
                  </a:cubicBezTo>
                  <a:cubicBezTo>
                    <a:pt x="3745996" y="-1467"/>
                    <a:pt x="4757302" y="-63801"/>
                    <a:pt x="6511879" y="0"/>
                  </a:cubicBezTo>
                  <a:cubicBezTo>
                    <a:pt x="6608029" y="10007"/>
                    <a:pt x="6704704" y="81237"/>
                    <a:pt x="6691883" y="180004"/>
                  </a:cubicBezTo>
                  <a:lnTo>
                    <a:pt x="6691883" y="180000"/>
                  </a:lnTo>
                  <a:lnTo>
                    <a:pt x="6691883" y="180000"/>
                  </a:lnTo>
                  <a:cubicBezTo>
                    <a:pt x="6700414" y="209166"/>
                    <a:pt x="6698565" y="327413"/>
                    <a:pt x="6691883" y="450000"/>
                  </a:cubicBezTo>
                  <a:cubicBezTo>
                    <a:pt x="6691031" y="505539"/>
                    <a:pt x="6655562" y="748428"/>
                    <a:pt x="6691883" y="899996"/>
                  </a:cubicBezTo>
                  <a:cubicBezTo>
                    <a:pt x="6690235" y="990445"/>
                    <a:pt x="6613978" y="1078667"/>
                    <a:pt x="6511879" y="1080000"/>
                  </a:cubicBezTo>
                  <a:cubicBezTo>
                    <a:pt x="5695864" y="1120960"/>
                    <a:pt x="3937833" y="1036276"/>
                    <a:pt x="2788285" y="1080000"/>
                  </a:cubicBezTo>
                  <a:cubicBezTo>
                    <a:pt x="2567580" y="1024276"/>
                    <a:pt x="1502687" y="942623"/>
                    <a:pt x="1115314" y="1080000"/>
                  </a:cubicBezTo>
                  <a:lnTo>
                    <a:pt x="1115314" y="1080000"/>
                  </a:lnTo>
                  <a:cubicBezTo>
                    <a:pt x="961794" y="1154256"/>
                    <a:pt x="353212" y="1081157"/>
                    <a:pt x="180004" y="1080000"/>
                  </a:cubicBezTo>
                  <a:cubicBezTo>
                    <a:pt x="93784" y="1074032"/>
                    <a:pt x="7715" y="997134"/>
                    <a:pt x="0" y="899996"/>
                  </a:cubicBezTo>
                  <a:cubicBezTo>
                    <a:pt x="8943" y="837118"/>
                    <a:pt x="-37127" y="626224"/>
                    <a:pt x="0" y="450000"/>
                  </a:cubicBezTo>
                  <a:cubicBezTo>
                    <a:pt x="-39570" y="371976"/>
                    <a:pt x="-89518" y="181670"/>
                    <a:pt x="-93619" y="82674"/>
                  </a:cubicBezTo>
                  <a:cubicBezTo>
                    <a:pt x="-61897" y="124571"/>
                    <a:pt x="-2558" y="163470"/>
                    <a:pt x="0" y="180000"/>
                  </a:cubicBezTo>
                  <a:lnTo>
                    <a:pt x="0" y="180004"/>
                  </a:lnTo>
                  <a:close/>
                </a:path>
                <a:path w="6691883" h="1080000" stroke="0" extrusionOk="0">
                  <a:moveTo>
                    <a:pt x="0" y="180004"/>
                  </a:moveTo>
                  <a:cubicBezTo>
                    <a:pt x="-13077" y="71721"/>
                    <a:pt x="94004" y="11239"/>
                    <a:pt x="180004" y="0"/>
                  </a:cubicBezTo>
                  <a:cubicBezTo>
                    <a:pt x="331552" y="43328"/>
                    <a:pt x="804334" y="36"/>
                    <a:pt x="1115314" y="0"/>
                  </a:cubicBezTo>
                  <a:lnTo>
                    <a:pt x="1115314" y="0"/>
                  </a:lnTo>
                  <a:cubicBezTo>
                    <a:pt x="1420325" y="-6907"/>
                    <a:pt x="2402748" y="-22306"/>
                    <a:pt x="2788285" y="0"/>
                  </a:cubicBezTo>
                  <a:cubicBezTo>
                    <a:pt x="4531787" y="-142349"/>
                    <a:pt x="5380551" y="-153930"/>
                    <a:pt x="6511879" y="0"/>
                  </a:cubicBezTo>
                  <a:cubicBezTo>
                    <a:pt x="6613486" y="-4089"/>
                    <a:pt x="6704204" y="81431"/>
                    <a:pt x="6691883" y="180004"/>
                  </a:cubicBezTo>
                  <a:lnTo>
                    <a:pt x="6691883" y="180000"/>
                  </a:lnTo>
                  <a:lnTo>
                    <a:pt x="6691883" y="180000"/>
                  </a:lnTo>
                  <a:cubicBezTo>
                    <a:pt x="6681143" y="278844"/>
                    <a:pt x="6691214" y="330678"/>
                    <a:pt x="6691883" y="450000"/>
                  </a:cubicBezTo>
                  <a:cubicBezTo>
                    <a:pt x="6667145" y="602007"/>
                    <a:pt x="6668381" y="701253"/>
                    <a:pt x="6691883" y="899996"/>
                  </a:cubicBezTo>
                  <a:cubicBezTo>
                    <a:pt x="6691537" y="1010580"/>
                    <a:pt x="6626682" y="1087425"/>
                    <a:pt x="6511879" y="1080000"/>
                  </a:cubicBezTo>
                  <a:cubicBezTo>
                    <a:pt x="4925995" y="1093488"/>
                    <a:pt x="3878916" y="996648"/>
                    <a:pt x="2788285" y="1080000"/>
                  </a:cubicBezTo>
                  <a:cubicBezTo>
                    <a:pt x="2011268" y="1125532"/>
                    <a:pt x="1860648" y="1214580"/>
                    <a:pt x="1115314" y="1080000"/>
                  </a:cubicBezTo>
                  <a:lnTo>
                    <a:pt x="1115314" y="1080000"/>
                  </a:lnTo>
                  <a:cubicBezTo>
                    <a:pt x="1021611" y="1093449"/>
                    <a:pt x="618126" y="1022495"/>
                    <a:pt x="180004" y="1080000"/>
                  </a:cubicBezTo>
                  <a:cubicBezTo>
                    <a:pt x="65057" y="1083689"/>
                    <a:pt x="-14991" y="1007366"/>
                    <a:pt x="0" y="899996"/>
                  </a:cubicBezTo>
                  <a:cubicBezTo>
                    <a:pt x="-4019" y="719613"/>
                    <a:pt x="-33340" y="532700"/>
                    <a:pt x="0" y="450000"/>
                  </a:cubicBezTo>
                  <a:cubicBezTo>
                    <a:pt x="-45346" y="403936"/>
                    <a:pt x="-45746" y="157949"/>
                    <a:pt x="-93619" y="82674"/>
                  </a:cubicBezTo>
                  <a:cubicBezTo>
                    <a:pt x="-66264" y="127110"/>
                    <a:pt x="-45676" y="147762"/>
                    <a:pt x="0" y="180000"/>
                  </a:cubicBezTo>
                  <a:lnTo>
                    <a:pt x="0" y="180004"/>
                  </a:lnTo>
                  <a:close/>
                </a:path>
              </a:pathLst>
            </a:custGeom>
            <a:solidFill>
              <a:schemeClr val="bg1"/>
            </a:solidFill>
            <a:ln w="19050" cap="rnd" cmpd="thickThin">
              <a:solidFill>
                <a:srgbClr val="A3DAFF"/>
              </a:solidFill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prstGeom prst="wedgeRoundRectCallout">
                      <a:avLst>
                        <a:gd name="adj1" fmla="val -51399"/>
                        <a:gd name="adj2" fmla="val -42345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想一想：</a:t>
              </a:r>
              <a:endParaRPr lang="en-US" altLang="zh-CN" sz="2400" kern="0" dirty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just"/>
              <a:r>
                <a:rPr lang="en-US" altLang="zh-CN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解决查找类问题时，需要先考虑哪些问题？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36103F84-53CE-96A6-0368-3E95F5175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03" y="4885945"/>
            <a:ext cx="5851795" cy="106988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E17F0B5-949C-21B0-C2BC-7D8F4F465E81}"/>
              </a:ext>
            </a:extLst>
          </p:cNvPr>
          <p:cNvSpPr txBox="1"/>
          <p:nvPr/>
        </p:nvSpPr>
        <p:spPr>
          <a:xfrm>
            <a:off x="1869317" y="3437597"/>
            <a:ext cx="8453367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</a:rPr>
              <a:t>    解决查找类问题时，需要优先考虑能否</a:t>
            </a:r>
            <a:r>
              <a:rPr lang="zh-CN" altLang="en-US" sz="2400" u="sng" dirty="0">
                <a:latin typeface="幼圆" panose="02010509060101010101" pitchFamily="49" charset="-122"/>
                <a:ea typeface="幼圆" panose="02010509060101010101" pitchFamily="49" charset="-122"/>
              </a:rPr>
              <a:t>         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</a:rPr>
              <a:t>一部分数据，</a:t>
            </a:r>
            <a:r>
              <a:rPr lang="en-US" altLang="zh-CN" sz="2400" u="sng" dirty="0">
                <a:latin typeface="幼圆" panose="02010509060101010101" pitchFamily="49" charset="-122"/>
                <a:ea typeface="幼圆" panose="02010509060101010101" pitchFamily="49" charset="-122"/>
              </a:rPr>
              <a:t>         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</a:rPr>
              <a:t>查找范围，从而提高查找</a:t>
            </a:r>
            <a:r>
              <a:rPr lang="zh-CN" altLang="en-US" sz="2400" u="sng" dirty="0">
                <a:latin typeface="幼圆" panose="02010509060101010101" pitchFamily="49" charset="-122"/>
                <a:ea typeface="幼圆" panose="02010509060101010101" pitchFamily="49" charset="-122"/>
              </a:rPr>
              <a:t>         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8029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ECD2F-E0E5-4B85-138F-2D2C9B8DB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1BFE459-89CD-C53E-529C-3C5C43E019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DDD12A6-149C-6E2E-93CC-B508B2F5AA03}"/>
              </a:ext>
            </a:extLst>
          </p:cNvPr>
          <p:cNvGrpSpPr/>
          <p:nvPr/>
        </p:nvGrpSpPr>
        <p:grpSpPr>
          <a:xfrm>
            <a:off x="1529408" y="1574056"/>
            <a:ext cx="9114275" cy="2523450"/>
            <a:chOff x="1399760" y="1954716"/>
            <a:chExt cx="9114275" cy="252345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AC1E86D-3EDE-3EA9-C671-A95FD6B9D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760" y="1954716"/>
              <a:ext cx="9114275" cy="2523450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E2141F0-D8A3-6878-5C1F-DCB307C2076D}"/>
                </a:ext>
              </a:extLst>
            </p:cNvPr>
            <p:cNvSpPr txBox="1"/>
            <p:nvPr/>
          </p:nvSpPr>
          <p:spPr>
            <a:xfrm>
              <a:off x="2014981" y="2129012"/>
              <a:ext cx="8258076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539750">
                <a:lnSpc>
                  <a:spcPct val="150000"/>
                </a:lnSpc>
              </a:pPr>
              <a:r>
                <a:rPr lang="zh-CN" altLang="en-US" sz="2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一个找小球的游戏，请问在不看标签的情况下，可以用折半算法找到 </a:t>
              </a:r>
              <a:r>
                <a:rPr lang="en-US" altLang="zh-CN" sz="2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7 </a:t>
              </a:r>
              <a:r>
                <a:rPr lang="zh-CN" altLang="en-US" sz="2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号小球吗？如果不能实现，需要为这个游戏做哪些变化？</a:t>
              </a:r>
              <a:endPara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57B32120-DA92-E59E-2AF1-ABAC1911E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02" y="4428798"/>
            <a:ext cx="8528488" cy="11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3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51E3F27-7AD3-4A72-9271-8835B07D44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08CC6E-5C3D-4C1E-95A7-26A26464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AD6451-5A5E-CF8E-03B4-9FCC968963DF}"/>
              </a:ext>
            </a:extLst>
          </p:cNvPr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7CE190-8057-790C-F011-DE04A30F3430}"/>
              </a:ext>
            </a:extLst>
          </p:cNvPr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A808844-DC06-C850-01AF-9707518E6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93F8D628-51AB-C829-B403-EBC19B8E6C6C}"/>
              </a:ext>
            </a:extLst>
          </p:cNvPr>
          <p:cNvSpPr/>
          <p:nvPr/>
        </p:nvSpPr>
        <p:spPr>
          <a:xfrm>
            <a:off x="2809039" y="2708941"/>
            <a:ext cx="657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下节课再见！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2D84B25-6499-A94B-C588-654482B4087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66088DD-F650-88BD-08EB-7556B992FF3E}"/>
              </a:ext>
            </a:extLst>
          </p:cNvPr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5706631-4C77-0778-72CC-8B21E2FB33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F83955C-D191-5262-4618-0E8FE2178109}"/>
              </a:ext>
            </a:extLst>
          </p:cNvPr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>
              <a:extLst>
                <a:ext uri="{FF2B5EF4-FFF2-40B4-BE49-F238E27FC236}">
                  <a16:creationId xmlns:a16="http://schemas.microsoft.com/office/drawing/2014/main" id="{0800560A-035E-AD65-DE35-2A460DF4243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kumimoji="0" lang="zh-CN" altLang="en-US" sz="2400" b="1" i="0" u="none" strike="noStrike" kern="1200" cap="none" spc="0" normalizeH="0" baseline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9FAAD6A-C6DB-238A-A9F7-96175C62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3DFE28F1-729A-0633-BEA6-A9785A01689B}"/>
              </a:ext>
            </a:extLst>
          </p:cNvPr>
          <p:cNvSpPr txBox="1"/>
          <p:nvPr/>
        </p:nvSpPr>
        <p:spPr>
          <a:xfrm>
            <a:off x="1382472" y="5150001"/>
            <a:ext cx="9427056" cy="1059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数学社团里有很多既有趣又能锻炼思维的小游戏。今天玩猜年龄游戏，怎样才能快速地猜出老师的年龄呢？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090DEB-11CF-9E99-7A43-3921B62FD9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72"/>
          <a:stretch/>
        </p:blipFill>
        <p:spPr>
          <a:xfrm>
            <a:off x="2763348" y="1728964"/>
            <a:ext cx="1769482" cy="35256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24CB99D-10C3-F91F-9A56-6E9423A66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6" t="19700" b="10828"/>
          <a:stretch/>
        </p:blipFill>
        <p:spPr>
          <a:xfrm>
            <a:off x="5054597" y="3296943"/>
            <a:ext cx="2385864" cy="1957707"/>
          </a:xfrm>
          <a:prstGeom prst="rect">
            <a:avLst/>
          </a:prstGeom>
        </p:spPr>
      </p:pic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0A406E48-DE8A-D407-8384-E241E541A0BD}"/>
              </a:ext>
            </a:extLst>
          </p:cNvPr>
          <p:cNvSpPr/>
          <p:nvPr/>
        </p:nvSpPr>
        <p:spPr>
          <a:xfrm>
            <a:off x="6946230" y="1989000"/>
            <a:ext cx="2263678" cy="1440000"/>
          </a:xfrm>
          <a:prstGeom prst="wedgeEllipseCallout">
            <a:avLst>
              <a:gd name="adj1" fmla="val -41367"/>
              <a:gd name="adj2" fmla="val 548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可以提示我们是猜大了还是猜小了吗？</a:t>
            </a:r>
          </a:p>
        </p:txBody>
      </p:sp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D6000CBB-3C98-8761-6689-D15DD02DA07F}"/>
              </a:ext>
            </a:extLst>
          </p:cNvPr>
          <p:cNvSpPr/>
          <p:nvPr/>
        </p:nvSpPr>
        <p:spPr>
          <a:xfrm>
            <a:off x="4241479" y="1437014"/>
            <a:ext cx="1516839" cy="860707"/>
          </a:xfrm>
          <a:prstGeom prst="wedgeEllipseCallout">
            <a:avLst>
              <a:gd name="adj1" fmla="val -47940"/>
              <a:gd name="adj2" fmla="val 436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可以呀！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A05A90E-D4C0-2A7C-7D40-BFA8950A8614}"/>
              </a:ext>
            </a:extLst>
          </p:cNvPr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>
              <a:extLst>
                <a:ext uri="{FF2B5EF4-FFF2-40B4-BE49-F238E27FC236}">
                  <a16:creationId xmlns:a16="http://schemas.microsoft.com/office/drawing/2014/main" id="{142E8729-08DE-D1DE-D747-1E387298B98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010F57-31E4-38F1-6AEC-D1100522C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4E6B5AF-1B5E-407B-AD2D-5F3511B433F1}"/>
              </a:ext>
            </a:extLst>
          </p:cNvPr>
          <p:cNvGrpSpPr/>
          <p:nvPr/>
        </p:nvGrpSpPr>
        <p:grpSpPr>
          <a:xfrm>
            <a:off x="6171156" y="4409143"/>
            <a:ext cx="4174067" cy="1975825"/>
            <a:chOff x="1167928" y="1570652"/>
            <a:chExt cx="4174067" cy="197582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66D6394-1CEA-83BC-4369-2A36C363B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928" y="1570652"/>
              <a:ext cx="2224503" cy="112708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68CE3ED-AFE8-4759-9B51-5ACAFD7C4B1D}"/>
                </a:ext>
              </a:extLst>
            </p:cNvPr>
            <p:cNvSpPr txBox="1"/>
            <p:nvPr/>
          </p:nvSpPr>
          <p:spPr>
            <a:xfrm>
              <a:off x="1167928" y="2592370"/>
              <a:ext cx="4174067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活动一：确定年龄范围</a:t>
              </a:r>
            </a:p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活动二：研究游戏规则</a:t>
              </a:r>
            </a:p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活动三：对比不同方案</a:t>
              </a:r>
              <a:endParaRPr lang="en-US" altLang="zh-CN" sz="14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活动四：确定游戏方案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B59935-0913-45C8-8581-1DCA948EE303}"/>
              </a:ext>
            </a:extLst>
          </p:cNvPr>
          <p:cNvGrpSpPr/>
          <p:nvPr/>
        </p:nvGrpSpPr>
        <p:grpSpPr>
          <a:xfrm>
            <a:off x="1619589" y="3241278"/>
            <a:ext cx="6248400" cy="1987225"/>
            <a:chOff x="3871497" y="3564607"/>
            <a:chExt cx="6248400" cy="198722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5678201-0D29-BDDD-9052-75DB0DF2C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1497" y="3564607"/>
              <a:ext cx="2224503" cy="1167865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0BD48F5-D3AD-40F4-8EFF-8C6206288DF7}"/>
                </a:ext>
              </a:extLst>
            </p:cNvPr>
            <p:cNvSpPr txBox="1"/>
            <p:nvPr/>
          </p:nvSpPr>
          <p:spPr>
            <a:xfrm>
              <a:off x="3871497" y="4597725"/>
              <a:ext cx="62484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活动五：验证算法 查找年龄</a:t>
              </a:r>
              <a:endParaRPr lang="en-US" altLang="zh-CN" sz="14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400" kern="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        1.</a:t>
              </a:r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运行模拟程序</a:t>
              </a:r>
            </a:p>
            <a:p>
              <a:r>
                <a:rPr lang="en-US" altLang="zh-CN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      2.</a:t>
              </a:r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记录猜数过程</a:t>
              </a:r>
            </a:p>
            <a:p>
              <a:r>
                <a:rPr lang="en-US" altLang="zh-CN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      3.</a:t>
              </a:r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验证猜数结果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643EC23-4AF0-4545-89A3-A73B590E522E}"/>
              </a:ext>
            </a:extLst>
          </p:cNvPr>
          <p:cNvGrpSpPr/>
          <p:nvPr/>
        </p:nvGrpSpPr>
        <p:grpSpPr>
          <a:xfrm>
            <a:off x="7452419" y="2282483"/>
            <a:ext cx="5932366" cy="1290637"/>
            <a:chOff x="6711050" y="1570652"/>
            <a:chExt cx="5932366" cy="129063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4795836-C56C-110D-CA52-B569C680A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050" y="1570652"/>
              <a:ext cx="2393321" cy="1086538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A0B9681-700E-4A3B-8E58-D705385BBD13}"/>
                </a:ext>
              </a:extLst>
            </p:cNvPr>
            <p:cNvSpPr/>
            <p:nvPr/>
          </p:nvSpPr>
          <p:spPr>
            <a:xfrm>
              <a:off x="6711050" y="2529384"/>
              <a:ext cx="5932366" cy="331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折半查找算法的特点</a:t>
              </a:r>
            </a:p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解决查找类问题需考虑因素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906F034-ECB3-438F-941D-AEB5E45A7A6B}"/>
              </a:ext>
            </a:extLst>
          </p:cNvPr>
          <p:cNvGrpSpPr/>
          <p:nvPr/>
        </p:nvGrpSpPr>
        <p:grpSpPr>
          <a:xfrm>
            <a:off x="3753876" y="1353167"/>
            <a:ext cx="5932366" cy="1261158"/>
            <a:chOff x="8469371" y="4398020"/>
            <a:chExt cx="5932366" cy="126115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3B2CF1-9C9C-CBB6-7C14-146D48467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371" y="4398020"/>
              <a:ext cx="2260391" cy="983417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A5D3157-3771-43B4-888E-670FD378DD4F}"/>
                </a:ext>
              </a:extLst>
            </p:cNvPr>
            <p:cNvSpPr/>
            <p:nvPr/>
          </p:nvSpPr>
          <p:spPr>
            <a:xfrm>
              <a:off x="8469371" y="5327273"/>
              <a:ext cx="5932366" cy="331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利用折半算法解决查找问题</a:t>
              </a:r>
            </a:p>
          </p:txBody>
        </p:sp>
      </p:grpSp>
      <p:cxnSp>
        <p:nvCxnSpPr>
          <p:cNvPr id="22" name="连接符: 曲线 21">
            <a:extLst>
              <a:ext uri="{FF2B5EF4-FFF2-40B4-BE49-F238E27FC236}">
                <a16:creationId xmlns:a16="http://schemas.microsoft.com/office/drawing/2014/main" id="{83D4227C-2981-4D56-86B4-2432CA9DBC16}"/>
              </a:ext>
            </a:extLst>
          </p:cNvPr>
          <p:cNvCxnSpPr>
            <a:cxnSpLocks/>
            <a:stCxn id="10" idx="3"/>
            <a:endCxn id="11" idx="3"/>
          </p:cNvCxnSpPr>
          <p:nvPr/>
        </p:nvCxnSpPr>
        <p:spPr>
          <a:xfrm flipH="1" flipV="1">
            <a:off x="3844092" y="3825211"/>
            <a:ext cx="4551567" cy="1147473"/>
          </a:xfrm>
          <a:prstGeom prst="curvedConnector3">
            <a:avLst>
              <a:gd name="adj1" fmla="val -5022"/>
            </a:avLst>
          </a:prstGeom>
          <a:ln w="38100">
            <a:solidFill>
              <a:srgbClr val="68C0C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FEEEA23D-2191-469F-BEE8-7AC83F8CA2FB}"/>
              </a:ext>
            </a:extLst>
          </p:cNvPr>
          <p:cNvCxnSpPr>
            <a:cxnSpLocks/>
            <a:stCxn id="11" idx="1"/>
            <a:endCxn id="12" idx="1"/>
          </p:cNvCxnSpPr>
          <p:nvPr/>
        </p:nvCxnSpPr>
        <p:spPr>
          <a:xfrm rot="10800000" flipH="1">
            <a:off x="1619589" y="2825753"/>
            <a:ext cx="5832830" cy="999459"/>
          </a:xfrm>
          <a:prstGeom prst="curvedConnector3">
            <a:avLst>
              <a:gd name="adj1" fmla="val -3919"/>
            </a:avLst>
          </a:prstGeom>
          <a:ln w="38100">
            <a:solidFill>
              <a:srgbClr val="68C0C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曲线 36">
            <a:extLst>
              <a:ext uri="{FF2B5EF4-FFF2-40B4-BE49-F238E27FC236}">
                <a16:creationId xmlns:a16="http://schemas.microsoft.com/office/drawing/2014/main" id="{0B48B770-19A1-4E62-906B-894AEE667DAC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rot="16200000" flipV="1">
            <a:off x="7112871" y="746273"/>
            <a:ext cx="437607" cy="2634813"/>
          </a:xfrm>
          <a:prstGeom prst="curvedConnector2">
            <a:avLst/>
          </a:prstGeom>
          <a:ln w="38100">
            <a:solidFill>
              <a:srgbClr val="68C0C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763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69C7594-D490-0A91-0294-147A3AEBF3CF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活动一：</a:t>
            </a:r>
            <a:r>
              <a:rPr lang="zh-CN" altLang="zh-CN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确定年龄范围</a:t>
            </a:r>
            <a:endParaRPr lang="zh-CN" altLang="en-US" sz="2000" kern="0" dirty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15461BD-2FD7-0FDF-49EF-9B453BB7CCFB}"/>
              </a:ext>
            </a:extLst>
          </p:cNvPr>
          <p:cNvGrpSpPr/>
          <p:nvPr/>
        </p:nvGrpSpPr>
        <p:grpSpPr>
          <a:xfrm>
            <a:off x="5646756" y="949347"/>
            <a:ext cx="5491612" cy="1208498"/>
            <a:chOff x="5835650" y="998117"/>
            <a:chExt cx="5491612" cy="1208498"/>
          </a:xfrm>
        </p:grpSpPr>
        <p:pic>
          <p:nvPicPr>
            <p:cNvPr id="5" name="图片 4" descr="卡通人物&#10;&#10;描述已自动生成">
              <a:extLst>
                <a:ext uri="{FF2B5EF4-FFF2-40B4-BE49-F238E27FC236}">
                  <a16:creationId xmlns:a16="http://schemas.microsoft.com/office/drawing/2014/main" id="{32279564-BCD9-793B-BFF5-B7BB2EAEE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39262" y="998117"/>
              <a:ext cx="1188000" cy="11880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26AFE2B-067A-4F58-0BB2-1915849EE93F}"/>
                </a:ext>
              </a:extLst>
            </p:cNvPr>
            <p:cNvSpPr txBox="1"/>
            <p:nvPr/>
          </p:nvSpPr>
          <p:spPr>
            <a:xfrm>
              <a:off x="5835650" y="1486615"/>
              <a:ext cx="4425713" cy="720000"/>
            </a:xfrm>
            <a:custGeom>
              <a:avLst/>
              <a:gdLst>
                <a:gd name="connsiteX0" fmla="*/ 0 w 4425713"/>
                <a:gd name="connsiteY0" fmla="*/ 120002 h 720000"/>
                <a:gd name="connsiteX1" fmla="*/ 120002 w 4425713"/>
                <a:gd name="connsiteY1" fmla="*/ 0 h 720000"/>
                <a:gd name="connsiteX2" fmla="*/ 2581666 w 4425713"/>
                <a:gd name="connsiteY2" fmla="*/ 0 h 720000"/>
                <a:gd name="connsiteX3" fmla="*/ 2581666 w 4425713"/>
                <a:gd name="connsiteY3" fmla="*/ 0 h 720000"/>
                <a:gd name="connsiteX4" fmla="*/ 3688094 w 4425713"/>
                <a:gd name="connsiteY4" fmla="*/ 0 h 720000"/>
                <a:gd name="connsiteX5" fmla="*/ 4305711 w 4425713"/>
                <a:gd name="connsiteY5" fmla="*/ 0 h 720000"/>
                <a:gd name="connsiteX6" fmla="*/ 4425713 w 4425713"/>
                <a:gd name="connsiteY6" fmla="*/ 120002 h 720000"/>
                <a:gd name="connsiteX7" fmla="*/ 4425713 w 4425713"/>
                <a:gd name="connsiteY7" fmla="*/ 120000 h 720000"/>
                <a:gd name="connsiteX8" fmla="*/ 4517502 w 4425713"/>
                <a:gd name="connsiteY8" fmla="*/ 115085 h 720000"/>
                <a:gd name="connsiteX9" fmla="*/ 4425713 w 4425713"/>
                <a:gd name="connsiteY9" fmla="*/ 300000 h 720000"/>
                <a:gd name="connsiteX10" fmla="*/ 4425713 w 4425713"/>
                <a:gd name="connsiteY10" fmla="*/ 599998 h 720000"/>
                <a:gd name="connsiteX11" fmla="*/ 4305711 w 4425713"/>
                <a:gd name="connsiteY11" fmla="*/ 720000 h 720000"/>
                <a:gd name="connsiteX12" fmla="*/ 3688094 w 4425713"/>
                <a:gd name="connsiteY12" fmla="*/ 720000 h 720000"/>
                <a:gd name="connsiteX13" fmla="*/ 2581666 w 4425713"/>
                <a:gd name="connsiteY13" fmla="*/ 720000 h 720000"/>
                <a:gd name="connsiteX14" fmla="*/ 2581666 w 4425713"/>
                <a:gd name="connsiteY14" fmla="*/ 720000 h 720000"/>
                <a:gd name="connsiteX15" fmla="*/ 120002 w 4425713"/>
                <a:gd name="connsiteY15" fmla="*/ 720000 h 720000"/>
                <a:gd name="connsiteX16" fmla="*/ 0 w 4425713"/>
                <a:gd name="connsiteY16" fmla="*/ 599998 h 720000"/>
                <a:gd name="connsiteX17" fmla="*/ 0 w 4425713"/>
                <a:gd name="connsiteY17" fmla="*/ 300000 h 720000"/>
                <a:gd name="connsiteX18" fmla="*/ 0 w 4425713"/>
                <a:gd name="connsiteY18" fmla="*/ 120000 h 720000"/>
                <a:gd name="connsiteX19" fmla="*/ 0 w 4425713"/>
                <a:gd name="connsiteY19" fmla="*/ 120000 h 720000"/>
                <a:gd name="connsiteX20" fmla="*/ 0 w 4425713"/>
                <a:gd name="connsiteY20" fmla="*/ 120002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25713" h="720000" fill="none" extrusionOk="0">
                  <a:moveTo>
                    <a:pt x="0" y="120002"/>
                  </a:moveTo>
                  <a:cubicBezTo>
                    <a:pt x="4598" y="54062"/>
                    <a:pt x="43721" y="5712"/>
                    <a:pt x="120002" y="0"/>
                  </a:cubicBezTo>
                  <a:cubicBezTo>
                    <a:pt x="440559" y="96063"/>
                    <a:pt x="1660614" y="-24018"/>
                    <a:pt x="2581666" y="0"/>
                  </a:cubicBezTo>
                  <a:lnTo>
                    <a:pt x="2581666" y="0"/>
                  </a:lnTo>
                  <a:cubicBezTo>
                    <a:pt x="2806788" y="-84070"/>
                    <a:pt x="3351116" y="-45451"/>
                    <a:pt x="3688094" y="0"/>
                  </a:cubicBezTo>
                  <a:cubicBezTo>
                    <a:pt x="3852564" y="-31839"/>
                    <a:pt x="4238406" y="44595"/>
                    <a:pt x="4305711" y="0"/>
                  </a:cubicBezTo>
                  <a:cubicBezTo>
                    <a:pt x="4373406" y="-7879"/>
                    <a:pt x="4421688" y="60453"/>
                    <a:pt x="4425713" y="120002"/>
                  </a:cubicBezTo>
                  <a:lnTo>
                    <a:pt x="4425713" y="120000"/>
                  </a:lnTo>
                  <a:cubicBezTo>
                    <a:pt x="4442020" y="123823"/>
                    <a:pt x="4495493" y="112111"/>
                    <a:pt x="4517502" y="115085"/>
                  </a:cubicBezTo>
                  <a:cubicBezTo>
                    <a:pt x="4490738" y="145485"/>
                    <a:pt x="4435107" y="254809"/>
                    <a:pt x="4425713" y="300000"/>
                  </a:cubicBezTo>
                  <a:cubicBezTo>
                    <a:pt x="4408194" y="434904"/>
                    <a:pt x="4417440" y="469682"/>
                    <a:pt x="4425713" y="599998"/>
                  </a:cubicBezTo>
                  <a:cubicBezTo>
                    <a:pt x="4423937" y="654764"/>
                    <a:pt x="4379096" y="728578"/>
                    <a:pt x="4305711" y="720000"/>
                  </a:cubicBezTo>
                  <a:cubicBezTo>
                    <a:pt x="4119337" y="665819"/>
                    <a:pt x="3752846" y="707077"/>
                    <a:pt x="3688094" y="720000"/>
                  </a:cubicBezTo>
                  <a:cubicBezTo>
                    <a:pt x="3564335" y="789869"/>
                    <a:pt x="2911652" y="786022"/>
                    <a:pt x="2581666" y="720000"/>
                  </a:cubicBezTo>
                  <a:lnTo>
                    <a:pt x="2581666" y="720000"/>
                  </a:lnTo>
                  <a:cubicBezTo>
                    <a:pt x="1909439" y="887577"/>
                    <a:pt x="873209" y="610238"/>
                    <a:pt x="120002" y="720000"/>
                  </a:cubicBezTo>
                  <a:cubicBezTo>
                    <a:pt x="47240" y="724627"/>
                    <a:pt x="6952" y="661854"/>
                    <a:pt x="0" y="599998"/>
                  </a:cubicBezTo>
                  <a:cubicBezTo>
                    <a:pt x="19670" y="516331"/>
                    <a:pt x="-11843" y="365588"/>
                    <a:pt x="0" y="300000"/>
                  </a:cubicBezTo>
                  <a:cubicBezTo>
                    <a:pt x="-4721" y="236369"/>
                    <a:pt x="468" y="200419"/>
                    <a:pt x="0" y="120000"/>
                  </a:cubicBezTo>
                  <a:lnTo>
                    <a:pt x="0" y="120000"/>
                  </a:lnTo>
                  <a:lnTo>
                    <a:pt x="0" y="120002"/>
                  </a:lnTo>
                  <a:close/>
                </a:path>
                <a:path w="4425713" h="720000" stroke="0" extrusionOk="0">
                  <a:moveTo>
                    <a:pt x="0" y="120002"/>
                  </a:moveTo>
                  <a:cubicBezTo>
                    <a:pt x="2654" y="62346"/>
                    <a:pt x="55654" y="-4745"/>
                    <a:pt x="120002" y="0"/>
                  </a:cubicBezTo>
                  <a:cubicBezTo>
                    <a:pt x="659827" y="89190"/>
                    <a:pt x="1822895" y="-155784"/>
                    <a:pt x="2581666" y="0"/>
                  </a:cubicBezTo>
                  <a:lnTo>
                    <a:pt x="2581666" y="0"/>
                  </a:lnTo>
                  <a:cubicBezTo>
                    <a:pt x="2783213" y="-50655"/>
                    <a:pt x="3571531" y="-7593"/>
                    <a:pt x="3688094" y="0"/>
                  </a:cubicBezTo>
                  <a:cubicBezTo>
                    <a:pt x="3752354" y="44651"/>
                    <a:pt x="4194073" y="-38043"/>
                    <a:pt x="4305711" y="0"/>
                  </a:cubicBezTo>
                  <a:cubicBezTo>
                    <a:pt x="4373450" y="3360"/>
                    <a:pt x="4434978" y="54943"/>
                    <a:pt x="4425713" y="120002"/>
                  </a:cubicBezTo>
                  <a:lnTo>
                    <a:pt x="4425713" y="120000"/>
                  </a:lnTo>
                  <a:cubicBezTo>
                    <a:pt x="4445982" y="126327"/>
                    <a:pt x="4505574" y="115775"/>
                    <a:pt x="4517502" y="115085"/>
                  </a:cubicBezTo>
                  <a:cubicBezTo>
                    <a:pt x="4507077" y="140561"/>
                    <a:pt x="4470204" y="229561"/>
                    <a:pt x="4425713" y="300000"/>
                  </a:cubicBezTo>
                  <a:cubicBezTo>
                    <a:pt x="4449428" y="398944"/>
                    <a:pt x="4451355" y="527819"/>
                    <a:pt x="4425713" y="599998"/>
                  </a:cubicBezTo>
                  <a:cubicBezTo>
                    <a:pt x="4430414" y="663387"/>
                    <a:pt x="4370547" y="719536"/>
                    <a:pt x="4305711" y="720000"/>
                  </a:cubicBezTo>
                  <a:cubicBezTo>
                    <a:pt x="4131085" y="711395"/>
                    <a:pt x="3876753" y="709374"/>
                    <a:pt x="3688094" y="720000"/>
                  </a:cubicBezTo>
                  <a:cubicBezTo>
                    <a:pt x="3518419" y="807415"/>
                    <a:pt x="2878753" y="719177"/>
                    <a:pt x="2581666" y="720000"/>
                  </a:cubicBezTo>
                  <a:lnTo>
                    <a:pt x="2581666" y="720000"/>
                  </a:lnTo>
                  <a:cubicBezTo>
                    <a:pt x="1368449" y="661103"/>
                    <a:pt x="799188" y="862440"/>
                    <a:pt x="120002" y="720000"/>
                  </a:cubicBezTo>
                  <a:cubicBezTo>
                    <a:pt x="44563" y="713759"/>
                    <a:pt x="-6177" y="664525"/>
                    <a:pt x="0" y="599998"/>
                  </a:cubicBezTo>
                  <a:cubicBezTo>
                    <a:pt x="-4356" y="522527"/>
                    <a:pt x="-23149" y="335150"/>
                    <a:pt x="0" y="300000"/>
                  </a:cubicBezTo>
                  <a:cubicBezTo>
                    <a:pt x="9735" y="214770"/>
                    <a:pt x="-7609" y="178750"/>
                    <a:pt x="0" y="120000"/>
                  </a:cubicBezTo>
                  <a:lnTo>
                    <a:pt x="0" y="120000"/>
                  </a:lnTo>
                  <a:lnTo>
                    <a:pt x="0" y="120002"/>
                  </a:lnTo>
                  <a:close/>
                </a:path>
              </a:pathLst>
            </a:custGeom>
            <a:solidFill>
              <a:schemeClr val="bg1"/>
            </a:solidFill>
            <a:ln w="19050" cap="rnd" cmpd="thickThin">
              <a:solidFill>
                <a:srgbClr val="A3DAFF"/>
              </a:solidFill>
              <a:round/>
              <a:extLst>
                <a:ext uri="{C807C97D-BFC1-408E-A445-0C87EB9F89A2}">
                  <ask:lineSketchStyleProps xmlns:ask="http://schemas.microsoft.com/office/drawing/2018/sketchyshapes" sd="86837363">
                    <a:prstGeom prst="wedgeRoundRectCallout">
                      <a:avLst>
                        <a:gd name="adj1" fmla="val 52074"/>
                        <a:gd name="adj2" fmla="val -3401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400" b="0" dirty="0">
                  <a:solidFill>
                    <a:schemeClr val="accent4">
                      <a:lumMod val="50000"/>
                    </a:schemeClr>
                  </a:solidFill>
                </a:rPr>
                <a:t>请按顺序列出老师可能的年龄。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32873B1-7A95-17C2-678E-867698F99156}"/>
              </a:ext>
            </a:extLst>
          </p:cNvPr>
          <p:cNvGrpSpPr/>
          <p:nvPr/>
        </p:nvGrpSpPr>
        <p:grpSpPr>
          <a:xfrm>
            <a:off x="732026" y="4231002"/>
            <a:ext cx="5405333" cy="2160000"/>
            <a:chOff x="579990" y="4106088"/>
            <a:chExt cx="5405333" cy="2160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7A81740-F2CF-F78F-F543-6324DDA52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8" r="11708"/>
            <a:stretch/>
          </p:blipFill>
          <p:spPr>
            <a:xfrm>
              <a:off x="579990" y="4106088"/>
              <a:ext cx="1306552" cy="2160000"/>
            </a:xfrm>
            <a:prstGeom prst="rect">
              <a:avLst/>
            </a:prstGeom>
          </p:spPr>
        </p:pic>
        <p:sp>
          <p:nvSpPr>
            <p:cNvPr id="10" name="对话气泡: 圆角矩形 9">
              <a:extLst>
                <a:ext uri="{FF2B5EF4-FFF2-40B4-BE49-F238E27FC236}">
                  <a16:creationId xmlns:a16="http://schemas.microsoft.com/office/drawing/2014/main" id="{5A67CA0E-8DB5-F15B-933F-01580A5E34B0}"/>
                </a:ext>
              </a:extLst>
            </p:cNvPr>
            <p:cNvSpPr/>
            <p:nvPr/>
          </p:nvSpPr>
          <p:spPr>
            <a:xfrm>
              <a:off x="1886542" y="5186088"/>
              <a:ext cx="4098781" cy="720000"/>
            </a:xfrm>
            <a:custGeom>
              <a:avLst/>
              <a:gdLst>
                <a:gd name="connsiteX0" fmla="*/ 0 w 4098781"/>
                <a:gd name="connsiteY0" fmla="*/ 120002 h 720000"/>
                <a:gd name="connsiteX1" fmla="*/ 120002 w 4098781"/>
                <a:gd name="connsiteY1" fmla="*/ 0 h 720000"/>
                <a:gd name="connsiteX2" fmla="*/ 683130 w 4098781"/>
                <a:gd name="connsiteY2" fmla="*/ 0 h 720000"/>
                <a:gd name="connsiteX3" fmla="*/ 683130 w 4098781"/>
                <a:gd name="connsiteY3" fmla="*/ 0 h 720000"/>
                <a:gd name="connsiteX4" fmla="*/ 1707825 w 4098781"/>
                <a:gd name="connsiteY4" fmla="*/ 0 h 720000"/>
                <a:gd name="connsiteX5" fmla="*/ 3978779 w 4098781"/>
                <a:gd name="connsiteY5" fmla="*/ 0 h 720000"/>
                <a:gd name="connsiteX6" fmla="*/ 4098781 w 4098781"/>
                <a:gd name="connsiteY6" fmla="*/ 120002 h 720000"/>
                <a:gd name="connsiteX7" fmla="*/ 4098781 w 4098781"/>
                <a:gd name="connsiteY7" fmla="*/ 120000 h 720000"/>
                <a:gd name="connsiteX8" fmla="*/ 4098781 w 4098781"/>
                <a:gd name="connsiteY8" fmla="*/ 120000 h 720000"/>
                <a:gd name="connsiteX9" fmla="*/ 4098781 w 4098781"/>
                <a:gd name="connsiteY9" fmla="*/ 300000 h 720000"/>
                <a:gd name="connsiteX10" fmla="*/ 4098781 w 4098781"/>
                <a:gd name="connsiteY10" fmla="*/ 599998 h 720000"/>
                <a:gd name="connsiteX11" fmla="*/ 3978779 w 4098781"/>
                <a:gd name="connsiteY11" fmla="*/ 720000 h 720000"/>
                <a:gd name="connsiteX12" fmla="*/ 1707825 w 4098781"/>
                <a:gd name="connsiteY12" fmla="*/ 720000 h 720000"/>
                <a:gd name="connsiteX13" fmla="*/ 683130 w 4098781"/>
                <a:gd name="connsiteY13" fmla="*/ 720000 h 720000"/>
                <a:gd name="connsiteX14" fmla="*/ 683130 w 4098781"/>
                <a:gd name="connsiteY14" fmla="*/ 720000 h 720000"/>
                <a:gd name="connsiteX15" fmla="*/ 120002 w 4098781"/>
                <a:gd name="connsiteY15" fmla="*/ 720000 h 720000"/>
                <a:gd name="connsiteX16" fmla="*/ 0 w 4098781"/>
                <a:gd name="connsiteY16" fmla="*/ 599998 h 720000"/>
                <a:gd name="connsiteX17" fmla="*/ 0 w 4098781"/>
                <a:gd name="connsiteY17" fmla="*/ 300000 h 720000"/>
                <a:gd name="connsiteX18" fmla="*/ -57342 w 4098781"/>
                <a:gd name="connsiteY18" fmla="*/ 55116 h 720000"/>
                <a:gd name="connsiteX19" fmla="*/ 0 w 4098781"/>
                <a:gd name="connsiteY19" fmla="*/ 120000 h 720000"/>
                <a:gd name="connsiteX20" fmla="*/ 0 w 4098781"/>
                <a:gd name="connsiteY20" fmla="*/ 120002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98781" h="720000" fill="none" extrusionOk="0">
                  <a:moveTo>
                    <a:pt x="0" y="120002"/>
                  </a:moveTo>
                  <a:cubicBezTo>
                    <a:pt x="-3980" y="52840"/>
                    <a:pt x="55135" y="-1703"/>
                    <a:pt x="120002" y="0"/>
                  </a:cubicBezTo>
                  <a:cubicBezTo>
                    <a:pt x="376705" y="49288"/>
                    <a:pt x="571531" y="-32730"/>
                    <a:pt x="683130" y="0"/>
                  </a:cubicBezTo>
                  <a:lnTo>
                    <a:pt x="683130" y="0"/>
                  </a:lnTo>
                  <a:cubicBezTo>
                    <a:pt x="1071117" y="-26078"/>
                    <a:pt x="1290767" y="28557"/>
                    <a:pt x="1707825" y="0"/>
                  </a:cubicBezTo>
                  <a:cubicBezTo>
                    <a:pt x="2142398" y="-1467"/>
                    <a:pt x="3255536" y="-63801"/>
                    <a:pt x="3978779" y="0"/>
                  </a:cubicBezTo>
                  <a:cubicBezTo>
                    <a:pt x="4044108" y="2901"/>
                    <a:pt x="4101004" y="53839"/>
                    <a:pt x="4098781" y="120002"/>
                  </a:cubicBezTo>
                  <a:lnTo>
                    <a:pt x="4098781" y="120000"/>
                  </a:lnTo>
                  <a:lnTo>
                    <a:pt x="4098781" y="120000"/>
                  </a:lnTo>
                  <a:cubicBezTo>
                    <a:pt x="4083012" y="192791"/>
                    <a:pt x="4097363" y="213896"/>
                    <a:pt x="4098781" y="300000"/>
                  </a:cubicBezTo>
                  <a:cubicBezTo>
                    <a:pt x="4090933" y="336203"/>
                    <a:pt x="4107613" y="452232"/>
                    <a:pt x="4098781" y="599998"/>
                  </a:cubicBezTo>
                  <a:cubicBezTo>
                    <a:pt x="4097796" y="660914"/>
                    <a:pt x="4048377" y="718351"/>
                    <a:pt x="3978779" y="720000"/>
                  </a:cubicBezTo>
                  <a:cubicBezTo>
                    <a:pt x="3180495" y="760960"/>
                    <a:pt x="1947417" y="676276"/>
                    <a:pt x="1707825" y="720000"/>
                  </a:cubicBezTo>
                  <a:cubicBezTo>
                    <a:pt x="1344193" y="764354"/>
                    <a:pt x="906663" y="705596"/>
                    <a:pt x="683130" y="720000"/>
                  </a:cubicBezTo>
                  <a:lnTo>
                    <a:pt x="683130" y="720000"/>
                  </a:lnTo>
                  <a:cubicBezTo>
                    <a:pt x="433705" y="735752"/>
                    <a:pt x="392921" y="680842"/>
                    <a:pt x="120002" y="720000"/>
                  </a:cubicBezTo>
                  <a:cubicBezTo>
                    <a:pt x="56031" y="718958"/>
                    <a:pt x="8007" y="663912"/>
                    <a:pt x="0" y="599998"/>
                  </a:cubicBezTo>
                  <a:cubicBezTo>
                    <a:pt x="14793" y="492345"/>
                    <a:pt x="-5353" y="349457"/>
                    <a:pt x="0" y="300000"/>
                  </a:cubicBezTo>
                  <a:cubicBezTo>
                    <a:pt x="2002" y="248580"/>
                    <a:pt x="-53583" y="124360"/>
                    <a:pt x="-57342" y="55116"/>
                  </a:cubicBezTo>
                  <a:cubicBezTo>
                    <a:pt x="-48987" y="64750"/>
                    <a:pt x="-19090" y="106577"/>
                    <a:pt x="0" y="120000"/>
                  </a:cubicBezTo>
                  <a:lnTo>
                    <a:pt x="0" y="120002"/>
                  </a:lnTo>
                  <a:close/>
                </a:path>
                <a:path w="4098781" h="720000" stroke="0" extrusionOk="0">
                  <a:moveTo>
                    <a:pt x="0" y="120002"/>
                  </a:moveTo>
                  <a:cubicBezTo>
                    <a:pt x="-3738" y="51192"/>
                    <a:pt x="54461" y="615"/>
                    <a:pt x="120002" y="0"/>
                  </a:cubicBezTo>
                  <a:cubicBezTo>
                    <a:pt x="244768" y="-20255"/>
                    <a:pt x="474173" y="3900"/>
                    <a:pt x="683130" y="0"/>
                  </a:cubicBezTo>
                  <a:lnTo>
                    <a:pt x="683130" y="0"/>
                  </a:lnTo>
                  <a:cubicBezTo>
                    <a:pt x="914767" y="-43636"/>
                    <a:pt x="1532839" y="28351"/>
                    <a:pt x="1707825" y="0"/>
                  </a:cubicBezTo>
                  <a:cubicBezTo>
                    <a:pt x="2136114" y="-142349"/>
                    <a:pt x="3029640" y="-153930"/>
                    <a:pt x="3978779" y="0"/>
                  </a:cubicBezTo>
                  <a:cubicBezTo>
                    <a:pt x="4046306" y="-2333"/>
                    <a:pt x="4104878" y="54143"/>
                    <a:pt x="4098781" y="120002"/>
                  </a:cubicBezTo>
                  <a:lnTo>
                    <a:pt x="4098781" y="120000"/>
                  </a:lnTo>
                  <a:lnTo>
                    <a:pt x="4098781" y="120000"/>
                  </a:lnTo>
                  <a:cubicBezTo>
                    <a:pt x="4096141" y="167743"/>
                    <a:pt x="4090012" y="252101"/>
                    <a:pt x="4098781" y="300000"/>
                  </a:cubicBezTo>
                  <a:cubicBezTo>
                    <a:pt x="4116689" y="422661"/>
                    <a:pt x="4121709" y="464986"/>
                    <a:pt x="4098781" y="599998"/>
                  </a:cubicBezTo>
                  <a:cubicBezTo>
                    <a:pt x="4098571" y="673072"/>
                    <a:pt x="4056908" y="725719"/>
                    <a:pt x="3978779" y="720000"/>
                  </a:cubicBezTo>
                  <a:cubicBezTo>
                    <a:pt x="2858363" y="733488"/>
                    <a:pt x="2267827" y="636648"/>
                    <a:pt x="1707825" y="720000"/>
                  </a:cubicBezTo>
                  <a:cubicBezTo>
                    <a:pt x="1359870" y="798468"/>
                    <a:pt x="1157418" y="736413"/>
                    <a:pt x="683130" y="720000"/>
                  </a:cubicBezTo>
                  <a:lnTo>
                    <a:pt x="683130" y="720000"/>
                  </a:lnTo>
                  <a:cubicBezTo>
                    <a:pt x="436520" y="721512"/>
                    <a:pt x="279009" y="697747"/>
                    <a:pt x="120002" y="720000"/>
                  </a:cubicBezTo>
                  <a:cubicBezTo>
                    <a:pt x="43535" y="722420"/>
                    <a:pt x="-10760" y="671985"/>
                    <a:pt x="0" y="599998"/>
                  </a:cubicBezTo>
                  <a:cubicBezTo>
                    <a:pt x="-20455" y="501778"/>
                    <a:pt x="-21934" y="385794"/>
                    <a:pt x="0" y="300000"/>
                  </a:cubicBezTo>
                  <a:cubicBezTo>
                    <a:pt x="-15525" y="224008"/>
                    <a:pt x="-31750" y="160793"/>
                    <a:pt x="-57342" y="55116"/>
                  </a:cubicBezTo>
                  <a:cubicBezTo>
                    <a:pt x="-46431" y="69306"/>
                    <a:pt x="-28735" y="97470"/>
                    <a:pt x="0" y="120000"/>
                  </a:cubicBezTo>
                  <a:lnTo>
                    <a:pt x="0" y="120002"/>
                  </a:lnTo>
                  <a:close/>
                </a:path>
              </a:pathLst>
            </a:custGeom>
            <a:solidFill>
              <a:schemeClr val="bg1"/>
            </a:solidFill>
            <a:ln w="19050" cap="rnd" cmpd="thickThin">
              <a:solidFill>
                <a:srgbClr val="A3DAFF"/>
              </a:solidFill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prstGeom prst="wedgeRoundRectCallout">
                      <a:avLst>
                        <a:gd name="adj1" fmla="val -51399"/>
                        <a:gd name="adj2" fmla="val -42345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3200" b="1" kern="0" dirty="0">
                  <a:solidFill>
                    <a:srgbClr val="CC66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老师的年龄范围：</a:t>
              </a:r>
              <a:r>
                <a:rPr lang="en-US" altLang="zh-CN" sz="3200" b="1" kern="0" dirty="0">
                  <a:solidFill>
                    <a:srgbClr val="CC66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20~50</a:t>
              </a:r>
              <a:endParaRPr lang="zh-CN" altLang="en-US" sz="2400" kern="0" dirty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495CFB5-F0F5-444D-12E5-1A0DA7420B8D}"/>
              </a:ext>
            </a:extLst>
          </p:cNvPr>
          <p:cNvGrpSpPr/>
          <p:nvPr/>
        </p:nvGrpSpPr>
        <p:grpSpPr>
          <a:xfrm>
            <a:off x="2193264" y="2066753"/>
            <a:ext cx="7805472" cy="2960334"/>
            <a:chOff x="2193264" y="1954018"/>
            <a:chExt cx="7805472" cy="296033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11EC2A6-98CB-C20C-F7BB-FBAB5557C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264" y="1954018"/>
              <a:ext cx="7805472" cy="2960334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507AA23-67CB-F55C-9F80-8D9FD8823C98}"/>
                </a:ext>
              </a:extLst>
            </p:cNvPr>
            <p:cNvSpPr txBox="1"/>
            <p:nvPr/>
          </p:nvSpPr>
          <p:spPr>
            <a:xfrm>
              <a:off x="2769144" y="2674017"/>
              <a:ext cx="6596678" cy="943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老师最小可能是</a:t>
              </a:r>
              <a:r>
                <a:rPr lang="zh-CN" altLang="en-US" sz="2000" u="sng" dirty="0">
                  <a:latin typeface="幼圆" panose="02010509060101010101" pitchFamily="49" charset="-122"/>
                  <a:ea typeface="幼圆" panose="02010509060101010101" pitchFamily="49" charset="-122"/>
                </a:rPr>
                <a:t>          </a:t>
              </a:r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岁，最大可能是</a:t>
              </a:r>
              <a:r>
                <a:rPr lang="zh-CN" altLang="en-US" sz="2000" u="sng" dirty="0">
                  <a:latin typeface="幼圆" panose="02010509060101010101" pitchFamily="49" charset="-122"/>
                  <a:ea typeface="幼圆" panose="02010509060101010101" pitchFamily="49" charset="-122"/>
                </a:rPr>
                <a:t>        </a:t>
              </a:r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岁。</a:t>
              </a:r>
              <a:endParaRPr lang="en-US" altLang="zh-CN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老师的年龄可能是：</a:t>
              </a: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62672B4-8395-10E7-AB47-B99706A15765}"/>
                </a:ext>
              </a:extLst>
            </p:cNvPr>
            <p:cNvCxnSpPr/>
            <p:nvPr/>
          </p:nvCxnSpPr>
          <p:spPr>
            <a:xfrm>
              <a:off x="5155007" y="3557580"/>
              <a:ext cx="421081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49EB6B0A-CCF6-D0E9-0826-B49958E30795}"/>
                </a:ext>
              </a:extLst>
            </p:cNvPr>
            <p:cNvCxnSpPr/>
            <p:nvPr/>
          </p:nvCxnSpPr>
          <p:spPr>
            <a:xfrm>
              <a:off x="2908897" y="4185375"/>
              <a:ext cx="64569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955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E17E5F1-D570-FB57-649D-907C9C3BABC5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活动二：确定游戏规则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214990B-F697-1E07-83A1-60CDF99D1FD9}"/>
              </a:ext>
            </a:extLst>
          </p:cNvPr>
          <p:cNvGrpSpPr/>
          <p:nvPr/>
        </p:nvGrpSpPr>
        <p:grpSpPr>
          <a:xfrm>
            <a:off x="502662" y="1891413"/>
            <a:ext cx="4943071" cy="2594670"/>
            <a:chOff x="381244" y="5297426"/>
            <a:chExt cx="4943071" cy="259467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406196D-4A82-3C33-BEF8-15D8FDB80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45" b="8945"/>
            <a:stretch/>
          </p:blipFill>
          <p:spPr>
            <a:xfrm>
              <a:off x="381244" y="6650244"/>
              <a:ext cx="1166578" cy="1166578"/>
            </a:xfrm>
            <a:prstGeom prst="flowChartConnector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对话气泡: 圆角矩形 4">
              <a:extLst>
                <a:ext uri="{FF2B5EF4-FFF2-40B4-BE49-F238E27FC236}">
                  <a16:creationId xmlns:a16="http://schemas.microsoft.com/office/drawing/2014/main" id="{A30F2344-D682-64D7-8D45-89A3AF2F4859}"/>
                </a:ext>
              </a:extLst>
            </p:cNvPr>
            <p:cNvSpPr/>
            <p:nvPr/>
          </p:nvSpPr>
          <p:spPr>
            <a:xfrm>
              <a:off x="1604684" y="5297426"/>
              <a:ext cx="3719631" cy="2594670"/>
            </a:xfrm>
            <a:custGeom>
              <a:avLst/>
              <a:gdLst>
                <a:gd name="connsiteX0" fmla="*/ 0 w 3719631"/>
                <a:gd name="connsiteY0" fmla="*/ 432454 h 2594670"/>
                <a:gd name="connsiteX1" fmla="*/ 432454 w 3719631"/>
                <a:gd name="connsiteY1" fmla="*/ 0 h 2594670"/>
                <a:gd name="connsiteX2" fmla="*/ 619939 w 3719631"/>
                <a:gd name="connsiteY2" fmla="*/ 0 h 2594670"/>
                <a:gd name="connsiteX3" fmla="*/ 619939 w 3719631"/>
                <a:gd name="connsiteY3" fmla="*/ 0 h 2594670"/>
                <a:gd name="connsiteX4" fmla="*/ 1549846 w 3719631"/>
                <a:gd name="connsiteY4" fmla="*/ 0 h 2594670"/>
                <a:gd name="connsiteX5" fmla="*/ 3287177 w 3719631"/>
                <a:gd name="connsiteY5" fmla="*/ 0 h 2594670"/>
                <a:gd name="connsiteX6" fmla="*/ 3719631 w 3719631"/>
                <a:gd name="connsiteY6" fmla="*/ 432454 h 2594670"/>
                <a:gd name="connsiteX7" fmla="*/ 3719631 w 3719631"/>
                <a:gd name="connsiteY7" fmla="*/ 1513558 h 2594670"/>
                <a:gd name="connsiteX8" fmla="*/ 3719631 w 3719631"/>
                <a:gd name="connsiteY8" fmla="*/ 1513558 h 2594670"/>
                <a:gd name="connsiteX9" fmla="*/ 3719631 w 3719631"/>
                <a:gd name="connsiteY9" fmla="*/ 2162225 h 2594670"/>
                <a:gd name="connsiteX10" fmla="*/ 3719631 w 3719631"/>
                <a:gd name="connsiteY10" fmla="*/ 2162216 h 2594670"/>
                <a:gd name="connsiteX11" fmla="*/ 3287177 w 3719631"/>
                <a:gd name="connsiteY11" fmla="*/ 2594670 h 2594670"/>
                <a:gd name="connsiteX12" fmla="*/ 1549846 w 3719631"/>
                <a:gd name="connsiteY12" fmla="*/ 2594670 h 2594670"/>
                <a:gd name="connsiteX13" fmla="*/ 619939 w 3719631"/>
                <a:gd name="connsiteY13" fmla="*/ 2594670 h 2594670"/>
                <a:gd name="connsiteX14" fmla="*/ 619939 w 3719631"/>
                <a:gd name="connsiteY14" fmla="*/ 2594670 h 2594670"/>
                <a:gd name="connsiteX15" fmla="*/ 432454 w 3719631"/>
                <a:gd name="connsiteY15" fmla="*/ 2594670 h 2594670"/>
                <a:gd name="connsiteX16" fmla="*/ 0 w 3719631"/>
                <a:gd name="connsiteY16" fmla="*/ 2162216 h 2594670"/>
                <a:gd name="connsiteX17" fmla="*/ 0 w 3719631"/>
                <a:gd name="connsiteY17" fmla="*/ 2162225 h 2594670"/>
                <a:gd name="connsiteX18" fmla="*/ -225782 w 3719631"/>
                <a:gd name="connsiteY18" fmla="*/ 2088683 h 2594670"/>
                <a:gd name="connsiteX19" fmla="*/ 0 w 3719631"/>
                <a:gd name="connsiteY19" fmla="*/ 1513558 h 2594670"/>
                <a:gd name="connsiteX20" fmla="*/ 0 w 3719631"/>
                <a:gd name="connsiteY20" fmla="*/ 432454 h 259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19631" h="2594670" fill="none" extrusionOk="0">
                  <a:moveTo>
                    <a:pt x="0" y="432454"/>
                  </a:moveTo>
                  <a:cubicBezTo>
                    <a:pt x="-7094" y="192034"/>
                    <a:pt x="201394" y="-9408"/>
                    <a:pt x="432454" y="0"/>
                  </a:cubicBezTo>
                  <a:cubicBezTo>
                    <a:pt x="516522" y="13088"/>
                    <a:pt x="526799" y="-4167"/>
                    <a:pt x="619939" y="0"/>
                  </a:cubicBezTo>
                  <a:lnTo>
                    <a:pt x="619939" y="0"/>
                  </a:lnTo>
                  <a:cubicBezTo>
                    <a:pt x="1016317" y="82589"/>
                    <a:pt x="1376646" y="-77957"/>
                    <a:pt x="1549846" y="0"/>
                  </a:cubicBezTo>
                  <a:cubicBezTo>
                    <a:pt x="2114744" y="133513"/>
                    <a:pt x="2453127" y="50520"/>
                    <a:pt x="3287177" y="0"/>
                  </a:cubicBezTo>
                  <a:cubicBezTo>
                    <a:pt x="3523426" y="7941"/>
                    <a:pt x="3727322" y="194003"/>
                    <a:pt x="3719631" y="432454"/>
                  </a:cubicBezTo>
                  <a:cubicBezTo>
                    <a:pt x="3759879" y="618000"/>
                    <a:pt x="3806864" y="1063633"/>
                    <a:pt x="3719631" y="1513558"/>
                  </a:cubicBezTo>
                  <a:lnTo>
                    <a:pt x="3719631" y="1513558"/>
                  </a:lnTo>
                  <a:cubicBezTo>
                    <a:pt x="3661578" y="1684686"/>
                    <a:pt x="3773197" y="2076743"/>
                    <a:pt x="3719631" y="2162225"/>
                  </a:cubicBezTo>
                  <a:lnTo>
                    <a:pt x="3719631" y="2162216"/>
                  </a:lnTo>
                  <a:cubicBezTo>
                    <a:pt x="3718910" y="2397134"/>
                    <a:pt x="3532889" y="2591258"/>
                    <a:pt x="3287177" y="2594670"/>
                  </a:cubicBezTo>
                  <a:cubicBezTo>
                    <a:pt x="3094157" y="2602561"/>
                    <a:pt x="2248826" y="2653880"/>
                    <a:pt x="1549846" y="2594670"/>
                  </a:cubicBezTo>
                  <a:cubicBezTo>
                    <a:pt x="1246768" y="2595412"/>
                    <a:pt x="998814" y="2531842"/>
                    <a:pt x="619939" y="2594670"/>
                  </a:cubicBezTo>
                  <a:lnTo>
                    <a:pt x="619939" y="2594670"/>
                  </a:lnTo>
                  <a:cubicBezTo>
                    <a:pt x="565942" y="2590654"/>
                    <a:pt x="481270" y="2602500"/>
                    <a:pt x="432454" y="2594670"/>
                  </a:cubicBezTo>
                  <a:cubicBezTo>
                    <a:pt x="203740" y="2590090"/>
                    <a:pt x="8368" y="2398587"/>
                    <a:pt x="0" y="2162216"/>
                  </a:cubicBezTo>
                  <a:lnTo>
                    <a:pt x="0" y="2162225"/>
                  </a:lnTo>
                  <a:cubicBezTo>
                    <a:pt x="-102183" y="2139735"/>
                    <a:pt x="-159442" y="2098906"/>
                    <a:pt x="-225782" y="2088683"/>
                  </a:cubicBezTo>
                  <a:cubicBezTo>
                    <a:pt x="-83055" y="1859580"/>
                    <a:pt x="4168" y="1629189"/>
                    <a:pt x="0" y="1513558"/>
                  </a:cubicBezTo>
                  <a:cubicBezTo>
                    <a:pt x="90352" y="1173462"/>
                    <a:pt x="85327" y="592986"/>
                    <a:pt x="0" y="432454"/>
                  </a:cubicBezTo>
                  <a:close/>
                </a:path>
                <a:path w="3719631" h="2594670" stroke="0" extrusionOk="0">
                  <a:moveTo>
                    <a:pt x="0" y="432454"/>
                  </a:moveTo>
                  <a:cubicBezTo>
                    <a:pt x="-29420" y="173662"/>
                    <a:pt x="201298" y="6437"/>
                    <a:pt x="432454" y="0"/>
                  </a:cubicBezTo>
                  <a:cubicBezTo>
                    <a:pt x="460685" y="6720"/>
                    <a:pt x="588002" y="3048"/>
                    <a:pt x="619939" y="0"/>
                  </a:cubicBezTo>
                  <a:lnTo>
                    <a:pt x="619939" y="0"/>
                  </a:lnTo>
                  <a:cubicBezTo>
                    <a:pt x="1070145" y="-13089"/>
                    <a:pt x="1314385" y="-75448"/>
                    <a:pt x="1549846" y="0"/>
                  </a:cubicBezTo>
                  <a:cubicBezTo>
                    <a:pt x="1836282" y="-53939"/>
                    <a:pt x="2547979" y="126604"/>
                    <a:pt x="3287177" y="0"/>
                  </a:cubicBezTo>
                  <a:cubicBezTo>
                    <a:pt x="3540537" y="-27066"/>
                    <a:pt x="3757424" y="196194"/>
                    <a:pt x="3719631" y="432454"/>
                  </a:cubicBezTo>
                  <a:cubicBezTo>
                    <a:pt x="3696847" y="680007"/>
                    <a:pt x="3726107" y="1374883"/>
                    <a:pt x="3719631" y="1513558"/>
                  </a:cubicBezTo>
                  <a:lnTo>
                    <a:pt x="3719631" y="1513558"/>
                  </a:lnTo>
                  <a:cubicBezTo>
                    <a:pt x="3761813" y="1680935"/>
                    <a:pt x="3708140" y="1978792"/>
                    <a:pt x="3719631" y="2162225"/>
                  </a:cubicBezTo>
                  <a:lnTo>
                    <a:pt x="3719631" y="2162216"/>
                  </a:lnTo>
                  <a:cubicBezTo>
                    <a:pt x="3719317" y="2411187"/>
                    <a:pt x="3557576" y="2609897"/>
                    <a:pt x="3287177" y="2594670"/>
                  </a:cubicBezTo>
                  <a:cubicBezTo>
                    <a:pt x="3112335" y="2646444"/>
                    <a:pt x="2105072" y="2652608"/>
                    <a:pt x="1549846" y="2594670"/>
                  </a:cubicBezTo>
                  <a:cubicBezTo>
                    <a:pt x="1385755" y="2655490"/>
                    <a:pt x="752924" y="2573182"/>
                    <a:pt x="619939" y="2594670"/>
                  </a:cubicBezTo>
                  <a:lnTo>
                    <a:pt x="619939" y="2594670"/>
                  </a:lnTo>
                  <a:cubicBezTo>
                    <a:pt x="550829" y="2610728"/>
                    <a:pt x="457044" y="2605320"/>
                    <a:pt x="432454" y="2594670"/>
                  </a:cubicBezTo>
                  <a:cubicBezTo>
                    <a:pt x="183084" y="2597171"/>
                    <a:pt x="-23985" y="2413785"/>
                    <a:pt x="0" y="2162216"/>
                  </a:cubicBezTo>
                  <a:lnTo>
                    <a:pt x="0" y="2162225"/>
                  </a:lnTo>
                  <a:cubicBezTo>
                    <a:pt x="-36702" y="2154432"/>
                    <a:pt x="-178104" y="2103314"/>
                    <a:pt x="-225782" y="2088683"/>
                  </a:cubicBezTo>
                  <a:cubicBezTo>
                    <a:pt x="-171989" y="1933540"/>
                    <a:pt x="-110728" y="1754308"/>
                    <a:pt x="0" y="1513558"/>
                  </a:cubicBezTo>
                  <a:cubicBezTo>
                    <a:pt x="-9723" y="1025981"/>
                    <a:pt x="-73872" y="749946"/>
                    <a:pt x="0" y="432454"/>
                  </a:cubicBezTo>
                  <a:close/>
                </a:path>
              </a:pathLst>
            </a:custGeom>
            <a:solidFill>
              <a:schemeClr val="bg1"/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prstGeom prst="wedgeRoundRectCallout">
                      <a:avLst>
                        <a:gd name="adj1" fmla="val -56070"/>
                        <a:gd name="adj2" fmla="val 30499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游戏规则：</a:t>
              </a:r>
              <a:endParaRPr lang="en-US" altLang="zh-CN" sz="2400" kern="0" dirty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just"/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同学们每次猜测的年龄，老师都会给出反馈，告诉大家是猜大了还是猜小了，请根据老师的提示，</a:t>
              </a:r>
              <a:r>
                <a:rPr lang="zh-CN" altLang="en-US" sz="3200" b="1" kern="0" dirty="0">
                  <a:solidFill>
                    <a:srgbClr val="CC66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划去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被排除的数。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3AF249B-1459-EAD6-8308-47C110A986E1}"/>
              </a:ext>
            </a:extLst>
          </p:cNvPr>
          <p:cNvGrpSpPr/>
          <p:nvPr/>
        </p:nvGrpSpPr>
        <p:grpSpPr>
          <a:xfrm>
            <a:off x="4538467" y="5259617"/>
            <a:ext cx="6812513" cy="1080000"/>
            <a:chOff x="4549853" y="5391625"/>
            <a:chExt cx="6812513" cy="1080000"/>
          </a:xfrm>
        </p:grpSpPr>
        <p:sp>
          <p:nvSpPr>
            <p:cNvPr id="8" name="对话气泡: 圆角矩形 7">
              <a:extLst>
                <a:ext uri="{FF2B5EF4-FFF2-40B4-BE49-F238E27FC236}">
                  <a16:creationId xmlns:a16="http://schemas.microsoft.com/office/drawing/2014/main" id="{61EE5317-1AD2-D11A-5367-F494611CD175}"/>
                </a:ext>
              </a:extLst>
            </p:cNvPr>
            <p:cNvSpPr/>
            <p:nvPr/>
          </p:nvSpPr>
          <p:spPr>
            <a:xfrm>
              <a:off x="4549853" y="5773623"/>
              <a:ext cx="5650197" cy="540000"/>
            </a:xfrm>
            <a:custGeom>
              <a:avLst/>
              <a:gdLst>
                <a:gd name="connsiteX0" fmla="*/ 0 w 5650197"/>
                <a:gd name="connsiteY0" fmla="*/ 90002 h 540000"/>
                <a:gd name="connsiteX1" fmla="*/ 90002 w 5650197"/>
                <a:gd name="connsiteY1" fmla="*/ 0 h 540000"/>
                <a:gd name="connsiteX2" fmla="*/ 3295948 w 5650197"/>
                <a:gd name="connsiteY2" fmla="*/ 0 h 540000"/>
                <a:gd name="connsiteX3" fmla="*/ 3295948 w 5650197"/>
                <a:gd name="connsiteY3" fmla="*/ 0 h 540000"/>
                <a:gd name="connsiteX4" fmla="*/ 4708498 w 5650197"/>
                <a:gd name="connsiteY4" fmla="*/ 0 h 540000"/>
                <a:gd name="connsiteX5" fmla="*/ 5560195 w 5650197"/>
                <a:gd name="connsiteY5" fmla="*/ 0 h 540000"/>
                <a:gd name="connsiteX6" fmla="*/ 5650197 w 5650197"/>
                <a:gd name="connsiteY6" fmla="*/ 90002 h 540000"/>
                <a:gd name="connsiteX7" fmla="*/ 5650197 w 5650197"/>
                <a:gd name="connsiteY7" fmla="*/ 315000 h 540000"/>
                <a:gd name="connsiteX8" fmla="*/ 5762692 w 5650197"/>
                <a:gd name="connsiteY8" fmla="*/ 359024 h 540000"/>
                <a:gd name="connsiteX9" fmla="*/ 5650197 w 5650197"/>
                <a:gd name="connsiteY9" fmla="*/ 450000 h 540000"/>
                <a:gd name="connsiteX10" fmla="*/ 5650197 w 5650197"/>
                <a:gd name="connsiteY10" fmla="*/ 449998 h 540000"/>
                <a:gd name="connsiteX11" fmla="*/ 5560195 w 5650197"/>
                <a:gd name="connsiteY11" fmla="*/ 540000 h 540000"/>
                <a:gd name="connsiteX12" fmla="*/ 4708498 w 5650197"/>
                <a:gd name="connsiteY12" fmla="*/ 540000 h 540000"/>
                <a:gd name="connsiteX13" fmla="*/ 3295948 w 5650197"/>
                <a:gd name="connsiteY13" fmla="*/ 540000 h 540000"/>
                <a:gd name="connsiteX14" fmla="*/ 3295948 w 5650197"/>
                <a:gd name="connsiteY14" fmla="*/ 540000 h 540000"/>
                <a:gd name="connsiteX15" fmla="*/ 90002 w 5650197"/>
                <a:gd name="connsiteY15" fmla="*/ 540000 h 540000"/>
                <a:gd name="connsiteX16" fmla="*/ 0 w 5650197"/>
                <a:gd name="connsiteY16" fmla="*/ 449998 h 540000"/>
                <a:gd name="connsiteX17" fmla="*/ 0 w 5650197"/>
                <a:gd name="connsiteY17" fmla="*/ 450000 h 540000"/>
                <a:gd name="connsiteX18" fmla="*/ 0 w 5650197"/>
                <a:gd name="connsiteY18" fmla="*/ 315000 h 540000"/>
                <a:gd name="connsiteX19" fmla="*/ 0 w 5650197"/>
                <a:gd name="connsiteY19" fmla="*/ 315000 h 540000"/>
                <a:gd name="connsiteX20" fmla="*/ 0 w 5650197"/>
                <a:gd name="connsiteY20" fmla="*/ 90002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50197" h="540000" fill="none" extrusionOk="0">
                  <a:moveTo>
                    <a:pt x="0" y="90002"/>
                  </a:moveTo>
                  <a:cubicBezTo>
                    <a:pt x="-3814" y="39445"/>
                    <a:pt x="40916" y="-751"/>
                    <a:pt x="90002" y="0"/>
                  </a:cubicBezTo>
                  <a:cubicBezTo>
                    <a:pt x="759495" y="91130"/>
                    <a:pt x="2084817" y="164410"/>
                    <a:pt x="3295948" y="0"/>
                  </a:cubicBezTo>
                  <a:lnTo>
                    <a:pt x="3295948" y="0"/>
                  </a:lnTo>
                  <a:cubicBezTo>
                    <a:pt x="3560789" y="-96358"/>
                    <a:pt x="4559405" y="-16824"/>
                    <a:pt x="4708498" y="0"/>
                  </a:cubicBezTo>
                  <a:cubicBezTo>
                    <a:pt x="5072729" y="19876"/>
                    <a:pt x="5219107" y="39839"/>
                    <a:pt x="5560195" y="0"/>
                  </a:cubicBezTo>
                  <a:cubicBezTo>
                    <a:pt x="5607610" y="7029"/>
                    <a:pt x="5659828" y="40780"/>
                    <a:pt x="5650197" y="90002"/>
                  </a:cubicBezTo>
                  <a:cubicBezTo>
                    <a:pt x="5659939" y="180119"/>
                    <a:pt x="5636563" y="209860"/>
                    <a:pt x="5650197" y="315000"/>
                  </a:cubicBezTo>
                  <a:cubicBezTo>
                    <a:pt x="5672422" y="326768"/>
                    <a:pt x="5715071" y="347041"/>
                    <a:pt x="5762692" y="359024"/>
                  </a:cubicBezTo>
                  <a:cubicBezTo>
                    <a:pt x="5745470" y="384356"/>
                    <a:pt x="5705261" y="407362"/>
                    <a:pt x="5650197" y="450000"/>
                  </a:cubicBezTo>
                  <a:lnTo>
                    <a:pt x="5650197" y="449998"/>
                  </a:lnTo>
                  <a:cubicBezTo>
                    <a:pt x="5658335" y="496235"/>
                    <a:pt x="5609681" y="539309"/>
                    <a:pt x="5560195" y="540000"/>
                  </a:cubicBezTo>
                  <a:cubicBezTo>
                    <a:pt x="5329489" y="529355"/>
                    <a:pt x="4897276" y="593840"/>
                    <a:pt x="4708498" y="540000"/>
                  </a:cubicBezTo>
                  <a:cubicBezTo>
                    <a:pt x="4465475" y="609429"/>
                    <a:pt x="3978745" y="525541"/>
                    <a:pt x="3295948" y="540000"/>
                  </a:cubicBezTo>
                  <a:lnTo>
                    <a:pt x="3295948" y="540000"/>
                  </a:lnTo>
                  <a:cubicBezTo>
                    <a:pt x="1811282" y="428037"/>
                    <a:pt x="1240845" y="676019"/>
                    <a:pt x="90002" y="540000"/>
                  </a:cubicBezTo>
                  <a:cubicBezTo>
                    <a:pt x="38618" y="539450"/>
                    <a:pt x="5820" y="495731"/>
                    <a:pt x="0" y="449998"/>
                  </a:cubicBezTo>
                  <a:lnTo>
                    <a:pt x="0" y="450000"/>
                  </a:lnTo>
                  <a:cubicBezTo>
                    <a:pt x="2455" y="409581"/>
                    <a:pt x="388" y="373295"/>
                    <a:pt x="0" y="315000"/>
                  </a:cubicBezTo>
                  <a:lnTo>
                    <a:pt x="0" y="315000"/>
                  </a:lnTo>
                  <a:cubicBezTo>
                    <a:pt x="15661" y="204776"/>
                    <a:pt x="-2038" y="165759"/>
                    <a:pt x="0" y="90002"/>
                  </a:cubicBezTo>
                  <a:close/>
                </a:path>
                <a:path w="5650197" h="540000" stroke="0" extrusionOk="0">
                  <a:moveTo>
                    <a:pt x="0" y="90002"/>
                  </a:moveTo>
                  <a:cubicBezTo>
                    <a:pt x="-1029" y="39597"/>
                    <a:pt x="44786" y="3763"/>
                    <a:pt x="90002" y="0"/>
                  </a:cubicBezTo>
                  <a:cubicBezTo>
                    <a:pt x="780991" y="-8336"/>
                    <a:pt x="2539643" y="118464"/>
                    <a:pt x="3295948" y="0"/>
                  </a:cubicBezTo>
                  <a:lnTo>
                    <a:pt x="3295948" y="0"/>
                  </a:lnTo>
                  <a:cubicBezTo>
                    <a:pt x="3951114" y="119867"/>
                    <a:pt x="4329451" y="114442"/>
                    <a:pt x="4708498" y="0"/>
                  </a:cubicBezTo>
                  <a:cubicBezTo>
                    <a:pt x="4824311" y="42571"/>
                    <a:pt x="5457686" y="326"/>
                    <a:pt x="5560195" y="0"/>
                  </a:cubicBezTo>
                  <a:cubicBezTo>
                    <a:pt x="5613974" y="-7590"/>
                    <a:pt x="5653771" y="40539"/>
                    <a:pt x="5650197" y="90002"/>
                  </a:cubicBezTo>
                  <a:cubicBezTo>
                    <a:pt x="5662325" y="121618"/>
                    <a:pt x="5656452" y="232737"/>
                    <a:pt x="5650197" y="315000"/>
                  </a:cubicBezTo>
                  <a:cubicBezTo>
                    <a:pt x="5696452" y="324227"/>
                    <a:pt x="5733196" y="340337"/>
                    <a:pt x="5762692" y="359024"/>
                  </a:cubicBezTo>
                  <a:cubicBezTo>
                    <a:pt x="5702129" y="394532"/>
                    <a:pt x="5694582" y="400568"/>
                    <a:pt x="5650197" y="450000"/>
                  </a:cubicBezTo>
                  <a:lnTo>
                    <a:pt x="5650197" y="449998"/>
                  </a:lnTo>
                  <a:cubicBezTo>
                    <a:pt x="5650396" y="500856"/>
                    <a:pt x="5610954" y="542088"/>
                    <a:pt x="5560195" y="540000"/>
                  </a:cubicBezTo>
                  <a:cubicBezTo>
                    <a:pt x="5162466" y="555985"/>
                    <a:pt x="5029922" y="545402"/>
                    <a:pt x="4708498" y="540000"/>
                  </a:cubicBezTo>
                  <a:cubicBezTo>
                    <a:pt x="4479987" y="620917"/>
                    <a:pt x="3453835" y="522121"/>
                    <a:pt x="3295948" y="540000"/>
                  </a:cubicBezTo>
                  <a:lnTo>
                    <a:pt x="3295948" y="540000"/>
                  </a:lnTo>
                  <a:cubicBezTo>
                    <a:pt x="2323153" y="530047"/>
                    <a:pt x="1325563" y="650195"/>
                    <a:pt x="90002" y="540000"/>
                  </a:cubicBezTo>
                  <a:cubicBezTo>
                    <a:pt x="36856" y="540157"/>
                    <a:pt x="244" y="497600"/>
                    <a:pt x="0" y="449998"/>
                  </a:cubicBezTo>
                  <a:lnTo>
                    <a:pt x="0" y="450000"/>
                  </a:lnTo>
                  <a:cubicBezTo>
                    <a:pt x="-6422" y="427507"/>
                    <a:pt x="8917" y="351687"/>
                    <a:pt x="0" y="315000"/>
                  </a:cubicBezTo>
                  <a:lnTo>
                    <a:pt x="0" y="315000"/>
                  </a:lnTo>
                  <a:cubicBezTo>
                    <a:pt x="-12883" y="253504"/>
                    <a:pt x="25" y="175370"/>
                    <a:pt x="0" y="90002"/>
                  </a:cubicBezTo>
                  <a:close/>
                </a:path>
              </a:pathLst>
            </a:custGeom>
            <a:solidFill>
              <a:schemeClr val="bg1"/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prstGeom prst="wedgeRoundRectCallout">
                      <a:avLst>
                        <a:gd name="adj1" fmla="val 51991"/>
                        <a:gd name="adj2" fmla="val 1648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想一想，老师的提示对猜数有什么作用？</a:t>
              </a: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8E856EF-8F4A-DC5C-76D7-136E1414B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62" t="5262" r="13290" b="17641"/>
            <a:stretch/>
          </p:blipFill>
          <p:spPr>
            <a:xfrm>
              <a:off x="10282366" y="5391625"/>
              <a:ext cx="1080000" cy="1080000"/>
            </a:xfrm>
            <a:prstGeom prst="flowChartConnector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E97E7C20-4869-8046-6A3F-DA335DC13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13" y="1914283"/>
            <a:ext cx="4833351" cy="369137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1CA9AC3-B459-BE9F-D6C0-61B4BE55BA38}"/>
              </a:ext>
            </a:extLst>
          </p:cNvPr>
          <p:cNvSpPr txBox="1"/>
          <p:nvPr/>
        </p:nvSpPr>
        <p:spPr>
          <a:xfrm>
            <a:off x="6881142" y="249623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猜小了！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6D6E4BA-58CA-BE8F-FFD9-B5958BA0C9F7}"/>
              </a:ext>
            </a:extLst>
          </p:cNvPr>
          <p:cNvSpPr txBox="1"/>
          <p:nvPr/>
        </p:nvSpPr>
        <p:spPr>
          <a:xfrm>
            <a:off x="7855452" y="3114385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我猜您</a:t>
            </a:r>
            <a:endParaRPr lang="en-US" altLang="zh-CN" sz="2000" kern="0" dirty="0">
              <a:solidFill>
                <a:srgbClr val="004A8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000" kern="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25</a:t>
            </a:r>
            <a:r>
              <a:rPr lang="zh-CN" altLang="en-US" sz="2000" kern="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岁！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5394842-E910-5440-778C-327018A3F54B}"/>
              </a:ext>
            </a:extLst>
          </p:cNvPr>
          <p:cNvSpPr txBox="1"/>
          <p:nvPr/>
        </p:nvSpPr>
        <p:spPr>
          <a:xfrm>
            <a:off x="8805626" y="1906410"/>
            <a:ext cx="2492990" cy="943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rPr>
              <a:t>老师的提示帮我</a:t>
            </a:r>
            <a:endParaRPr lang="en-US" altLang="zh-CN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rPr>
              <a:t>排除了</a:t>
            </a:r>
            <a:r>
              <a:rPr lang="zh-CN" altLang="en-US" sz="2000" u="sng" dirty="0">
                <a:latin typeface="幼圆" panose="02010509060101010101" pitchFamily="49" charset="-122"/>
                <a:ea typeface="幼圆" panose="02010509060101010101" pitchFamily="49" charset="-122"/>
              </a:rPr>
              <a:t>      </a:t>
            </a:r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rPr>
              <a:t>个数。</a:t>
            </a:r>
          </a:p>
        </p:txBody>
      </p:sp>
    </p:spTree>
    <p:extLst>
      <p:ext uri="{BB962C8B-B14F-4D97-AF65-F5344CB8AC3E}">
        <p14:creationId xmlns:p14="http://schemas.microsoft.com/office/powerpoint/2010/main" val="314544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3B92451-18C4-E9C0-A4FE-DD816DD0C71E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活动三：对比不同方案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151D479-B307-9A0F-3DBD-A3D71B4944FB}"/>
              </a:ext>
            </a:extLst>
          </p:cNvPr>
          <p:cNvGrpSpPr/>
          <p:nvPr/>
        </p:nvGrpSpPr>
        <p:grpSpPr>
          <a:xfrm>
            <a:off x="1040173" y="1491088"/>
            <a:ext cx="4927134" cy="1134622"/>
            <a:chOff x="5257582" y="4711624"/>
            <a:chExt cx="4927134" cy="1134622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1FD7AA5-2139-4B28-CEA5-277E141CA766}"/>
                </a:ext>
              </a:extLst>
            </p:cNvPr>
            <p:cNvSpPr txBox="1"/>
            <p:nvPr/>
          </p:nvSpPr>
          <p:spPr>
            <a:xfrm flipH="1">
              <a:off x="5864716" y="4711624"/>
              <a:ext cx="4320000" cy="746973"/>
            </a:xfrm>
            <a:custGeom>
              <a:avLst/>
              <a:gdLst>
                <a:gd name="connsiteX0" fmla="*/ 0 w 4320000"/>
                <a:gd name="connsiteY0" fmla="*/ 124498 h 746973"/>
                <a:gd name="connsiteX1" fmla="*/ 124498 w 4320000"/>
                <a:gd name="connsiteY1" fmla="*/ 0 h 746973"/>
                <a:gd name="connsiteX2" fmla="*/ 2520000 w 4320000"/>
                <a:gd name="connsiteY2" fmla="*/ 0 h 746973"/>
                <a:gd name="connsiteX3" fmla="*/ 2520000 w 4320000"/>
                <a:gd name="connsiteY3" fmla="*/ 0 h 746973"/>
                <a:gd name="connsiteX4" fmla="*/ 3600000 w 4320000"/>
                <a:gd name="connsiteY4" fmla="*/ 0 h 746973"/>
                <a:gd name="connsiteX5" fmla="*/ 4195502 w 4320000"/>
                <a:gd name="connsiteY5" fmla="*/ 0 h 746973"/>
                <a:gd name="connsiteX6" fmla="*/ 4320000 w 4320000"/>
                <a:gd name="connsiteY6" fmla="*/ 124498 h 746973"/>
                <a:gd name="connsiteX7" fmla="*/ 4320000 w 4320000"/>
                <a:gd name="connsiteY7" fmla="*/ 435734 h 746973"/>
                <a:gd name="connsiteX8" fmla="*/ 4453099 w 4320000"/>
                <a:gd name="connsiteY8" fmla="*/ 454048 h 746973"/>
                <a:gd name="connsiteX9" fmla="*/ 4320000 w 4320000"/>
                <a:gd name="connsiteY9" fmla="*/ 622478 h 746973"/>
                <a:gd name="connsiteX10" fmla="*/ 4320000 w 4320000"/>
                <a:gd name="connsiteY10" fmla="*/ 622475 h 746973"/>
                <a:gd name="connsiteX11" fmla="*/ 4195502 w 4320000"/>
                <a:gd name="connsiteY11" fmla="*/ 746973 h 746973"/>
                <a:gd name="connsiteX12" fmla="*/ 3600000 w 4320000"/>
                <a:gd name="connsiteY12" fmla="*/ 746973 h 746973"/>
                <a:gd name="connsiteX13" fmla="*/ 2520000 w 4320000"/>
                <a:gd name="connsiteY13" fmla="*/ 746973 h 746973"/>
                <a:gd name="connsiteX14" fmla="*/ 2520000 w 4320000"/>
                <a:gd name="connsiteY14" fmla="*/ 746973 h 746973"/>
                <a:gd name="connsiteX15" fmla="*/ 124498 w 4320000"/>
                <a:gd name="connsiteY15" fmla="*/ 746973 h 746973"/>
                <a:gd name="connsiteX16" fmla="*/ 0 w 4320000"/>
                <a:gd name="connsiteY16" fmla="*/ 622475 h 746973"/>
                <a:gd name="connsiteX17" fmla="*/ 0 w 4320000"/>
                <a:gd name="connsiteY17" fmla="*/ 622478 h 746973"/>
                <a:gd name="connsiteX18" fmla="*/ 0 w 4320000"/>
                <a:gd name="connsiteY18" fmla="*/ 435734 h 746973"/>
                <a:gd name="connsiteX19" fmla="*/ 0 w 4320000"/>
                <a:gd name="connsiteY19" fmla="*/ 435734 h 746973"/>
                <a:gd name="connsiteX20" fmla="*/ 0 w 4320000"/>
                <a:gd name="connsiteY20" fmla="*/ 124498 h 74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20000" h="746973" fill="none" extrusionOk="0">
                  <a:moveTo>
                    <a:pt x="0" y="124498"/>
                  </a:moveTo>
                  <a:cubicBezTo>
                    <a:pt x="7227" y="56267"/>
                    <a:pt x="52881" y="1632"/>
                    <a:pt x="124498" y="0"/>
                  </a:cubicBezTo>
                  <a:cubicBezTo>
                    <a:pt x="881991" y="96063"/>
                    <a:pt x="1803012" y="-24018"/>
                    <a:pt x="2520000" y="0"/>
                  </a:cubicBezTo>
                  <a:lnTo>
                    <a:pt x="2520000" y="0"/>
                  </a:lnTo>
                  <a:cubicBezTo>
                    <a:pt x="2805281" y="86181"/>
                    <a:pt x="3314658" y="-68192"/>
                    <a:pt x="3600000" y="0"/>
                  </a:cubicBezTo>
                  <a:cubicBezTo>
                    <a:pt x="3794039" y="18879"/>
                    <a:pt x="3908567" y="682"/>
                    <a:pt x="4195502" y="0"/>
                  </a:cubicBezTo>
                  <a:cubicBezTo>
                    <a:pt x="4266333" y="-11501"/>
                    <a:pt x="4315925" y="62550"/>
                    <a:pt x="4320000" y="124498"/>
                  </a:cubicBezTo>
                  <a:cubicBezTo>
                    <a:pt x="4330676" y="227785"/>
                    <a:pt x="4305347" y="301631"/>
                    <a:pt x="4320000" y="435734"/>
                  </a:cubicBezTo>
                  <a:cubicBezTo>
                    <a:pt x="4366719" y="434226"/>
                    <a:pt x="4419765" y="460544"/>
                    <a:pt x="4453099" y="454048"/>
                  </a:cubicBezTo>
                  <a:cubicBezTo>
                    <a:pt x="4442711" y="486310"/>
                    <a:pt x="4350273" y="593842"/>
                    <a:pt x="4320000" y="622478"/>
                  </a:cubicBezTo>
                  <a:lnTo>
                    <a:pt x="4320000" y="622475"/>
                  </a:lnTo>
                  <a:cubicBezTo>
                    <a:pt x="4318766" y="683236"/>
                    <a:pt x="4266857" y="750107"/>
                    <a:pt x="4195502" y="746973"/>
                  </a:cubicBezTo>
                  <a:cubicBezTo>
                    <a:pt x="4019303" y="743553"/>
                    <a:pt x="3667311" y="710586"/>
                    <a:pt x="3600000" y="746973"/>
                  </a:cubicBezTo>
                  <a:cubicBezTo>
                    <a:pt x="3411454" y="678065"/>
                    <a:pt x="3033109" y="721870"/>
                    <a:pt x="2520000" y="746973"/>
                  </a:cubicBezTo>
                  <a:lnTo>
                    <a:pt x="2520000" y="746973"/>
                  </a:lnTo>
                  <a:cubicBezTo>
                    <a:pt x="1550202" y="914550"/>
                    <a:pt x="801376" y="637211"/>
                    <a:pt x="124498" y="746973"/>
                  </a:cubicBezTo>
                  <a:cubicBezTo>
                    <a:pt x="45022" y="754617"/>
                    <a:pt x="6773" y="686927"/>
                    <a:pt x="0" y="622475"/>
                  </a:cubicBezTo>
                  <a:lnTo>
                    <a:pt x="0" y="622478"/>
                  </a:lnTo>
                  <a:cubicBezTo>
                    <a:pt x="6365" y="565612"/>
                    <a:pt x="2165" y="460748"/>
                    <a:pt x="0" y="435734"/>
                  </a:cubicBezTo>
                  <a:lnTo>
                    <a:pt x="0" y="435734"/>
                  </a:lnTo>
                  <a:cubicBezTo>
                    <a:pt x="26874" y="366727"/>
                    <a:pt x="-10362" y="201079"/>
                    <a:pt x="0" y="124498"/>
                  </a:cubicBezTo>
                  <a:close/>
                </a:path>
                <a:path w="4320000" h="746973" stroke="0" extrusionOk="0">
                  <a:moveTo>
                    <a:pt x="0" y="124498"/>
                  </a:moveTo>
                  <a:cubicBezTo>
                    <a:pt x="2910" y="65191"/>
                    <a:pt x="57742" y="-4929"/>
                    <a:pt x="124498" y="0"/>
                  </a:cubicBezTo>
                  <a:cubicBezTo>
                    <a:pt x="634258" y="89190"/>
                    <a:pt x="1392937" y="-155784"/>
                    <a:pt x="2520000" y="0"/>
                  </a:cubicBezTo>
                  <a:lnTo>
                    <a:pt x="2520000" y="0"/>
                  </a:lnTo>
                  <a:cubicBezTo>
                    <a:pt x="2914215" y="43156"/>
                    <a:pt x="3241281" y="80887"/>
                    <a:pt x="3600000" y="0"/>
                  </a:cubicBezTo>
                  <a:cubicBezTo>
                    <a:pt x="3799930" y="-20554"/>
                    <a:pt x="4051047" y="42065"/>
                    <a:pt x="4195502" y="0"/>
                  </a:cubicBezTo>
                  <a:cubicBezTo>
                    <a:pt x="4267542" y="7531"/>
                    <a:pt x="4331578" y="57259"/>
                    <a:pt x="4320000" y="124498"/>
                  </a:cubicBezTo>
                  <a:cubicBezTo>
                    <a:pt x="4337104" y="174696"/>
                    <a:pt x="4294840" y="392049"/>
                    <a:pt x="4320000" y="435734"/>
                  </a:cubicBezTo>
                  <a:cubicBezTo>
                    <a:pt x="4365014" y="453062"/>
                    <a:pt x="4425582" y="462370"/>
                    <a:pt x="4453099" y="454048"/>
                  </a:cubicBezTo>
                  <a:cubicBezTo>
                    <a:pt x="4426219" y="475168"/>
                    <a:pt x="4353549" y="596853"/>
                    <a:pt x="4320000" y="622478"/>
                  </a:cubicBezTo>
                  <a:lnTo>
                    <a:pt x="4320000" y="622475"/>
                  </a:lnTo>
                  <a:cubicBezTo>
                    <a:pt x="4324403" y="688530"/>
                    <a:pt x="4255062" y="744009"/>
                    <a:pt x="4195502" y="746973"/>
                  </a:cubicBezTo>
                  <a:cubicBezTo>
                    <a:pt x="4121786" y="786916"/>
                    <a:pt x="3777714" y="708783"/>
                    <a:pt x="3600000" y="746973"/>
                  </a:cubicBezTo>
                  <a:cubicBezTo>
                    <a:pt x="3265116" y="759450"/>
                    <a:pt x="2954688" y="775416"/>
                    <a:pt x="2520000" y="746973"/>
                  </a:cubicBezTo>
                  <a:lnTo>
                    <a:pt x="2520000" y="746973"/>
                  </a:lnTo>
                  <a:cubicBezTo>
                    <a:pt x="1865451" y="688076"/>
                    <a:pt x="529591" y="889413"/>
                    <a:pt x="124498" y="746973"/>
                  </a:cubicBezTo>
                  <a:cubicBezTo>
                    <a:pt x="50289" y="743261"/>
                    <a:pt x="-3901" y="690129"/>
                    <a:pt x="0" y="622475"/>
                  </a:cubicBezTo>
                  <a:lnTo>
                    <a:pt x="0" y="622478"/>
                  </a:lnTo>
                  <a:cubicBezTo>
                    <a:pt x="-6854" y="590044"/>
                    <a:pt x="-16650" y="492398"/>
                    <a:pt x="0" y="435734"/>
                  </a:cubicBezTo>
                  <a:lnTo>
                    <a:pt x="0" y="435734"/>
                  </a:lnTo>
                  <a:cubicBezTo>
                    <a:pt x="-5449" y="379154"/>
                    <a:pt x="-13772" y="240411"/>
                    <a:pt x="0" y="124498"/>
                  </a:cubicBezTo>
                  <a:close/>
                </a:path>
              </a:pathLst>
            </a:custGeom>
            <a:solidFill>
              <a:schemeClr val="bg1"/>
            </a:solidFill>
            <a:ln w="19050" cap="rnd" cmpd="thickThin">
              <a:solidFill>
                <a:srgbClr val="A3DAFF"/>
              </a:solidFill>
              <a:round/>
              <a:extLst>
                <a:ext uri="{C807C97D-BFC1-408E-A445-0C87EB9F89A2}">
                  <ask:lineSketchStyleProps xmlns:ask="http://schemas.microsoft.com/office/drawing/2018/sketchyshapes" sd="86837363">
                    <a:prstGeom prst="wedgeRoundRectCallout">
                      <a:avLst>
                        <a:gd name="adj1" fmla="val 53081"/>
                        <a:gd name="adj2" fmla="val 10785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400" b="0" dirty="0">
                  <a:solidFill>
                    <a:schemeClr val="accent4">
                      <a:lumMod val="50000"/>
                    </a:schemeClr>
                  </a:solidFill>
                </a:rPr>
                <a:t>   </a:t>
              </a:r>
              <a:r>
                <a:rPr lang="zh-CN" altLang="en-US" sz="2400" b="0" dirty="0">
                  <a:solidFill>
                    <a:schemeClr val="accent4">
                      <a:lumMod val="50000"/>
                    </a:schemeClr>
                  </a:solidFill>
                </a:rPr>
                <a:t>填写本组同学第一次猜的数。</a:t>
              </a:r>
              <a:endParaRPr lang="zh-CN" altLang="en-US" b="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E77BAE4-D29A-28DE-10F6-94A5F30DE9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57582" y="4766246"/>
              <a:ext cx="853008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2F4AD71-DD6E-09D6-2665-0E8852BF1C26}"/>
              </a:ext>
            </a:extLst>
          </p:cNvPr>
          <p:cNvGrpSpPr/>
          <p:nvPr/>
        </p:nvGrpSpPr>
        <p:grpSpPr>
          <a:xfrm>
            <a:off x="3228017" y="5385275"/>
            <a:ext cx="8228498" cy="900000"/>
            <a:chOff x="2464424" y="2720406"/>
            <a:chExt cx="8228498" cy="900000"/>
          </a:xfrm>
        </p:grpSpPr>
        <p:sp>
          <p:nvSpPr>
            <p:cNvPr id="9" name="对话气泡: 圆角矩形 8">
              <a:extLst>
                <a:ext uri="{FF2B5EF4-FFF2-40B4-BE49-F238E27FC236}">
                  <a16:creationId xmlns:a16="http://schemas.microsoft.com/office/drawing/2014/main" id="{B267D7DA-4E3A-E5B1-8A97-1049081F9AE9}"/>
                </a:ext>
              </a:extLst>
            </p:cNvPr>
            <p:cNvSpPr/>
            <p:nvPr/>
          </p:nvSpPr>
          <p:spPr>
            <a:xfrm>
              <a:off x="2464424" y="2803336"/>
              <a:ext cx="7438936" cy="625911"/>
            </a:xfrm>
            <a:custGeom>
              <a:avLst/>
              <a:gdLst>
                <a:gd name="connsiteX0" fmla="*/ 0 w 7438936"/>
                <a:gd name="connsiteY0" fmla="*/ 104321 h 625911"/>
                <a:gd name="connsiteX1" fmla="*/ 104321 w 7438936"/>
                <a:gd name="connsiteY1" fmla="*/ 0 h 625911"/>
                <a:gd name="connsiteX2" fmla="*/ 4339379 w 7438936"/>
                <a:gd name="connsiteY2" fmla="*/ 0 h 625911"/>
                <a:gd name="connsiteX3" fmla="*/ 4339379 w 7438936"/>
                <a:gd name="connsiteY3" fmla="*/ 0 h 625911"/>
                <a:gd name="connsiteX4" fmla="*/ 6199113 w 7438936"/>
                <a:gd name="connsiteY4" fmla="*/ 0 h 625911"/>
                <a:gd name="connsiteX5" fmla="*/ 7334615 w 7438936"/>
                <a:gd name="connsiteY5" fmla="*/ 0 h 625911"/>
                <a:gd name="connsiteX6" fmla="*/ 7438936 w 7438936"/>
                <a:gd name="connsiteY6" fmla="*/ 104321 h 625911"/>
                <a:gd name="connsiteX7" fmla="*/ 7438936 w 7438936"/>
                <a:gd name="connsiteY7" fmla="*/ 104319 h 625911"/>
                <a:gd name="connsiteX8" fmla="*/ 7482528 w 7438936"/>
                <a:gd name="connsiteY8" fmla="*/ 157367 h 625911"/>
                <a:gd name="connsiteX9" fmla="*/ 7438936 w 7438936"/>
                <a:gd name="connsiteY9" fmla="*/ 260796 h 625911"/>
                <a:gd name="connsiteX10" fmla="*/ 7438936 w 7438936"/>
                <a:gd name="connsiteY10" fmla="*/ 521590 h 625911"/>
                <a:gd name="connsiteX11" fmla="*/ 7334615 w 7438936"/>
                <a:gd name="connsiteY11" fmla="*/ 625911 h 625911"/>
                <a:gd name="connsiteX12" fmla="*/ 6199113 w 7438936"/>
                <a:gd name="connsiteY12" fmla="*/ 625911 h 625911"/>
                <a:gd name="connsiteX13" fmla="*/ 4339379 w 7438936"/>
                <a:gd name="connsiteY13" fmla="*/ 625911 h 625911"/>
                <a:gd name="connsiteX14" fmla="*/ 4339379 w 7438936"/>
                <a:gd name="connsiteY14" fmla="*/ 625911 h 625911"/>
                <a:gd name="connsiteX15" fmla="*/ 104321 w 7438936"/>
                <a:gd name="connsiteY15" fmla="*/ 625911 h 625911"/>
                <a:gd name="connsiteX16" fmla="*/ 0 w 7438936"/>
                <a:gd name="connsiteY16" fmla="*/ 521590 h 625911"/>
                <a:gd name="connsiteX17" fmla="*/ 0 w 7438936"/>
                <a:gd name="connsiteY17" fmla="*/ 260796 h 625911"/>
                <a:gd name="connsiteX18" fmla="*/ 0 w 7438936"/>
                <a:gd name="connsiteY18" fmla="*/ 104319 h 625911"/>
                <a:gd name="connsiteX19" fmla="*/ 0 w 7438936"/>
                <a:gd name="connsiteY19" fmla="*/ 104319 h 625911"/>
                <a:gd name="connsiteX20" fmla="*/ 0 w 7438936"/>
                <a:gd name="connsiteY20" fmla="*/ 104321 h 62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438936" h="625911" fill="none" extrusionOk="0">
                  <a:moveTo>
                    <a:pt x="0" y="104321"/>
                  </a:moveTo>
                  <a:cubicBezTo>
                    <a:pt x="-5644" y="45448"/>
                    <a:pt x="52609" y="-7140"/>
                    <a:pt x="104321" y="0"/>
                  </a:cubicBezTo>
                  <a:cubicBezTo>
                    <a:pt x="2016109" y="91130"/>
                    <a:pt x="2960506" y="164410"/>
                    <a:pt x="4339379" y="0"/>
                  </a:cubicBezTo>
                  <a:lnTo>
                    <a:pt x="4339379" y="0"/>
                  </a:lnTo>
                  <a:cubicBezTo>
                    <a:pt x="5230304" y="-117993"/>
                    <a:pt x="5343608" y="-159121"/>
                    <a:pt x="6199113" y="0"/>
                  </a:cubicBezTo>
                  <a:cubicBezTo>
                    <a:pt x="6461802" y="69783"/>
                    <a:pt x="7083485" y="-35184"/>
                    <a:pt x="7334615" y="0"/>
                  </a:cubicBezTo>
                  <a:cubicBezTo>
                    <a:pt x="7389374" y="8758"/>
                    <a:pt x="7440898" y="46805"/>
                    <a:pt x="7438936" y="104321"/>
                  </a:cubicBezTo>
                  <a:lnTo>
                    <a:pt x="7438936" y="104319"/>
                  </a:lnTo>
                  <a:cubicBezTo>
                    <a:pt x="7450727" y="123612"/>
                    <a:pt x="7470581" y="135889"/>
                    <a:pt x="7482528" y="157367"/>
                  </a:cubicBezTo>
                  <a:cubicBezTo>
                    <a:pt x="7470850" y="183179"/>
                    <a:pt x="7452123" y="236103"/>
                    <a:pt x="7438936" y="260796"/>
                  </a:cubicBezTo>
                  <a:cubicBezTo>
                    <a:pt x="7437981" y="310572"/>
                    <a:pt x="7460003" y="459231"/>
                    <a:pt x="7438936" y="521590"/>
                  </a:cubicBezTo>
                  <a:cubicBezTo>
                    <a:pt x="7447843" y="575407"/>
                    <a:pt x="7389206" y="616463"/>
                    <a:pt x="7334615" y="625911"/>
                  </a:cubicBezTo>
                  <a:cubicBezTo>
                    <a:pt x="6866984" y="688178"/>
                    <a:pt x="6662042" y="550699"/>
                    <a:pt x="6199113" y="625911"/>
                  </a:cubicBezTo>
                  <a:cubicBezTo>
                    <a:pt x="5409011" y="532073"/>
                    <a:pt x="5059039" y="528833"/>
                    <a:pt x="4339379" y="625911"/>
                  </a:cubicBezTo>
                  <a:lnTo>
                    <a:pt x="4339379" y="625911"/>
                  </a:lnTo>
                  <a:cubicBezTo>
                    <a:pt x="2285186" y="513948"/>
                    <a:pt x="878829" y="761930"/>
                    <a:pt x="104321" y="625911"/>
                  </a:cubicBezTo>
                  <a:cubicBezTo>
                    <a:pt x="41975" y="624359"/>
                    <a:pt x="7449" y="574118"/>
                    <a:pt x="0" y="521590"/>
                  </a:cubicBezTo>
                  <a:cubicBezTo>
                    <a:pt x="-22900" y="413745"/>
                    <a:pt x="-14508" y="386414"/>
                    <a:pt x="0" y="260796"/>
                  </a:cubicBezTo>
                  <a:cubicBezTo>
                    <a:pt x="1258" y="225465"/>
                    <a:pt x="-1135" y="125736"/>
                    <a:pt x="0" y="104319"/>
                  </a:cubicBezTo>
                  <a:lnTo>
                    <a:pt x="0" y="104319"/>
                  </a:lnTo>
                  <a:lnTo>
                    <a:pt x="0" y="104321"/>
                  </a:lnTo>
                  <a:close/>
                </a:path>
                <a:path w="7438936" h="625911" stroke="0" extrusionOk="0">
                  <a:moveTo>
                    <a:pt x="0" y="104321"/>
                  </a:moveTo>
                  <a:cubicBezTo>
                    <a:pt x="-8525" y="40924"/>
                    <a:pt x="54966" y="6921"/>
                    <a:pt x="104321" y="0"/>
                  </a:cubicBezTo>
                  <a:cubicBezTo>
                    <a:pt x="2048168" y="-8336"/>
                    <a:pt x="3841986" y="118464"/>
                    <a:pt x="4339379" y="0"/>
                  </a:cubicBezTo>
                  <a:lnTo>
                    <a:pt x="4339379" y="0"/>
                  </a:lnTo>
                  <a:cubicBezTo>
                    <a:pt x="4889267" y="-101466"/>
                    <a:pt x="5677598" y="35050"/>
                    <a:pt x="6199113" y="0"/>
                  </a:cubicBezTo>
                  <a:cubicBezTo>
                    <a:pt x="6452263" y="-48046"/>
                    <a:pt x="6884427" y="34365"/>
                    <a:pt x="7334615" y="0"/>
                  </a:cubicBezTo>
                  <a:cubicBezTo>
                    <a:pt x="7395600" y="-6280"/>
                    <a:pt x="7443005" y="46984"/>
                    <a:pt x="7438936" y="104321"/>
                  </a:cubicBezTo>
                  <a:lnTo>
                    <a:pt x="7438936" y="104319"/>
                  </a:lnTo>
                  <a:cubicBezTo>
                    <a:pt x="7457436" y="132749"/>
                    <a:pt x="7478254" y="144428"/>
                    <a:pt x="7482528" y="157367"/>
                  </a:cubicBezTo>
                  <a:cubicBezTo>
                    <a:pt x="7474894" y="187639"/>
                    <a:pt x="7460432" y="223679"/>
                    <a:pt x="7438936" y="260796"/>
                  </a:cubicBezTo>
                  <a:cubicBezTo>
                    <a:pt x="7450736" y="304156"/>
                    <a:pt x="7456126" y="468750"/>
                    <a:pt x="7438936" y="521590"/>
                  </a:cubicBezTo>
                  <a:cubicBezTo>
                    <a:pt x="7440009" y="585400"/>
                    <a:pt x="7396309" y="634012"/>
                    <a:pt x="7334615" y="625911"/>
                  </a:cubicBezTo>
                  <a:cubicBezTo>
                    <a:pt x="7160434" y="619166"/>
                    <a:pt x="6347150" y="628115"/>
                    <a:pt x="6199113" y="625911"/>
                  </a:cubicBezTo>
                  <a:cubicBezTo>
                    <a:pt x="5634009" y="462107"/>
                    <a:pt x="4626249" y="709570"/>
                    <a:pt x="4339379" y="625911"/>
                  </a:cubicBezTo>
                  <a:lnTo>
                    <a:pt x="4339379" y="625911"/>
                  </a:lnTo>
                  <a:cubicBezTo>
                    <a:pt x="2774524" y="615958"/>
                    <a:pt x="861834" y="736106"/>
                    <a:pt x="104321" y="625911"/>
                  </a:cubicBezTo>
                  <a:cubicBezTo>
                    <a:pt x="42294" y="626113"/>
                    <a:pt x="1260" y="568349"/>
                    <a:pt x="0" y="521590"/>
                  </a:cubicBezTo>
                  <a:cubicBezTo>
                    <a:pt x="1370" y="462080"/>
                    <a:pt x="-5733" y="341947"/>
                    <a:pt x="0" y="260796"/>
                  </a:cubicBezTo>
                  <a:cubicBezTo>
                    <a:pt x="331" y="182930"/>
                    <a:pt x="-12693" y="161118"/>
                    <a:pt x="0" y="104319"/>
                  </a:cubicBezTo>
                  <a:lnTo>
                    <a:pt x="0" y="104319"/>
                  </a:lnTo>
                  <a:lnTo>
                    <a:pt x="0" y="104321"/>
                  </a:lnTo>
                  <a:close/>
                </a:path>
              </a:pathLst>
            </a:custGeom>
            <a:solidFill>
              <a:schemeClr val="bg1"/>
            </a:solidFill>
            <a:ln w="19050" cap="rnd" cmpd="thickThin">
              <a:solidFill>
                <a:srgbClr val="A3DAFF"/>
              </a:solidFill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prstGeom prst="wedgeRoundRectCallout">
                      <a:avLst>
                        <a:gd name="adj1" fmla="val 50586"/>
                        <a:gd name="adj2" fmla="val -24858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年龄在猜大或猜小的情况下</a:t>
              </a:r>
              <a:r>
                <a:rPr lang="en-US" altLang="zh-CN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,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分别可以</a:t>
              </a:r>
              <a:r>
                <a:rPr lang="zh-CN" altLang="en-US" sz="3200" b="1" kern="0" dirty="0">
                  <a:solidFill>
                    <a:srgbClr val="CC66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排除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多少个数。</a:t>
              </a:r>
            </a:p>
          </p:txBody>
        </p:sp>
        <p:pic>
          <p:nvPicPr>
            <p:cNvPr id="10" name="图片 9" descr="卡通人物&#10;&#10;描述已自动生成">
              <a:extLst>
                <a:ext uri="{FF2B5EF4-FFF2-40B4-BE49-F238E27FC236}">
                  <a16:creationId xmlns:a16="http://schemas.microsoft.com/office/drawing/2014/main" id="{E0470F5A-1D32-8E66-6537-ED9F52A29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 flipH="1">
              <a:off x="9903359" y="2720406"/>
              <a:ext cx="789563" cy="900000"/>
            </a:xfrm>
            <a:prstGeom prst="rect">
              <a:avLst/>
            </a:prstGeom>
          </p:spPr>
        </p:pic>
      </p:grp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5571EEF6-83DA-4405-DA59-21313EB1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0816"/>
              </p:ext>
            </p:extLst>
          </p:nvPr>
        </p:nvGraphicFramePr>
        <p:xfrm>
          <a:off x="2836758" y="3666393"/>
          <a:ext cx="6113448" cy="165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992">
                  <a:extLst>
                    <a:ext uri="{9D8B030D-6E8A-4147-A177-3AD203B41FA5}">
                      <a16:colId xmlns:a16="http://schemas.microsoft.com/office/drawing/2014/main" val="706291314"/>
                    </a:ext>
                  </a:extLst>
                </a:gridCol>
                <a:gridCol w="1030114">
                  <a:extLst>
                    <a:ext uri="{9D8B030D-6E8A-4147-A177-3AD203B41FA5}">
                      <a16:colId xmlns:a16="http://schemas.microsoft.com/office/drawing/2014/main" val="494124186"/>
                    </a:ext>
                  </a:extLst>
                </a:gridCol>
                <a:gridCol w="1030114">
                  <a:extLst>
                    <a:ext uri="{9D8B030D-6E8A-4147-A177-3AD203B41FA5}">
                      <a16:colId xmlns:a16="http://schemas.microsoft.com/office/drawing/2014/main" val="102432024"/>
                    </a:ext>
                  </a:extLst>
                </a:gridCol>
                <a:gridCol w="1030114">
                  <a:extLst>
                    <a:ext uri="{9D8B030D-6E8A-4147-A177-3AD203B41FA5}">
                      <a16:colId xmlns:a16="http://schemas.microsoft.com/office/drawing/2014/main" val="628506523"/>
                    </a:ext>
                  </a:extLst>
                </a:gridCol>
                <a:gridCol w="1030114">
                  <a:extLst>
                    <a:ext uri="{9D8B030D-6E8A-4147-A177-3AD203B41FA5}">
                      <a16:colId xmlns:a16="http://schemas.microsoft.com/office/drawing/2014/main" val="1831286868"/>
                    </a:ext>
                  </a:extLst>
                </a:gridCol>
              </a:tblGrid>
              <a:tr h="82926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>
                          <a:solidFill>
                            <a:srgbClr val="004A82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猜大了可能排除数的个数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533105"/>
                  </a:ext>
                </a:extLst>
              </a:tr>
              <a:tr h="82926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>
                          <a:solidFill>
                            <a:srgbClr val="004A82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猜小了可能排除数的个数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004A82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342552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AE90FC72-392E-E78A-299A-0B72B4424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44" y="2924943"/>
            <a:ext cx="720000" cy="7721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9BDE75-737E-87E3-2F7C-44B21C5F7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75" y="2871631"/>
            <a:ext cx="834645" cy="81268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44465E5-9387-21F7-8D51-B14B194192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09" y="2937874"/>
            <a:ext cx="580799" cy="76069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7520AAE-459D-4242-E938-DFF5406137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51" y="2835180"/>
            <a:ext cx="898900" cy="869524"/>
          </a:xfrm>
          <a:prstGeom prst="rect">
            <a:avLst/>
          </a:prstGeom>
        </p:spPr>
      </p:pic>
      <p:sp>
        <p:nvSpPr>
          <p:cNvPr id="16" name="对话气泡: 椭圆形 15">
            <a:extLst>
              <a:ext uri="{FF2B5EF4-FFF2-40B4-BE49-F238E27FC236}">
                <a16:creationId xmlns:a16="http://schemas.microsoft.com/office/drawing/2014/main" id="{DAE201C5-0D24-0A30-F077-B992AF32D2E2}"/>
              </a:ext>
            </a:extLst>
          </p:cNvPr>
          <p:cNvSpPr/>
          <p:nvPr/>
        </p:nvSpPr>
        <p:spPr>
          <a:xfrm>
            <a:off x="3657600" y="2430239"/>
            <a:ext cx="1552121" cy="494704"/>
          </a:xfrm>
          <a:prstGeom prst="wedgeEllipseCallout">
            <a:avLst>
              <a:gd name="adj1" fmla="val 36003"/>
              <a:gd name="adj2" fmla="val 54970"/>
            </a:avLst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我猜</a:t>
            </a:r>
            <a:r>
              <a:rPr lang="zh-CN" altLang="en-US" sz="1400" u="sng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140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岁</a:t>
            </a:r>
          </a:p>
        </p:txBody>
      </p:sp>
      <p:sp>
        <p:nvSpPr>
          <p:cNvPr id="17" name="对话气泡: 椭圆形 16">
            <a:extLst>
              <a:ext uri="{FF2B5EF4-FFF2-40B4-BE49-F238E27FC236}">
                <a16:creationId xmlns:a16="http://schemas.microsoft.com/office/drawing/2014/main" id="{D2B12BF6-71D5-BA15-A82F-68AF2E2D01CF}"/>
              </a:ext>
            </a:extLst>
          </p:cNvPr>
          <p:cNvSpPr/>
          <p:nvPr/>
        </p:nvSpPr>
        <p:spPr>
          <a:xfrm>
            <a:off x="5239215" y="2280210"/>
            <a:ext cx="1558205" cy="494704"/>
          </a:xfrm>
          <a:prstGeom prst="wedgeEllipseCallout">
            <a:avLst>
              <a:gd name="adj1" fmla="val 8391"/>
              <a:gd name="adj2" fmla="val 90945"/>
            </a:avLst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我猜</a:t>
            </a:r>
            <a:r>
              <a:rPr lang="zh-CN" altLang="en-US" sz="1400" u="sng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140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岁</a:t>
            </a:r>
          </a:p>
        </p:txBody>
      </p:sp>
      <p:sp>
        <p:nvSpPr>
          <p:cNvPr id="18" name="对话气泡: 椭圆形 17">
            <a:extLst>
              <a:ext uri="{FF2B5EF4-FFF2-40B4-BE49-F238E27FC236}">
                <a16:creationId xmlns:a16="http://schemas.microsoft.com/office/drawing/2014/main" id="{3B3C9265-D757-2864-AA51-B55221EE6F5C}"/>
              </a:ext>
            </a:extLst>
          </p:cNvPr>
          <p:cNvSpPr/>
          <p:nvPr/>
        </p:nvSpPr>
        <p:spPr>
          <a:xfrm>
            <a:off x="6870641" y="2274916"/>
            <a:ext cx="1558205" cy="494704"/>
          </a:xfrm>
          <a:prstGeom prst="wedgeEllipseCallout">
            <a:avLst>
              <a:gd name="adj1" fmla="val -10621"/>
              <a:gd name="adj2" fmla="val 77300"/>
            </a:avLst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我猜</a:t>
            </a:r>
            <a:r>
              <a:rPr lang="zh-CN" altLang="en-US" sz="1400" u="sng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140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岁</a:t>
            </a:r>
          </a:p>
        </p:txBody>
      </p:sp>
      <p:sp>
        <p:nvSpPr>
          <p:cNvPr id="19" name="对话气泡: 椭圆形 18">
            <a:extLst>
              <a:ext uri="{FF2B5EF4-FFF2-40B4-BE49-F238E27FC236}">
                <a16:creationId xmlns:a16="http://schemas.microsoft.com/office/drawing/2014/main" id="{4691783B-221B-7869-3C05-29B5D5F7AC8D}"/>
              </a:ext>
            </a:extLst>
          </p:cNvPr>
          <p:cNvSpPr/>
          <p:nvPr/>
        </p:nvSpPr>
        <p:spPr>
          <a:xfrm>
            <a:off x="8522483" y="2443170"/>
            <a:ext cx="1552121" cy="494704"/>
          </a:xfrm>
          <a:prstGeom prst="wedgeEllipseCallout">
            <a:avLst>
              <a:gd name="adj1" fmla="val -34612"/>
              <a:gd name="adj2" fmla="val 68616"/>
            </a:avLst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我猜</a:t>
            </a:r>
            <a:r>
              <a:rPr lang="zh-CN" altLang="en-US" sz="1400" u="sng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140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岁</a:t>
            </a:r>
          </a:p>
        </p:txBody>
      </p:sp>
    </p:spTree>
    <p:extLst>
      <p:ext uri="{BB962C8B-B14F-4D97-AF65-F5344CB8AC3E}">
        <p14:creationId xmlns:p14="http://schemas.microsoft.com/office/powerpoint/2010/main" val="29994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3884B56-C7AC-5DFE-0F0E-93421B9E52E8}"/>
              </a:ext>
            </a:extLst>
          </p:cNvPr>
          <p:cNvSpPr/>
          <p:nvPr/>
        </p:nvSpPr>
        <p:spPr>
          <a:xfrm>
            <a:off x="752349" y="857203"/>
            <a:ext cx="3402341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活动三：对比不同方案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EEE70A9-E0A7-0208-062F-FE68C3A6E976}"/>
              </a:ext>
            </a:extLst>
          </p:cNvPr>
          <p:cNvGrpSpPr/>
          <p:nvPr/>
        </p:nvGrpSpPr>
        <p:grpSpPr>
          <a:xfrm>
            <a:off x="5185692" y="1470271"/>
            <a:ext cx="6294720" cy="1080000"/>
            <a:chOff x="5067646" y="5391625"/>
            <a:chExt cx="6294720" cy="1080000"/>
          </a:xfrm>
        </p:grpSpPr>
        <p:sp>
          <p:nvSpPr>
            <p:cNvPr id="4" name="对话气泡: 圆角矩形 3">
              <a:extLst>
                <a:ext uri="{FF2B5EF4-FFF2-40B4-BE49-F238E27FC236}">
                  <a16:creationId xmlns:a16="http://schemas.microsoft.com/office/drawing/2014/main" id="{D119E6A9-F961-F620-E9E5-0E977C643959}"/>
                </a:ext>
              </a:extLst>
            </p:cNvPr>
            <p:cNvSpPr/>
            <p:nvPr/>
          </p:nvSpPr>
          <p:spPr>
            <a:xfrm>
              <a:off x="5067646" y="5547010"/>
              <a:ext cx="5310376" cy="540000"/>
            </a:xfrm>
            <a:custGeom>
              <a:avLst/>
              <a:gdLst>
                <a:gd name="connsiteX0" fmla="*/ 0 w 5310376"/>
                <a:gd name="connsiteY0" fmla="*/ 90002 h 540000"/>
                <a:gd name="connsiteX1" fmla="*/ 90002 w 5310376"/>
                <a:gd name="connsiteY1" fmla="*/ 0 h 540000"/>
                <a:gd name="connsiteX2" fmla="*/ 3097719 w 5310376"/>
                <a:gd name="connsiteY2" fmla="*/ 0 h 540000"/>
                <a:gd name="connsiteX3" fmla="*/ 3097719 w 5310376"/>
                <a:gd name="connsiteY3" fmla="*/ 0 h 540000"/>
                <a:gd name="connsiteX4" fmla="*/ 4425313 w 5310376"/>
                <a:gd name="connsiteY4" fmla="*/ 0 h 540000"/>
                <a:gd name="connsiteX5" fmla="*/ 5220374 w 5310376"/>
                <a:gd name="connsiteY5" fmla="*/ 0 h 540000"/>
                <a:gd name="connsiteX6" fmla="*/ 5310376 w 5310376"/>
                <a:gd name="connsiteY6" fmla="*/ 90002 h 540000"/>
                <a:gd name="connsiteX7" fmla="*/ 5310376 w 5310376"/>
                <a:gd name="connsiteY7" fmla="*/ 90000 h 540000"/>
                <a:gd name="connsiteX8" fmla="*/ 5433417 w 5310376"/>
                <a:gd name="connsiteY8" fmla="*/ 254696 h 540000"/>
                <a:gd name="connsiteX9" fmla="*/ 5310376 w 5310376"/>
                <a:gd name="connsiteY9" fmla="*/ 225000 h 540000"/>
                <a:gd name="connsiteX10" fmla="*/ 5310376 w 5310376"/>
                <a:gd name="connsiteY10" fmla="*/ 449998 h 540000"/>
                <a:gd name="connsiteX11" fmla="*/ 5220374 w 5310376"/>
                <a:gd name="connsiteY11" fmla="*/ 540000 h 540000"/>
                <a:gd name="connsiteX12" fmla="*/ 4425313 w 5310376"/>
                <a:gd name="connsiteY12" fmla="*/ 540000 h 540000"/>
                <a:gd name="connsiteX13" fmla="*/ 3097719 w 5310376"/>
                <a:gd name="connsiteY13" fmla="*/ 540000 h 540000"/>
                <a:gd name="connsiteX14" fmla="*/ 3097719 w 5310376"/>
                <a:gd name="connsiteY14" fmla="*/ 540000 h 540000"/>
                <a:gd name="connsiteX15" fmla="*/ 90002 w 5310376"/>
                <a:gd name="connsiteY15" fmla="*/ 540000 h 540000"/>
                <a:gd name="connsiteX16" fmla="*/ 0 w 5310376"/>
                <a:gd name="connsiteY16" fmla="*/ 449998 h 540000"/>
                <a:gd name="connsiteX17" fmla="*/ 0 w 5310376"/>
                <a:gd name="connsiteY17" fmla="*/ 225000 h 540000"/>
                <a:gd name="connsiteX18" fmla="*/ 0 w 5310376"/>
                <a:gd name="connsiteY18" fmla="*/ 90000 h 540000"/>
                <a:gd name="connsiteX19" fmla="*/ 0 w 5310376"/>
                <a:gd name="connsiteY19" fmla="*/ 90000 h 540000"/>
                <a:gd name="connsiteX20" fmla="*/ 0 w 5310376"/>
                <a:gd name="connsiteY20" fmla="*/ 90002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10376" h="540000" fill="none" extrusionOk="0">
                  <a:moveTo>
                    <a:pt x="0" y="90002"/>
                  </a:moveTo>
                  <a:cubicBezTo>
                    <a:pt x="-3814" y="39445"/>
                    <a:pt x="40916" y="-751"/>
                    <a:pt x="90002" y="0"/>
                  </a:cubicBezTo>
                  <a:cubicBezTo>
                    <a:pt x="1159096" y="91130"/>
                    <a:pt x="2415849" y="164410"/>
                    <a:pt x="3097719" y="0"/>
                  </a:cubicBezTo>
                  <a:lnTo>
                    <a:pt x="3097719" y="0"/>
                  </a:lnTo>
                  <a:cubicBezTo>
                    <a:pt x="3693366" y="4288"/>
                    <a:pt x="4093929" y="-76503"/>
                    <a:pt x="4425313" y="0"/>
                  </a:cubicBezTo>
                  <a:cubicBezTo>
                    <a:pt x="4667610" y="6297"/>
                    <a:pt x="4862703" y="56277"/>
                    <a:pt x="5220374" y="0"/>
                  </a:cubicBezTo>
                  <a:cubicBezTo>
                    <a:pt x="5267789" y="7029"/>
                    <a:pt x="5320007" y="40780"/>
                    <a:pt x="5310376" y="90002"/>
                  </a:cubicBezTo>
                  <a:lnTo>
                    <a:pt x="5310376" y="90000"/>
                  </a:lnTo>
                  <a:cubicBezTo>
                    <a:pt x="5366123" y="142398"/>
                    <a:pt x="5414290" y="204654"/>
                    <a:pt x="5433417" y="254696"/>
                  </a:cubicBezTo>
                  <a:cubicBezTo>
                    <a:pt x="5374617" y="240876"/>
                    <a:pt x="5364565" y="242482"/>
                    <a:pt x="5310376" y="225000"/>
                  </a:cubicBezTo>
                  <a:cubicBezTo>
                    <a:pt x="5307061" y="321080"/>
                    <a:pt x="5304117" y="346070"/>
                    <a:pt x="5310376" y="449998"/>
                  </a:cubicBezTo>
                  <a:cubicBezTo>
                    <a:pt x="5318514" y="496235"/>
                    <a:pt x="5269860" y="539309"/>
                    <a:pt x="5220374" y="540000"/>
                  </a:cubicBezTo>
                  <a:cubicBezTo>
                    <a:pt x="5042336" y="581967"/>
                    <a:pt x="4746048" y="496487"/>
                    <a:pt x="4425313" y="540000"/>
                  </a:cubicBezTo>
                  <a:cubicBezTo>
                    <a:pt x="4281633" y="465055"/>
                    <a:pt x="3717338" y="477282"/>
                    <a:pt x="3097719" y="540000"/>
                  </a:cubicBezTo>
                  <a:lnTo>
                    <a:pt x="3097719" y="540000"/>
                  </a:lnTo>
                  <a:cubicBezTo>
                    <a:pt x="1681977" y="428037"/>
                    <a:pt x="617337" y="676019"/>
                    <a:pt x="90002" y="540000"/>
                  </a:cubicBezTo>
                  <a:cubicBezTo>
                    <a:pt x="38618" y="539450"/>
                    <a:pt x="5820" y="495731"/>
                    <a:pt x="0" y="449998"/>
                  </a:cubicBezTo>
                  <a:cubicBezTo>
                    <a:pt x="9481" y="359494"/>
                    <a:pt x="-14466" y="264183"/>
                    <a:pt x="0" y="225000"/>
                  </a:cubicBezTo>
                  <a:cubicBezTo>
                    <a:pt x="8564" y="173274"/>
                    <a:pt x="6554" y="118253"/>
                    <a:pt x="0" y="90000"/>
                  </a:cubicBezTo>
                  <a:lnTo>
                    <a:pt x="0" y="90000"/>
                  </a:lnTo>
                  <a:lnTo>
                    <a:pt x="0" y="90002"/>
                  </a:lnTo>
                  <a:close/>
                </a:path>
                <a:path w="5310376" h="540000" stroke="0" extrusionOk="0">
                  <a:moveTo>
                    <a:pt x="0" y="90002"/>
                  </a:moveTo>
                  <a:cubicBezTo>
                    <a:pt x="-1029" y="39597"/>
                    <a:pt x="44786" y="3763"/>
                    <a:pt x="90002" y="0"/>
                  </a:cubicBezTo>
                  <a:cubicBezTo>
                    <a:pt x="666920" y="-8336"/>
                    <a:pt x="2102931" y="118464"/>
                    <a:pt x="3097719" y="0"/>
                  </a:cubicBezTo>
                  <a:lnTo>
                    <a:pt x="3097719" y="0"/>
                  </a:lnTo>
                  <a:cubicBezTo>
                    <a:pt x="3258995" y="85403"/>
                    <a:pt x="3902510" y="69877"/>
                    <a:pt x="4425313" y="0"/>
                  </a:cubicBezTo>
                  <a:cubicBezTo>
                    <a:pt x="4575377" y="30203"/>
                    <a:pt x="4834579" y="204"/>
                    <a:pt x="5220374" y="0"/>
                  </a:cubicBezTo>
                  <a:cubicBezTo>
                    <a:pt x="5274153" y="-7590"/>
                    <a:pt x="5313950" y="40539"/>
                    <a:pt x="5310376" y="90002"/>
                  </a:cubicBezTo>
                  <a:lnTo>
                    <a:pt x="5310376" y="90000"/>
                  </a:lnTo>
                  <a:cubicBezTo>
                    <a:pt x="5370846" y="169311"/>
                    <a:pt x="5388131" y="187107"/>
                    <a:pt x="5433417" y="254696"/>
                  </a:cubicBezTo>
                  <a:cubicBezTo>
                    <a:pt x="5404872" y="259101"/>
                    <a:pt x="5369155" y="239548"/>
                    <a:pt x="5310376" y="225000"/>
                  </a:cubicBezTo>
                  <a:cubicBezTo>
                    <a:pt x="5317217" y="290568"/>
                    <a:pt x="5299631" y="353620"/>
                    <a:pt x="5310376" y="449998"/>
                  </a:cubicBezTo>
                  <a:cubicBezTo>
                    <a:pt x="5310575" y="500856"/>
                    <a:pt x="5271133" y="542088"/>
                    <a:pt x="5220374" y="540000"/>
                  </a:cubicBezTo>
                  <a:cubicBezTo>
                    <a:pt x="4899906" y="529841"/>
                    <a:pt x="4678896" y="540230"/>
                    <a:pt x="4425313" y="540000"/>
                  </a:cubicBezTo>
                  <a:cubicBezTo>
                    <a:pt x="3815277" y="605737"/>
                    <a:pt x="3410515" y="502273"/>
                    <a:pt x="3097719" y="540000"/>
                  </a:cubicBezTo>
                  <a:lnTo>
                    <a:pt x="3097719" y="540000"/>
                  </a:lnTo>
                  <a:cubicBezTo>
                    <a:pt x="1966190" y="530047"/>
                    <a:pt x="1583742" y="650195"/>
                    <a:pt x="90002" y="540000"/>
                  </a:cubicBezTo>
                  <a:cubicBezTo>
                    <a:pt x="36856" y="540157"/>
                    <a:pt x="244" y="497600"/>
                    <a:pt x="0" y="449998"/>
                  </a:cubicBezTo>
                  <a:cubicBezTo>
                    <a:pt x="10481" y="349707"/>
                    <a:pt x="19801" y="251362"/>
                    <a:pt x="0" y="225000"/>
                  </a:cubicBezTo>
                  <a:cubicBezTo>
                    <a:pt x="9218" y="165735"/>
                    <a:pt x="-12102" y="134521"/>
                    <a:pt x="0" y="90000"/>
                  </a:cubicBezTo>
                  <a:lnTo>
                    <a:pt x="0" y="90000"/>
                  </a:lnTo>
                  <a:lnTo>
                    <a:pt x="0" y="90002"/>
                  </a:lnTo>
                  <a:close/>
                </a:path>
              </a:pathLst>
            </a:custGeom>
            <a:solidFill>
              <a:schemeClr val="bg1"/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prstGeom prst="wedgeRoundRectCallout">
                      <a:avLst>
                        <a:gd name="adj1" fmla="val 52317"/>
                        <a:gd name="adj2" fmla="val -283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想一想，“</a:t>
              </a:r>
              <a:r>
                <a:rPr lang="en-US" altLang="zh-CN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35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”在这串数字中的位置。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B39834C-CB01-85F1-69E8-CA93E6949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62" t="5262" r="13290" b="17641"/>
            <a:stretch/>
          </p:blipFill>
          <p:spPr>
            <a:xfrm>
              <a:off x="10282366" y="5391625"/>
              <a:ext cx="1080000" cy="1080000"/>
            </a:xfrm>
            <a:prstGeom prst="flowChartConnector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F399795-4EE3-A170-6A0B-18D3F5A629A9}"/>
              </a:ext>
            </a:extLst>
          </p:cNvPr>
          <p:cNvGrpSpPr/>
          <p:nvPr/>
        </p:nvGrpSpPr>
        <p:grpSpPr>
          <a:xfrm>
            <a:off x="821840" y="2325890"/>
            <a:ext cx="10548320" cy="3473205"/>
            <a:chOff x="821840" y="2325890"/>
            <a:chExt cx="10548320" cy="347320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372E864-2C33-23DE-058A-843178AB1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1840" y="2325890"/>
              <a:ext cx="10548320" cy="3473205"/>
            </a:xfrm>
            <a:prstGeom prst="rect">
              <a:avLst/>
            </a:prstGeom>
          </p:spPr>
        </p:pic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F4D93659-6080-DF5B-05DE-AA75651F3A97}"/>
                </a:ext>
              </a:extLst>
            </p:cNvPr>
            <p:cNvSpPr/>
            <p:nvPr/>
          </p:nvSpPr>
          <p:spPr>
            <a:xfrm>
              <a:off x="1190395" y="3277111"/>
              <a:ext cx="9811211" cy="552323"/>
            </a:xfrm>
            <a:prstGeom prst="roundRect">
              <a:avLst>
                <a:gd name="adj" fmla="val 3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004A8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20 21 22 23 24 25 26 27 28 29 30 31 32 33 34 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35</a:t>
              </a:r>
              <a:r>
                <a:rPr lang="en-US" altLang="zh-CN" sz="1600" dirty="0">
                  <a:solidFill>
                    <a:srgbClr val="004A8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36 37 38 39 40 41 42 43 44 45 46 47 48 49 50</a:t>
              </a:r>
              <a:endParaRPr lang="zh-CN" altLang="en-US" sz="1600" dirty="0">
                <a:solidFill>
                  <a:srgbClr val="004A8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C5C161B-6C94-1F47-1666-97D81F57788B}"/>
                </a:ext>
              </a:extLst>
            </p:cNvPr>
            <p:cNvSpPr txBox="1"/>
            <p:nvPr/>
          </p:nvSpPr>
          <p:spPr>
            <a:xfrm>
              <a:off x="2230847" y="4117518"/>
              <a:ext cx="7730305" cy="111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  “</a:t>
              </a:r>
              <a:r>
                <a:rPr lang="en-US" altLang="zh-CN" sz="2400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35</a:t>
              </a:r>
              <a:r>
                <a:rPr lang="zh-CN" altLang="en-US" sz="2400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”排在这串数的</a:t>
              </a:r>
              <a:r>
                <a:rPr lang="zh-CN" altLang="en-US" sz="2400" u="sng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         </a:t>
              </a:r>
              <a:r>
                <a:rPr lang="zh-CN" altLang="en-US" sz="2400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，无论猜大了还是猜小了，都能排除大约</a:t>
              </a:r>
              <a:r>
                <a:rPr lang="zh-CN" altLang="en-US" sz="2400" u="sng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       </a:t>
              </a:r>
              <a:r>
                <a:rPr lang="zh-CN" altLang="en-US" sz="2400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个数。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95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5041BAD-3C83-375F-C78E-5C69078BC645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活动四：确定游戏方案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84819F5-88FB-07E9-452A-313835C2410A}"/>
              </a:ext>
            </a:extLst>
          </p:cNvPr>
          <p:cNvGrpSpPr/>
          <p:nvPr/>
        </p:nvGrpSpPr>
        <p:grpSpPr>
          <a:xfrm>
            <a:off x="938626" y="1634185"/>
            <a:ext cx="10629159" cy="1110358"/>
            <a:chOff x="57825" y="6132074"/>
            <a:chExt cx="10314742" cy="1110358"/>
          </a:xfrm>
        </p:grpSpPr>
        <p:sp>
          <p:nvSpPr>
            <p:cNvPr id="4" name="对话气泡: 圆角矩形 3">
              <a:extLst>
                <a:ext uri="{FF2B5EF4-FFF2-40B4-BE49-F238E27FC236}">
                  <a16:creationId xmlns:a16="http://schemas.microsoft.com/office/drawing/2014/main" id="{09804115-44FF-E92F-2858-6E02BFD5F172}"/>
                </a:ext>
              </a:extLst>
            </p:cNvPr>
            <p:cNvSpPr/>
            <p:nvPr/>
          </p:nvSpPr>
          <p:spPr>
            <a:xfrm>
              <a:off x="1074187" y="6132074"/>
              <a:ext cx="9298380" cy="1110358"/>
            </a:xfrm>
            <a:custGeom>
              <a:avLst/>
              <a:gdLst>
                <a:gd name="connsiteX0" fmla="*/ 0 w 9298380"/>
                <a:gd name="connsiteY0" fmla="*/ 185063 h 1110358"/>
                <a:gd name="connsiteX1" fmla="*/ 185063 w 9298380"/>
                <a:gd name="connsiteY1" fmla="*/ 0 h 1110358"/>
                <a:gd name="connsiteX2" fmla="*/ 1549730 w 9298380"/>
                <a:gd name="connsiteY2" fmla="*/ 0 h 1110358"/>
                <a:gd name="connsiteX3" fmla="*/ 1549730 w 9298380"/>
                <a:gd name="connsiteY3" fmla="*/ 0 h 1110358"/>
                <a:gd name="connsiteX4" fmla="*/ 3874325 w 9298380"/>
                <a:gd name="connsiteY4" fmla="*/ 0 h 1110358"/>
                <a:gd name="connsiteX5" fmla="*/ 9113317 w 9298380"/>
                <a:gd name="connsiteY5" fmla="*/ 0 h 1110358"/>
                <a:gd name="connsiteX6" fmla="*/ 9298380 w 9298380"/>
                <a:gd name="connsiteY6" fmla="*/ 185063 h 1110358"/>
                <a:gd name="connsiteX7" fmla="*/ 9298380 w 9298380"/>
                <a:gd name="connsiteY7" fmla="*/ 647709 h 1110358"/>
                <a:gd name="connsiteX8" fmla="*/ 9298380 w 9298380"/>
                <a:gd name="connsiteY8" fmla="*/ 647709 h 1110358"/>
                <a:gd name="connsiteX9" fmla="*/ 9298380 w 9298380"/>
                <a:gd name="connsiteY9" fmla="*/ 925298 h 1110358"/>
                <a:gd name="connsiteX10" fmla="*/ 9298380 w 9298380"/>
                <a:gd name="connsiteY10" fmla="*/ 925295 h 1110358"/>
                <a:gd name="connsiteX11" fmla="*/ 9113317 w 9298380"/>
                <a:gd name="connsiteY11" fmla="*/ 1110358 h 1110358"/>
                <a:gd name="connsiteX12" fmla="*/ 3874325 w 9298380"/>
                <a:gd name="connsiteY12" fmla="*/ 1110358 h 1110358"/>
                <a:gd name="connsiteX13" fmla="*/ 1549730 w 9298380"/>
                <a:gd name="connsiteY13" fmla="*/ 1110358 h 1110358"/>
                <a:gd name="connsiteX14" fmla="*/ 1549730 w 9298380"/>
                <a:gd name="connsiteY14" fmla="*/ 1110358 h 1110358"/>
                <a:gd name="connsiteX15" fmla="*/ 185063 w 9298380"/>
                <a:gd name="connsiteY15" fmla="*/ 1110358 h 1110358"/>
                <a:gd name="connsiteX16" fmla="*/ 0 w 9298380"/>
                <a:gd name="connsiteY16" fmla="*/ 925295 h 1110358"/>
                <a:gd name="connsiteX17" fmla="*/ 0 w 9298380"/>
                <a:gd name="connsiteY17" fmla="*/ 925298 h 1110358"/>
                <a:gd name="connsiteX18" fmla="*/ -149146 w 9298380"/>
                <a:gd name="connsiteY18" fmla="*/ 712539 h 1110358"/>
                <a:gd name="connsiteX19" fmla="*/ 0 w 9298380"/>
                <a:gd name="connsiteY19" fmla="*/ 647709 h 1110358"/>
                <a:gd name="connsiteX20" fmla="*/ 0 w 9298380"/>
                <a:gd name="connsiteY20" fmla="*/ 185063 h 111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98380" h="1110358" fill="none" extrusionOk="0">
                  <a:moveTo>
                    <a:pt x="0" y="185063"/>
                  </a:moveTo>
                  <a:cubicBezTo>
                    <a:pt x="-16813" y="79108"/>
                    <a:pt x="86401" y="-4287"/>
                    <a:pt x="185063" y="0"/>
                  </a:cubicBezTo>
                  <a:cubicBezTo>
                    <a:pt x="399980" y="-97914"/>
                    <a:pt x="1285156" y="1041"/>
                    <a:pt x="1549730" y="0"/>
                  </a:cubicBezTo>
                  <a:lnTo>
                    <a:pt x="1549730" y="0"/>
                  </a:lnTo>
                  <a:cubicBezTo>
                    <a:pt x="2136196" y="-159684"/>
                    <a:pt x="3081963" y="-60124"/>
                    <a:pt x="3874325" y="0"/>
                  </a:cubicBezTo>
                  <a:cubicBezTo>
                    <a:pt x="4992813" y="-1467"/>
                    <a:pt x="8157574" y="-63801"/>
                    <a:pt x="9113317" y="0"/>
                  </a:cubicBezTo>
                  <a:cubicBezTo>
                    <a:pt x="9214147" y="4223"/>
                    <a:pt x="9309119" y="83397"/>
                    <a:pt x="9298380" y="185063"/>
                  </a:cubicBezTo>
                  <a:cubicBezTo>
                    <a:pt x="9298626" y="369915"/>
                    <a:pt x="9263513" y="442338"/>
                    <a:pt x="9298380" y="647709"/>
                  </a:cubicBezTo>
                  <a:lnTo>
                    <a:pt x="9298380" y="647709"/>
                  </a:lnTo>
                  <a:cubicBezTo>
                    <a:pt x="9275715" y="727271"/>
                    <a:pt x="9303289" y="846320"/>
                    <a:pt x="9298380" y="925298"/>
                  </a:cubicBezTo>
                  <a:lnTo>
                    <a:pt x="9298380" y="925295"/>
                  </a:lnTo>
                  <a:cubicBezTo>
                    <a:pt x="9296581" y="1017716"/>
                    <a:pt x="9221667" y="1107309"/>
                    <a:pt x="9113317" y="1110358"/>
                  </a:cubicBezTo>
                  <a:cubicBezTo>
                    <a:pt x="8241022" y="1151318"/>
                    <a:pt x="4803404" y="1066634"/>
                    <a:pt x="3874325" y="1110358"/>
                  </a:cubicBezTo>
                  <a:cubicBezTo>
                    <a:pt x="3159575" y="972386"/>
                    <a:pt x="1981923" y="1049344"/>
                    <a:pt x="1549730" y="1110358"/>
                  </a:cubicBezTo>
                  <a:lnTo>
                    <a:pt x="1549730" y="1110358"/>
                  </a:lnTo>
                  <a:cubicBezTo>
                    <a:pt x="1005300" y="1209958"/>
                    <a:pt x="834760" y="1143391"/>
                    <a:pt x="185063" y="1110358"/>
                  </a:cubicBezTo>
                  <a:cubicBezTo>
                    <a:pt x="84873" y="1109446"/>
                    <a:pt x="17249" y="1022416"/>
                    <a:pt x="0" y="925295"/>
                  </a:cubicBezTo>
                  <a:lnTo>
                    <a:pt x="0" y="925298"/>
                  </a:lnTo>
                  <a:cubicBezTo>
                    <a:pt x="-63047" y="826579"/>
                    <a:pt x="-72853" y="811207"/>
                    <a:pt x="-149146" y="712539"/>
                  </a:cubicBezTo>
                  <a:cubicBezTo>
                    <a:pt x="-89547" y="694211"/>
                    <a:pt x="-37578" y="661702"/>
                    <a:pt x="0" y="647709"/>
                  </a:cubicBezTo>
                  <a:cubicBezTo>
                    <a:pt x="19168" y="567754"/>
                    <a:pt x="-25296" y="362728"/>
                    <a:pt x="0" y="185063"/>
                  </a:cubicBezTo>
                  <a:close/>
                </a:path>
                <a:path w="9298380" h="1110358" stroke="0" extrusionOk="0">
                  <a:moveTo>
                    <a:pt x="0" y="185063"/>
                  </a:moveTo>
                  <a:cubicBezTo>
                    <a:pt x="-14159" y="73253"/>
                    <a:pt x="90756" y="6619"/>
                    <a:pt x="185063" y="0"/>
                  </a:cubicBezTo>
                  <a:cubicBezTo>
                    <a:pt x="451229" y="-121644"/>
                    <a:pt x="967384" y="37498"/>
                    <a:pt x="1549730" y="0"/>
                  </a:cubicBezTo>
                  <a:lnTo>
                    <a:pt x="1549730" y="0"/>
                  </a:lnTo>
                  <a:cubicBezTo>
                    <a:pt x="2522790" y="105362"/>
                    <a:pt x="3247208" y="126121"/>
                    <a:pt x="3874325" y="0"/>
                  </a:cubicBezTo>
                  <a:cubicBezTo>
                    <a:pt x="5380779" y="-142349"/>
                    <a:pt x="7979896" y="-153930"/>
                    <a:pt x="9113317" y="0"/>
                  </a:cubicBezTo>
                  <a:cubicBezTo>
                    <a:pt x="9223948" y="-15701"/>
                    <a:pt x="9307396" y="83471"/>
                    <a:pt x="9298380" y="185063"/>
                  </a:cubicBezTo>
                  <a:cubicBezTo>
                    <a:pt x="9281819" y="400445"/>
                    <a:pt x="9298097" y="597246"/>
                    <a:pt x="9298380" y="647709"/>
                  </a:cubicBezTo>
                  <a:lnTo>
                    <a:pt x="9298380" y="647709"/>
                  </a:lnTo>
                  <a:cubicBezTo>
                    <a:pt x="9277978" y="676130"/>
                    <a:pt x="9304345" y="806413"/>
                    <a:pt x="9298380" y="925298"/>
                  </a:cubicBezTo>
                  <a:lnTo>
                    <a:pt x="9298380" y="925295"/>
                  </a:lnTo>
                  <a:cubicBezTo>
                    <a:pt x="9297790" y="1046565"/>
                    <a:pt x="9225278" y="1115064"/>
                    <a:pt x="9113317" y="1110358"/>
                  </a:cubicBezTo>
                  <a:cubicBezTo>
                    <a:pt x="7230405" y="1123846"/>
                    <a:pt x="4777560" y="1027006"/>
                    <a:pt x="3874325" y="1110358"/>
                  </a:cubicBezTo>
                  <a:cubicBezTo>
                    <a:pt x="3098060" y="1166894"/>
                    <a:pt x="2568864" y="1083371"/>
                    <a:pt x="1549730" y="1110358"/>
                  </a:cubicBezTo>
                  <a:lnTo>
                    <a:pt x="1549730" y="1110358"/>
                  </a:lnTo>
                  <a:cubicBezTo>
                    <a:pt x="933436" y="1135252"/>
                    <a:pt x="501343" y="1170186"/>
                    <a:pt x="185063" y="1110358"/>
                  </a:cubicBezTo>
                  <a:cubicBezTo>
                    <a:pt x="81325" y="1110722"/>
                    <a:pt x="-15758" y="1035867"/>
                    <a:pt x="0" y="925295"/>
                  </a:cubicBezTo>
                  <a:lnTo>
                    <a:pt x="0" y="925298"/>
                  </a:lnTo>
                  <a:cubicBezTo>
                    <a:pt x="-48025" y="876295"/>
                    <a:pt x="-103261" y="773161"/>
                    <a:pt x="-149146" y="712539"/>
                  </a:cubicBezTo>
                  <a:cubicBezTo>
                    <a:pt x="-114584" y="708556"/>
                    <a:pt x="-59096" y="687212"/>
                    <a:pt x="0" y="647709"/>
                  </a:cubicBezTo>
                  <a:cubicBezTo>
                    <a:pt x="-20542" y="502122"/>
                    <a:pt x="-15353" y="287527"/>
                    <a:pt x="0" y="185063"/>
                  </a:cubicBezTo>
                  <a:close/>
                </a:path>
              </a:pathLst>
            </a:custGeom>
            <a:solidFill>
              <a:schemeClr val="bg1"/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prstGeom prst="wedgeRoundRectCallout">
                      <a:avLst>
                        <a:gd name="adj1" fmla="val -51604"/>
                        <a:gd name="adj2" fmla="val 14172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想一想：</a:t>
              </a:r>
              <a:endParaRPr lang="en-US" altLang="zh-CN" sz="2400" kern="0" dirty="0">
                <a:solidFill>
                  <a:schemeClr val="accent4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just"/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第</a:t>
              </a:r>
              <a:r>
                <a:rPr lang="en-US" altLang="zh-CN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1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次猜的是“</a:t>
              </a:r>
              <a:r>
                <a:rPr lang="en-US" altLang="zh-CN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35”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，如果提示“猜大了”，第</a:t>
              </a:r>
              <a:r>
                <a:rPr lang="en-US" altLang="zh-CN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2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次应该猜哪个数？如果提示“猜小了”，那第</a:t>
              </a:r>
              <a:r>
                <a:rPr lang="en-US" altLang="zh-CN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2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次又应该猜哪个数？？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AAFD21F-E0B9-8D82-561D-CF7944470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" b="2243"/>
            <a:stretch/>
          </p:blipFill>
          <p:spPr>
            <a:xfrm>
              <a:off x="57825" y="6201759"/>
              <a:ext cx="894639" cy="104067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143648B-7FF1-B931-C086-4DCF0001EB77}"/>
              </a:ext>
            </a:extLst>
          </p:cNvPr>
          <p:cNvGrpSpPr/>
          <p:nvPr/>
        </p:nvGrpSpPr>
        <p:grpSpPr>
          <a:xfrm>
            <a:off x="3215403" y="2948092"/>
            <a:ext cx="5761193" cy="2185013"/>
            <a:chOff x="3215404" y="2487824"/>
            <a:chExt cx="5761193" cy="218501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EC9F374-9182-AC4C-9DAA-52207B11C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404" y="2487824"/>
              <a:ext cx="5761193" cy="2185013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497BD34-B081-150B-BB32-23DA98311AEB}"/>
                </a:ext>
              </a:extLst>
            </p:cNvPr>
            <p:cNvSpPr txBox="1"/>
            <p:nvPr/>
          </p:nvSpPr>
          <p:spPr>
            <a:xfrm>
              <a:off x="4849505" y="3054690"/>
              <a:ext cx="2492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35=</a:t>
              </a:r>
              <a:r>
                <a:rPr lang="zh-CN" altLang="en-US" sz="2400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（</a:t>
              </a:r>
              <a:r>
                <a:rPr lang="en-US" altLang="zh-CN" sz="2400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20+50</a:t>
              </a:r>
              <a:r>
                <a:rPr lang="zh-CN" altLang="en-US" sz="2400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）</a:t>
              </a:r>
              <a:r>
                <a:rPr lang="en-US" altLang="zh-CN" sz="2400" b="0" i="0" dirty="0">
                  <a:solidFill>
                    <a:srgbClr val="004A82"/>
                  </a:solidFill>
                  <a:effectLst/>
                  <a:latin typeface="幼圆" panose="02010509060101010101" pitchFamily="49" charset="-122"/>
                  <a:ea typeface="幼圆" panose="02010509060101010101" pitchFamily="49" charset="-122"/>
                </a:rPr>
                <a:t>÷</a:t>
              </a:r>
              <a:r>
                <a:rPr lang="en-US" altLang="zh-CN" sz="2400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2</a:t>
              </a:r>
              <a:endParaRPr lang="zh-CN" altLang="en-US" sz="240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8DB8562-C87A-7444-80FC-A432C7828C1C}"/>
                </a:ext>
              </a:extLst>
            </p:cNvPr>
            <p:cNvSpPr txBox="1"/>
            <p:nvPr/>
          </p:nvSpPr>
          <p:spPr>
            <a:xfrm>
              <a:off x="4157007" y="3722472"/>
              <a:ext cx="3877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中间数</a:t>
              </a:r>
              <a:r>
                <a:rPr lang="en-US" altLang="zh-CN" sz="2400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=</a:t>
              </a:r>
              <a:r>
                <a:rPr lang="zh-CN" altLang="en-US" sz="2400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（首数○尾数）○</a:t>
              </a:r>
              <a:r>
                <a:rPr lang="en-US" altLang="zh-CN" sz="2400" dirty="0">
                  <a:solidFill>
                    <a:srgbClr val="004A82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2</a:t>
              </a:r>
              <a:endParaRPr lang="zh-CN" altLang="en-US" sz="2400" dirty="0">
                <a:solidFill>
                  <a:srgbClr val="004A82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B3F6436-CFEC-56C5-D884-8599372A7E2E}"/>
              </a:ext>
            </a:extLst>
          </p:cNvPr>
          <p:cNvGrpSpPr/>
          <p:nvPr/>
        </p:nvGrpSpPr>
        <p:grpSpPr>
          <a:xfrm>
            <a:off x="6883072" y="5211271"/>
            <a:ext cx="4370297" cy="900000"/>
            <a:chOff x="5317875" y="-174426"/>
            <a:chExt cx="4370297" cy="900000"/>
          </a:xfrm>
        </p:grpSpPr>
        <p:sp>
          <p:nvSpPr>
            <p:cNvPr id="11" name="对话气泡: 圆角矩形 10">
              <a:extLst>
                <a:ext uri="{FF2B5EF4-FFF2-40B4-BE49-F238E27FC236}">
                  <a16:creationId xmlns:a16="http://schemas.microsoft.com/office/drawing/2014/main" id="{596D4380-F14E-9BE4-32F2-8A5C0A50BC1F}"/>
                </a:ext>
              </a:extLst>
            </p:cNvPr>
            <p:cNvSpPr/>
            <p:nvPr/>
          </p:nvSpPr>
          <p:spPr>
            <a:xfrm>
              <a:off x="5317875" y="71005"/>
              <a:ext cx="3434666" cy="652406"/>
            </a:xfrm>
            <a:custGeom>
              <a:avLst/>
              <a:gdLst>
                <a:gd name="connsiteX0" fmla="*/ 0 w 3434666"/>
                <a:gd name="connsiteY0" fmla="*/ 108737 h 652406"/>
                <a:gd name="connsiteX1" fmla="*/ 108737 w 3434666"/>
                <a:gd name="connsiteY1" fmla="*/ 0 h 652406"/>
                <a:gd name="connsiteX2" fmla="*/ 2003555 w 3434666"/>
                <a:gd name="connsiteY2" fmla="*/ 0 h 652406"/>
                <a:gd name="connsiteX3" fmla="*/ 2003555 w 3434666"/>
                <a:gd name="connsiteY3" fmla="*/ 0 h 652406"/>
                <a:gd name="connsiteX4" fmla="*/ 2862222 w 3434666"/>
                <a:gd name="connsiteY4" fmla="*/ 0 h 652406"/>
                <a:gd name="connsiteX5" fmla="*/ 3325929 w 3434666"/>
                <a:gd name="connsiteY5" fmla="*/ 0 h 652406"/>
                <a:gd name="connsiteX6" fmla="*/ 3434666 w 3434666"/>
                <a:gd name="connsiteY6" fmla="*/ 108737 h 652406"/>
                <a:gd name="connsiteX7" fmla="*/ 3434666 w 3434666"/>
                <a:gd name="connsiteY7" fmla="*/ 380570 h 652406"/>
                <a:gd name="connsiteX8" fmla="*/ 3527368 w 3434666"/>
                <a:gd name="connsiteY8" fmla="*/ 371017 h 652406"/>
                <a:gd name="connsiteX9" fmla="*/ 3434666 w 3434666"/>
                <a:gd name="connsiteY9" fmla="*/ 543672 h 652406"/>
                <a:gd name="connsiteX10" fmla="*/ 3434666 w 3434666"/>
                <a:gd name="connsiteY10" fmla="*/ 543669 h 652406"/>
                <a:gd name="connsiteX11" fmla="*/ 3325929 w 3434666"/>
                <a:gd name="connsiteY11" fmla="*/ 652406 h 652406"/>
                <a:gd name="connsiteX12" fmla="*/ 2862222 w 3434666"/>
                <a:gd name="connsiteY12" fmla="*/ 652406 h 652406"/>
                <a:gd name="connsiteX13" fmla="*/ 2003555 w 3434666"/>
                <a:gd name="connsiteY13" fmla="*/ 652406 h 652406"/>
                <a:gd name="connsiteX14" fmla="*/ 2003555 w 3434666"/>
                <a:gd name="connsiteY14" fmla="*/ 652406 h 652406"/>
                <a:gd name="connsiteX15" fmla="*/ 108737 w 3434666"/>
                <a:gd name="connsiteY15" fmla="*/ 652406 h 652406"/>
                <a:gd name="connsiteX16" fmla="*/ 0 w 3434666"/>
                <a:gd name="connsiteY16" fmla="*/ 543669 h 652406"/>
                <a:gd name="connsiteX17" fmla="*/ 0 w 3434666"/>
                <a:gd name="connsiteY17" fmla="*/ 543672 h 652406"/>
                <a:gd name="connsiteX18" fmla="*/ 0 w 3434666"/>
                <a:gd name="connsiteY18" fmla="*/ 380570 h 652406"/>
                <a:gd name="connsiteX19" fmla="*/ 0 w 3434666"/>
                <a:gd name="connsiteY19" fmla="*/ 380570 h 652406"/>
                <a:gd name="connsiteX20" fmla="*/ 0 w 3434666"/>
                <a:gd name="connsiteY20" fmla="*/ 108737 h 65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34666" h="652406" fill="none" extrusionOk="0">
                  <a:moveTo>
                    <a:pt x="0" y="108737"/>
                  </a:moveTo>
                  <a:cubicBezTo>
                    <a:pt x="-9932" y="46469"/>
                    <a:pt x="54300" y="-6794"/>
                    <a:pt x="108737" y="0"/>
                  </a:cubicBezTo>
                  <a:cubicBezTo>
                    <a:pt x="1019309" y="91130"/>
                    <a:pt x="1508276" y="164410"/>
                    <a:pt x="2003555" y="0"/>
                  </a:cubicBezTo>
                  <a:lnTo>
                    <a:pt x="2003555" y="0"/>
                  </a:lnTo>
                  <a:cubicBezTo>
                    <a:pt x="2366427" y="38500"/>
                    <a:pt x="2772193" y="-65667"/>
                    <a:pt x="2862222" y="0"/>
                  </a:cubicBezTo>
                  <a:cubicBezTo>
                    <a:pt x="2910350" y="-11100"/>
                    <a:pt x="3269031" y="13464"/>
                    <a:pt x="3325929" y="0"/>
                  </a:cubicBezTo>
                  <a:cubicBezTo>
                    <a:pt x="3382757" y="9894"/>
                    <a:pt x="3439721" y="48938"/>
                    <a:pt x="3434666" y="108737"/>
                  </a:cubicBezTo>
                  <a:cubicBezTo>
                    <a:pt x="3424228" y="213480"/>
                    <a:pt x="3442734" y="272171"/>
                    <a:pt x="3434666" y="380570"/>
                  </a:cubicBezTo>
                  <a:cubicBezTo>
                    <a:pt x="3451792" y="374536"/>
                    <a:pt x="3515421" y="372664"/>
                    <a:pt x="3527368" y="371017"/>
                  </a:cubicBezTo>
                  <a:cubicBezTo>
                    <a:pt x="3501029" y="403274"/>
                    <a:pt x="3464192" y="507558"/>
                    <a:pt x="3434666" y="543672"/>
                  </a:cubicBezTo>
                  <a:lnTo>
                    <a:pt x="3434666" y="543669"/>
                  </a:lnTo>
                  <a:cubicBezTo>
                    <a:pt x="3443338" y="600025"/>
                    <a:pt x="3385263" y="650156"/>
                    <a:pt x="3325929" y="652406"/>
                  </a:cubicBezTo>
                  <a:cubicBezTo>
                    <a:pt x="3176316" y="686198"/>
                    <a:pt x="2933343" y="646923"/>
                    <a:pt x="2862222" y="652406"/>
                  </a:cubicBezTo>
                  <a:cubicBezTo>
                    <a:pt x="2764090" y="620924"/>
                    <a:pt x="2233660" y="698199"/>
                    <a:pt x="2003555" y="652406"/>
                  </a:cubicBezTo>
                  <a:lnTo>
                    <a:pt x="2003555" y="652406"/>
                  </a:lnTo>
                  <a:cubicBezTo>
                    <a:pt x="1450253" y="540443"/>
                    <a:pt x="655118" y="788425"/>
                    <a:pt x="108737" y="652406"/>
                  </a:cubicBezTo>
                  <a:cubicBezTo>
                    <a:pt x="37757" y="648822"/>
                    <a:pt x="2558" y="601976"/>
                    <a:pt x="0" y="543669"/>
                  </a:cubicBezTo>
                  <a:lnTo>
                    <a:pt x="0" y="543672"/>
                  </a:lnTo>
                  <a:cubicBezTo>
                    <a:pt x="12908" y="480193"/>
                    <a:pt x="-4087" y="438164"/>
                    <a:pt x="0" y="380570"/>
                  </a:cubicBezTo>
                  <a:lnTo>
                    <a:pt x="0" y="380570"/>
                  </a:lnTo>
                  <a:cubicBezTo>
                    <a:pt x="-10227" y="330957"/>
                    <a:pt x="9756" y="236377"/>
                    <a:pt x="0" y="108737"/>
                  </a:cubicBezTo>
                  <a:close/>
                </a:path>
                <a:path w="3434666" h="652406" stroke="0" extrusionOk="0">
                  <a:moveTo>
                    <a:pt x="0" y="108737"/>
                  </a:moveTo>
                  <a:cubicBezTo>
                    <a:pt x="-6533" y="44252"/>
                    <a:pt x="51397" y="2274"/>
                    <a:pt x="108737" y="0"/>
                  </a:cubicBezTo>
                  <a:cubicBezTo>
                    <a:pt x="780003" y="-8336"/>
                    <a:pt x="1113144" y="118464"/>
                    <a:pt x="2003555" y="0"/>
                  </a:cubicBezTo>
                  <a:lnTo>
                    <a:pt x="2003555" y="0"/>
                  </a:lnTo>
                  <a:cubicBezTo>
                    <a:pt x="2338108" y="-66586"/>
                    <a:pt x="2438001" y="67239"/>
                    <a:pt x="2862222" y="0"/>
                  </a:cubicBezTo>
                  <a:cubicBezTo>
                    <a:pt x="2921165" y="-15235"/>
                    <a:pt x="3258760" y="24589"/>
                    <a:pt x="3325929" y="0"/>
                  </a:cubicBezTo>
                  <a:cubicBezTo>
                    <a:pt x="3390825" y="-9024"/>
                    <a:pt x="3439562" y="49017"/>
                    <a:pt x="3434666" y="108737"/>
                  </a:cubicBezTo>
                  <a:cubicBezTo>
                    <a:pt x="3445130" y="178196"/>
                    <a:pt x="3455266" y="351332"/>
                    <a:pt x="3434666" y="380570"/>
                  </a:cubicBezTo>
                  <a:cubicBezTo>
                    <a:pt x="3477075" y="368684"/>
                    <a:pt x="3485954" y="381370"/>
                    <a:pt x="3527368" y="371017"/>
                  </a:cubicBezTo>
                  <a:cubicBezTo>
                    <a:pt x="3511270" y="438266"/>
                    <a:pt x="3489124" y="472498"/>
                    <a:pt x="3434666" y="543672"/>
                  </a:cubicBezTo>
                  <a:lnTo>
                    <a:pt x="3434666" y="543669"/>
                  </a:lnTo>
                  <a:cubicBezTo>
                    <a:pt x="3435655" y="609436"/>
                    <a:pt x="3387895" y="656202"/>
                    <a:pt x="3325929" y="652406"/>
                  </a:cubicBezTo>
                  <a:cubicBezTo>
                    <a:pt x="3095221" y="682229"/>
                    <a:pt x="2970201" y="688664"/>
                    <a:pt x="2862222" y="652406"/>
                  </a:cubicBezTo>
                  <a:cubicBezTo>
                    <a:pt x="2438455" y="584842"/>
                    <a:pt x="2280032" y="658942"/>
                    <a:pt x="2003555" y="652406"/>
                  </a:cubicBezTo>
                  <a:lnTo>
                    <a:pt x="2003555" y="652406"/>
                  </a:lnTo>
                  <a:cubicBezTo>
                    <a:pt x="1629524" y="642453"/>
                    <a:pt x="481825" y="762601"/>
                    <a:pt x="108737" y="652406"/>
                  </a:cubicBezTo>
                  <a:cubicBezTo>
                    <a:pt x="46603" y="652501"/>
                    <a:pt x="1321" y="592336"/>
                    <a:pt x="0" y="543669"/>
                  </a:cubicBezTo>
                  <a:lnTo>
                    <a:pt x="0" y="543672"/>
                  </a:lnTo>
                  <a:cubicBezTo>
                    <a:pt x="-10300" y="517067"/>
                    <a:pt x="12734" y="458306"/>
                    <a:pt x="0" y="380570"/>
                  </a:cubicBezTo>
                  <a:lnTo>
                    <a:pt x="0" y="380570"/>
                  </a:lnTo>
                  <a:cubicBezTo>
                    <a:pt x="15379" y="250218"/>
                    <a:pt x="-17531" y="140736"/>
                    <a:pt x="0" y="108737"/>
                  </a:cubicBezTo>
                  <a:close/>
                </a:path>
              </a:pathLst>
            </a:custGeom>
            <a:solidFill>
              <a:schemeClr val="bg1"/>
            </a:solidFill>
            <a:ln w="19050" cap="rnd" cmpd="thickThin">
              <a:solidFill>
                <a:srgbClr val="A3DAFF"/>
              </a:solidFill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prstGeom prst="wedgeRoundRectCallout">
                      <a:avLst>
                        <a:gd name="adj1" fmla="val 52699"/>
                        <a:gd name="adj2" fmla="val 6869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如果除不尽怎么办？</a:t>
              </a:r>
            </a:p>
          </p:txBody>
        </p:sp>
        <p:pic>
          <p:nvPicPr>
            <p:cNvPr id="12" name="图片 11" descr="卡通人物&#10;&#10;描述已自动生成">
              <a:extLst>
                <a:ext uri="{FF2B5EF4-FFF2-40B4-BE49-F238E27FC236}">
                  <a16:creationId xmlns:a16="http://schemas.microsoft.com/office/drawing/2014/main" id="{67B6F3FA-B608-D1E7-78FE-65ECFEDE9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 flipH="1">
              <a:off x="8898609" y="-174426"/>
              <a:ext cx="789563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41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A2FA64-9CDF-5171-5892-5695FF78A29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活动四：确定游戏方案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7AD6508-BE13-E443-0FF9-08F6037F2A5C}"/>
              </a:ext>
            </a:extLst>
          </p:cNvPr>
          <p:cNvGrpSpPr/>
          <p:nvPr/>
        </p:nvGrpSpPr>
        <p:grpSpPr>
          <a:xfrm>
            <a:off x="1806314" y="4344713"/>
            <a:ext cx="9327796" cy="1458223"/>
            <a:chOff x="948291" y="-734812"/>
            <a:chExt cx="9327796" cy="1458223"/>
          </a:xfrm>
        </p:grpSpPr>
        <p:sp>
          <p:nvSpPr>
            <p:cNvPr id="4" name="对话气泡: 圆角矩形 3">
              <a:extLst>
                <a:ext uri="{FF2B5EF4-FFF2-40B4-BE49-F238E27FC236}">
                  <a16:creationId xmlns:a16="http://schemas.microsoft.com/office/drawing/2014/main" id="{BD0E0608-D964-30C3-63E8-3DF6A31B1AEF}"/>
                </a:ext>
              </a:extLst>
            </p:cNvPr>
            <p:cNvSpPr/>
            <p:nvPr/>
          </p:nvSpPr>
          <p:spPr>
            <a:xfrm>
              <a:off x="948291" y="-732649"/>
              <a:ext cx="8048508" cy="1456060"/>
            </a:xfrm>
            <a:custGeom>
              <a:avLst/>
              <a:gdLst>
                <a:gd name="connsiteX0" fmla="*/ 0 w 8048508"/>
                <a:gd name="connsiteY0" fmla="*/ 242682 h 1456060"/>
                <a:gd name="connsiteX1" fmla="*/ 242682 w 8048508"/>
                <a:gd name="connsiteY1" fmla="*/ 0 h 1456060"/>
                <a:gd name="connsiteX2" fmla="*/ 4694963 w 8048508"/>
                <a:gd name="connsiteY2" fmla="*/ 0 h 1456060"/>
                <a:gd name="connsiteX3" fmla="*/ 4694963 w 8048508"/>
                <a:gd name="connsiteY3" fmla="*/ 0 h 1456060"/>
                <a:gd name="connsiteX4" fmla="*/ 6707090 w 8048508"/>
                <a:gd name="connsiteY4" fmla="*/ 0 h 1456060"/>
                <a:gd name="connsiteX5" fmla="*/ 7805826 w 8048508"/>
                <a:gd name="connsiteY5" fmla="*/ 0 h 1456060"/>
                <a:gd name="connsiteX6" fmla="*/ 8048508 w 8048508"/>
                <a:gd name="connsiteY6" fmla="*/ 242682 h 1456060"/>
                <a:gd name="connsiteX7" fmla="*/ 8048508 w 8048508"/>
                <a:gd name="connsiteY7" fmla="*/ 849368 h 1456060"/>
                <a:gd name="connsiteX8" fmla="*/ 8127544 w 8048508"/>
                <a:gd name="connsiteY8" fmla="*/ 884542 h 1456060"/>
                <a:gd name="connsiteX9" fmla="*/ 8048508 w 8048508"/>
                <a:gd name="connsiteY9" fmla="*/ 1213383 h 1456060"/>
                <a:gd name="connsiteX10" fmla="*/ 8048508 w 8048508"/>
                <a:gd name="connsiteY10" fmla="*/ 1213378 h 1456060"/>
                <a:gd name="connsiteX11" fmla="*/ 7805826 w 8048508"/>
                <a:gd name="connsiteY11" fmla="*/ 1456060 h 1456060"/>
                <a:gd name="connsiteX12" fmla="*/ 6707090 w 8048508"/>
                <a:gd name="connsiteY12" fmla="*/ 1456060 h 1456060"/>
                <a:gd name="connsiteX13" fmla="*/ 4694963 w 8048508"/>
                <a:gd name="connsiteY13" fmla="*/ 1456060 h 1456060"/>
                <a:gd name="connsiteX14" fmla="*/ 4694963 w 8048508"/>
                <a:gd name="connsiteY14" fmla="*/ 1456060 h 1456060"/>
                <a:gd name="connsiteX15" fmla="*/ 242682 w 8048508"/>
                <a:gd name="connsiteY15" fmla="*/ 1456060 h 1456060"/>
                <a:gd name="connsiteX16" fmla="*/ 0 w 8048508"/>
                <a:gd name="connsiteY16" fmla="*/ 1213378 h 1456060"/>
                <a:gd name="connsiteX17" fmla="*/ 0 w 8048508"/>
                <a:gd name="connsiteY17" fmla="*/ 1213383 h 1456060"/>
                <a:gd name="connsiteX18" fmla="*/ 0 w 8048508"/>
                <a:gd name="connsiteY18" fmla="*/ 849368 h 1456060"/>
                <a:gd name="connsiteX19" fmla="*/ 0 w 8048508"/>
                <a:gd name="connsiteY19" fmla="*/ 849368 h 1456060"/>
                <a:gd name="connsiteX20" fmla="*/ 0 w 8048508"/>
                <a:gd name="connsiteY20" fmla="*/ 242682 h 145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48508" h="1456060" fill="none" extrusionOk="0">
                  <a:moveTo>
                    <a:pt x="0" y="242682"/>
                  </a:moveTo>
                  <a:cubicBezTo>
                    <a:pt x="-9195" y="106602"/>
                    <a:pt x="118931" y="-12432"/>
                    <a:pt x="242682" y="0"/>
                  </a:cubicBezTo>
                  <a:cubicBezTo>
                    <a:pt x="1842766" y="91130"/>
                    <a:pt x="3177220" y="164410"/>
                    <a:pt x="4694963" y="0"/>
                  </a:cubicBezTo>
                  <a:lnTo>
                    <a:pt x="4694963" y="0"/>
                  </a:lnTo>
                  <a:cubicBezTo>
                    <a:pt x="5652441" y="-159684"/>
                    <a:pt x="5974252" y="-60124"/>
                    <a:pt x="6707090" y="0"/>
                  </a:cubicBezTo>
                  <a:cubicBezTo>
                    <a:pt x="6928717" y="-33126"/>
                    <a:pt x="7443461" y="82604"/>
                    <a:pt x="7805826" y="0"/>
                  </a:cubicBezTo>
                  <a:cubicBezTo>
                    <a:pt x="7931693" y="25036"/>
                    <a:pt x="8070402" y="109755"/>
                    <a:pt x="8048508" y="242682"/>
                  </a:cubicBezTo>
                  <a:cubicBezTo>
                    <a:pt x="8097635" y="380320"/>
                    <a:pt x="8014925" y="767940"/>
                    <a:pt x="8048508" y="849368"/>
                  </a:cubicBezTo>
                  <a:cubicBezTo>
                    <a:pt x="8073239" y="855434"/>
                    <a:pt x="8116854" y="876068"/>
                    <a:pt x="8127544" y="884542"/>
                  </a:cubicBezTo>
                  <a:cubicBezTo>
                    <a:pt x="8130630" y="981823"/>
                    <a:pt x="8065859" y="1154796"/>
                    <a:pt x="8048508" y="1213383"/>
                  </a:cubicBezTo>
                  <a:lnTo>
                    <a:pt x="8048508" y="1213378"/>
                  </a:lnTo>
                  <a:cubicBezTo>
                    <a:pt x="8051405" y="1346173"/>
                    <a:pt x="7933177" y="1435188"/>
                    <a:pt x="7805826" y="1456060"/>
                  </a:cubicBezTo>
                  <a:cubicBezTo>
                    <a:pt x="7434660" y="1414920"/>
                    <a:pt x="6849048" y="1417371"/>
                    <a:pt x="6707090" y="1456060"/>
                  </a:cubicBezTo>
                  <a:cubicBezTo>
                    <a:pt x="6051995" y="1350528"/>
                    <a:pt x="5422429" y="1309656"/>
                    <a:pt x="4694963" y="1456060"/>
                  </a:cubicBezTo>
                  <a:lnTo>
                    <a:pt x="4694963" y="1456060"/>
                  </a:lnTo>
                  <a:cubicBezTo>
                    <a:pt x="2641112" y="1344097"/>
                    <a:pt x="1541703" y="1592079"/>
                    <a:pt x="242682" y="1456060"/>
                  </a:cubicBezTo>
                  <a:cubicBezTo>
                    <a:pt x="91280" y="1450362"/>
                    <a:pt x="3699" y="1344882"/>
                    <a:pt x="0" y="1213378"/>
                  </a:cubicBezTo>
                  <a:lnTo>
                    <a:pt x="0" y="1213383"/>
                  </a:lnTo>
                  <a:cubicBezTo>
                    <a:pt x="-24776" y="1114085"/>
                    <a:pt x="28262" y="1020356"/>
                    <a:pt x="0" y="849368"/>
                  </a:cubicBezTo>
                  <a:lnTo>
                    <a:pt x="0" y="849368"/>
                  </a:lnTo>
                  <a:cubicBezTo>
                    <a:pt x="19696" y="680275"/>
                    <a:pt x="-46311" y="459387"/>
                    <a:pt x="0" y="242682"/>
                  </a:cubicBezTo>
                  <a:close/>
                </a:path>
                <a:path w="8048508" h="1456060" stroke="0" extrusionOk="0">
                  <a:moveTo>
                    <a:pt x="0" y="242682"/>
                  </a:moveTo>
                  <a:cubicBezTo>
                    <a:pt x="-14049" y="99123"/>
                    <a:pt x="116859" y="6877"/>
                    <a:pt x="242682" y="0"/>
                  </a:cubicBezTo>
                  <a:cubicBezTo>
                    <a:pt x="899870" y="-8336"/>
                    <a:pt x="3203676" y="118464"/>
                    <a:pt x="4694963" y="0"/>
                  </a:cubicBezTo>
                  <a:lnTo>
                    <a:pt x="4694963" y="0"/>
                  </a:lnTo>
                  <a:cubicBezTo>
                    <a:pt x="4958555" y="105362"/>
                    <a:pt x="5710592" y="126121"/>
                    <a:pt x="6707090" y="0"/>
                  </a:cubicBezTo>
                  <a:cubicBezTo>
                    <a:pt x="7083208" y="77050"/>
                    <a:pt x="7451448" y="41626"/>
                    <a:pt x="7805826" y="0"/>
                  </a:cubicBezTo>
                  <a:cubicBezTo>
                    <a:pt x="7946349" y="-12101"/>
                    <a:pt x="8067278" y="109932"/>
                    <a:pt x="8048508" y="242682"/>
                  </a:cubicBezTo>
                  <a:cubicBezTo>
                    <a:pt x="8051599" y="367974"/>
                    <a:pt x="8051751" y="755748"/>
                    <a:pt x="8048508" y="849368"/>
                  </a:cubicBezTo>
                  <a:cubicBezTo>
                    <a:pt x="8059009" y="858607"/>
                    <a:pt x="8100521" y="875395"/>
                    <a:pt x="8127544" y="884542"/>
                  </a:cubicBezTo>
                  <a:cubicBezTo>
                    <a:pt x="8091483" y="1012940"/>
                    <a:pt x="8053022" y="1087747"/>
                    <a:pt x="8048508" y="1213383"/>
                  </a:cubicBezTo>
                  <a:lnTo>
                    <a:pt x="8048508" y="1213378"/>
                  </a:lnTo>
                  <a:cubicBezTo>
                    <a:pt x="8051283" y="1363433"/>
                    <a:pt x="7942286" y="1460886"/>
                    <a:pt x="7805826" y="1456060"/>
                  </a:cubicBezTo>
                  <a:cubicBezTo>
                    <a:pt x="7354850" y="1489849"/>
                    <a:pt x="6858290" y="1462254"/>
                    <a:pt x="6707090" y="1456060"/>
                  </a:cubicBezTo>
                  <a:cubicBezTo>
                    <a:pt x="5842929" y="1541530"/>
                    <a:pt x="5059267" y="1301091"/>
                    <a:pt x="4694963" y="1456060"/>
                  </a:cubicBezTo>
                  <a:lnTo>
                    <a:pt x="4694963" y="1456060"/>
                  </a:lnTo>
                  <a:cubicBezTo>
                    <a:pt x="3920647" y="1446107"/>
                    <a:pt x="693272" y="1566255"/>
                    <a:pt x="242682" y="1456060"/>
                  </a:cubicBezTo>
                  <a:cubicBezTo>
                    <a:pt x="97309" y="1456579"/>
                    <a:pt x="526" y="1342873"/>
                    <a:pt x="0" y="1213378"/>
                  </a:cubicBezTo>
                  <a:lnTo>
                    <a:pt x="0" y="1213383"/>
                  </a:lnTo>
                  <a:cubicBezTo>
                    <a:pt x="-27311" y="1099167"/>
                    <a:pt x="22844" y="1016012"/>
                    <a:pt x="0" y="849368"/>
                  </a:cubicBezTo>
                  <a:lnTo>
                    <a:pt x="0" y="849368"/>
                  </a:lnTo>
                  <a:cubicBezTo>
                    <a:pt x="54169" y="726307"/>
                    <a:pt x="18611" y="380788"/>
                    <a:pt x="0" y="242682"/>
                  </a:cubicBezTo>
                  <a:close/>
                </a:path>
              </a:pathLst>
            </a:custGeom>
            <a:solidFill>
              <a:schemeClr val="bg1"/>
            </a:solidFill>
            <a:ln w="19050" cap="rnd" cmpd="thickThin">
              <a:solidFill>
                <a:srgbClr val="A3DAFF"/>
              </a:solidFill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prstGeom prst="wedgeRoundRectCallout">
                      <a:avLst>
                        <a:gd name="adj1" fmla="val 50982"/>
                        <a:gd name="adj2" fmla="val 10749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查找数据时，在一串</a:t>
              </a:r>
              <a:r>
                <a:rPr lang="zh-CN" altLang="en-US" sz="2400" u="sng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   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的数据中，每次找</a:t>
              </a:r>
              <a:r>
                <a:rPr lang="zh-CN" altLang="en-US" sz="3200" b="1" u="sng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的数据，并与查找目标比较，排除一半的数据而</a:t>
              </a:r>
              <a:r>
                <a:rPr lang="zh-CN" altLang="en-US" sz="2400" u="sng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        </a:t>
              </a:r>
              <a:r>
                <a:rPr lang="zh-CN" altLang="en-US" sz="2400" kern="0" dirty="0">
                  <a:solidFill>
                    <a:schemeClr val="accent4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查找范围，直到找到目标。</a:t>
              </a:r>
            </a:p>
          </p:txBody>
        </p:sp>
        <p:pic>
          <p:nvPicPr>
            <p:cNvPr id="5" name="图片 4" descr="卡通人物&#10;&#10;描述已自动生成">
              <a:extLst>
                <a:ext uri="{FF2B5EF4-FFF2-40B4-BE49-F238E27FC236}">
                  <a16:creationId xmlns:a16="http://schemas.microsoft.com/office/drawing/2014/main" id="{552A6970-3592-7AD4-D78F-5802310F6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 flipH="1">
              <a:off x="8996799" y="-734812"/>
              <a:ext cx="1279288" cy="1458223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B145AD1-AF4A-2D1A-BC88-EAF055F15D98}"/>
              </a:ext>
            </a:extLst>
          </p:cNvPr>
          <p:cNvGrpSpPr/>
          <p:nvPr/>
        </p:nvGrpSpPr>
        <p:grpSpPr>
          <a:xfrm>
            <a:off x="1182375" y="2102786"/>
            <a:ext cx="9958172" cy="1351777"/>
            <a:chOff x="1190394" y="2224666"/>
            <a:chExt cx="9958172" cy="135177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D60E3557-911B-BDFA-80ED-D0653188C7A7}"/>
                </a:ext>
              </a:extLst>
            </p:cNvPr>
            <p:cNvSpPr/>
            <p:nvPr/>
          </p:nvSpPr>
          <p:spPr>
            <a:xfrm>
              <a:off x="1190394" y="2224666"/>
              <a:ext cx="9811211" cy="552323"/>
            </a:xfrm>
            <a:prstGeom prst="roundRect">
              <a:avLst>
                <a:gd name="adj" fmla="val 3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004A8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20 21 22 23 24 25 26 27 28 29 30 31 32 33 34 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35</a:t>
              </a:r>
              <a:r>
                <a:rPr lang="en-US" altLang="zh-CN" sz="1600" dirty="0">
                  <a:solidFill>
                    <a:srgbClr val="004A8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36 37 38 39 40 41 42 43 44 45 46 47 48 49 50</a:t>
              </a:r>
              <a:endParaRPr lang="zh-CN" altLang="en-US" sz="1600" dirty="0">
                <a:solidFill>
                  <a:srgbClr val="004A8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左大括号 8">
              <a:extLst>
                <a:ext uri="{FF2B5EF4-FFF2-40B4-BE49-F238E27FC236}">
                  <a16:creationId xmlns:a16="http://schemas.microsoft.com/office/drawing/2014/main" id="{33A93C2F-49E4-066F-DDAC-7CB80206A626}"/>
                </a:ext>
              </a:extLst>
            </p:cNvPr>
            <p:cNvSpPr/>
            <p:nvPr/>
          </p:nvSpPr>
          <p:spPr>
            <a:xfrm rot="16200000">
              <a:off x="3517796" y="730958"/>
              <a:ext cx="187123" cy="4363781"/>
            </a:xfrm>
            <a:prstGeom prst="leftBrace">
              <a:avLst>
                <a:gd name="adj1" fmla="val 247353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左大括号 9">
              <a:extLst>
                <a:ext uri="{FF2B5EF4-FFF2-40B4-BE49-F238E27FC236}">
                  <a16:creationId xmlns:a16="http://schemas.microsoft.com/office/drawing/2014/main" id="{E67CA83F-A1B5-C669-C0A3-6495E903F041}"/>
                </a:ext>
              </a:extLst>
            </p:cNvPr>
            <p:cNvSpPr/>
            <p:nvPr/>
          </p:nvSpPr>
          <p:spPr>
            <a:xfrm rot="16200000">
              <a:off x="8487083" y="738787"/>
              <a:ext cx="187123" cy="4363781"/>
            </a:xfrm>
            <a:prstGeom prst="leftBrace">
              <a:avLst>
                <a:gd name="adj1" fmla="val 247353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5FFC5C6-4311-4EFD-D724-38740A5D9EFA}"/>
                </a:ext>
              </a:extLst>
            </p:cNvPr>
            <p:cNvSpPr txBox="1"/>
            <p:nvPr/>
          </p:nvSpPr>
          <p:spPr>
            <a:xfrm>
              <a:off x="1381995" y="3171396"/>
              <a:ext cx="4673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如果猜大了，第二次应该取</a:t>
              </a:r>
              <a:r>
                <a:rPr lang="zh-CN" altLang="en-US" sz="2000" u="sng" dirty="0">
                  <a:latin typeface="幼圆" panose="02010509060101010101" pitchFamily="49" charset="-122"/>
                  <a:ea typeface="幼圆" panose="02010509060101010101" pitchFamily="49" charset="-122"/>
                </a:rPr>
                <a:t>         </a:t>
              </a:r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2F23B12-84CF-2D63-B357-1F75AA0AAD19}"/>
                </a:ext>
              </a:extLst>
            </p:cNvPr>
            <p:cNvSpPr txBox="1"/>
            <p:nvPr/>
          </p:nvSpPr>
          <p:spPr>
            <a:xfrm>
              <a:off x="6475492" y="3176333"/>
              <a:ext cx="4673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如果猜小了，第二次应该取</a:t>
              </a:r>
              <a:r>
                <a:rPr lang="zh-CN" altLang="en-US" sz="2000" u="sng" dirty="0">
                  <a:latin typeface="幼圆" panose="02010509060101010101" pitchFamily="49" charset="-122"/>
                  <a:ea typeface="幼圆" panose="02010509060101010101" pitchFamily="49" charset="-122"/>
                </a:rPr>
                <a:t>         </a:t>
              </a:r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。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57C73D9-32F3-39B7-6E87-6C0DE4B499F2}"/>
              </a:ext>
            </a:extLst>
          </p:cNvPr>
          <p:cNvGrpSpPr/>
          <p:nvPr/>
        </p:nvGrpSpPr>
        <p:grpSpPr>
          <a:xfrm>
            <a:off x="5142082" y="4395008"/>
            <a:ext cx="4391609" cy="1001115"/>
            <a:chOff x="5160871" y="4339792"/>
            <a:chExt cx="4391609" cy="1001115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07FE627-D748-13D0-C5C3-23AA790301FE}"/>
                </a:ext>
              </a:extLst>
            </p:cNvPr>
            <p:cNvSpPr txBox="1"/>
            <p:nvPr/>
          </p:nvSpPr>
          <p:spPr>
            <a:xfrm>
              <a:off x="5160871" y="4339792"/>
              <a:ext cx="106322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kern="0" dirty="0">
                  <a:solidFill>
                    <a:srgbClr val="CC66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有序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6531FB0-B449-446D-5CAC-D7F48F34C3EA}"/>
                </a:ext>
              </a:extLst>
            </p:cNvPr>
            <p:cNvSpPr txBox="1"/>
            <p:nvPr/>
          </p:nvSpPr>
          <p:spPr>
            <a:xfrm>
              <a:off x="8489259" y="4339793"/>
              <a:ext cx="106322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kern="0" dirty="0">
                  <a:solidFill>
                    <a:srgbClr val="CC66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中间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1DCBB6D-E523-2F40-46F5-A2D3C529DBBE}"/>
                </a:ext>
              </a:extLst>
            </p:cNvPr>
            <p:cNvSpPr txBox="1"/>
            <p:nvPr/>
          </p:nvSpPr>
          <p:spPr>
            <a:xfrm>
              <a:off x="7957649" y="4756132"/>
              <a:ext cx="106322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kern="0" dirty="0">
                  <a:solidFill>
                    <a:srgbClr val="CC66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缩小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45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</TotalTime>
  <Words>900</Words>
  <Application>Microsoft Office PowerPoint</Application>
  <PresentationFormat>宽屏</PresentationFormat>
  <Paragraphs>110</Paragraphs>
  <Slides>16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微软雅黑</vt:lpstr>
      <vt:lpstr>隶书</vt:lpstr>
      <vt:lpstr>印品灵秀体</vt:lpstr>
      <vt:lpstr>幼圆</vt:lpstr>
      <vt:lpstr>方正姚体</vt:lpstr>
      <vt:lpstr>方正启体简体</vt:lpstr>
      <vt:lpstr>楷体</vt:lpstr>
      <vt:lpstr>方正苏新诗柳楷简体</vt:lpstr>
      <vt:lpstr>华文新魏</vt:lpstr>
      <vt:lpstr>华文楷体</vt:lpstr>
      <vt:lpstr>Office 主题​​</vt:lpstr>
      <vt:lpstr>1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邢 萍</cp:lastModifiedBy>
  <cp:revision>257</cp:revision>
  <dcterms:created xsi:type="dcterms:W3CDTF">2021-03-10T11:26:40Z</dcterms:created>
  <dcterms:modified xsi:type="dcterms:W3CDTF">2025-01-08T00:37:10Z</dcterms:modified>
</cp:coreProperties>
</file>