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676" r:id="rId3"/>
  </p:sldMasterIdLst>
  <p:notesMasterIdLst>
    <p:notesMasterId r:id="rId18"/>
  </p:notesMasterIdLst>
  <p:sldIdLst>
    <p:sldId id="12703" r:id="rId4"/>
    <p:sldId id="637" r:id="rId5"/>
    <p:sldId id="12705" r:id="rId6"/>
    <p:sldId id="12726" r:id="rId7"/>
    <p:sldId id="12707" r:id="rId8"/>
    <p:sldId id="12713" r:id="rId9"/>
    <p:sldId id="12714" r:id="rId10"/>
    <p:sldId id="12715" r:id="rId11"/>
    <p:sldId id="12727" r:id="rId12"/>
    <p:sldId id="12728" r:id="rId13"/>
    <p:sldId id="12723" r:id="rId14"/>
    <p:sldId id="12735" r:id="rId15"/>
    <p:sldId id="12734" r:id="rId16"/>
    <p:sldId id="12704" r:id="rId17"/>
  </p:sldIdLst>
  <p:sldSz cx="12192000" cy="6858000"/>
  <p:notesSz cx="6858000" cy="9144000"/>
  <p:embeddedFontLst>
    <p:embeddedFont>
      <p:font typeface="方正启体简体" panose="02010600030101010101" charset="-122"/>
      <p:regular r:id="rId19"/>
    </p:embeddedFont>
    <p:embeddedFont>
      <p:font typeface="方正苏新诗柳楷简体" panose="02010600030101010101" charset="-122"/>
      <p:regular r:id="rId20"/>
    </p:embeddedFont>
    <p:embeddedFont>
      <p:font typeface="印品灵秀体" panose="02010600030101010101" charset="-122"/>
      <p:regular r:id="rId21"/>
    </p:embeddedFont>
    <p:embeddedFont>
      <p:font typeface="方正姚体" panose="02010601030101010101" pitchFamily="2" charset="-122"/>
      <p:regular r:id="rId22"/>
    </p:embeddedFont>
    <p:embeddedFont>
      <p:font typeface="华文楷体" panose="02010600040101010101" pitchFamily="2" charset="-122"/>
      <p:regular r:id="rId23"/>
    </p:embeddedFont>
    <p:embeddedFont>
      <p:font typeface="华文新魏" panose="02010800040101010101" pitchFamily="2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隶书" panose="020105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幼圆" panose="02010509060101010101" pitchFamily="49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0C0"/>
    <a:srgbClr val="A3DAFF"/>
    <a:srgbClr val="CC6600"/>
    <a:srgbClr val="3D7B75"/>
    <a:srgbClr val="7EBFB9"/>
    <a:srgbClr val="69C0C0"/>
    <a:srgbClr val="CCE6E4"/>
    <a:srgbClr val="72B3F0"/>
    <a:srgbClr val="A4CAEF"/>
    <a:srgbClr val="8CC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9" autoAdjust="0"/>
    <p:restoredTop sz="95538" autoAdjust="0"/>
  </p:normalViewPr>
  <p:slideViewPr>
    <p:cSldViewPr snapToGrid="0" showGuides="1">
      <p:cViewPr varScale="1">
        <p:scale>
          <a:sx n="105" d="100"/>
          <a:sy n="105" d="100"/>
        </p:scale>
        <p:origin x="384" y="68"/>
      </p:cViewPr>
      <p:guideLst>
        <p:guide orient="horz" pos="2137"/>
        <p:guide orient="horz" pos="527"/>
        <p:guide pos="438"/>
        <p:guide orient="horz" pos="372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"/>
    </p:cViewPr>
  </p:sorter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pPr/>
              <a:t>2025/1/7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162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6DB20-9A35-C87D-9C0A-A10A87A76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8F581A-D6FD-19CA-C2B3-249185531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608D1C3-54E4-21AA-46D8-A0A5DF35B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E19800-EB58-4840-8DFF-704C51FE7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07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3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2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1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89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78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92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28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0F402-8AC5-3EC8-3CFF-870052FE2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562750-DD2F-C907-E389-1D7067032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728570-2FF9-7932-FF14-DA8400645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1AFFC9-82C1-82CC-B123-66F40BD3E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949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24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4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97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9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6474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628FDD-B221-E938-8A35-EA84F4C92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折出最大的纸盒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解决计算问题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70DE7C-FA09-AD32-D79A-A1023A77E3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2BB5FDF-B748-EF46-AEE3-2B1F74955741}"/>
              </a:ext>
            </a:extLst>
          </p:cNvPr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8E4DBCE-A1C8-B396-A607-EAA51908E909}"/>
              </a:ext>
            </a:extLst>
          </p:cNvPr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522E19-D1AA-03EE-4F42-584D8AC7E06C}"/>
              </a:ext>
            </a:extLst>
          </p:cNvPr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4C4840-497F-0D32-0A47-6EE110759CD7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D1E5A09-2497-CDD8-EFCA-FF23F1C990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03D0C72-29AF-0F1F-4AC1-06CBD7095F73}"/>
              </a:ext>
            </a:extLst>
          </p:cNvPr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C60B7E-A8DE-B032-F919-7FF1293245BC}"/>
              </a:ext>
            </a:extLst>
          </p:cNvPr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252959-A481-D4AB-273C-917D6F95986E}"/>
              </a:ext>
            </a:extLst>
          </p:cNvPr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042D56-253A-A8C4-9731-BA1AEE739E87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7A4C395-C8B9-75B4-02DA-9AB3556370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ACDEF69-3BFE-139A-B7A5-7F0820872CA7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折出最大的纸盒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解决计算问题</a:t>
            </a:r>
          </a:p>
        </p:txBody>
      </p:sp>
    </p:spTree>
    <p:extLst>
      <p:ext uri="{BB962C8B-B14F-4D97-AF65-F5344CB8AC3E}">
        <p14:creationId xmlns:p14="http://schemas.microsoft.com/office/powerpoint/2010/main" val="283505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A7A41E9-5B9A-B76F-7E3C-61C66DE08DAB}"/>
              </a:ext>
            </a:extLst>
          </p:cNvPr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F4307D-C2E0-D46C-BF53-BB950546BA11}"/>
              </a:ext>
            </a:extLst>
          </p:cNvPr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842C61-7952-A516-4366-2C23B56DF172}"/>
              </a:ext>
            </a:extLst>
          </p:cNvPr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B4A8D2-CC12-021B-E42B-55BAA6F6BC29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2FA7BBA-C1FB-7764-5EE2-1BE0FAFC3F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159427B-BB3E-5865-A77F-DC261928A1E9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折出最大的纸盒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解决计算问题</a:t>
            </a:r>
          </a:p>
        </p:txBody>
      </p:sp>
    </p:spTree>
    <p:extLst>
      <p:ext uri="{BB962C8B-B14F-4D97-AF65-F5344CB8AC3E}">
        <p14:creationId xmlns:p14="http://schemas.microsoft.com/office/powerpoint/2010/main" val="3736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0DF16F-EC54-96FA-396C-A6D3C46D3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2FE78D1-74A1-E829-EB42-52C4E0882066}"/>
              </a:ext>
            </a:extLst>
          </p:cNvPr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0B36CD-12A5-94E0-AF72-0174FB9BB475}"/>
              </a:ext>
            </a:extLst>
          </p:cNvPr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2470CB-9EDD-2E73-B8FA-D6C8FA9586D8}"/>
              </a:ext>
            </a:extLst>
          </p:cNvPr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7C94A5-12A8-B562-1610-B9267C44BBBF}"/>
              </a:ext>
            </a:extLst>
          </p:cNvPr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2F56FA7-A921-DC36-8625-E4EEA9C620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8BCB380-DB70-8CC3-4598-B8902E663C09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折出最大的纸盒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解决计算问题</a:t>
            </a:r>
          </a:p>
        </p:txBody>
      </p:sp>
    </p:spTree>
    <p:extLst>
      <p:ext uri="{BB962C8B-B14F-4D97-AF65-F5344CB8AC3E}">
        <p14:creationId xmlns:p14="http://schemas.microsoft.com/office/powerpoint/2010/main" val="9378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466FEB-4D32-4B3E-A766-AB1A0E609FA6}"/>
              </a:ext>
            </a:extLst>
          </p:cNvPr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6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0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6" r:id="rId3"/>
    <p:sldLayoutId id="2147483688" r:id="rId4"/>
    <p:sldLayoutId id="2147483687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CF23CDF-0015-D655-BABD-B6AA6EDCDCB3}"/>
              </a:ext>
            </a:extLst>
          </p:cNvPr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>
            <a:extLst>
              <a:ext uri="{FF2B5EF4-FFF2-40B4-BE49-F238E27FC236}">
                <a16:creationId xmlns:a16="http://schemas.microsoft.com/office/drawing/2014/main" id="{C7F40476-B50C-3327-3D6C-B88EE596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838" y="2328058"/>
            <a:ext cx="7620319" cy="218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5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课  折出最大的纸盒</a:t>
            </a:r>
            <a:endParaRPr lang="en-US" altLang="zh-CN" sz="54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r">
              <a:lnSpc>
                <a:spcPct val="150000"/>
              </a:lnSpc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解决计算问题</a:t>
            </a:r>
            <a:endParaRPr sz="40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ADEBA1E-241F-55A5-B270-3A1B30E5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067" y="919406"/>
            <a:ext cx="3754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社团活动解趣题</a:t>
            </a:r>
          </a:p>
        </p:txBody>
      </p:sp>
      <p:sp>
        <p:nvSpPr>
          <p:cNvPr id="5" name="矩形 259">
            <a:extLst>
              <a:ext uri="{FF2B5EF4-FFF2-40B4-BE49-F238E27FC236}">
                <a16:creationId xmlns:a16="http://schemas.microsoft.com/office/drawing/2014/main" id="{E89C6A11-A707-D6C9-7C4A-BDEFACC8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505" y="5237399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淮北市杜集区朔里实验小学   邢萍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0720B3-B37E-0BC8-9383-6CC635534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27CE9AB-7FCC-E639-6976-5F1115E2A2C7}"/>
              </a:ext>
            </a:extLst>
          </p:cNvPr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83C0B4-D567-8D35-62AB-C9E94DA52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8A1B358-95DE-5107-6594-3599680929F4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活动五：找出最大纸盒折法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70A4897-0448-0A11-3F48-3D6BD01BE83D}"/>
              </a:ext>
            </a:extLst>
          </p:cNvPr>
          <p:cNvSpPr/>
          <p:nvPr/>
        </p:nvSpPr>
        <p:spPr>
          <a:xfrm>
            <a:off x="5045560" y="4132442"/>
            <a:ext cx="5622740" cy="1268825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72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程序一共列举了</a:t>
            </a:r>
            <a:r>
              <a:rPr lang="zh-CN" altLang="en-US" sz="2400" u="sng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种情况；</a:t>
            </a:r>
            <a:endParaRPr lang="en-US" altLang="zh-CN" sz="2400" kern="0" dirty="0">
              <a:solidFill>
                <a:srgbClr val="3D7B75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当高</a:t>
            </a:r>
            <a:r>
              <a:rPr lang="en-US" altLang="zh-CN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en-US" altLang="zh-CN" sz="2400" u="sng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时，体积</a:t>
            </a:r>
            <a:r>
              <a:rPr lang="en-US" altLang="zh-CN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en-US" altLang="zh-CN" sz="2400" u="sng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400" kern="0" dirty="0">
              <a:solidFill>
                <a:srgbClr val="3D7B75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此时纸盒体积最大。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412E88E-8A0D-9BF7-5095-66F20FCF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10249079" y="4362094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DCFEB4CA-65EB-E336-1190-B98D4768ADC6}"/>
              </a:ext>
            </a:extLst>
          </p:cNvPr>
          <p:cNvGrpSpPr/>
          <p:nvPr/>
        </p:nvGrpSpPr>
        <p:grpSpPr>
          <a:xfrm>
            <a:off x="1407182" y="1925071"/>
            <a:ext cx="8216867" cy="1022288"/>
            <a:chOff x="1534350" y="2104310"/>
            <a:chExt cx="8216867" cy="102228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31DAD93-27E7-6BBB-A554-63888331E652}"/>
                </a:ext>
              </a:extLst>
            </p:cNvPr>
            <p:cNvSpPr txBox="1"/>
            <p:nvPr/>
          </p:nvSpPr>
          <p:spPr>
            <a:xfrm flipH="1">
              <a:off x="2038346" y="2104310"/>
              <a:ext cx="7712871" cy="1022288"/>
            </a:xfrm>
            <a:prstGeom prst="roundRect">
              <a:avLst>
                <a:gd name="adj" fmla="val 8621"/>
              </a:avLst>
            </a:prstGeom>
            <a:solidFill>
              <a:srgbClr val="EFFFEF"/>
            </a:solidFill>
            <a:ln w="19050" cap="rnd" cmpd="thickThin">
              <a:solidFill>
                <a:schemeClr val="accent5">
                  <a:lumMod val="40000"/>
                  <a:lumOff val="60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400" b="0" dirty="0">
                  <a:solidFill>
                    <a:srgbClr val="3D7B75"/>
                  </a:solidFill>
                </a:rPr>
                <a:t>        执行程序，观察“计算结果”列表和程序结果，找出最大体积纸盒折法。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570DFE8-7AB1-89DA-A463-3F713A2EAE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0" t="8095" r="11501" b="15916"/>
            <a:stretch/>
          </p:blipFill>
          <p:spPr bwMode="auto">
            <a:xfrm>
              <a:off x="1534350" y="2104310"/>
              <a:ext cx="1008000" cy="1008000"/>
            </a:xfrm>
            <a:prstGeom prst="flowChartConnector">
              <a:avLst/>
            </a:prstGeom>
            <a:solidFill>
              <a:srgbClr val="EFFFEF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BC54F98-16A5-3936-2ABB-01B2457D96B3}"/>
              </a:ext>
            </a:extLst>
          </p:cNvPr>
          <p:cNvGrpSpPr/>
          <p:nvPr/>
        </p:nvGrpSpPr>
        <p:grpSpPr>
          <a:xfrm>
            <a:off x="897684" y="3514230"/>
            <a:ext cx="3437388" cy="2026450"/>
            <a:chOff x="910206" y="3623255"/>
            <a:chExt cx="3437388" cy="202645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D9B7771-12F0-B180-480C-951F624EA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206" y="3623255"/>
              <a:ext cx="3437388" cy="202645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3A3A269-7C69-CE72-58FF-8462A8B6C015}"/>
                </a:ext>
              </a:extLst>
            </p:cNvPr>
            <p:cNvSpPr txBox="1"/>
            <p:nvPr/>
          </p:nvSpPr>
          <p:spPr>
            <a:xfrm>
              <a:off x="2628900" y="487588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30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54CAA5E-666C-E1DE-6878-C32B13D34C59}"/>
              </a:ext>
            </a:extLst>
          </p:cNvPr>
          <p:cNvSpPr txBox="1"/>
          <p:nvPr/>
        </p:nvSpPr>
        <p:spPr>
          <a:xfrm flipH="1">
            <a:off x="1694244" y="2108073"/>
            <a:ext cx="8406543" cy="872400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b="0" dirty="0">
                <a:solidFill>
                  <a:srgbClr val="3D7B75"/>
                </a:solidFill>
              </a:rPr>
              <a:t>        逐一列举，就是</a:t>
            </a:r>
            <a:r>
              <a:rPr lang="zh-CN" altLang="en-US" sz="3200" dirty="0">
                <a:solidFill>
                  <a:srgbClr val="CC6600"/>
                </a:solidFill>
              </a:rPr>
              <a:t>有条理</a:t>
            </a:r>
            <a:r>
              <a:rPr lang="zh-CN" altLang="en-US" sz="2400" b="0" dirty="0">
                <a:solidFill>
                  <a:srgbClr val="3D7B75"/>
                </a:solidFill>
              </a:rPr>
              <a:t>地一个一个列举</a:t>
            </a:r>
            <a:r>
              <a:rPr lang="zh-CN" altLang="en-US" sz="3200" dirty="0">
                <a:solidFill>
                  <a:srgbClr val="CC6600"/>
                </a:solidFill>
              </a:rPr>
              <a:t>所有</a:t>
            </a:r>
            <a:r>
              <a:rPr lang="zh-CN" altLang="en-US" sz="2400" b="0" dirty="0">
                <a:solidFill>
                  <a:srgbClr val="3D7B75"/>
                </a:solidFill>
              </a:rPr>
              <a:t>可能的计算情况直到找到问题答案为止，也称为枚举算法。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F25C8E1-6CA1-06CE-859A-113378524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1164590" y="1900473"/>
            <a:ext cx="1080000" cy="1080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477028B-5204-E5B6-6E5A-5C4E34D785F3}"/>
              </a:ext>
            </a:extLst>
          </p:cNvPr>
          <p:cNvSpPr/>
          <p:nvPr/>
        </p:nvSpPr>
        <p:spPr>
          <a:xfrm>
            <a:off x="2900362" y="4117829"/>
            <a:ext cx="7397884" cy="8724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72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枚举算法虽然</a:t>
            </a:r>
            <a:r>
              <a:rPr lang="zh-CN" altLang="en-US" sz="2400" u="sng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en-US" sz="2400" kern="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有效、无效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），但是计算次数</a:t>
            </a:r>
            <a:r>
              <a:rPr lang="zh-CN" altLang="en-US" sz="2400" u="sng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en-US" sz="2400" kern="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多、少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）。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602EF5A-5892-0F45-4F41-08A0054D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9794246" y="3982228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A2EA4F5-1699-3995-3E4C-0F560BFF6912}"/>
              </a:ext>
            </a:extLst>
          </p:cNvPr>
          <p:cNvSpPr txBox="1"/>
          <p:nvPr/>
        </p:nvSpPr>
        <p:spPr>
          <a:xfrm flipH="1">
            <a:off x="1164590" y="1077595"/>
            <a:ext cx="3528695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用逐一列举解决计算问题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793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804C852-FD7E-256E-80F6-C431E092BC37}"/>
              </a:ext>
            </a:extLst>
          </p:cNvPr>
          <p:cNvSpPr txBox="1"/>
          <p:nvPr/>
        </p:nvSpPr>
        <p:spPr>
          <a:xfrm flipH="1">
            <a:off x="1164589" y="1077595"/>
            <a:ext cx="3867638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计算机解决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计算问题的优势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526CAA-61AC-263D-D073-7A131279ACD9}"/>
              </a:ext>
            </a:extLst>
          </p:cNvPr>
          <p:cNvSpPr txBox="1"/>
          <p:nvPr/>
        </p:nvSpPr>
        <p:spPr>
          <a:xfrm flipH="1">
            <a:off x="1694245" y="2108073"/>
            <a:ext cx="8406543" cy="801391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b="0" dirty="0">
                <a:solidFill>
                  <a:srgbClr val="3D7B75"/>
                </a:solidFill>
              </a:rPr>
              <a:t>        你还知道生活中哪些场景有大量的计算？计算机程序解决计算问题有哪些优势与作用呢？。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454CD2-9E58-1214-947C-B1A054696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1197163" y="1829464"/>
            <a:ext cx="1080000" cy="1080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91978335-0F73-C62D-FBF9-F7A82ED9A4F7}"/>
              </a:ext>
            </a:extLst>
          </p:cNvPr>
          <p:cNvGrpSpPr/>
          <p:nvPr/>
        </p:nvGrpSpPr>
        <p:grpSpPr>
          <a:xfrm>
            <a:off x="2049861" y="3245804"/>
            <a:ext cx="8092277" cy="1754326"/>
            <a:chOff x="2049861" y="3245804"/>
            <a:chExt cx="8092277" cy="1754326"/>
          </a:xfrm>
        </p:grpSpPr>
        <p:sp>
          <p:nvSpPr>
            <p:cNvPr id="6" name="矩形: 一个圆顶角，剪去另一个顶角 5">
              <a:extLst>
                <a:ext uri="{FF2B5EF4-FFF2-40B4-BE49-F238E27FC236}">
                  <a16:creationId xmlns:a16="http://schemas.microsoft.com/office/drawing/2014/main" id="{8668BC52-D593-0E59-966B-4D2ADA248D8E}"/>
                </a:ext>
              </a:extLst>
            </p:cNvPr>
            <p:cNvSpPr/>
            <p:nvPr/>
          </p:nvSpPr>
          <p:spPr>
            <a:xfrm>
              <a:off x="2049861" y="3245804"/>
              <a:ext cx="8092277" cy="1405465"/>
            </a:xfrm>
            <a:prstGeom prst="snipRoundRect">
              <a:avLst>
                <a:gd name="adj1" fmla="val 22741"/>
                <a:gd name="adj2" fmla="val 17449"/>
              </a:avLst>
            </a:prstGeom>
            <a:solidFill>
              <a:srgbClr val="EFFFEF"/>
            </a:solidFill>
            <a:ln w="19050" cap="rnd" cmpd="thickThin">
              <a:solidFill>
                <a:schemeClr val="accent5">
                  <a:lumMod val="40000"/>
                  <a:lumOff val="60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0" tIns="0" rIns="360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tabLst>
                  <a:tab pos="269875" algn="l"/>
                </a:tabLst>
              </a:pPr>
              <a:endParaRPr lang="zh-CN" altLang="zh-CN" sz="2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6CD0718-A8C5-1662-A752-DBF57B2503E9}"/>
                </a:ext>
              </a:extLst>
            </p:cNvPr>
            <p:cNvSpPr txBox="1"/>
            <p:nvPr/>
          </p:nvSpPr>
          <p:spPr>
            <a:xfrm>
              <a:off x="2248146" y="3245804"/>
              <a:ext cx="76957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 </a:t>
              </a:r>
              <a:r>
                <a:rPr lang="zh-CN" altLang="en-US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用程序进行计算的优势在于能够</a:t>
              </a:r>
              <a:r>
                <a:rPr lang="zh-CN" altLang="en-US" sz="2000" b="1" u="sng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     </a:t>
              </a:r>
              <a:r>
                <a:rPr lang="zh-CN" altLang="en-US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准确地处理</a:t>
              </a:r>
              <a:r>
                <a:rPr lang="zh-CN" altLang="en-US" sz="2000" b="1" u="sng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   </a:t>
              </a:r>
              <a:r>
                <a:rPr lang="zh-CN" altLang="en-US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数据，节省时间和精力。同时，程序还可以避免人为错误，保证结果的</a:t>
              </a:r>
              <a:r>
                <a:rPr lang="zh-CN" altLang="en-US" sz="2000" b="1" u="sng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       </a:t>
              </a:r>
              <a:r>
                <a:rPr lang="zh-CN" altLang="en-US" sz="2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。</a:t>
              </a:r>
              <a:endParaRPr lang="zh-CN" altLang="zh-CN" sz="20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zh-CN" altLang="en-US" dirty="0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A6BE5281-1AF5-2FCD-853D-DE9A01412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58" y="4987609"/>
            <a:ext cx="5406683" cy="11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1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ECD2F-E0E5-4B85-138F-2D2C9B8DB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1BFE459-89CD-C53E-529C-3C5C43E01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042279B-3364-8CCA-B01F-0686E1E5F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00" y="3907101"/>
            <a:ext cx="5594399" cy="229992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B8AEC3B-A54B-726E-ED53-2A138B40EDC2}"/>
              </a:ext>
            </a:extLst>
          </p:cNvPr>
          <p:cNvGrpSpPr/>
          <p:nvPr/>
        </p:nvGrpSpPr>
        <p:grpSpPr>
          <a:xfrm>
            <a:off x="2139133" y="1314072"/>
            <a:ext cx="7913737" cy="2767424"/>
            <a:chOff x="5713739" y="1236204"/>
            <a:chExt cx="5969600" cy="582355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B0F893-03EA-4CFE-699A-0D86C6E85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739" y="1236204"/>
              <a:ext cx="5969600" cy="582355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8A36293-9E05-0EBF-1B16-7AA8353ACC9C}"/>
                </a:ext>
              </a:extLst>
            </p:cNvPr>
            <p:cNvSpPr txBox="1"/>
            <p:nvPr/>
          </p:nvSpPr>
          <p:spPr>
            <a:xfrm>
              <a:off x="6088257" y="2183744"/>
              <a:ext cx="5220562" cy="392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39750">
                <a:lnSpc>
                  <a:spcPct val="150000"/>
                </a:lnSpc>
              </a:pPr>
              <a:r>
                <a:rPr lang="zh-CN" altLang="en-US" sz="2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公元前五世纪，我国古代数学家张丘建在</a:t>
              </a:r>
              <a:r>
                <a:rPr lang="en-US" altLang="zh-CN" sz="2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《</a:t>
              </a:r>
              <a:r>
                <a:rPr lang="zh-CN" altLang="en-US" sz="2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算经</a:t>
              </a:r>
              <a:r>
                <a:rPr lang="en-US" altLang="zh-CN" sz="2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》</a:t>
              </a:r>
              <a:r>
                <a:rPr lang="zh-CN" altLang="en-US" sz="2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一书中提出了“百鸡问题”：“鸡翁一值钱五，鸡母一值钱三，鸡雏三值钱一。百钱买百鸡，问鸡翁、鸡母、鸡雏各几何？”请用逐一列举方法说一说具体的计算过程。</a:t>
              </a:r>
              <a:endPara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93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AD6451-5A5E-CF8E-03B4-9FCC968963DF}"/>
              </a:ext>
            </a:extLst>
          </p:cNvPr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CEAA59-ADE4-78BB-B016-33A2CA9A2A3A}"/>
              </a:ext>
            </a:extLst>
          </p:cNvPr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1649C1D-7F36-0E1E-9DBF-A4BE30BDB0E7}"/>
                </a:ext>
              </a:extLst>
            </p:cNvPr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8E7FDB1-CE13-9868-EA04-D700B40A2153}"/>
                </a:ext>
              </a:extLst>
            </p:cNvPr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27CE190-8057-790C-F011-DE04A30F3430}"/>
              </a:ext>
            </a:extLst>
          </p:cNvPr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808844-DC06-C850-01AF-9707518E6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3F8D628-51AB-C829-B403-EBC19B8E6C6C}"/>
              </a:ext>
            </a:extLst>
          </p:cNvPr>
          <p:cNvSpPr/>
          <p:nvPr/>
        </p:nvSpPr>
        <p:spPr>
          <a:xfrm>
            <a:off x="2809039" y="2708941"/>
            <a:ext cx="657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下节课再见！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2D84B25-6499-A94B-C588-654482B4087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66088DD-F650-88BD-08EB-7556B992FF3E}"/>
              </a:ext>
            </a:extLst>
          </p:cNvPr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706631-4C77-0778-72CC-8B21E2FB33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F83955C-D191-5262-4618-0E8FE2178109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>
              <a:extLst>
                <a:ext uri="{FF2B5EF4-FFF2-40B4-BE49-F238E27FC236}">
                  <a16:creationId xmlns:a16="http://schemas.microsoft.com/office/drawing/2014/main" id="{0800560A-035E-AD65-DE35-2A460DF4243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kumimoji="0" lang="zh-CN" altLang="en-US" sz="2400" b="1" i="0" u="none" strike="noStrike" kern="1200" cap="none" spc="0" normalizeH="0" baseline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FAAD6A-C6DB-238A-A9F7-96175C62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7990A892-6A4E-5A3D-E179-4729731CFD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7" y="2748315"/>
            <a:ext cx="5351958" cy="377113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AFD0E51-32FB-7DDE-6011-A0A7BD86E64A}"/>
              </a:ext>
            </a:extLst>
          </p:cNvPr>
          <p:cNvGrpSpPr/>
          <p:nvPr/>
        </p:nvGrpSpPr>
        <p:grpSpPr>
          <a:xfrm>
            <a:off x="4868147" y="747027"/>
            <a:ext cx="6534604" cy="5363946"/>
            <a:chOff x="4831813" y="558460"/>
            <a:chExt cx="6534604" cy="536394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31EA30B-F0E1-7E8A-4ABD-0A95DFD3F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813" y="558460"/>
              <a:ext cx="6534604" cy="536394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5ED0A0E-3ABA-021A-62B1-65F1EDA0E50D}"/>
                </a:ext>
              </a:extLst>
            </p:cNvPr>
            <p:cNvSpPr txBox="1"/>
            <p:nvPr/>
          </p:nvSpPr>
          <p:spPr>
            <a:xfrm>
              <a:off x="5259335" y="1214995"/>
              <a:ext cx="5870911" cy="408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39750">
                <a:lnSpc>
                  <a:spcPct val="150000"/>
                </a:lnSpc>
              </a:pP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五年级环保社团的同学们发现，很多用 </a:t>
              </a:r>
              <a:r>
                <a: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A4 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纸打印出来的学习资料，在使用过后就被扔掉，造成了浪费。他们想废物利用，将这些纸折成小纸盒，放在桌上摆放物品或存放垃圾。</a:t>
              </a:r>
              <a:endPara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indent="539750">
                <a:lnSpc>
                  <a:spcPct val="150000"/>
                </a:lnSpc>
              </a:pP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但是要怎样折才能使这个纸盒的内部</a:t>
              </a:r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空间最大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呢？</a:t>
              </a:r>
              <a:endPara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A05A90E-D4C0-2A7C-7D40-BFA8950A8614}"/>
              </a:ext>
            </a:extLst>
          </p:cNvPr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>
              <a:extLst>
                <a:ext uri="{FF2B5EF4-FFF2-40B4-BE49-F238E27FC236}">
                  <a16:creationId xmlns:a16="http://schemas.microsoft.com/office/drawing/2014/main" id="{142E8729-08DE-D1DE-D747-1E387298B98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10F57-31E4-38F1-6AEC-D1100522C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4E6B5AF-1B5E-407B-AD2D-5F3511B433F1}"/>
              </a:ext>
            </a:extLst>
          </p:cNvPr>
          <p:cNvGrpSpPr/>
          <p:nvPr/>
        </p:nvGrpSpPr>
        <p:grpSpPr>
          <a:xfrm>
            <a:off x="1364169" y="3874523"/>
            <a:ext cx="4364965" cy="1771269"/>
            <a:chOff x="1167928" y="1570652"/>
            <a:chExt cx="4364965" cy="177126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66D6394-1CEA-83BC-4369-2A36C363B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928" y="1570652"/>
              <a:ext cx="2224503" cy="112708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68CE3ED-AFE8-4759-9B51-5ACAFD7C4B1D}"/>
                </a:ext>
              </a:extLst>
            </p:cNvPr>
            <p:cNvSpPr txBox="1"/>
            <p:nvPr/>
          </p:nvSpPr>
          <p:spPr>
            <a:xfrm>
              <a:off x="1358826" y="2603257"/>
              <a:ext cx="417406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测量纸盒 计算体积</a:t>
              </a: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观察盒高 估算折法</a:t>
              </a: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规划设计 初步方案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B59935-0913-45C8-8581-1DCA948EE303}"/>
              </a:ext>
            </a:extLst>
          </p:cNvPr>
          <p:cNvGrpSpPr/>
          <p:nvPr/>
        </p:nvGrpSpPr>
        <p:grpSpPr>
          <a:xfrm>
            <a:off x="3234959" y="1923726"/>
            <a:ext cx="6505003" cy="1535195"/>
            <a:chOff x="3871497" y="3564607"/>
            <a:chExt cx="6505003" cy="153519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5678201-0D29-BDDD-9052-75DB0DF2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497" y="3564607"/>
              <a:ext cx="2224503" cy="1167865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0BD48F5-D3AD-40F4-8EFF-8C6206288DF7}"/>
                </a:ext>
              </a:extLst>
            </p:cNvPr>
            <p:cNvSpPr txBox="1"/>
            <p:nvPr/>
          </p:nvSpPr>
          <p:spPr>
            <a:xfrm>
              <a:off x="4128100" y="4576582"/>
              <a:ext cx="6248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编写程序 计算体积</a:t>
              </a: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找出最大 纸盒折法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643EC23-4AF0-4545-89A3-A73B590E522E}"/>
              </a:ext>
            </a:extLst>
          </p:cNvPr>
          <p:cNvGrpSpPr/>
          <p:nvPr/>
        </p:nvGrpSpPr>
        <p:grpSpPr>
          <a:xfrm>
            <a:off x="6575402" y="4317728"/>
            <a:ext cx="6202038" cy="1395614"/>
            <a:chOff x="6711050" y="1570652"/>
            <a:chExt cx="6202038" cy="139561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4795836-C56C-110D-CA52-B569C680A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050" y="1570652"/>
              <a:ext cx="2393321" cy="1086538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A0B9681-700E-4A3B-8E58-D705385BBD13}"/>
                </a:ext>
              </a:extLst>
            </p:cNvPr>
            <p:cNvSpPr/>
            <p:nvPr/>
          </p:nvSpPr>
          <p:spPr>
            <a:xfrm>
              <a:off x="6980722" y="2634361"/>
              <a:ext cx="5932366" cy="33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枚举算法的特点</a:t>
              </a: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计算机解决计算问题的优势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906F034-ECB3-438F-941D-AEB5E45A7A6B}"/>
              </a:ext>
            </a:extLst>
          </p:cNvPr>
          <p:cNvGrpSpPr/>
          <p:nvPr/>
        </p:nvGrpSpPr>
        <p:grpSpPr>
          <a:xfrm>
            <a:off x="8387966" y="1861425"/>
            <a:ext cx="5932366" cy="1290755"/>
            <a:chOff x="8277841" y="4398020"/>
            <a:chExt cx="5932366" cy="129075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3B2CF1-9C9C-CBB6-7C14-146D48467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371" y="4398020"/>
              <a:ext cx="2260391" cy="983417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A5D3157-3771-43B4-888E-670FD378DD4F}"/>
                </a:ext>
              </a:extLst>
            </p:cNvPr>
            <p:cNvSpPr/>
            <p:nvPr/>
          </p:nvSpPr>
          <p:spPr>
            <a:xfrm>
              <a:off x="8277841" y="5356870"/>
              <a:ext cx="5932366" cy="33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利用枚举算法解决经典计算问题</a:t>
              </a:r>
            </a:p>
          </p:txBody>
        </p:sp>
      </p:grp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83D4227C-2981-4D56-86B4-2432CA9DBC16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 flipH="1">
            <a:off x="1364169" y="2507660"/>
            <a:ext cx="1870790" cy="1930405"/>
          </a:xfrm>
          <a:prstGeom prst="curvedConnector3">
            <a:avLst>
              <a:gd name="adj1" fmla="val -12219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FEEEA23D-2191-469F-BEE8-7AC83F8CA2F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5459462" y="2507659"/>
            <a:ext cx="1115940" cy="2353338"/>
          </a:xfrm>
          <a:prstGeom prst="curvedConnector3">
            <a:avLst>
              <a:gd name="adj1" fmla="val 50000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曲线 36">
            <a:extLst>
              <a:ext uri="{FF2B5EF4-FFF2-40B4-BE49-F238E27FC236}">
                <a16:creationId xmlns:a16="http://schemas.microsoft.com/office/drawing/2014/main" id="{0B48B770-19A1-4E62-906B-894AEE667DAC}"/>
              </a:ext>
            </a:extLst>
          </p:cNvPr>
          <p:cNvCxnSpPr>
            <a:cxnSpLocks/>
            <a:stCxn id="12" idx="0"/>
            <a:endCxn id="13" idx="1"/>
          </p:cNvCxnSpPr>
          <p:nvPr/>
        </p:nvCxnSpPr>
        <p:spPr>
          <a:xfrm rot="5400000" flipH="1" flipV="1">
            <a:off x="7193482" y="2931715"/>
            <a:ext cx="1964594" cy="807433"/>
          </a:xfrm>
          <a:prstGeom prst="curvedConnector2">
            <a:avLst/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763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03DF1F2-B90A-8795-DBEC-7DC2E3460F07}"/>
              </a:ext>
            </a:extLst>
          </p:cNvPr>
          <p:cNvSpPr txBox="1"/>
          <p:nvPr/>
        </p:nvSpPr>
        <p:spPr>
          <a:xfrm flipH="1">
            <a:off x="1342532" y="1349941"/>
            <a:ext cx="4325537" cy="504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zh-CN" altLang="en-US" sz="2400" b="0" dirty="0">
                <a:solidFill>
                  <a:srgbClr val="3D7B75"/>
                </a:solidFill>
              </a:rPr>
              <a:t>请用</a:t>
            </a:r>
            <a:r>
              <a:rPr lang="en-US" altLang="zh-CN" sz="2400" b="0" dirty="0">
                <a:solidFill>
                  <a:srgbClr val="3D7B75"/>
                </a:solidFill>
              </a:rPr>
              <a:t>A4</a:t>
            </a:r>
            <a:r>
              <a:rPr lang="zh-CN" altLang="en-US" sz="2400" b="0" dirty="0">
                <a:solidFill>
                  <a:srgbClr val="3D7B75"/>
                </a:solidFill>
              </a:rPr>
              <a:t>废纸折出一个纸盒。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2A390-2F00-F339-0827-9CC7A65C2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838532" y="845941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053935-803B-D147-B491-92BB23D5A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92" y="2929020"/>
            <a:ext cx="3610077" cy="16649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BC61C9-5AE7-B9FB-1DD2-66DF59912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2" y="2531781"/>
            <a:ext cx="2880000" cy="20621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5CE61B-2C8B-96A4-71AD-16664A699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66" y="2525458"/>
            <a:ext cx="4003692" cy="20748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2243AC-4645-750E-5B60-983680506D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3462"/>
          <a:stretch/>
        </p:blipFill>
        <p:spPr>
          <a:xfrm>
            <a:off x="2010622" y="4316800"/>
            <a:ext cx="473867" cy="859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ADBE7E-6959-2C34-7106-A6B385D39C7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87277"/>
          <a:stretch/>
        </p:blipFill>
        <p:spPr>
          <a:xfrm>
            <a:off x="5501324" y="4316799"/>
            <a:ext cx="593375" cy="8596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B65A13-9F59-F24F-FD9B-D2E094FEB1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69988"/>
          <a:stretch/>
        </p:blipFill>
        <p:spPr>
          <a:xfrm>
            <a:off x="9303709" y="4267277"/>
            <a:ext cx="574515" cy="85961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49EB671-7E7B-DEA4-FE79-BC9F2C46394A}"/>
              </a:ext>
            </a:extLst>
          </p:cNvPr>
          <p:cNvSpPr/>
          <p:nvPr/>
        </p:nvSpPr>
        <p:spPr>
          <a:xfrm>
            <a:off x="2121694" y="5569523"/>
            <a:ext cx="8836184" cy="504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先在纸上量出相等的</a:t>
            </a:r>
            <a:r>
              <a:rPr lang="zh-CN" altLang="en-US" sz="3200" b="1" kern="0" dirty="0">
                <a:solidFill>
                  <a:srgbClr val="CC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，就可以折出四周</a:t>
            </a:r>
            <a:r>
              <a:rPr lang="zh-CN" altLang="en-US" sz="3200" b="1" kern="0" dirty="0">
                <a:solidFill>
                  <a:srgbClr val="CC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高度相等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的纸盒。</a:t>
            </a:r>
            <a:endParaRPr lang="zh-CN" altLang="en-US" sz="2400" kern="0" dirty="0">
              <a:solidFill>
                <a:schemeClr val="accent4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C55463C-1003-BF90-15A6-B557D9C2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10453877" y="5065523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112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活动一：测量纸盒  计算体积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AEACE91-48DA-7507-B9DF-5998AD169A12}"/>
              </a:ext>
            </a:extLst>
          </p:cNvPr>
          <p:cNvSpPr txBox="1"/>
          <p:nvPr/>
        </p:nvSpPr>
        <p:spPr>
          <a:xfrm flipH="1">
            <a:off x="1335759" y="1778276"/>
            <a:ext cx="9201035" cy="504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zh-CN" altLang="en-US" sz="2400" b="0" dirty="0">
                <a:solidFill>
                  <a:srgbClr val="3D7B75"/>
                </a:solidFill>
              </a:rPr>
              <a:t> 请测量纸盒的</a:t>
            </a:r>
            <a:r>
              <a:rPr lang="zh-CN" altLang="en-US" sz="3200" dirty="0">
                <a:solidFill>
                  <a:srgbClr val="CC6600"/>
                </a:solidFill>
              </a:rPr>
              <a:t>高</a:t>
            </a:r>
            <a:r>
              <a:rPr lang="zh-CN" altLang="en-US" sz="2400" b="0" dirty="0">
                <a:solidFill>
                  <a:srgbClr val="3D7B75"/>
                </a:solidFill>
              </a:rPr>
              <a:t>，使用“计算器”算一算纸盒的长、宽和体积。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1F99896-C542-7F48-8640-2414E5F20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831760" y="1274276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4110EBE2-339C-0196-6431-92214A806530}"/>
              </a:ext>
            </a:extLst>
          </p:cNvPr>
          <p:cNvSpPr/>
          <p:nvPr/>
        </p:nvSpPr>
        <p:spPr>
          <a:xfrm>
            <a:off x="1335760" y="2449923"/>
            <a:ext cx="8866584" cy="1958463"/>
          </a:xfrm>
          <a:custGeom>
            <a:avLst/>
            <a:gdLst>
              <a:gd name="connsiteX0" fmla="*/ 0 w 8866584"/>
              <a:gd name="connsiteY0" fmla="*/ 416389 h 1958463"/>
              <a:gd name="connsiteX1" fmla="*/ 416389 w 8866584"/>
              <a:gd name="connsiteY1" fmla="*/ 0 h 1958463"/>
              <a:gd name="connsiteX2" fmla="*/ 1085873 w 8866584"/>
              <a:gd name="connsiteY2" fmla="*/ 0 h 1958463"/>
              <a:gd name="connsiteX3" fmla="*/ 1916033 w 8866584"/>
              <a:gd name="connsiteY3" fmla="*/ 0 h 1958463"/>
              <a:gd name="connsiteX4" fmla="*/ 2665855 w 8866584"/>
              <a:gd name="connsiteY4" fmla="*/ 0 h 1958463"/>
              <a:gd name="connsiteX5" fmla="*/ 3496015 w 8866584"/>
              <a:gd name="connsiteY5" fmla="*/ 0 h 1958463"/>
              <a:gd name="connsiteX6" fmla="*/ 4326175 w 8866584"/>
              <a:gd name="connsiteY6" fmla="*/ 0 h 1958463"/>
              <a:gd name="connsiteX7" fmla="*/ 4995658 w 8866584"/>
              <a:gd name="connsiteY7" fmla="*/ 0 h 1958463"/>
              <a:gd name="connsiteX8" fmla="*/ 5825818 w 8866584"/>
              <a:gd name="connsiteY8" fmla="*/ 0 h 1958463"/>
              <a:gd name="connsiteX9" fmla="*/ 6655978 w 8866584"/>
              <a:gd name="connsiteY9" fmla="*/ 0 h 1958463"/>
              <a:gd name="connsiteX10" fmla="*/ 7084448 w 8866584"/>
              <a:gd name="connsiteY10" fmla="*/ 0 h 1958463"/>
              <a:gd name="connsiteX11" fmla="*/ 7593256 w 8866584"/>
              <a:gd name="connsiteY11" fmla="*/ 0 h 1958463"/>
              <a:gd name="connsiteX12" fmla="*/ 8450195 w 8866584"/>
              <a:gd name="connsiteY12" fmla="*/ 0 h 1958463"/>
              <a:gd name="connsiteX13" fmla="*/ 8866584 w 8866584"/>
              <a:gd name="connsiteY13" fmla="*/ 416389 h 1958463"/>
              <a:gd name="connsiteX14" fmla="*/ 8866584 w 8866584"/>
              <a:gd name="connsiteY14" fmla="*/ 990488 h 1958463"/>
              <a:gd name="connsiteX15" fmla="*/ 8866584 w 8866584"/>
              <a:gd name="connsiteY15" fmla="*/ 1542074 h 1958463"/>
              <a:gd name="connsiteX16" fmla="*/ 8450195 w 8866584"/>
              <a:gd name="connsiteY16" fmla="*/ 1958463 h 1958463"/>
              <a:gd name="connsiteX17" fmla="*/ 7780711 w 8866584"/>
              <a:gd name="connsiteY17" fmla="*/ 1958463 h 1958463"/>
              <a:gd name="connsiteX18" fmla="*/ 7191565 w 8866584"/>
              <a:gd name="connsiteY18" fmla="*/ 1958463 h 1958463"/>
              <a:gd name="connsiteX19" fmla="*/ 6682758 w 8866584"/>
              <a:gd name="connsiteY19" fmla="*/ 1958463 h 1958463"/>
              <a:gd name="connsiteX20" fmla="*/ 6093612 w 8866584"/>
              <a:gd name="connsiteY20" fmla="*/ 1958463 h 1958463"/>
              <a:gd name="connsiteX21" fmla="*/ 5263452 w 8866584"/>
              <a:gd name="connsiteY21" fmla="*/ 1958463 h 1958463"/>
              <a:gd name="connsiteX22" fmla="*/ 4513630 w 8866584"/>
              <a:gd name="connsiteY22" fmla="*/ 1958463 h 1958463"/>
              <a:gd name="connsiteX23" fmla="*/ 4004822 w 8866584"/>
              <a:gd name="connsiteY23" fmla="*/ 1958463 h 1958463"/>
              <a:gd name="connsiteX24" fmla="*/ 3496015 w 8866584"/>
              <a:gd name="connsiteY24" fmla="*/ 1958463 h 1958463"/>
              <a:gd name="connsiteX25" fmla="*/ 2987207 w 8866584"/>
              <a:gd name="connsiteY25" fmla="*/ 1958463 h 1958463"/>
              <a:gd name="connsiteX26" fmla="*/ 2398061 w 8866584"/>
              <a:gd name="connsiteY26" fmla="*/ 1958463 h 1958463"/>
              <a:gd name="connsiteX27" fmla="*/ 1728577 w 8866584"/>
              <a:gd name="connsiteY27" fmla="*/ 1958463 h 1958463"/>
              <a:gd name="connsiteX28" fmla="*/ 1059093 w 8866584"/>
              <a:gd name="connsiteY28" fmla="*/ 1958463 h 1958463"/>
              <a:gd name="connsiteX29" fmla="*/ 416389 w 8866584"/>
              <a:gd name="connsiteY29" fmla="*/ 1958463 h 1958463"/>
              <a:gd name="connsiteX30" fmla="*/ 0 w 8866584"/>
              <a:gd name="connsiteY30" fmla="*/ 1542074 h 1958463"/>
              <a:gd name="connsiteX31" fmla="*/ 0 w 8866584"/>
              <a:gd name="connsiteY31" fmla="*/ 1013002 h 1958463"/>
              <a:gd name="connsiteX32" fmla="*/ 0 w 8866584"/>
              <a:gd name="connsiteY32" fmla="*/ 416389 h 195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66584" h="1958463" extrusionOk="0">
                <a:moveTo>
                  <a:pt x="0" y="416389"/>
                </a:moveTo>
                <a:cubicBezTo>
                  <a:pt x="13993" y="178862"/>
                  <a:pt x="233709" y="-1588"/>
                  <a:pt x="416389" y="0"/>
                </a:cubicBezTo>
                <a:cubicBezTo>
                  <a:pt x="675637" y="-23529"/>
                  <a:pt x="834343" y="-23019"/>
                  <a:pt x="1085873" y="0"/>
                </a:cubicBezTo>
                <a:cubicBezTo>
                  <a:pt x="1337403" y="23019"/>
                  <a:pt x="1719332" y="25088"/>
                  <a:pt x="1916033" y="0"/>
                </a:cubicBezTo>
                <a:cubicBezTo>
                  <a:pt x="2112734" y="-25088"/>
                  <a:pt x="2447000" y="7217"/>
                  <a:pt x="2665855" y="0"/>
                </a:cubicBezTo>
                <a:cubicBezTo>
                  <a:pt x="2884710" y="-7217"/>
                  <a:pt x="3318746" y="12928"/>
                  <a:pt x="3496015" y="0"/>
                </a:cubicBezTo>
                <a:cubicBezTo>
                  <a:pt x="3673284" y="-12928"/>
                  <a:pt x="4058682" y="2970"/>
                  <a:pt x="4326175" y="0"/>
                </a:cubicBezTo>
                <a:cubicBezTo>
                  <a:pt x="4593668" y="-2970"/>
                  <a:pt x="4827261" y="-13941"/>
                  <a:pt x="4995658" y="0"/>
                </a:cubicBezTo>
                <a:cubicBezTo>
                  <a:pt x="5164055" y="13941"/>
                  <a:pt x="5554035" y="29234"/>
                  <a:pt x="5825818" y="0"/>
                </a:cubicBezTo>
                <a:cubicBezTo>
                  <a:pt x="6097601" y="-29234"/>
                  <a:pt x="6294833" y="34385"/>
                  <a:pt x="6655978" y="0"/>
                </a:cubicBezTo>
                <a:cubicBezTo>
                  <a:pt x="7017123" y="-34385"/>
                  <a:pt x="6914740" y="4983"/>
                  <a:pt x="7084448" y="0"/>
                </a:cubicBezTo>
                <a:cubicBezTo>
                  <a:pt x="7254156" y="-4983"/>
                  <a:pt x="7472310" y="-23255"/>
                  <a:pt x="7593256" y="0"/>
                </a:cubicBezTo>
                <a:cubicBezTo>
                  <a:pt x="7714202" y="23255"/>
                  <a:pt x="8046687" y="-41766"/>
                  <a:pt x="8450195" y="0"/>
                </a:cubicBezTo>
                <a:cubicBezTo>
                  <a:pt x="8658926" y="50511"/>
                  <a:pt x="8878515" y="149193"/>
                  <a:pt x="8866584" y="416389"/>
                </a:cubicBezTo>
                <a:cubicBezTo>
                  <a:pt x="8880653" y="618937"/>
                  <a:pt x="8856993" y="799081"/>
                  <a:pt x="8866584" y="990488"/>
                </a:cubicBezTo>
                <a:cubicBezTo>
                  <a:pt x="8876175" y="1181895"/>
                  <a:pt x="8854926" y="1297858"/>
                  <a:pt x="8866584" y="1542074"/>
                </a:cubicBezTo>
                <a:cubicBezTo>
                  <a:pt x="8861523" y="1761316"/>
                  <a:pt x="8650555" y="1931335"/>
                  <a:pt x="8450195" y="1958463"/>
                </a:cubicBezTo>
                <a:cubicBezTo>
                  <a:pt x="8260108" y="1932429"/>
                  <a:pt x="8026150" y="1952287"/>
                  <a:pt x="7780711" y="1958463"/>
                </a:cubicBezTo>
                <a:cubicBezTo>
                  <a:pt x="7535272" y="1964639"/>
                  <a:pt x="7471165" y="1930266"/>
                  <a:pt x="7191565" y="1958463"/>
                </a:cubicBezTo>
                <a:cubicBezTo>
                  <a:pt x="6911965" y="1986660"/>
                  <a:pt x="6859989" y="1946759"/>
                  <a:pt x="6682758" y="1958463"/>
                </a:cubicBezTo>
                <a:cubicBezTo>
                  <a:pt x="6505527" y="1970167"/>
                  <a:pt x="6326845" y="1952407"/>
                  <a:pt x="6093612" y="1958463"/>
                </a:cubicBezTo>
                <a:cubicBezTo>
                  <a:pt x="5860379" y="1964519"/>
                  <a:pt x="5561107" y="1943858"/>
                  <a:pt x="5263452" y="1958463"/>
                </a:cubicBezTo>
                <a:cubicBezTo>
                  <a:pt x="4965797" y="1973068"/>
                  <a:pt x="4757741" y="1928904"/>
                  <a:pt x="4513630" y="1958463"/>
                </a:cubicBezTo>
                <a:cubicBezTo>
                  <a:pt x="4269519" y="1988022"/>
                  <a:pt x="4120052" y="1937953"/>
                  <a:pt x="4004822" y="1958463"/>
                </a:cubicBezTo>
                <a:cubicBezTo>
                  <a:pt x="3889592" y="1978973"/>
                  <a:pt x="3715855" y="1948505"/>
                  <a:pt x="3496015" y="1958463"/>
                </a:cubicBezTo>
                <a:cubicBezTo>
                  <a:pt x="3276175" y="1968421"/>
                  <a:pt x="3180443" y="1962999"/>
                  <a:pt x="2987207" y="1958463"/>
                </a:cubicBezTo>
                <a:cubicBezTo>
                  <a:pt x="2793971" y="1953927"/>
                  <a:pt x="2616593" y="1963922"/>
                  <a:pt x="2398061" y="1958463"/>
                </a:cubicBezTo>
                <a:cubicBezTo>
                  <a:pt x="2179529" y="1953004"/>
                  <a:pt x="2030624" y="1964965"/>
                  <a:pt x="1728577" y="1958463"/>
                </a:cubicBezTo>
                <a:cubicBezTo>
                  <a:pt x="1426530" y="1951961"/>
                  <a:pt x="1303418" y="1932599"/>
                  <a:pt x="1059093" y="1958463"/>
                </a:cubicBezTo>
                <a:cubicBezTo>
                  <a:pt x="814768" y="1984327"/>
                  <a:pt x="554308" y="1935770"/>
                  <a:pt x="416389" y="1958463"/>
                </a:cubicBezTo>
                <a:cubicBezTo>
                  <a:pt x="146536" y="1942404"/>
                  <a:pt x="608" y="1766227"/>
                  <a:pt x="0" y="1542074"/>
                </a:cubicBezTo>
                <a:cubicBezTo>
                  <a:pt x="16139" y="1289103"/>
                  <a:pt x="-17287" y="1245342"/>
                  <a:pt x="0" y="1013002"/>
                </a:cubicBezTo>
                <a:cubicBezTo>
                  <a:pt x="17287" y="780662"/>
                  <a:pt x="-28401" y="633926"/>
                  <a:pt x="0" y="416389"/>
                </a:cubicBezTo>
                <a:close/>
              </a:path>
            </a:pathLst>
          </a:custGeom>
          <a:noFill/>
          <a:ln w="19050">
            <a:solidFill>
              <a:srgbClr val="5B9BD5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4184626901">
                  <a:prstGeom prst="roundRect">
                    <a:avLst>
                      <a:gd name="adj" fmla="val 2126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D8A2D52-149A-F2A8-111D-B85DF4ACCEBB}"/>
              </a:ext>
            </a:extLst>
          </p:cNvPr>
          <p:cNvSpPr/>
          <p:nvPr/>
        </p:nvSpPr>
        <p:spPr>
          <a:xfrm>
            <a:off x="1408983" y="3185217"/>
            <a:ext cx="2721502" cy="429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纸盒高</a:t>
            </a:r>
            <a:r>
              <a:rPr lang="en-US" altLang="zh-CN" sz="2000" dirty="0">
                <a:solidFill>
                  <a:schemeClr val="tx1"/>
                </a:solidFill>
              </a:rPr>
              <a:t>=</a:t>
            </a:r>
            <a:r>
              <a:rPr lang="zh-CN" altLang="en-US" sz="2000" dirty="0">
                <a:solidFill>
                  <a:schemeClr val="tx1"/>
                </a:solidFill>
              </a:rPr>
              <a:t>（       ）毫米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43176C2A-6116-81C8-C35D-4F79C302A7EF}"/>
              </a:ext>
            </a:extLst>
          </p:cNvPr>
          <p:cNvSpPr/>
          <p:nvPr/>
        </p:nvSpPr>
        <p:spPr>
          <a:xfrm>
            <a:off x="4549623" y="2591715"/>
            <a:ext cx="4942403" cy="54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纸盒长</a:t>
            </a:r>
            <a:r>
              <a:rPr lang="en-US" altLang="zh-CN" sz="2000" dirty="0">
                <a:solidFill>
                  <a:schemeClr val="tx1"/>
                </a:solidFill>
              </a:rPr>
              <a:t>=297-</a:t>
            </a:r>
            <a:r>
              <a:rPr lang="zh-CN" altLang="en-US" sz="2000" dirty="0">
                <a:solidFill>
                  <a:schemeClr val="tx1"/>
                </a:solidFill>
              </a:rPr>
              <a:t>（         ）</a:t>
            </a:r>
            <a:r>
              <a:rPr lang="en-US" altLang="zh-CN" sz="2000" dirty="0">
                <a:solidFill>
                  <a:schemeClr val="tx1"/>
                </a:solidFill>
              </a:rPr>
              <a:t>x2=</a:t>
            </a:r>
            <a:r>
              <a:rPr lang="zh-CN" altLang="en-US" sz="2000" dirty="0">
                <a:solidFill>
                  <a:schemeClr val="tx1"/>
                </a:solidFill>
              </a:rPr>
              <a:t>（        ）毫米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E7829156-0ED2-FEBB-D1E5-DD8E1E3005C3}"/>
              </a:ext>
            </a:extLst>
          </p:cNvPr>
          <p:cNvSpPr/>
          <p:nvPr/>
        </p:nvSpPr>
        <p:spPr>
          <a:xfrm>
            <a:off x="4550485" y="3672531"/>
            <a:ext cx="4942403" cy="545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纸盒宽</a:t>
            </a:r>
            <a:r>
              <a:rPr lang="en-US" altLang="zh-CN" sz="2000" dirty="0">
                <a:solidFill>
                  <a:schemeClr val="tx1"/>
                </a:solidFill>
              </a:rPr>
              <a:t>=210-</a:t>
            </a:r>
            <a:r>
              <a:rPr lang="zh-CN" altLang="en-US" sz="2000" dirty="0">
                <a:solidFill>
                  <a:schemeClr val="tx1"/>
                </a:solidFill>
              </a:rPr>
              <a:t>（         ）</a:t>
            </a:r>
            <a:r>
              <a:rPr lang="en-US" altLang="zh-CN" sz="2000" dirty="0">
                <a:solidFill>
                  <a:schemeClr val="tx1"/>
                </a:solidFill>
              </a:rPr>
              <a:t>x2=</a:t>
            </a:r>
            <a:r>
              <a:rPr lang="zh-CN" altLang="en-US" sz="2000" dirty="0">
                <a:solidFill>
                  <a:schemeClr val="tx1"/>
                </a:solidFill>
              </a:rPr>
              <a:t>（        ）毫米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4AB9DC19-727D-8309-4029-2ABA2F6BE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4564">
            <a:off x="3987384" y="2981624"/>
            <a:ext cx="570311" cy="36119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66DEFC1-1FC9-69FD-621D-F37A89075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331">
            <a:off x="3987384" y="3513621"/>
            <a:ext cx="570311" cy="361197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E64D3907-1DCB-86EA-B11F-EB19F7A390CF}"/>
              </a:ext>
            </a:extLst>
          </p:cNvPr>
          <p:cNvSpPr/>
          <p:nvPr/>
        </p:nvSpPr>
        <p:spPr>
          <a:xfrm>
            <a:off x="1414935" y="4750230"/>
            <a:ext cx="8708231" cy="54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纸盒体积</a:t>
            </a:r>
            <a:r>
              <a:rPr lang="en-US" altLang="zh-CN" sz="2000" dirty="0">
                <a:solidFill>
                  <a:schemeClr val="tx1"/>
                </a:solidFill>
              </a:rPr>
              <a:t>=</a:t>
            </a:r>
            <a:r>
              <a:rPr lang="zh-CN" altLang="en-US" sz="2000" dirty="0">
                <a:solidFill>
                  <a:schemeClr val="tx1"/>
                </a:solidFill>
              </a:rPr>
              <a:t>（         ）</a:t>
            </a:r>
            <a:r>
              <a:rPr lang="en-US" altLang="zh-CN" sz="2000" dirty="0">
                <a:solidFill>
                  <a:schemeClr val="tx1"/>
                </a:solidFill>
              </a:rPr>
              <a:t>x</a:t>
            </a:r>
            <a:r>
              <a:rPr lang="zh-CN" altLang="en-US" sz="2000" dirty="0">
                <a:solidFill>
                  <a:schemeClr val="tx1"/>
                </a:solidFill>
              </a:rPr>
              <a:t>（         ）</a:t>
            </a:r>
            <a:r>
              <a:rPr lang="en-US" altLang="zh-CN" sz="2000" dirty="0">
                <a:solidFill>
                  <a:schemeClr val="tx1"/>
                </a:solidFill>
              </a:rPr>
              <a:t>x</a:t>
            </a:r>
            <a:r>
              <a:rPr lang="zh-CN" altLang="en-US" sz="2000" dirty="0">
                <a:solidFill>
                  <a:schemeClr val="tx1"/>
                </a:solidFill>
              </a:rPr>
              <a:t>（        ）</a:t>
            </a:r>
            <a:r>
              <a:rPr lang="en-US" altLang="zh-CN" sz="2000" dirty="0">
                <a:solidFill>
                  <a:schemeClr val="tx1"/>
                </a:solidFill>
              </a:rPr>
              <a:t>=</a:t>
            </a:r>
            <a:r>
              <a:rPr lang="zh-CN" altLang="en-US" sz="2000" dirty="0">
                <a:solidFill>
                  <a:schemeClr val="tx1"/>
                </a:solidFill>
              </a:rPr>
              <a:t>（                     ）立方毫米</a:t>
            </a:r>
          </a:p>
        </p:txBody>
      </p:sp>
      <p:sp>
        <p:nvSpPr>
          <p:cNvPr id="35" name="箭头: 下 34">
            <a:extLst>
              <a:ext uri="{FF2B5EF4-FFF2-40B4-BE49-F238E27FC236}">
                <a16:creationId xmlns:a16="http://schemas.microsoft.com/office/drawing/2014/main" id="{FEDFF150-9DE1-C90F-B921-47365020EEFD}"/>
              </a:ext>
            </a:extLst>
          </p:cNvPr>
          <p:cNvSpPr/>
          <p:nvPr/>
        </p:nvSpPr>
        <p:spPr>
          <a:xfrm>
            <a:off x="5619053" y="4439951"/>
            <a:ext cx="224536" cy="286343"/>
          </a:xfrm>
          <a:prstGeom prst="downArrow">
            <a:avLst/>
          </a:prstGeom>
          <a:noFill/>
          <a:ln>
            <a:solidFill>
              <a:srgbClr val="5B9BD5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F76A1AB8-7B79-6F6C-86E0-43EE3C9423CC}"/>
              </a:ext>
            </a:extLst>
          </p:cNvPr>
          <p:cNvSpPr/>
          <p:nvPr/>
        </p:nvSpPr>
        <p:spPr>
          <a:xfrm>
            <a:off x="6943724" y="5569523"/>
            <a:ext cx="4014153" cy="504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长方体体积</a:t>
            </a:r>
            <a:r>
              <a:rPr lang="en-US" altLang="zh-CN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长</a:t>
            </a:r>
            <a:r>
              <a:rPr lang="en-US" altLang="zh-CN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×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宽</a:t>
            </a:r>
            <a:r>
              <a:rPr lang="en-US" altLang="zh-CN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×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</a:t>
            </a:r>
            <a:endParaRPr lang="zh-CN" altLang="en-US" sz="2400" kern="0" dirty="0">
              <a:solidFill>
                <a:schemeClr val="accent4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2F494316-2051-296C-24B9-E10D95C8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10453877" y="5065523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544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311B39B-EBA9-E697-3EA4-93EF8D78B691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活动一：测量纸盒  计算体积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A44CF9-3680-E173-1576-2E51A94D0BA6}"/>
              </a:ext>
            </a:extLst>
          </p:cNvPr>
          <p:cNvSpPr/>
          <p:nvPr/>
        </p:nvSpPr>
        <p:spPr>
          <a:xfrm>
            <a:off x="4693444" y="4360052"/>
            <a:ext cx="5622740" cy="744427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72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想一想：</a:t>
            </a:r>
            <a:r>
              <a:rPr lang="zh-CN" altLang="zh-CN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影响纸盒体积的关键因素是什么？</a:t>
            </a:r>
            <a:endParaRPr lang="zh-CN" altLang="en-US" sz="2400" kern="0" dirty="0">
              <a:solidFill>
                <a:srgbClr val="3D7B75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177A4A9-12C7-7048-1D6D-F7973579E092}"/>
              </a:ext>
            </a:extLst>
          </p:cNvPr>
          <p:cNvSpPr txBox="1"/>
          <p:nvPr/>
        </p:nvSpPr>
        <p:spPr>
          <a:xfrm flipH="1">
            <a:off x="2038345" y="2301138"/>
            <a:ext cx="7712871" cy="825459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b="0" dirty="0">
                <a:solidFill>
                  <a:srgbClr val="3D7B75"/>
                </a:solidFill>
              </a:rPr>
              <a:t>        对比其他同学的相关数据，</a:t>
            </a:r>
            <a:r>
              <a:rPr lang="zh-CN" altLang="zh-CN" sz="2400" b="0" dirty="0">
                <a:solidFill>
                  <a:srgbClr val="3D7B75"/>
                </a:solidFill>
              </a:rPr>
              <a:t>使用不同折法折出的纸盒体积相同吗？</a:t>
            </a:r>
            <a:endParaRPr lang="zh-CN" altLang="en-US" sz="2400" b="0" dirty="0">
              <a:solidFill>
                <a:srgbClr val="3D7B75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A963F9-71D8-29A0-843B-C9F5F915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9812184" y="4096480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BBF8CD1-1DF6-B145-1209-03D7D631A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1534350" y="2104310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3F3BDA99-850F-BCFA-B180-B830656FAE6F}"/>
              </a:ext>
            </a:extLst>
          </p:cNvPr>
          <p:cNvGrpSpPr/>
          <p:nvPr/>
        </p:nvGrpSpPr>
        <p:grpSpPr>
          <a:xfrm>
            <a:off x="1327634" y="3587255"/>
            <a:ext cx="3437388" cy="2026450"/>
            <a:chOff x="910206" y="3623255"/>
            <a:chExt cx="3437388" cy="202645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92F27E1-392B-D90C-420A-9C1CD569D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206" y="3623255"/>
              <a:ext cx="3437388" cy="202645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B06F19B-1DAE-8363-074E-2081D19A3DBD}"/>
                </a:ext>
              </a:extLst>
            </p:cNvPr>
            <p:cNvSpPr txBox="1"/>
            <p:nvPr/>
          </p:nvSpPr>
          <p:spPr>
            <a:xfrm>
              <a:off x="2628900" y="487588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4EBEBB4-EA4A-F302-3301-D261B2CF7069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活动二：观察盒高  估算折法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EED3984-24D5-3759-9987-1EDC5C3B7F10}"/>
              </a:ext>
            </a:extLst>
          </p:cNvPr>
          <p:cNvSpPr txBox="1"/>
          <p:nvPr/>
        </p:nvSpPr>
        <p:spPr>
          <a:xfrm flipH="1">
            <a:off x="1335758" y="1778275"/>
            <a:ext cx="9287237" cy="903555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b="0" dirty="0">
                <a:solidFill>
                  <a:srgbClr val="3D7B75"/>
                </a:solidFill>
              </a:rPr>
              <a:t>        展开纸盒，根据</a:t>
            </a:r>
            <a:r>
              <a:rPr lang="en-US" altLang="zh-CN" sz="2400" b="0" dirty="0">
                <a:solidFill>
                  <a:srgbClr val="3D7B75"/>
                </a:solidFill>
              </a:rPr>
              <a:t>A4</a:t>
            </a:r>
            <a:r>
              <a:rPr lang="zh-CN" altLang="en-US" sz="2400" b="0" dirty="0">
                <a:solidFill>
                  <a:srgbClr val="3D7B75"/>
                </a:solidFill>
              </a:rPr>
              <a:t>纸的尺寸，通过改变纸盒高度，一共可折出多少种不同体积的纸盒？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ADDFE6-2D9C-9CA5-D996-395AE5E6D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831760" y="1274276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69CF39FD-00C7-6C48-13C0-EF52928A1E6C}"/>
              </a:ext>
            </a:extLst>
          </p:cNvPr>
          <p:cNvGrpSpPr/>
          <p:nvPr/>
        </p:nvGrpSpPr>
        <p:grpSpPr>
          <a:xfrm>
            <a:off x="2748817" y="2790671"/>
            <a:ext cx="6279761" cy="1868634"/>
            <a:chOff x="2232138" y="2848371"/>
            <a:chExt cx="6279761" cy="186863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1787137-6762-82BF-D17D-2D79DD74D4D6}"/>
                </a:ext>
              </a:extLst>
            </p:cNvPr>
            <p:cNvGrpSpPr/>
            <p:nvPr/>
          </p:nvGrpSpPr>
          <p:grpSpPr>
            <a:xfrm>
              <a:off x="2232138" y="2848371"/>
              <a:ext cx="2480710" cy="1868634"/>
              <a:chOff x="2011512" y="2999358"/>
              <a:chExt cx="2480710" cy="1868634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3078124C-4382-4F9B-989A-46265404E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14" r="58039" b="40329"/>
              <a:stretch/>
            </p:blipFill>
            <p:spPr>
              <a:xfrm>
                <a:off x="2424082" y="2999358"/>
                <a:ext cx="2068140" cy="1551106"/>
              </a:xfrm>
              <a:prstGeom prst="rect">
                <a:avLst/>
              </a:prstGeom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910820-446D-C5DA-DFDA-2E3E222DF796}"/>
                  </a:ext>
                </a:extLst>
              </p:cNvPr>
              <p:cNvSpPr txBox="1"/>
              <p:nvPr/>
            </p:nvSpPr>
            <p:spPr>
              <a:xfrm>
                <a:off x="2011512" y="3324788"/>
                <a:ext cx="461665" cy="90024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70C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210</a:t>
                </a:r>
                <a:r>
                  <a:rPr lang="zh-CN" altLang="en-US" dirty="0">
                    <a:solidFill>
                      <a:srgbClr val="0070C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毫米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D2BFE24-C788-2324-FD71-AE2755928F01}"/>
                  </a:ext>
                </a:extLst>
              </p:cNvPr>
              <p:cNvSpPr txBox="1"/>
              <p:nvPr/>
            </p:nvSpPr>
            <p:spPr>
              <a:xfrm>
                <a:off x="3019361" y="4498660"/>
                <a:ext cx="1031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70C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297</a:t>
                </a:r>
                <a:r>
                  <a:rPr lang="zh-CN" altLang="en-US" dirty="0">
                    <a:solidFill>
                      <a:srgbClr val="0070C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毫米</a:t>
                </a:r>
              </a:p>
            </p:txBody>
          </p:sp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30D4C89-9698-0F72-31D3-C85F6B598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5" t="15159" r="9975" b="45663"/>
            <a:stretch/>
          </p:blipFill>
          <p:spPr>
            <a:xfrm>
              <a:off x="6394663" y="3150975"/>
              <a:ext cx="2117236" cy="119669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58E3AA6-96EC-7B89-E96B-94F666634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94" t="26755" r="41995" b="54861"/>
            <a:stretch/>
          </p:blipFill>
          <p:spPr>
            <a:xfrm>
              <a:off x="5236808" y="3429000"/>
              <a:ext cx="742568" cy="561529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5FEEA2C-1B43-8FD5-0B91-43C99379E16C}"/>
              </a:ext>
            </a:extLst>
          </p:cNvPr>
          <p:cNvGrpSpPr/>
          <p:nvPr/>
        </p:nvGrpSpPr>
        <p:grpSpPr>
          <a:xfrm>
            <a:off x="2479314" y="4813565"/>
            <a:ext cx="8647681" cy="1336306"/>
            <a:chOff x="1730913" y="4889355"/>
            <a:chExt cx="8647681" cy="1336306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6FF5B6F0-2C7E-4D80-048C-A2318E9B54BF}"/>
                </a:ext>
              </a:extLst>
            </p:cNvPr>
            <p:cNvSpPr/>
            <p:nvPr/>
          </p:nvSpPr>
          <p:spPr>
            <a:xfrm>
              <a:off x="1730913" y="4889355"/>
              <a:ext cx="7787742" cy="1257811"/>
            </a:xfrm>
            <a:prstGeom prst="roundRect">
              <a:avLst/>
            </a:prstGeom>
            <a:solidFill>
              <a:srgbClr val="EFFFEF"/>
            </a:solidFill>
            <a:ln w="19050" cap="rnd" cmpd="thickThin">
              <a:solidFill>
                <a:schemeClr val="accent5">
                  <a:lumMod val="40000"/>
                  <a:lumOff val="60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custGeom>
                      <a:avLst/>
                      <a:gdLst>
                        <a:gd name="connsiteX0" fmla="*/ 0 w 5064429"/>
                        <a:gd name="connsiteY0" fmla="*/ 120002 h 720000"/>
                        <a:gd name="connsiteX1" fmla="*/ 120002 w 5064429"/>
                        <a:gd name="connsiteY1" fmla="*/ 0 h 720000"/>
                        <a:gd name="connsiteX2" fmla="*/ 844072 w 5064429"/>
                        <a:gd name="connsiteY2" fmla="*/ 0 h 720000"/>
                        <a:gd name="connsiteX3" fmla="*/ 844072 w 5064429"/>
                        <a:gd name="connsiteY3" fmla="*/ 0 h 720000"/>
                        <a:gd name="connsiteX4" fmla="*/ 2110179 w 5064429"/>
                        <a:gd name="connsiteY4" fmla="*/ 0 h 720000"/>
                        <a:gd name="connsiteX5" fmla="*/ 4944427 w 5064429"/>
                        <a:gd name="connsiteY5" fmla="*/ 0 h 720000"/>
                        <a:gd name="connsiteX6" fmla="*/ 5064429 w 5064429"/>
                        <a:gd name="connsiteY6" fmla="*/ 120002 h 720000"/>
                        <a:gd name="connsiteX7" fmla="*/ 5064429 w 5064429"/>
                        <a:gd name="connsiteY7" fmla="*/ 120000 h 720000"/>
                        <a:gd name="connsiteX8" fmla="*/ 5064429 w 5064429"/>
                        <a:gd name="connsiteY8" fmla="*/ 120000 h 720000"/>
                        <a:gd name="connsiteX9" fmla="*/ 5064429 w 5064429"/>
                        <a:gd name="connsiteY9" fmla="*/ 300000 h 720000"/>
                        <a:gd name="connsiteX10" fmla="*/ 5064429 w 5064429"/>
                        <a:gd name="connsiteY10" fmla="*/ 599998 h 720000"/>
                        <a:gd name="connsiteX11" fmla="*/ 4944427 w 5064429"/>
                        <a:gd name="connsiteY11" fmla="*/ 720000 h 720000"/>
                        <a:gd name="connsiteX12" fmla="*/ 2110179 w 5064429"/>
                        <a:gd name="connsiteY12" fmla="*/ 720000 h 720000"/>
                        <a:gd name="connsiteX13" fmla="*/ 844072 w 5064429"/>
                        <a:gd name="connsiteY13" fmla="*/ 720000 h 720000"/>
                        <a:gd name="connsiteX14" fmla="*/ 844072 w 5064429"/>
                        <a:gd name="connsiteY14" fmla="*/ 720000 h 720000"/>
                        <a:gd name="connsiteX15" fmla="*/ 120002 w 5064429"/>
                        <a:gd name="connsiteY15" fmla="*/ 720000 h 720000"/>
                        <a:gd name="connsiteX16" fmla="*/ 0 w 5064429"/>
                        <a:gd name="connsiteY16" fmla="*/ 599998 h 720000"/>
                        <a:gd name="connsiteX17" fmla="*/ 0 w 5064429"/>
                        <a:gd name="connsiteY17" fmla="*/ 300000 h 720000"/>
                        <a:gd name="connsiteX18" fmla="*/ -70851 w 5064429"/>
                        <a:gd name="connsiteY18" fmla="*/ 55116 h 720000"/>
                        <a:gd name="connsiteX19" fmla="*/ 0 w 5064429"/>
                        <a:gd name="connsiteY19" fmla="*/ 120000 h 720000"/>
                        <a:gd name="connsiteX20" fmla="*/ 0 w 5064429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5064429" h="720000" fill="none" extrusionOk="0">
                          <a:moveTo>
                            <a:pt x="0" y="120002"/>
                          </a:moveTo>
                          <a:cubicBezTo>
                            <a:pt x="-3980" y="52840"/>
                            <a:pt x="55135" y="-1703"/>
                            <a:pt x="120002" y="0"/>
                          </a:cubicBezTo>
                          <a:cubicBezTo>
                            <a:pt x="373209" y="48778"/>
                            <a:pt x="561642" y="-62572"/>
                            <a:pt x="844072" y="0"/>
                          </a:cubicBezTo>
                          <a:lnTo>
                            <a:pt x="844072" y="0"/>
                          </a:lnTo>
                          <a:cubicBezTo>
                            <a:pt x="1456162" y="-104823"/>
                            <a:pt x="1620450" y="-94183"/>
                            <a:pt x="2110179" y="0"/>
                          </a:cubicBezTo>
                          <a:cubicBezTo>
                            <a:pt x="2471299" y="-1467"/>
                            <a:pt x="4067185" y="-63801"/>
                            <a:pt x="4944427" y="0"/>
                          </a:cubicBezTo>
                          <a:cubicBezTo>
                            <a:pt x="5009756" y="2901"/>
                            <a:pt x="5066652" y="53839"/>
                            <a:pt x="5064429" y="120002"/>
                          </a:cubicBezTo>
                          <a:lnTo>
                            <a:pt x="5064429" y="120000"/>
                          </a:lnTo>
                          <a:lnTo>
                            <a:pt x="5064429" y="120000"/>
                          </a:lnTo>
                          <a:cubicBezTo>
                            <a:pt x="5048660" y="192791"/>
                            <a:pt x="5063011" y="213896"/>
                            <a:pt x="5064429" y="300000"/>
                          </a:cubicBezTo>
                          <a:cubicBezTo>
                            <a:pt x="5056581" y="336203"/>
                            <a:pt x="5073261" y="452232"/>
                            <a:pt x="5064429" y="599998"/>
                          </a:cubicBezTo>
                          <a:cubicBezTo>
                            <a:pt x="5063444" y="660914"/>
                            <a:pt x="5014025" y="718351"/>
                            <a:pt x="4944427" y="720000"/>
                          </a:cubicBezTo>
                          <a:cubicBezTo>
                            <a:pt x="4243205" y="760960"/>
                            <a:pt x="2934166" y="676276"/>
                            <a:pt x="2110179" y="720000"/>
                          </a:cubicBezTo>
                          <a:cubicBezTo>
                            <a:pt x="1780955" y="760323"/>
                            <a:pt x="1367045" y="668567"/>
                            <a:pt x="844072" y="720000"/>
                          </a:cubicBezTo>
                          <a:lnTo>
                            <a:pt x="844072" y="720000"/>
                          </a:lnTo>
                          <a:cubicBezTo>
                            <a:pt x="651884" y="729906"/>
                            <a:pt x="363388" y="693479"/>
                            <a:pt x="120002" y="720000"/>
                          </a:cubicBezTo>
                          <a:cubicBezTo>
                            <a:pt x="56031" y="718958"/>
                            <a:pt x="8007" y="663912"/>
                            <a:pt x="0" y="599998"/>
                          </a:cubicBezTo>
                          <a:cubicBezTo>
                            <a:pt x="14793" y="492345"/>
                            <a:pt x="-5353" y="349457"/>
                            <a:pt x="0" y="300000"/>
                          </a:cubicBezTo>
                          <a:cubicBezTo>
                            <a:pt x="-19688" y="212158"/>
                            <a:pt x="-56711" y="122610"/>
                            <a:pt x="-70851" y="55116"/>
                          </a:cubicBezTo>
                          <a:cubicBezTo>
                            <a:pt x="-53869" y="60630"/>
                            <a:pt x="-19503" y="102654"/>
                            <a:pt x="0" y="120000"/>
                          </a:cubicBezTo>
                          <a:lnTo>
                            <a:pt x="0" y="120002"/>
                          </a:lnTo>
                          <a:close/>
                        </a:path>
                        <a:path w="5064429" h="720000" stroke="0" extrusionOk="0">
                          <a:moveTo>
                            <a:pt x="0" y="120002"/>
                          </a:moveTo>
                          <a:cubicBezTo>
                            <a:pt x="-3738" y="51192"/>
                            <a:pt x="54461" y="615"/>
                            <a:pt x="120002" y="0"/>
                          </a:cubicBezTo>
                          <a:cubicBezTo>
                            <a:pt x="319132" y="-55528"/>
                            <a:pt x="499141" y="-142"/>
                            <a:pt x="844072" y="0"/>
                          </a:cubicBezTo>
                          <a:lnTo>
                            <a:pt x="844072" y="0"/>
                          </a:lnTo>
                          <a:cubicBezTo>
                            <a:pt x="1424948" y="-6807"/>
                            <a:pt x="1488674" y="-14405"/>
                            <a:pt x="2110179" y="0"/>
                          </a:cubicBezTo>
                          <a:cubicBezTo>
                            <a:pt x="2685493" y="-142349"/>
                            <a:pt x="3837331" y="-153930"/>
                            <a:pt x="4944427" y="0"/>
                          </a:cubicBezTo>
                          <a:cubicBezTo>
                            <a:pt x="5011954" y="-2333"/>
                            <a:pt x="5070526" y="54143"/>
                            <a:pt x="5064429" y="120002"/>
                          </a:cubicBezTo>
                          <a:lnTo>
                            <a:pt x="5064429" y="120000"/>
                          </a:lnTo>
                          <a:lnTo>
                            <a:pt x="5064429" y="120000"/>
                          </a:lnTo>
                          <a:cubicBezTo>
                            <a:pt x="5061789" y="167743"/>
                            <a:pt x="5055660" y="252101"/>
                            <a:pt x="5064429" y="300000"/>
                          </a:cubicBezTo>
                          <a:cubicBezTo>
                            <a:pt x="5082337" y="422661"/>
                            <a:pt x="5087357" y="464986"/>
                            <a:pt x="5064429" y="599998"/>
                          </a:cubicBezTo>
                          <a:cubicBezTo>
                            <a:pt x="5064219" y="673072"/>
                            <a:pt x="5022556" y="725719"/>
                            <a:pt x="4944427" y="720000"/>
                          </a:cubicBezTo>
                          <a:cubicBezTo>
                            <a:pt x="4428313" y="733488"/>
                            <a:pt x="2811347" y="636648"/>
                            <a:pt x="2110179" y="720000"/>
                          </a:cubicBezTo>
                          <a:cubicBezTo>
                            <a:pt x="1906848" y="734370"/>
                            <a:pt x="1349165" y="805726"/>
                            <a:pt x="844072" y="720000"/>
                          </a:cubicBezTo>
                          <a:lnTo>
                            <a:pt x="844072" y="720000"/>
                          </a:lnTo>
                          <a:cubicBezTo>
                            <a:pt x="756342" y="751546"/>
                            <a:pt x="384644" y="739872"/>
                            <a:pt x="120002" y="720000"/>
                          </a:cubicBezTo>
                          <a:cubicBezTo>
                            <a:pt x="43535" y="722420"/>
                            <a:pt x="-10760" y="671985"/>
                            <a:pt x="0" y="599998"/>
                          </a:cubicBezTo>
                          <a:cubicBezTo>
                            <a:pt x="-20455" y="501778"/>
                            <a:pt x="-21934" y="385794"/>
                            <a:pt x="0" y="300000"/>
                          </a:cubicBezTo>
                          <a:cubicBezTo>
                            <a:pt x="-40987" y="218528"/>
                            <a:pt x="-26456" y="168387"/>
                            <a:pt x="-70851" y="55116"/>
                          </a:cubicBezTo>
                          <a:cubicBezTo>
                            <a:pt x="-52324" y="83525"/>
                            <a:pt x="-24523" y="98097"/>
                            <a:pt x="0" y="120000"/>
                          </a:cubicBez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rgbClr val="3D7B75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填一填： 高最小可能是（         ）毫米，最大可能是（         ）毫米； 纸盒一共可能有（            ）种折法。</a:t>
              </a:r>
              <a:endParaRPr lang="zh-CN" altLang="en-US" sz="2400" kern="0" dirty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6BE1BFE-3A7D-C8E6-E957-CB843AC69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r="3333"/>
            <a:stretch/>
          </p:blipFill>
          <p:spPr bwMode="auto">
            <a:xfrm>
              <a:off x="9370594" y="5217661"/>
              <a:ext cx="1008000" cy="1008000"/>
            </a:xfrm>
            <a:prstGeom prst="flowChartConnector">
              <a:avLst/>
            </a:prstGeom>
            <a:solidFill>
              <a:srgbClr val="EFFFEF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6067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CD6AFAB-5346-3332-7D9F-028FD88E6C12}"/>
              </a:ext>
            </a:extLst>
          </p:cNvPr>
          <p:cNvSpPr/>
          <p:nvPr/>
        </p:nvSpPr>
        <p:spPr>
          <a:xfrm>
            <a:off x="752349" y="857203"/>
            <a:ext cx="3402341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活动三：</a:t>
            </a:r>
            <a:r>
              <a:rPr lang="zh-CN" altLang="zh-CN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规划设计</a:t>
            </a:r>
            <a:r>
              <a:rPr lang="en-US" altLang="zh-CN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zh-CN" altLang="zh-CN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初步方案</a:t>
            </a:r>
            <a:endParaRPr lang="zh-CN" altLang="en-US" sz="2000" kern="0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CEB619B-0A7E-60D3-3A4B-12A5DF77E06F}"/>
              </a:ext>
            </a:extLst>
          </p:cNvPr>
          <p:cNvSpPr txBox="1"/>
          <p:nvPr/>
        </p:nvSpPr>
        <p:spPr>
          <a:xfrm flipH="1">
            <a:off x="1214648" y="1745597"/>
            <a:ext cx="9434522" cy="504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zh-CN" altLang="en-US" sz="2400" b="0" dirty="0">
                <a:solidFill>
                  <a:srgbClr val="3D7B75"/>
                </a:solidFill>
              </a:rPr>
              <a:t>   高度不同，纸盒的体积也不同，如何找出体积最大的纸盒折法呢？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9C5311-4AE1-755B-E09F-DBFF7A711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671780" y="1241597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722216A0-E180-C835-0A72-1358289CCD67}"/>
              </a:ext>
            </a:extLst>
          </p:cNvPr>
          <p:cNvSpPr/>
          <p:nvPr/>
        </p:nvSpPr>
        <p:spPr>
          <a:xfrm>
            <a:off x="2786479" y="5478140"/>
            <a:ext cx="8343552" cy="812486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custGeom>
                    <a:avLst/>
                    <a:gdLst>
                      <a:gd name="connsiteX0" fmla="*/ 0 w 5064429"/>
                      <a:gd name="connsiteY0" fmla="*/ 120002 h 720000"/>
                      <a:gd name="connsiteX1" fmla="*/ 120002 w 5064429"/>
                      <a:gd name="connsiteY1" fmla="*/ 0 h 720000"/>
                      <a:gd name="connsiteX2" fmla="*/ 844072 w 5064429"/>
                      <a:gd name="connsiteY2" fmla="*/ 0 h 720000"/>
                      <a:gd name="connsiteX3" fmla="*/ 844072 w 5064429"/>
                      <a:gd name="connsiteY3" fmla="*/ 0 h 720000"/>
                      <a:gd name="connsiteX4" fmla="*/ 2110179 w 5064429"/>
                      <a:gd name="connsiteY4" fmla="*/ 0 h 720000"/>
                      <a:gd name="connsiteX5" fmla="*/ 4944427 w 5064429"/>
                      <a:gd name="connsiteY5" fmla="*/ 0 h 720000"/>
                      <a:gd name="connsiteX6" fmla="*/ 5064429 w 5064429"/>
                      <a:gd name="connsiteY6" fmla="*/ 120002 h 720000"/>
                      <a:gd name="connsiteX7" fmla="*/ 5064429 w 5064429"/>
                      <a:gd name="connsiteY7" fmla="*/ 120000 h 720000"/>
                      <a:gd name="connsiteX8" fmla="*/ 5064429 w 5064429"/>
                      <a:gd name="connsiteY8" fmla="*/ 120000 h 720000"/>
                      <a:gd name="connsiteX9" fmla="*/ 5064429 w 5064429"/>
                      <a:gd name="connsiteY9" fmla="*/ 300000 h 720000"/>
                      <a:gd name="connsiteX10" fmla="*/ 5064429 w 5064429"/>
                      <a:gd name="connsiteY10" fmla="*/ 599998 h 720000"/>
                      <a:gd name="connsiteX11" fmla="*/ 4944427 w 5064429"/>
                      <a:gd name="connsiteY11" fmla="*/ 720000 h 720000"/>
                      <a:gd name="connsiteX12" fmla="*/ 2110179 w 5064429"/>
                      <a:gd name="connsiteY12" fmla="*/ 720000 h 720000"/>
                      <a:gd name="connsiteX13" fmla="*/ 844072 w 5064429"/>
                      <a:gd name="connsiteY13" fmla="*/ 720000 h 720000"/>
                      <a:gd name="connsiteX14" fmla="*/ 844072 w 5064429"/>
                      <a:gd name="connsiteY14" fmla="*/ 720000 h 720000"/>
                      <a:gd name="connsiteX15" fmla="*/ 120002 w 5064429"/>
                      <a:gd name="connsiteY15" fmla="*/ 720000 h 720000"/>
                      <a:gd name="connsiteX16" fmla="*/ 0 w 5064429"/>
                      <a:gd name="connsiteY16" fmla="*/ 599998 h 720000"/>
                      <a:gd name="connsiteX17" fmla="*/ 0 w 5064429"/>
                      <a:gd name="connsiteY17" fmla="*/ 300000 h 720000"/>
                      <a:gd name="connsiteX18" fmla="*/ -70851 w 5064429"/>
                      <a:gd name="connsiteY18" fmla="*/ 55116 h 720000"/>
                      <a:gd name="connsiteX19" fmla="*/ 0 w 5064429"/>
                      <a:gd name="connsiteY19" fmla="*/ 120000 h 720000"/>
                      <a:gd name="connsiteX20" fmla="*/ 0 w 5064429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4429" h="720000" fill="none" extrusionOk="0">
                        <a:moveTo>
                          <a:pt x="0" y="120002"/>
                        </a:moveTo>
                        <a:cubicBezTo>
                          <a:pt x="-3980" y="52840"/>
                          <a:pt x="55135" y="-1703"/>
                          <a:pt x="120002" y="0"/>
                        </a:cubicBezTo>
                        <a:cubicBezTo>
                          <a:pt x="373209" y="48778"/>
                          <a:pt x="561642" y="-6257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56162" y="-104823"/>
                          <a:pt x="1620450" y="-94183"/>
                          <a:pt x="2110179" y="0"/>
                        </a:cubicBezTo>
                        <a:cubicBezTo>
                          <a:pt x="2471299" y="-1467"/>
                          <a:pt x="4067185" y="-63801"/>
                          <a:pt x="4944427" y="0"/>
                        </a:cubicBezTo>
                        <a:cubicBezTo>
                          <a:pt x="5009756" y="2901"/>
                          <a:pt x="5066652" y="53839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48660" y="192791"/>
                          <a:pt x="5063011" y="213896"/>
                          <a:pt x="5064429" y="300000"/>
                        </a:cubicBezTo>
                        <a:cubicBezTo>
                          <a:pt x="5056581" y="336203"/>
                          <a:pt x="5073261" y="452232"/>
                          <a:pt x="5064429" y="599998"/>
                        </a:cubicBezTo>
                        <a:cubicBezTo>
                          <a:pt x="5063444" y="660914"/>
                          <a:pt x="5014025" y="718351"/>
                          <a:pt x="4944427" y="720000"/>
                        </a:cubicBezTo>
                        <a:cubicBezTo>
                          <a:pt x="4243205" y="760960"/>
                          <a:pt x="2934166" y="676276"/>
                          <a:pt x="2110179" y="720000"/>
                        </a:cubicBezTo>
                        <a:cubicBezTo>
                          <a:pt x="1780955" y="760323"/>
                          <a:pt x="1367045" y="668567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651884" y="729906"/>
                          <a:pt x="363388" y="693479"/>
                          <a:pt x="120002" y="720000"/>
                        </a:cubicBezTo>
                        <a:cubicBezTo>
                          <a:pt x="56031" y="718958"/>
                          <a:pt x="8007" y="663912"/>
                          <a:pt x="0" y="599998"/>
                        </a:cubicBezTo>
                        <a:cubicBezTo>
                          <a:pt x="14793" y="492345"/>
                          <a:pt x="-5353" y="349457"/>
                          <a:pt x="0" y="300000"/>
                        </a:cubicBezTo>
                        <a:cubicBezTo>
                          <a:pt x="-19688" y="212158"/>
                          <a:pt x="-56711" y="122610"/>
                          <a:pt x="-70851" y="55116"/>
                        </a:cubicBezTo>
                        <a:cubicBezTo>
                          <a:pt x="-53869" y="60630"/>
                          <a:pt x="-19503" y="102654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  <a:path w="5064429" h="720000" stroke="0" extrusionOk="0">
                        <a:moveTo>
                          <a:pt x="0" y="120002"/>
                        </a:moveTo>
                        <a:cubicBezTo>
                          <a:pt x="-3738" y="51192"/>
                          <a:pt x="54461" y="615"/>
                          <a:pt x="120002" y="0"/>
                        </a:cubicBezTo>
                        <a:cubicBezTo>
                          <a:pt x="319132" y="-55528"/>
                          <a:pt x="499141" y="-142"/>
                          <a:pt x="844072" y="0"/>
                        </a:cubicBezTo>
                        <a:lnTo>
                          <a:pt x="844072" y="0"/>
                        </a:lnTo>
                        <a:cubicBezTo>
                          <a:pt x="1424948" y="-6807"/>
                          <a:pt x="1488674" y="-14405"/>
                          <a:pt x="2110179" y="0"/>
                        </a:cubicBezTo>
                        <a:cubicBezTo>
                          <a:pt x="2685493" y="-142349"/>
                          <a:pt x="3837331" y="-153930"/>
                          <a:pt x="4944427" y="0"/>
                        </a:cubicBezTo>
                        <a:cubicBezTo>
                          <a:pt x="5011954" y="-2333"/>
                          <a:pt x="5070526" y="54143"/>
                          <a:pt x="5064429" y="120002"/>
                        </a:cubicBezTo>
                        <a:lnTo>
                          <a:pt x="5064429" y="120000"/>
                        </a:lnTo>
                        <a:lnTo>
                          <a:pt x="5064429" y="120000"/>
                        </a:lnTo>
                        <a:cubicBezTo>
                          <a:pt x="5061789" y="167743"/>
                          <a:pt x="5055660" y="252101"/>
                          <a:pt x="5064429" y="300000"/>
                        </a:cubicBezTo>
                        <a:cubicBezTo>
                          <a:pt x="5082337" y="422661"/>
                          <a:pt x="5087357" y="464986"/>
                          <a:pt x="5064429" y="599998"/>
                        </a:cubicBezTo>
                        <a:cubicBezTo>
                          <a:pt x="5064219" y="673072"/>
                          <a:pt x="5022556" y="725719"/>
                          <a:pt x="4944427" y="720000"/>
                        </a:cubicBezTo>
                        <a:cubicBezTo>
                          <a:pt x="4428313" y="733488"/>
                          <a:pt x="2811347" y="636648"/>
                          <a:pt x="2110179" y="720000"/>
                        </a:cubicBezTo>
                        <a:cubicBezTo>
                          <a:pt x="1906848" y="734370"/>
                          <a:pt x="1349165" y="805726"/>
                          <a:pt x="844072" y="720000"/>
                        </a:cubicBezTo>
                        <a:lnTo>
                          <a:pt x="844072" y="720000"/>
                        </a:lnTo>
                        <a:cubicBezTo>
                          <a:pt x="756342" y="751546"/>
                          <a:pt x="384644" y="739872"/>
                          <a:pt x="120002" y="720000"/>
                        </a:cubicBezTo>
                        <a:cubicBezTo>
                          <a:pt x="43535" y="722420"/>
                          <a:pt x="-10760" y="671985"/>
                          <a:pt x="0" y="599998"/>
                        </a:cubicBezTo>
                        <a:cubicBezTo>
                          <a:pt x="-20455" y="501778"/>
                          <a:pt x="-21934" y="385794"/>
                          <a:pt x="0" y="300000"/>
                        </a:cubicBezTo>
                        <a:cubicBezTo>
                          <a:pt x="-40987" y="218528"/>
                          <a:pt x="-26456" y="168387"/>
                          <a:pt x="-70851" y="55116"/>
                        </a:cubicBezTo>
                        <a:cubicBezTo>
                          <a:pt x="-52324" y="83525"/>
                          <a:pt x="-24523" y="98097"/>
                          <a:pt x="0" y="120000"/>
                        </a:cubicBez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2400" kern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逐一列举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纸盒高度，</a:t>
            </a:r>
            <a:r>
              <a:rPr lang="zh-CN" altLang="en-US" sz="2400" kern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逐一计算</a:t>
            </a:r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每一种纸盒的体积，就</a:t>
            </a:r>
            <a:endParaRPr lang="en-US" altLang="zh-CN" sz="2400" kern="0" dirty="0">
              <a:solidFill>
                <a:srgbClr val="3D7B75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just"/>
            <a:r>
              <a:rPr lang="zh-CN" altLang="en-US" sz="2400" kern="0" dirty="0">
                <a:solidFill>
                  <a:srgbClr val="3D7B7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能够找出最大体积的折法。</a:t>
            </a:r>
            <a:endParaRPr lang="zh-CN" altLang="en-US" sz="2400" kern="0" dirty="0">
              <a:solidFill>
                <a:schemeClr val="accent4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1E5AC29-827A-696E-50FA-13C0B0888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10453877" y="5298208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439A742-81A0-856D-D959-000A52472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21809"/>
              </p:ext>
            </p:extLst>
          </p:nvPr>
        </p:nvGraphicFramePr>
        <p:xfrm>
          <a:off x="2053981" y="2484754"/>
          <a:ext cx="8128000" cy="281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963714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695550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144066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3240604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62089352"/>
                    </a:ext>
                  </a:extLst>
                </a:gridCol>
              </a:tblGrid>
              <a:tr h="401922">
                <a:tc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高（毫米）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长（毫米）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宽（毫米）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体积（立方毫米）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159908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295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208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31360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519354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790179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pPr algn="ctr"/>
                      <a:endParaRPr lang="zh-CN" altLang="en-US" sz="14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217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130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1128400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474334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306333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pPr algn="ctr"/>
                      <a:endParaRPr lang="zh-CN" altLang="en-US" sz="14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111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247752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066740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……</a:t>
                      </a:r>
                      <a:endParaRPr lang="zh-CN" altLang="en-US" sz="1400" b="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381970"/>
                  </a:ext>
                </a:extLst>
              </a:tr>
            </a:tbl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EBACC3E0-8F9B-576A-62D9-325BAD887392}"/>
              </a:ext>
            </a:extLst>
          </p:cNvPr>
          <p:cNvGrpSpPr/>
          <p:nvPr/>
        </p:nvGrpSpPr>
        <p:grpSpPr>
          <a:xfrm>
            <a:off x="2053981" y="2897717"/>
            <a:ext cx="1464996" cy="2035976"/>
            <a:chOff x="2053981" y="2889855"/>
            <a:chExt cx="1464996" cy="203597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07B3398-91C6-0A44-673B-178FE853E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49" b="82032"/>
            <a:stretch/>
          </p:blipFill>
          <p:spPr>
            <a:xfrm>
              <a:off x="2467039" y="2889855"/>
              <a:ext cx="895989" cy="34429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A7CC840-66B0-7F0D-FB3E-908DF6C09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77" t="41657" r="5926" b="40375"/>
            <a:stretch/>
          </p:blipFill>
          <p:spPr>
            <a:xfrm>
              <a:off x="2262514" y="3672137"/>
              <a:ext cx="1107272" cy="42548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BEA376F-A9D5-AC68-1327-F0ED3ACA5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926" t="82025" r="9975" b="7"/>
            <a:stretch/>
          </p:blipFill>
          <p:spPr>
            <a:xfrm>
              <a:off x="2053981" y="4362883"/>
              <a:ext cx="1464996" cy="562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1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7B273-9BC7-48A2-E87A-A7435B120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54813D2-2571-925A-501D-952AD5B56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0204234-E20A-9C62-FD5D-FABBB035E535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活动四：编写程序  计算体积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D513CF-90F2-F600-F5E7-0EC9D63D4F5E}"/>
              </a:ext>
            </a:extLst>
          </p:cNvPr>
          <p:cNvSpPr txBox="1"/>
          <p:nvPr/>
        </p:nvSpPr>
        <p:spPr>
          <a:xfrm flipH="1">
            <a:off x="1335760" y="1778276"/>
            <a:ext cx="4865204" cy="504000"/>
          </a:xfrm>
          <a:prstGeom prst="roundRect">
            <a:avLst/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zh-CN" altLang="en-US" sz="2400" b="0" dirty="0">
                <a:solidFill>
                  <a:srgbClr val="3D7B75"/>
                </a:solidFill>
              </a:rPr>
              <a:t>补充程序，并说一说填写理由。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ADE19C1-4EEF-D0AA-FD92-9F5712903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095" r="11501" b="15916"/>
          <a:stretch/>
        </p:blipFill>
        <p:spPr bwMode="auto">
          <a:xfrm>
            <a:off x="831760" y="1274276"/>
            <a:ext cx="1008000" cy="1008000"/>
          </a:xfrm>
          <a:prstGeom prst="flowChartConnector">
            <a:avLst/>
          </a:prstGeom>
          <a:solidFill>
            <a:srgbClr val="EFFFE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C442564-040A-C7D5-00AF-1A867F9B5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70" y="2582408"/>
            <a:ext cx="2956922" cy="3189347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75FF4983-3489-33F1-6253-F670BD8C173B}"/>
              </a:ext>
            </a:extLst>
          </p:cNvPr>
          <p:cNvGrpSpPr/>
          <p:nvPr/>
        </p:nvGrpSpPr>
        <p:grpSpPr>
          <a:xfrm>
            <a:off x="4614511" y="3397794"/>
            <a:ext cx="4623719" cy="1635852"/>
            <a:chOff x="4614511" y="3397794"/>
            <a:chExt cx="4623719" cy="1635852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F71EB15-2D78-C11E-DD16-0DB003D14F31}"/>
                </a:ext>
              </a:extLst>
            </p:cNvPr>
            <p:cNvGrpSpPr/>
            <p:nvPr/>
          </p:nvGrpSpPr>
          <p:grpSpPr>
            <a:xfrm>
              <a:off x="5588671" y="3536434"/>
              <a:ext cx="807003" cy="92053"/>
              <a:chOff x="5793246" y="3488835"/>
              <a:chExt cx="807003" cy="92053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27FE91-1DEB-E521-58AB-502F38FBBBA3}"/>
                  </a:ext>
                </a:extLst>
              </p:cNvPr>
              <p:cNvCxnSpPr/>
              <p:nvPr/>
            </p:nvCxnSpPr>
            <p:spPr>
              <a:xfrm>
                <a:off x="5793246" y="3534862"/>
                <a:ext cx="760977" cy="0"/>
              </a:xfrm>
              <a:prstGeom prst="line">
                <a:avLst/>
              </a:prstGeom>
              <a:ln w="127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B4E15443-826D-7D33-8230-A762B5316583}"/>
                  </a:ext>
                </a:extLst>
              </p:cNvPr>
              <p:cNvSpPr/>
              <p:nvPr/>
            </p:nvSpPr>
            <p:spPr>
              <a:xfrm>
                <a:off x="6508196" y="3488835"/>
                <a:ext cx="92053" cy="9205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338DF36-4C1F-997C-77A2-1D2B14C9AEDD}"/>
                </a:ext>
              </a:extLst>
            </p:cNvPr>
            <p:cNvGrpSpPr/>
            <p:nvPr/>
          </p:nvGrpSpPr>
          <p:grpSpPr>
            <a:xfrm>
              <a:off x="4614511" y="3980678"/>
              <a:ext cx="1781163" cy="92053"/>
              <a:chOff x="4954430" y="3859358"/>
              <a:chExt cx="1781163" cy="92053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FEE64465-74E7-2BC6-0155-75E6F34968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4430" y="3913828"/>
                <a:ext cx="1730285" cy="0"/>
              </a:xfrm>
              <a:prstGeom prst="line">
                <a:avLst/>
              </a:prstGeom>
              <a:ln w="127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284C4BC7-6E94-6B91-96BF-9C9C5BDACBB0}"/>
                  </a:ext>
                </a:extLst>
              </p:cNvPr>
              <p:cNvSpPr/>
              <p:nvPr/>
            </p:nvSpPr>
            <p:spPr>
              <a:xfrm>
                <a:off x="6643540" y="3859358"/>
                <a:ext cx="92053" cy="9205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F0AEECA-E306-F5AC-F341-D2F7E5FEA70E}"/>
                </a:ext>
              </a:extLst>
            </p:cNvPr>
            <p:cNvGrpSpPr/>
            <p:nvPr/>
          </p:nvGrpSpPr>
          <p:grpSpPr>
            <a:xfrm>
              <a:off x="5744996" y="4802954"/>
              <a:ext cx="650678" cy="92053"/>
              <a:chOff x="5949571" y="3488835"/>
              <a:chExt cx="650678" cy="92053"/>
            </a:xfrm>
          </p:grpSpPr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DC6CDFB4-E483-6A71-68AB-5DF9FD7702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9571" y="3534862"/>
                <a:ext cx="604652" cy="0"/>
              </a:xfrm>
              <a:prstGeom prst="line">
                <a:avLst/>
              </a:prstGeom>
              <a:ln w="127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D17F5ABD-2AF0-ADD0-7481-7DDD97AC4D43}"/>
                  </a:ext>
                </a:extLst>
              </p:cNvPr>
              <p:cNvSpPr/>
              <p:nvPr/>
            </p:nvSpPr>
            <p:spPr>
              <a:xfrm>
                <a:off x="6508196" y="3488835"/>
                <a:ext cx="92053" cy="9205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DB57DE9-CFA1-AE1C-1E15-86B97ED368AD}"/>
                </a:ext>
              </a:extLst>
            </p:cNvPr>
            <p:cNvSpPr txBox="1"/>
            <p:nvPr/>
          </p:nvSpPr>
          <p:spPr>
            <a:xfrm>
              <a:off x="6421673" y="3397794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“高”从</a:t>
              </a:r>
              <a:r>
                <a:rPr lang="zh-CN" altLang="en-US" sz="1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altLang="zh-CN" u="sng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en-US" altLang="zh-CN" sz="1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1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开始计算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F34A767-313A-6732-0ADA-99B7A59DE6AB}"/>
                </a:ext>
              </a:extLst>
            </p:cNvPr>
            <p:cNvSpPr txBox="1"/>
            <p:nvPr/>
          </p:nvSpPr>
          <p:spPr>
            <a:xfrm>
              <a:off x="6421672" y="3807749"/>
              <a:ext cx="2249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纸盒一共有</a:t>
              </a:r>
              <a:r>
                <a:rPr lang="zh-CN" altLang="en-US" sz="1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altLang="zh-CN" sz="1400" u="sng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100</a:t>
              </a:r>
              <a:r>
                <a:rPr lang="zh-CN" altLang="en-US" sz="1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种折法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3FAD1C9-C542-DA9D-C15A-D62F33E90AF3}"/>
                </a:ext>
              </a:extLst>
            </p:cNvPr>
            <p:cNvSpPr txBox="1"/>
            <p:nvPr/>
          </p:nvSpPr>
          <p:spPr>
            <a:xfrm>
              <a:off x="6424639" y="4664314"/>
              <a:ext cx="281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“高”每次增加</a:t>
              </a:r>
              <a:r>
                <a:rPr lang="zh-CN" altLang="en-US" sz="1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altLang="zh-CN" u="sng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en-US" altLang="zh-CN" sz="1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1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，逐次计算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5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4027</TotalTime>
  <Words>750</Words>
  <Application>Microsoft Office PowerPoint</Application>
  <PresentationFormat>宽屏</PresentationFormat>
  <Paragraphs>103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方正苏新诗柳楷简体</vt:lpstr>
      <vt:lpstr>华文新魏</vt:lpstr>
      <vt:lpstr>宋体</vt:lpstr>
      <vt:lpstr>华文楷体</vt:lpstr>
      <vt:lpstr>印品灵秀体</vt:lpstr>
      <vt:lpstr>Arial</vt:lpstr>
      <vt:lpstr>微软雅黑</vt:lpstr>
      <vt:lpstr>隶书</vt:lpstr>
      <vt:lpstr>Wingdings</vt:lpstr>
      <vt:lpstr>幼圆</vt:lpstr>
      <vt:lpstr>方正姚体</vt:lpstr>
      <vt:lpstr>楷体</vt:lpstr>
      <vt:lpstr>方正启体简体</vt:lpstr>
      <vt:lpstr>Office 主题​​</vt:lpstr>
      <vt:lpstr>1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邢 萍</cp:lastModifiedBy>
  <cp:revision>217</cp:revision>
  <dcterms:created xsi:type="dcterms:W3CDTF">2021-03-10T11:26:40Z</dcterms:created>
  <dcterms:modified xsi:type="dcterms:W3CDTF">2025-01-07T10:26:46Z</dcterms:modified>
</cp:coreProperties>
</file>