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2"/>
    <p:sldMasterId id="2147483654" r:id="rId3"/>
  </p:sldMasterIdLst>
  <p:notesMasterIdLst>
    <p:notesMasterId r:id="rId20"/>
  </p:notesMasterIdLst>
  <p:handoutMasterIdLst>
    <p:handoutMasterId r:id="rId21"/>
  </p:handoutMasterIdLst>
  <p:sldIdLst>
    <p:sldId id="12703" r:id="rId4"/>
    <p:sldId id="12706" r:id="rId5"/>
    <p:sldId id="12726" r:id="rId6"/>
    <p:sldId id="12707" r:id="rId7"/>
    <p:sldId id="12741" r:id="rId8"/>
    <p:sldId id="12727" r:id="rId9"/>
    <p:sldId id="12742" r:id="rId10"/>
    <p:sldId id="12728" r:id="rId11"/>
    <p:sldId id="12738" r:id="rId12"/>
    <p:sldId id="12729" r:id="rId13"/>
    <p:sldId id="12737" r:id="rId14"/>
    <p:sldId id="12732" r:id="rId15"/>
    <p:sldId id="12743" r:id="rId16"/>
    <p:sldId id="12734" r:id="rId17"/>
    <p:sldId id="12740" r:id="rId18"/>
    <p:sldId id="12704" r:id="rId19"/>
  </p:sldIdLst>
  <p:sldSz cx="12192000" cy="6858000"/>
  <p:notesSz cx="6858000" cy="9144000"/>
  <p:embeddedFontLst>
    <p:embeddedFont>
      <p:font typeface="【豌豆】核桃体" panose="02010600030101010101" charset="-122"/>
      <p:regular r:id="rId22"/>
    </p:embeddedFont>
    <p:embeddedFont>
      <p:font typeface="方正启体简体" panose="03000509000000000000" pitchFamily="65" charset="-122"/>
      <p:regular r:id="rId23"/>
    </p:embeddedFont>
    <p:embeddedFont>
      <p:font typeface="黑体" panose="02010609060101010101" pitchFamily="49" charset="-122"/>
      <p:regular r:id="rId24"/>
    </p:embeddedFont>
    <p:embeddedFont>
      <p:font typeface="楷体" panose="02010609060101010101" pitchFamily="49" charset="-122"/>
      <p:regular r:id="rId25"/>
    </p:embeddedFont>
    <p:embeddedFont>
      <p:font typeface="隶书" panose="02010509060101010101" pitchFamily="49" charset="-122"/>
      <p:regular r:id="rId26"/>
    </p:embeddedFont>
    <p:embeddedFont>
      <p:font typeface="微软雅黑" panose="020B0503020204020204" pitchFamily="34" charset="-122"/>
      <p:regular r:id="rId27"/>
      <p:bold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2">
          <p15:clr>
            <a:srgbClr val="A4A3A4"/>
          </p15:clr>
        </p15:guide>
        <p15:guide id="2" orient="horz" pos="522">
          <p15:clr>
            <a:srgbClr val="A4A3A4"/>
          </p15:clr>
        </p15:guide>
        <p15:guide id="3" pos="465">
          <p15:clr>
            <a:srgbClr val="A4A3A4"/>
          </p15:clr>
        </p15:guide>
        <p15:guide id="4" pos="7201">
          <p15:clr>
            <a:srgbClr val="A4A3A4"/>
          </p15:clr>
        </p15:guide>
        <p15:guide id="5" orient="horz" pos="3743">
          <p15:clr>
            <a:srgbClr val="A4A3A4"/>
          </p15:clr>
        </p15:guide>
        <p15:guide id="6" pos="39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2">
          <p15:clr>
            <a:srgbClr val="A4A3A4"/>
          </p15:clr>
        </p15:guide>
        <p15:guide id="2" pos="22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B4B4"/>
    <a:srgbClr val="7EBFB9"/>
    <a:srgbClr val="8ED0E2"/>
    <a:srgbClr val="80CFCF"/>
    <a:srgbClr val="AAFCB6"/>
    <a:srgbClr val="72B3F0"/>
    <a:srgbClr val="A4CAEF"/>
    <a:srgbClr val="8CCEE0"/>
    <a:srgbClr val="CCE6E4"/>
    <a:srgbClr val="A3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93" autoAdjust="0"/>
    <p:restoredTop sz="93939" autoAdjust="0"/>
  </p:normalViewPr>
  <p:slideViewPr>
    <p:cSldViewPr snapToGrid="0" showGuides="1">
      <p:cViewPr varScale="1">
        <p:scale>
          <a:sx n="109" d="100"/>
          <a:sy n="109" d="100"/>
        </p:scale>
        <p:origin x="204" y="96"/>
      </p:cViewPr>
      <p:guideLst>
        <p:guide orient="horz" pos="2192"/>
        <p:guide orient="horz" pos="522"/>
        <p:guide pos="465"/>
        <p:guide pos="7201"/>
        <p:guide orient="horz" pos="3743"/>
        <p:guide pos="39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754" y="102"/>
      </p:cViewPr>
      <p:guideLst>
        <p:guide orient="horz" pos="2922"/>
        <p:guide pos="22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2AC84-138A-4039-B832-395EB8332434}" type="datetimeFigureOut">
              <a:rPr lang="zh-CN" altLang="en-US" smtClean="0"/>
              <a:t>2025/2/9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AF30D-CE41-48D6-8D0D-3B704E12F1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27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4F39D6B-3B0B-46FE-B8BE-0F0A56ED4D23}" type="datetimeFigureOut">
              <a:rPr lang="zh-CN" altLang="en-US" smtClean="0"/>
              <a:t>2025/2/9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051B22D-B9B7-460C-AFF5-E4A2A2B76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65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481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653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024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84B53-0C63-895E-02CA-B7818BBB9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2FD75CD-6F64-A93E-8584-39B4E5E7F2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E54FE8C-8764-A3CD-193D-DC0043230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F601FC-FFBB-973A-0EE9-3D30A76CDB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571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793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8E7BC-16BC-1F8B-AEEE-F9D63F46E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D051B72-0135-738A-BE6D-1C8575252D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4C1C4DC-B2B0-15E5-F126-3C8C4240EA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4D4EB9-74E5-FC38-8085-732635E64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488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158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891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546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67F2C-5F15-6FF5-FA11-4EB6A7C94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88099EF-93F0-5130-826F-80A14AC170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8D28968-C644-D24B-47D2-C3D49BE586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2D7EA7-68C1-49D7-384F-168B4E1E72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002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967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26FDF-B209-D248-3935-A26714A66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189909C-652C-A6EA-C022-01C57A192E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B57F4B4-3BA6-5E45-5455-7F9FE944EB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34652BB-5EF3-8219-58CB-EBEF58F8D4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726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814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438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102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5" y="6429426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千变万化绘花园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87" y="328922"/>
            <a:ext cx="1588011" cy="473203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6562357" y="44237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准备间</a:t>
            </a: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90D1AC6-E773-632F-C08B-9EAC3A2994BA}"/>
              </a:ext>
            </a:extLst>
          </p:cNvPr>
          <p:cNvSpPr txBox="1"/>
          <p:nvPr userDrawn="1"/>
        </p:nvSpPr>
        <p:spPr>
          <a:xfrm>
            <a:off x="960985" y="6429426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千变万化绘花园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24" y="326636"/>
            <a:ext cx="1815850" cy="47548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7964974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活动室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0AA58C2-8500-8C5A-F78F-CDA1493352DB}"/>
              </a:ext>
            </a:extLst>
          </p:cNvPr>
          <p:cNvSpPr txBox="1"/>
          <p:nvPr userDrawn="1"/>
        </p:nvSpPr>
        <p:spPr>
          <a:xfrm>
            <a:off x="960985" y="6429426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千变万化绘花园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285" y="326636"/>
            <a:ext cx="1815850" cy="47548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收获园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8D0513C-1BFE-F92B-A647-FFA6FBFCC7DA}"/>
              </a:ext>
            </a:extLst>
          </p:cNvPr>
          <p:cNvSpPr txBox="1"/>
          <p:nvPr userDrawn="1"/>
        </p:nvSpPr>
        <p:spPr>
          <a:xfrm>
            <a:off x="960985" y="6429426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千变万化绘花园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66" y="328922"/>
            <a:ext cx="1588011" cy="473203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8025934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04696" y="44244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挑战台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16ED6B5-F505-1D7B-4B50-951E55A8DABA}"/>
              </a:ext>
            </a:extLst>
          </p:cNvPr>
          <p:cNvSpPr txBox="1"/>
          <p:nvPr userDrawn="1"/>
        </p:nvSpPr>
        <p:spPr>
          <a:xfrm>
            <a:off x="960985" y="6429426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千变万化绘花园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62857" y="371475"/>
            <a:ext cx="11466286" cy="6115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: 圆角 16"/>
          <p:cNvSpPr/>
          <p:nvPr userDrawn="1"/>
        </p:nvSpPr>
        <p:spPr>
          <a:xfrm>
            <a:off x="362857" y="424207"/>
            <a:ext cx="11466286" cy="6062318"/>
          </a:xfrm>
          <a:prstGeom prst="roundRect">
            <a:avLst>
              <a:gd name="adj" fmla="val 692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8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443059" y="810706"/>
            <a:ext cx="11255605" cy="55052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file:///C:\Users\ADMINI~1\AppData\Local\Temp\SNAGHTML2ed1775.P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jpe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ADMINI~1\AppData\Local\Temp\SNAGHTML2ed1775.PNG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27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file:///C:\Users\ADMINI~1\AppData\Local\Temp\SNAGHTML2ed1775.P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28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Users\ADMINI~1\AppData\Local\Temp\SNAGHTML2ed1775.PNG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file:///C:\Users\ADMINI~1\AppData\Local\Temp\SNAGHTML2ed1775.PNG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ADMINI~1\AppData\Local\Temp\SNAGHTML2ed1775.PNG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25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0"/>
            <a:ext cx="12191999" cy="6840305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072266" y="511446"/>
            <a:ext cx="10047462" cy="5835108"/>
          </a:xfrm>
          <a:prstGeom prst="roundRect">
            <a:avLst>
              <a:gd name="adj" fmla="val 8975"/>
            </a:avLst>
          </a:prstGeom>
          <a:solidFill>
            <a:schemeClr val="bg1"/>
          </a:solidFill>
          <a:ln w="38100">
            <a:solidFill>
              <a:srgbClr val="4151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灵秀体" panose="02000000000000000000" pitchFamily="2" charset="-122"/>
              <a:ea typeface="印品灵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1689400" y="2506483"/>
            <a:ext cx="8253095" cy="197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50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</a:rPr>
              <a:t>第</a:t>
            </a:r>
            <a:r>
              <a:rPr lang="en-US" altLang="zh-CN" sz="50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</a:rPr>
              <a:t>4</a:t>
            </a:r>
            <a:r>
              <a:rPr lang="zh-CN" altLang="en-US" sz="50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</a:rPr>
              <a:t>课  千变万化绘花园</a:t>
            </a:r>
            <a:endParaRPr lang="en-US" altLang="zh-CN" sz="5000" b="1" dirty="0">
              <a:solidFill>
                <a:srgbClr val="0070C0"/>
              </a:solidFill>
              <a:effectLst>
                <a:glow rad="292100">
                  <a:schemeClr val="bg1">
                    <a:alpha val="12000"/>
                  </a:schemeClr>
                </a:glow>
              </a:effectLst>
            </a:endParaRPr>
          </a:p>
          <a:p>
            <a:pPr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5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5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算法实现</a:t>
            </a: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7099067" y="919406"/>
            <a:ext cx="3754226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</a:t>
            </a:r>
            <a:r>
              <a:rPr lang="en-US" altLang="zh-CN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单元  </a:t>
            </a: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美丽花园巧绘制</a:t>
            </a:r>
            <a:endParaRPr lang="zh-CN" alt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609504" y="5070031"/>
            <a:ext cx="4792984" cy="3804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35998" tIns="35998" rIns="35998" bIns="35998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070C0"/>
                </a:solidFill>
                <a:latin typeface="【豌豆】核桃体" panose="02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淮北市杜集区袁庄实验学校    张小龙</a:t>
            </a:r>
            <a:endParaRPr lang="en-US" altLang="zh-CN" sz="2000" dirty="0">
              <a:solidFill>
                <a:srgbClr val="0070C0"/>
              </a:solidFill>
              <a:latin typeface="【豌豆】核桃体" panose="02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7879" y="4269060"/>
            <a:ext cx="3472044" cy="259715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89400" y="919406"/>
            <a:ext cx="4176691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五年级下册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07" y="631443"/>
            <a:ext cx="771075" cy="620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164634" y="1077367"/>
            <a:ext cx="4501059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修改绘制花朵的程序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0988A3D-CDB1-FFD1-759D-B6BFCCFBE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972" y="2163007"/>
            <a:ext cx="5143500" cy="2590800"/>
          </a:xfrm>
          <a:prstGeom prst="rect">
            <a:avLst/>
          </a:prstGeom>
        </p:spPr>
      </p:pic>
      <p:pic>
        <p:nvPicPr>
          <p:cNvPr id="4" name="图片 3" descr="咪咪">
            <a:extLst>
              <a:ext uri="{FF2B5EF4-FFF2-40B4-BE49-F238E27FC236}">
                <a16:creationId xmlns:a16="http://schemas.microsoft.com/office/drawing/2014/main" id="{3B321C9F-A0A7-6D2B-82F9-ACCF47EDC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793" y="4762951"/>
            <a:ext cx="947897" cy="130341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7658912-698D-F00B-A66E-AD151305D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99481" y="2858878"/>
            <a:ext cx="3220799" cy="190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B062646-7052-C465-6EA6-40A1FD628CE2}"/>
              </a:ext>
            </a:extLst>
          </p:cNvPr>
          <p:cNvSpPr txBox="1"/>
          <p:nvPr/>
        </p:nvSpPr>
        <p:spPr>
          <a:xfrm>
            <a:off x="1610378" y="2989794"/>
            <a:ext cx="2618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在参照五瓣花的算法结构，完成任意花朵的算法结构搭建。按如图 所示操作，可以将待修改的参数替换为变量。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7377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绘制不同花朵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 descr="咪尼">
            <a:extLst>
              <a:ext uri="{FF2B5EF4-FFF2-40B4-BE49-F238E27FC236}">
                <a16:creationId xmlns:a16="http://schemas.microsoft.com/office/drawing/2014/main" id="{B666E145-E2F5-0D63-8946-68902D82A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776" y="4911012"/>
            <a:ext cx="887292" cy="1136274"/>
          </a:xfrm>
          <a:prstGeom prst="rect">
            <a:avLst/>
          </a:prstGeom>
        </p:spPr>
      </p:pic>
      <p:sp>
        <p:nvSpPr>
          <p:cNvPr id="16" name="圆角矩形标注 15"/>
          <p:cNvSpPr/>
          <p:nvPr/>
        </p:nvSpPr>
        <p:spPr>
          <a:xfrm>
            <a:off x="2075920" y="4137271"/>
            <a:ext cx="2634853" cy="1486557"/>
          </a:xfrm>
          <a:prstGeom prst="wedgeRoundRectCallout">
            <a:avLst>
              <a:gd name="adj1" fmla="val -57184"/>
              <a:gd name="adj2" fmla="val 40102"/>
              <a:gd name="adj3" fmla="val 16667"/>
            </a:avLst>
          </a:prstGeom>
          <a:noFill/>
          <a:ln w="38100">
            <a:solidFill>
              <a:srgbClr val="7EB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9E6DF71-BD16-509F-3CE1-2723B65003E2}"/>
              </a:ext>
            </a:extLst>
          </p:cNvPr>
          <p:cNvSpPr txBox="1"/>
          <p:nvPr/>
        </p:nvSpPr>
        <p:spPr>
          <a:xfrm flipH="1">
            <a:off x="2157734" y="4278820"/>
            <a:ext cx="2471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用鼠标移动画笔位置，按如图所示的程序，尝试设置不同的参数，绘制不同的花朵。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A1F7EAA-E958-22C6-5000-8581F7536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2942" y="2024205"/>
            <a:ext cx="3467838" cy="1727835"/>
          </a:xfrm>
          <a:prstGeom prst="rect">
            <a:avLst/>
          </a:prstGeom>
        </p:spPr>
      </p:pic>
      <p:pic>
        <p:nvPicPr>
          <p:cNvPr id="5" name="图片 4" descr="咪咪">
            <a:extLst>
              <a:ext uri="{FF2B5EF4-FFF2-40B4-BE49-F238E27FC236}">
                <a16:creationId xmlns:a16="http://schemas.microsoft.com/office/drawing/2014/main" id="{BE8CBD5A-17D4-E0AE-1DBC-59CD4C26CA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581190" y="4909025"/>
            <a:ext cx="947897" cy="130341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DF3D41F-2669-4287-C838-C2F91520B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195" y="3423258"/>
            <a:ext cx="3220799" cy="171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D27F518-2A3C-AEDE-7781-99A2227162B9}"/>
              </a:ext>
            </a:extLst>
          </p:cNvPr>
          <p:cNvSpPr txBox="1"/>
          <p:nvPr/>
        </p:nvSpPr>
        <p:spPr>
          <a:xfrm>
            <a:off x="7791364" y="3653832"/>
            <a:ext cx="2826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提个醒：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给不同的变量赋值后，会有不同的运行结果，赋值前一定要明确变量在程序中的运行过程。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8095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164634" y="1077367"/>
            <a:ext cx="4043091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用变量优化模型</a:t>
            </a:r>
            <a:endParaRPr lang="zh-CN" altLang="en-US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咪咪">
            <a:extLst>
              <a:ext uri="{FF2B5EF4-FFF2-40B4-BE49-F238E27FC236}">
                <a16:creationId xmlns:a16="http://schemas.microsoft.com/office/drawing/2014/main" id="{A2B3DBF1-8957-DFBC-6350-46E6B5E87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964" y="2959408"/>
            <a:ext cx="1060590" cy="145837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893381-8A70-617A-64BE-9EF7AEE47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0774" y="2283806"/>
            <a:ext cx="6553200" cy="225742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3E12B0C-9EC7-1E31-22E5-12A67C351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360184" y="4049115"/>
            <a:ext cx="3220799" cy="173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D3A4F14-063A-A52A-530E-A5353AC58705}"/>
              </a:ext>
            </a:extLst>
          </p:cNvPr>
          <p:cNvSpPr txBox="1"/>
          <p:nvPr/>
        </p:nvSpPr>
        <p:spPr>
          <a:xfrm>
            <a:off x="2700266" y="4292096"/>
            <a:ext cx="2618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想一想：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结合如图所示程序，思考使用变量优化程序后，对于算法的实现优点是什么？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2800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E1836-EC79-7AC2-0069-796973C5F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EBCA0DB-E57B-A066-8EC0-AF058BAF2F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E5320E9-EC8C-EB82-5C1B-6C2383C8BF5D}"/>
              </a:ext>
            </a:extLst>
          </p:cNvPr>
          <p:cNvSpPr txBox="1"/>
          <p:nvPr/>
        </p:nvSpPr>
        <p:spPr>
          <a:xfrm flipH="1">
            <a:off x="1164634" y="1077367"/>
            <a:ext cx="4043091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算法实现</a:t>
            </a:r>
            <a:endParaRPr lang="zh-CN" altLang="en-US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咪咪">
            <a:extLst>
              <a:ext uri="{FF2B5EF4-FFF2-40B4-BE49-F238E27FC236}">
                <a16:creationId xmlns:a16="http://schemas.microsoft.com/office/drawing/2014/main" id="{FD22E455-D3D6-192F-B7CE-0C0728D2D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973" y="4117020"/>
            <a:ext cx="1060590" cy="1458378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EDC7264-2057-EF32-11E4-DF14D06E7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09399" y="2563241"/>
            <a:ext cx="3220799" cy="208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10A699E-8B59-9BCE-6E14-88B41FE9398D}"/>
              </a:ext>
            </a:extLst>
          </p:cNvPr>
          <p:cNvSpPr txBox="1"/>
          <p:nvPr/>
        </p:nvSpPr>
        <p:spPr>
          <a:xfrm>
            <a:off x="4823727" y="2759961"/>
            <a:ext cx="2618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说一说：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结合绘制花园的算法实现，说一说，什么是算法实现？算法实现的过程与方法是什么？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1986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164635" y="1163299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读一读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08389" y="1765396"/>
            <a:ext cx="8874035" cy="48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读一读中的程序，说一说程序运行后，“得分”的数值是多少？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8700D4E-7E82-35F0-E7B5-CCFCBD1EB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031" y="3002280"/>
            <a:ext cx="44767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58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66F0C-7BDC-DAD4-D2FF-9C6D56EF5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230434B-3682-813A-1DC9-107420A97E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C3ABE69-8A7B-944F-2278-357AB1F8728C}"/>
              </a:ext>
            </a:extLst>
          </p:cNvPr>
          <p:cNvSpPr txBox="1"/>
          <p:nvPr/>
        </p:nvSpPr>
        <p:spPr>
          <a:xfrm flipH="1">
            <a:off x="1164635" y="1163299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优化程序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8155E50-2353-34B0-6105-FC009673F77A}"/>
              </a:ext>
            </a:extLst>
          </p:cNvPr>
          <p:cNvSpPr/>
          <p:nvPr/>
        </p:nvSpPr>
        <p:spPr>
          <a:xfrm>
            <a:off x="1146048" y="1724906"/>
            <a:ext cx="9881317" cy="1405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为避免变量的取值超出范围，设计算法时，可以添加判断语句，当输入的值不符合要求时，给出提示。观察图 所示程序指令，说一说程序指令的作用，然后修改花朵的绘制程序。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50DBB9A-11B3-D88F-85AB-E24430185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237" y="3130099"/>
            <a:ext cx="305752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57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814387" y="752864"/>
            <a:ext cx="10563225" cy="5628886"/>
          </a:xfrm>
          <a:prstGeom prst="roundRect">
            <a:avLst>
              <a:gd name="adj" fmla="val 44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9326670" y="418460"/>
            <a:ext cx="2050942" cy="172002"/>
            <a:chOff x="971550" y="512132"/>
            <a:chExt cx="1989913" cy="159475"/>
          </a:xfrm>
        </p:grpSpPr>
        <p:sp>
          <p:nvSpPr>
            <p:cNvPr id="7" name="矩形: 圆角 6"/>
            <p:cNvSpPr/>
            <p:nvPr/>
          </p:nvSpPr>
          <p:spPr>
            <a:xfrm>
              <a:off x="971550" y="512132"/>
              <a:ext cx="1714500" cy="1488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2812603" y="522747"/>
              <a:ext cx="148860" cy="1488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312391" y="1156512"/>
            <a:ext cx="41766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五年级下册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1" y="846368"/>
            <a:ext cx="771075" cy="620287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822663" y="2638300"/>
            <a:ext cx="722323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rgbClr val="0070C0"/>
                </a:solidFill>
                <a:effectLst>
                  <a:glow rad="292100">
                    <a:prstClr val="white">
                      <a:alpha val="12000"/>
                    </a:prst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期待和你一起继续探索算法的奥秘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21" y="5789765"/>
            <a:ext cx="3864991" cy="553407"/>
          </a:xfrm>
          <a:prstGeom prst="rect">
            <a:avLst/>
          </a:prstGeom>
        </p:spPr>
      </p:pic>
      <p:sp>
        <p:nvSpPr>
          <p:cNvPr id="3" name="矩形: 圆角 2"/>
          <p:cNvSpPr>
            <a:spLocks noChangeAspect="1"/>
          </p:cNvSpPr>
          <p:nvPr/>
        </p:nvSpPr>
        <p:spPr>
          <a:xfrm>
            <a:off x="900560" y="832678"/>
            <a:ext cx="10364589" cy="5460019"/>
          </a:xfrm>
          <a:prstGeom prst="roundRect">
            <a:avLst>
              <a:gd name="adj" fmla="val 4439"/>
            </a:avLst>
          </a:prstGeom>
          <a:noFill/>
          <a:ln w="19050">
            <a:solidFill>
              <a:srgbClr val="4151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8158" y="4109826"/>
            <a:ext cx="3798939" cy="2841678"/>
          </a:xfrm>
          <a:prstGeom prst="rect">
            <a:avLst/>
          </a:prstGeom>
        </p:spPr>
      </p:pic>
      <p:pic>
        <p:nvPicPr>
          <p:cNvPr id="19" name="图片 18" descr="图标&#10;&#10;描述已自动生成">
            <a:extLst>
              <a:ext uri="{FF2B5EF4-FFF2-40B4-BE49-F238E27FC236}">
                <a16:creationId xmlns:a16="http://schemas.microsoft.com/office/drawing/2014/main" id="{DE600420-09B1-CF12-0D82-5F1004F3EC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5" r="21545"/>
          <a:stretch/>
        </p:blipFill>
        <p:spPr>
          <a:xfrm>
            <a:off x="9112127" y="4023378"/>
            <a:ext cx="893976" cy="1241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74758" y="1050020"/>
            <a:ext cx="1977065" cy="504000"/>
            <a:chOff x="360782" y="426525"/>
            <a:chExt cx="1977065" cy="504000"/>
          </a:xfrm>
        </p:grpSpPr>
        <p:sp>
          <p:nvSpPr>
            <p:cNvPr id="5" name="PA-矩形 1"/>
            <p:cNvSpPr/>
            <p:nvPr>
              <p:custDataLst>
                <p:tags r:id="rId1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项目情境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461135" y="25374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5" name="图片 14" descr="咪咪">
            <a:extLst>
              <a:ext uri="{FF2B5EF4-FFF2-40B4-BE49-F238E27FC236}">
                <a16:creationId xmlns:a16="http://schemas.microsoft.com/office/drawing/2014/main" id="{A2B3DBF1-8957-DFBC-6350-46E6B5E87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835754" y="3713465"/>
            <a:ext cx="1060590" cy="145837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888C8D42-171D-6493-AF8B-EC7FAE0E0A36}"/>
              </a:ext>
            </a:extLst>
          </p:cNvPr>
          <p:cNvSpPr txBox="1"/>
          <p:nvPr/>
        </p:nvSpPr>
        <p:spPr>
          <a:xfrm flipH="1">
            <a:off x="5378823" y="5325674"/>
            <a:ext cx="516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班级美术画展中的花朵千变万化，每朵花既独特又相似，如图 所示，共同组成了美丽的花园。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6" name="图片 15" descr="咪尼">
            <a:extLst>
              <a:ext uri="{FF2B5EF4-FFF2-40B4-BE49-F238E27FC236}">
                <a16:creationId xmlns:a16="http://schemas.microsoft.com/office/drawing/2014/main" id="{DDD2C039-C7DD-C166-F4FC-825AD474FB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417" y="3616646"/>
            <a:ext cx="1149316" cy="1471825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39E6DF71-BD16-509F-3CE1-2723B65003E2}"/>
              </a:ext>
            </a:extLst>
          </p:cNvPr>
          <p:cNvSpPr txBox="1"/>
          <p:nvPr/>
        </p:nvSpPr>
        <p:spPr>
          <a:xfrm flipH="1">
            <a:off x="1317989" y="5366008"/>
            <a:ext cx="376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李徽要完成花园中这么多花朵的绘制，有快捷的方法吗？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2" name="圆角矩形标注 21"/>
          <p:cNvSpPr/>
          <p:nvPr/>
        </p:nvSpPr>
        <p:spPr>
          <a:xfrm>
            <a:off x="1267112" y="5273138"/>
            <a:ext cx="3814340" cy="800162"/>
          </a:xfrm>
          <a:prstGeom prst="wedgeRoundRectCallout">
            <a:avLst>
              <a:gd name="adj1" fmla="val -34485"/>
              <a:gd name="adj2" fmla="val -84112"/>
              <a:gd name="adj3" fmla="val 16667"/>
            </a:avLst>
          </a:prstGeom>
          <a:noFill/>
          <a:ln w="38100">
            <a:solidFill>
              <a:srgbClr val="7EB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标注 22"/>
          <p:cNvSpPr/>
          <p:nvPr/>
        </p:nvSpPr>
        <p:spPr>
          <a:xfrm>
            <a:off x="5378824" y="5273138"/>
            <a:ext cx="5238954" cy="800162"/>
          </a:xfrm>
          <a:prstGeom prst="wedgeRoundRectCallout">
            <a:avLst>
              <a:gd name="adj1" fmla="val 33853"/>
              <a:gd name="adj2" fmla="val -90867"/>
              <a:gd name="adj3" fmla="val 16667"/>
            </a:avLst>
          </a:prstGeom>
          <a:noFill/>
          <a:ln w="38100">
            <a:solidFill>
              <a:srgbClr val="7EB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26455BB-D961-C434-8A9A-3C92B91550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1108" y="1458275"/>
            <a:ext cx="4558271" cy="32356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357" y="5099179"/>
            <a:ext cx="2093643" cy="156608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41408" y="578088"/>
            <a:ext cx="1977065" cy="504000"/>
            <a:chOff x="360782" y="426525"/>
            <a:chExt cx="1977065" cy="504000"/>
          </a:xfrm>
        </p:grpSpPr>
        <p:sp>
          <p:nvSpPr>
            <p:cNvPr id="5" name="PA-矩形 1"/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</a:t>
              </a:r>
              <a:r>
                <a:rPr lang="zh-CN" altLang="en-US" sz="2400" b="1" noProof="0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导航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474993" y="2105861"/>
            <a:ext cx="2897561" cy="2575738"/>
            <a:chOff x="541408" y="1980338"/>
            <a:chExt cx="2897561" cy="2575738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CF5C2D5F-0351-0758-3713-CF009E6E1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08" y="1980338"/>
              <a:ext cx="2224503" cy="1127082"/>
            </a:xfrm>
            <a:prstGeom prst="rect">
              <a:avLst/>
            </a:prstGeom>
          </p:spPr>
        </p:pic>
        <p:sp>
          <p:nvSpPr>
            <p:cNvPr id="38" name="流程图: 文档 37">
              <a:extLst>
                <a:ext uri="{FF2B5EF4-FFF2-40B4-BE49-F238E27FC236}">
                  <a16:creationId xmlns:a16="http://schemas.microsoft.com/office/drawing/2014/main" id="{EC27D56B-0295-7143-400A-63A9314BBC72}"/>
                </a:ext>
              </a:extLst>
            </p:cNvPr>
            <p:cNvSpPr/>
            <p:nvPr/>
          </p:nvSpPr>
          <p:spPr>
            <a:xfrm rot="16200000">
              <a:off x="1420481" y="2345564"/>
              <a:ext cx="1438043" cy="2555315"/>
            </a:xfrm>
            <a:prstGeom prst="flowChartDocument">
              <a:avLst/>
            </a:prstGeom>
            <a:noFill/>
            <a:ln w="12700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流程图: 汇总连接 41">
              <a:extLst>
                <a:ext uri="{FF2B5EF4-FFF2-40B4-BE49-F238E27FC236}">
                  <a16:creationId xmlns:a16="http://schemas.microsoft.com/office/drawing/2014/main" id="{F9B8CCD7-1BD6-A45D-8D9C-E9F15FCB8817}"/>
                </a:ext>
              </a:extLst>
            </p:cNvPr>
            <p:cNvSpPr/>
            <p:nvPr/>
          </p:nvSpPr>
          <p:spPr>
            <a:xfrm>
              <a:off x="1029088" y="4149204"/>
              <a:ext cx="406872" cy="406872"/>
            </a:xfrm>
            <a:prstGeom prst="flowChartSummingJunction">
              <a:avLst/>
            </a:prstGeom>
            <a:solidFill>
              <a:schemeClr val="bg1"/>
            </a:solidFill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流程图: 汇总连接 42">
              <a:extLst>
                <a:ext uri="{FF2B5EF4-FFF2-40B4-BE49-F238E27FC236}">
                  <a16:creationId xmlns:a16="http://schemas.microsoft.com/office/drawing/2014/main" id="{E9ED7996-71AD-1288-5713-660F0C26AE59}"/>
                </a:ext>
              </a:extLst>
            </p:cNvPr>
            <p:cNvSpPr/>
            <p:nvPr/>
          </p:nvSpPr>
          <p:spPr>
            <a:xfrm>
              <a:off x="2408774" y="4149204"/>
              <a:ext cx="406872" cy="406872"/>
            </a:xfrm>
            <a:prstGeom prst="flowChartSummingJunction">
              <a:avLst/>
            </a:prstGeom>
            <a:solidFill>
              <a:schemeClr val="bg1"/>
            </a:solidFill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FCF37F2A-4C6E-DC2D-34E8-4181933C0610}"/>
                </a:ext>
              </a:extLst>
            </p:cNvPr>
            <p:cNvSpPr txBox="1"/>
            <p:nvPr/>
          </p:nvSpPr>
          <p:spPr>
            <a:xfrm>
              <a:off x="831960" y="3032976"/>
              <a:ext cx="2607009" cy="1076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500" b="1" dirty="0">
                  <a:solidFill>
                    <a:srgbClr val="38B4B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分析花朵特征</a:t>
              </a:r>
              <a:endParaRPr lang="en-US" altLang="zh-CN" sz="1500" b="1" dirty="0">
                <a:solidFill>
                  <a:srgbClr val="38B4B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500" b="1" dirty="0">
                  <a:solidFill>
                    <a:srgbClr val="38B4B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确定花朵形状</a:t>
              </a:r>
              <a:endParaRPr lang="en-US" altLang="zh-CN" sz="1500" b="1" dirty="0">
                <a:solidFill>
                  <a:srgbClr val="38B4B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500" b="1" dirty="0">
                  <a:solidFill>
                    <a:srgbClr val="38B4B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绘制各种花朵的一般流程</a:t>
              </a:r>
              <a:endParaRPr lang="en-US" altLang="zh-CN" sz="1500" b="1" dirty="0">
                <a:solidFill>
                  <a:srgbClr val="38B4B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200358" y="2105861"/>
            <a:ext cx="2893823" cy="2596130"/>
            <a:chOff x="3272319" y="1959946"/>
            <a:chExt cx="2893823" cy="259613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8782BFA6-A89B-706C-490E-56D534E08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319" y="1959946"/>
              <a:ext cx="2224503" cy="1167865"/>
            </a:xfrm>
            <a:prstGeom prst="rect">
              <a:avLst/>
            </a:prstGeom>
          </p:spPr>
        </p:pic>
        <p:sp>
          <p:nvSpPr>
            <p:cNvPr id="39" name="流程图: 文档 38">
              <a:extLst>
                <a:ext uri="{FF2B5EF4-FFF2-40B4-BE49-F238E27FC236}">
                  <a16:creationId xmlns:a16="http://schemas.microsoft.com/office/drawing/2014/main" id="{11472104-78E8-C2C1-8736-71ACFE63DF06}"/>
                </a:ext>
              </a:extLst>
            </p:cNvPr>
            <p:cNvSpPr/>
            <p:nvPr/>
          </p:nvSpPr>
          <p:spPr>
            <a:xfrm rot="16200000">
              <a:off x="4169463" y="2354272"/>
              <a:ext cx="1438044" cy="2555315"/>
            </a:xfrm>
            <a:prstGeom prst="flowChartDocument">
              <a:avLst/>
            </a:prstGeom>
            <a:noFill/>
            <a:ln w="12700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流程图: 汇总连接 43">
              <a:extLst>
                <a:ext uri="{FF2B5EF4-FFF2-40B4-BE49-F238E27FC236}">
                  <a16:creationId xmlns:a16="http://schemas.microsoft.com/office/drawing/2014/main" id="{A49DFDDD-8AA9-CC98-CC07-BB56A3EBA82C}"/>
                </a:ext>
              </a:extLst>
            </p:cNvPr>
            <p:cNvSpPr/>
            <p:nvPr/>
          </p:nvSpPr>
          <p:spPr>
            <a:xfrm>
              <a:off x="3936925" y="4149204"/>
              <a:ext cx="406872" cy="406872"/>
            </a:xfrm>
            <a:prstGeom prst="flowChartSummingJunction">
              <a:avLst/>
            </a:prstGeom>
            <a:solidFill>
              <a:schemeClr val="bg1"/>
            </a:solidFill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流程图: 汇总连接 44">
              <a:extLst>
                <a:ext uri="{FF2B5EF4-FFF2-40B4-BE49-F238E27FC236}">
                  <a16:creationId xmlns:a16="http://schemas.microsoft.com/office/drawing/2014/main" id="{57B50E62-4928-A869-6FB7-AC8F42228985}"/>
                </a:ext>
              </a:extLst>
            </p:cNvPr>
            <p:cNvSpPr/>
            <p:nvPr/>
          </p:nvSpPr>
          <p:spPr>
            <a:xfrm>
              <a:off x="5316611" y="4149204"/>
              <a:ext cx="406872" cy="406872"/>
            </a:xfrm>
            <a:prstGeom prst="flowChartSummingJunction">
              <a:avLst/>
            </a:prstGeom>
            <a:solidFill>
              <a:schemeClr val="bg1"/>
            </a:solidFill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A1F0DC04-444B-47E3-42E8-027FAE2C0E63}"/>
                </a:ext>
              </a:extLst>
            </p:cNvPr>
            <p:cNvSpPr txBox="1"/>
            <p:nvPr/>
          </p:nvSpPr>
          <p:spPr>
            <a:xfrm>
              <a:off x="3606172" y="3021706"/>
              <a:ext cx="2527291" cy="1076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500" b="1" dirty="0">
                  <a:solidFill>
                    <a:srgbClr val="38B4B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绘制花朵，定义变量</a:t>
              </a:r>
              <a:endParaRPr lang="en-US" altLang="zh-CN" sz="1500" b="1" dirty="0">
                <a:solidFill>
                  <a:srgbClr val="38B4B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500" b="1" dirty="0">
                  <a:solidFill>
                    <a:srgbClr val="38B4B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修改绘制花朵的程序</a:t>
              </a:r>
              <a:endParaRPr lang="en-US" altLang="zh-CN" sz="1500" b="1" dirty="0">
                <a:solidFill>
                  <a:srgbClr val="38B4B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500" b="1" dirty="0">
                  <a:solidFill>
                    <a:srgbClr val="38B4B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绘制不同花朵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900248" y="2210366"/>
            <a:ext cx="2941502" cy="2515341"/>
            <a:chOff x="5970935" y="2030338"/>
            <a:chExt cx="2941502" cy="2515341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258A9857-B3E2-F6C8-E15E-96ADAB5CA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0935" y="2030338"/>
              <a:ext cx="2393321" cy="1086538"/>
            </a:xfrm>
            <a:prstGeom prst="rect">
              <a:avLst/>
            </a:prstGeom>
          </p:spPr>
        </p:pic>
        <p:sp>
          <p:nvSpPr>
            <p:cNvPr id="40" name="流程图: 文档 39">
              <a:extLst>
                <a:ext uri="{FF2B5EF4-FFF2-40B4-BE49-F238E27FC236}">
                  <a16:creationId xmlns:a16="http://schemas.microsoft.com/office/drawing/2014/main" id="{122BEEB9-2AD2-3549-1E91-115E68D10A43}"/>
                </a:ext>
              </a:extLst>
            </p:cNvPr>
            <p:cNvSpPr/>
            <p:nvPr/>
          </p:nvSpPr>
          <p:spPr>
            <a:xfrm rot="16200000">
              <a:off x="6897513" y="2333209"/>
              <a:ext cx="1413340" cy="2555315"/>
            </a:xfrm>
            <a:prstGeom prst="flowChartDocument">
              <a:avLst/>
            </a:prstGeom>
            <a:noFill/>
            <a:ln w="12700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流程图: 汇总连接 45">
              <a:extLst>
                <a:ext uri="{FF2B5EF4-FFF2-40B4-BE49-F238E27FC236}">
                  <a16:creationId xmlns:a16="http://schemas.microsoft.com/office/drawing/2014/main" id="{445E15E5-C7E0-8D3C-44E0-6274D9656FEE}"/>
                </a:ext>
              </a:extLst>
            </p:cNvPr>
            <p:cNvSpPr/>
            <p:nvPr/>
          </p:nvSpPr>
          <p:spPr>
            <a:xfrm>
              <a:off x="6619627" y="4138807"/>
              <a:ext cx="406872" cy="406872"/>
            </a:xfrm>
            <a:prstGeom prst="flowChartSummingJunction">
              <a:avLst/>
            </a:prstGeom>
            <a:solidFill>
              <a:schemeClr val="bg1"/>
            </a:solidFill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流程图: 汇总连接 46">
              <a:extLst>
                <a:ext uri="{FF2B5EF4-FFF2-40B4-BE49-F238E27FC236}">
                  <a16:creationId xmlns:a16="http://schemas.microsoft.com/office/drawing/2014/main" id="{5A0DF042-0151-FE57-3747-B6093FE64257}"/>
                </a:ext>
              </a:extLst>
            </p:cNvPr>
            <p:cNvSpPr/>
            <p:nvPr/>
          </p:nvSpPr>
          <p:spPr>
            <a:xfrm>
              <a:off x="7999313" y="4138807"/>
              <a:ext cx="406872" cy="406872"/>
            </a:xfrm>
            <a:prstGeom prst="flowChartSummingJunction">
              <a:avLst/>
            </a:prstGeom>
            <a:solidFill>
              <a:schemeClr val="bg1"/>
            </a:solidFill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E9A02A4A-FD72-5396-D2AD-40019146CED3}"/>
                </a:ext>
              </a:extLst>
            </p:cNvPr>
            <p:cNvSpPr txBox="1"/>
            <p:nvPr/>
          </p:nvSpPr>
          <p:spPr>
            <a:xfrm>
              <a:off x="6323591" y="3028125"/>
              <a:ext cx="2588846" cy="730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500" b="1" dirty="0">
                  <a:solidFill>
                    <a:srgbClr val="38B4B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用变量优化模型</a:t>
              </a:r>
              <a:endParaRPr lang="en-US" altLang="zh-CN" sz="1500" b="1" dirty="0">
                <a:solidFill>
                  <a:srgbClr val="38B4B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500" b="1" dirty="0">
                  <a:solidFill>
                    <a:srgbClr val="38B4B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算法实现</a:t>
              </a:r>
              <a:endParaRPr lang="en-US" altLang="zh-CN" sz="1500" b="1" dirty="0">
                <a:solidFill>
                  <a:srgbClr val="38B4B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608512" y="2219078"/>
            <a:ext cx="2929610" cy="2481948"/>
            <a:chOff x="8538843" y="2081898"/>
            <a:chExt cx="2929610" cy="2481948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80BE3CBD-0027-0363-E126-F4D30BAE2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8843" y="2081898"/>
              <a:ext cx="2260391" cy="983417"/>
            </a:xfrm>
            <a:prstGeom prst="rect">
              <a:avLst/>
            </a:prstGeom>
          </p:spPr>
        </p:pic>
        <p:sp>
          <p:nvSpPr>
            <p:cNvPr id="41" name="流程图: 文档 40">
              <a:extLst>
                <a:ext uri="{FF2B5EF4-FFF2-40B4-BE49-F238E27FC236}">
                  <a16:creationId xmlns:a16="http://schemas.microsoft.com/office/drawing/2014/main" id="{8CC09CD6-EC00-8CC8-C957-5FBC1E171D52}"/>
                </a:ext>
              </a:extLst>
            </p:cNvPr>
            <p:cNvSpPr/>
            <p:nvPr/>
          </p:nvSpPr>
          <p:spPr>
            <a:xfrm rot="16200000">
              <a:off x="9478264" y="2343343"/>
              <a:ext cx="1414216" cy="2566163"/>
            </a:xfrm>
            <a:prstGeom prst="flowChartDocument">
              <a:avLst/>
            </a:prstGeom>
            <a:noFill/>
            <a:ln w="12700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流程图: 汇总连接 47">
              <a:extLst>
                <a:ext uri="{FF2B5EF4-FFF2-40B4-BE49-F238E27FC236}">
                  <a16:creationId xmlns:a16="http://schemas.microsoft.com/office/drawing/2014/main" id="{219C5210-B093-206D-D7D9-85C8F28FD1EB}"/>
                </a:ext>
              </a:extLst>
            </p:cNvPr>
            <p:cNvSpPr/>
            <p:nvPr/>
          </p:nvSpPr>
          <p:spPr>
            <a:xfrm>
              <a:off x="9162708" y="4156974"/>
              <a:ext cx="406872" cy="406872"/>
            </a:xfrm>
            <a:prstGeom prst="flowChartSummingJunction">
              <a:avLst/>
            </a:prstGeom>
            <a:solidFill>
              <a:schemeClr val="bg1"/>
            </a:solidFill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流程图: 汇总连接 48">
              <a:extLst>
                <a:ext uri="{FF2B5EF4-FFF2-40B4-BE49-F238E27FC236}">
                  <a16:creationId xmlns:a16="http://schemas.microsoft.com/office/drawing/2014/main" id="{D70F5DB8-3A4B-0718-7D2F-7ABA33624C63}"/>
                </a:ext>
              </a:extLst>
            </p:cNvPr>
            <p:cNvSpPr/>
            <p:nvPr/>
          </p:nvSpPr>
          <p:spPr>
            <a:xfrm>
              <a:off x="10542394" y="4156974"/>
              <a:ext cx="406872" cy="406872"/>
            </a:xfrm>
            <a:prstGeom prst="flowChartSummingJunction">
              <a:avLst/>
            </a:prstGeom>
            <a:solidFill>
              <a:schemeClr val="bg1"/>
            </a:solidFill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902290" y="3367719"/>
              <a:ext cx="2046976" cy="384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500" b="1" dirty="0">
                  <a:solidFill>
                    <a:srgbClr val="38B4B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读一读、说一说</a:t>
              </a:r>
              <a:endParaRPr lang="en-US" altLang="zh-CN" sz="1500" b="1" dirty="0">
                <a:solidFill>
                  <a:srgbClr val="38B4B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7474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164633" y="1077367"/>
            <a:ext cx="4608637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分析花朵特征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观察花瓣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 descr="咪尼">
            <a:extLst>
              <a:ext uri="{FF2B5EF4-FFF2-40B4-BE49-F238E27FC236}">
                <a16:creationId xmlns:a16="http://schemas.microsoft.com/office/drawing/2014/main" id="{B666E145-E2F5-0D63-8946-68902D82A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190157" y="3749206"/>
            <a:ext cx="1124465" cy="1440000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4DC07561-91FC-C149-B31D-7ED3EEA73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065608" y="4881858"/>
            <a:ext cx="2382352" cy="129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818AD222-E753-9B1A-BA32-F29075AA3D11}"/>
              </a:ext>
            </a:extLst>
          </p:cNvPr>
          <p:cNvSpPr txBox="1"/>
          <p:nvPr/>
        </p:nvSpPr>
        <p:spPr>
          <a:xfrm>
            <a:off x="8065607" y="5199246"/>
            <a:ext cx="2256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观察表中的图形，说一说你的发现。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17" descr="咪咪">
            <a:extLst>
              <a:ext uri="{FF2B5EF4-FFF2-40B4-BE49-F238E27FC236}">
                <a16:creationId xmlns:a16="http://schemas.microsoft.com/office/drawing/2014/main" id="{A2B3DBF1-8957-DFBC-6350-46E6B5E87B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378" y="4033593"/>
            <a:ext cx="947897" cy="1303418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4DC07561-91FC-C149-B31D-7ED3EEA73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744040" y="4881858"/>
            <a:ext cx="2517636" cy="129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818AD222-E753-9B1A-BA32-F29075AA3D11}"/>
              </a:ext>
            </a:extLst>
          </p:cNvPr>
          <p:cNvSpPr txBox="1"/>
          <p:nvPr/>
        </p:nvSpPr>
        <p:spPr>
          <a:xfrm>
            <a:off x="1906511" y="5112430"/>
            <a:ext cx="2256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想一想，绘制正多边形花瓣时，需要先确定什么条件？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6B2B3EC-A45C-486B-8D97-8947176C07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0300" y="2005477"/>
            <a:ext cx="7577767" cy="25098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E450E-8BDD-5775-B182-4C90A0926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167F995-1789-C6A7-A8BD-811C6A3D2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0C636A8-1FAC-5356-0C93-EBBC9256C472}"/>
              </a:ext>
            </a:extLst>
          </p:cNvPr>
          <p:cNvSpPr txBox="1"/>
          <p:nvPr/>
        </p:nvSpPr>
        <p:spPr>
          <a:xfrm flipH="1">
            <a:off x="1164632" y="1077367"/>
            <a:ext cx="4931367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分析花朵特征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观察花朵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67C58D4-D57C-CE6F-2192-FC3E8C6680C0}"/>
              </a:ext>
            </a:extLst>
          </p:cNvPr>
          <p:cNvSpPr txBox="1"/>
          <p:nvPr/>
        </p:nvSpPr>
        <p:spPr>
          <a:xfrm>
            <a:off x="2341060" y="5369936"/>
            <a:ext cx="6767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观察、比较图 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4.2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中的花朵，想一想，花瓣数、花瓣边长和花瓣边数对花朵的形态各有什么影响？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17" descr="咪咪">
            <a:extLst>
              <a:ext uri="{FF2B5EF4-FFF2-40B4-BE49-F238E27FC236}">
                <a16:creationId xmlns:a16="http://schemas.microsoft.com/office/drawing/2014/main" id="{66E90055-EDD7-CB53-6FB9-BBAED3C9E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03" y="4590142"/>
            <a:ext cx="947897" cy="1303418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8A6D6C17-B503-9480-8706-A9E6D01A54ED}"/>
              </a:ext>
            </a:extLst>
          </p:cNvPr>
          <p:cNvSpPr txBox="1"/>
          <p:nvPr/>
        </p:nvSpPr>
        <p:spPr>
          <a:xfrm>
            <a:off x="1296911" y="4056655"/>
            <a:ext cx="225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圆角矩形标注 37">
            <a:extLst>
              <a:ext uri="{FF2B5EF4-FFF2-40B4-BE49-F238E27FC236}">
                <a16:creationId xmlns:a16="http://schemas.microsoft.com/office/drawing/2014/main" id="{C888371D-AF17-92C8-F148-0F9EA35A5AE3}"/>
              </a:ext>
            </a:extLst>
          </p:cNvPr>
          <p:cNvSpPr/>
          <p:nvPr/>
        </p:nvSpPr>
        <p:spPr>
          <a:xfrm>
            <a:off x="2305202" y="5241851"/>
            <a:ext cx="6923857" cy="874559"/>
          </a:xfrm>
          <a:prstGeom prst="wedgeRoundRectCallout">
            <a:avLst>
              <a:gd name="adj1" fmla="val -55102"/>
              <a:gd name="adj2" fmla="val -16749"/>
              <a:gd name="adj3" fmla="val 16667"/>
            </a:avLst>
          </a:prstGeom>
          <a:noFill/>
          <a:ln w="38100">
            <a:solidFill>
              <a:srgbClr val="7EB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3B6E395-E243-20D4-CD7F-E08BF35B7B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9889" y="2080647"/>
            <a:ext cx="8112219" cy="269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96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009711" y="1106243"/>
            <a:ext cx="6448924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确定花朵形状</a:t>
            </a: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确定花朵相关量</a:t>
            </a:r>
            <a:endParaRPr lang="zh-CN" altLang="zh-CN" sz="27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 descr="咪尼">
            <a:extLst>
              <a:ext uri="{FF2B5EF4-FFF2-40B4-BE49-F238E27FC236}">
                <a16:creationId xmlns:a16="http://schemas.microsoft.com/office/drawing/2014/main" id="{DDD2C039-C7DD-C166-F4FC-825AD474F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158" y="4644130"/>
            <a:ext cx="1149316" cy="1471825"/>
          </a:xfrm>
          <a:prstGeom prst="rect">
            <a:avLst/>
          </a:prstGeom>
        </p:spPr>
      </p:pic>
      <p:sp>
        <p:nvSpPr>
          <p:cNvPr id="16" name="圆角矩形标注 15"/>
          <p:cNvSpPr/>
          <p:nvPr/>
        </p:nvSpPr>
        <p:spPr>
          <a:xfrm>
            <a:off x="3009404" y="5380043"/>
            <a:ext cx="6706946" cy="800162"/>
          </a:xfrm>
          <a:prstGeom prst="wedgeRoundRectCallout">
            <a:avLst>
              <a:gd name="adj1" fmla="val -55102"/>
              <a:gd name="adj2" fmla="val -16749"/>
              <a:gd name="adj3" fmla="val 16667"/>
            </a:avLst>
          </a:prstGeom>
          <a:noFill/>
          <a:ln w="38100">
            <a:solidFill>
              <a:srgbClr val="7EB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BA0F5EA-AFDC-9EDD-F477-C52FDDC130FB}"/>
              </a:ext>
            </a:extLst>
          </p:cNvPr>
          <p:cNvSpPr txBox="1"/>
          <p:nvPr/>
        </p:nvSpPr>
        <p:spPr>
          <a:xfrm flipH="1">
            <a:off x="2737942" y="5557502"/>
            <a:ext cx="697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观察表 中的不同花朵，根据图形实际情况填写各因素的数值。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0E56C06-A367-9639-95F6-52DEFC7392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0180" y="1964834"/>
            <a:ext cx="7731639" cy="292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39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F0B0A-F25B-28B4-1CA9-CB215816B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0B414FF-C4CB-76DA-894D-BFC819A77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56BD310-6006-33F8-65CD-830FC9E08FBA}"/>
              </a:ext>
            </a:extLst>
          </p:cNvPr>
          <p:cNvSpPr txBox="1"/>
          <p:nvPr/>
        </p:nvSpPr>
        <p:spPr>
          <a:xfrm flipH="1">
            <a:off x="1009711" y="1106243"/>
            <a:ext cx="6978407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确定花朵形状</a:t>
            </a: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确定花瓣旋转角度</a:t>
            </a:r>
            <a:endParaRPr lang="zh-CN" altLang="zh-CN" sz="27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 descr="咪尼">
            <a:extLst>
              <a:ext uri="{FF2B5EF4-FFF2-40B4-BE49-F238E27FC236}">
                <a16:creationId xmlns:a16="http://schemas.microsoft.com/office/drawing/2014/main" id="{9114FCB9-9E82-7FED-A9C1-1A4D81E81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452" y="4538701"/>
            <a:ext cx="1149316" cy="147182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775EE90-FB47-7982-2D8B-AAA613F7E708}"/>
              </a:ext>
            </a:extLst>
          </p:cNvPr>
          <p:cNvSpPr txBox="1"/>
          <p:nvPr/>
        </p:nvSpPr>
        <p:spPr>
          <a:xfrm flipH="1">
            <a:off x="3169448" y="5557502"/>
            <a:ext cx="6582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想一想，绘制花朵时有几种旋转角度？请思考后填写表。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6" name="圆角矩形标注 15">
            <a:extLst>
              <a:ext uri="{FF2B5EF4-FFF2-40B4-BE49-F238E27FC236}">
                <a16:creationId xmlns:a16="http://schemas.microsoft.com/office/drawing/2014/main" id="{4C003962-E305-FC84-AAEF-A46C52B18D49}"/>
              </a:ext>
            </a:extLst>
          </p:cNvPr>
          <p:cNvSpPr/>
          <p:nvPr/>
        </p:nvSpPr>
        <p:spPr>
          <a:xfrm>
            <a:off x="3009404" y="5380043"/>
            <a:ext cx="6170455" cy="800162"/>
          </a:xfrm>
          <a:prstGeom prst="wedgeRoundRectCallout">
            <a:avLst>
              <a:gd name="adj1" fmla="val -55102"/>
              <a:gd name="adj2" fmla="val -16749"/>
              <a:gd name="adj3" fmla="val 16667"/>
            </a:avLst>
          </a:prstGeom>
          <a:noFill/>
          <a:ln w="38100">
            <a:solidFill>
              <a:srgbClr val="7EB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C2EEFAC-A093-E082-C052-A4F63F1EA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721" y="1856822"/>
            <a:ext cx="7312558" cy="313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1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068380" y="1131907"/>
            <a:ext cx="6740596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确定绘制各种花朵的算法实现流程</a:t>
            </a:r>
            <a:endParaRPr lang="zh-CN" altLang="zh-CN" sz="27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 descr="咪尼">
            <a:extLst>
              <a:ext uri="{FF2B5EF4-FFF2-40B4-BE49-F238E27FC236}">
                <a16:creationId xmlns:a16="http://schemas.microsoft.com/office/drawing/2014/main" id="{B666E145-E2F5-0D63-8946-68902D82A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706" y="4939297"/>
            <a:ext cx="887292" cy="1136274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39E6DF71-BD16-509F-3CE1-2723B65003E2}"/>
              </a:ext>
            </a:extLst>
          </p:cNvPr>
          <p:cNvSpPr txBox="1"/>
          <p:nvPr/>
        </p:nvSpPr>
        <p:spPr>
          <a:xfrm flipH="1">
            <a:off x="2632458" y="4746988"/>
            <a:ext cx="656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分析好花朵特征，确定关键因素后，定义相关变量，优化程序，形成绘制各种花朵的算法，一般流程如图所示。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8" name="圆角矩形标注 37"/>
          <p:cNvSpPr/>
          <p:nvPr/>
        </p:nvSpPr>
        <p:spPr>
          <a:xfrm>
            <a:off x="2468830" y="4632875"/>
            <a:ext cx="6923857" cy="874559"/>
          </a:xfrm>
          <a:prstGeom prst="wedgeRoundRectCallout">
            <a:avLst>
              <a:gd name="adj1" fmla="val -53289"/>
              <a:gd name="adj2" fmla="val 48855"/>
              <a:gd name="adj3" fmla="val 16667"/>
            </a:avLst>
          </a:prstGeom>
          <a:noFill/>
          <a:ln w="38100">
            <a:solidFill>
              <a:srgbClr val="7EB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70CC231-BEEE-CD8C-6854-4E930536F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937" y="2675123"/>
            <a:ext cx="6100894" cy="97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96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164634" y="1077367"/>
            <a:ext cx="3712165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绘制花朵，定义变量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" name="图片 1" descr="咪尼">
            <a:extLst>
              <a:ext uri="{FF2B5EF4-FFF2-40B4-BE49-F238E27FC236}">
                <a16:creationId xmlns:a16="http://schemas.microsoft.com/office/drawing/2014/main" id="{29114BC2-12A5-B3BC-51B7-DF53472B9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73" y="4511399"/>
            <a:ext cx="1149316" cy="1471825"/>
          </a:xfrm>
          <a:prstGeom prst="rect">
            <a:avLst/>
          </a:prstGeom>
        </p:spPr>
      </p:pic>
      <p:sp>
        <p:nvSpPr>
          <p:cNvPr id="3" name="圆角矩形标注 10">
            <a:extLst>
              <a:ext uri="{FF2B5EF4-FFF2-40B4-BE49-F238E27FC236}">
                <a16:creationId xmlns:a16="http://schemas.microsoft.com/office/drawing/2014/main" id="{819CE709-A032-8BF0-25E2-3042387872BB}"/>
              </a:ext>
            </a:extLst>
          </p:cNvPr>
          <p:cNvSpPr/>
          <p:nvPr/>
        </p:nvSpPr>
        <p:spPr>
          <a:xfrm>
            <a:off x="2050397" y="3754144"/>
            <a:ext cx="2826402" cy="1493168"/>
          </a:xfrm>
          <a:prstGeom prst="wedgeRoundRectCallout">
            <a:avLst>
              <a:gd name="adj1" fmla="val -59319"/>
              <a:gd name="adj2" fmla="val 42123"/>
              <a:gd name="adj3" fmla="val 16667"/>
            </a:avLst>
          </a:prstGeom>
          <a:noFill/>
          <a:ln w="38100">
            <a:solidFill>
              <a:srgbClr val="7EB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3BEE32B-0639-33D1-79BB-A8376427722B}"/>
              </a:ext>
            </a:extLst>
          </p:cNvPr>
          <p:cNvSpPr txBox="1"/>
          <p:nvPr/>
        </p:nvSpPr>
        <p:spPr>
          <a:xfrm flipH="1">
            <a:off x="2168937" y="3900563"/>
            <a:ext cx="2707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想一想：定义变量后，初始的默认值为 </a:t>
            </a:r>
            <a:r>
              <a:rPr lang="en-US" altLang="zh-CN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，可以用哪些方法重新设置它们的值？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6552A7D-2877-9E09-9ECA-FDBB9096F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6887" y="2397585"/>
            <a:ext cx="1038225" cy="1409700"/>
          </a:xfrm>
          <a:prstGeom prst="rect">
            <a:avLst/>
          </a:prstGeom>
        </p:spPr>
      </p:pic>
      <p:pic>
        <p:nvPicPr>
          <p:cNvPr id="8" name="图片 7" descr="咪咪">
            <a:extLst>
              <a:ext uri="{FF2B5EF4-FFF2-40B4-BE49-F238E27FC236}">
                <a16:creationId xmlns:a16="http://schemas.microsoft.com/office/drawing/2014/main" id="{E81CFE46-9948-C886-8D6F-6D5D27E4AF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1603" y="2947296"/>
            <a:ext cx="947897" cy="130341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910B924-1205-D169-77CB-2EE4F9174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394753" y="4152498"/>
            <a:ext cx="3220799" cy="171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CDF85A6-B969-B29A-D940-0D457E06728D}"/>
              </a:ext>
            </a:extLst>
          </p:cNvPr>
          <p:cNvSpPr txBox="1"/>
          <p:nvPr/>
        </p:nvSpPr>
        <p:spPr>
          <a:xfrm>
            <a:off x="7559346" y="4437936"/>
            <a:ext cx="2826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提个醒：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在图形化编程中，变量的命名没有统一标准，但命名要准确易懂、简洁明了，便于阅读和修改。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63520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heme/theme1.xml><?xml version="1.0" encoding="utf-8"?>
<a:theme xmlns:a="http://schemas.openxmlformats.org/drawingml/2006/main" name="Office 主题​​">
  <a:themeElements>
    <a:clrScheme name="自定义 128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7661C7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3871</TotalTime>
  <Words>618</Words>
  <Application>Microsoft Office PowerPoint</Application>
  <PresentationFormat>宽屏</PresentationFormat>
  <Paragraphs>65</Paragraphs>
  <Slides>16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隶书</vt:lpstr>
      <vt:lpstr>印品灵秀体</vt:lpstr>
      <vt:lpstr>微软雅黑</vt:lpstr>
      <vt:lpstr>楷体</vt:lpstr>
      <vt:lpstr>Wingdings</vt:lpstr>
      <vt:lpstr>黑体</vt:lpstr>
      <vt:lpstr>Arial</vt:lpstr>
      <vt:lpstr>Calibri</vt:lpstr>
      <vt:lpstr>方正启体简体</vt:lpstr>
      <vt:lpstr>【豌豆】核桃体</vt:lpstr>
      <vt:lpstr>Office 主题​​</vt:lpstr>
      <vt:lpstr>1</vt:lpstr>
      <vt:lpstr>1_1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滕 理者</dc:creator>
  <cp:lastModifiedBy>tellei</cp:lastModifiedBy>
  <cp:revision>261</cp:revision>
  <dcterms:created xsi:type="dcterms:W3CDTF">2021-03-10T11:26:00Z</dcterms:created>
  <dcterms:modified xsi:type="dcterms:W3CDTF">2025-02-08T18:45:26Z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C52715AC566E4873B52B85CF702F7A2E</vt:lpwstr>
  </property>
  <property fmtid="{D5CDD505-2E9C-101B-9397-08002B2CF9AE}" pid="3" name="KSOProductBuildVer">
    <vt:lpwstr>2052-11.8.2.12187</vt:lpwstr>
  </property>
</Properties>
</file>