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1" r:id="rId2"/>
    <p:sldMasterId id="2147483654" r:id="rId3"/>
  </p:sldMasterIdLst>
  <p:notesMasterIdLst>
    <p:notesMasterId r:id="rId18"/>
  </p:notesMasterIdLst>
  <p:handoutMasterIdLst>
    <p:handoutMasterId r:id="rId19"/>
  </p:handoutMasterIdLst>
  <p:sldIdLst>
    <p:sldId id="12703" r:id="rId4"/>
    <p:sldId id="12706" r:id="rId5"/>
    <p:sldId id="12726" r:id="rId6"/>
    <p:sldId id="12707" r:id="rId7"/>
    <p:sldId id="12727" r:id="rId8"/>
    <p:sldId id="12735" r:id="rId9"/>
    <p:sldId id="12738" r:id="rId10"/>
    <p:sldId id="12729" r:id="rId11"/>
    <p:sldId id="12737" r:id="rId12"/>
    <p:sldId id="12731" r:id="rId13"/>
    <p:sldId id="12739" r:id="rId14"/>
    <p:sldId id="12734" r:id="rId15"/>
    <p:sldId id="12741" r:id="rId16"/>
    <p:sldId id="12704" r:id="rId17"/>
  </p:sldIdLst>
  <p:sldSz cx="12192000" cy="6858000"/>
  <p:notesSz cx="6858000" cy="9144000"/>
  <p:embeddedFontLst>
    <p:embeddedFont>
      <p:font typeface="【豌豆】核桃体" panose="02010600030101010101" charset="-122"/>
      <p:regular r:id="rId20"/>
    </p:embeddedFont>
    <p:embeddedFont>
      <p:font typeface="方正启体简体" panose="02010600030101010101" charset="-122"/>
      <p:regular r:id="rId21"/>
    </p:embeddedFont>
    <p:embeddedFont>
      <p:font typeface="方正苏新诗柳楷简体" panose="02010600030101010101" charset="-122"/>
      <p:regular r:id="rId22"/>
    </p:embeddedFont>
    <p:embeddedFont>
      <p:font typeface="黑体" panose="02010609060101010101" pitchFamily="49" charset="-122"/>
      <p:regular r:id="rId23"/>
    </p:embeddedFont>
    <p:embeddedFont>
      <p:font typeface="楷体" panose="02010609060101010101" pitchFamily="49" charset="-122"/>
      <p:regular r:id="rId24"/>
    </p:embeddedFont>
    <p:embeddedFont>
      <p:font typeface="隶书" panose="02010509060101010101" pitchFamily="49" charset="-122"/>
      <p:regular r:id="rId25"/>
    </p:embeddedFont>
    <p:embeddedFont>
      <p:font typeface="微软雅黑" panose="020B0503020204020204" pitchFamily="34" charset="-122"/>
      <p:regular r:id="rId26"/>
      <p:bold r:id="rId27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2">
          <p15:clr>
            <a:srgbClr val="A4A3A4"/>
          </p15:clr>
        </p15:guide>
        <p15:guide id="2" orient="horz" pos="522">
          <p15:clr>
            <a:srgbClr val="A4A3A4"/>
          </p15:clr>
        </p15:guide>
        <p15:guide id="3" pos="465">
          <p15:clr>
            <a:srgbClr val="A4A3A4"/>
          </p15:clr>
        </p15:guide>
        <p15:guide id="4" pos="7201">
          <p15:clr>
            <a:srgbClr val="A4A3A4"/>
          </p15:clr>
        </p15:guide>
        <p15:guide id="5" orient="horz" pos="3743">
          <p15:clr>
            <a:srgbClr val="A4A3A4"/>
          </p15:clr>
        </p15:guide>
        <p15:guide id="6" pos="392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2">
          <p15:clr>
            <a:srgbClr val="A4A3A4"/>
          </p15:clr>
        </p15:guide>
        <p15:guide id="2" pos="221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B4B4"/>
    <a:srgbClr val="7EBFB9"/>
    <a:srgbClr val="8ED0E2"/>
    <a:srgbClr val="80CFCF"/>
    <a:srgbClr val="AAFCB6"/>
    <a:srgbClr val="72B3F0"/>
    <a:srgbClr val="A4CAEF"/>
    <a:srgbClr val="8CCEE0"/>
    <a:srgbClr val="CCE6E4"/>
    <a:srgbClr val="A3D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93" autoAdjust="0"/>
    <p:restoredTop sz="93939" autoAdjust="0"/>
  </p:normalViewPr>
  <p:slideViewPr>
    <p:cSldViewPr snapToGrid="0" showGuides="1">
      <p:cViewPr varScale="1">
        <p:scale>
          <a:sx n="107" d="100"/>
          <a:sy n="107" d="100"/>
        </p:scale>
        <p:origin x="288" y="108"/>
      </p:cViewPr>
      <p:guideLst>
        <p:guide orient="horz" pos="2192"/>
        <p:guide orient="horz" pos="522"/>
        <p:guide pos="465"/>
        <p:guide pos="7201"/>
        <p:guide orient="horz" pos="3743"/>
        <p:guide pos="392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2754" y="102"/>
      </p:cViewPr>
      <p:guideLst>
        <p:guide orient="horz" pos="2922"/>
        <p:guide pos="221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2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5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2AC84-138A-4039-B832-395EB8332434}" type="datetimeFigureOut">
              <a:rPr lang="zh-CN" altLang="en-US" smtClean="0"/>
              <a:t>2025/1/26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9AF30D-CE41-48D6-8D0D-3B704E12F1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6274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fld id="{F4F39D6B-3B0B-46FE-B8BE-0F0A56ED4D23}" type="datetimeFigureOut">
              <a:rPr lang="zh-CN" altLang="en-US" smtClean="0"/>
              <a:t>2025/1/26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fld id="{F051B22D-B9B7-460C-AFF5-E4A2A2B766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365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隶书" panose="02010509060101010101" pitchFamily="49" charset="-122"/>
        <a:ea typeface="隶书" panose="02010509060101010101" pitchFamily="49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隶书" panose="02010509060101010101" pitchFamily="49" charset="-122"/>
        <a:ea typeface="隶书" panose="02010509060101010101" pitchFamily="49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隶书" panose="02010509060101010101" pitchFamily="49" charset="-122"/>
        <a:ea typeface="隶书" panose="02010509060101010101" pitchFamily="49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隶书" panose="02010509060101010101" pitchFamily="49" charset="-122"/>
        <a:ea typeface="隶书" panose="02010509060101010101" pitchFamily="49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隶书" panose="02010509060101010101" pitchFamily="49" charset="-122"/>
        <a:ea typeface="隶书" panose="02010509060101010101" pitchFamily="49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24817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11625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7935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1A431E-29D1-759C-45C2-4450B638B6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795BB5E-F798-9F4B-2653-643D395B0F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03E2FC4-3217-6822-38CA-7AA9AB4AAB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5DBCF90-1435-4A13-6BFC-DA85AC840E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45552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3158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2891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546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0967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2038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9438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1021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16532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5765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solidFill>
          <a:srgbClr val="016A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bg>
      <p:bgPr>
        <a:solidFill>
          <a:srgbClr val="016A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960985" y="6429426"/>
            <a:ext cx="3053458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旋转花瓣成花朵</a:t>
            </a: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2" y="6451661"/>
            <a:ext cx="358012" cy="28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2" y="6451661"/>
            <a:ext cx="358012" cy="28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305" y="445569"/>
            <a:ext cx="5342272" cy="35655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387" y="328922"/>
            <a:ext cx="1588011" cy="473203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/>
        </p:nvSpPr>
        <p:spPr>
          <a:xfrm>
            <a:off x="6562357" y="442375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准备间</a:t>
            </a:r>
          </a:p>
        </p:txBody>
      </p:sp>
      <p:sp>
        <p:nvSpPr>
          <p:cNvPr id="13" name="文本框 12"/>
          <p:cNvSpPr txBox="1"/>
          <p:nvPr userDrawn="1"/>
        </p:nvSpPr>
        <p:spPr>
          <a:xfrm>
            <a:off x="8025934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活动室</a:t>
            </a: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9258626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收获园</a:t>
            </a:r>
          </a:p>
        </p:txBody>
      </p:sp>
      <p:sp>
        <p:nvSpPr>
          <p:cNvPr id="15" name="文本框 14"/>
          <p:cNvSpPr txBox="1"/>
          <p:nvPr userDrawn="1"/>
        </p:nvSpPr>
        <p:spPr>
          <a:xfrm>
            <a:off x="10635176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挑战台</a:t>
            </a:r>
          </a:p>
        </p:txBody>
      </p: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BD01736B-DC08-AEC7-D63D-9F5BD851D296}"/>
              </a:ext>
            </a:extLst>
          </p:cNvPr>
          <p:cNvSpPr txBox="1"/>
          <p:nvPr userDrawn="1"/>
        </p:nvSpPr>
        <p:spPr>
          <a:xfrm>
            <a:off x="960985" y="6429426"/>
            <a:ext cx="3053458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旋转花瓣成花朵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2" y="6451661"/>
            <a:ext cx="358012" cy="28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305" y="445569"/>
            <a:ext cx="5342272" cy="35655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124" y="326636"/>
            <a:ext cx="1815850" cy="475489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6562357" y="44237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kern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cs"/>
              </a:rPr>
              <a:t>准备间</a:t>
            </a:r>
          </a:p>
        </p:txBody>
      </p:sp>
      <p:sp>
        <p:nvSpPr>
          <p:cNvPr id="5" name="文本框 4"/>
          <p:cNvSpPr txBox="1"/>
          <p:nvPr userDrawn="1"/>
        </p:nvSpPr>
        <p:spPr>
          <a:xfrm>
            <a:off x="7964974" y="457764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kern="1200" dirty="0">
                <a:solidFill>
                  <a:schemeClr val="accent1">
                    <a:lumMod val="75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cs"/>
              </a:rPr>
              <a:t>活动室</a:t>
            </a:r>
          </a:p>
        </p:txBody>
      </p:sp>
      <p:sp>
        <p:nvSpPr>
          <p:cNvPr id="8" name="文本框 7"/>
          <p:cNvSpPr txBox="1"/>
          <p:nvPr userDrawn="1"/>
        </p:nvSpPr>
        <p:spPr>
          <a:xfrm>
            <a:off x="9258626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收获园</a:t>
            </a:r>
          </a:p>
        </p:txBody>
      </p:sp>
      <p:sp>
        <p:nvSpPr>
          <p:cNvPr id="10" name="文本框 9"/>
          <p:cNvSpPr txBox="1"/>
          <p:nvPr userDrawn="1"/>
        </p:nvSpPr>
        <p:spPr>
          <a:xfrm>
            <a:off x="10635176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挑战台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4956B88B-985A-5FED-C514-CDB383DD399C}"/>
              </a:ext>
            </a:extLst>
          </p:cNvPr>
          <p:cNvSpPr txBox="1"/>
          <p:nvPr userDrawn="1"/>
        </p:nvSpPr>
        <p:spPr>
          <a:xfrm>
            <a:off x="960985" y="6429426"/>
            <a:ext cx="3053458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旋转花瓣成花朵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2" y="6451661"/>
            <a:ext cx="358012" cy="28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305" y="445569"/>
            <a:ext cx="5342272" cy="35655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285" y="326636"/>
            <a:ext cx="1815850" cy="475489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6562357" y="44237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kern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cs"/>
              </a:rPr>
              <a:t>准备间</a:t>
            </a:r>
          </a:p>
        </p:txBody>
      </p:sp>
      <p:sp>
        <p:nvSpPr>
          <p:cNvPr id="5" name="文本框 4"/>
          <p:cNvSpPr txBox="1"/>
          <p:nvPr userDrawn="1"/>
        </p:nvSpPr>
        <p:spPr>
          <a:xfrm>
            <a:off x="8025934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活动室</a:t>
            </a:r>
          </a:p>
        </p:txBody>
      </p:sp>
      <p:sp>
        <p:nvSpPr>
          <p:cNvPr id="8" name="文本框 7"/>
          <p:cNvSpPr txBox="1"/>
          <p:nvPr userDrawn="1"/>
        </p:nvSpPr>
        <p:spPr>
          <a:xfrm>
            <a:off x="9258626" y="457764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kern="1200" dirty="0">
                <a:solidFill>
                  <a:schemeClr val="accent1">
                    <a:lumMod val="75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cs"/>
              </a:rPr>
              <a:t>收获园</a:t>
            </a:r>
          </a:p>
        </p:txBody>
      </p:sp>
      <p:sp>
        <p:nvSpPr>
          <p:cNvPr id="10" name="文本框 9"/>
          <p:cNvSpPr txBox="1"/>
          <p:nvPr userDrawn="1"/>
        </p:nvSpPr>
        <p:spPr>
          <a:xfrm>
            <a:off x="10635176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挑战台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7C4E3599-268E-65E3-AC9F-110913B1065F}"/>
              </a:ext>
            </a:extLst>
          </p:cNvPr>
          <p:cNvSpPr txBox="1"/>
          <p:nvPr userDrawn="1"/>
        </p:nvSpPr>
        <p:spPr>
          <a:xfrm>
            <a:off x="960985" y="6429426"/>
            <a:ext cx="3053458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旋转花瓣成花朵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2" y="6451661"/>
            <a:ext cx="358012" cy="28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305" y="445569"/>
            <a:ext cx="5342272" cy="3565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566" y="328922"/>
            <a:ext cx="1588011" cy="473203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6562357" y="45783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kern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cs"/>
              </a:rPr>
              <a:t>准备间</a:t>
            </a:r>
          </a:p>
        </p:txBody>
      </p:sp>
      <p:sp>
        <p:nvSpPr>
          <p:cNvPr id="5" name="文本框 4"/>
          <p:cNvSpPr txBox="1"/>
          <p:nvPr userDrawn="1"/>
        </p:nvSpPr>
        <p:spPr>
          <a:xfrm>
            <a:off x="8025934" y="45783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活动室</a:t>
            </a:r>
          </a:p>
        </p:txBody>
      </p:sp>
      <p:sp>
        <p:nvSpPr>
          <p:cNvPr id="8" name="文本框 7"/>
          <p:cNvSpPr txBox="1"/>
          <p:nvPr userDrawn="1"/>
        </p:nvSpPr>
        <p:spPr>
          <a:xfrm>
            <a:off x="9258626" y="45783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收获园</a:t>
            </a:r>
          </a:p>
        </p:txBody>
      </p:sp>
      <p:sp>
        <p:nvSpPr>
          <p:cNvPr id="10" name="文本框 9"/>
          <p:cNvSpPr txBox="1"/>
          <p:nvPr userDrawn="1"/>
        </p:nvSpPr>
        <p:spPr>
          <a:xfrm>
            <a:off x="10604696" y="442449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kern="1200" dirty="0">
                <a:solidFill>
                  <a:schemeClr val="accent1">
                    <a:lumMod val="75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cs"/>
              </a:rPr>
              <a:t>挑战台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CFB5371A-E13C-35CE-2EFA-0A2073C1FA8A}"/>
              </a:ext>
            </a:extLst>
          </p:cNvPr>
          <p:cNvSpPr txBox="1"/>
          <p:nvPr userDrawn="1"/>
        </p:nvSpPr>
        <p:spPr>
          <a:xfrm>
            <a:off x="960985" y="6429426"/>
            <a:ext cx="3053458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旋转花瓣成花朵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362857" y="371475"/>
            <a:ext cx="11466286" cy="6115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4CAE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</p:txBody>
      </p: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4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11"/>
          <a:stretch>
            <a:fillRect/>
          </a:stretch>
        </p:blipFill>
        <p:spPr>
          <a:xfrm>
            <a:off x="-1" y="17695"/>
            <a:ext cx="12191999" cy="6840305"/>
          </a:xfrm>
          <a:prstGeom prst="rect">
            <a:avLst/>
          </a:prstGeom>
        </p:spPr>
      </p:pic>
      <p:sp>
        <p:nvSpPr>
          <p:cNvPr id="17" name="矩形: 圆角 16"/>
          <p:cNvSpPr/>
          <p:nvPr userDrawn="1"/>
        </p:nvSpPr>
        <p:spPr>
          <a:xfrm>
            <a:off x="362857" y="424207"/>
            <a:ext cx="11466286" cy="6062318"/>
          </a:xfrm>
          <a:prstGeom prst="roundRect">
            <a:avLst>
              <a:gd name="adj" fmla="val 6926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4CAE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</p:txBody>
      </p: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8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11"/>
          <a:stretch>
            <a:fillRect/>
          </a:stretch>
        </p:blipFill>
        <p:spPr>
          <a:xfrm>
            <a:off x="-1" y="17695"/>
            <a:ext cx="12191999" cy="6840305"/>
          </a:xfrm>
          <a:prstGeom prst="rect">
            <a:avLst/>
          </a:prstGeom>
        </p:spPr>
      </p:pic>
      <p:sp>
        <p:nvSpPr>
          <p:cNvPr id="17" name="矩形 16"/>
          <p:cNvSpPr/>
          <p:nvPr userDrawn="1"/>
        </p:nvSpPr>
        <p:spPr>
          <a:xfrm>
            <a:off x="443059" y="810706"/>
            <a:ext cx="11255605" cy="55052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6.xml"/><Relationship Id="rId7" Type="http://schemas.openxmlformats.org/officeDocument/2006/relationships/image" Target="../media/image12.jpeg"/><Relationship Id="rId12" Type="http://schemas.openxmlformats.org/officeDocument/2006/relationships/image" Target="../media/image13.jpe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11" Type="http://schemas.openxmlformats.org/officeDocument/2006/relationships/image" Target="file:///C:\Users\ADMINI~1\AppData\Local\Temp\SNAGHTML2ed1775.PNG" TargetMode="External"/><Relationship Id="rId5" Type="http://schemas.openxmlformats.org/officeDocument/2006/relationships/notesSlide" Target="../notesSlides/notesSlide10.xml"/><Relationship Id="rId10" Type="http://schemas.openxmlformats.org/officeDocument/2006/relationships/image" Target="../media/image19.png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27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30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5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10" Type="http://schemas.openxmlformats.org/officeDocument/2006/relationships/image" Target="../media/image18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file:///C:\Users\ADMINI~1\AppData\Local\Temp\SNAGHTML2ed1775.PNG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ADMINI~1\AppData\Local\Temp\SNAGHTML2ed1775.PNG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21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4CA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3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11"/>
          <a:stretch>
            <a:fillRect/>
          </a:stretch>
        </p:blipFill>
        <p:spPr>
          <a:xfrm>
            <a:off x="-1" y="0"/>
            <a:ext cx="12191999" cy="6840305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1072266" y="511446"/>
            <a:ext cx="10047462" cy="5835108"/>
          </a:xfrm>
          <a:prstGeom prst="roundRect">
            <a:avLst>
              <a:gd name="adj" fmla="val 8975"/>
            </a:avLst>
          </a:prstGeom>
          <a:solidFill>
            <a:schemeClr val="bg1"/>
          </a:solidFill>
          <a:ln w="38100">
            <a:solidFill>
              <a:srgbClr val="41516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灵秀体" panose="02000000000000000000" pitchFamily="2" charset="-122"/>
              <a:ea typeface="印品灵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3" name="矩形 259"/>
          <p:cNvSpPr>
            <a:spLocks noChangeArrowheads="1"/>
          </p:cNvSpPr>
          <p:nvPr/>
        </p:nvSpPr>
        <p:spPr bwMode="auto">
          <a:xfrm>
            <a:off x="1689400" y="2506483"/>
            <a:ext cx="8253095" cy="1974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5000" b="1" dirty="0">
                <a:solidFill>
                  <a:srgbClr val="0070C0"/>
                </a:solidFill>
                <a:effectLst>
                  <a:glow rad="292100">
                    <a:schemeClr val="bg1">
                      <a:alpha val="12000"/>
                    </a:schemeClr>
                  </a:glow>
                </a:effectLst>
              </a:rPr>
              <a:t>第</a:t>
            </a:r>
            <a:r>
              <a:rPr lang="en-US" altLang="zh-CN" sz="5000" b="1" dirty="0">
                <a:solidFill>
                  <a:srgbClr val="0070C0"/>
                </a:solidFill>
                <a:effectLst>
                  <a:glow rad="292100">
                    <a:schemeClr val="bg1">
                      <a:alpha val="12000"/>
                    </a:schemeClr>
                  </a:glow>
                </a:effectLst>
              </a:rPr>
              <a:t>3</a:t>
            </a:r>
            <a:r>
              <a:rPr lang="zh-CN" altLang="en-US" sz="5000" b="1" dirty="0">
                <a:solidFill>
                  <a:srgbClr val="0070C0"/>
                </a:solidFill>
                <a:effectLst>
                  <a:glow rad="292100">
                    <a:schemeClr val="bg1">
                      <a:alpha val="12000"/>
                    </a:schemeClr>
                  </a:glow>
                </a:effectLst>
              </a:rPr>
              <a:t>课  旋转花瓣成花朵</a:t>
            </a:r>
            <a:endParaRPr lang="en-US" altLang="zh-CN" sz="5000" b="1" dirty="0">
              <a:solidFill>
                <a:srgbClr val="0070C0"/>
              </a:solidFill>
              <a:effectLst>
                <a:glow rad="292100">
                  <a:schemeClr val="bg1">
                    <a:alpha val="12000"/>
                  </a:schemeClr>
                </a:glow>
              </a:effectLst>
            </a:endParaRPr>
          </a:p>
          <a:p>
            <a:pPr algn="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5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35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模型建构</a:t>
            </a:r>
          </a:p>
        </p:txBody>
      </p:sp>
      <p:sp>
        <p:nvSpPr>
          <p:cNvPr id="4" name="矩形 259"/>
          <p:cNvSpPr>
            <a:spLocks noChangeArrowheads="1"/>
          </p:cNvSpPr>
          <p:nvPr/>
        </p:nvSpPr>
        <p:spPr bwMode="auto">
          <a:xfrm>
            <a:off x="7099067" y="919406"/>
            <a:ext cx="3754226" cy="36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第</a:t>
            </a:r>
            <a:r>
              <a:rPr lang="en-US" altLang="zh-CN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r>
              <a:rPr lang="zh-CN" alt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单元  </a:t>
            </a:r>
            <a:r>
              <a:rPr lang="zh-CN" alt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美丽花园巧绘制</a:t>
            </a:r>
            <a:endParaRPr lang="zh-CN" altLang="en-US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3609504" y="5070031"/>
            <a:ext cx="4792984" cy="38047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35998" tIns="35998" rIns="35998" bIns="35998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rgbClr val="0070C0"/>
                </a:solidFill>
                <a:latin typeface="【豌豆】核桃体" panose="02000500000000000000" pitchFamily="2" charset="-122"/>
                <a:cs typeface="Arial" panose="020B0604020202020204" pitchFamily="34" charset="0"/>
                <a:sym typeface="Arial" panose="020B0604020202020204" pitchFamily="34" charset="0"/>
              </a:rPr>
              <a:t>淮北市杜集区袁庄实验学校    张小龙</a:t>
            </a:r>
            <a:endParaRPr lang="en-US" altLang="zh-CN" sz="2000" dirty="0">
              <a:solidFill>
                <a:srgbClr val="0070C0"/>
              </a:solidFill>
              <a:latin typeface="【豌豆】核桃体" panose="02000500000000000000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07879" y="4269060"/>
            <a:ext cx="3472044" cy="259715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689400" y="919406"/>
            <a:ext cx="4176691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     义务教育</a:t>
            </a:r>
            <a:r>
              <a:rPr lang="en-US" altLang="zh-CN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五年级下册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707" y="631443"/>
            <a:ext cx="771075" cy="6202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pic>
        <p:nvPicPr>
          <p:cNvPr id="8" name="图片 7" descr="咪尼">
            <a:extLst>
              <a:ext uri="{FF2B5EF4-FFF2-40B4-BE49-F238E27FC236}">
                <a16:creationId xmlns:a16="http://schemas.microsoft.com/office/drawing/2014/main" id="{DDD2C039-C7DD-C166-F4FC-825AD474FB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702" y="4488006"/>
            <a:ext cx="1149316" cy="1471825"/>
          </a:xfrm>
          <a:prstGeom prst="rect">
            <a:avLst/>
          </a:prstGeom>
        </p:spPr>
      </p:pic>
      <p:sp>
        <p:nvSpPr>
          <p:cNvPr id="11" name="圆角矩形标注 10"/>
          <p:cNvSpPr/>
          <p:nvPr/>
        </p:nvSpPr>
        <p:spPr>
          <a:xfrm>
            <a:off x="2369861" y="4359516"/>
            <a:ext cx="3650040" cy="1493168"/>
          </a:xfrm>
          <a:prstGeom prst="wedgeRoundRectCallout">
            <a:avLst>
              <a:gd name="adj1" fmla="val -62099"/>
              <a:gd name="adj2" fmla="val 18344"/>
              <a:gd name="adj3" fmla="val 16667"/>
            </a:avLst>
          </a:prstGeom>
          <a:noFill/>
          <a:ln w="38100">
            <a:solidFill>
              <a:srgbClr val="7EBF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9E6DF71-BD16-509F-3CE1-2723B65003E2}"/>
              </a:ext>
            </a:extLst>
          </p:cNvPr>
          <p:cNvSpPr txBox="1"/>
          <p:nvPr/>
        </p:nvSpPr>
        <p:spPr>
          <a:xfrm flipH="1">
            <a:off x="2467491" y="4488006"/>
            <a:ext cx="35524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当一个循环内部包含另一个完整的循环结构时，就形成了循环嵌套，用这种循环嵌套结构可以处理更复杂的问题。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58535BC-396F-F310-C8EE-168E6ACAC78E}"/>
              </a:ext>
            </a:extLst>
          </p:cNvPr>
          <p:cNvSpPr txBox="1"/>
          <p:nvPr/>
        </p:nvSpPr>
        <p:spPr>
          <a:xfrm flipH="1">
            <a:off x="1033731" y="1141784"/>
            <a:ext cx="4043091" cy="561607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rmAutofit fontScale="97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>
              <a:defRPr/>
            </a:pPr>
            <a:r>
              <a:rPr lang="en-US" altLang="zh-CN" sz="2800" noProof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循环嵌套结构</a:t>
            </a:r>
            <a:endParaRPr lang="zh-CN" altLang="en-US" sz="2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637709F-8EAE-4156-5C44-801534DCDBFE}"/>
              </a:ext>
            </a:extLst>
          </p:cNvPr>
          <p:cNvSpPr txBox="1"/>
          <p:nvPr/>
        </p:nvSpPr>
        <p:spPr>
          <a:xfrm>
            <a:off x="1502120" y="2369994"/>
            <a:ext cx="90355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    绘制正六边形花瓣的五瓣花，可以用内循环绘制</a:t>
            </a:r>
            <a:r>
              <a:rPr lang="zh-CN" altLang="en-US" sz="2400" u="sng" dirty="0">
                <a:latin typeface="楷体" panose="02010609060101010101" pitchFamily="49" charset="-122"/>
                <a:ea typeface="楷体" panose="02010609060101010101" pitchFamily="49" charset="-122"/>
              </a:rPr>
              <a:t>　　　　　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用外循环绘制</a:t>
            </a:r>
            <a:r>
              <a:rPr lang="zh-CN" altLang="en-US" sz="2400" u="sng" dirty="0">
                <a:latin typeface="楷体" panose="02010609060101010101" pitchFamily="49" charset="-122"/>
                <a:ea typeface="楷体" panose="02010609060101010101" pitchFamily="49" charset="-122"/>
              </a:rPr>
              <a:t>　　　　　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，从而完成完整花朵的绘制。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0881D46-0409-F485-A6C4-26CA2B380F92}"/>
              </a:ext>
            </a:extLst>
          </p:cNvPr>
          <p:cNvSpPr txBox="1"/>
          <p:nvPr/>
        </p:nvSpPr>
        <p:spPr>
          <a:xfrm>
            <a:off x="3872752" y="1210580"/>
            <a:ext cx="1837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换成项目总结</a:t>
            </a:r>
          </a:p>
        </p:txBody>
      </p:sp>
    </p:spTree>
    <p:extLst>
      <p:ext uri="{BB962C8B-B14F-4D97-AF65-F5344CB8AC3E}">
        <p14:creationId xmlns:p14="http://schemas.microsoft.com/office/powerpoint/2010/main" val="858889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pic>
        <p:nvPicPr>
          <p:cNvPr id="8" name="图片 7" descr="咪咪">
            <a:extLst>
              <a:ext uri="{FF2B5EF4-FFF2-40B4-BE49-F238E27FC236}">
                <a16:creationId xmlns:a16="http://schemas.microsoft.com/office/drawing/2014/main" id="{A2B3DBF1-8957-DFBC-6350-46E6B5E87B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0061102" y="3529953"/>
            <a:ext cx="1060590" cy="1458378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2142197" y="2057486"/>
            <a:ext cx="7956815" cy="1705097"/>
            <a:chOff x="4464334" y="2230737"/>
            <a:chExt cx="6652327" cy="3367106"/>
          </a:xfrm>
        </p:grpSpPr>
        <p:sp>
          <p:nvSpPr>
            <p:cNvPr id="12" name="剪去对角的矩形 33">
              <a:extLst>
                <a:ext uri="{FF2B5EF4-FFF2-40B4-BE49-F238E27FC236}">
                  <a16:creationId xmlns:a16="http://schemas.microsoft.com/office/drawing/2014/main" id="{7B5A9D7E-B57E-D397-A679-DE7E0F73C424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4505732" y="2230737"/>
              <a:ext cx="6610929" cy="3367106"/>
            </a:xfrm>
            <a:prstGeom prst="snip2DiagRect">
              <a:avLst>
                <a:gd name="adj1" fmla="val 0"/>
                <a:gd name="adj2" fmla="val 6980"/>
              </a:avLst>
            </a:prstGeom>
            <a:gradFill>
              <a:gsLst>
                <a:gs pos="0">
                  <a:srgbClr val="DEEFFF"/>
                </a:gs>
                <a:gs pos="100000">
                  <a:srgbClr val="EBFBFF"/>
                </a:gs>
              </a:gsLst>
              <a:lin ang="19920000" scaled="0"/>
            </a:gradFill>
            <a:ln w="19050">
              <a:gradFill>
                <a:gsLst>
                  <a:gs pos="0">
                    <a:srgbClr val="00D3FF"/>
                  </a:gs>
                  <a:gs pos="100000">
                    <a:srgbClr val="368FFF"/>
                  </a:gs>
                </a:gsLst>
                <a:lin ang="2028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just">
                <a:lnSpc>
                  <a:spcPct val="120000"/>
                </a:lnSpc>
                <a:buClrTx/>
                <a:buSzTx/>
                <a:buFontTx/>
              </a:pPr>
              <a:endParaRPr lang="en-US" altLang="zh-CN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pic>
          <p:nvPicPr>
            <p:cNvPr id="16" name="图片 54" descr="感知体验">
              <a:extLst>
                <a:ext uri="{FF2B5EF4-FFF2-40B4-BE49-F238E27FC236}">
                  <a16:creationId xmlns:a16="http://schemas.microsoft.com/office/drawing/2014/main" id="{C1E8BDF1-900C-57CB-63FD-CCCF0A1C0699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464334" y="2310844"/>
              <a:ext cx="414657" cy="414657"/>
            </a:xfrm>
            <a:prstGeom prst="rect">
              <a:avLst/>
            </a:prstGeom>
          </p:spPr>
        </p:pic>
        <p:pic>
          <p:nvPicPr>
            <p:cNvPr id="17" name="图片 54" descr="感知体验">
              <a:extLst>
                <a:ext uri="{FF2B5EF4-FFF2-40B4-BE49-F238E27FC236}">
                  <a16:creationId xmlns:a16="http://schemas.microsoft.com/office/drawing/2014/main" id="{C1E8BDF1-900C-57CB-63FD-CCCF0A1C0699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670309" y="5138461"/>
              <a:ext cx="414657" cy="414657"/>
            </a:xfrm>
            <a:prstGeom prst="rect">
              <a:avLst/>
            </a:prstGeom>
          </p:spPr>
        </p:pic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D13E5963-8FF1-590A-6392-50EB88CFC684}"/>
              </a:ext>
            </a:extLst>
          </p:cNvPr>
          <p:cNvSpPr txBox="1"/>
          <p:nvPr/>
        </p:nvSpPr>
        <p:spPr>
          <a:xfrm>
            <a:off x="2343150" y="2223118"/>
            <a:ext cx="77558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    模型建构时，要在问题分解和抽象的基础上，以解决同一类问题为目标。如绘制花园的过程中，将花瓣抽象为五边形花瓣，再通过确定花瓣与花朵的关系，完成五瓣花的绘制，从而建构绘制五瓣花的模型，为绘制出各种五瓣花打下基础。</a:t>
            </a:r>
            <a:endParaRPr lang="en-US" altLang="zh-CN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0671DFA-7870-A329-DD98-8F31A97951F5}"/>
              </a:ext>
            </a:extLst>
          </p:cNvPr>
          <p:cNvSpPr txBox="1"/>
          <p:nvPr/>
        </p:nvSpPr>
        <p:spPr>
          <a:xfrm flipH="1">
            <a:off x="1164633" y="1077367"/>
            <a:ext cx="5280990" cy="561607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rmAutofit fontScale="97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>
              <a:defRPr/>
            </a:pPr>
            <a:r>
              <a:rPr lang="en-US" altLang="zh-CN" sz="2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算法模型建构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D600A21C-1EE3-ADC5-F934-976DFF5FA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1879692" y="4416258"/>
            <a:ext cx="3065973" cy="1594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0B82DEFF-0D2B-BE25-4475-8A330A8F660C}"/>
              </a:ext>
            </a:extLst>
          </p:cNvPr>
          <p:cNvSpPr txBox="1"/>
          <p:nvPr/>
        </p:nvSpPr>
        <p:spPr>
          <a:xfrm>
            <a:off x="2240051" y="4636501"/>
            <a:ext cx="26569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现实世界的问题往往很复杂，模型建构可以帮助我们简化问题，找到解决问题的有效方法。</a:t>
            </a:r>
          </a:p>
        </p:txBody>
      </p:sp>
      <p:pic>
        <p:nvPicPr>
          <p:cNvPr id="15" name="图片 14" descr="咪尼">
            <a:extLst>
              <a:ext uri="{FF2B5EF4-FFF2-40B4-BE49-F238E27FC236}">
                <a16:creationId xmlns:a16="http://schemas.microsoft.com/office/drawing/2014/main" id="{75AA1452-88DF-F1A6-4387-EA0BDD45C2F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5793" y="3429000"/>
            <a:ext cx="1149316" cy="14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447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4888FE5A-2350-4702-94A9-1E9DB713B086}"/>
              </a:ext>
            </a:extLst>
          </p:cNvPr>
          <p:cNvSpPr txBox="1"/>
          <p:nvPr/>
        </p:nvSpPr>
        <p:spPr>
          <a:xfrm>
            <a:off x="1030532" y="1210580"/>
            <a:ext cx="101309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1.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观察如图所示程序指令，思考所绘制图形的组成结构，再编程验证猜想。</a:t>
            </a:r>
            <a:endParaRPr lang="zh-CN" altLang="zh-CN" sz="24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66CDAA8-8DCD-8D11-1AC3-EA673F67BE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6005" y="2066732"/>
            <a:ext cx="4999990" cy="318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558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B4900-06D9-FF27-D877-29D2F5DD68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51D97D5-DB1D-820B-F015-EB853567F0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3BF67C51-53E7-B5CC-C27A-CACD83A4E109}"/>
              </a:ext>
            </a:extLst>
          </p:cNvPr>
          <p:cNvSpPr txBox="1"/>
          <p:nvPr/>
        </p:nvSpPr>
        <p:spPr>
          <a:xfrm>
            <a:off x="1030532" y="1210580"/>
            <a:ext cx="101309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2.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宝石花的花瓣是正八边形，如图所示，若边长为 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30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，请设计算法，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编写程序，完成宝石花的绘制。</a:t>
            </a:r>
            <a:endParaRPr lang="zh-CN" altLang="zh-CN" sz="24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F106D8D-E3A3-4A79-F9BA-D803890B81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2937" y="2323195"/>
            <a:ext cx="3286125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576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4CA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3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11"/>
          <a:stretch>
            <a:fillRect/>
          </a:stretch>
        </p:blipFill>
        <p:spPr>
          <a:xfrm>
            <a:off x="-1" y="17695"/>
            <a:ext cx="12191999" cy="6840305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814387" y="752864"/>
            <a:ext cx="10563225" cy="5628886"/>
          </a:xfrm>
          <a:prstGeom prst="roundRect">
            <a:avLst>
              <a:gd name="adj" fmla="val 44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 </a:t>
            </a:r>
            <a:endParaRPr lang="zh-CN" altLang="en-US" dirty="0"/>
          </a:p>
        </p:txBody>
      </p:sp>
      <p:grpSp>
        <p:nvGrpSpPr>
          <p:cNvPr id="6" name="组合 5"/>
          <p:cNvGrpSpPr/>
          <p:nvPr/>
        </p:nvGrpSpPr>
        <p:grpSpPr>
          <a:xfrm>
            <a:off x="9326670" y="418460"/>
            <a:ext cx="2050942" cy="172002"/>
            <a:chOff x="971550" y="512132"/>
            <a:chExt cx="1989913" cy="159475"/>
          </a:xfrm>
        </p:grpSpPr>
        <p:sp>
          <p:nvSpPr>
            <p:cNvPr id="7" name="矩形: 圆角 6"/>
            <p:cNvSpPr/>
            <p:nvPr/>
          </p:nvSpPr>
          <p:spPr>
            <a:xfrm>
              <a:off x="971550" y="512132"/>
              <a:ext cx="1714500" cy="14886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2812603" y="522747"/>
              <a:ext cx="148860" cy="1488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1312391" y="1156512"/>
            <a:ext cx="417669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     义务教育</a:t>
            </a:r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五年级下册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51" y="846368"/>
            <a:ext cx="771075" cy="62028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621" y="5789765"/>
            <a:ext cx="3864991" cy="553407"/>
          </a:xfrm>
          <a:prstGeom prst="rect">
            <a:avLst/>
          </a:prstGeom>
        </p:spPr>
      </p:pic>
      <p:sp>
        <p:nvSpPr>
          <p:cNvPr id="3" name="矩形: 圆角 2"/>
          <p:cNvSpPr>
            <a:spLocks noChangeAspect="1"/>
          </p:cNvSpPr>
          <p:nvPr/>
        </p:nvSpPr>
        <p:spPr>
          <a:xfrm>
            <a:off x="900560" y="832678"/>
            <a:ext cx="10364589" cy="5460019"/>
          </a:xfrm>
          <a:prstGeom prst="roundRect">
            <a:avLst>
              <a:gd name="adj" fmla="val 4439"/>
            </a:avLst>
          </a:prstGeom>
          <a:noFill/>
          <a:ln w="19050">
            <a:solidFill>
              <a:srgbClr val="41516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 </a:t>
            </a:r>
            <a:endParaRPr lang="zh-CN" altLang="en-US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28158" y="4109826"/>
            <a:ext cx="3798939" cy="2841678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5C116FDC-EE9F-86CA-6675-266B71DCA40E}"/>
              </a:ext>
            </a:extLst>
          </p:cNvPr>
          <p:cNvSpPr/>
          <p:nvPr/>
        </p:nvSpPr>
        <p:spPr>
          <a:xfrm>
            <a:off x="3400736" y="2919362"/>
            <a:ext cx="6573918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7200" b="1" dirty="0">
                <a:solidFill>
                  <a:srgbClr val="0070C0"/>
                </a:solidFill>
                <a:effectLst>
                  <a:glow rad="292100">
                    <a:prstClr val="white">
                      <a:alpha val="12000"/>
                    </a:prstClr>
                  </a:glow>
                </a:effectLst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下节课再见！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674758" y="1050020"/>
            <a:ext cx="1977065" cy="504000"/>
            <a:chOff x="360782" y="426525"/>
            <a:chExt cx="1977065" cy="504000"/>
          </a:xfrm>
        </p:grpSpPr>
        <p:sp>
          <p:nvSpPr>
            <p:cNvPr id="5" name="PA-矩形 1"/>
            <p:cNvSpPr/>
            <p:nvPr>
              <p:custDataLst>
                <p:tags r:id="rId1"/>
              </p:custDataLst>
            </p:nvPr>
          </p:nvSpPr>
          <p:spPr>
            <a:xfrm>
              <a:off x="987302" y="561193"/>
              <a:ext cx="1350545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400" b="1" dirty="0">
                  <a:gradFill>
                    <a:gsLst>
                      <a:gs pos="24000">
                        <a:srgbClr val="0E729A"/>
                      </a:gs>
                      <a:gs pos="100000">
                        <a:srgbClr val="72CDF2"/>
                      </a:gs>
                    </a:gsLst>
                    <a:lin ang="27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  <a:sym typeface="思源黑体 CN" panose="020B0500000000000000" pitchFamily="34" charset="-122"/>
                </a:rPr>
                <a:t>项目情境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4000">
                      <a:srgbClr val="0E729A"/>
                    </a:gs>
                    <a:gs pos="100000">
                      <a:srgbClr val="72CDF2"/>
                    </a:gs>
                  </a:gsLst>
                  <a:lin ang="2700000" scaled="0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  <a:sym typeface="思源黑体 CN" panose="020B0500000000000000" pitchFamily="34" charset="-122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782" y="426525"/>
              <a:ext cx="626520" cy="504000"/>
            </a:xfrm>
            <a:prstGeom prst="rect">
              <a:avLst/>
            </a:prstGeom>
          </p:spPr>
        </p:pic>
      </p:grp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1461135" y="253746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15" name="图片 14" descr="咪咪">
            <a:extLst>
              <a:ext uri="{FF2B5EF4-FFF2-40B4-BE49-F238E27FC236}">
                <a16:creationId xmlns:a16="http://schemas.microsoft.com/office/drawing/2014/main" id="{A2B3DBF1-8957-DFBC-6350-46E6B5E87B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869415" y="3694142"/>
            <a:ext cx="1060590" cy="1458378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888C8D42-171D-6493-AF8B-EC7FAE0E0A36}"/>
              </a:ext>
            </a:extLst>
          </p:cNvPr>
          <p:cNvSpPr txBox="1"/>
          <p:nvPr/>
        </p:nvSpPr>
        <p:spPr>
          <a:xfrm flipH="1">
            <a:off x="7243481" y="5366008"/>
            <a:ext cx="3296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请帮助李徽完成五瓣花的绘制吧！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pic>
        <p:nvPicPr>
          <p:cNvPr id="16" name="图片 15" descr="咪尼">
            <a:extLst>
              <a:ext uri="{FF2B5EF4-FFF2-40B4-BE49-F238E27FC236}">
                <a16:creationId xmlns:a16="http://schemas.microsoft.com/office/drawing/2014/main" id="{DDD2C039-C7DD-C166-F4FC-825AD474FB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3268" y="3584627"/>
            <a:ext cx="1149316" cy="1471825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39E6DF71-BD16-509F-3CE1-2723B65003E2}"/>
              </a:ext>
            </a:extLst>
          </p:cNvPr>
          <p:cNvSpPr txBox="1"/>
          <p:nvPr/>
        </p:nvSpPr>
        <p:spPr>
          <a:xfrm flipH="1">
            <a:off x="1652431" y="5366008"/>
            <a:ext cx="5278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创客小组绘制了各种多边形花朵，李徽想用不同的花瓣来设计五瓣花，为班级美术画展做准备。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2" name="圆角矩形标注 21"/>
          <p:cNvSpPr/>
          <p:nvPr/>
        </p:nvSpPr>
        <p:spPr>
          <a:xfrm>
            <a:off x="1574223" y="5273138"/>
            <a:ext cx="5357030" cy="800162"/>
          </a:xfrm>
          <a:prstGeom prst="wedgeRoundRectCallout">
            <a:avLst>
              <a:gd name="adj1" fmla="val -35451"/>
              <a:gd name="adj2" fmla="val -84112"/>
              <a:gd name="adj3" fmla="val 16667"/>
            </a:avLst>
          </a:prstGeom>
          <a:noFill/>
          <a:ln w="38100">
            <a:solidFill>
              <a:srgbClr val="7EBF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圆角矩形标注 22"/>
          <p:cNvSpPr/>
          <p:nvPr/>
        </p:nvSpPr>
        <p:spPr>
          <a:xfrm>
            <a:off x="7243481" y="5273138"/>
            <a:ext cx="3374296" cy="800162"/>
          </a:xfrm>
          <a:prstGeom prst="wedgeRoundRectCallout">
            <a:avLst>
              <a:gd name="adj1" fmla="val 33023"/>
              <a:gd name="adj2" fmla="val -82687"/>
              <a:gd name="adj3" fmla="val 16667"/>
            </a:avLst>
          </a:prstGeom>
          <a:noFill/>
          <a:ln w="38100">
            <a:solidFill>
              <a:srgbClr val="7EBF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1CDB0B7-C4D3-7614-D185-CAAF12D02F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6234" y="1554020"/>
            <a:ext cx="6719531" cy="32702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357" y="5099179"/>
            <a:ext cx="2093643" cy="1566084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541408" y="578088"/>
            <a:ext cx="1977065" cy="504000"/>
            <a:chOff x="360782" y="426525"/>
            <a:chExt cx="1977065" cy="504000"/>
          </a:xfrm>
        </p:grpSpPr>
        <p:sp>
          <p:nvSpPr>
            <p:cNvPr id="5" name="PA-矩形 1"/>
            <p:cNvSpPr/>
            <p:nvPr>
              <p:custDataLst>
                <p:tags r:id="rId2"/>
              </p:custDataLst>
            </p:nvPr>
          </p:nvSpPr>
          <p:spPr>
            <a:xfrm>
              <a:off x="987302" y="561193"/>
              <a:ext cx="1350545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R="0" lvl="0" algn="l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24000">
                        <a:srgbClr val="0E729A"/>
                      </a:gs>
                      <a:gs pos="100000">
                        <a:srgbClr val="72CDF2"/>
                      </a:gs>
                    </a:gsLst>
                    <a:lin ang="2700000" scaled="0"/>
                  </a:gra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  <a:sym typeface="思源黑体 CN" panose="020B0500000000000000" pitchFamily="34" charset="-122"/>
                </a:rPr>
                <a:t>学习</a:t>
              </a:r>
              <a:r>
                <a:rPr lang="zh-CN" altLang="en-US" sz="2400" b="1" noProof="0" dirty="0">
                  <a:gradFill>
                    <a:gsLst>
                      <a:gs pos="24000">
                        <a:srgbClr val="0E729A"/>
                      </a:gs>
                      <a:gs pos="100000">
                        <a:srgbClr val="72CDF2"/>
                      </a:gs>
                    </a:gsLst>
                    <a:lin ang="27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  <a:sym typeface="思源黑体 CN" panose="020B0500000000000000" pitchFamily="34" charset="-122"/>
                </a:rPr>
                <a:t>导航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4000">
                      <a:srgbClr val="0E729A"/>
                    </a:gs>
                    <a:gs pos="100000">
                      <a:srgbClr val="72CDF2"/>
                    </a:gs>
                  </a:gsLst>
                  <a:lin ang="2700000" scaled="0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  <a:sym typeface="思源黑体 CN" panose="020B0500000000000000" pitchFamily="34" charset="-122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782" y="426525"/>
              <a:ext cx="626520" cy="504000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474993" y="2105861"/>
            <a:ext cx="2875752" cy="2575738"/>
            <a:chOff x="541408" y="1980338"/>
            <a:chExt cx="2875752" cy="2575738"/>
          </a:xfrm>
        </p:grpSpPr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CF5C2D5F-0351-0758-3713-CF009E6E110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408" y="1980338"/>
              <a:ext cx="2224503" cy="1127082"/>
            </a:xfrm>
            <a:prstGeom prst="rect">
              <a:avLst/>
            </a:prstGeom>
          </p:spPr>
        </p:pic>
        <p:sp>
          <p:nvSpPr>
            <p:cNvPr id="38" name="流程图: 文档 37">
              <a:extLst>
                <a:ext uri="{FF2B5EF4-FFF2-40B4-BE49-F238E27FC236}">
                  <a16:creationId xmlns:a16="http://schemas.microsoft.com/office/drawing/2014/main" id="{EC27D56B-0295-7143-400A-63A9314BBC72}"/>
                </a:ext>
              </a:extLst>
            </p:cNvPr>
            <p:cNvSpPr/>
            <p:nvPr/>
          </p:nvSpPr>
          <p:spPr>
            <a:xfrm rot="16200000">
              <a:off x="1420481" y="2345564"/>
              <a:ext cx="1438043" cy="2555315"/>
            </a:xfrm>
            <a:prstGeom prst="flowChartDocument">
              <a:avLst/>
            </a:prstGeom>
            <a:noFill/>
            <a:ln w="12700" cap="flat" cmpd="sng" algn="ctr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流程图: 汇总连接 41">
              <a:extLst>
                <a:ext uri="{FF2B5EF4-FFF2-40B4-BE49-F238E27FC236}">
                  <a16:creationId xmlns:a16="http://schemas.microsoft.com/office/drawing/2014/main" id="{F9B8CCD7-1BD6-A45D-8D9C-E9F15FCB8817}"/>
                </a:ext>
              </a:extLst>
            </p:cNvPr>
            <p:cNvSpPr/>
            <p:nvPr/>
          </p:nvSpPr>
          <p:spPr>
            <a:xfrm>
              <a:off x="1029088" y="4149204"/>
              <a:ext cx="406872" cy="406872"/>
            </a:xfrm>
            <a:prstGeom prst="flowChartSummingJunction">
              <a:avLst/>
            </a:prstGeom>
            <a:solidFill>
              <a:schemeClr val="bg1"/>
            </a:solidFill>
            <a:ln w="9525" cap="flat" cmpd="sng" algn="ctr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流程图: 汇总连接 42">
              <a:extLst>
                <a:ext uri="{FF2B5EF4-FFF2-40B4-BE49-F238E27FC236}">
                  <a16:creationId xmlns:a16="http://schemas.microsoft.com/office/drawing/2014/main" id="{E9ED7996-71AD-1288-5713-660F0C26AE59}"/>
                </a:ext>
              </a:extLst>
            </p:cNvPr>
            <p:cNvSpPr/>
            <p:nvPr/>
          </p:nvSpPr>
          <p:spPr>
            <a:xfrm>
              <a:off x="2408774" y="4149204"/>
              <a:ext cx="406872" cy="406872"/>
            </a:xfrm>
            <a:prstGeom prst="flowChartSummingJunction">
              <a:avLst/>
            </a:prstGeom>
            <a:solidFill>
              <a:schemeClr val="bg1"/>
            </a:solidFill>
            <a:ln w="9525" cap="flat" cmpd="sng" algn="ctr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FCF37F2A-4C6E-DC2D-34E8-4181933C0610}"/>
                </a:ext>
              </a:extLst>
            </p:cNvPr>
            <p:cNvSpPr txBox="1"/>
            <p:nvPr/>
          </p:nvSpPr>
          <p:spPr>
            <a:xfrm>
              <a:off x="831961" y="3032976"/>
              <a:ext cx="2430054" cy="1076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zh-CN" altLang="en-US" sz="1500" b="1" dirty="0">
                  <a:solidFill>
                    <a:srgbClr val="38B4B4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分析花瓣与花朵的关系</a:t>
              </a:r>
              <a:endParaRPr lang="en-US" altLang="zh-CN" sz="1500" b="1" dirty="0">
                <a:solidFill>
                  <a:srgbClr val="38B4B4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zh-CN" altLang="en-US" sz="1500" b="1" dirty="0">
                  <a:solidFill>
                    <a:srgbClr val="38B4B4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确定五瓣花的绘制步骤</a:t>
              </a:r>
              <a:endParaRPr lang="en-US" altLang="zh-CN" sz="1500" b="1" dirty="0">
                <a:solidFill>
                  <a:srgbClr val="38B4B4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zh-CN" altLang="en-US" sz="1500" b="1" dirty="0">
                  <a:solidFill>
                    <a:srgbClr val="38B4B4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设计绘制算法</a:t>
              </a:r>
              <a:endParaRPr lang="en-US" altLang="zh-CN" sz="1500" b="1" dirty="0">
                <a:solidFill>
                  <a:srgbClr val="38B4B4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200358" y="2105861"/>
            <a:ext cx="2893823" cy="2596130"/>
            <a:chOff x="3272319" y="1959946"/>
            <a:chExt cx="2893823" cy="259613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8782BFA6-A89B-706C-490E-56D534E08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2319" y="1959946"/>
              <a:ext cx="2224503" cy="1167865"/>
            </a:xfrm>
            <a:prstGeom prst="rect">
              <a:avLst/>
            </a:prstGeom>
          </p:spPr>
        </p:pic>
        <p:sp>
          <p:nvSpPr>
            <p:cNvPr id="39" name="流程图: 文档 38">
              <a:extLst>
                <a:ext uri="{FF2B5EF4-FFF2-40B4-BE49-F238E27FC236}">
                  <a16:creationId xmlns:a16="http://schemas.microsoft.com/office/drawing/2014/main" id="{11472104-78E8-C2C1-8736-71ACFE63DF06}"/>
                </a:ext>
              </a:extLst>
            </p:cNvPr>
            <p:cNvSpPr/>
            <p:nvPr/>
          </p:nvSpPr>
          <p:spPr>
            <a:xfrm rot="16200000">
              <a:off x="4169463" y="2354272"/>
              <a:ext cx="1438044" cy="2555315"/>
            </a:xfrm>
            <a:prstGeom prst="flowChartDocument">
              <a:avLst/>
            </a:prstGeom>
            <a:noFill/>
            <a:ln w="12700" cap="flat" cmpd="sng" algn="ctr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流程图: 汇总连接 43">
              <a:extLst>
                <a:ext uri="{FF2B5EF4-FFF2-40B4-BE49-F238E27FC236}">
                  <a16:creationId xmlns:a16="http://schemas.microsoft.com/office/drawing/2014/main" id="{A49DFDDD-8AA9-CC98-CC07-BB56A3EBA82C}"/>
                </a:ext>
              </a:extLst>
            </p:cNvPr>
            <p:cNvSpPr/>
            <p:nvPr/>
          </p:nvSpPr>
          <p:spPr>
            <a:xfrm>
              <a:off x="3936925" y="4149204"/>
              <a:ext cx="406872" cy="406872"/>
            </a:xfrm>
            <a:prstGeom prst="flowChartSummingJunction">
              <a:avLst/>
            </a:prstGeom>
            <a:solidFill>
              <a:schemeClr val="bg1"/>
            </a:solidFill>
            <a:ln w="9525" cap="flat" cmpd="sng" algn="ctr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流程图: 汇总连接 44">
              <a:extLst>
                <a:ext uri="{FF2B5EF4-FFF2-40B4-BE49-F238E27FC236}">
                  <a16:creationId xmlns:a16="http://schemas.microsoft.com/office/drawing/2014/main" id="{57B50E62-4928-A869-6FB7-AC8F42228985}"/>
                </a:ext>
              </a:extLst>
            </p:cNvPr>
            <p:cNvSpPr/>
            <p:nvPr/>
          </p:nvSpPr>
          <p:spPr>
            <a:xfrm>
              <a:off x="5316611" y="4149204"/>
              <a:ext cx="406872" cy="406872"/>
            </a:xfrm>
            <a:prstGeom prst="flowChartSummingJunction">
              <a:avLst/>
            </a:prstGeom>
            <a:solidFill>
              <a:schemeClr val="bg1"/>
            </a:solidFill>
            <a:ln w="9525" cap="flat" cmpd="sng" algn="ctr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文本框 65">
              <a:extLst>
                <a:ext uri="{FF2B5EF4-FFF2-40B4-BE49-F238E27FC236}">
                  <a16:creationId xmlns:a16="http://schemas.microsoft.com/office/drawing/2014/main" id="{A1F0DC04-444B-47E3-42E8-027FAE2C0E63}"/>
                </a:ext>
              </a:extLst>
            </p:cNvPr>
            <p:cNvSpPr txBox="1"/>
            <p:nvPr/>
          </p:nvSpPr>
          <p:spPr>
            <a:xfrm>
              <a:off x="3606172" y="3021706"/>
              <a:ext cx="2527291" cy="1076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zh-CN" altLang="en-US" sz="1500" b="1" dirty="0">
                  <a:solidFill>
                    <a:srgbClr val="38B4B4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完成花瓣的绘制</a:t>
              </a:r>
              <a:endParaRPr lang="en-US" altLang="zh-CN" sz="1500" b="1" dirty="0">
                <a:solidFill>
                  <a:srgbClr val="38B4B4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zh-CN" altLang="en-US" sz="1500" b="1" dirty="0">
                  <a:solidFill>
                    <a:srgbClr val="38B4B4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完成花朵的绘制</a:t>
              </a:r>
              <a:endParaRPr lang="en-US" altLang="zh-CN" sz="1500" b="1" dirty="0">
                <a:solidFill>
                  <a:srgbClr val="38B4B4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zh-CN" altLang="en-US" sz="1500" b="1" dirty="0">
                  <a:solidFill>
                    <a:srgbClr val="38B4B4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测试验证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900248" y="2210366"/>
            <a:ext cx="2941502" cy="2515341"/>
            <a:chOff x="5970935" y="2030338"/>
            <a:chExt cx="2941502" cy="2515341"/>
          </a:xfrm>
        </p:grpSpPr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258A9857-B3E2-F6C8-E15E-96ADAB5CA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0935" y="2030338"/>
              <a:ext cx="2393321" cy="1086538"/>
            </a:xfrm>
            <a:prstGeom prst="rect">
              <a:avLst/>
            </a:prstGeom>
          </p:spPr>
        </p:pic>
        <p:sp>
          <p:nvSpPr>
            <p:cNvPr id="40" name="流程图: 文档 39">
              <a:extLst>
                <a:ext uri="{FF2B5EF4-FFF2-40B4-BE49-F238E27FC236}">
                  <a16:creationId xmlns:a16="http://schemas.microsoft.com/office/drawing/2014/main" id="{122BEEB9-2AD2-3549-1E91-115E68D10A43}"/>
                </a:ext>
              </a:extLst>
            </p:cNvPr>
            <p:cNvSpPr/>
            <p:nvPr/>
          </p:nvSpPr>
          <p:spPr>
            <a:xfrm rot="16200000">
              <a:off x="6897513" y="2333209"/>
              <a:ext cx="1413340" cy="2555315"/>
            </a:xfrm>
            <a:prstGeom prst="flowChartDocument">
              <a:avLst/>
            </a:prstGeom>
            <a:noFill/>
            <a:ln w="12700" cap="flat" cmpd="sng" algn="ctr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流程图: 汇总连接 45">
              <a:extLst>
                <a:ext uri="{FF2B5EF4-FFF2-40B4-BE49-F238E27FC236}">
                  <a16:creationId xmlns:a16="http://schemas.microsoft.com/office/drawing/2014/main" id="{445E15E5-C7E0-8D3C-44E0-6274D9656FEE}"/>
                </a:ext>
              </a:extLst>
            </p:cNvPr>
            <p:cNvSpPr/>
            <p:nvPr/>
          </p:nvSpPr>
          <p:spPr>
            <a:xfrm>
              <a:off x="6619627" y="4138807"/>
              <a:ext cx="406872" cy="406872"/>
            </a:xfrm>
            <a:prstGeom prst="flowChartSummingJunction">
              <a:avLst/>
            </a:prstGeom>
            <a:solidFill>
              <a:schemeClr val="bg1"/>
            </a:solidFill>
            <a:ln w="9525" cap="flat" cmpd="sng" algn="ctr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流程图: 汇总连接 46">
              <a:extLst>
                <a:ext uri="{FF2B5EF4-FFF2-40B4-BE49-F238E27FC236}">
                  <a16:creationId xmlns:a16="http://schemas.microsoft.com/office/drawing/2014/main" id="{5A0DF042-0151-FE57-3747-B6093FE64257}"/>
                </a:ext>
              </a:extLst>
            </p:cNvPr>
            <p:cNvSpPr/>
            <p:nvPr/>
          </p:nvSpPr>
          <p:spPr>
            <a:xfrm>
              <a:off x="7999313" y="4138807"/>
              <a:ext cx="406872" cy="406872"/>
            </a:xfrm>
            <a:prstGeom prst="flowChartSummingJunction">
              <a:avLst/>
            </a:prstGeom>
            <a:solidFill>
              <a:schemeClr val="bg1"/>
            </a:solidFill>
            <a:ln w="9525" cap="flat" cmpd="sng" algn="ctr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文本框 66">
              <a:extLst>
                <a:ext uri="{FF2B5EF4-FFF2-40B4-BE49-F238E27FC236}">
                  <a16:creationId xmlns:a16="http://schemas.microsoft.com/office/drawing/2014/main" id="{E9A02A4A-FD72-5396-D2AD-40019146CED3}"/>
                </a:ext>
              </a:extLst>
            </p:cNvPr>
            <p:cNvSpPr txBox="1"/>
            <p:nvPr/>
          </p:nvSpPr>
          <p:spPr>
            <a:xfrm>
              <a:off x="6323591" y="3028125"/>
              <a:ext cx="2588846" cy="1076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zh-CN" altLang="en-US" sz="1500" b="1" dirty="0">
                  <a:solidFill>
                    <a:srgbClr val="38B4B4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循环嵌套结构</a:t>
              </a:r>
              <a:endParaRPr lang="en-US" altLang="zh-CN" sz="1500" b="1" dirty="0">
                <a:solidFill>
                  <a:srgbClr val="38B4B4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zh-CN" altLang="en-US" sz="1500" b="1" dirty="0">
                  <a:solidFill>
                    <a:srgbClr val="38B4B4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算法模型建构</a:t>
              </a:r>
              <a:endParaRPr lang="en-US" altLang="zh-CN" sz="1500" b="1" strike="sngStrike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endParaRPr lang="en-US" altLang="zh-CN" sz="1500" b="1" dirty="0">
                <a:solidFill>
                  <a:srgbClr val="38B4B4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608512" y="2219078"/>
            <a:ext cx="2929610" cy="2481948"/>
            <a:chOff x="8538843" y="2081898"/>
            <a:chExt cx="2929610" cy="2481948"/>
          </a:xfrm>
        </p:grpSpPr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80BE3CBD-0027-0363-E126-F4D30BAE29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8843" y="2081898"/>
              <a:ext cx="2260391" cy="983417"/>
            </a:xfrm>
            <a:prstGeom prst="rect">
              <a:avLst/>
            </a:prstGeom>
          </p:spPr>
        </p:pic>
        <p:sp>
          <p:nvSpPr>
            <p:cNvPr id="41" name="流程图: 文档 40">
              <a:extLst>
                <a:ext uri="{FF2B5EF4-FFF2-40B4-BE49-F238E27FC236}">
                  <a16:creationId xmlns:a16="http://schemas.microsoft.com/office/drawing/2014/main" id="{8CC09CD6-EC00-8CC8-C957-5FBC1E171D52}"/>
                </a:ext>
              </a:extLst>
            </p:cNvPr>
            <p:cNvSpPr/>
            <p:nvPr/>
          </p:nvSpPr>
          <p:spPr>
            <a:xfrm rot="16200000">
              <a:off x="9478264" y="2343343"/>
              <a:ext cx="1414216" cy="2566163"/>
            </a:xfrm>
            <a:prstGeom prst="flowChartDocument">
              <a:avLst/>
            </a:prstGeom>
            <a:noFill/>
            <a:ln w="12700" cap="flat" cmpd="sng" algn="ctr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流程图: 汇总连接 47">
              <a:extLst>
                <a:ext uri="{FF2B5EF4-FFF2-40B4-BE49-F238E27FC236}">
                  <a16:creationId xmlns:a16="http://schemas.microsoft.com/office/drawing/2014/main" id="{219C5210-B093-206D-D7D9-85C8F28FD1EB}"/>
                </a:ext>
              </a:extLst>
            </p:cNvPr>
            <p:cNvSpPr/>
            <p:nvPr/>
          </p:nvSpPr>
          <p:spPr>
            <a:xfrm>
              <a:off x="9162708" y="4156974"/>
              <a:ext cx="406872" cy="406872"/>
            </a:xfrm>
            <a:prstGeom prst="flowChartSummingJunction">
              <a:avLst/>
            </a:prstGeom>
            <a:solidFill>
              <a:schemeClr val="bg1"/>
            </a:solidFill>
            <a:ln w="9525" cap="flat" cmpd="sng" algn="ctr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流程图: 汇总连接 48">
              <a:extLst>
                <a:ext uri="{FF2B5EF4-FFF2-40B4-BE49-F238E27FC236}">
                  <a16:creationId xmlns:a16="http://schemas.microsoft.com/office/drawing/2014/main" id="{D70F5DB8-3A4B-0718-7D2F-7ABA33624C63}"/>
                </a:ext>
              </a:extLst>
            </p:cNvPr>
            <p:cNvSpPr/>
            <p:nvPr/>
          </p:nvSpPr>
          <p:spPr>
            <a:xfrm>
              <a:off x="10542394" y="4156974"/>
              <a:ext cx="406872" cy="406872"/>
            </a:xfrm>
            <a:prstGeom prst="flowChartSummingJunction">
              <a:avLst/>
            </a:prstGeom>
            <a:solidFill>
              <a:schemeClr val="bg1"/>
            </a:solidFill>
            <a:ln w="9525" cap="flat" cmpd="sng" algn="ctr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8902290" y="3059988"/>
              <a:ext cx="2046976" cy="730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zh-CN" altLang="en-US" sz="1500" b="1" dirty="0">
                  <a:solidFill>
                    <a:srgbClr val="38B4B4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编程验证猜想</a:t>
              </a:r>
              <a:endParaRPr lang="en-US" altLang="zh-CN" sz="1500" b="1" dirty="0">
                <a:solidFill>
                  <a:srgbClr val="38B4B4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zh-CN" altLang="en-US" sz="1500" b="1" dirty="0">
                  <a:solidFill>
                    <a:srgbClr val="38B4B4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绘制宝石花</a:t>
              </a:r>
              <a:endParaRPr lang="en-US" altLang="zh-CN" sz="1500" b="1" dirty="0">
                <a:solidFill>
                  <a:srgbClr val="38B4B4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7474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358535BC-396F-F310-C8EE-168E6ACAC78E}"/>
              </a:ext>
            </a:extLst>
          </p:cNvPr>
          <p:cNvSpPr txBox="1"/>
          <p:nvPr/>
        </p:nvSpPr>
        <p:spPr>
          <a:xfrm flipH="1">
            <a:off x="1164634" y="1077367"/>
            <a:ext cx="4501059" cy="561607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rmAutofit fontScale="97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分析花瓣与花朵的关系</a:t>
            </a:r>
            <a:endParaRPr kumimoji="0" lang="zh-CN" altLang="zh-CN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 descr="咪尼">
            <a:extLst>
              <a:ext uri="{FF2B5EF4-FFF2-40B4-BE49-F238E27FC236}">
                <a16:creationId xmlns:a16="http://schemas.microsoft.com/office/drawing/2014/main" id="{B666E145-E2F5-0D63-8946-68902D82A9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517641" y="4775185"/>
            <a:ext cx="1124465" cy="1440000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4DC07561-91FC-C149-B31D-7ED3EEA73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6705" y="3586629"/>
            <a:ext cx="2382352" cy="1295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818AD222-E753-9B1A-BA32-F29075AA3D11}"/>
              </a:ext>
            </a:extLst>
          </p:cNvPr>
          <p:cNvSpPr txBox="1"/>
          <p:nvPr/>
        </p:nvSpPr>
        <p:spPr>
          <a:xfrm>
            <a:off x="9054354" y="3742656"/>
            <a:ext cx="21029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观察，算一算各个花瓣之间的旋转角度。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8" name="图片 17" descr="咪咪">
            <a:extLst>
              <a:ext uri="{FF2B5EF4-FFF2-40B4-BE49-F238E27FC236}">
                <a16:creationId xmlns:a16="http://schemas.microsoft.com/office/drawing/2014/main" id="{A2B3DBF1-8957-DFBC-6350-46E6B5E87B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9211" y="4668815"/>
            <a:ext cx="947897" cy="1303418"/>
          </a:xfrm>
          <a:prstGeom prst="rect">
            <a:avLst/>
          </a:prstGeom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4DC07561-91FC-C149-B31D-7ED3EEA73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33159" y="3586629"/>
            <a:ext cx="2517636" cy="1295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818AD222-E753-9B1A-BA32-F29075AA3D11}"/>
              </a:ext>
            </a:extLst>
          </p:cNvPr>
          <p:cNvSpPr txBox="1"/>
          <p:nvPr/>
        </p:nvSpPr>
        <p:spPr>
          <a:xfrm>
            <a:off x="1296911" y="4056655"/>
            <a:ext cx="2256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4905EA9-C645-BCF6-0CF7-78089CF1286F}"/>
              </a:ext>
            </a:extLst>
          </p:cNvPr>
          <p:cNvSpPr txBox="1"/>
          <p:nvPr/>
        </p:nvSpPr>
        <p:spPr>
          <a:xfrm>
            <a:off x="1376256" y="3722532"/>
            <a:ext cx="20862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各花瓣基于花朵的中心点呈对称旋转排列。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AB1B7FB-A0A1-B6B6-9E9E-68993D7B3D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15875" y="2070720"/>
            <a:ext cx="5155750" cy="360394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358535BC-396F-F310-C8EE-168E6ACAC78E}"/>
              </a:ext>
            </a:extLst>
          </p:cNvPr>
          <p:cNvSpPr txBox="1"/>
          <p:nvPr/>
        </p:nvSpPr>
        <p:spPr>
          <a:xfrm flipH="1">
            <a:off x="1009712" y="1106243"/>
            <a:ext cx="4784695" cy="561607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en-US" altLang="zh-CN" sz="27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27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确定五瓣花的绘制步骤</a:t>
            </a:r>
            <a:endParaRPr lang="zh-CN" altLang="zh-CN" sz="27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 descr="咪尼">
            <a:extLst>
              <a:ext uri="{FF2B5EF4-FFF2-40B4-BE49-F238E27FC236}">
                <a16:creationId xmlns:a16="http://schemas.microsoft.com/office/drawing/2014/main" id="{DDD2C039-C7DD-C166-F4FC-825AD474FB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712" y="3997922"/>
            <a:ext cx="1149316" cy="1471825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39E6DF71-BD16-509F-3CE1-2723B65003E2}"/>
              </a:ext>
            </a:extLst>
          </p:cNvPr>
          <p:cNvSpPr txBox="1"/>
          <p:nvPr/>
        </p:nvSpPr>
        <p:spPr>
          <a:xfrm flipH="1">
            <a:off x="2577196" y="4733835"/>
            <a:ext cx="32172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将中心点作为落笔点，先绘制第一个花瓣，再旋转一定的角度绘制下一个花瓣，请完成如图所示五瓣花的绘制步骤。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6" name="圆角矩形标注 15"/>
          <p:cNvSpPr/>
          <p:nvPr/>
        </p:nvSpPr>
        <p:spPr>
          <a:xfrm>
            <a:off x="2508184" y="4733835"/>
            <a:ext cx="3355233" cy="1200329"/>
          </a:xfrm>
          <a:prstGeom prst="wedgeRoundRectCallout">
            <a:avLst>
              <a:gd name="adj1" fmla="val -58797"/>
              <a:gd name="adj2" fmla="val -29686"/>
              <a:gd name="adj3" fmla="val 16667"/>
            </a:avLst>
          </a:prstGeom>
          <a:noFill/>
          <a:ln w="38100">
            <a:solidFill>
              <a:srgbClr val="7EBF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D0796E5-A4D6-9ED9-F473-CD807CEB9C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1701" y="2546490"/>
            <a:ext cx="8716235" cy="720000"/>
          </a:xfrm>
          <a:prstGeom prst="rect">
            <a:avLst/>
          </a:prstGeom>
        </p:spPr>
      </p:pic>
      <p:pic>
        <p:nvPicPr>
          <p:cNvPr id="4" name="图片 3" descr="咪咪">
            <a:extLst>
              <a:ext uri="{FF2B5EF4-FFF2-40B4-BE49-F238E27FC236}">
                <a16:creationId xmlns:a16="http://schemas.microsoft.com/office/drawing/2014/main" id="{0F032609-9073-2963-45A9-AC9D131B0B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0476629" y="3430416"/>
            <a:ext cx="947897" cy="1303418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35AC265D-AB51-6059-E991-4D9AA9C81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537616" y="4309056"/>
            <a:ext cx="3217211" cy="1803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F818FDEF-451E-BF43-0C8B-21855387BFDF}"/>
              </a:ext>
            </a:extLst>
          </p:cNvPr>
          <p:cNvSpPr txBox="1"/>
          <p:nvPr/>
        </p:nvSpPr>
        <p:spPr>
          <a:xfrm>
            <a:off x="7710141" y="4628408"/>
            <a:ext cx="27267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想一想：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确定了绘制五瓣花的步骤，能否理解为建立了绘制五瓣花的模型，便于绘制出不同的五瓣花。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75039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358535BC-396F-F310-C8EE-168E6ACAC78E}"/>
              </a:ext>
            </a:extLst>
          </p:cNvPr>
          <p:cNvSpPr txBox="1"/>
          <p:nvPr/>
        </p:nvSpPr>
        <p:spPr>
          <a:xfrm flipH="1">
            <a:off x="1009712" y="1106243"/>
            <a:ext cx="4784695" cy="561607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en-US" altLang="zh-CN" sz="27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zh-CN" altLang="en-US" sz="27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设计绘制算法</a:t>
            </a:r>
            <a:endParaRPr lang="zh-CN" altLang="zh-CN" sz="27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 descr="咪尼">
            <a:extLst>
              <a:ext uri="{FF2B5EF4-FFF2-40B4-BE49-F238E27FC236}">
                <a16:creationId xmlns:a16="http://schemas.microsoft.com/office/drawing/2014/main" id="{DDD2C039-C7DD-C166-F4FC-825AD474FB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1939" y="4498423"/>
            <a:ext cx="1149316" cy="1471825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39E6DF71-BD16-509F-3CE1-2723B65003E2}"/>
              </a:ext>
            </a:extLst>
          </p:cNvPr>
          <p:cNvSpPr txBox="1"/>
          <p:nvPr/>
        </p:nvSpPr>
        <p:spPr>
          <a:xfrm flipH="1">
            <a:off x="3136995" y="5234336"/>
            <a:ext cx="6978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根据绘制五瓣花的步骤描述，以及已有提示，完成如所示的绘制算法流程图。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6" name="圆角矩形标注 15"/>
          <p:cNvSpPr/>
          <p:nvPr/>
        </p:nvSpPr>
        <p:spPr>
          <a:xfrm>
            <a:off x="3136995" y="5140974"/>
            <a:ext cx="6978408" cy="800162"/>
          </a:xfrm>
          <a:prstGeom prst="wedgeRoundRectCallout">
            <a:avLst>
              <a:gd name="adj1" fmla="val -55102"/>
              <a:gd name="adj2" fmla="val -16749"/>
              <a:gd name="adj3" fmla="val 16667"/>
            </a:avLst>
          </a:prstGeom>
          <a:noFill/>
          <a:ln w="38100">
            <a:solidFill>
              <a:srgbClr val="7EBF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14E6B58-4840-1526-9503-35A2739279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8176" y="1663298"/>
            <a:ext cx="5972462" cy="323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026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358535BC-396F-F310-C8EE-168E6ACAC78E}"/>
              </a:ext>
            </a:extLst>
          </p:cNvPr>
          <p:cNvSpPr txBox="1"/>
          <p:nvPr/>
        </p:nvSpPr>
        <p:spPr>
          <a:xfrm flipH="1">
            <a:off x="1164634" y="1077367"/>
            <a:ext cx="3479083" cy="561607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rmAutofit fontScale="97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完成花瓣的绘制</a:t>
            </a:r>
            <a:endParaRPr kumimoji="0" lang="zh-CN" altLang="zh-CN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2975636-BE7C-2FF0-0C08-3F0CE265FB37}"/>
              </a:ext>
            </a:extLst>
          </p:cNvPr>
          <p:cNvSpPr txBox="1"/>
          <p:nvPr/>
        </p:nvSpPr>
        <p:spPr>
          <a:xfrm>
            <a:off x="1608389" y="1814530"/>
            <a:ext cx="93292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    根据花瓣的绘制流程，选择合适的边数和边长，编写程序，绘制花瓣。观察图中的不同花瓣，选择其中一种花瓣，完善程序的编写。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FE535F9-F547-62A2-1576-95B8BB18A8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4141" y="2800758"/>
            <a:ext cx="4923718" cy="271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352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358535BC-396F-F310-C8EE-168E6ACAC78E}"/>
              </a:ext>
            </a:extLst>
          </p:cNvPr>
          <p:cNvSpPr txBox="1"/>
          <p:nvPr/>
        </p:nvSpPr>
        <p:spPr>
          <a:xfrm flipH="1">
            <a:off x="1164634" y="1077367"/>
            <a:ext cx="3514941" cy="561607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rmAutofit fontScale="97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完成花朵的绘制</a:t>
            </a:r>
            <a:endParaRPr kumimoji="0" lang="zh-CN" altLang="zh-CN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021FCB8-673E-8DEE-4808-148A50871F82}"/>
              </a:ext>
            </a:extLst>
          </p:cNvPr>
          <p:cNvSpPr txBox="1"/>
          <p:nvPr/>
        </p:nvSpPr>
        <p:spPr>
          <a:xfrm>
            <a:off x="1608389" y="1780406"/>
            <a:ext cx="91709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    根据绘制五瓣花的整体流程，先完成绘制花瓣的循环结构，再与绘制花朵的循环结构嵌在一起，完成一朵花的绘制。请结合图所示的流程图，完成指令的组合。</a:t>
            </a:r>
          </a:p>
        </p:txBody>
      </p:sp>
      <p:pic>
        <p:nvPicPr>
          <p:cNvPr id="1027" name="图片 39" descr="IMG_256">
            <a:extLst>
              <a:ext uri="{FF2B5EF4-FFF2-40B4-BE49-F238E27FC236}">
                <a16:creationId xmlns:a16="http://schemas.microsoft.com/office/drawing/2014/main" id="{AED76A90-9864-3C3A-5F92-C02DC0CAB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791" y="3204160"/>
            <a:ext cx="5981403" cy="1963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1028" name="自选图形 27">
            <a:extLst>
              <a:ext uri="{FF2B5EF4-FFF2-40B4-BE49-F238E27FC236}">
                <a16:creationId xmlns:a16="http://schemas.microsoft.com/office/drawing/2014/main" id="{A3EC5ED4-D07B-AAC2-C573-3407AE21DF9A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4795521" y="3640212"/>
            <a:ext cx="797357" cy="450263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EE3C7FC0-72AA-0B96-22BC-C22E5B954B4B}"/>
              </a:ext>
            </a:extLst>
          </p:cNvPr>
          <p:cNvSpPr txBox="1"/>
          <p:nvPr/>
        </p:nvSpPr>
        <p:spPr>
          <a:xfrm>
            <a:off x="3265660" y="5119662"/>
            <a:ext cx="171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绘制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个花瓣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278E5E8-30D0-09B6-3D79-B647967C463E}"/>
              </a:ext>
            </a:extLst>
          </p:cNvPr>
          <p:cNvSpPr txBox="1"/>
          <p:nvPr/>
        </p:nvSpPr>
        <p:spPr>
          <a:xfrm>
            <a:off x="5751140" y="5119662"/>
            <a:ext cx="171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绘制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个花瓣</a:t>
            </a:r>
          </a:p>
        </p:txBody>
      </p:sp>
    </p:spTree>
    <p:extLst>
      <p:ext uri="{BB962C8B-B14F-4D97-AF65-F5344CB8AC3E}">
        <p14:creationId xmlns:p14="http://schemas.microsoft.com/office/powerpoint/2010/main" val="1757377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358535BC-396F-F310-C8EE-168E6ACAC78E}"/>
              </a:ext>
            </a:extLst>
          </p:cNvPr>
          <p:cNvSpPr txBox="1"/>
          <p:nvPr/>
        </p:nvSpPr>
        <p:spPr>
          <a:xfrm flipH="1">
            <a:off x="1164635" y="1077367"/>
            <a:ext cx="3326682" cy="561607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rmAutofit fontScale="97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测试验证</a:t>
            </a:r>
            <a:endParaRPr kumimoji="0" lang="zh-CN" altLang="zh-CN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134846" y="205208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5" name="图片 14" descr="咪尼">
            <a:extLst>
              <a:ext uri="{FF2B5EF4-FFF2-40B4-BE49-F238E27FC236}">
                <a16:creationId xmlns:a16="http://schemas.microsoft.com/office/drawing/2014/main" id="{B666E145-E2F5-0D63-8946-68902D82A9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908" y="4673714"/>
            <a:ext cx="887292" cy="1136274"/>
          </a:xfrm>
          <a:prstGeom prst="rect">
            <a:avLst/>
          </a:prstGeom>
        </p:spPr>
      </p:pic>
      <p:sp>
        <p:nvSpPr>
          <p:cNvPr id="16" name="圆角矩形标注 15"/>
          <p:cNvSpPr/>
          <p:nvPr/>
        </p:nvSpPr>
        <p:spPr>
          <a:xfrm>
            <a:off x="2305202" y="5241851"/>
            <a:ext cx="6923857" cy="874559"/>
          </a:xfrm>
          <a:prstGeom prst="wedgeRoundRectCallout">
            <a:avLst>
              <a:gd name="adj1" fmla="val -55102"/>
              <a:gd name="adj2" fmla="val -16749"/>
              <a:gd name="adj3" fmla="val 16667"/>
            </a:avLst>
          </a:prstGeom>
          <a:noFill/>
          <a:ln w="38100">
            <a:solidFill>
              <a:srgbClr val="7EBF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39E6DF71-BD16-509F-3CE1-2723B65003E2}"/>
              </a:ext>
            </a:extLst>
          </p:cNvPr>
          <p:cNvSpPr txBox="1"/>
          <p:nvPr/>
        </p:nvSpPr>
        <p:spPr>
          <a:xfrm flipH="1">
            <a:off x="2468831" y="5355964"/>
            <a:ext cx="6760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选择自己喜欢的花朵，修改图中程序的参数，尝试运行程序，验证效果。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0D52426-1B30-2A93-CD6E-5BA0EFFB1D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9246" y="1299036"/>
            <a:ext cx="4183816" cy="352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0957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ex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ext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自定义 128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7661C7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luw3hsr">
      <a:majorFont>
        <a:latin typeface=""/>
        <a:ea typeface="微软雅黑"/>
        <a:cs typeface=""/>
      </a:majorFont>
      <a:minorFont>
        <a:latin typeface="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">
  <a:themeElements>
    <a:clrScheme name="2019空白演示文档">
      <a:dk1>
        <a:srgbClr val="000000"/>
      </a:dk1>
      <a:lt1>
        <a:srgbClr val="FFFFFF"/>
      </a:lt1>
      <a:dk2>
        <a:srgbClr val="E6E4E4"/>
      </a:dk2>
      <a:lt2>
        <a:srgbClr val="FFFFFF"/>
      </a:lt2>
      <a:accent1>
        <a:srgbClr val="477DEA"/>
      </a:accent1>
      <a:accent2>
        <a:srgbClr val="9B9B9B"/>
      </a:accent2>
      <a:accent3>
        <a:srgbClr val="F3B745"/>
      </a:accent3>
      <a:accent4>
        <a:srgbClr val="477EE7"/>
      </a:accent4>
      <a:accent5>
        <a:srgbClr val="4BA151"/>
      </a:accent5>
      <a:accent6>
        <a:srgbClr val="E9403C"/>
      </a:accent6>
      <a:hlink>
        <a:srgbClr val="0563C1"/>
      </a:hlink>
      <a:folHlink>
        <a:srgbClr val="954D72"/>
      </a:folHlink>
    </a:clrScheme>
    <a:fontScheme name="oluw3hsr">
      <a:majorFont>
        <a:latin typeface=""/>
        <a:ea typeface="微软雅黑"/>
        <a:cs typeface=""/>
      </a:majorFont>
      <a:minorFont>
        <a:latin typeface="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1">
  <a:themeElements>
    <a:clrScheme name="2019空白演示文档">
      <a:dk1>
        <a:srgbClr val="000000"/>
      </a:dk1>
      <a:lt1>
        <a:srgbClr val="FFFFFF"/>
      </a:lt1>
      <a:dk2>
        <a:srgbClr val="E6E4E4"/>
      </a:dk2>
      <a:lt2>
        <a:srgbClr val="FFFFFF"/>
      </a:lt2>
      <a:accent1>
        <a:srgbClr val="477DEA"/>
      </a:accent1>
      <a:accent2>
        <a:srgbClr val="9B9B9B"/>
      </a:accent2>
      <a:accent3>
        <a:srgbClr val="F3B745"/>
      </a:accent3>
      <a:accent4>
        <a:srgbClr val="477EE7"/>
      </a:accent4>
      <a:accent5>
        <a:srgbClr val="4BA151"/>
      </a:accent5>
      <a:accent6>
        <a:srgbClr val="E9403C"/>
      </a:accent6>
      <a:hlink>
        <a:srgbClr val="0563C1"/>
      </a:hlink>
      <a:folHlink>
        <a:srgbClr val="954D72"/>
      </a:folHlink>
    </a:clrScheme>
    <a:fontScheme name="oluw3hsr">
      <a:majorFont>
        <a:latin typeface=""/>
        <a:ea typeface="微软雅黑"/>
        <a:cs typeface=""/>
      </a:majorFont>
      <a:minorFont>
        <a:latin typeface="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2195</TotalTime>
  <Words>645</Words>
  <Application>Microsoft Office PowerPoint</Application>
  <PresentationFormat>宽屏</PresentationFormat>
  <Paragraphs>64</Paragraphs>
  <Slides>14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14</vt:i4>
      </vt:variant>
    </vt:vector>
  </HeadingPairs>
  <TitlesOfParts>
    <vt:vector size="29" baseType="lpstr">
      <vt:lpstr>方正苏新诗柳楷简体</vt:lpstr>
      <vt:lpstr>印品灵秀体</vt:lpstr>
      <vt:lpstr>方正启体简体</vt:lpstr>
      <vt:lpstr>隶书</vt:lpstr>
      <vt:lpstr>【豌豆】核桃体</vt:lpstr>
      <vt:lpstr>微软雅黑</vt:lpstr>
      <vt:lpstr>楷体</vt:lpstr>
      <vt:lpstr>黑体</vt:lpstr>
      <vt:lpstr>Wingdings</vt:lpstr>
      <vt:lpstr>Arial</vt:lpstr>
      <vt:lpstr>Calibri</vt:lpstr>
      <vt:lpstr>宋体</vt:lpstr>
      <vt:lpstr>Office 主题​​</vt:lpstr>
      <vt:lpstr>1</vt:lpstr>
      <vt:lpstr>1_1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滕 理者</dc:creator>
  <cp:lastModifiedBy>方其桂</cp:lastModifiedBy>
  <cp:revision>259</cp:revision>
  <dcterms:created xsi:type="dcterms:W3CDTF">2021-03-10T11:26:00Z</dcterms:created>
  <dcterms:modified xsi:type="dcterms:W3CDTF">2025-01-26T00:27:40Z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C52715AC566E4873B52B85CF702F7A2E</vt:lpwstr>
  </property>
  <property fmtid="{D5CDD505-2E9C-101B-9397-08002B2CF9AE}" pid="3" name="KSOProductBuildVer">
    <vt:lpwstr>2052-11.8.2.12187</vt:lpwstr>
  </property>
</Properties>
</file>