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54" r:id="rId3"/>
  </p:sldMasterIdLst>
  <p:notesMasterIdLst>
    <p:notesMasterId r:id="rId20"/>
  </p:notesMasterIdLst>
  <p:handoutMasterIdLst>
    <p:handoutMasterId r:id="rId21"/>
  </p:handoutMasterIdLst>
  <p:sldIdLst>
    <p:sldId id="12703" r:id="rId4"/>
    <p:sldId id="12706" r:id="rId5"/>
    <p:sldId id="12726" r:id="rId6"/>
    <p:sldId id="12707" r:id="rId7"/>
    <p:sldId id="12727" r:id="rId8"/>
    <p:sldId id="12735" r:id="rId9"/>
    <p:sldId id="12736" r:id="rId10"/>
    <p:sldId id="12728" r:id="rId11"/>
    <p:sldId id="12738" r:id="rId12"/>
    <p:sldId id="12729" r:id="rId13"/>
    <p:sldId id="12737" r:id="rId14"/>
    <p:sldId id="12731" r:id="rId15"/>
    <p:sldId id="12732" r:id="rId16"/>
    <p:sldId id="12739" r:id="rId17"/>
    <p:sldId id="12734" r:id="rId18"/>
    <p:sldId id="12704" r:id="rId19"/>
  </p:sldIdLst>
  <p:sldSz cx="12192000" cy="6858000"/>
  <p:notesSz cx="6858000" cy="9144000"/>
  <p:embeddedFontLst>
    <p:embeddedFont>
      <p:font typeface="【豌豆】核桃体" panose="02010600030101010101" charset="-122"/>
      <p:regular r:id="rId22"/>
    </p:embeddedFont>
    <p:embeddedFont>
      <p:font typeface="方正启体简体" panose="02010600030101010101" charset="-122"/>
      <p:regular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隶书" panose="020105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orient="horz" pos="522">
          <p15:clr>
            <a:srgbClr val="A4A3A4"/>
          </p15:clr>
        </p15:guide>
        <p15:guide id="3" pos="465">
          <p15:clr>
            <a:srgbClr val="A4A3A4"/>
          </p15:clr>
        </p15:guide>
        <p15:guide id="4" pos="7201">
          <p15:clr>
            <a:srgbClr val="A4A3A4"/>
          </p15:clr>
        </p15:guide>
        <p15:guide id="5" orient="horz" pos="3743">
          <p15:clr>
            <a:srgbClr val="A4A3A4"/>
          </p15:clr>
        </p15:guide>
        <p15:guide id="6" pos="3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2">
          <p15:clr>
            <a:srgbClr val="A4A3A4"/>
          </p15:clr>
        </p15:guide>
        <p15:guide id="2" pos="22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4B4"/>
    <a:srgbClr val="7EBFB9"/>
    <a:srgbClr val="8ED0E2"/>
    <a:srgbClr val="80CFCF"/>
    <a:srgbClr val="AAFCB6"/>
    <a:srgbClr val="72B3F0"/>
    <a:srgbClr val="A4CAEF"/>
    <a:srgbClr val="8CCEE0"/>
    <a:srgbClr val="CCE6E4"/>
    <a:srgbClr val="A3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93939" autoAdjust="0"/>
  </p:normalViewPr>
  <p:slideViewPr>
    <p:cSldViewPr snapToGrid="0" showGuides="1">
      <p:cViewPr varScale="1">
        <p:scale>
          <a:sx n="83" d="100"/>
          <a:sy n="83" d="100"/>
        </p:scale>
        <p:origin x="138" y="30"/>
      </p:cViewPr>
      <p:guideLst>
        <p:guide orient="horz" pos="2192"/>
        <p:guide orient="horz" pos="522"/>
        <p:guide pos="465"/>
        <p:guide pos="7201"/>
        <p:guide orient="horz" pos="3743"/>
        <p:guide pos="39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754" y="102"/>
      </p:cViewPr>
      <p:guideLst>
        <p:guide orient="horz" pos="2922"/>
        <p:guide pos="22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2AC84-138A-4039-B832-395EB8332434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AF30D-CE41-48D6-8D0D-3B704E12F1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27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t>2025/2/7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65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481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65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765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24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162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793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15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9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54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67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03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9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814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43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0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画正多边形花瓣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8" name="文本框 1"/>
          <p:cNvSpPr txBox="1"/>
          <p:nvPr userDrawn="1"/>
        </p:nvSpPr>
        <p:spPr>
          <a:xfrm>
            <a:off x="982562" y="6411511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画正多边形花瓣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画正多边形花瓣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画正多边形花瓣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画正多边形花瓣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tags" Target="../tags/tag8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8.emf"/><Relationship Id="rId4" Type="http://schemas.openxmlformats.org/officeDocument/2006/relationships/slideLayout" Target="../slideLayouts/slideLayout7.xml"/><Relationship Id="rId9" Type="http://schemas.openxmlformats.org/officeDocument/2006/relationships/package" Target="../embeddings/Microsoft_Word_Document3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2.xml"/><Relationship Id="rId7" Type="http://schemas.openxmlformats.org/officeDocument/2006/relationships/image" Target="../media/image14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6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.docx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/C:\Users\ADMINI~1\AppData\Local\Temp\SNAGHTML2ed1775.PN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689400" y="2506483"/>
            <a:ext cx="8253095" cy="206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第</a:t>
            </a:r>
            <a:r>
              <a:rPr lang="en-US" altLang="zh-CN" sz="5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2</a:t>
            </a:r>
            <a:r>
              <a:rPr lang="zh-CN" altLang="en-US" sz="50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课  画正多边形花瓣</a:t>
            </a:r>
            <a:endParaRPr lang="en-US" altLang="zh-CN" sz="50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</a:endParaRPr>
          </a:p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问题分解</a:t>
            </a: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099067" y="919406"/>
            <a:ext cx="375422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美丽花园巧绘制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609504" y="5070031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【豌豆】核桃体" panose="02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合肥市习友路小学   叶东燕</a:t>
            </a:r>
            <a:endParaRPr lang="en-US" altLang="zh-CN" sz="2000" dirty="0">
              <a:solidFill>
                <a:srgbClr val="0070C0"/>
              </a:solidFill>
              <a:latin typeface="【豌豆】核桃体" panose="02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选择代码块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402959" y="2054356"/>
            <a:ext cx="7889358" cy="3367106"/>
            <a:chOff x="4505732" y="2230737"/>
            <a:chExt cx="6610929" cy="3367106"/>
          </a:xfrm>
        </p:grpSpPr>
        <p:sp>
          <p:nvSpPr>
            <p:cNvPr id="14" name="剪去对角的矩形 33">
              <a:extLst>
                <a:ext uri="{FF2B5EF4-FFF2-40B4-BE49-F238E27FC236}">
                  <a16:creationId xmlns:a16="http://schemas.microsoft.com/office/drawing/2014/main" id="{7B5A9D7E-B57E-D397-A679-DE7E0F73C42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505732" y="2230737"/>
              <a:ext cx="6610929" cy="3367106"/>
            </a:xfrm>
            <a:prstGeom prst="snip2DiagRect">
              <a:avLst>
                <a:gd name="adj1" fmla="val 0"/>
                <a:gd name="adj2" fmla="val 6980"/>
              </a:avLst>
            </a:prstGeom>
            <a:gradFill>
              <a:gsLst>
                <a:gs pos="0">
                  <a:srgbClr val="DEEFFF"/>
                </a:gs>
                <a:gs pos="100000">
                  <a:srgbClr val="EBFBFF"/>
                </a:gs>
              </a:gsLst>
              <a:lin ang="19920000" scaled="0"/>
            </a:gradFill>
            <a:ln w="19050">
              <a:gradFill>
                <a:gsLst>
                  <a:gs pos="0">
                    <a:srgbClr val="00D3FF"/>
                  </a:gs>
                  <a:gs pos="100000">
                    <a:srgbClr val="368FFF"/>
                  </a:gs>
                </a:gsLst>
                <a:lin ang="202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just">
                <a:lnSpc>
                  <a:spcPct val="120000"/>
                </a:lnSpc>
                <a:buClrTx/>
                <a:buSzTx/>
                <a:buFontTx/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580879" y="2339820"/>
              <a:ext cx="6134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观察下面四种不同的代码块，与对应实现绘制花瓣的步骤连一连。</a:t>
              </a:r>
            </a:p>
          </p:txBody>
        </p:sp>
        <p:pic>
          <p:nvPicPr>
            <p:cNvPr id="15" name="图片 54" descr="感知体验">
              <a:extLst>
                <a:ext uri="{FF2B5EF4-FFF2-40B4-BE49-F238E27FC236}">
                  <a16:creationId xmlns:a16="http://schemas.microsoft.com/office/drawing/2014/main" id="{C1E8BDF1-900C-57CB-63FD-CCCF0A1C069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96291" y="2286655"/>
              <a:ext cx="414657" cy="414657"/>
            </a:xfrm>
            <a:prstGeom prst="rect">
              <a:avLst/>
            </a:prstGeom>
          </p:spPr>
        </p:pic>
        <p:pic>
          <p:nvPicPr>
            <p:cNvPr id="18" name="图片 54" descr="感知体验">
              <a:extLst>
                <a:ext uri="{FF2B5EF4-FFF2-40B4-BE49-F238E27FC236}">
                  <a16:creationId xmlns:a16="http://schemas.microsoft.com/office/drawing/2014/main" id="{C1E8BDF1-900C-57CB-63FD-CCCF0A1C069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70309" y="5138461"/>
              <a:ext cx="414657" cy="414657"/>
            </a:xfrm>
            <a:prstGeom prst="rect">
              <a:avLst/>
            </a:prstGeom>
          </p:spPr>
        </p:pic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56769" y="3054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78599"/>
              </p:ext>
            </p:extLst>
          </p:nvPr>
        </p:nvGraphicFramePr>
        <p:xfrm>
          <a:off x="2758452" y="2866641"/>
          <a:ext cx="7005637" cy="2269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9" imgW="5118303" imgH="1656120" progId="Word.Document.12">
                  <p:embed/>
                </p:oleObj>
              </mc:Choice>
              <mc:Fallback>
                <p:oleObj name="文档" r:id="rId9" imgW="5118303" imgH="165612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452" y="2866641"/>
                        <a:ext cx="7005637" cy="22699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37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重复命令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绘制花瓣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54" descr="感知体验">
            <a:extLst>
              <a:ext uri="{FF2B5EF4-FFF2-40B4-BE49-F238E27FC236}">
                <a16:creationId xmlns:a16="http://schemas.microsoft.com/office/drawing/2014/main" id="{C1E8BDF1-900C-57CB-63FD-CCCF0A1C06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4031" y="4320185"/>
            <a:ext cx="414657" cy="41465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34846" y="20520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303292"/>
              </p:ext>
            </p:extLst>
          </p:nvPr>
        </p:nvGraphicFramePr>
        <p:xfrm>
          <a:off x="2060947" y="1926176"/>
          <a:ext cx="7800413" cy="2682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095939" imgH="1740725" progId="Word.Document.8">
                  <p:embed/>
                </p:oleObj>
              </mc:Choice>
              <mc:Fallback>
                <p:oleObj name="Document" r:id="rId7" imgW="5095939" imgH="1740725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947" y="1926176"/>
                        <a:ext cx="7800413" cy="26827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 descr="咪尼">
            <a:extLst>
              <a:ext uri="{FF2B5EF4-FFF2-40B4-BE49-F238E27FC236}">
                <a16:creationId xmlns:a16="http://schemas.microsoft.com/office/drawing/2014/main" id="{B666E145-E2F5-0D63-8946-68902D82A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853" y="5139755"/>
            <a:ext cx="887292" cy="1136274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2305202" y="5241851"/>
            <a:ext cx="6923857" cy="874559"/>
          </a:xfrm>
          <a:prstGeom prst="wedgeRoundRectCallout">
            <a:avLst>
              <a:gd name="adj1" fmla="val -55102"/>
              <a:gd name="adj2" fmla="val -16749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2468831" y="5355964"/>
            <a:ext cx="676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参考流程图，选择合适的代码块并修改参数，拼接代码，画出花瓣，如有困难可参考右边的代码。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09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pic>
        <p:nvPicPr>
          <p:cNvPr id="8" name="图片 7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73" y="4748221"/>
            <a:ext cx="1149316" cy="147182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04946"/>
              </p:ext>
            </p:extLst>
          </p:nvPr>
        </p:nvGraphicFramePr>
        <p:xfrm>
          <a:off x="4217988" y="2016125"/>
          <a:ext cx="6641651" cy="347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126473" imgH="2686805" progId="Word.Document.12">
                  <p:embed/>
                </p:oleObj>
              </mc:Choice>
              <mc:Fallback>
                <p:oleObj name="Document" r:id="rId5" imgW="5126473" imgH="268680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2016125"/>
                        <a:ext cx="6641651" cy="3477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圆角矩形标注 10"/>
          <p:cNvSpPr/>
          <p:nvPr/>
        </p:nvSpPr>
        <p:spPr>
          <a:xfrm>
            <a:off x="1526141" y="3498112"/>
            <a:ext cx="1982602" cy="1493168"/>
          </a:xfrm>
          <a:prstGeom prst="wedgeRoundRectCallout">
            <a:avLst>
              <a:gd name="adj1" fmla="val -67579"/>
              <a:gd name="adj2" fmla="val 33654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1644682" y="3644531"/>
            <a:ext cx="1864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请你思考绘制正多边形的一般方法和同桌分享交流！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54001" y="957281"/>
            <a:ext cx="4043091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altLang="zh-CN" sz="2800" noProof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绘制正多边形的一般方法</a:t>
            </a:r>
          </a:p>
        </p:txBody>
      </p:sp>
    </p:spTree>
    <p:extLst>
      <p:ext uri="{BB962C8B-B14F-4D97-AF65-F5344CB8AC3E}">
        <p14:creationId xmlns:p14="http://schemas.microsoft.com/office/powerpoint/2010/main" val="85888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4" y="1077367"/>
            <a:ext cx="4043091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正多边形的绘制步骤</a:t>
            </a:r>
          </a:p>
        </p:txBody>
      </p:sp>
      <p:pic>
        <p:nvPicPr>
          <p:cNvPr id="6" name="图片 5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76" y="4782112"/>
            <a:ext cx="1149316" cy="1471825"/>
          </a:xfrm>
          <a:prstGeom prst="rect">
            <a:avLst/>
          </a:prstGeom>
        </p:spPr>
      </p:pic>
      <p:pic>
        <p:nvPicPr>
          <p:cNvPr id="8" name="图片 7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332272" y="4782112"/>
            <a:ext cx="1060590" cy="1458378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11398"/>
              </p:ext>
            </p:extLst>
          </p:nvPr>
        </p:nvGraphicFramePr>
        <p:xfrm>
          <a:off x="2392347" y="2541181"/>
          <a:ext cx="7504500" cy="1593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6" imgW="4613410" imgH="984157" progId="Word.Document.12">
                  <p:embed/>
                </p:oleObj>
              </mc:Choice>
              <mc:Fallback>
                <p:oleObj name="文档" r:id="rId6" imgW="4613410" imgH="984157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47" y="2541181"/>
                        <a:ext cx="7504500" cy="1593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2156346" y="5163573"/>
            <a:ext cx="6923857" cy="874559"/>
          </a:xfrm>
          <a:prstGeom prst="wedgeRoundRectCallout">
            <a:avLst>
              <a:gd name="adj1" fmla="val -55102"/>
              <a:gd name="adj2" fmla="val -16749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2328380" y="5333358"/>
            <a:ext cx="676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你能结合前面的学习活动，进行归纳总结，补充完善绘制正多边形的一般步骤吗？</a:t>
            </a:r>
          </a:p>
        </p:txBody>
      </p:sp>
    </p:spTree>
    <p:extLst>
      <p:ext uri="{BB962C8B-B14F-4D97-AF65-F5344CB8AC3E}">
        <p14:creationId xmlns:p14="http://schemas.microsoft.com/office/powerpoint/2010/main" val="168280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4" y="1077367"/>
            <a:ext cx="4043091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altLang="zh-CN" sz="2800" noProof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问题抽象的办法</a:t>
            </a:r>
          </a:p>
        </p:txBody>
      </p:sp>
      <p:pic>
        <p:nvPicPr>
          <p:cNvPr id="6" name="图片 5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76" y="4782112"/>
            <a:ext cx="1149316" cy="1471825"/>
          </a:xfrm>
          <a:prstGeom prst="rect">
            <a:avLst/>
          </a:prstGeom>
        </p:spPr>
      </p:pic>
      <p:pic>
        <p:nvPicPr>
          <p:cNvPr id="8" name="图片 7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332272" y="4782112"/>
            <a:ext cx="1060590" cy="1458378"/>
          </a:xfrm>
          <a:prstGeom prst="rect">
            <a:avLst/>
          </a:prstGeom>
        </p:spPr>
      </p:pic>
      <p:sp>
        <p:nvSpPr>
          <p:cNvPr id="13" name="圆角矩形标注 12"/>
          <p:cNvSpPr/>
          <p:nvPr/>
        </p:nvSpPr>
        <p:spPr>
          <a:xfrm>
            <a:off x="2786582" y="3927673"/>
            <a:ext cx="6923857" cy="874559"/>
          </a:xfrm>
          <a:prstGeom prst="wedgeRoundRectCallout">
            <a:avLst>
              <a:gd name="adj1" fmla="val -55102"/>
              <a:gd name="adj2" fmla="val -16749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254428" y="1966252"/>
            <a:ext cx="7938762" cy="3367106"/>
            <a:chOff x="4464334" y="2230737"/>
            <a:chExt cx="6652327" cy="3367106"/>
          </a:xfrm>
        </p:grpSpPr>
        <p:sp>
          <p:nvSpPr>
            <p:cNvPr id="12" name="剪去对角的矩形 33">
              <a:extLst>
                <a:ext uri="{FF2B5EF4-FFF2-40B4-BE49-F238E27FC236}">
                  <a16:creationId xmlns:a16="http://schemas.microsoft.com/office/drawing/2014/main" id="{7B5A9D7E-B57E-D397-A679-DE7E0F73C42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505732" y="2230737"/>
              <a:ext cx="6610929" cy="3367106"/>
            </a:xfrm>
            <a:prstGeom prst="snip2DiagRect">
              <a:avLst>
                <a:gd name="adj1" fmla="val 0"/>
                <a:gd name="adj2" fmla="val 6980"/>
              </a:avLst>
            </a:prstGeom>
            <a:gradFill>
              <a:gsLst>
                <a:gs pos="0">
                  <a:srgbClr val="DEEFFF"/>
                </a:gs>
                <a:gs pos="100000">
                  <a:srgbClr val="EBFBFF"/>
                </a:gs>
              </a:gsLst>
              <a:lin ang="19920000" scaled="0"/>
            </a:gradFill>
            <a:ln w="19050">
              <a:gradFill>
                <a:gsLst>
                  <a:gs pos="0">
                    <a:srgbClr val="00D3FF"/>
                  </a:gs>
                  <a:gs pos="100000">
                    <a:srgbClr val="368FFF"/>
                  </a:gs>
                </a:gsLst>
                <a:lin ang="202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just">
                <a:lnSpc>
                  <a:spcPct val="120000"/>
                </a:lnSpc>
                <a:buClrTx/>
                <a:buSzTx/>
                <a:buFontTx/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743771" y="2321284"/>
              <a:ext cx="634973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问题抽象就是从复杂具体情况中</a:t>
              </a:r>
              <a:r>
                <a:rPr lang="zh-CN" altLang="en-US" sz="28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找规律</a:t>
              </a: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，构建一般性解决办法。比如说我们计划一次旅行，目的地是多个城市。那问题抽象的办法是什么？</a:t>
              </a:r>
            </a:p>
          </p:txBody>
        </p:sp>
        <p:pic>
          <p:nvPicPr>
            <p:cNvPr id="16" name="图片 54" descr="感知体验">
              <a:extLst>
                <a:ext uri="{FF2B5EF4-FFF2-40B4-BE49-F238E27FC236}">
                  <a16:creationId xmlns:a16="http://schemas.microsoft.com/office/drawing/2014/main" id="{C1E8BDF1-900C-57CB-63FD-CCCF0A1C069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464334" y="2310844"/>
              <a:ext cx="414657" cy="414657"/>
            </a:xfrm>
            <a:prstGeom prst="rect">
              <a:avLst/>
            </a:prstGeom>
          </p:spPr>
        </p:pic>
        <p:pic>
          <p:nvPicPr>
            <p:cNvPr id="17" name="图片 54" descr="感知体验">
              <a:extLst>
                <a:ext uri="{FF2B5EF4-FFF2-40B4-BE49-F238E27FC236}">
                  <a16:creationId xmlns:a16="http://schemas.microsoft.com/office/drawing/2014/main" id="{C1E8BDF1-900C-57CB-63FD-CCCF0A1C069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670309" y="5138461"/>
              <a:ext cx="414657" cy="41465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2560273" y="2967432"/>
            <a:ext cx="73488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        我们先收集各个城市的一些具体信息，像景点分布、酒店位置等这些具体细节，然后从中找出共性的东西，比如各个城市都需要解决从交通枢纽到酒店的交通问题，这就是一个通用的小问题。</a:t>
            </a:r>
          </a:p>
        </p:txBody>
      </p:sp>
    </p:spTree>
    <p:extLst>
      <p:ext uri="{BB962C8B-B14F-4D97-AF65-F5344CB8AC3E}">
        <p14:creationId xmlns:p14="http://schemas.microsoft.com/office/powerpoint/2010/main" val="366444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163299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画一画，想一想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08389" y="2082478"/>
            <a:ext cx="8874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假设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为固定边长，修改边数，画不同边数的正多边形，观察绘图效果，说出你的发现，参考效果如图所示：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71908"/>
              </p:ext>
            </p:extLst>
          </p:nvPr>
        </p:nvGraphicFramePr>
        <p:xfrm>
          <a:off x="4491317" y="2940855"/>
          <a:ext cx="2625446" cy="2467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96757" imgH="1029894" progId="Word.Document.8">
                  <p:embed/>
                </p:oleObj>
              </mc:Choice>
              <mc:Fallback>
                <p:oleObj name="Document" r:id="rId4" imgW="1096757" imgH="102989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317" y="2940855"/>
                        <a:ext cx="2625446" cy="2467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55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617449" y="2538408"/>
            <a:ext cx="72232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期待你下节课</a:t>
            </a:r>
            <a:endParaRPr lang="en-US" altLang="zh-CN" sz="6600" dirty="0">
              <a:solidFill>
                <a:srgbClr val="0070C0"/>
              </a:solidFill>
              <a:effectLst>
                <a:glow rad="292100">
                  <a:prstClr val="white">
                    <a:alpha val="12000"/>
                  </a:prst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6600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6600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更精彩的表现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  <p:pic>
        <p:nvPicPr>
          <p:cNvPr id="19" name="图片 18" descr="图标&#10;&#10;描述已自动生成">
            <a:extLst>
              <a:ext uri="{FF2B5EF4-FFF2-40B4-BE49-F238E27FC236}">
                <a16:creationId xmlns:a16="http://schemas.microsoft.com/office/drawing/2014/main" id="{DE600420-09B1-CF12-0D82-5F1004F3E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21545"/>
          <a:stretch/>
        </p:blipFill>
        <p:spPr>
          <a:xfrm>
            <a:off x="7935234" y="2358667"/>
            <a:ext cx="893976" cy="1241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图片 41" descr="111301321&amp;pky93111301321&amp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615" y="1070330"/>
            <a:ext cx="5044448" cy="34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4758" y="1050020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1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项目情境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61135" y="25374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5" name="图片 14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69415" y="3827492"/>
            <a:ext cx="1060590" cy="145837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88C8D42-171D-6493-AF8B-EC7FAE0E0A36}"/>
              </a:ext>
            </a:extLst>
          </p:cNvPr>
          <p:cNvSpPr txBox="1"/>
          <p:nvPr/>
        </p:nvSpPr>
        <p:spPr>
          <a:xfrm flipH="1">
            <a:off x="6487973" y="5325674"/>
            <a:ext cx="405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画好花瓣是绘制花朵的基础，有什么好的方法来快速绘制正多边形呢？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6" name="图片 15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278" y="3801313"/>
            <a:ext cx="1149316" cy="147182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1619703" y="5366008"/>
            <a:ext cx="467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还真有化繁为简绘制正多边形的办法，让我们一起来探究吧！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1568825" y="5273138"/>
            <a:ext cx="4482351" cy="800162"/>
          </a:xfrm>
          <a:prstGeom prst="wedgeRoundRectCallout">
            <a:avLst>
              <a:gd name="adj1" fmla="val -34485"/>
              <a:gd name="adj2" fmla="val -84112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标注 22"/>
          <p:cNvSpPr/>
          <p:nvPr/>
        </p:nvSpPr>
        <p:spPr>
          <a:xfrm>
            <a:off x="6409765" y="5273138"/>
            <a:ext cx="4208012" cy="800162"/>
          </a:xfrm>
          <a:prstGeom prst="wedgeRoundRectCallout">
            <a:avLst>
              <a:gd name="adj1" fmla="val 31720"/>
              <a:gd name="adj2" fmla="val -103564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>
            <a:off x="4599355" y="1760958"/>
            <a:ext cx="744280" cy="637954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正五边形 3"/>
          <p:cNvSpPr/>
          <p:nvPr/>
        </p:nvSpPr>
        <p:spPr>
          <a:xfrm>
            <a:off x="7046651" y="1718097"/>
            <a:ext cx="735247" cy="749029"/>
          </a:xfrm>
          <a:prstGeom prst="pentagon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>
            <a:off x="4704293" y="2836099"/>
            <a:ext cx="863364" cy="744279"/>
          </a:xfrm>
          <a:prstGeom prst="hexagon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826675" y="1766313"/>
            <a:ext cx="669852" cy="66985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1" name="图片 25" descr="IMG_2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49" y="2824213"/>
            <a:ext cx="825101" cy="79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57" y="5099179"/>
            <a:ext cx="2093643" cy="156608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74993" y="2105861"/>
            <a:ext cx="2875752" cy="2575738"/>
            <a:chOff x="541408" y="1980338"/>
            <a:chExt cx="2875752" cy="257573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CF5C2D5F-0351-0758-3713-CF009E6E1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8" y="1980338"/>
              <a:ext cx="2224503" cy="1127082"/>
            </a:xfrm>
            <a:prstGeom prst="rect">
              <a:avLst/>
            </a:prstGeom>
          </p:spPr>
        </p:pic>
        <p:sp>
          <p:nvSpPr>
            <p:cNvPr id="38" name="流程图: 文档 37">
              <a:extLst>
                <a:ext uri="{FF2B5EF4-FFF2-40B4-BE49-F238E27FC236}">
                  <a16:creationId xmlns:a16="http://schemas.microsoft.com/office/drawing/2014/main" id="{EC27D56B-0295-7143-400A-63A9314BBC72}"/>
                </a:ext>
              </a:extLst>
            </p:cNvPr>
            <p:cNvSpPr/>
            <p:nvPr/>
          </p:nvSpPr>
          <p:spPr>
            <a:xfrm rot="16200000">
              <a:off x="1420481" y="2345564"/>
              <a:ext cx="1438043" cy="2555315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流程图: 汇总连接 41">
              <a:extLst>
                <a:ext uri="{FF2B5EF4-FFF2-40B4-BE49-F238E27FC236}">
                  <a16:creationId xmlns:a16="http://schemas.microsoft.com/office/drawing/2014/main" id="{F9B8CCD7-1BD6-A45D-8D9C-E9F15FCB8817}"/>
                </a:ext>
              </a:extLst>
            </p:cNvPr>
            <p:cNvSpPr/>
            <p:nvPr/>
          </p:nvSpPr>
          <p:spPr>
            <a:xfrm>
              <a:off x="1029088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流程图: 汇总连接 42">
              <a:extLst>
                <a:ext uri="{FF2B5EF4-FFF2-40B4-BE49-F238E27FC236}">
                  <a16:creationId xmlns:a16="http://schemas.microsoft.com/office/drawing/2014/main" id="{E9ED7996-71AD-1288-5713-660F0C26AE59}"/>
                </a:ext>
              </a:extLst>
            </p:cNvPr>
            <p:cNvSpPr/>
            <p:nvPr/>
          </p:nvSpPr>
          <p:spPr>
            <a:xfrm>
              <a:off x="2408774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FCF37F2A-4C6E-DC2D-34E8-4181933C0610}"/>
                </a:ext>
              </a:extLst>
            </p:cNvPr>
            <p:cNvSpPr txBox="1"/>
            <p:nvPr/>
          </p:nvSpPr>
          <p:spPr>
            <a:xfrm>
              <a:off x="831961" y="3032976"/>
              <a:ext cx="2430054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分析花瓣画法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确定边的画法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设计绘制流程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00358" y="2105861"/>
            <a:ext cx="2893823" cy="2596130"/>
            <a:chOff x="3272319" y="1959946"/>
            <a:chExt cx="2893823" cy="259613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8782BFA6-A89B-706C-490E-56D534E08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319" y="1959946"/>
              <a:ext cx="2224503" cy="1167865"/>
            </a:xfrm>
            <a:prstGeom prst="rect">
              <a:avLst/>
            </a:prstGeom>
          </p:spPr>
        </p:pic>
        <p:sp>
          <p:nvSpPr>
            <p:cNvPr id="39" name="流程图: 文档 38">
              <a:extLst>
                <a:ext uri="{FF2B5EF4-FFF2-40B4-BE49-F238E27FC236}">
                  <a16:creationId xmlns:a16="http://schemas.microsoft.com/office/drawing/2014/main" id="{11472104-78E8-C2C1-8736-71ACFE63DF06}"/>
                </a:ext>
              </a:extLst>
            </p:cNvPr>
            <p:cNvSpPr/>
            <p:nvPr/>
          </p:nvSpPr>
          <p:spPr>
            <a:xfrm rot="16200000">
              <a:off x="4169463" y="2354272"/>
              <a:ext cx="1438044" cy="2555315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流程图: 汇总连接 43">
              <a:extLst>
                <a:ext uri="{FF2B5EF4-FFF2-40B4-BE49-F238E27FC236}">
                  <a16:creationId xmlns:a16="http://schemas.microsoft.com/office/drawing/2014/main" id="{A49DFDDD-8AA9-CC98-CC07-BB56A3EBA82C}"/>
                </a:ext>
              </a:extLst>
            </p:cNvPr>
            <p:cNvSpPr/>
            <p:nvPr/>
          </p:nvSpPr>
          <p:spPr>
            <a:xfrm>
              <a:off x="3936925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流程图: 汇总连接 44">
              <a:extLst>
                <a:ext uri="{FF2B5EF4-FFF2-40B4-BE49-F238E27FC236}">
                  <a16:creationId xmlns:a16="http://schemas.microsoft.com/office/drawing/2014/main" id="{57B50E62-4928-A869-6FB7-AC8F42228985}"/>
                </a:ext>
              </a:extLst>
            </p:cNvPr>
            <p:cNvSpPr/>
            <p:nvPr/>
          </p:nvSpPr>
          <p:spPr>
            <a:xfrm>
              <a:off x="5316611" y="414920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A1F0DC04-444B-47E3-42E8-027FAE2C0E63}"/>
                </a:ext>
              </a:extLst>
            </p:cNvPr>
            <p:cNvSpPr txBox="1"/>
            <p:nvPr/>
          </p:nvSpPr>
          <p:spPr>
            <a:xfrm>
              <a:off x="3606172" y="3021706"/>
              <a:ext cx="2527291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准备画笔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选择代码块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重复命令绘制花瓣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00248" y="2210366"/>
            <a:ext cx="2941502" cy="2590531"/>
            <a:chOff x="5970935" y="2030338"/>
            <a:chExt cx="2941502" cy="2590531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258A9857-B3E2-F6C8-E15E-96ADAB5CA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0935" y="2030338"/>
              <a:ext cx="2393321" cy="1086538"/>
            </a:xfrm>
            <a:prstGeom prst="rect">
              <a:avLst/>
            </a:prstGeom>
          </p:spPr>
        </p:pic>
        <p:sp>
          <p:nvSpPr>
            <p:cNvPr id="40" name="流程图: 文档 39">
              <a:extLst>
                <a:ext uri="{FF2B5EF4-FFF2-40B4-BE49-F238E27FC236}">
                  <a16:creationId xmlns:a16="http://schemas.microsoft.com/office/drawing/2014/main" id="{122BEEB9-2AD2-3549-1E91-115E68D10A43}"/>
                </a:ext>
              </a:extLst>
            </p:cNvPr>
            <p:cNvSpPr/>
            <p:nvPr/>
          </p:nvSpPr>
          <p:spPr>
            <a:xfrm rot="16200000">
              <a:off x="6897513" y="2333209"/>
              <a:ext cx="1413340" cy="2555315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流程图: 汇总连接 45">
              <a:extLst>
                <a:ext uri="{FF2B5EF4-FFF2-40B4-BE49-F238E27FC236}">
                  <a16:creationId xmlns:a16="http://schemas.microsoft.com/office/drawing/2014/main" id="{445E15E5-C7E0-8D3C-44E0-6274D9656FEE}"/>
                </a:ext>
              </a:extLst>
            </p:cNvPr>
            <p:cNvSpPr/>
            <p:nvPr/>
          </p:nvSpPr>
          <p:spPr>
            <a:xfrm>
              <a:off x="6619627" y="4138807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流程图: 汇总连接 46">
              <a:extLst>
                <a:ext uri="{FF2B5EF4-FFF2-40B4-BE49-F238E27FC236}">
                  <a16:creationId xmlns:a16="http://schemas.microsoft.com/office/drawing/2014/main" id="{5A0DF042-0151-FE57-3747-B6093FE64257}"/>
                </a:ext>
              </a:extLst>
            </p:cNvPr>
            <p:cNvSpPr/>
            <p:nvPr/>
          </p:nvSpPr>
          <p:spPr>
            <a:xfrm>
              <a:off x="7999313" y="4138807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9A02A4A-FD72-5396-D2AD-40019146CED3}"/>
                </a:ext>
              </a:extLst>
            </p:cNvPr>
            <p:cNvSpPr txBox="1"/>
            <p:nvPr/>
          </p:nvSpPr>
          <p:spPr>
            <a:xfrm>
              <a:off x="6323591" y="3028125"/>
              <a:ext cx="2588846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绘制正多边形的一般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方法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正多边形的绘制步骤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问题抽象的办法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08512" y="2219078"/>
            <a:ext cx="2929610" cy="2481948"/>
            <a:chOff x="8538843" y="2081898"/>
            <a:chExt cx="2929610" cy="2481948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0BE3CBD-0027-0363-E126-F4D30BAE2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8843" y="2081898"/>
              <a:ext cx="2260391" cy="983417"/>
            </a:xfrm>
            <a:prstGeom prst="rect">
              <a:avLst/>
            </a:prstGeom>
          </p:spPr>
        </p:pic>
        <p:sp>
          <p:nvSpPr>
            <p:cNvPr id="41" name="流程图: 文档 40">
              <a:extLst>
                <a:ext uri="{FF2B5EF4-FFF2-40B4-BE49-F238E27FC236}">
                  <a16:creationId xmlns:a16="http://schemas.microsoft.com/office/drawing/2014/main" id="{8CC09CD6-EC00-8CC8-C957-5FBC1E171D52}"/>
                </a:ext>
              </a:extLst>
            </p:cNvPr>
            <p:cNvSpPr/>
            <p:nvPr/>
          </p:nvSpPr>
          <p:spPr>
            <a:xfrm rot="16200000">
              <a:off x="9478264" y="2343343"/>
              <a:ext cx="1414216" cy="2566163"/>
            </a:xfrm>
            <a:prstGeom prst="flowChartDocument">
              <a:avLst/>
            </a:prstGeom>
            <a:noFill/>
            <a:ln w="1270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流程图: 汇总连接 47">
              <a:extLst>
                <a:ext uri="{FF2B5EF4-FFF2-40B4-BE49-F238E27FC236}">
                  <a16:creationId xmlns:a16="http://schemas.microsoft.com/office/drawing/2014/main" id="{219C5210-B093-206D-D7D9-85C8F28FD1EB}"/>
                </a:ext>
              </a:extLst>
            </p:cNvPr>
            <p:cNvSpPr/>
            <p:nvPr/>
          </p:nvSpPr>
          <p:spPr>
            <a:xfrm>
              <a:off x="9162708" y="415697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流程图: 汇总连接 48">
              <a:extLst>
                <a:ext uri="{FF2B5EF4-FFF2-40B4-BE49-F238E27FC236}">
                  <a16:creationId xmlns:a16="http://schemas.microsoft.com/office/drawing/2014/main" id="{D70F5DB8-3A4B-0718-7D2F-7ABA33624C63}"/>
                </a:ext>
              </a:extLst>
            </p:cNvPr>
            <p:cNvSpPr/>
            <p:nvPr/>
          </p:nvSpPr>
          <p:spPr>
            <a:xfrm>
              <a:off x="10542394" y="4156974"/>
              <a:ext cx="406872" cy="406872"/>
            </a:xfrm>
            <a:prstGeom prst="flowChartSummingJunction">
              <a:avLst/>
            </a:prstGeom>
            <a:solidFill>
              <a:schemeClr val="bg1"/>
            </a:solidFill>
            <a:ln w="9525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902290" y="3367719"/>
              <a:ext cx="2046976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500" b="1" dirty="0">
                  <a:solidFill>
                    <a:srgbClr val="38B4B4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画一画、想一想</a:t>
              </a:r>
              <a:endParaRPr lang="en-US" altLang="zh-CN" sz="1500" b="1" dirty="0">
                <a:solidFill>
                  <a:srgbClr val="38B4B4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47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分析花瓣画法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咪尼">
            <a:extLst>
              <a:ext uri="{FF2B5EF4-FFF2-40B4-BE49-F238E27FC236}">
                <a16:creationId xmlns:a16="http://schemas.microsoft.com/office/drawing/2014/main" id="{B666E145-E2F5-0D63-8946-68902D82A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17641" y="4775185"/>
            <a:ext cx="1124465" cy="14400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DC07561-91FC-C149-B31D-7ED3EEA7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05" y="3586629"/>
            <a:ext cx="2382352" cy="12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18AD222-E753-9B1A-BA32-F29075AA3D11}"/>
              </a:ext>
            </a:extLst>
          </p:cNvPr>
          <p:cNvSpPr txBox="1"/>
          <p:nvPr/>
        </p:nvSpPr>
        <p:spPr>
          <a:xfrm>
            <a:off x="8936704" y="3760585"/>
            <a:ext cx="225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你知道正多边形有哪些特征吗？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 descr="咪咪">
            <a:extLst>
              <a:ext uri="{FF2B5EF4-FFF2-40B4-BE49-F238E27FC236}">
                <a16:creationId xmlns:a16="http://schemas.microsoft.com/office/drawing/2014/main" id="{A2B3DBF1-8957-DFBC-6350-46E6B5E87B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92" y="4979985"/>
            <a:ext cx="947897" cy="1303418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78602"/>
              </p:ext>
            </p:extLst>
          </p:nvPr>
        </p:nvGraphicFramePr>
        <p:xfrm>
          <a:off x="3715875" y="2347846"/>
          <a:ext cx="4968196" cy="173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8" imgW="3314403" imgH="1161155" progId="Word.Document.12">
                  <p:embed/>
                </p:oleObj>
              </mc:Choice>
              <mc:Fallback>
                <p:oleObj name="文档" r:id="rId8" imgW="3314403" imgH="116115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875" y="2347846"/>
                        <a:ext cx="4968196" cy="1735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3236831" y="1655631"/>
            <a:ext cx="759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观察下面的正多边形花瓣，选择其中的一个花瓣，确定一个起始点，说一说绘制步骤和遇到的问题。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DC07561-91FC-C149-B31D-7ED3EEA7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4440" y="3897799"/>
            <a:ext cx="2517636" cy="12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18AD222-E753-9B1A-BA32-F29075AA3D11}"/>
              </a:ext>
            </a:extLst>
          </p:cNvPr>
          <p:cNvSpPr txBox="1"/>
          <p:nvPr/>
        </p:nvSpPr>
        <p:spPr>
          <a:xfrm>
            <a:off x="1296911" y="4056655"/>
            <a:ext cx="2256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数学课上有学习过，正多边形各边相等，还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009712" y="1106243"/>
            <a:ext cx="4784695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确定边的画法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626" y="4821590"/>
            <a:ext cx="1149316" cy="14718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3009404" y="5456958"/>
            <a:ext cx="697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画笔默认方向水平向右，你认为上面图形选择哪个点作为起点最合适？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3009404" y="5380043"/>
            <a:ext cx="6978408" cy="800162"/>
          </a:xfrm>
          <a:prstGeom prst="wedgeRoundRectCallout">
            <a:avLst>
              <a:gd name="adj1" fmla="val -55102"/>
              <a:gd name="adj2" fmla="val -16749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049165"/>
              </p:ext>
            </p:extLst>
          </p:nvPr>
        </p:nvGraphicFramePr>
        <p:xfrm>
          <a:off x="2129707" y="2471881"/>
          <a:ext cx="7858105" cy="22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5" imgW="4294197" imgH="1345688" progId="Word.Document.12">
                  <p:embed/>
                </p:oleObj>
              </mc:Choice>
              <mc:Fallback>
                <p:oleObj name="文档" r:id="rId5" imgW="4294197" imgH="134568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018"/>
                      <a:stretch>
                        <a:fillRect/>
                      </a:stretch>
                    </p:blipFill>
                    <p:spPr bwMode="auto">
                      <a:xfrm>
                        <a:off x="2129707" y="2471881"/>
                        <a:ext cx="7858105" cy="2247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1608389" y="1956965"/>
            <a:ext cx="383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第一步：确定起点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503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009712" y="1106243"/>
            <a:ext cx="4784695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确定边的画法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626" y="4821590"/>
            <a:ext cx="1149316" cy="14718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3136995" y="5234336"/>
            <a:ext cx="697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画出第一条边后，需要调整画笔的方向再画下一条边。观察上面的图形，算一算绘制每条边时，画笔的转向与转角。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3136995" y="5140974"/>
            <a:ext cx="6978408" cy="800162"/>
          </a:xfrm>
          <a:prstGeom prst="wedgeRoundRectCallout">
            <a:avLst>
              <a:gd name="adj1" fmla="val -55102"/>
              <a:gd name="adj2" fmla="val -16749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608389" y="1956965"/>
            <a:ext cx="383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第二步：确定转角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45095"/>
              </p:ext>
            </p:extLst>
          </p:nvPr>
        </p:nvGraphicFramePr>
        <p:xfrm>
          <a:off x="3976577" y="2514464"/>
          <a:ext cx="4902643" cy="2307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3895116" imgH="1856127" progId="Word.Document.8">
                  <p:embed/>
                </p:oleObj>
              </mc:Choice>
              <mc:Fallback>
                <p:oleObj name="Document" r:id="rId5" imgW="3895116" imgH="185612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620" t="3874" b="1936"/>
                      <a:stretch>
                        <a:fillRect/>
                      </a:stretch>
                    </p:blipFill>
                    <p:spPr bwMode="auto">
                      <a:xfrm>
                        <a:off x="3976577" y="2514464"/>
                        <a:ext cx="4902643" cy="2307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02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009712" y="1106243"/>
            <a:ext cx="4784695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确定边的画法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咪尼">
            <a:extLst>
              <a:ext uri="{FF2B5EF4-FFF2-40B4-BE49-F238E27FC236}">
                <a16:creationId xmlns:a16="http://schemas.microsoft.com/office/drawing/2014/main" id="{DDD2C039-C7DD-C166-F4FC-825AD474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60" y="4708380"/>
            <a:ext cx="1149316" cy="14718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2424224" y="5595474"/>
            <a:ext cx="697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尝试填写上面的表格，并和小组同学讨论计算转角公式。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2305203" y="5443870"/>
            <a:ext cx="6126416" cy="672540"/>
          </a:xfrm>
          <a:prstGeom prst="wedgeRoundRectCallout">
            <a:avLst>
              <a:gd name="adj1" fmla="val -55102"/>
              <a:gd name="adj2" fmla="val -16749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608389" y="1956965"/>
            <a:ext cx="383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第三步：总结转角计算公式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95015"/>
              </p:ext>
            </p:extLst>
          </p:nvPr>
        </p:nvGraphicFramePr>
        <p:xfrm>
          <a:off x="3136606" y="2403212"/>
          <a:ext cx="7378996" cy="2774843"/>
        </p:xfrm>
        <a:graphic>
          <a:graphicData uri="http://schemas.openxmlformats.org/drawingml/2006/table">
            <a:tbl>
              <a:tblPr firstRow="1" firstCol="1" bandRow="1"/>
              <a:tblGrid>
                <a:gridCol w="1844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964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花朵形状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边数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转角（度）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边数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转角的积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98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正三角形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360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56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正四边形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360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56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正五边形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72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360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956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正六边形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360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313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我的发现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26987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我发现正多边形的边数与转角的乘积都是</a:t>
                      </a:r>
                      <a:r>
                        <a:rPr lang="zh-CN" sz="16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</a:p>
                    <a:p>
                      <a:pPr indent="26987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如果一个正多边形的边数是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，那么计算转角可以用公式：</a:t>
                      </a:r>
                      <a:r>
                        <a:rPr lang="en-US" alt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360</a:t>
                      </a:r>
                      <a:r>
                        <a:rPr lang="en-US" sz="1600" kern="100" dirty="0">
                          <a:solidFill>
                            <a:srgbClr val="9CC2E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）÷（  </a:t>
                      </a:r>
                      <a:r>
                        <a:rPr lang="en-US" sz="1600" kern="100" dirty="0">
                          <a:solidFill>
                            <a:srgbClr val="9CC2E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kern="100" dirty="0">
                          <a:solidFill>
                            <a:srgbClr val="9CC2E5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86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068382" y="1131907"/>
            <a:ext cx="4889655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设计绘制步骤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 descr="咪尼">
            <a:extLst>
              <a:ext uri="{FF2B5EF4-FFF2-40B4-BE49-F238E27FC236}">
                <a16:creationId xmlns:a16="http://schemas.microsoft.com/office/drawing/2014/main" id="{B666E145-E2F5-0D63-8946-68902D82A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53" y="5139755"/>
            <a:ext cx="887292" cy="1136274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02712"/>
              </p:ext>
            </p:extLst>
          </p:nvPr>
        </p:nvGraphicFramePr>
        <p:xfrm>
          <a:off x="3090779" y="1760247"/>
          <a:ext cx="7142692" cy="332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080821" imgH="2365186" progId="Word.Document.8">
                  <p:embed/>
                </p:oleObj>
              </mc:Choice>
              <mc:Fallback>
                <p:oleObj name="Document" r:id="rId5" imgW="5080821" imgH="2365186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779" y="1760247"/>
                        <a:ext cx="7142692" cy="3329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文本框 36">
            <a:extLst>
              <a:ext uri="{FF2B5EF4-FFF2-40B4-BE49-F238E27FC236}">
                <a16:creationId xmlns:a16="http://schemas.microsoft.com/office/drawing/2014/main" id="{39E6DF71-BD16-509F-3CE1-2723B65003E2}"/>
              </a:ext>
            </a:extLst>
          </p:cNvPr>
          <p:cNvSpPr txBox="1"/>
          <p:nvPr/>
        </p:nvSpPr>
        <p:spPr>
          <a:xfrm flipH="1">
            <a:off x="2468831" y="5355964"/>
            <a:ext cx="676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按照上图笔的初始方向，绘制边长为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的正方形，阅读自然语言描述绘制步骤，尝试用流程图优化描述绘制步骤。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8" name="圆角矩形标注 37"/>
          <p:cNvSpPr/>
          <p:nvPr/>
        </p:nvSpPr>
        <p:spPr>
          <a:xfrm>
            <a:off x="2305202" y="5241851"/>
            <a:ext cx="6923857" cy="874559"/>
          </a:xfrm>
          <a:prstGeom prst="wedgeRoundRectCallout">
            <a:avLst>
              <a:gd name="adj1" fmla="val -55102"/>
              <a:gd name="adj2" fmla="val -16749"/>
              <a:gd name="adj3" fmla="val 16667"/>
            </a:avLst>
          </a:prstGeom>
          <a:noFill/>
          <a:ln w="38100">
            <a:solidFill>
              <a:srgbClr val="7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39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8535BC-396F-F310-C8EE-168E6ACAC78E}"/>
              </a:ext>
            </a:extLst>
          </p:cNvPr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准备画笔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642517" y="2026582"/>
            <a:ext cx="5416423" cy="3367106"/>
            <a:chOff x="645635" y="2899837"/>
            <a:chExt cx="3201899" cy="2590757"/>
          </a:xfrm>
        </p:grpSpPr>
        <p:sp>
          <p:nvSpPr>
            <p:cNvPr id="11" name="剪去对角的矩形 33">
              <a:extLst>
                <a:ext uri="{FF2B5EF4-FFF2-40B4-BE49-F238E27FC236}">
                  <a16:creationId xmlns:a16="http://schemas.microsoft.com/office/drawing/2014/main" id="{7B5A9D7E-B57E-D397-A679-DE7E0F73C42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45635" y="2899837"/>
              <a:ext cx="3201899" cy="2590757"/>
            </a:xfrm>
            <a:prstGeom prst="snip2DiagRect">
              <a:avLst>
                <a:gd name="adj1" fmla="val 0"/>
                <a:gd name="adj2" fmla="val 6980"/>
              </a:avLst>
            </a:prstGeom>
            <a:gradFill>
              <a:gsLst>
                <a:gs pos="0">
                  <a:srgbClr val="DEEFFF"/>
                </a:gs>
                <a:gs pos="100000">
                  <a:srgbClr val="EBFBFF"/>
                </a:gs>
              </a:gsLst>
              <a:lin ang="19920000" scaled="0"/>
            </a:gradFill>
            <a:ln w="19050">
              <a:gradFill>
                <a:gsLst>
                  <a:gs pos="0">
                    <a:srgbClr val="00D3FF"/>
                  </a:gs>
                  <a:gs pos="100000">
                    <a:srgbClr val="368FFF"/>
                  </a:gs>
                </a:gsLst>
                <a:lin ang="202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just">
                <a:lnSpc>
                  <a:spcPct val="120000"/>
                </a:lnSpc>
                <a:buClrTx/>
                <a:buSzTx/>
                <a:buFontTx/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47837" y="2968382"/>
              <a:ext cx="2999697" cy="497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打开图形化编程软件，选择需要的指令，完成绘图时的“画笔”准备。</a:t>
              </a:r>
            </a:p>
          </p:txBody>
        </p:sp>
        <p:pic>
          <p:nvPicPr>
            <p:cNvPr id="12" name="图片 54" descr="感知体验">
              <a:extLst>
                <a:ext uri="{FF2B5EF4-FFF2-40B4-BE49-F238E27FC236}">
                  <a16:creationId xmlns:a16="http://schemas.microsoft.com/office/drawing/2014/main" id="{C1E8BDF1-900C-57CB-63FD-CCCF0A1C069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2184" y="2899837"/>
              <a:ext cx="329620" cy="329620"/>
            </a:xfrm>
            <a:prstGeom prst="rect">
              <a:avLst/>
            </a:prstGeom>
          </p:spPr>
        </p:pic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56769" y="3054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729667"/>
              </p:ext>
            </p:extLst>
          </p:nvPr>
        </p:nvGraphicFramePr>
        <p:xfrm>
          <a:off x="5549859" y="3038997"/>
          <a:ext cx="1791567" cy="2227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8" imgW="1708618" imgH="2177705" progId="Word.Document.12">
                  <p:embed/>
                </p:oleObj>
              </mc:Choice>
              <mc:Fallback>
                <p:oleObj name="文档" r:id="rId8" imgW="1708618" imgH="217770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83" t="1653" r="2104" b="3304"/>
                      <a:stretch>
                        <a:fillRect/>
                      </a:stretch>
                    </p:blipFill>
                    <p:spPr bwMode="auto">
                      <a:xfrm>
                        <a:off x="5549859" y="3038997"/>
                        <a:ext cx="1791567" cy="2227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352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687</Words>
  <Application>Microsoft Office PowerPoint</Application>
  <PresentationFormat>宽屏</PresentationFormat>
  <Paragraphs>94</Paragraphs>
  <Slides>16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方正启体简体</vt:lpstr>
      <vt:lpstr>楷体</vt:lpstr>
      <vt:lpstr>Wingdings</vt:lpstr>
      <vt:lpstr>微软雅黑</vt:lpstr>
      <vt:lpstr>Arial</vt:lpstr>
      <vt:lpstr>Times New Roman</vt:lpstr>
      <vt:lpstr>黑体</vt:lpstr>
      <vt:lpstr>【豌豆】核桃体</vt:lpstr>
      <vt:lpstr>印品灵秀体</vt:lpstr>
      <vt:lpstr>隶书</vt:lpstr>
      <vt:lpstr>Calibri</vt:lpstr>
      <vt:lpstr>Office 主题​​</vt:lpstr>
      <vt:lpstr>1</vt:lpstr>
      <vt:lpstr>1_1</vt:lpstr>
      <vt:lpstr>文档</vt:lpstr>
      <vt:lpstr>Document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东燕 叶</cp:lastModifiedBy>
  <cp:revision>236</cp:revision>
  <dcterms:created xsi:type="dcterms:W3CDTF">2021-03-10T11:26:00Z</dcterms:created>
  <dcterms:modified xsi:type="dcterms:W3CDTF">2025-02-07T13:55:36Z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C52715AC566E4873B52B85CF702F7A2E</vt:lpwstr>
  </property>
  <property fmtid="{D5CDD505-2E9C-101B-9397-08002B2CF9AE}" pid="3" name="KSOProductBuildVer">
    <vt:lpwstr>2052-11.8.2.12187</vt:lpwstr>
  </property>
</Properties>
</file>