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54" r:id="rId3"/>
  </p:sldMasterIdLst>
  <p:notesMasterIdLst>
    <p:notesMasterId r:id="rId16"/>
  </p:notesMasterIdLst>
  <p:sldIdLst>
    <p:sldId id="12703" r:id="rId4"/>
    <p:sldId id="12706" r:id="rId5"/>
    <p:sldId id="12726" r:id="rId6"/>
    <p:sldId id="12707" r:id="rId7"/>
    <p:sldId id="12727" r:id="rId8"/>
    <p:sldId id="12728" r:id="rId9"/>
    <p:sldId id="12729" r:id="rId10"/>
    <p:sldId id="12730" r:id="rId11"/>
    <p:sldId id="12731" r:id="rId12"/>
    <p:sldId id="12732" r:id="rId13"/>
    <p:sldId id="12734" r:id="rId14"/>
    <p:sldId id="12704" r:id="rId15"/>
  </p:sldIdLst>
  <p:sldSz cx="12192000" cy="6858000"/>
  <p:notesSz cx="6858000" cy="9144000"/>
  <p:embeddedFontLst>
    <p:embeddedFont>
      <p:font typeface="方正启体简体" panose="02010600030101010101" charset="-122"/>
      <p:regular r:id="rId17"/>
    </p:embeddedFont>
    <p:embeddedFont>
      <p:font typeface="黑体" panose="02010609060101010101" pitchFamily="49" charset="-122"/>
      <p:regular r:id="rId18"/>
    </p:embeddedFont>
    <p:embeddedFont>
      <p:font typeface="楷体" panose="02010609060101010101" pitchFamily="49" charset="-122"/>
      <p:regular r:id="rId19"/>
    </p:embeddedFont>
    <p:embeddedFont>
      <p:font typeface="隶书" panose="02010509060101010101" pitchFamily="49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orient="horz" pos="522">
          <p15:clr>
            <a:srgbClr val="A4A3A4"/>
          </p15:clr>
        </p15:guide>
        <p15:guide id="3" pos="465">
          <p15:clr>
            <a:srgbClr val="A4A3A4"/>
          </p15:clr>
        </p15:guide>
        <p15:guide id="4" pos="7201">
          <p15:clr>
            <a:srgbClr val="A4A3A4"/>
          </p15:clr>
        </p15:guide>
        <p15:guide id="5" orient="horz" pos="3743">
          <p15:clr>
            <a:srgbClr val="A4A3A4"/>
          </p15:clr>
        </p15:guide>
        <p15:guide id="6" pos="39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2">
          <p15:clr>
            <a:srgbClr val="A4A3A4"/>
          </p15:clr>
        </p15:guide>
        <p15:guide id="2" pos="22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4B4"/>
    <a:srgbClr val="7EBFB9"/>
    <a:srgbClr val="8ED0E2"/>
    <a:srgbClr val="80CFCF"/>
    <a:srgbClr val="AAFCB6"/>
    <a:srgbClr val="72B3F0"/>
    <a:srgbClr val="A4CAEF"/>
    <a:srgbClr val="8CCEE0"/>
    <a:srgbClr val="CCE6E4"/>
    <a:srgbClr val="A3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93939" autoAdjust="0"/>
  </p:normalViewPr>
  <p:slideViewPr>
    <p:cSldViewPr snapToGrid="0" showGuides="1">
      <p:cViewPr varScale="1">
        <p:scale>
          <a:sx n="107" d="100"/>
          <a:sy n="107" d="100"/>
        </p:scale>
        <p:origin x="288" y="108"/>
      </p:cViewPr>
      <p:guideLst>
        <p:guide orient="horz" pos="2192"/>
        <p:guide orient="horz" pos="522"/>
        <p:guide pos="465"/>
        <p:guide pos="7201"/>
        <p:guide orient="horz" pos="3743"/>
        <p:guide pos="39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>
        <p:guide orient="horz" pos="2922"/>
        <p:guide pos="22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65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481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793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15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89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54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67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81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10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54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76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02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分析花朵找花瓣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分析花朵找花瓣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分析花朵找花瓣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分析花朵找花瓣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分析花朵找花瓣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/C:\Users\ADMINI~1\AppData\Local\Temp\SNAGHTML2ed1775.PN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9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4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27.svg"/><Relationship Id="rId5" Type="http://schemas.openxmlformats.org/officeDocument/2006/relationships/tags" Target="../tags/tag8.xml"/><Relationship Id="rId10" Type="http://schemas.openxmlformats.org/officeDocument/2006/relationships/image" Target="../media/image26.png"/><Relationship Id="rId4" Type="http://schemas.openxmlformats.org/officeDocument/2006/relationships/tags" Target="../tags/tag7.xml"/><Relationship Id="rId9" Type="http://schemas.openxmlformats.org/officeDocument/2006/relationships/image" Target="../media/image3.png"/><Relationship Id="rId14" Type="http://schemas.openxmlformats.org/officeDocument/2006/relationships/image" Target="file:///C:\Users\ADMINI~1\AppData\Local\Temp\SNAGHTML2ed1775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5" Type="http://schemas.openxmlformats.org/officeDocument/2006/relationships/tags" Target="../tags/tag14.xml"/><Relationship Id="rId10" Type="http://schemas.openxmlformats.org/officeDocument/2006/relationships/image" Target="../media/image26.png"/><Relationship Id="rId4" Type="http://schemas.openxmlformats.org/officeDocument/2006/relationships/tags" Target="../tags/tag13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ideo" Target="../media/media1.mp4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27.svg"/><Relationship Id="rId2" Type="http://schemas.microsoft.com/office/2007/relationships/media" Target="../media/media1.mp4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6.png"/><Relationship Id="rId5" Type="http://schemas.openxmlformats.org/officeDocument/2006/relationships/tags" Target="../tags/tag17.xml"/><Relationship Id="rId10" Type="http://schemas.openxmlformats.org/officeDocument/2006/relationships/image" Target="../media/image30.png"/><Relationship Id="rId4" Type="http://schemas.openxmlformats.org/officeDocument/2006/relationships/tags" Target="../tags/tag16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1689400" y="2506483"/>
            <a:ext cx="8253095" cy="19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第</a:t>
            </a:r>
            <a:r>
              <a:rPr lang="en-US" altLang="zh-CN" sz="5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1</a:t>
            </a:r>
            <a:r>
              <a:rPr lang="zh-CN" altLang="en-US" sz="5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课  分析花朵找花瓣</a:t>
            </a:r>
            <a:endParaRPr lang="en-US" altLang="zh-CN" sz="50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</a:endParaRPr>
          </a:p>
          <a:p>
            <a:pPr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问题分解</a:t>
            </a: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099067" y="919406"/>
            <a:ext cx="3754226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美丽花园巧绘制</a:t>
            </a:r>
            <a:endParaRPr lang="zh-CN" alt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609504" y="5070031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合肥市习友路小学   魏晓荟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400" y="919406"/>
            <a:ext cx="4176691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4" y="1077367"/>
            <a:ext cx="4043091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了解问题分解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03400" y="2498148"/>
            <a:ext cx="6745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复杂问题往往是由多个简单小问题组成的。所以在解决复杂问题时，一般要将其分解为多个小问题，从解决简单小问题入手。想一想生活中有没有运用问题分解的方法来解决问题的？</a:t>
            </a:r>
            <a:endParaRPr lang="en-US" altLang="zh-CN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36540" y="3912952"/>
            <a:ext cx="7174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例如：生活中我们在整理房间时可以</a:t>
            </a:r>
            <a:r>
              <a:rPr lang="zh-CN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整理</a:t>
            </a:r>
            <a:r>
              <a:rPr lang="zh-CN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房间分解成一个个小问题，如先收拾床铺、再整理书桌、最后清理地面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这样把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整理</a:t>
            </a:r>
            <a:r>
              <a:rPr lang="zh-CN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房间的大问题，分解成一个个小任务，就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能很轻松的整理好房间了</a:t>
            </a:r>
            <a:r>
              <a:rPr lang="zh-CN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20" y="2336624"/>
            <a:ext cx="1149316" cy="1471825"/>
          </a:xfrm>
          <a:prstGeom prst="rect">
            <a:avLst/>
          </a:prstGeom>
        </p:spPr>
      </p:pic>
      <p:pic>
        <p:nvPicPr>
          <p:cNvPr id="8" name="图片 7" descr="咪咪">
            <a:extLst>
              <a:ext uri="{FF2B5EF4-FFF2-40B4-BE49-F238E27FC236}">
                <a16:creationId xmlns:a16="http://schemas.microsoft.com/office/drawing/2014/main" id="{A2B3DBF1-8957-DFBC-6350-46E6B5E87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965" y="4653402"/>
            <a:ext cx="1060590" cy="1458378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3219120" y="3808449"/>
            <a:ext cx="7170963" cy="1220427"/>
          </a:xfrm>
          <a:prstGeom prst="wedgeRoundRectCallout">
            <a:avLst>
              <a:gd name="adj1" fmla="val 55587"/>
              <a:gd name="adj2" fmla="val 25750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2392436" y="2401363"/>
            <a:ext cx="6856067" cy="1116900"/>
          </a:xfrm>
          <a:prstGeom prst="wedgeRoundRectCallout">
            <a:avLst>
              <a:gd name="adj1" fmla="val -56796"/>
              <a:gd name="adj2" fmla="val 15046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80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5" y="1163299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描一描花瓣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08389" y="2082478"/>
            <a:ext cx="8874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观察下图，说一说每一朵花的花瓣是什么形状？数一数每一朵花分别有几个花瓣？描一描每朵花其中的一个花瓣。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255" y="3128010"/>
            <a:ext cx="76485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5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/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617449" y="2538408"/>
            <a:ext cx="72232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期待你下节课</a:t>
            </a:r>
            <a:endParaRPr lang="en-US" altLang="zh-CN" sz="6600" dirty="0">
              <a:solidFill>
                <a:srgbClr val="0070C0"/>
              </a:solidFill>
              <a:effectLst>
                <a:glow rad="292100">
                  <a:prstClr val="white">
                    <a:alpha val="12000"/>
                  </a:prst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6600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6600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更精彩的表现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/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  <p:pic>
        <p:nvPicPr>
          <p:cNvPr id="19" name="图片 18" descr="图标&#10;&#10;描述已自动生成">
            <a:extLst>
              <a:ext uri="{FF2B5EF4-FFF2-40B4-BE49-F238E27FC236}">
                <a16:creationId xmlns:a16="http://schemas.microsoft.com/office/drawing/2014/main" id="{DE600420-09B1-CF12-0D82-5F1004F3E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21545"/>
          <a:stretch/>
        </p:blipFill>
        <p:spPr>
          <a:xfrm>
            <a:off x="7935234" y="2358667"/>
            <a:ext cx="893976" cy="1241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889" y="1683604"/>
            <a:ext cx="5347191" cy="3213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4758" y="1050020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1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项目情境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61135" y="25374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5" name="图片 14" descr="咪咪">
            <a:extLst>
              <a:ext uri="{FF2B5EF4-FFF2-40B4-BE49-F238E27FC236}">
                <a16:creationId xmlns:a16="http://schemas.microsoft.com/office/drawing/2014/main" id="{A2B3DBF1-8957-DFBC-6350-46E6B5E87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69415" y="3827492"/>
            <a:ext cx="1060590" cy="145837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88C8D42-171D-6493-AF8B-EC7FAE0E0A36}"/>
              </a:ext>
            </a:extLst>
          </p:cNvPr>
          <p:cNvSpPr txBox="1"/>
          <p:nvPr/>
        </p:nvSpPr>
        <p:spPr>
          <a:xfrm flipH="1">
            <a:off x="6942929" y="5366008"/>
            <a:ext cx="365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这些花朵背后有什么奥秘？是怎么画出来的呢？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6" name="图片 15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278" y="3801313"/>
            <a:ext cx="1149316" cy="147182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1619703" y="5366008"/>
            <a:ext cx="467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这是美术社团同学们画的作品，这些花朵看起来形态各异，但好像又有规律可循。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1568825" y="5273138"/>
            <a:ext cx="4774446" cy="800162"/>
          </a:xfrm>
          <a:prstGeom prst="wedgeRoundRectCallout">
            <a:avLst>
              <a:gd name="adj1" fmla="val -34485"/>
              <a:gd name="adj2" fmla="val -84112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标注 22"/>
          <p:cNvSpPr/>
          <p:nvPr/>
        </p:nvSpPr>
        <p:spPr>
          <a:xfrm>
            <a:off x="6782851" y="5273138"/>
            <a:ext cx="3834926" cy="800162"/>
          </a:xfrm>
          <a:prstGeom prst="wedgeRoundRectCallout">
            <a:avLst>
              <a:gd name="adj1" fmla="val 31720"/>
              <a:gd name="adj2" fmla="val -103564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57" y="5099179"/>
            <a:ext cx="2093643" cy="156608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74993" y="2105861"/>
            <a:ext cx="2875752" cy="2575738"/>
            <a:chOff x="541408" y="1980338"/>
            <a:chExt cx="2875752" cy="257573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CF5C2D5F-0351-0758-3713-CF009E6E1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8" y="1980338"/>
              <a:ext cx="2224503" cy="1127082"/>
            </a:xfrm>
            <a:prstGeom prst="rect">
              <a:avLst/>
            </a:prstGeom>
          </p:spPr>
        </p:pic>
        <p:sp>
          <p:nvSpPr>
            <p:cNvPr id="38" name="流程图: 文档 37">
              <a:extLst>
                <a:ext uri="{FF2B5EF4-FFF2-40B4-BE49-F238E27FC236}">
                  <a16:creationId xmlns:a16="http://schemas.microsoft.com/office/drawing/2014/main" id="{EC27D56B-0295-7143-400A-63A9314BBC72}"/>
                </a:ext>
              </a:extLst>
            </p:cNvPr>
            <p:cNvSpPr/>
            <p:nvPr/>
          </p:nvSpPr>
          <p:spPr>
            <a:xfrm rot="16200000">
              <a:off x="1420481" y="2345564"/>
              <a:ext cx="1438043" cy="2555315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流程图: 汇总连接 41">
              <a:extLst>
                <a:ext uri="{FF2B5EF4-FFF2-40B4-BE49-F238E27FC236}">
                  <a16:creationId xmlns:a16="http://schemas.microsoft.com/office/drawing/2014/main" id="{F9B8CCD7-1BD6-A45D-8D9C-E9F15FCB8817}"/>
                </a:ext>
              </a:extLst>
            </p:cNvPr>
            <p:cNvSpPr/>
            <p:nvPr/>
          </p:nvSpPr>
          <p:spPr>
            <a:xfrm>
              <a:off x="1029088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流程图: 汇总连接 42">
              <a:extLst>
                <a:ext uri="{FF2B5EF4-FFF2-40B4-BE49-F238E27FC236}">
                  <a16:creationId xmlns:a16="http://schemas.microsoft.com/office/drawing/2014/main" id="{E9ED7996-71AD-1288-5713-660F0C26AE59}"/>
                </a:ext>
              </a:extLst>
            </p:cNvPr>
            <p:cNvSpPr/>
            <p:nvPr/>
          </p:nvSpPr>
          <p:spPr>
            <a:xfrm>
              <a:off x="2408774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FCF37F2A-4C6E-DC2D-34E8-4181933C0610}"/>
                </a:ext>
              </a:extLst>
            </p:cNvPr>
            <p:cNvSpPr txBox="1"/>
            <p:nvPr/>
          </p:nvSpPr>
          <p:spPr>
            <a:xfrm>
              <a:off x="831961" y="3032976"/>
              <a:ext cx="2430054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观察花朵组成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分析花瓣的片数与形状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梳理寻找花瓣的步骤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00358" y="2105861"/>
            <a:ext cx="2893823" cy="2596130"/>
            <a:chOff x="3272319" y="1959946"/>
            <a:chExt cx="2893823" cy="259613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8782BFA6-A89B-706C-490E-56D534E08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319" y="1959946"/>
              <a:ext cx="2224503" cy="1167865"/>
            </a:xfrm>
            <a:prstGeom prst="rect">
              <a:avLst/>
            </a:prstGeom>
          </p:spPr>
        </p:pic>
        <p:sp>
          <p:nvSpPr>
            <p:cNvPr id="39" name="流程图: 文档 38">
              <a:extLst>
                <a:ext uri="{FF2B5EF4-FFF2-40B4-BE49-F238E27FC236}">
                  <a16:creationId xmlns:a16="http://schemas.microsoft.com/office/drawing/2014/main" id="{11472104-78E8-C2C1-8736-71ACFE63DF06}"/>
                </a:ext>
              </a:extLst>
            </p:cNvPr>
            <p:cNvSpPr/>
            <p:nvPr/>
          </p:nvSpPr>
          <p:spPr>
            <a:xfrm rot="16200000">
              <a:off x="4169463" y="2354272"/>
              <a:ext cx="1438044" cy="2555315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流程图: 汇总连接 43">
              <a:extLst>
                <a:ext uri="{FF2B5EF4-FFF2-40B4-BE49-F238E27FC236}">
                  <a16:creationId xmlns:a16="http://schemas.microsoft.com/office/drawing/2014/main" id="{A49DFDDD-8AA9-CC98-CC07-BB56A3EBA82C}"/>
                </a:ext>
              </a:extLst>
            </p:cNvPr>
            <p:cNvSpPr/>
            <p:nvPr/>
          </p:nvSpPr>
          <p:spPr>
            <a:xfrm>
              <a:off x="3936925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流程图: 汇总连接 44">
              <a:extLst>
                <a:ext uri="{FF2B5EF4-FFF2-40B4-BE49-F238E27FC236}">
                  <a16:creationId xmlns:a16="http://schemas.microsoft.com/office/drawing/2014/main" id="{57B50E62-4928-A869-6FB7-AC8F42228985}"/>
                </a:ext>
              </a:extLst>
            </p:cNvPr>
            <p:cNvSpPr/>
            <p:nvPr/>
          </p:nvSpPr>
          <p:spPr>
            <a:xfrm>
              <a:off x="5316611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A1F0DC04-444B-47E3-42E8-027FAE2C0E63}"/>
                </a:ext>
              </a:extLst>
            </p:cNvPr>
            <p:cNvSpPr txBox="1"/>
            <p:nvPr/>
          </p:nvSpPr>
          <p:spPr>
            <a:xfrm>
              <a:off x="3606173" y="3174111"/>
              <a:ext cx="216165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描出花瓣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分解花朵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00248" y="2210366"/>
            <a:ext cx="2910905" cy="2515341"/>
            <a:chOff x="5970935" y="2030338"/>
            <a:chExt cx="2910905" cy="2515341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258A9857-B3E2-F6C8-E15E-96ADAB5CA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0935" y="2030338"/>
              <a:ext cx="2393321" cy="1086538"/>
            </a:xfrm>
            <a:prstGeom prst="rect">
              <a:avLst/>
            </a:prstGeom>
          </p:spPr>
        </p:pic>
        <p:sp>
          <p:nvSpPr>
            <p:cNvPr id="40" name="流程图: 文档 39">
              <a:extLst>
                <a:ext uri="{FF2B5EF4-FFF2-40B4-BE49-F238E27FC236}">
                  <a16:creationId xmlns:a16="http://schemas.microsoft.com/office/drawing/2014/main" id="{122BEEB9-2AD2-3549-1E91-115E68D10A43}"/>
                </a:ext>
              </a:extLst>
            </p:cNvPr>
            <p:cNvSpPr/>
            <p:nvPr/>
          </p:nvSpPr>
          <p:spPr>
            <a:xfrm rot="16200000">
              <a:off x="6897513" y="2333209"/>
              <a:ext cx="1413340" cy="2555315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流程图: 汇总连接 45">
              <a:extLst>
                <a:ext uri="{FF2B5EF4-FFF2-40B4-BE49-F238E27FC236}">
                  <a16:creationId xmlns:a16="http://schemas.microsoft.com/office/drawing/2014/main" id="{445E15E5-C7E0-8D3C-44E0-6274D9656FEE}"/>
                </a:ext>
              </a:extLst>
            </p:cNvPr>
            <p:cNvSpPr/>
            <p:nvPr/>
          </p:nvSpPr>
          <p:spPr>
            <a:xfrm>
              <a:off x="6619627" y="4138807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流程图: 汇总连接 46">
              <a:extLst>
                <a:ext uri="{FF2B5EF4-FFF2-40B4-BE49-F238E27FC236}">
                  <a16:creationId xmlns:a16="http://schemas.microsoft.com/office/drawing/2014/main" id="{5A0DF042-0151-FE57-3747-B6093FE64257}"/>
                </a:ext>
              </a:extLst>
            </p:cNvPr>
            <p:cNvSpPr/>
            <p:nvPr/>
          </p:nvSpPr>
          <p:spPr>
            <a:xfrm>
              <a:off x="7999313" y="4138807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9A02A4A-FD72-5396-D2AD-40019146CED3}"/>
                </a:ext>
              </a:extLst>
            </p:cNvPr>
            <p:cNvSpPr txBox="1"/>
            <p:nvPr/>
          </p:nvSpPr>
          <p:spPr>
            <a:xfrm>
              <a:off x="6292995" y="3174111"/>
              <a:ext cx="22914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分析组合图形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了解问题分解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08512" y="2219078"/>
            <a:ext cx="2929610" cy="2481948"/>
            <a:chOff x="8538843" y="2081898"/>
            <a:chExt cx="2929610" cy="2481948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0BE3CBD-0027-0363-E126-F4D30BAE2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8843" y="2081898"/>
              <a:ext cx="2260391" cy="983417"/>
            </a:xfrm>
            <a:prstGeom prst="rect">
              <a:avLst/>
            </a:prstGeom>
          </p:spPr>
        </p:pic>
        <p:sp>
          <p:nvSpPr>
            <p:cNvPr id="41" name="流程图: 文档 40">
              <a:extLst>
                <a:ext uri="{FF2B5EF4-FFF2-40B4-BE49-F238E27FC236}">
                  <a16:creationId xmlns:a16="http://schemas.microsoft.com/office/drawing/2014/main" id="{8CC09CD6-EC00-8CC8-C957-5FBC1E171D52}"/>
                </a:ext>
              </a:extLst>
            </p:cNvPr>
            <p:cNvSpPr/>
            <p:nvPr/>
          </p:nvSpPr>
          <p:spPr>
            <a:xfrm rot="16200000">
              <a:off x="9478264" y="2343343"/>
              <a:ext cx="1414216" cy="2566163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流程图: 汇总连接 47">
              <a:extLst>
                <a:ext uri="{FF2B5EF4-FFF2-40B4-BE49-F238E27FC236}">
                  <a16:creationId xmlns:a16="http://schemas.microsoft.com/office/drawing/2014/main" id="{219C5210-B093-206D-D7D9-85C8F28FD1EB}"/>
                </a:ext>
              </a:extLst>
            </p:cNvPr>
            <p:cNvSpPr/>
            <p:nvPr/>
          </p:nvSpPr>
          <p:spPr>
            <a:xfrm>
              <a:off x="9162708" y="415697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流程图: 汇总连接 48">
              <a:extLst>
                <a:ext uri="{FF2B5EF4-FFF2-40B4-BE49-F238E27FC236}">
                  <a16:creationId xmlns:a16="http://schemas.microsoft.com/office/drawing/2014/main" id="{D70F5DB8-3A4B-0718-7D2F-7ABA33624C63}"/>
                </a:ext>
              </a:extLst>
            </p:cNvPr>
            <p:cNvSpPr/>
            <p:nvPr/>
          </p:nvSpPr>
          <p:spPr>
            <a:xfrm>
              <a:off x="10542394" y="415697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902290" y="3367719"/>
              <a:ext cx="175873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描一描花瓣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47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观察花朵组成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咪尼">
            <a:extLst>
              <a:ext uri="{FF2B5EF4-FFF2-40B4-BE49-F238E27FC236}">
                <a16:creationId xmlns:a16="http://schemas.microsoft.com/office/drawing/2014/main" id="{B666E145-E2F5-0D63-8946-68902D82A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35549" y="4848741"/>
            <a:ext cx="1124465" cy="14400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DC07561-91FC-C149-B31D-7ED3EEA7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78" y="3781025"/>
            <a:ext cx="2508212" cy="136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18AD222-E753-9B1A-BA32-F29075AA3D11}"/>
              </a:ext>
            </a:extLst>
          </p:cNvPr>
          <p:cNvSpPr txBox="1"/>
          <p:nvPr/>
        </p:nvSpPr>
        <p:spPr>
          <a:xfrm>
            <a:off x="2908044" y="3973235"/>
            <a:ext cx="2256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可以从花朵花瓣的数量、形状等方面进行分类哦！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 descr="咪咪">
            <a:extLst>
              <a:ext uri="{FF2B5EF4-FFF2-40B4-BE49-F238E27FC236}">
                <a16:creationId xmlns:a16="http://schemas.microsoft.com/office/drawing/2014/main" id="{A2B3DBF1-8957-DFBC-6350-46E6B5E87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25" y="3595685"/>
            <a:ext cx="1060590" cy="1458378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62BC1E7-AED5-FE52-B36D-F4767A57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3520" y="2497454"/>
            <a:ext cx="2370458" cy="131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88C8D42-171D-6493-AF8B-EC7FAE0E0A36}"/>
              </a:ext>
            </a:extLst>
          </p:cNvPr>
          <p:cNvSpPr txBox="1"/>
          <p:nvPr/>
        </p:nvSpPr>
        <p:spPr>
          <a:xfrm flipH="1">
            <a:off x="1164635" y="2737205"/>
            <a:ext cx="225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这些花朵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可以按什么标准分类呢？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231439" y="1077367"/>
            <a:ext cx="4686300" cy="4992507"/>
            <a:chOff x="814732" y="1838425"/>
            <a:chExt cx="4686300" cy="499250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4732" y="1910438"/>
              <a:ext cx="4686300" cy="321945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196051" y="5239615"/>
              <a:ext cx="32776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按花瓣数量分： </a:t>
              </a:r>
              <a:endPara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defRPr/>
              </a:pPr>
              <a:endPara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defRPr/>
              </a:pPr>
              <a:r>
                <a:rPr lang="zh-CN" altLang="en-US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按花瓣形状分：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2772076" y="6073541"/>
              <a:ext cx="15592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772076" y="5505651"/>
              <a:ext cx="15592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814732" y="1838425"/>
              <a:ext cx="4594666" cy="4992507"/>
            </a:xfrm>
            <a:prstGeom prst="rect">
              <a:avLst/>
            </a:prstGeom>
            <a:noFill/>
            <a:ln w="19050">
              <a:solidFill>
                <a:srgbClr val="38B4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888C8D42-171D-6493-AF8B-EC7FAE0E0A36}"/>
              </a:ext>
            </a:extLst>
          </p:cNvPr>
          <p:cNvSpPr txBox="1"/>
          <p:nvPr/>
        </p:nvSpPr>
        <p:spPr>
          <a:xfrm flipH="1">
            <a:off x="7077744" y="5726484"/>
            <a:ext cx="290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请将你的分类结果填写在横线处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009712" y="1106243"/>
            <a:ext cx="4784695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分析花瓣的片数与形状</a:t>
            </a:r>
            <a:endParaRPr lang="zh-CN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91681"/>
              </p:ext>
            </p:extLst>
          </p:nvPr>
        </p:nvGraphicFramePr>
        <p:xfrm>
          <a:off x="2896898" y="1889864"/>
          <a:ext cx="6644060" cy="3217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641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8B4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8B4B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8B4B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8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414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花瓣数量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14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花瓣形状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414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共同点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图片 9" descr="IMG_256"/>
          <p:cNvPicPr/>
          <p:nvPr/>
        </p:nvPicPr>
        <p:blipFill>
          <a:blip r:embed="rId4"/>
          <a:stretch>
            <a:fillRect/>
          </a:stretch>
        </p:blipFill>
        <p:spPr>
          <a:xfrm>
            <a:off x="4753154" y="1897833"/>
            <a:ext cx="1046751" cy="11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 descr="IMG_256"/>
          <p:cNvPicPr/>
          <p:nvPr/>
        </p:nvPicPr>
        <p:blipFill>
          <a:blip r:embed="rId5"/>
          <a:stretch>
            <a:fillRect/>
          </a:stretch>
        </p:blipFill>
        <p:spPr>
          <a:xfrm>
            <a:off x="6532561" y="1993219"/>
            <a:ext cx="965518" cy="967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 descr="IMG_256"/>
          <p:cNvPicPr/>
          <p:nvPr/>
        </p:nvPicPr>
        <p:blipFill>
          <a:blip r:embed="rId6"/>
          <a:stretch>
            <a:fillRect/>
          </a:stretch>
        </p:blipFill>
        <p:spPr>
          <a:xfrm>
            <a:off x="8230735" y="1926703"/>
            <a:ext cx="1090756" cy="110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8626" y="4821590"/>
            <a:ext cx="1149316" cy="147182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3009404" y="5456958"/>
            <a:ext cx="697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noProof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请仔细观察表格中的花朵，围绕“花瓣数量”、“花瓣形状”、“花朵共同点”和同桌讨论，将讨论结果填写在表格中。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3009404" y="5380043"/>
            <a:ext cx="6978408" cy="800162"/>
          </a:xfrm>
          <a:prstGeom prst="wedgeRoundRectCallout">
            <a:avLst>
              <a:gd name="adj1" fmla="val -55102"/>
              <a:gd name="adj2" fmla="val -16749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图片 5" descr="IMG_2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175"/>
            <a:ext cx="4730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图片 10" descr="IMG_2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6675"/>
            <a:ext cx="468312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图片 8" descr="IMG_25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525"/>
            <a:ext cx="474662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图片 7" descr="IMG_25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73025"/>
            <a:ext cx="419100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3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068382" y="1131907"/>
            <a:ext cx="4889655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梳理寻找花瓣的步骤</a:t>
            </a:r>
            <a:endParaRPr lang="zh-CN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032668" y="4330056"/>
            <a:ext cx="6965297" cy="1577733"/>
            <a:chOff x="3980604" y="4107067"/>
            <a:chExt cx="6965297" cy="1577733"/>
          </a:xfrm>
        </p:grpSpPr>
        <p:sp>
          <p:nvSpPr>
            <p:cNvPr id="5" name="剪去对角的矩形 33">
              <a:extLst>
                <a:ext uri="{FF2B5EF4-FFF2-40B4-BE49-F238E27FC236}">
                  <a16:creationId xmlns:a16="http://schemas.microsoft.com/office/drawing/2014/main" id="{7B5A9D7E-B57E-D397-A679-DE7E0F73C42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989966" y="4107067"/>
              <a:ext cx="6955935" cy="1577733"/>
            </a:xfrm>
            <a:prstGeom prst="snip2DiagRect">
              <a:avLst>
                <a:gd name="adj1" fmla="val 0"/>
                <a:gd name="adj2" fmla="val 6980"/>
              </a:avLst>
            </a:prstGeom>
            <a:gradFill>
              <a:gsLst>
                <a:gs pos="0">
                  <a:srgbClr val="DEEFFF"/>
                </a:gs>
                <a:gs pos="100000">
                  <a:srgbClr val="EBFBFF"/>
                </a:gs>
              </a:gsLst>
              <a:lin ang="19920000" scaled="0"/>
            </a:gradFill>
            <a:ln w="19050">
              <a:gradFill>
                <a:gsLst>
                  <a:gs pos="0">
                    <a:srgbClr val="00D3FF"/>
                  </a:gs>
                  <a:gs pos="100000">
                    <a:srgbClr val="368FFF"/>
                  </a:gs>
                </a:gsLst>
                <a:lin ang="202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just">
                <a:lnSpc>
                  <a:spcPct val="120000"/>
                </a:lnSpc>
                <a:buClrTx/>
                <a:buSzTx/>
                <a:buFontTx/>
              </a:pP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368640" y="4384586"/>
              <a:ext cx="6532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要找出花朵的花瓣，</a:t>
              </a:r>
              <a:r>
                <a:rPr lang="zh-CN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首先观察花朵的（</a:t>
              </a:r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→</a:t>
              </a:r>
              <a:r>
                <a:rPr lang="zh-CN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再明确花瓣的（</a:t>
              </a:r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     </a:t>
              </a:r>
              <a:r>
                <a:rPr lang="zh-CN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）和（</a:t>
              </a:r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→</a:t>
              </a:r>
              <a:r>
                <a:rPr lang="zh-CN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最后找出所有花瓣。</a:t>
              </a:r>
              <a:endPara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8" name="图片 54" descr="感知体验">
              <a:extLst>
                <a:ext uri="{FF2B5EF4-FFF2-40B4-BE49-F238E27FC236}">
                  <a16:creationId xmlns:a16="http://schemas.microsoft.com/office/drawing/2014/main" id="{C1E8BDF1-900C-57CB-63FD-CCCF0A1C0699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980604" y="4262569"/>
              <a:ext cx="414657" cy="414657"/>
            </a:xfrm>
            <a:prstGeom prst="rect">
              <a:avLst/>
            </a:prstGeom>
          </p:spPr>
        </p:pic>
        <p:pic>
          <p:nvPicPr>
            <p:cNvPr id="10" name="图片 54" descr="感知体验">
              <a:extLst>
                <a:ext uri="{FF2B5EF4-FFF2-40B4-BE49-F238E27FC236}">
                  <a16:creationId xmlns:a16="http://schemas.microsoft.com/office/drawing/2014/main" id="{4BBB1734-2715-52A7-115E-CC9F4968B274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486468" y="5192920"/>
              <a:ext cx="414657" cy="414657"/>
            </a:xfrm>
            <a:prstGeom prst="rect">
              <a:avLst/>
            </a:prstGeom>
          </p:spPr>
        </p:pic>
      </p:grpSp>
      <p:sp>
        <p:nvSpPr>
          <p:cNvPr id="4" name="左弧形箭头 3"/>
          <p:cNvSpPr/>
          <p:nvPr/>
        </p:nvSpPr>
        <p:spPr>
          <a:xfrm>
            <a:off x="3441589" y="3481020"/>
            <a:ext cx="539015" cy="1414914"/>
          </a:xfrm>
          <a:prstGeom prst="curvedRightArrow">
            <a:avLst>
              <a:gd name="adj1" fmla="val 25000"/>
              <a:gd name="adj2" fmla="val 584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4" name="图片 23" descr="咪尼">
            <a:extLst>
              <a:ext uri="{FF2B5EF4-FFF2-40B4-BE49-F238E27FC236}">
                <a16:creationId xmlns:a16="http://schemas.microsoft.com/office/drawing/2014/main" id="{B666E145-E2F5-0D63-8946-68902D82A9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853" y="5139755"/>
            <a:ext cx="887292" cy="1136274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62BC1E7-AED5-FE52-B36D-F4767A57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4177" y="4330056"/>
            <a:ext cx="2297799" cy="12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本框 27"/>
          <p:cNvSpPr txBox="1"/>
          <p:nvPr/>
        </p:nvSpPr>
        <p:spPr>
          <a:xfrm>
            <a:off x="1438977" y="4583651"/>
            <a:ext cx="202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请将寻找花瓣的具体步骤补充完整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035844" y="1862291"/>
            <a:ext cx="6741183" cy="1540978"/>
            <a:chOff x="1833713" y="1896492"/>
            <a:chExt cx="6741183" cy="1540978"/>
          </a:xfrm>
        </p:grpSpPr>
        <p:sp>
          <p:nvSpPr>
            <p:cNvPr id="11" name="剪去对角的矩形 33">
              <a:extLst>
                <a:ext uri="{FF2B5EF4-FFF2-40B4-BE49-F238E27FC236}">
                  <a16:creationId xmlns:a16="http://schemas.microsoft.com/office/drawing/2014/main" id="{7B5A9D7E-B57E-D397-A679-DE7E0F73C42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853345" y="1896492"/>
              <a:ext cx="6721551" cy="1540978"/>
            </a:xfrm>
            <a:prstGeom prst="snip2DiagRect">
              <a:avLst>
                <a:gd name="adj1" fmla="val 0"/>
                <a:gd name="adj2" fmla="val 6980"/>
              </a:avLst>
            </a:prstGeom>
            <a:gradFill>
              <a:gsLst>
                <a:gs pos="0">
                  <a:srgbClr val="DEEFFF"/>
                </a:gs>
                <a:gs pos="100000">
                  <a:srgbClr val="EBFBFF"/>
                </a:gs>
              </a:gsLst>
              <a:lin ang="19920000" scaled="0"/>
            </a:gradFill>
            <a:ln w="19050">
              <a:gradFill>
                <a:gsLst>
                  <a:gs pos="0">
                    <a:srgbClr val="00D3FF"/>
                  </a:gs>
                  <a:gs pos="100000">
                    <a:srgbClr val="368FFF"/>
                  </a:gs>
                </a:gsLst>
                <a:lin ang="202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just">
                <a:lnSpc>
                  <a:spcPct val="120000"/>
                </a:lnSpc>
                <a:buClrTx/>
                <a:buSzTx/>
                <a:buFontTx/>
              </a:pP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233449" y="2512858"/>
              <a:ext cx="5974915" cy="493993"/>
              <a:chOff x="2032922" y="2494644"/>
              <a:chExt cx="5974915" cy="493993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032922" y="2494644"/>
                <a:ext cx="1569660" cy="493993"/>
                <a:chOff x="922892" y="4922237"/>
                <a:chExt cx="1569660" cy="493993"/>
              </a:xfrm>
            </p:grpSpPr>
            <p:sp>
              <p:nvSpPr>
                <p:cNvPr id="12" name="文本框 11"/>
                <p:cNvSpPr txBox="1"/>
                <p:nvPr/>
              </p:nvSpPr>
              <p:spPr>
                <a:xfrm>
                  <a:off x="922892" y="4984568"/>
                  <a:ext cx="1569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观察花朵结构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922892" y="4922237"/>
                  <a:ext cx="1569660" cy="493993"/>
                </a:xfrm>
                <a:prstGeom prst="rect">
                  <a:avLst/>
                </a:prstGeom>
                <a:noFill/>
                <a:ln w="1905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4227265" y="2494644"/>
                <a:ext cx="1586230" cy="493993"/>
                <a:chOff x="2954695" y="5231564"/>
                <a:chExt cx="1586230" cy="493993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2954695" y="5293895"/>
                  <a:ext cx="1569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</a:lstStyle>
                <a:p>
                  <a:r>
                    <a:rPr lang="zh-CN" altLang="en-US" dirty="0"/>
                    <a:t>识别花瓣形状</a:t>
                  </a: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2971265" y="5231564"/>
                  <a:ext cx="1569660" cy="493993"/>
                </a:xfrm>
                <a:prstGeom prst="rect">
                  <a:avLst/>
                </a:prstGeom>
                <a:noFill/>
                <a:ln w="1905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6438177" y="2494644"/>
                <a:ext cx="1569660" cy="493993"/>
                <a:chOff x="4810290" y="5231564"/>
                <a:chExt cx="1569660" cy="493993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4810290" y="5293895"/>
                  <a:ext cx="1569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</a:lstStyle>
                <a:p>
                  <a:r>
                    <a:rPr lang="zh-CN" altLang="en-US" dirty="0"/>
                    <a:t>记录花瓣数量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4810290" y="5231564"/>
                  <a:ext cx="1569660" cy="493993"/>
                </a:xfrm>
                <a:prstGeom prst="rect">
                  <a:avLst/>
                </a:prstGeom>
                <a:noFill/>
                <a:ln w="19050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1" name="右箭头 20"/>
              <p:cNvSpPr/>
              <p:nvPr/>
            </p:nvSpPr>
            <p:spPr>
              <a:xfrm>
                <a:off x="3694876" y="2639125"/>
                <a:ext cx="473237" cy="20502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右箭头 21"/>
              <p:cNvSpPr/>
              <p:nvPr/>
            </p:nvSpPr>
            <p:spPr>
              <a:xfrm>
                <a:off x="5889217" y="2639125"/>
                <a:ext cx="473237" cy="20502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9" name="图片 54" descr="感知体验">
              <a:extLst>
                <a:ext uri="{FF2B5EF4-FFF2-40B4-BE49-F238E27FC236}">
                  <a16:creationId xmlns:a16="http://schemas.microsoft.com/office/drawing/2014/main" id="{4BBB1734-2715-52A7-115E-CC9F4968B27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60239" y="2969387"/>
              <a:ext cx="414657" cy="414657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2157755" y="2056291"/>
              <a:ext cx="54938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根据前面对花朵的分析，可以总结寻找花瓣的顺序为</a:t>
              </a:r>
              <a:endParaRPr lang="zh-CN" altLang="en-US" dirty="0"/>
            </a:p>
          </p:txBody>
        </p:sp>
        <p:pic>
          <p:nvPicPr>
            <p:cNvPr id="34" name="图片 54" descr="感知体验">
              <a:extLst>
                <a:ext uri="{FF2B5EF4-FFF2-40B4-BE49-F238E27FC236}">
                  <a16:creationId xmlns:a16="http://schemas.microsoft.com/office/drawing/2014/main" id="{4BBB1734-2715-52A7-115E-CC9F4968B27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33713" y="1932478"/>
              <a:ext cx="414657" cy="414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239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描出花瓣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31760" y="2910380"/>
            <a:ext cx="3343369" cy="2239688"/>
            <a:chOff x="645635" y="2899837"/>
            <a:chExt cx="3343369" cy="2239688"/>
          </a:xfrm>
        </p:grpSpPr>
        <p:sp>
          <p:nvSpPr>
            <p:cNvPr id="11" name="剪去对角的矩形 33">
              <a:extLst>
                <a:ext uri="{FF2B5EF4-FFF2-40B4-BE49-F238E27FC236}">
                  <a16:creationId xmlns:a16="http://schemas.microsoft.com/office/drawing/2014/main" id="{7B5A9D7E-B57E-D397-A679-DE7E0F73C42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45635" y="2899837"/>
              <a:ext cx="3201899" cy="2239688"/>
            </a:xfrm>
            <a:prstGeom prst="snip2DiagRect">
              <a:avLst>
                <a:gd name="adj1" fmla="val 0"/>
                <a:gd name="adj2" fmla="val 6980"/>
              </a:avLst>
            </a:prstGeom>
            <a:gradFill>
              <a:gsLst>
                <a:gs pos="0">
                  <a:srgbClr val="DEEFFF"/>
                </a:gs>
                <a:gs pos="100000">
                  <a:srgbClr val="EBFBFF"/>
                </a:gs>
              </a:gsLst>
              <a:lin ang="19920000" scaled="0"/>
            </a:gradFill>
            <a:ln w="19050">
              <a:gradFill>
                <a:gsLst>
                  <a:gs pos="0">
                    <a:srgbClr val="00D3FF"/>
                  </a:gs>
                  <a:gs pos="100000">
                    <a:srgbClr val="368FFF"/>
                  </a:gs>
                </a:gsLst>
                <a:lin ang="202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just">
                <a:lnSpc>
                  <a:spcPct val="120000"/>
                </a:lnSpc>
                <a:buClrTx/>
                <a:buSzTx/>
                <a:buFontTx/>
              </a:pP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86" t="8616" r="69288" b="14086"/>
            <a:stretch/>
          </p:blipFill>
          <p:spPr>
            <a:xfrm>
              <a:off x="1180857" y="2899837"/>
              <a:ext cx="2259110" cy="1699597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739652" y="4532408"/>
              <a:ext cx="3249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温馨提示：</a:t>
              </a:r>
              <a:endPara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画笔的初始方向默认水平向右</a:t>
              </a:r>
            </a:p>
          </p:txBody>
        </p:sp>
        <p:pic>
          <p:nvPicPr>
            <p:cNvPr id="12" name="图片 54" descr="感知体验">
              <a:extLst>
                <a:ext uri="{FF2B5EF4-FFF2-40B4-BE49-F238E27FC236}">
                  <a16:creationId xmlns:a16="http://schemas.microsoft.com/office/drawing/2014/main" id="{C1E8BDF1-900C-57CB-63FD-CCCF0A1C0699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72183" y="2899837"/>
              <a:ext cx="414657" cy="414657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452224" y="2239233"/>
            <a:ext cx="6614875" cy="3367106"/>
            <a:chOff x="4165419" y="2213596"/>
            <a:chExt cx="6614875" cy="3367106"/>
          </a:xfrm>
        </p:grpSpPr>
        <p:sp>
          <p:nvSpPr>
            <p:cNvPr id="14" name="剪去对角的矩形 33">
              <a:extLst>
                <a:ext uri="{FF2B5EF4-FFF2-40B4-BE49-F238E27FC236}">
                  <a16:creationId xmlns:a16="http://schemas.microsoft.com/office/drawing/2014/main" id="{7B5A9D7E-B57E-D397-A679-DE7E0F73C42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169365" y="2213596"/>
              <a:ext cx="6610929" cy="3367106"/>
            </a:xfrm>
            <a:prstGeom prst="snip2DiagRect">
              <a:avLst>
                <a:gd name="adj1" fmla="val 0"/>
                <a:gd name="adj2" fmla="val 6980"/>
              </a:avLst>
            </a:prstGeom>
            <a:gradFill>
              <a:gsLst>
                <a:gs pos="0">
                  <a:srgbClr val="DEEFFF"/>
                </a:gs>
                <a:gs pos="100000">
                  <a:srgbClr val="EBFBFF"/>
                </a:gs>
              </a:gsLst>
              <a:lin ang="19920000" scaled="0"/>
            </a:gradFill>
            <a:ln w="19050">
              <a:gradFill>
                <a:gsLst>
                  <a:gs pos="0">
                    <a:srgbClr val="00D3FF"/>
                  </a:gs>
                  <a:gs pos="100000">
                    <a:srgbClr val="368FFF"/>
                  </a:gs>
                </a:gsLst>
                <a:lin ang="202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just">
                <a:lnSpc>
                  <a:spcPct val="120000"/>
                </a:lnSpc>
                <a:buClrTx/>
                <a:buSzTx/>
                <a:buFontTx/>
              </a:pP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257" r="5112"/>
            <a:stretch/>
          </p:blipFill>
          <p:spPr>
            <a:xfrm>
              <a:off x="4544095" y="2828127"/>
              <a:ext cx="6069874" cy="25527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576130" y="2485200"/>
              <a:ext cx="579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请你参照左图所示，试着描出每朵花中的其中一个花瓣</a:t>
              </a:r>
            </a:p>
          </p:txBody>
        </p:sp>
        <p:pic>
          <p:nvPicPr>
            <p:cNvPr id="15" name="图片 54" descr="感知体验">
              <a:extLst>
                <a:ext uri="{FF2B5EF4-FFF2-40B4-BE49-F238E27FC236}">
                  <a16:creationId xmlns:a16="http://schemas.microsoft.com/office/drawing/2014/main" id="{C1E8BDF1-900C-57CB-63FD-CCCF0A1C069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65419" y="2255209"/>
              <a:ext cx="414657" cy="414657"/>
            </a:xfrm>
            <a:prstGeom prst="rect">
              <a:avLst/>
            </a:prstGeom>
          </p:spPr>
        </p:pic>
        <p:pic>
          <p:nvPicPr>
            <p:cNvPr id="18" name="图片 54" descr="感知体验">
              <a:extLst>
                <a:ext uri="{FF2B5EF4-FFF2-40B4-BE49-F238E27FC236}">
                  <a16:creationId xmlns:a16="http://schemas.microsoft.com/office/drawing/2014/main" id="{C1E8BDF1-900C-57CB-63FD-CCCF0A1C0699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60332" y="5124431"/>
              <a:ext cx="414657" cy="414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737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剪去对角的矩形 33">
            <a:extLst>
              <a:ext uri="{FF2B5EF4-FFF2-40B4-BE49-F238E27FC236}">
                <a16:creationId xmlns:a16="http://schemas.microsoft.com/office/drawing/2014/main" id="{7B5A9D7E-B57E-D397-A679-DE7E0F73C4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61070" y="2264347"/>
            <a:ext cx="6610929" cy="3367106"/>
          </a:xfrm>
          <a:prstGeom prst="snip2DiagRect">
            <a:avLst>
              <a:gd name="adj1" fmla="val 0"/>
              <a:gd name="adj2" fmla="val 6980"/>
            </a:avLst>
          </a:prstGeom>
          <a:gradFill>
            <a:gsLst>
              <a:gs pos="0">
                <a:srgbClr val="DEEFFF"/>
              </a:gs>
              <a:gs pos="100000">
                <a:srgbClr val="EBFBFF"/>
              </a:gs>
            </a:gsLst>
            <a:lin ang="19920000" scaled="0"/>
          </a:gradFill>
          <a:ln w="19050">
            <a:gradFill>
              <a:gsLst>
                <a:gs pos="0">
                  <a:srgbClr val="00D3FF"/>
                </a:gs>
                <a:gs pos="100000">
                  <a:srgbClr val="368FFF"/>
                </a:gs>
              </a:gsLst>
              <a:lin ang="202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分解花朵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1888" y="3149000"/>
            <a:ext cx="5422647" cy="2019071"/>
          </a:xfrm>
          <a:prstGeom prst="rect">
            <a:avLst/>
          </a:prstGeom>
        </p:spPr>
      </p:pic>
      <p:pic>
        <p:nvPicPr>
          <p:cNvPr id="4" name="五瓣花分解视频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0"/>
          <a:srcRect l="536" r="1292"/>
          <a:stretch/>
        </p:blipFill>
        <p:spPr>
          <a:xfrm>
            <a:off x="682632" y="2595675"/>
            <a:ext cx="3971109" cy="22753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17815" y="2423229"/>
            <a:ext cx="579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请你先自主学习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五瓣花分解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视频，再尝试分解下面的花瓣，将分解结果记录下来</a:t>
            </a:r>
          </a:p>
        </p:txBody>
      </p:sp>
      <p:pic>
        <p:nvPicPr>
          <p:cNvPr id="13" name="图片 54" descr="感知体验">
            <a:extLst>
              <a:ext uri="{FF2B5EF4-FFF2-40B4-BE49-F238E27FC236}">
                <a16:creationId xmlns:a16="http://schemas.microsoft.com/office/drawing/2014/main" id="{C1E8BDF1-900C-57CB-63FD-CCCF0A1C06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82114" y="2334197"/>
            <a:ext cx="414657" cy="414657"/>
          </a:xfrm>
          <a:prstGeom prst="rect">
            <a:avLst/>
          </a:prstGeom>
        </p:spPr>
      </p:pic>
      <p:pic>
        <p:nvPicPr>
          <p:cNvPr id="14" name="图片 54" descr="感知体验">
            <a:extLst>
              <a:ext uri="{FF2B5EF4-FFF2-40B4-BE49-F238E27FC236}">
                <a16:creationId xmlns:a16="http://schemas.microsoft.com/office/drawing/2014/main" id="{C1E8BDF1-900C-57CB-63FD-CCCF0A1C069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55886" y="5168072"/>
            <a:ext cx="414657" cy="4146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61628" y="4871010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五瓣花分解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视频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798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分析组合图形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02971" y="5053767"/>
            <a:ext cx="741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有许多图形看似复杂，却是由多个简单的基本图形组合而成。请你试着分析表格中的几组图形，找出其组成的基本图形，填写在表格中。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635" y="1797495"/>
            <a:ext cx="9962620" cy="2887716"/>
          </a:xfrm>
          <a:prstGeom prst="rect">
            <a:avLst/>
          </a:prstGeom>
        </p:spPr>
      </p:pic>
      <p:pic>
        <p:nvPicPr>
          <p:cNvPr id="8" name="图片 7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4739" y="4685211"/>
            <a:ext cx="1149316" cy="1471825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1915886" y="4976852"/>
            <a:ext cx="7587082" cy="800162"/>
          </a:xfrm>
          <a:prstGeom prst="wedgeRoundRectCallout">
            <a:avLst>
              <a:gd name="adj1" fmla="val 55465"/>
              <a:gd name="adj2" fmla="val 28962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8897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568</Words>
  <Application>Microsoft Office PowerPoint</Application>
  <PresentationFormat>宽屏</PresentationFormat>
  <Paragraphs>68</Paragraphs>
  <Slides>12</Slides>
  <Notes>11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楷体</vt:lpstr>
      <vt:lpstr>印品灵秀体</vt:lpstr>
      <vt:lpstr>方正启体简体</vt:lpstr>
      <vt:lpstr>隶书</vt:lpstr>
      <vt:lpstr>微软雅黑</vt:lpstr>
      <vt:lpstr>黑体</vt:lpstr>
      <vt:lpstr>Wingdings</vt:lpstr>
      <vt:lpstr>Office 主题​​</vt:lpstr>
      <vt:lpstr>1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方其桂</cp:lastModifiedBy>
  <cp:revision>214</cp:revision>
  <dcterms:created xsi:type="dcterms:W3CDTF">2021-03-10T11:26:00Z</dcterms:created>
  <dcterms:modified xsi:type="dcterms:W3CDTF">2025-01-13T06:44:45Z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C52715AC566E4873B52B85CF702F7A2E</vt:lpwstr>
  </property>
  <property fmtid="{D5CDD505-2E9C-101B-9397-08002B2CF9AE}" pid="3" name="KSOProductBuildVer">
    <vt:lpwstr>2052-11.8.2.12187</vt:lpwstr>
  </property>
</Properties>
</file>