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7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91" r:id="rId2"/>
    <p:sldId id="293" r:id="rId3"/>
    <p:sldId id="257" r:id="rId4"/>
    <p:sldId id="312" r:id="rId5"/>
    <p:sldId id="276" r:id="rId6"/>
    <p:sldId id="277" r:id="rId7"/>
    <p:sldId id="313" r:id="rId8"/>
    <p:sldId id="295" r:id="rId9"/>
    <p:sldId id="306" r:id="rId10"/>
    <p:sldId id="317" r:id="rId11"/>
    <p:sldId id="318" r:id="rId12"/>
    <p:sldId id="319" r:id="rId13"/>
    <p:sldId id="296" r:id="rId14"/>
    <p:sldId id="299" r:id="rId15"/>
    <p:sldId id="297" r:id="rId16"/>
    <p:sldId id="311" r:id="rId17"/>
    <p:sldId id="260" r:id="rId1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54C4F8"/>
    <a:srgbClr val="36B1EC"/>
    <a:srgbClr val="D08F52"/>
    <a:srgbClr val="EACDB3"/>
    <a:srgbClr val="FFFFCC"/>
    <a:srgbClr val="ACCCC4"/>
    <a:srgbClr val="10383B"/>
    <a:srgbClr val="5F9C8C"/>
    <a:srgbClr val="154C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AF606853-7671-496A-8E4F-DF71F8EC918B}" styleName="深色样式 1 - 强调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27F97BB-C833-4FB7-BDE5-3F7075034690}" styleName="主题样式 2 - 强调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6"/>
    <p:restoredTop sz="94584"/>
  </p:normalViewPr>
  <p:slideViewPr>
    <p:cSldViewPr snapToGrid="0">
      <p:cViewPr varScale="1">
        <p:scale>
          <a:sx n="57" d="100"/>
          <a:sy n="57" d="100"/>
        </p:scale>
        <p:origin x="67" y="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405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42EB0-3FA9-40D2-B9A4-A693BA5FE6F3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6350BD-DE39-46E4-9A5B-5B0167DD942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3006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224E71-B5DB-4DD7-83B1-DC6232801B4B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AA483A-7CAF-41C1-B819-0D43191398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8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solidFill>
                <a:srgbClr val="0432FF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650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799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1683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9D4476-6B6B-C8BC-C89D-AEFE38C7F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DDAA470-9A4D-5F3A-F325-9FBEB6227E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00D99CC-5850-B69E-5EFE-08F152287A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F34F7D-24C4-5FFB-1645-C535E8A4C5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7668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577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8392B-22BA-2A07-0052-6FFACFDE1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A90BE46-60F1-CE09-F16E-0535C1C21A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243E36B-5531-D970-14C4-B590502D4D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8C644B0-6834-A5D5-F0CC-DDED3255EF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4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左下角文字颜色反差小    已改，水印效果，不适宜太突出。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4993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缩进不对   已改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A483A-7CAF-41C1-B819-0D43191398A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554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B5C7A475-4C5E-4170-987E-40B2A054DA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3020613" y="-2180947"/>
            <a:ext cx="6160295" cy="11166483"/>
          </a:xfrm>
          <a:prstGeom prst="rect">
            <a:avLst/>
          </a:prstGeom>
          <a:ln>
            <a:noFill/>
          </a:ln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" y="1656624"/>
            <a:ext cx="12193702" cy="520137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C8995D0-6C61-E4A5-417C-75B92E3D3B0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70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EDD1D60-733E-7083-3467-7FA5FF3011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4AFA43C2-48DF-0A40-91DB-2F604EA8B622}"/>
              </a:ext>
            </a:extLst>
          </p:cNvPr>
          <p:cNvSpPr txBox="1"/>
          <p:nvPr userDrawn="1"/>
        </p:nvSpPr>
        <p:spPr>
          <a:xfrm>
            <a:off x="744168" y="6288024"/>
            <a:ext cx="382783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防范生活中的扫码危机</a:t>
            </a:r>
          </a:p>
        </p:txBody>
      </p:sp>
    </p:spTree>
    <p:extLst>
      <p:ext uri="{BB962C8B-B14F-4D97-AF65-F5344CB8AC3E}">
        <p14:creationId xmlns:p14="http://schemas.microsoft.com/office/powerpoint/2010/main" val="4125561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CD29443-6CE2-4E61-181C-90C1BCE11E3F}"/>
              </a:ext>
            </a:extLst>
          </p:cNvPr>
          <p:cNvSpPr txBox="1"/>
          <p:nvPr userDrawn="1"/>
        </p:nvSpPr>
        <p:spPr>
          <a:xfrm>
            <a:off x="8915400" y="6336307"/>
            <a:ext cx="2927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单元 制订体质提升方案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10CFCAF-CCC9-67E2-40B1-486AE87E66A0}"/>
              </a:ext>
            </a:extLst>
          </p:cNvPr>
          <p:cNvSpPr txBox="1"/>
          <p:nvPr userDrawn="1"/>
        </p:nvSpPr>
        <p:spPr>
          <a:xfrm>
            <a:off x="506150" y="6336307"/>
            <a:ext cx="298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13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规划合理作息时间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0" y="4809067"/>
            <a:ext cx="12177620" cy="204893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1E6D0D4-E5CD-41D4-4117-306BA0E0010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31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FFF0622-2B84-6418-5A1C-BC1F1DA3C7D3}"/>
              </a:ext>
            </a:extLst>
          </p:cNvPr>
          <p:cNvSpPr txBox="1"/>
          <p:nvPr userDrawn="1"/>
        </p:nvSpPr>
        <p:spPr>
          <a:xfrm>
            <a:off x="744168" y="6288024"/>
            <a:ext cx="382783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防范生活中的扫码危机</a:t>
            </a:r>
          </a:p>
        </p:txBody>
      </p:sp>
    </p:spTree>
    <p:extLst>
      <p:ext uri="{BB962C8B-B14F-4D97-AF65-F5344CB8AC3E}">
        <p14:creationId xmlns:p14="http://schemas.microsoft.com/office/powerpoint/2010/main" val="3038165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78FD10FB-46BF-440B-B82F-097F9FED2333}"/>
              </a:ext>
            </a:extLst>
          </p:cNvPr>
          <p:cNvSpPr/>
          <p:nvPr userDrawn="1"/>
        </p:nvSpPr>
        <p:spPr>
          <a:xfrm>
            <a:off x="380629" y="674054"/>
            <a:ext cx="11441915" cy="5383846"/>
          </a:xfrm>
          <a:prstGeom prst="roundRect">
            <a:avLst/>
          </a:prstGeom>
          <a:noFill/>
          <a:ln w="2540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8B146F9-49A3-5BEF-5C99-5ED306C148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D2FD56E-EC59-CF35-0D65-B89CC37C753D}"/>
              </a:ext>
            </a:extLst>
          </p:cNvPr>
          <p:cNvSpPr txBox="1"/>
          <p:nvPr userDrawn="1"/>
        </p:nvSpPr>
        <p:spPr>
          <a:xfrm>
            <a:off x="744168" y="6288024"/>
            <a:ext cx="382783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防范生活中的扫码危机</a:t>
            </a:r>
          </a:p>
        </p:txBody>
      </p:sp>
    </p:spTree>
    <p:extLst>
      <p:ext uri="{BB962C8B-B14F-4D97-AF65-F5344CB8AC3E}">
        <p14:creationId xmlns:p14="http://schemas.microsoft.com/office/powerpoint/2010/main" val="1959837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34C006F-3D4E-46F0-B62E-4F21C1913F71}"/>
              </a:ext>
            </a:extLst>
          </p:cNvPr>
          <p:cNvSpPr/>
          <p:nvPr userDrawn="1"/>
        </p:nvSpPr>
        <p:spPr>
          <a:xfrm>
            <a:off x="203200" y="467790"/>
            <a:ext cx="11748655" cy="5716156"/>
          </a:xfrm>
          <a:prstGeom prst="roundRect">
            <a:avLst>
              <a:gd name="adj" fmla="val 5169"/>
            </a:avLst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8048"/>
            <a:ext cx="12192000" cy="11399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223">
            <a:off x="9744814" y="4480916"/>
            <a:ext cx="2474265" cy="247426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CA16F41-3B82-654C-A4F6-6CFC07F68D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8067A4B-9DB1-6C1E-C68D-13C3B2C759E3}"/>
              </a:ext>
            </a:extLst>
          </p:cNvPr>
          <p:cNvSpPr txBox="1"/>
          <p:nvPr userDrawn="1"/>
        </p:nvSpPr>
        <p:spPr>
          <a:xfrm>
            <a:off x="744168" y="6288024"/>
            <a:ext cx="382783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防范生活中的扫码危机</a:t>
            </a:r>
          </a:p>
        </p:txBody>
      </p:sp>
    </p:spTree>
    <p:extLst>
      <p:ext uri="{BB962C8B-B14F-4D97-AF65-F5344CB8AC3E}">
        <p14:creationId xmlns:p14="http://schemas.microsoft.com/office/powerpoint/2010/main" val="993395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3585C52-C697-4AA1-90E9-F2B174298D9F}"/>
              </a:ext>
            </a:extLst>
          </p:cNvPr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F43F2A4-A33B-40C4-876C-5CF894B32869}"/>
              </a:ext>
            </a:extLst>
          </p:cNvPr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CA16F41-3B82-654C-A4F6-6CFC07F68D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28" y="6183946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73543E0-0426-686B-5268-E15393AFC87B}"/>
              </a:ext>
            </a:extLst>
          </p:cNvPr>
          <p:cNvSpPr txBox="1"/>
          <p:nvPr userDrawn="1"/>
        </p:nvSpPr>
        <p:spPr>
          <a:xfrm>
            <a:off x="744168" y="6288024"/>
            <a:ext cx="382783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b="1" dirty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防范生活中的扫码危机</a:t>
            </a:r>
          </a:p>
        </p:txBody>
      </p:sp>
    </p:spTree>
    <p:extLst>
      <p:ext uri="{BB962C8B-B14F-4D97-AF65-F5344CB8AC3E}">
        <p14:creationId xmlns:p14="http://schemas.microsoft.com/office/powerpoint/2010/main" val="433154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53585C52-C697-4AA1-90E9-F2B174298D9F}"/>
              </a:ext>
            </a:extLst>
          </p:cNvPr>
          <p:cNvSpPr/>
          <p:nvPr userDrawn="1"/>
        </p:nvSpPr>
        <p:spPr>
          <a:xfrm>
            <a:off x="997527" y="1348509"/>
            <a:ext cx="10215418" cy="3957782"/>
          </a:xfrm>
          <a:prstGeom prst="roundRect">
            <a:avLst/>
          </a:prstGeom>
          <a:noFill/>
          <a:ln w="44450">
            <a:solidFill>
              <a:srgbClr val="D08F5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3F43F2A4-A33B-40C4-876C-5CF894B32869}"/>
              </a:ext>
            </a:extLst>
          </p:cNvPr>
          <p:cNvSpPr/>
          <p:nvPr userDrawn="1"/>
        </p:nvSpPr>
        <p:spPr>
          <a:xfrm>
            <a:off x="1219200" y="1551709"/>
            <a:ext cx="9790545" cy="36206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innerShdw blurRad="203200">
              <a:schemeClr val="bg1">
                <a:lumMod val="65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338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6" y="4462272"/>
            <a:ext cx="12192000" cy="239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5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BC7B384-D0A9-4A3E-B82E-077F105B7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849284-3658-45CD-BF30-8EAD1DBAE3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22F3AF-091B-4156-B56F-3DCE4D4E13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2A5DA9-F5D1-4586-92A3-D566121D341F}" type="datetimeFigureOut">
              <a:rPr lang="zh-CN" altLang="en-US" smtClean="0"/>
              <a:t>2025/2/5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3584E4-5855-43CF-9837-F80656EC19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0FE4E5-56D8-47EF-B089-AE5DCD1B3B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B7C61D-ADCB-4014-8F3E-B64D28B08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19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5" r:id="rId2"/>
    <p:sldLayoutId id="2147483650" r:id="rId3"/>
    <p:sldLayoutId id="2147483671" r:id="rId4"/>
    <p:sldLayoutId id="2147483674" r:id="rId5"/>
    <p:sldLayoutId id="2147483672" r:id="rId6"/>
    <p:sldLayoutId id="2147483651" r:id="rId7"/>
    <p:sldLayoutId id="2147483675" r:id="rId8"/>
    <p:sldLayoutId id="214748367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15.xml"/><Relationship Id="rId7" Type="http://schemas.openxmlformats.org/officeDocument/2006/relationships/image" Target="../media/image20.png"/><Relationship Id="rId12" Type="http://schemas.openxmlformats.org/officeDocument/2006/relationships/slide" Target="slide16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8.png"/><Relationship Id="rId11" Type="http://schemas.openxmlformats.org/officeDocument/2006/relationships/slide" Target="slide14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9.xml"/><Relationship Id="rId4" Type="http://schemas.openxmlformats.org/officeDocument/2006/relationships/tags" Target="../tags/tag16.xml"/><Relationship Id="rId9" Type="http://schemas.openxmlformats.org/officeDocument/2006/relationships/slide" Target="slide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tags" Target="../tags/tag19.xml"/><Relationship Id="rId7" Type="http://schemas.openxmlformats.org/officeDocument/2006/relationships/image" Target="../media/image2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image" Target="../media/image28.png"/><Relationship Id="rId11" Type="http://schemas.openxmlformats.org/officeDocument/2006/relationships/slide" Target="slide16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4.xml"/><Relationship Id="rId4" Type="http://schemas.openxmlformats.org/officeDocument/2006/relationships/tags" Target="../tags/tag20.xml"/><Relationship Id="rId9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23.xml"/><Relationship Id="rId7" Type="http://schemas.openxmlformats.org/officeDocument/2006/relationships/image" Target="../media/image20.png"/><Relationship Id="rId12" Type="http://schemas.openxmlformats.org/officeDocument/2006/relationships/slide" Target="slide16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28.png"/><Relationship Id="rId11" Type="http://schemas.openxmlformats.org/officeDocument/2006/relationships/slide" Target="slide14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9.xml"/><Relationship Id="rId4" Type="http://schemas.openxmlformats.org/officeDocument/2006/relationships/tags" Target="../tags/tag24.xml"/><Relationship Id="rId9" Type="http://schemas.openxmlformats.org/officeDocument/2006/relationships/slide" Target="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tags" Target="../tags/tag27.xml"/><Relationship Id="rId7" Type="http://schemas.microsoft.com/office/2007/relationships/hdphoto" Target="../media/hdphoto3.wdp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32.png"/><Relationship Id="rId11" Type="http://schemas.openxmlformats.org/officeDocument/2006/relationships/slide" Target="slide16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4.xml"/><Relationship Id="rId4" Type="http://schemas.openxmlformats.org/officeDocument/2006/relationships/tags" Target="../tags/tag28.xml"/><Relationship Id="rId9" Type="http://schemas.openxmlformats.org/officeDocument/2006/relationships/slide" Target="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tags" Target="../tags/tag31.xml"/><Relationship Id="rId7" Type="http://schemas.openxmlformats.org/officeDocument/2006/relationships/image" Target="../media/image34.jpe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8.xml"/><Relationship Id="rId11" Type="http://schemas.openxmlformats.org/officeDocument/2006/relationships/slide" Target="slide16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4.xml"/><Relationship Id="rId4" Type="http://schemas.openxmlformats.org/officeDocument/2006/relationships/tags" Target="../tags/tag32.xml"/><Relationship Id="rId9" Type="http://schemas.openxmlformats.org/officeDocument/2006/relationships/slide" Target="slide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slide" Target="slide9.xml"/><Relationship Id="rId3" Type="http://schemas.openxmlformats.org/officeDocument/2006/relationships/tags" Target="../tags/tag3.xml"/><Relationship Id="rId7" Type="http://schemas.openxmlformats.org/officeDocument/2006/relationships/image" Target="../media/image20.png"/><Relationship Id="rId12" Type="http://schemas.openxmlformats.org/officeDocument/2006/relationships/slide" Target="slide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5.xml"/><Relationship Id="rId15" Type="http://schemas.openxmlformats.org/officeDocument/2006/relationships/slide" Target="slide16.xml"/><Relationship Id="rId10" Type="http://schemas.openxmlformats.org/officeDocument/2006/relationships/image" Target="../media/image23.png"/><Relationship Id="rId4" Type="http://schemas.openxmlformats.org/officeDocument/2006/relationships/tags" Target="../tags/tag4.xml"/><Relationship Id="rId9" Type="http://schemas.openxmlformats.org/officeDocument/2006/relationships/image" Target="../media/image22.png"/><Relationship Id="rId14" Type="http://schemas.openxmlformats.org/officeDocument/2006/relationships/slide" Target="slide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slide" Target="slide6.xml"/><Relationship Id="rId3" Type="http://schemas.openxmlformats.org/officeDocument/2006/relationships/tags" Target="../tags/tag7.xml"/><Relationship Id="rId7" Type="http://schemas.openxmlformats.org/officeDocument/2006/relationships/image" Target="../media/image20.png"/><Relationship Id="rId12" Type="http://schemas.openxmlformats.org/officeDocument/2006/relationships/image" Target="../media/image26.png"/><Relationship Id="rId2" Type="http://schemas.openxmlformats.org/officeDocument/2006/relationships/tags" Target="../tags/tag6.xml"/><Relationship Id="rId16" Type="http://schemas.openxmlformats.org/officeDocument/2006/relationships/slide" Target="slide1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5.xml"/><Relationship Id="rId15" Type="http://schemas.openxmlformats.org/officeDocument/2006/relationships/slide" Target="slide14.xml"/><Relationship Id="rId10" Type="http://schemas.openxmlformats.org/officeDocument/2006/relationships/image" Target="../media/image23.png"/><Relationship Id="rId4" Type="http://schemas.openxmlformats.org/officeDocument/2006/relationships/tags" Target="../tags/tag8.xml"/><Relationship Id="rId9" Type="http://schemas.openxmlformats.org/officeDocument/2006/relationships/image" Target="../media/image22.png"/><Relationship Id="rId14" Type="http://schemas.openxmlformats.org/officeDocument/2006/relationships/slide" Target="slide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tags" Target="../tags/tag11.xml"/><Relationship Id="rId7" Type="http://schemas.openxmlformats.org/officeDocument/2006/relationships/image" Target="../media/image20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28.png"/><Relationship Id="rId11" Type="http://schemas.openxmlformats.org/officeDocument/2006/relationships/slide" Target="slide16.xml"/><Relationship Id="rId5" Type="http://schemas.openxmlformats.org/officeDocument/2006/relationships/slideLayout" Target="../slideLayouts/slideLayout5.xml"/><Relationship Id="rId10" Type="http://schemas.openxmlformats.org/officeDocument/2006/relationships/slide" Target="slide14.xml"/><Relationship Id="rId4" Type="http://schemas.openxmlformats.org/officeDocument/2006/relationships/tags" Target="../tags/tag12.xml"/><Relationship Id="rId9" Type="http://schemas.openxmlformats.org/officeDocument/2006/relationships/slide" Target="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D7E93CD-BE16-4A6D-97C8-96683F7E3B6C}"/>
              </a:ext>
            </a:extLst>
          </p:cNvPr>
          <p:cNvSpPr txBox="1"/>
          <p:nvPr/>
        </p:nvSpPr>
        <p:spPr>
          <a:xfrm>
            <a:off x="3972662" y="5188896"/>
            <a:ext cx="424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合肥市六安路小学荣城花园分校  张彬彬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8256871-DA13-F4A6-8D33-BC9952723CDC}"/>
              </a:ext>
            </a:extLst>
          </p:cNvPr>
          <p:cNvSpPr txBox="1"/>
          <p:nvPr/>
        </p:nvSpPr>
        <p:spPr>
          <a:xfrm>
            <a:off x="7087278" y="3472055"/>
            <a:ext cx="3525303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600" b="1" dirty="0">
                <a:solidFill>
                  <a:schemeClr val="bg2">
                    <a:lumMod val="25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数据安全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FD9C11C-A0CC-6CA5-FB1E-816906ED27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1064509"/>
            <a:ext cx="584041" cy="4698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E8F0753-78DC-91B5-73EF-3720F6ADB715}"/>
              </a:ext>
            </a:extLst>
          </p:cNvPr>
          <p:cNvSpPr txBox="1"/>
          <p:nvPr/>
        </p:nvSpPr>
        <p:spPr>
          <a:xfrm>
            <a:off x="7213642" y="1149966"/>
            <a:ext cx="349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4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倡导健康数字生活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46CBA26-BC71-4034-E87C-740604474F43}"/>
              </a:ext>
            </a:extLst>
          </p:cNvPr>
          <p:cNvSpPr txBox="1"/>
          <p:nvPr/>
        </p:nvSpPr>
        <p:spPr>
          <a:xfrm>
            <a:off x="1280760" y="1149966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四年级下册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260" y="3951764"/>
            <a:ext cx="2474265" cy="247426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0ACB960-F01E-4961-41FC-DEF9871411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26" y="2214971"/>
            <a:ext cx="9786946" cy="144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020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C5CB6-CF19-2BF1-D051-C72D27FC9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665EA48F-4E28-D2C2-691C-6FF7067340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/>
        </p:blipFill>
        <p:spPr>
          <a:xfrm>
            <a:off x="9969282" y="3986325"/>
            <a:ext cx="1175987" cy="181759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5602ED07-232E-23DA-89EC-89301FEAF608}"/>
              </a:ext>
            </a:extLst>
          </p:cNvPr>
          <p:cNvSpPr txBox="1"/>
          <p:nvPr/>
        </p:nvSpPr>
        <p:spPr>
          <a:xfrm>
            <a:off x="1012673" y="990449"/>
            <a:ext cx="3687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．泄露数据知多少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A13078CA-9E7A-6D56-33CA-C9236205CD49}"/>
              </a:ext>
            </a:extLst>
          </p:cNvPr>
          <p:cNvGrpSpPr/>
          <p:nvPr/>
        </p:nvGrpSpPr>
        <p:grpSpPr>
          <a:xfrm>
            <a:off x="1365123" y="1385704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D1637FC-9371-20CC-99F7-CE8621948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3736DF67-7020-0F66-4841-3D50A209ACE7}"/>
                </a:ext>
              </a:extLst>
            </p:cNvPr>
            <p:cNvSpPr txBox="1"/>
            <p:nvPr/>
          </p:nvSpPr>
          <p:spPr>
            <a:xfrm>
              <a:off x="1875332" y="2325966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试一试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F291CB6-FFE2-B3DD-088E-6DEF7F1FEA72}"/>
              </a:ext>
            </a:extLst>
          </p:cNvPr>
          <p:cNvSpPr txBox="1"/>
          <p:nvPr/>
        </p:nvSpPr>
        <p:spPr>
          <a:xfrm>
            <a:off x="2854988" y="1844424"/>
            <a:ext cx="7891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任意扫码会造成哪些个人数据丢失呢？利用个人智能终端扫一扫下面的二维码，做个体验吧！</a:t>
            </a:r>
            <a:r>
              <a:rPr kumimoji="1" lang="zh-CN" altLang="en-US" dirty="0">
                <a:solidFill>
                  <a:srgbClr val="C00000"/>
                </a:solidFill>
              </a:rPr>
              <a:t>（个人信息无需填写）</a:t>
            </a:r>
            <a:endParaRPr kumimoji="1"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7EA6083-DCBB-B1A0-C84A-C29175BEC197}"/>
              </a:ext>
            </a:extLst>
          </p:cNvPr>
          <p:cNvSpPr txBox="1"/>
          <p:nvPr/>
        </p:nvSpPr>
        <p:spPr>
          <a:xfrm>
            <a:off x="6562193" y="3109162"/>
            <a:ext cx="27587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姓名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性别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年龄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手机号码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家庭住址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其他：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___________</a:t>
            </a:r>
            <a:endParaRPr lang="zh-CN" altLang="en-US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7F2F42C7-6C90-7039-FD9B-99DF9C4B02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519" y="2807759"/>
            <a:ext cx="2486514" cy="248651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圆角矩形 7">
            <a:hlinkClick r:id="rId9" action="ppaction://hlinksldjump"/>
            <a:extLst>
              <a:ext uri="{FF2B5EF4-FFF2-40B4-BE49-F238E27FC236}">
                <a16:creationId xmlns:a16="http://schemas.microsoft.com/office/drawing/2014/main" id="{6DCDF7D3-345F-47FB-7C4F-FAEE5F8BA3D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8" name="圆角矩形 8">
            <a:hlinkClick r:id="rId10" action="ppaction://hlinksldjump"/>
            <a:extLst>
              <a:ext uri="{FF2B5EF4-FFF2-40B4-BE49-F238E27FC236}">
                <a16:creationId xmlns:a16="http://schemas.microsoft.com/office/drawing/2014/main" id="{92C59651-C912-D32F-4CB5-7D44647C2DA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9" name="圆角矩形 10">
            <a:hlinkClick r:id="rId11" action="ppaction://hlinksldjump"/>
            <a:extLst>
              <a:ext uri="{FF2B5EF4-FFF2-40B4-BE49-F238E27FC236}">
                <a16:creationId xmlns:a16="http://schemas.microsoft.com/office/drawing/2014/main" id="{33506BA6-F11D-DB97-16BD-A92F2E2B997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0" name="圆角矩形 12">
            <a:hlinkClick r:id="rId12" action="ppaction://hlinksldjump"/>
            <a:extLst>
              <a:ext uri="{FF2B5EF4-FFF2-40B4-BE49-F238E27FC236}">
                <a16:creationId xmlns:a16="http://schemas.microsoft.com/office/drawing/2014/main" id="{37C4859C-9B77-B150-F3C3-AFD72332E5B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319064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EDD38-ED83-536C-0A61-EFF6F0630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076FE642-2896-7F1E-3289-58DBA3F94D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/>
        </p:blipFill>
        <p:spPr>
          <a:xfrm>
            <a:off x="9969282" y="3986325"/>
            <a:ext cx="1175987" cy="181759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B26972A-5D44-C33A-4212-40FB33548FAF}"/>
              </a:ext>
            </a:extLst>
          </p:cNvPr>
          <p:cNvSpPr txBox="1"/>
          <p:nvPr/>
        </p:nvSpPr>
        <p:spPr>
          <a:xfrm>
            <a:off x="1012673" y="990449"/>
            <a:ext cx="3687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3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．泄露数据有烦脑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1010C47-0DD0-E600-94EC-6392BAF08F09}"/>
              </a:ext>
            </a:extLst>
          </p:cNvPr>
          <p:cNvGrpSpPr/>
          <p:nvPr/>
        </p:nvGrpSpPr>
        <p:grpSpPr>
          <a:xfrm>
            <a:off x="1365123" y="1385704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6CC57427-2A7E-68A1-C5B3-04E66054CE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AF98399-2171-7F8E-3B45-BA98DE61DBC5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说一说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1AE22EAE-AFA8-160D-3376-988881B53EA3}"/>
              </a:ext>
            </a:extLst>
          </p:cNvPr>
          <p:cNvSpPr txBox="1"/>
          <p:nvPr/>
        </p:nvSpPr>
        <p:spPr>
          <a:xfrm>
            <a:off x="2854988" y="1823582"/>
            <a:ext cx="7615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查找资料、结合生活经验，说一说个人信息泄露可能带来的“烦恼”有哪些？我们应该怎样做？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31FBF8B-BF82-ED57-8C67-CCB6E65295C5}"/>
              </a:ext>
            </a:extLst>
          </p:cNvPr>
          <p:cNvSpPr txBox="1"/>
          <p:nvPr/>
        </p:nvSpPr>
        <p:spPr>
          <a:xfrm>
            <a:off x="3045542" y="2902937"/>
            <a:ext cx="610091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¨"/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骚扰电话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  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骚扰短信</a:t>
            </a:r>
            <a:endParaRPr lang="en-US" altLang="zh-CN" sz="2400" dirty="0">
              <a:solidFill>
                <a:srgbClr val="0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¨"/>
            </a:pPr>
            <a:r>
              <a:rPr lang="zh-CN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陌生人加好友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                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广告推送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</a:p>
          <a:p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上门推销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  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其他：</a:t>
            </a:r>
            <a:r>
              <a:rPr lang="en-US" altLang="zh-CN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__</a:t>
            </a:r>
            <a:endParaRPr lang="zh-CN" altLang="en-US" sz="2400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11049DD-49BF-4D05-48DB-67CEB638F797}"/>
              </a:ext>
            </a:extLst>
          </p:cNvPr>
          <p:cNvSpPr txBox="1"/>
          <p:nvPr/>
        </p:nvSpPr>
        <p:spPr>
          <a:xfrm>
            <a:off x="2854988" y="4664291"/>
            <a:ext cx="7806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>
                <a:solidFill>
                  <a:srgbClr val="C00000"/>
                </a:solidFill>
              </a:rPr>
              <a:t>面对风险，我应该：</a:t>
            </a:r>
            <a:r>
              <a:rPr kumimoji="1" lang="en-US" altLang="zh-CN" sz="2400" dirty="0">
                <a:solidFill>
                  <a:srgbClr val="C00000"/>
                </a:solidFill>
              </a:rPr>
              <a:t>___________________________________</a:t>
            </a:r>
            <a:endParaRPr kumimoji="1" lang="zh-CN" altLang="en-US" sz="2400" dirty="0">
              <a:solidFill>
                <a:srgbClr val="C00000"/>
              </a:solidFill>
            </a:endParaRPr>
          </a:p>
        </p:txBody>
      </p:sp>
      <p:sp>
        <p:nvSpPr>
          <p:cNvPr id="4" name="圆角矩形 7">
            <a:hlinkClick r:id="rId8" action="ppaction://hlinksldjump"/>
            <a:extLst>
              <a:ext uri="{FF2B5EF4-FFF2-40B4-BE49-F238E27FC236}">
                <a16:creationId xmlns:a16="http://schemas.microsoft.com/office/drawing/2014/main" id="{98FD389A-FDA2-12EF-60E8-0753417A4FA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10" name="圆角矩形 8">
            <a:hlinkClick r:id="rId9" action="ppaction://hlinksldjump"/>
            <a:extLst>
              <a:ext uri="{FF2B5EF4-FFF2-40B4-BE49-F238E27FC236}">
                <a16:creationId xmlns:a16="http://schemas.microsoft.com/office/drawing/2014/main" id="{E07501E7-0A44-53C3-50D3-E8FE7540503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1" name="圆角矩形 10">
            <a:hlinkClick r:id="rId10" action="ppaction://hlinksldjump"/>
            <a:extLst>
              <a:ext uri="{FF2B5EF4-FFF2-40B4-BE49-F238E27FC236}">
                <a16:creationId xmlns:a16="http://schemas.microsoft.com/office/drawing/2014/main" id="{92BF8AC8-E10D-2B9A-7796-DF339F57CB8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2" name="圆角矩形 12">
            <a:hlinkClick r:id="rId11" action="ppaction://hlinksldjump"/>
            <a:extLst>
              <a:ext uri="{FF2B5EF4-FFF2-40B4-BE49-F238E27FC236}">
                <a16:creationId xmlns:a16="http://schemas.microsoft.com/office/drawing/2014/main" id="{8E967711-60E9-1E41-A609-10DC1B3BFA0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258928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B979EE-BF54-09CE-29D2-37E1E9DCC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F7A46A-A2AF-613E-5D3E-A05194F1DE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/>
        </p:blipFill>
        <p:spPr>
          <a:xfrm>
            <a:off x="9280279" y="2887961"/>
            <a:ext cx="1536577" cy="237492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BBC340C-30A9-4D3D-19DB-C025E70BE266}"/>
              </a:ext>
            </a:extLst>
          </p:cNvPr>
          <p:cNvSpPr txBox="1"/>
          <p:nvPr/>
        </p:nvSpPr>
        <p:spPr>
          <a:xfrm>
            <a:off x="1012673" y="990449"/>
            <a:ext cx="36872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4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．数据安全我宣传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3546C40D-234C-356A-6090-E285772F6C26}"/>
              </a:ext>
            </a:extLst>
          </p:cNvPr>
          <p:cNvGrpSpPr/>
          <p:nvPr/>
        </p:nvGrpSpPr>
        <p:grpSpPr>
          <a:xfrm>
            <a:off x="1365123" y="1385704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DAC645A-4230-AE3C-47B8-3A01187F3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B6EE3630-3EB0-5D04-E1AE-C0993C25D2B6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秀一秀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44F3C9B1-82DD-C20D-B3CA-67580704CC44}"/>
              </a:ext>
            </a:extLst>
          </p:cNvPr>
          <p:cNvSpPr txBox="1"/>
          <p:nvPr/>
        </p:nvSpPr>
        <p:spPr>
          <a:xfrm>
            <a:off x="2854988" y="1844424"/>
            <a:ext cx="7193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选择自己喜欢的工具制作一份“数据安全宣传单”并交流展示吧！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208A3A7-04BC-B0B1-C9D5-C639D7E8FE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9728" y="2789353"/>
            <a:ext cx="6663204" cy="2473531"/>
          </a:xfrm>
          <a:prstGeom prst="rect">
            <a:avLst/>
          </a:prstGeom>
        </p:spPr>
      </p:pic>
      <p:sp>
        <p:nvSpPr>
          <p:cNvPr id="8" name="圆角矩形 7">
            <a:hlinkClick r:id="rId9" action="ppaction://hlinksldjump"/>
            <a:extLst>
              <a:ext uri="{FF2B5EF4-FFF2-40B4-BE49-F238E27FC236}">
                <a16:creationId xmlns:a16="http://schemas.microsoft.com/office/drawing/2014/main" id="{EB6F6CA8-B45E-26CA-1BA2-17AFFD7119D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9" name="圆角矩形 8">
            <a:hlinkClick r:id="rId10" action="ppaction://hlinksldjump"/>
            <a:extLst>
              <a:ext uri="{FF2B5EF4-FFF2-40B4-BE49-F238E27FC236}">
                <a16:creationId xmlns:a16="http://schemas.microsoft.com/office/drawing/2014/main" id="{21A620CF-4AC0-356C-5D2F-45B458A82BC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0" name="圆角矩形 10">
            <a:hlinkClick r:id="rId11" action="ppaction://hlinksldjump"/>
            <a:extLst>
              <a:ext uri="{FF2B5EF4-FFF2-40B4-BE49-F238E27FC236}">
                <a16:creationId xmlns:a16="http://schemas.microsoft.com/office/drawing/2014/main" id="{629982C6-3134-E997-5497-7127BA51678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1" name="圆角矩形 12">
            <a:hlinkClick r:id="rId12" action="ppaction://hlinksldjump"/>
            <a:extLst>
              <a:ext uri="{FF2B5EF4-FFF2-40B4-BE49-F238E27FC236}">
                <a16:creationId xmlns:a16="http://schemas.microsoft.com/office/drawing/2014/main" id="{5D2ACCEE-358E-7E55-EE7C-15F86CF397CB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399943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DCA3D967-600A-ECA6-7396-0310A9C9D0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1485900"/>
            <a:ext cx="4914900" cy="19431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1EA3537-E518-6DC6-FBB9-83D4B999413E}"/>
              </a:ext>
            </a:extLst>
          </p:cNvPr>
          <p:cNvGrpSpPr/>
          <p:nvPr/>
        </p:nvGrpSpPr>
        <p:grpSpPr>
          <a:xfrm>
            <a:off x="3783866" y="3630706"/>
            <a:ext cx="4624268" cy="461665"/>
            <a:chOff x="2751284" y="3632202"/>
            <a:chExt cx="4624268" cy="4616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A2F0BBB-E59F-DFFB-1E3C-5156DEE94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1284" y="3701034"/>
              <a:ext cx="507398" cy="324000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B02CA7E1-0A8B-C135-F86F-404F03228CB4}"/>
                </a:ext>
              </a:extLst>
            </p:cNvPr>
            <p:cNvSpPr txBox="1"/>
            <p:nvPr/>
          </p:nvSpPr>
          <p:spPr>
            <a:xfrm>
              <a:off x="3168951" y="3632202"/>
              <a:ext cx="42066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认识网络安全，树立防护意识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6203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3612479" y="1421593"/>
            <a:ext cx="55402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认识网络安全，树立防护意识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DD4BDCE-F6B8-619A-8DDB-629930166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628" b="95403" l="4412" r="97164">
                        <a14:foregroundMark x1="36528" y1="11209" x2="36528" y2="11209"/>
                        <a14:foregroundMark x1="39968" y1="9941" x2="57222" y2="13768"/>
                        <a14:foregroundMark x1="59690" y1="9941" x2="71035" y2="13768"/>
                        <a14:foregroundMark x1="91754" y1="39697" x2="92726" y2="50340"/>
                        <a14:foregroundMark x1="27652" y1="12477" x2="6145" y2="25589"/>
                        <a14:foregroundMark x1="6145" y1="25589" x2="20746" y2="73120"/>
                        <a14:foregroundMark x1="20746" y1="73120" x2="39076" y2="87319"/>
                        <a14:foregroundMark x1="39076" y1="87319" x2="50814" y2="92006"/>
                        <a14:foregroundMark x1="7931" y1="38859" x2="11765" y2="61119"/>
                        <a14:foregroundMark x1="11765" y1="61119" x2="12369" y2="62228"/>
                        <a14:foregroundMark x1="88787" y1="61390" x2="74107" y2="79325"/>
                        <a14:foregroundMark x1="74107" y1="79325" x2="49842" y2="91146"/>
                        <a14:foregroundMark x1="76471" y1="13768" x2="91255" y2="24819"/>
                        <a14:foregroundMark x1="49343" y1="8650" x2="44407" y2="8650"/>
                        <a14:foregroundMark x1="4464" y1="26947" x2="5935" y2="38428"/>
                        <a14:foregroundMark x1="10872" y1="65217" x2="36029" y2="88179"/>
                        <a14:foregroundMark x1="17778" y1="75408" x2="21717" y2="78827"/>
                        <a14:foregroundMark x1="97164" y1="33311" x2="95194" y2="41395"/>
                        <a14:foregroundMark x1="79412" y1="79235" x2="77941" y2="79235"/>
                        <a14:foregroundMark x1="68067" y1="87749" x2="68067" y2="87749"/>
                        <a14:foregroundMark x1="68067" y1="87319" x2="68067" y2="87319"/>
                        <a14:foregroundMark x1="67096" y1="87749" x2="66597" y2="89447"/>
                        <a14:foregroundMark x1="56250" y1="93705" x2="57222" y2="92437"/>
                        <a14:foregroundMark x1="57222" y1="92437" x2="57222" y2="92437"/>
                        <a14:foregroundMark x1="49842" y1="94973" x2="47374" y2="954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4639" y="1326870"/>
            <a:ext cx="724382" cy="840039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6009A634-C47C-19B1-8BB1-D2B8B19378BC}"/>
              </a:ext>
            </a:extLst>
          </p:cNvPr>
          <p:cNvSpPr/>
          <p:nvPr/>
        </p:nvSpPr>
        <p:spPr>
          <a:xfrm>
            <a:off x="6591561" y="2930347"/>
            <a:ext cx="2856260" cy="28176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213E7555-A66D-A89D-A627-E230120A0DDC}"/>
              </a:ext>
            </a:extLst>
          </p:cNvPr>
          <p:cNvSpPr/>
          <p:nvPr/>
        </p:nvSpPr>
        <p:spPr>
          <a:xfrm>
            <a:off x="6591561" y="2342644"/>
            <a:ext cx="2869207" cy="57173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保护数据安全方法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0B848C9-F0A9-F529-D975-1B05A62B1E33}"/>
              </a:ext>
            </a:extLst>
          </p:cNvPr>
          <p:cNvSpPr/>
          <p:nvPr/>
        </p:nvSpPr>
        <p:spPr>
          <a:xfrm>
            <a:off x="3081447" y="2930347"/>
            <a:ext cx="2856260" cy="281768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6576D525-9774-4F31-3BE7-4FCC978C28CB}"/>
              </a:ext>
            </a:extLst>
          </p:cNvPr>
          <p:cNvSpPr/>
          <p:nvPr/>
        </p:nvSpPr>
        <p:spPr>
          <a:xfrm>
            <a:off x="3081447" y="2342644"/>
            <a:ext cx="2869207" cy="571739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随意扫码的安全隐患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F402566-DC98-895A-7721-AF7625A381C6}"/>
              </a:ext>
            </a:extLst>
          </p:cNvPr>
          <p:cNvSpPr txBox="1"/>
          <p:nvPr/>
        </p:nvSpPr>
        <p:spPr>
          <a:xfrm>
            <a:off x="3337213" y="3097307"/>
            <a:ext cx="27587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隐私泄露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木马病毒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垃圾软件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钓鱼网站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潜在诈骗风险</a:t>
            </a:r>
            <a:endParaRPr lang="en-US" altLang="zh-C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财产损失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其他：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___________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DAFD0BD-B48A-5D0B-8AFA-6BAC362555B3}"/>
              </a:ext>
            </a:extLst>
          </p:cNvPr>
          <p:cNvSpPr txBox="1"/>
          <p:nvPr/>
        </p:nvSpPr>
        <p:spPr>
          <a:xfrm>
            <a:off x="6641275" y="2923050"/>
            <a:ext cx="2758787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谨慎扫码，扫前确认二维码来源和真实性。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扫码后不随意填写个人敏感信息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扫码后谨慎打开或下载陌生的网站和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APP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拒绝陌生来电或短信的诱导信息录入行为</a:t>
            </a:r>
            <a:endParaRPr lang="en-US" altLang="zh-CN" sz="18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其他：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___________</a:t>
            </a:r>
            <a:endParaRPr lang="zh-CN" altLang="en-US" dirty="0"/>
          </a:p>
        </p:txBody>
      </p:sp>
      <p:sp>
        <p:nvSpPr>
          <p:cNvPr id="3" name="圆角矩形 2">
            <a:hlinkClick r:id="rId8" action="ppaction://hlinksldjump"/>
            <a:extLst>
              <a:ext uri="{FF2B5EF4-FFF2-40B4-BE49-F238E27FC236}">
                <a16:creationId xmlns:a16="http://schemas.microsoft.com/office/drawing/2014/main" id="{75A21FD2-7FDC-2798-34AE-9B9D1A8E1C2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31695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8" name="圆角矩形 9">
            <a:hlinkClick r:id="rId9" action="ppaction://hlinksldjump"/>
            <a:extLst>
              <a:ext uri="{FF2B5EF4-FFF2-40B4-BE49-F238E27FC236}">
                <a16:creationId xmlns:a16="http://schemas.microsoft.com/office/drawing/2014/main" id="{3BE0F073-76AD-31CD-BE09-AC11755BD46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32055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2" name="圆角矩形 11">
            <a:hlinkClick r:id="rId10" action="ppaction://hlinksldjump"/>
            <a:extLst>
              <a:ext uri="{FF2B5EF4-FFF2-40B4-BE49-F238E27FC236}">
                <a16:creationId xmlns:a16="http://schemas.microsoft.com/office/drawing/2014/main" id="{ABCCA063-691A-FB42-191B-DA225DDD07D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32055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3" name="圆角矩形 12">
            <a:hlinkClick r:id="rId11" action="ppaction://hlinksldjump"/>
            <a:extLst>
              <a:ext uri="{FF2B5EF4-FFF2-40B4-BE49-F238E27FC236}">
                <a16:creationId xmlns:a16="http://schemas.microsoft.com/office/drawing/2014/main" id="{20BFC829-1B12-318F-4DF7-C15EBFC33A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31695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22251783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9D791B2-B447-820A-700E-75BD94B38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0" y="2457450"/>
            <a:ext cx="4914900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095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352517" y="2138934"/>
            <a:ext cx="1030983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pc="500" dirty="0">
                <a:solidFill>
                  <a:srgbClr val="0C2C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1.</a:t>
            </a:r>
            <a:r>
              <a:rPr lang="zh-CN" altLang="en-US" sz="2800" spc="500" dirty="0">
                <a:solidFill>
                  <a:srgbClr val="0C2C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商家的扫码点餐行为合法吗？如何看待这个问题？</a:t>
            </a:r>
            <a:endParaRPr lang="en-US" altLang="zh-CN" sz="2800" spc="500" dirty="0">
              <a:solidFill>
                <a:srgbClr val="0C2C2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endParaRPr lang="en-US" altLang="zh-CN" sz="2800" spc="500" dirty="0">
              <a:solidFill>
                <a:srgbClr val="0C2C2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2800" spc="500" dirty="0">
                <a:solidFill>
                  <a:srgbClr val="0C2C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sz="2800" spc="500" dirty="0">
                <a:solidFill>
                  <a:srgbClr val="0C2C2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查一查，网络威胁和恶意攻击对国家网络安全的危害，了解如何通过安全编码保护用户隐私。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51E8565B-8CBE-752D-984E-88DD42979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12502"/>
          <a:stretch/>
        </p:blipFill>
        <p:spPr>
          <a:xfrm>
            <a:off x="10002977" y="3890665"/>
            <a:ext cx="1122226" cy="2125307"/>
          </a:xfrm>
          <a:prstGeom prst="rect">
            <a:avLst/>
          </a:prstGeom>
        </p:spPr>
      </p:pic>
      <p:sp>
        <p:nvSpPr>
          <p:cNvPr id="3" name="圆角矩形 8">
            <a:hlinkClick r:id="rId8" action="ppaction://hlinksldjump"/>
            <a:extLst>
              <a:ext uri="{FF2B5EF4-FFF2-40B4-BE49-F238E27FC236}">
                <a16:creationId xmlns:a16="http://schemas.microsoft.com/office/drawing/2014/main" id="{00DD063A-AE81-8214-BB83-1244D496F9B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4" name="圆角矩形 9">
            <a:hlinkClick r:id="rId9" action="ppaction://hlinksldjump"/>
            <a:extLst>
              <a:ext uri="{FF2B5EF4-FFF2-40B4-BE49-F238E27FC236}">
                <a16:creationId xmlns:a16="http://schemas.microsoft.com/office/drawing/2014/main" id="{05C64CBF-A56F-0EB1-D95A-910072FE14B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5" name="圆角矩形 10">
            <a:hlinkClick r:id="rId10" action="ppaction://hlinksldjump"/>
            <a:extLst>
              <a:ext uri="{FF2B5EF4-FFF2-40B4-BE49-F238E27FC236}">
                <a16:creationId xmlns:a16="http://schemas.microsoft.com/office/drawing/2014/main" id="{B66AFC84-2E6B-8AF8-267C-0C6862CCAE5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6" name="圆角矩形 11">
            <a:hlinkClick r:id="rId11" action="ppaction://hlinksldjump"/>
            <a:extLst>
              <a:ext uri="{FF2B5EF4-FFF2-40B4-BE49-F238E27FC236}">
                <a16:creationId xmlns:a16="http://schemas.microsoft.com/office/drawing/2014/main" id="{DF6F58E4-CE18-FE02-CA2B-02271170895F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680100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84CD1E22-A023-4817-A4E5-FF39DFCB96A7}"/>
              </a:ext>
            </a:extLst>
          </p:cNvPr>
          <p:cNvCxnSpPr>
            <a:cxnSpLocks/>
          </p:cNvCxnSpPr>
          <p:nvPr/>
        </p:nvCxnSpPr>
        <p:spPr>
          <a:xfrm>
            <a:off x="3286060" y="9427016"/>
            <a:ext cx="5040000" cy="0"/>
          </a:xfrm>
          <a:prstGeom prst="line">
            <a:avLst/>
          </a:prstGeom>
          <a:ln>
            <a:solidFill>
              <a:srgbClr val="A5B5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89106B05-724C-1C37-6495-26F8E2C5AB0D}"/>
              </a:ext>
            </a:extLst>
          </p:cNvPr>
          <p:cNvSpPr txBox="1"/>
          <p:nvPr/>
        </p:nvSpPr>
        <p:spPr>
          <a:xfrm>
            <a:off x="3407891" y="2178772"/>
            <a:ext cx="5751870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00000" pitchFamily="34" charset="-122"/>
                <a:ea typeface="思源黑体" panose="020B050000000000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</a:t>
            </a:r>
            <a:r>
              <a:rPr lang="en-US" altLang="zh-CN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</a:t>
            </a:r>
            <a:r>
              <a:rPr lang="zh-CN" altLang="en-US" sz="3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课  防范生活中的扫码危机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4581C3D-80F1-690A-31A1-A9D24967D9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2" y="815136"/>
            <a:ext cx="584041" cy="46982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DB7F9AF-B7F6-0DCB-A396-E01F2EE0949B}"/>
              </a:ext>
            </a:extLst>
          </p:cNvPr>
          <p:cNvSpPr txBox="1"/>
          <p:nvPr/>
        </p:nvSpPr>
        <p:spPr>
          <a:xfrm>
            <a:off x="5663881" y="900593"/>
            <a:ext cx="3495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4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倡导健康数字生活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12ED306E-2BDF-6ADA-0EFB-4A6CEC15E03A}"/>
              </a:ext>
            </a:extLst>
          </p:cNvPr>
          <p:cNvSpPr txBox="1"/>
          <p:nvPr/>
        </p:nvSpPr>
        <p:spPr>
          <a:xfrm>
            <a:off x="1280760" y="900593"/>
            <a:ext cx="464491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sz="2000" dirty="0">
                <a:solidFill>
                  <a:srgbClr val="10383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9000101010101" charset="-122"/>
              </a:rPr>
              <a:t>四年级下册   </a:t>
            </a:r>
            <a:endParaRPr lang="zh-CN" altLang="en-US" sz="2000" dirty="0">
              <a:solidFill>
                <a:srgbClr val="10383B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CF81A81-3E8D-DFCD-EC98-548BF69212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9396" y="2952712"/>
            <a:ext cx="3708684" cy="370868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203" y="3152926"/>
            <a:ext cx="8162964" cy="119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88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F13AF743-25E5-CEFE-B8BD-F177B8352D79}"/>
              </a:ext>
            </a:extLst>
          </p:cNvPr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12" name="稻壳儿原创设计师【幻雨工作室】_3">
              <a:extLst>
                <a:ext uri="{FF2B5EF4-FFF2-40B4-BE49-F238E27FC236}">
                  <a16:creationId xmlns:a16="http://schemas.microsoft.com/office/drawing/2014/main" id="{3CBC816B-5B42-4425-BD0C-69152A405049}"/>
                </a:ext>
              </a:extLst>
            </p:cNvPr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611A07A9-4609-5AC2-0281-27467F5CC692}"/>
                </a:ext>
              </a:extLst>
            </p:cNvPr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发现问题</a:t>
              </a:r>
              <a:endPara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B2596BE0-3325-118F-D55B-C55177B3F5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5276">
            <a:off x="766978" y="1213663"/>
            <a:ext cx="660847" cy="6608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1C118E2-23B0-D946-1758-119284A93D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6282" y="4385712"/>
            <a:ext cx="1248697" cy="1217193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6E71E0FE-D431-72F5-39CE-9C5D035BFE0E}"/>
              </a:ext>
            </a:extLst>
          </p:cNvPr>
          <p:cNvSpPr txBox="1"/>
          <p:nvPr/>
        </p:nvSpPr>
        <p:spPr>
          <a:xfrm>
            <a:off x="5909665" y="2281780"/>
            <a:ext cx="4148735" cy="1866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kumimoji="1" lang="zh-CN" altLang="en-US" sz="20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    社区团购蔬菜的群里出现一则“扫码送礼品”信息，类似的扫码信息屡见不鲜。但是这种扫码行为是否安全呢？</a:t>
            </a:r>
            <a:endParaRPr lang="zh-CN" altLang="en-US" sz="20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9244242-42B6-C1A4-507A-57875F9E1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552" y="2142042"/>
            <a:ext cx="4075076" cy="243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785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7C1D9A88-882D-9C17-ED47-CAFA47113B1E}"/>
              </a:ext>
            </a:extLst>
          </p:cNvPr>
          <p:cNvSpPr txBox="1"/>
          <p:nvPr/>
        </p:nvSpPr>
        <p:spPr>
          <a:xfrm>
            <a:off x="4221315" y="2516620"/>
            <a:ext cx="5787924" cy="4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认识扫描恶意二维码的安全隐患。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8DFB15C0-510C-E8AC-2342-8A54808B756A}"/>
              </a:ext>
            </a:extLst>
          </p:cNvPr>
          <p:cNvGrpSpPr/>
          <p:nvPr/>
        </p:nvGrpSpPr>
        <p:grpSpPr>
          <a:xfrm rot="19957694">
            <a:off x="906213" y="1372305"/>
            <a:ext cx="1974587" cy="666836"/>
            <a:chOff x="8634612" y="940575"/>
            <a:chExt cx="1974587" cy="666836"/>
          </a:xfrm>
        </p:grpSpPr>
        <p:sp>
          <p:nvSpPr>
            <p:cNvPr id="4" name="稻壳儿原创设计师【幻雨工作室】_3">
              <a:extLst>
                <a:ext uri="{FF2B5EF4-FFF2-40B4-BE49-F238E27FC236}">
                  <a16:creationId xmlns:a16="http://schemas.microsoft.com/office/drawing/2014/main" id="{F5ACDB64-13C9-C96A-719F-382ED2AC84A2}"/>
                </a:ext>
              </a:extLst>
            </p:cNvPr>
            <p:cNvSpPr/>
            <p:nvPr/>
          </p:nvSpPr>
          <p:spPr>
            <a:xfrm rot="797281">
              <a:off x="8634612" y="940575"/>
              <a:ext cx="1859875" cy="666836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Arial" panose="020B0604020202020204" pitchFamily="34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04BC8CEB-709E-E615-A9F1-3947C9B9EDD2}"/>
                </a:ext>
              </a:extLst>
            </p:cNvPr>
            <p:cNvSpPr txBox="1"/>
            <p:nvPr/>
          </p:nvSpPr>
          <p:spPr>
            <a:xfrm rot="794881">
              <a:off x="8819482" y="1085809"/>
              <a:ext cx="178971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spc="500" dirty="0">
                  <a:solidFill>
                    <a:srgbClr val="0C2C2E"/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明确目标</a:t>
              </a:r>
              <a:endParaRPr lang="zh-CN" altLang="en-US" sz="2400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E69C8DFE-3477-2F75-0B4E-30375F23F1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15" t="34563" r="28604" b="38834"/>
          <a:stretch/>
        </p:blipFill>
        <p:spPr>
          <a:xfrm>
            <a:off x="716885" y="1258883"/>
            <a:ext cx="741168" cy="585415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39F93C88-0303-494C-B086-2CAF1D7D5160}"/>
              </a:ext>
            </a:extLst>
          </p:cNvPr>
          <p:cNvGrpSpPr/>
          <p:nvPr/>
        </p:nvGrpSpPr>
        <p:grpSpPr>
          <a:xfrm>
            <a:off x="3635308" y="2385506"/>
            <a:ext cx="571734" cy="623044"/>
            <a:chOff x="3931834" y="2087652"/>
            <a:chExt cx="571734" cy="623044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314156EB-8871-6A2F-E12F-03623532746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6B14AC8-4A4B-FF73-AA13-AB8BE90E1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667D1D3-CC1C-2D9E-7B9F-5F4AF975A13D}"/>
              </a:ext>
            </a:extLst>
          </p:cNvPr>
          <p:cNvGrpSpPr/>
          <p:nvPr/>
        </p:nvGrpSpPr>
        <p:grpSpPr>
          <a:xfrm>
            <a:off x="3635308" y="3403363"/>
            <a:ext cx="571734" cy="623044"/>
            <a:chOff x="3931834" y="2087652"/>
            <a:chExt cx="571734" cy="623044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29702E1-52C0-C8E2-3779-4FCFE00FF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31834" y="2321216"/>
              <a:ext cx="324000" cy="324000"/>
            </a:xfrm>
            <a:prstGeom prst="rect">
              <a:avLst/>
            </a:prstGeom>
            <a:noFill/>
            <a:ln w="762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C2360870-4AF4-6C1A-1282-891082935C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6107" y="2087652"/>
              <a:ext cx="557461" cy="623044"/>
            </a:xfrm>
            <a:prstGeom prst="rect">
              <a:avLst/>
            </a:prstGeom>
          </p:spPr>
        </p:pic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5475A62-7EEB-24B0-4202-1FDBD8724733}"/>
              </a:ext>
            </a:extLst>
          </p:cNvPr>
          <p:cNvSpPr txBox="1"/>
          <p:nvPr/>
        </p:nvSpPr>
        <p:spPr>
          <a:xfrm>
            <a:off x="4207042" y="3534477"/>
            <a:ext cx="5685376" cy="482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80"/>
              </a:lnSpc>
            </a:pPr>
            <a:r>
              <a:rPr kumimoji="1"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掌握保护个人信息安全的方法。</a:t>
            </a:r>
            <a:endParaRPr kumimoji="1" lang="en-US" altLang="zh-CN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68825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0AB3D-A97B-EEC5-CEC9-47752329F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1">
            <a:extLst>
              <a:ext uri="{FF2B5EF4-FFF2-40B4-BE49-F238E27FC236}">
                <a16:creationId xmlns:a16="http://schemas.microsoft.com/office/drawing/2014/main" id="{F1C89006-CF80-A492-5C24-13DFBB842C56}"/>
              </a:ext>
            </a:extLst>
          </p:cNvPr>
          <p:cNvSpPr/>
          <p:nvPr/>
        </p:nvSpPr>
        <p:spPr bwMode="auto">
          <a:xfrm>
            <a:off x="1253148" y="1878753"/>
            <a:ext cx="9580165" cy="2120450"/>
          </a:xfrm>
          <a:custGeom>
            <a:avLst/>
            <a:gdLst>
              <a:gd name="T0" fmla="*/ 0 w 2828"/>
              <a:gd name="T1" fmla="*/ 856 h 1032"/>
              <a:gd name="T2" fmla="*/ 660 w 2828"/>
              <a:gd name="T3" fmla="*/ 540 h 1032"/>
              <a:gd name="T4" fmla="*/ 1232 w 2828"/>
              <a:gd name="T5" fmla="*/ 720 h 1032"/>
              <a:gd name="T6" fmla="*/ 1772 w 2828"/>
              <a:gd name="T7" fmla="*/ 320 h 1032"/>
              <a:gd name="T8" fmla="*/ 2315 w 2828"/>
              <a:gd name="T9" fmla="*/ 479 h 1032"/>
              <a:gd name="T10" fmla="*/ 2828 w 2828"/>
              <a:gd name="T11" fmla="*/ 0 h 1032"/>
              <a:gd name="connsiteX0" fmla="*/ 0 w 10000"/>
              <a:gd name="connsiteY0" fmla="*/ 8295 h 8580"/>
              <a:gd name="connsiteX1" fmla="*/ 2348 w 10000"/>
              <a:gd name="connsiteY1" fmla="*/ 3545 h 8580"/>
              <a:gd name="connsiteX2" fmla="*/ 4356 w 10000"/>
              <a:gd name="connsiteY2" fmla="*/ 6977 h 8580"/>
              <a:gd name="connsiteX3" fmla="*/ 6266 w 10000"/>
              <a:gd name="connsiteY3" fmla="*/ 3101 h 8580"/>
              <a:gd name="connsiteX4" fmla="*/ 8186 w 10000"/>
              <a:gd name="connsiteY4" fmla="*/ 4641 h 8580"/>
              <a:gd name="connsiteX5" fmla="*/ 10000 w 10000"/>
              <a:gd name="connsiteY5" fmla="*/ 0 h 8580"/>
              <a:gd name="connsiteX0-1" fmla="*/ 0 w 10000"/>
              <a:gd name="connsiteY0-2" fmla="*/ 9668 h 10374"/>
              <a:gd name="connsiteX1-3" fmla="*/ 2348 w 10000"/>
              <a:gd name="connsiteY1-4" fmla="*/ 4132 h 10374"/>
              <a:gd name="connsiteX2-5" fmla="*/ 4356 w 10000"/>
              <a:gd name="connsiteY2-6" fmla="*/ 10374 h 10374"/>
              <a:gd name="connsiteX3-7" fmla="*/ 6266 w 10000"/>
              <a:gd name="connsiteY3-8" fmla="*/ 3614 h 10374"/>
              <a:gd name="connsiteX4-9" fmla="*/ 8186 w 10000"/>
              <a:gd name="connsiteY4-10" fmla="*/ 5409 h 10374"/>
              <a:gd name="connsiteX5-11" fmla="*/ 10000 w 10000"/>
              <a:gd name="connsiteY5-12" fmla="*/ 0 h 10374"/>
              <a:gd name="connsiteX0-13" fmla="*/ 0 w 10000"/>
              <a:gd name="connsiteY0-14" fmla="*/ 9668 h 10376"/>
              <a:gd name="connsiteX1-15" fmla="*/ 2348 w 10000"/>
              <a:gd name="connsiteY1-16" fmla="*/ 4132 h 10376"/>
              <a:gd name="connsiteX2-17" fmla="*/ 4356 w 10000"/>
              <a:gd name="connsiteY2-18" fmla="*/ 10374 h 10376"/>
              <a:gd name="connsiteX3-19" fmla="*/ 5821 w 10000"/>
              <a:gd name="connsiteY3-20" fmla="*/ 3248 h 10376"/>
              <a:gd name="connsiteX4-21" fmla="*/ 8186 w 10000"/>
              <a:gd name="connsiteY4-22" fmla="*/ 5409 h 10376"/>
              <a:gd name="connsiteX5-23" fmla="*/ 10000 w 10000"/>
              <a:gd name="connsiteY5-24" fmla="*/ 0 h 10376"/>
              <a:gd name="connsiteX0-25" fmla="*/ 0 w 10000"/>
              <a:gd name="connsiteY0-26" fmla="*/ 9668 h 10376"/>
              <a:gd name="connsiteX1-27" fmla="*/ 2348 w 10000"/>
              <a:gd name="connsiteY1-28" fmla="*/ 4132 h 10376"/>
              <a:gd name="connsiteX2-29" fmla="*/ 4356 w 10000"/>
              <a:gd name="connsiteY2-30" fmla="*/ 10374 h 10376"/>
              <a:gd name="connsiteX3-31" fmla="*/ 5821 w 10000"/>
              <a:gd name="connsiteY3-32" fmla="*/ 3248 h 10376"/>
              <a:gd name="connsiteX4-33" fmla="*/ 8186 w 10000"/>
              <a:gd name="connsiteY4-34" fmla="*/ 5409 h 10376"/>
              <a:gd name="connsiteX5-35" fmla="*/ 10000 w 10000"/>
              <a:gd name="connsiteY5-36" fmla="*/ 0 h 10376"/>
              <a:gd name="connsiteX0-37" fmla="*/ 0 w 10000"/>
              <a:gd name="connsiteY0-38" fmla="*/ 9668 h 10376"/>
              <a:gd name="connsiteX1-39" fmla="*/ 2348 w 10000"/>
              <a:gd name="connsiteY1-40" fmla="*/ 4132 h 10376"/>
              <a:gd name="connsiteX2-41" fmla="*/ 4356 w 10000"/>
              <a:gd name="connsiteY2-42" fmla="*/ 10374 h 10376"/>
              <a:gd name="connsiteX3-43" fmla="*/ 5821 w 10000"/>
              <a:gd name="connsiteY3-44" fmla="*/ 3248 h 10376"/>
              <a:gd name="connsiteX4-45" fmla="*/ 8631 w 10000"/>
              <a:gd name="connsiteY4-46" fmla="*/ 7651 h 10376"/>
              <a:gd name="connsiteX5-47" fmla="*/ 10000 w 10000"/>
              <a:gd name="connsiteY5-48" fmla="*/ 0 h 10376"/>
              <a:gd name="connsiteX0-49" fmla="*/ 0 w 10000"/>
              <a:gd name="connsiteY0-50" fmla="*/ 9668 h 10376"/>
              <a:gd name="connsiteX1-51" fmla="*/ 2348 w 10000"/>
              <a:gd name="connsiteY1-52" fmla="*/ 4132 h 10376"/>
              <a:gd name="connsiteX2-53" fmla="*/ 4356 w 10000"/>
              <a:gd name="connsiteY2-54" fmla="*/ 10374 h 10376"/>
              <a:gd name="connsiteX3-55" fmla="*/ 5821 w 10000"/>
              <a:gd name="connsiteY3-56" fmla="*/ 3248 h 10376"/>
              <a:gd name="connsiteX4-57" fmla="*/ 8631 w 10000"/>
              <a:gd name="connsiteY4-58" fmla="*/ 7651 h 10376"/>
              <a:gd name="connsiteX5-59" fmla="*/ 10000 w 10000"/>
              <a:gd name="connsiteY5-60" fmla="*/ 0 h 10376"/>
              <a:gd name="connsiteX0-61" fmla="*/ 0 w 10000"/>
              <a:gd name="connsiteY0-62" fmla="*/ 9668 h 10395"/>
              <a:gd name="connsiteX1-63" fmla="*/ 2363 w 10000"/>
              <a:gd name="connsiteY1-64" fmla="*/ 5595 h 10395"/>
              <a:gd name="connsiteX2-65" fmla="*/ 4356 w 10000"/>
              <a:gd name="connsiteY2-66" fmla="*/ 10374 h 10395"/>
              <a:gd name="connsiteX3-67" fmla="*/ 5821 w 10000"/>
              <a:gd name="connsiteY3-68" fmla="*/ 3248 h 10395"/>
              <a:gd name="connsiteX4-69" fmla="*/ 8631 w 10000"/>
              <a:gd name="connsiteY4-70" fmla="*/ 7651 h 10395"/>
              <a:gd name="connsiteX5-71" fmla="*/ 10000 w 10000"/>
              <a:gd name="connsiteY5-72" fmla="*/ 0 h 10395"/>
              <a:gd name="connsiteX0-73" fmla="*/ 0 w 9911"/>
              <a:gd name="connsiteY0-74" fmla="*/ 6552 h 10397"/>
              <a:gd name="connsiteX1-75" fmla="*/ 2274 w 9911"/>
              <a:gd name="connsiteY1-76" fmla="*/ 5595 h 10397"/>
              <a:gd name="connsiteX2-77" fmla="*/ 4267 w 9911"/>
              <a:gd name="connsiteY2-78" fmla="*/ 10374 h 10397"/>
              <a:gd name="connsiteX3-79" fmla="*/ 5732 w 9911"/>
              <a:gd name="connsiteY3-80" fmla="*/ 3248 h 10397"/>
              <a:gd name="connsiteX4-81" fmla="*/ 8542 w 9911"/>
              <a:gd name="connsiteY4-82" fmla="*/ 7651 h 10397"/>
              <a:gd name="connsiteX5-83" fmla="*/ 9911 w 9911"/>
              <a:gd name="connsiteY5-84" fmla="*/ 0 h 10397"/>
              <a:gd name="connsiteX0-85" fmla="*/ 0 w 10000"/>
              <a:gd name="connsiteY0-86" fmla="*/ 6302 h 9983"/>
              <a:gd name="connsiteX1-87" fmla="*/ 2294 w 10000"/>
              <a:gd name="connsiteY1-88" fmla="*/ 5381 h 9983"/>
              <a:gd name="connsiteX2-89" fmla="*/ 4305 w 10000"/>
              <a:gd name="connsiteY2-90" fmla="*/ 9978 h 9983"/>
              <a:gd name="connsiteX3-91" fmla="*/ 6172 w 10000"/>
              <a:gd name="connsiteY3-92" fmla="*/ 4304 h 9983"/>
              <a:gd name="connsiteX4-93" fmla="*/ 8619 w 10000"/>
              <a:gd name="connsiteY4-94" fmla="*/ 7359 h 9983"/>
              <a:gd name="connsiteX5-95" fmla="*/ 10000 w 10000"/>
              <a:gd name="connsiteY5-96" fmla="*/ 0 h 9983"/>
              <a:gd name="connsiteX0-97" fmla="*/ 0 w 10000"/>
              <a:gd name="connsiteY0-98" fmla="*/ 6313 h 10000"/>
              <a:gd name="connsiteX1-99" fmla="*/ 2294 w 10000"/>
              <a:gd name="connsiteY1-100" fmla="*/ 5390 h 10000"/>
              <a:gd name="connsiteX2-101" fmla="*/ 4305 w 10000"/>
              <a:gd name="connsiteY2-102" fmla="*/ 9995 h 10000"/>
              <a:gd name="connsiteX3-103" fmla="*/ 6172 w 10000"/>
              <a:gd name="connsiteY3-104" fmla="*/ 4311 h 10000"/>
              <a:gd name="connsiteX4-105" fmla="*/ 8619 w 10000"/>
              <a:gd name="connsiteY4-106" fmla="*/ 7372 h 10000"/>
              <a:gd name="connsiteX5-107" fmla="*/ 10000 w 10000"/>
              <a:gd name="connsiteY5-108" fmla="*/ 0 h 10000"/>
              <a:gd name="connsiteX0-109" fmla="*/ 0 w 10000"/>
              <a:gd name="connsiteY0-110" fmla="*/ 6313 h 10000"/>
              <a:gd name="connsiteX1-111" fmla="*/ 2294 w 10000"/>
              <a:gd name="connsiteY1-112" fmla="*/ 5390 h 10000"/>
              <a:gd name="connsiteX2-113" fmla="*/ 4305 w 10000"/>
              <a:gd name="connsiteY2-114" fmla="*/ 9995 h 10000"/>
              <a:gd name="connsiteX3-115" fmla="*/ 6172 w 10000"/>
              <a:gd name="connsiteY3-116" fmla="*/ 4311 h 10000"/>
              <a:gd name="connsiteX4-117" fmla="*/ 9038 w 10000"/>
              <a:gd name="connsiteY4-118" fmla="*/ 7690 h 10000"/>
              <a:gd name="connsiteX5-119" fmla="*/ 10000 w 10000"/>
              <a:gd name="connsiteY5-120" fmla="*/ 0 h 10000"/>
              <a:gd name="connsiteX0-121" fmla="*/ 0 w 10000"/>
              <a:gd name="connsiteY0-122" fmla="*/ 6313 h 10000"/>
              <a:gd name="connsiteX1-123" fmla="*/ 2294 w 10000"/>
              <a:gd name="connsiteY1-124" fmla="*/ 5390 h 10000"/>
              <a:gd name="connsiteX2-125" fmla="*/ 4305 w 10000"/>
              <a:gd name="connsiteY2-126" fmla="*/ 9995 h 10000"/>
              <a:gd name="connsiteX3-127" fmla="*/ 6172 w 10000"/>
              <a:gd name="connsiteY3-128" fmla="*/ 4311 h 10000"/>
              <a:gd name="connsiteX4-129" fmla="*/ 9038 w 10000"/>
              <a:gd name="connsiteY4-130" fmla="*/ 7690 h 10000"/>
              <a:gd name="connsiteX5-131" fmla="*/ 10000 w 10000"/>
              <a:gd name="connsiteY5-132" fmla="*/ 0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10000" h="10000">
                <a:moveTo>
                  <a:pt x="0" y="6313"/>
                </a:moveTo>
                <a:cubicBezTo>
                  <a:pt x="1498" y="8227"/>
                  <a:pt x="1577" y="4777"/>
                  <a:pt x="2294" y="5390"/>
                </a:cubicBezTo>
                <a:cubicBezTo>
                  <a:pt x="3012" y="6004"/>
                  <a:pt x="3659" y="10174"/>
                  <a:pt x="4305" y="9995"/>
                </a:cubicBezTo>
                <a:cubicBezTo>
                  <a:pt x="4951" y="9816"/>
                  <a:pt x="5383" y="4695"/>
                  <a:pt x="6172" y="4311"/>
                </a:cubicBezTo>
                <a:cubicBezTo>
                  <a:pt x="6961" y="3927"/>
                  <a:pt x="7900" y="9595"/>
                  <a:pt x="9038" y="7690"/>
                </a:cubicBezTo>
                <a:cubicBezTo>
                  <a:pt x="9937" y="7559"/>
                  <a:pt x="8623" y="1047"/>
                  <a:pt x="10000" y="0"/>
                </a:cubicBezTo>
              </a:path>
            </a:pathLst>
          </a:custGeom>
          <a:noFill/>
          <a:ln w="15875" cap="flat">
            <a:solidFill>
              <a:schemeClr val="tx1">
                <a:lumMod val="65000"/>
                <a:lumOff val="35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 sz="2700" b="0">
              <a:solidFill>
                <a:srgbClr val="97999B"/>
              </a:solidFill>
              <a:latin typeface="Source Sans Pro Light" panose="020B0403030403020204" pitchFamily="34" charset="0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36E28AB9-F558-398E-947E-4678428D59B5}"/>
              </a:ext>
            </a:extLst>
          </p:cNvPr>
          <p:cNvSpPr txBox="1"/>
          <p:nvPr/>
        </p:nvSpPr>
        <p:spPr>
          <a:xfrm>
            <a:off x="1253148" y="2185624"/>
            <a:ext cx="3230362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生活中的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扫码行为及其安全性</a:t>
            </a:r>
            <a:endParaRPr lang="id-ID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AutoShape 60">
            <a:extLst>
              <a:ext uri="{FF2B5EF4-FFF2-40B4-BE49-F238E27FC236}">
                <a16:creationId xmlns:a16="http://schemas.microsoft.com/office/drawing/2014/main" id="{D56118BD-26CA-3C7B-C7C4-2B49EDA28C39}"/>
              </a:ext>
            </a:extLst>
          </p:cNvPr>
          <p:cNvSpPr/>
          <p:nvPr/>
        </p:nvSpPr>
        <p:spPr bwMode="auto">
          <a:xfrm>
            <a:off x="6659957" y="2778395"/>
            <a:ext cx="347119" cy="347116"/>
          </a:xfrm>
          <a:custGeom>
            <a:avLst/>
            <a:gdLst>
              <a:gd name="T0" fmla="*/ 197644 w 21600"/>
              <a:gd name="T1" fmla="*/ 197644 h 21592"/>
              <a:gd name="T2" fmla="*/ 197644 w 21600"/>
              <a:gd name="T3" fmla="*/ 197644 h 21592"/>
              <a:gd name="T4" fmla="*/ 197644 w 21600"/>
              <a:gd name="T5" fmla="*/ 197644 h 21592"/>
              <a:gd name="T6" fmla="*/ 197644 w 21600"/>
              <a:gd name="T7" fmla="*/ 197644 h 215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600" h="21592">
                <a:moveTo>
                  <a:pt x="16719" y="11484"/>
                </a:moveTo>
                <a:cubicBezTo>
                  <a:pt x="16972" y="11823"/>
                  <a:pt x="17102" y="12217"/>
                  <a:pt x="17111" y="12666"/>
                </a:cubicBezTo>
                <a:cubicBezTo>
                  <a:pt x="17118" y="13118"/>
                  <a:pt x="16986" y="13503"/>
                  <a:pt x="16719" y="13825"/>
                </a:cubicBezTo>
                <a:lnTo>
                  <a:pt x="10660" y="21039"/>
                </a:lnTo>
                <a:cubicBezTo>
                  <a:pt x="10393" y="21361"/>
                  <a:pt x="10061" y="21530"/>
                  <a:pt x="9664" y="21548"/>
                </a:cubicBezTo>
                <a:cubicBezTo>
                  <a:pt x="9270" y="21568"/>
                  <a:pt x="8950" y="21398"/>
                  <a:pt x="8704" y="21039"/>
                </a:cubicBezTo>
                <a:lnTo>
                  <a:pt x="991" y="10768"/>
                </a:lnTo>
                <a:cubicBezTo>
                  <a:pt x="721" y="10408"/>
                  <a:pt x="488" y="9960"/>
                  <a:pt x="293" y="9416"/>
                </a:cubicBezTo>
                <a:cubicBezTo>
                  <a:pt x="98" y="8878"/>
                  <a:pt x="0" y="8375"/>
                  <a:pt x="0" y="7918"/>
                </a:cubicBezTo>
                <a:lnTo>
                  <a:pt x="0" y="1668"/>
                </a:lnTo>
                <a:cubicBezTo>
                  <a:pt x="0" y="1216"/>
                  <a:pt x="134" y="825"/>
                  <a:pt x="401" y="497"/>
                </a:cubicBezTo>
                <a:cubicBezTo>
                  <a:pt x="671" y="166"/>
                  <a:pt x="1003" y="0"/>
                  <a:pt x="1392" y="0"/>
                </a:cubicBezTo>
                <a:lnTo>
                  <a:pt x="6619" y="0"/>
                </a:lnTo>
                <a:cubicBezTo>
                  <a:pt x="6811" y="0"/>
                  <a:pt x="7016" y="28"/>
                  <a:pt x="7237" y="83"/>
                </a:cubicBezTo>
                <a:cubicBezTo>
                  <a:pt x="7456" y="138"/>
                  <a:pt x="7677" y="224"/>
                  <a:pt x="7899" y="336"/>
                </a:cubicBezTo>
                <a:cubicBezTo>
                  <a:pt x="8120" y="451"/>
                  <a:pt x="8332" y="580"/>
                  <a:pt x="8524" y="724"/>
                </a:cubicBezTo>
                <a:cubicBezTo>
                  <a:pt x="8719" y="865"/>
                  <a:pt x="8880" y="1021"/>
                  <a:pt x="9005" y="1185"/>
                </a:cubicBezTo>
                <a:lnTo>
                  <a:pt x="16719" y="11484"/>
                </a:lnTo>
                <a:close/>
                <a:moveTo>
                  <a:pt x="3603" y="5922"/>
                </a:moveTo>
                <a:cubicBezTo>
                  <a:pt x="3964" y="5922"/>
                  <a:pt x="4279" y="5761"/>
                  <a:pt x="4548" y="5441"/>
                </a:cubicBezTo>
                <a:cubicBezTo>
                  <a:pt x="4815" y="5116"/>
                  <a:pt x="4952" y="4740"/>
                  <a:pt x="4952" y="4311"/>
                </a:cubicBezTo>
                <a:cubicBezTo>
                  <a:pt x="4952" y="3862"/>
                  <a:pt x="4815" y="3477"/>
                  <a:pt x="4548" y="3160"/>
                </a:cubicBezTo>
                <a:cubicBezTo>
                  <a:pt x="4281" y="2844"/>
                  <a:pt x="3966" y="2686"/>
                  <a:pt x="3603" y="2686"/>
                </a:cubicBezTo>
                <a:cubicBezTo>
                  <a:pt x="3227" y="2686"/>
                  <a:pt x="2908" y="2844"/>
                  <a:pt x="2643" y="3160"/>
                </a:cubicBezTo>
                <a:cubicBezTo>
                  <a:pt x="2378" y="3477"/>
                  <a:pt x="2246" y="3862"/>
                  <a:pt x="2246" y="4311"/>
                </a:cubicBezTo>
                <a:cubicBezTo>
                  <a:pt x="2246" y="4739"/>
                  <a:pt x="2378" y="5116"/>
                  <a:pt x="2643" y="5441"/>
                </a:cubicBezTo>
                <a:cubicBezTo>
                  <a:pt x="2905" y="5761"/>
                  <a:pt x="3225" y="5922"/>
                  <a:pt x="3603" y="5922"/>
                </a:cubicBezTo>
                <a:moveTo>
                  <a:pt x="21198" y="11510"/>
                </a:moveTo>
                <a:cubicBezTo>
                  <a:pt x="21465" y="11852"/>
                  <a:pt x="21599" y="12252"/>
                  <a:pt x="21599" y="12709"/>
                </a:cubicBezTo>
                <a:cubicBezTo>
                  <a:pt x="21599" y="13167"/>
                  <a:pt x="21465" y="13558"/>
                  <a:pt x="21198" y="13880"/>
                </a:cubicBezTo>
                <a:lnTo>
                  <a:pt x="15163" y="21093"/>
                </a:lnTo>
                <a:cubicBezTo>
                  <a:pt x="14896" y="21415"/>
                  <a:pt x="14564" y="21582"/>
                  <a:pt x="14174" y="21591"/>
                </a:cubicBezTo>
                <a:cubicBezTo>
                  <a:pt x="13782" y="21600"/>
                  <a:pt x="13450" y="21433"/>
                  <a:pt x="13183" y="21093"/>
                </a:cubicBezTo>
                <a:lnTo>
                  <a:pt x="13044" y="20903"/>
                </a:lnTo>
                <a:lnTo>
                  <a:pt x="18963" y="13825"/>
                </a:lnTo>
                <a:cubicBezTo>
                  <a:pt x="19230" y="13503"/>
                  <a:pt x="19365" y="13118"/>
                  <a:pt x="19360" y="12660"/>
                </a:cubicBezTo>
                <a:cubicBezTo>
                  <a:pt x="19355" y="12206"/>
                  <a:pt x="19223" y="11812"/>
                  <a:pt x="18963" y="11484"/>
                </a:cubicBezTo>
                <a:lnTo>
                  <a:pt x="11247" y="1185"/>
                </a:lnTo>
                <a:cubicBezTo>
                  <a:pt x="11009" y="865"/>
                  <a:pt x="10689" y="604"/>
                  <a:pt x="10282" y="408"/>
                </a:cubicBezTo>
                <a:cubicBezTo>
                  <a:pt x="9873" y="210"/>
                  <a:pt x="9484" y="83"/>
                  <a:pt x="9109" y="28"/>
                </a:cubicBezTo>
                <a:lnTo>
                  <a:pt x="11112" y="28"/>
                </a:lnTo>
                <a:cubicBezTo>
                  <a:pt x="11502" y="28"/>
                  <a:pt x="11935" y="141"/>
                  <a:pt x="12406" y="365"/>
                </a:cubicBezTo>
                <a:cubicBezTo>
                  <a:pt x="12878" y="589"/>
                  <a:pt x="13236" y="874"/>
                  <a:pt x="13481" y="1213"/>
                </a:cubicBezTo>
                <a:lnTo>
                  <a:pt x="21198" y="1151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lIns="38100" tIns="38100" rIns="38100" bIns="38100" anchor="ctr"/>
          <a:lstStyle/>
          <a:p>
            <a:endParaRPr lang="en-US" sz="2700" b="0">
              <a:solidFill>
                <a:srgbClr val="97999B"/>
              </a:solidFill>
            </a:endParaRPr>
          </a:p>
        </p:txBody>
      </p:sp>
      <p:pic>
        <p:nvPicPr>
          <p:cNvPr id="67" name="图片 66">
            <a:extLst>
              <a:ext uri="{FF2B5EF4-FFF2-40B4-BE49-F238E27FC236}">
                <a16:creationId xmlns:a16="http://schemas.microsoft.com/office/drawing/2014/main" id="{3433C467-42F6-8E40-6A37-B9BE4F445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6562" y="1480699"/>
            <a:ext cx="1471254" cy="1471254"/>
          </a:xfrm>
          <a:prstGeom prst="rect">
            <a:avLst/>
          </a:prstGeom>
        </p:spPr>
      </p:pic>
      <p:sp>
        <p:nvSpPr>
          <p:cNvPr id="70" name="TextBox 8">
            <a:extLst>
              <a:ext uri="{FF2B5EF4-FFF2-40B4-BE49-F238E27FC236}">
                <a16:creationId xmlns:a16="http://schemas.microsoft.com/office/drawing/2014/main" id="{18672CA0-39D7-1709-5D31-6589CF040A98}"/>
              </a:ext>
            </a:extLst>
          </p:cNvPr>
          <p:cNvSpPr txBox="1"/>
          <p:nvPr/>
        </p:nvSpPr>
        <p:spPr>
          <a:xfrm>
            <a:off x="4180438" y="4194673"/>
            <a:ext cx="3059484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1. 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认识数据泄露的危害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2. 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掌握扫码危机应对策略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3. </a:t>
            </a:r>
            <a:r>
              <a:rPr lang="zh-CN" altLang="en-US" b="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制作网络安全宣传单</a:t>
            </a:r>
            <a:endParaRPr lang="en-US" altLang="zh-CN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1" name="TextBox 8">
            <a:extLst>
              <a:ext uri="{FF2B5EF4-FFF2-40B4-BE49-F238E27FC236}">
                <a16:creationId xmlns:a16="http://schemas.microsoft.com/office/drawing/2014/main" id="{AC409F36-5755-9EF2-20E9-730D0A222C4F}"/>
              </a:ext>
            </a:extLst>
          </p:cNvPr>
          <p:cNvSpPr txBox="1"/>
          <p:nvPr/>
        </p:nvSpPr>
        <p:spPr>
          <a:xfrm>
            <a:off x="5710180" y="2185624"/>
            <a:ext cx="3367316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认识网络安全，树立防护意识</a:t>
            </a:r>
            <a:endParaRPr lang="id-ID" b="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73" name="图片 72">
            <a:extLst>
              <a:ext uri="{FF2B5EF4-FFF2-40B4-BE49-F238E27FC236}">
                <a16:creationId xmlns:a16="http://schemas.microsoft.com/office/drawing/2014/main" id="{050FE644-A8EA-E63D-322B-46A2880BA8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324" y="2989491"/>
            <a:ext cx="1330405" cy="525974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D861EE6D-CED8-3BF1-4E4A-0019E972A7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73" y="3680756"/>
            <a:ext cx="1329457" cy="525600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F6E538C-6BDB-4276-3DC5-73DA10BA97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193" y="2689153"/>
            <a:ext cx="1329459" cy="525600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F8B2BAFC-A560-502D-0722-88F83CAADA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666" y="3277438"/>
            <a:ext cx="1329459" cy="5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860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F60230FB-AE90-F201-B38E-CB85D0871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09" y="1485900"/>
            <a:ext cx="4914900" cy="19431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394B154-A25B-1DB8-0FFD-2759BC8AF05D}"/>
              </a:ext>
            </a:extLst>
          </p:cNvPr>
          <p:cNvGrpSpPr/>
          <p:nvPr/>
        </p:nvGrpSpPr>
        <p:grpSpPr>
          <a:xfrm>
            <a:off x="3972125" y="3644153"/>
            <a:ext cx="4624268" cy="461665"/>
            <a:chOff x="2751284" y="3632202"/>
            <a:chExt cx="4624268" cy="4616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CB5B310-A79F-09A5-60B1-BA8AA5F83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51284" y="3701034"/>
              <a:ext cx="507398" cy="324000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628FFF0B-3BC9-15B0-958B-7E3722718E73}"/>
                </a:ext>
              </a:extLst>
            </p:cNvPr>
            <p:cNvSpPr txBox="1"/>
            <p:nvPr/>
          </p:nvSpPr>
          <p:spPr>
            <a:xfrm>
              <a:off x="3168951" y="3632202"/>
              <a:ext cx="42066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生活中的扫码行为及其安全性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3843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4099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．生活中的扫码现象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C8BF605A-FD4B-AA06-6F7B-E4E047021C8F}"/>
              </a:ext>
            </a:extLst>
          </p:cNvPr>
          <p:cNvGrpSpPr/>
          <p:nvPr/>
        </p:nvGrpSpPr>
        <p:grpSpPr>
          <a:xfrm>
            <a:off x="1708816" y="1434865"/>
            <a:ext cx="1471282" cy="1296000"/>
            <a:chOff x="1708816" y="1826711"/>
            <a:chExt cx="1471282" cy="1296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3048E14-2C8A-5A93-B82D-416FDB6546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52A22BE8-EE50-7A52-079B-1296F525C051}"/>
                </a:ext>
              </a:extLst>
            </p:cNvPr>
            <p:cNvSpPr txBox="1"/>
            <p:nvPr/>
          </p:nvSpPr>
          <p:spPr>
            <a:xfrm>
              <a:off x="1816776" y="2243878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说一说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8EB4EBC4-D55F-F732-BB3C-B8D520EBE271}"/>
              </a:ext>
            </a:extLst>
          </p:cNvPr>
          <p:cNvSpPr txBox="1"/>
          <p:nvPr/>
        </p:nvSpPr>
        <p:spPr>
          <a:xfrm>
            <a:off x="3150796" y="1940994"/>
            <a:ext cx="5196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生活中常见的扫码场景有哪些？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5" t="10012" r="23771"/>
          <a:stretch/>
        </p:blipFill>
        <p:spPr>
          <a:xfrm>
            <a:off x="9910354" y="4610510"/>
            <a:ext cx="1332411" cy="134872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A0E67B2-3F76-DC2E-1A33-4B0AB935CE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2023" y="2768429"/>
            <a:ext cx="2231740" cy="168691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67719FC-78BD-273C-620B-AD596D8A84C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48297" y="2768429"/>
            <a:ext cx="2134047" cy="1686913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20745A-484E-3600-CAFE-600D78A23C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4401" y="2768429"/>
            <a:ext cx="2111570" cy="1686913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7055CD22-0DDE-EB25-727B-5C040B50D679}"/>
              </a:ext>
            </a:extLst>
          </p:cNvPr>
          <p:cNvSpPr txBox="1"/>
          <p:nvPr/>
        </p:nvSpPr>
        <p:spPr>
          <a:xfrm>
            <a:off x="8666421" y="3381052"/>
            <a:ext cx="1802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…………</a:t>
            </a:r>
            <a:endParaRPr kumimoji="1" lang="zh-CN" altLang="en-US" sz="240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圆角矩形 5">
            <a:hlinkClick r:id="rId12" action="ppaction://hlinksldjump"/>
            <a:extLst>
              <a:ext uri="{FF2B5EF4-FFF2-40B4-BE49-F238E27FC236}">
                <a16:creationId xmlns:a16="http://schemas.microsoft.com/office/drawing/2014/main" id="{38244D1C-DD4E-D972-58CA-BF3817B608B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10" name="圆角矩形 6">
            <a:hlinkClick r:id="rId13" action="ppaction://hlinksldjump"/>
            <a:extLst>
              <a:ext uri="{FF2B5EF4-FFF2-40B4-BE49-F238E27FC236}">
                <a16:creationId xmlns:a16="http://schemas.microsoft.com/office/drawing/2014/main" id="{38CD6180-8E8F-D788-8C38-68CBA4AC4DE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3" name="圆角矩形 8">
            <a:hlinkClick r:id="rId14" action="ppaction://hlinksldjump"/>
            <a:extLst>
              <a:ext uri="{FF2B5EF4-FFF2-40B4-BE49-F238E27FC236}">
                <a16:creationId xmlns:a16="http://schemas.microsoft.com/office/drawing/2014/main" id="{DDD5ED90-2706-5D05-9DF7-D1067E55F31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6" name="圆角矩形 9">
            <a:hlinkClick r:id="rId15" action="ppaction://hlinksldjump"/>
            <a:extLst>
              <a:ext uri="{FF2B5EF4-FFF2-40B4-BE49-F238E27FC236}">
                <a16:creationId xmlns:a16="http://schemas.microsoft.com/office/drawing/2014/main" id="{40CB388B-36B5-7FA1-7DF1-5E11F9366D7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1458918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2D453-E388-E6B5-9D69-B2323956C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44FD5AF-35AD-74FE-9C6C-1842231CAA44}"/>
              </a:ext>
            </a:extLst>
          </p:cNvPr>
          <p:cNvSpPr txBox="1"/>
          <p:nvPr/>
        </p:nvSpPr>
        <p:spPr>
          <a:xfrm>
            <a:off x="1012673" y="990449"/>
            <a:ext cx="40991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2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．扫码现象的安全性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50E527D-36A1-B7C5-ECF3-D73D8CC85E77}"/>
              </a:ext>
            </a:extLst>
          </p:cNvPr>
          <p:cNvGrpSpPr/>
          <p:nvPr/>
        </p:nvGrpSpPr>
        <p:grpSpPr>
          <a:xfrm>
            <a:off x="1708816" y="1454529"/>
            <a:ext cx="1471282" cy="1296000"/>
            <a:chOff x="1708816" y="1826711"/>
            <a:chExt cx="1471282" cy="1296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9907DF9-0735-C9C9-5CAF-8AE49AA71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E032EC23-0807-92DE-E3BB-252B2C2BB58E}"/>
                </a:ext>
              </a:extLst>
            </p:cNvPr>
            <p:cNvSpPr txBox="1"/>
            <p:nvPr/>
          </p:nvSpPr>
          <p:spPr>
            <a:xfrm>
              <a:off x="1816776" y="2285431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想一想</a:t>
              </a: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F3A16267-7517-37B2-65D0-3015BCF2F78C}"/>
              </a:ext>
            </a:extLst>
          </p:cNvPr>
          <p:cNvSpPr txBox="1"/>
          <p:nvPr/>
        </p:nvSpPr>
        <p:spPr>
          <a:xfrm>
            <a:off x="3191676" y="1960658"/>
            <a:ext cx="6011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扫码行为的结果有哪些？其中可能存在的安全隐患是什么？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1CA8CE7-1A3E-CB99-FB99-5095387E4B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0965" y="2546523"/>
            <a:ext cx="1362302" cy="2731062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B64A4D1-9B17-62F3-D3A2-8A738F541BAE}"/>
              </a:ext>
            </a:extLst>
          </p:cNvPr>
          <p:cNvSpPr/>
          <p:nvPr/>
        </p:nvSpPr>
        <p:spPr>
          <a:xfrm>
            <a:off x="7035441" y="3177089"/>
            <a:ext cx="1716786" cy="2049377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82ECA052-22E4-EB9C-E3DB-950F3DB778C1}"/>
              </a:ext>
            </a:extLst>
          </p:cNvPr>
          <p:cNvSpPr/>
          <p:nvPr/>
        </p:nvSpPr>
        <p:spPr>
          <a:xfrm>
            <a:off x="7034464" y="2688462"/>
            <a:ext cx="1724568" cy="461665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信息安全隐患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664871D-6EEB-7963-FA3D-316F4EB1CD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2855" y="2875765"/>
            <a:ext cx="734084" cy="5548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3103BBA-4108-2BF7-CDED-E2CDC1A4C8E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68869" y="2875765"/>
            <a:ext cx="701948" cy="554874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2FFDF72-EF49-C191-216C-170C25349C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2747" y="2875765"/>
            <a:ext cx="694556" cy="55487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247969E4-E6D9-5653-801F-6D884984CF48}"/>
              </a:ext>
            </a:extLst>
          </p:cNvPr>
          <p:cNvSpPr txBox="1"/>
          <p:nvPr/>
        </p:nvSpPr>
        <p:spPr>
          <a:xfrm>
            <a:off x="5411352" y="2898991"/>
            <a:ext cx="956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……</a:t>
            </a:r>
            <a:endParaRPr kumimoji="1" lang="zh-CN" altLang="en-US" sz="2400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FCAC05F-B2D5-573D-7B44-1E2FD67DA3C0}"/>
              </a:ext>
            </a:extLst>
          </p:cNvPr>
          <p:cNvSpPr txBox="1"/>
          <p:nvPr/>
        </p:nvSpPr>
        <p:spPr>
          <a:xfrm>
            <a:off x="2640449" y="3608011"/>
            <a:ext cx="27587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下载软件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打开网页或小程序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en-US" dirty="0">
                <a:solidFill>
                  <a:srgbClr val="0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付款</a:t>
            </a:r>
            <a:b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</a:b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  <a:sym typeface="Wingdings" panose="05000000000000000000" pitchFamily="2" charset="2"/>
              </a:rPr>
              <a:t>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lang="zh-CN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其他：</a:t>
            </a:r>
            <a:r>
              <a:rPr lang="en-US" altLang="zh-CN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宋体" panose="02010600030101010101" pitchFamily="2" charset="-122"/>
              </a:rPr>
              <a:t>___________</a:t>
            </a:r>
            <a:endParaRPr lang="zh-CN" altLang="en-US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BD136B4-497F-09B8-E589-6A0039FC22C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" t="28642" r="3672" b="22174"/>
          <a:stretch/>
        </p:blipFill>
        <p:spPr>
          <a:xfrm rot="20784376" flipV="1">
            <a:off x="5170172" y="4319018"/>
            <a:ext cx="1438726" cy="748862"/>
          </a:xfrm>
          <a:prstGeom prst="rect">
            <a:avLst/>
          </a:prstGeom>
        </p:spPr>
      </p:pic>
      <p:sp>
        <p:nvSpPr>
          <p:cNvPr id="3" name="圆角矩形 5">
            <a:hlinkClick r:id="rId13" action="ppaction://hlinksldjump"/>
            <a:extLst>
              <a:ext uri="{FF2B5EF4-FFF2-40B4-BE49-F238E27FC236}">
                <a16:creationId xmlns:a16="http://schemas.microsoft.com/office/drawing/2014/main" id="{2FF7EABD-C647-48B6-AEC8-9657DE1B795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8" name="圆角矩形 6">
            <a:hlinkClick r:id="rId14" action="ppaction://hlinksldjump"/>
            <a:extLst>
              <a:ext uri="{FF2B5EF4-FFF2-40B4-BE49-F238E27FC236}">
                <a16:creationId xmlns:a16="http://schemas.microsoft.com/office/drawing/2014/main" id="{952ACF5E-0134-884B-98EC-E310A56E98A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0" name="圆角矩形 8">
            <a:hlinkClick r:id="rId15" action="ppaction://hlinksldjump"/>
            <a:extLst>
              <a:ext uri="{FF2B5EF4-FFF2-40B4-BE49-F238E27FC236}">
                <a16:creationId xmlns:a16="http://schemas.microsoft.com/office/drawing/2014/main" id="{E96E7254-49A0-CED6-4134-C1B9D58EAF9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2" name="圆角矩形 9">
            <a:hlinkClick r:id="rId16" action="ppaction://hlinksldjump"/>
            <a:extLst>
              <a:ext uri="{FF2B5EF4-FFF2-40B4-BE49-F238E27FC236}">
                <a16:creationId xmlns:a16="http://schemas.microsoft.com/office/drawing/2014/main" id="{BE61CA0F-D1AA-BE52-FE8B-EAA30AE40B2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2802841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C4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7CDBC72-6871-61FA-B12B-FA4E65947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809" y="1596838"/>
            <a:ext cx="4914900" cy="19431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ACF89B72-7F74-41B9-3335-2CD172694F7A}"/>
              </a:ext>
            </a:extLst>
          </p:cNvPr>
          <p:cNvGrpSpPr/>
          <p:nvPr/>
        </p:nvGrpSpPr>
        <p:grpSpPr>
          <a:xfrm>
            <a:off x="4197314" y="3526667"/>
            <a:ext cx="3649552" cy="461665"/>
            <a:chOff x="2953352" y="3632202"/>
            <a:chExt cx="3649552" cy="46166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798B1142-3ADB-801D-4717-CC1EA9C442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F3B27061-68E7-7C6D-6EAF-CD4191483832}"/>
                </a:ext>
              </a:extLst>
            </p:cNvPr>
            <p:cNvSpPr txBox="1"/>
            <p:nvPr/>
          </p:nvSpPr>
          <p:spPr>
            <a:xfrm>
              <a:off x="3168951" y="3632202"/>
              <a:ext cx="3433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1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</a:t>
              </a:r>
              <a:r>
                <a:rPr lang="zh-CN" altLang="en-US" sz="2400" b="1" dirty="0">
                  <a:solidFill>
                    <a:srgbClr val="0C2C2E"/>
                  </a:solidFill>
                  <a:latin typeface="楷体_GB2312" panose="02010609030101010101" charset="-122"/>
                  <a:ea typeface="楷体_GB2312" panose="02010609030101010101" charset="-122"/>
                </a:rPr>
                <a:t>认识数据泄露的危害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A2B04A20-7948-D7B9-F0DE-B8D2521D11C0}"/>
              </a:ext>
            </a:extLst>
          </p:cNvPr>
          <p:cNvGrpSpPr/>
          <p:nvPr/>
        </p:nvGrpSpPr>
        <p:grpSpPr>
          <a:xfrm>
            <a:off x="4197314" y="4108980"/>
            <a:ext cx="3958931" cy="461665"/>
            <a:chOff x="2953352" y="3632202"/>
            <a:chExt cx="3958931" cy="46166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0778B026-0209-8479-508A-076546606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4C8D4F89-26FD-5561-3FC8-F30C57CD95AC}"/>
                </a:ext>
              </a:extLst>
            </p:cNvPr>
            <p:cNvSpPr txBox="1"/>
            <p:nvPr/>
          </p:nvSpPr>
          <p:spPr>
            <a:xfrm>
              <a:off x="3168951" y="3632202"/>
              <a:ext cx="37433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2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</a:t>
              </a:r>
              <a:r>
                <a:rPr lang="zh-CN" altLang="en-US" sz="2400" b="1" dirty="0">
                  <a:solidFill>
                    <a:srgbClr val="0C2C2E"/>
                  </a:solidFill>
                  <a:latin typeface="楷体_GB2312" panose="02010609030101010101" charset="-122"/>
                  <a:ea typeface="楷体_GB2312" panose="02010609030101010101" charset="-122"/>
                </a:rPr>
                <a:t>掌握扫码危机应对策略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48CB546A-6C1A-758C-5BC0-3379053AA22F}"/>
              </a:ext>
            </a:extLst>
          </p:cNvPr>
          <p:cNvGrpSpPr/>
          <p:nvPr/>
        </p:nvGrpSpPr>
        <p:grpSpPr>
          <a:xfrm>
            <a:off x="4197314" y="4662798"/>
            <a:ext cx="3649552" cy="461665"/>
            <a:chOff x="2953352" y="3632202"/>
            <a:chExt cx="3649552" cy="46166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3050B49-B36D-6FB3-649B-C0AA3F5A1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3352" y="3752850"/>
              <a:ext cx="507398" cy="324000"/>
            </a:xfrm>
            <a:prstGeom prst="rect">
              <a:avLst/>
            </a:prstGeom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2A6A9E3C-53A5-935E-53D2-C175A48BE001}"/>
                </a:ext>
              </a:extLst>
            </p:cNvPr>
            <p:cNvSpPr txBox="1"/>
            <p:nvPr/>
          </p:nvSpPr>
          <p:spPr>
            <a:xfrm>
              <a:off x="3168951" y="3632202"/>
              <a:ext cx="34339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3</a:t>
              </a:r>
              <a:r>
                <a:rPr lang="zh-CN" altLang="en-US" sz="2400" b="1" dirty="0">
                  <a:solidFill>
                    <a:schemeClr val="bg2">
                      <a:lumMod val="25000"/>
                    </a:schemeClr>
                  </a:solidFill>
                  <a:latin typeface="楷体_GB2312" panose="02010609030101010101" charset="-122"/>
                  <a:ea typeface="楷体_GB2312" panose="02010609030101010101" charset="-122"/>
                </a:rPr>
                <a:t>．</a:t>
              </a:r>
              <a:r>
                <a:rPr lang="zh-CN" altLang="en-US" sz="2400" b="1" dirty="0">
                  <a:solidFill>
                    <a:srgbClr val="0C2C2E"/>
                  </a:solidFill>
                  <a:latin typeface="楷体_GB2312" panose="02010609030101010101" charset="-122"/>
                  <a:ea typeface="楷体_GB2312" panose="02010609030101010101" charset="-122"/>
                </a:rPr>
                <a:t>制作网络安全宣传单</a:t>
              </a:r>
              <a:endParaRPr lang="zh-CN" altLang="en-US" sz="2400" b="1" dirty="0">
                <a:solidFill>
                  <a:schemeClr val="bg2">
                    <a:lumMod val="25000"/>
                  </a:schemeClr>
                </a:solidFill>
                <a:latin typeface="楷体_GB2312" panose="02010609030101010101" charset="-122"/>
                <a:ea typeface="楷体_GB2312" panose="02010609030101010101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634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30B06EA4-912D-4710-5BD0-EF44710A22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62" t="26781" r="5848"/>
          <a:stretch/>
        </p:blipFill>
        <p:spPr>
          <a:xfrm>
            <a:off x="9969282" y="3986325"/>
            <a:ext cx="1175987" cy="1817598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998EC7E-F654-4683-8C7B-7530B9433852}"/>
              </a:ext>
            </a:extLst>
          </p:cNvPr>
          <p:cNvSpPr txBox="1"/>
          <p:nvPr/>
        </p:nvSpPr>
        <p:spPr>
          <a:xfrm>
            <a:off x="1012673" y="990449"/>
            <a:ext cx="45111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1</a:t>
            </a:r>
            <a:r>
              <a:rPr lang="zh-CN" altLang="en-US" sz="3200" b="1" dirty="0">
                <a:solidFill>
                  <a:srgbClr val="0C2C2E"/>
                </a:solidFill>
                <a:latin typeface="楷体_GB2312" panose="02010609030101010101" charset="-122"/>
                <a:ea typeface="楷体_GB2312" panose="02010609030101010101" charset="-122"/>
              </a:rPr>
              <a:t>．初探扫码“是与非”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05C211A8-7BE8-9FC0-BE93-6187DB0CE9A3}"/>
              </a:ext>
            </a:extLst>
          </p:cNvPr>
          <p:cNvGrpSpPr/>
          <p:nvPr/>
        </p:nvGrpSpPr>
        <p:grpSpPr>
          <a:xfrm>
            <a:off x="1365123" y="1385704"/>
            <a:ext cx="1471282" cy="1296000"/>
            <a:chOff x="1708816" y="1826711"/>
            <a:chExt cx="1471282" cy="1296000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F68BF97-1DA9-9802-5C08-E79ED945D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225"/>
            <a:stretch/>
          </p:blipFill>
          <p:spPr>
            <a:xfrm rot="646208">
              <a:off x="1708816" y="1826711"/>
              <a:ext cx="1471282" cy="1296000"/>
            </a:xfrm>
            <a:prstGeom prst="rect">
              <a:avLst/>
            </a:prstGeom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FA5A1479-647F-F24C-0C48-014A32BA493B}"/>
                </a:ext>
              </a:extLst>
            </p:cNvPr>
            <p:cNvSpPr txBox="1"/>
            <p:nvPr/>
          </p:nvSpPr>
          <p:spPr>
            <a:xfrm>
              <a:off x="1816776" y="2285431"/>
              <a:ext cx="1255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dirty="0">
                  <a:solidFill>
                    <a:srgbClr val="0432FF"/>
                  </a:solidFill>
                </a:rPr>
                <a:t>找一找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41E3E6AF-41E7-A02F-2151-EE88A39D19A5}"/>
              </a:ext>
            </a:extLst>
          </p:cNvPr>
          <p:cNvSpPr txBox="1"/>
          <p:nvPr/>
        </p:nvSpPr>
        <p:spPr>
          <a:xfrm>
            <a:off x="3054024" y="1918067"/>
            <a:ext cx="7014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400" dirty="0"/>
              <a:t>查找资料，探究扫码行为的优点和缺点。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E18299B9-5743-8FDC-6087-20C180DBDE48}"/>
              </a:ext>
            </a:extLst>
          </p:cNvPr>
          <p:cNvSpPr/>
          <p:nvPr/>
        </p:nvSpPr>
        <p:spPr>
          <a:xfrm>
            <a:off x="1940903" y="2949784"/>
            <a:ext cx="1327355" cy="46166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便利性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F494FC77-190D-F241-236F-9ED7F0F80FC4}"/>
              </a:ext>
            </a:extLst>
          </p:cNvPr>
          <p:cNvSpPr/>
          <p:nvPr/>
        </p:nvSpPr>
        <p:spPr>
          <a:xfrm>
            <a:off x="2190434" y="3647424"/>
            <a:ext cx="1327355" cy="46166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高效性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524B357-7FEF-6B9D-F095-BC81BE8C8271}"/>
              </a:ext>
            </a:extLst>
          </p:cNvPr>
          <p:cNvSpPr/>
          <p:nvPr/>
        </p:nvSpPr>
        <p:spPr>
          <a:xfrm>
            <a:off x="3563002" y="2952196"/>
            <a:ext cx="1327355" cy="46166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隐私担忧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736B444-0C67-4A0A-BD4E-186130D02920}"/>
              </a:ext>
            </a:extLst>
          </p:cNvPr>
          <p:cNvSpPr/>
          <p:nvPr/>
        </p:nvSpPr>
        <p:spPr>
          <a:xfrm>
            <a:off x="3818641" y="3538624"/>
            <a:ext cx="1327355" cy="461665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钓鱼诈骗</a:t>
            </a:r>
            <a:endParaRPr lang="en-US" altLang="zh-C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6DF80F7-2408-9A5C-B3D0-02E755C3BC18}"/>
              </a:ext>
            </a:extLst>
          </p:cNvPr>
          <p:cNvSpPr/>
          <p:nvPr/>
        </p:nvSpPr>
        <p:spPr>
          <a:xfrm>
            <a:off x="2932546" y="4269489"/>
            <a:ext cx="1327355" cy="461665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技术依赖</a:t>
            </a:r>
            <a:endParaRPr lang="en-US" altLang="zh-CN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97E7EA7B-2D5C-9AEB-4269-D4D986560716}"/>
              </a:ext>
            </a:extLst>
          </p:cNvPr>
          <p:cNvSpPr txBox="1"/>
          <p:nvPr/>
        </p:nvSpPr>
        <p:spPr>
          <a:xfrm>
            <a:off x="6178901" y="2949784"/>
            <a:ext cx="32138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dirty="0"/>
              <a:t>我还知道：</a:t>
            </a:r>
            <a:r>
              <a:rPr kumimoji="1" lang="en-US" altLang="zh-CN" sz="2000" dirty="0"/>
              <a:t>____________________________________________________________________________________________</a:t>
            </a:r>
            <a:r>
              <a:rPr kumimoji="1" lang="zh-CN" altLang="en-US" sz="2000" dirty="0"/>
              <a:t>。</a:t>
            </a:r>
          </a:p>
        </p:txBody>
      </p:sp>
      <p:sp>
        <p:nvSpPr>
          <p:cNvPr id="8" name="圆角矩形 7">
            <a:hlinkClick r:id="rId8" action="ppaction://hlinksldjump"/>
            <a:extLst>
              <a:ext uri="{FF2B5EF4-FFF2-40B4-BE49-F238E27FC236}">
                <a16:creationId xmlns:a16="http://schemas.microsoft.com/office/drawing/2014/main" id="{D04CC501-0B6D-D0B1-6917-CF72EC4BFB9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590876" y="271237"/>
            <a:ext cx="936000" cy="3240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准备间</a:t>
            </a:r>
          </a:p>
        </p:txBody>
      </p:sp>
      <p:sp>
        <p:nvSpPr>
          <p:cNvPr id="11" name="圆角矩形 8">
            <a:hlinkClick r:id="rId9" action="ppaction://hlinksldjump"/>
            <a:extLst>
              <a:ext uri="{FF2B5EF4-FFF2-40B4-BE49-F238E27FC236}">
                <a16:creationId xmlns:a16="http://schemas.microsoft.com/office/drawing/2014/main" id="{8E8D8C32-FE47-A6D4-12E2-73266CE59B8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8626231" y="274837"/>
            <a:ext cx="932400" cy="320400"/>
          </a:xfrm>
          <a:prstGeom prst="roundRect">
            <a:avLst/>
          </a:prstGeom>
          <a:solidFill>
            <a:srgbClr val="54C4F8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活动室</a:t>
            </a:r>
          </a:p>
        </p:txBody>
      </p:sp>
      <p:sp>
        <p:nvSpPr>
          <p:cNvPr id="12" name="圆角矩形 10">
            <a:hlinkClick r:id="rId10" action="ppaction://hlinksldjump"/>
            <a:extLst>
              <a:ext uri="{FF2B5EF4-FFF2-40B4-BE49-F238E27FC236}">
                <a16:creationId xmlns:a16="http://schemas.microsoft.com/office/drawing/2014/main" id="{0819B84D-8EE4-DE6A-754B-169DCFE1FC5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644649" y="2748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收获园</a:t>
            </a:r>
          </a:p>
        </p:txBody>
      </p:sp>
      <p:sp>
        <p:nvSpPr>
          <p:cNvPr id="14" name="圆角矩形 12">
            <a:hlinkClick r:id="rId11" action="ppaction://hlinksldjump"/>
            <a:extLst>
              <a:ext uri="{FF2B5EF4-FFF2-40B4-BE49-F238E27FC236}">
                <a16:creationId xmlns:a16="http://schemas.microsoft.com/office/drawing/2014/main" id="{6A2820DE-A813-BE0A-62EA-E5B16D7AE698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663067" y="271237"/>
            <a:ext cx="932400" cy="320400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dirty="0"/>
              <a:t>挑战台</a:t>
            </a:r>
          </a:p>
        </p:txBody>
      </p:sp>
    </p:spTree>
    <p:extLst>
      <p:ext uri="{BB962C8B-B14F-4D97-AF65-F5344CB8AC3E}">
        <p14:creationId xmlns:p14="http://schemas.microsoft.com/office/powerpoint/2010/main" val="3105660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3212</TotalTime>
  <Words>655</Words>
  <Application>Microsoft Office PowerPoint</Application>
  <PresentationFormat>宽屏</PresentationFormat>
  <Paragraphs>108</Paragraphs>
  <Slides>17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等线</vt:lpstr>
      <vt:lpstr>等线 Light</vt:lpstr>
      <vt:lpstr>楷体_GB2312</vt:lpstr>
      <vt:lpstr>宋体</vt:lpstr>
      <vt:lpstr>Microsoft YaHei</vt:lpstr>
      <vt:lpstr>Microsoft YaHei</vt:lpstr>
      <vt:lpstr>幼圆</vt:lpstr>
      <vt:lpstr>Arial</vt:lpstr>
      <vt:lpstr>Calibri</vt:lpstr>
      <vt:lpstr>Source Sans Pro Light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姜 方琴</dc:creator>
  <cp:lastModifiedBy>285657400@qq.com</cp:lastModifiedBy>
  <cp:revision>180</cp:revision>
  <dcterms:created xsi:type="dcterms:W3CDTF">2021-01-10T05:35:40Z</dcterms:created>
  <dcterms:modified xsi:type="dcterms:W3CDTF">2025-02-05T03:11:04Z</dcterms:modified>
</cp:coreProperties>
</file>