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1" r:id="rId2"/>
    <p:sldId id="293" r:id="rId3"/>
    <p:sldId id="294" r:id="rId4"/>
    <p:sldId id="312" r:id="rId5"/>
    <p:sldId id="276" r:id="rId6"/>
    <p:sldId id="277" r:id="rId7"/>
    <p:sldId id="303" r:id="rId8"/>
    <p:sldId id="313" r:id="rId9"/>
    <p:sldId id="295" r:id="rId10"/>
    <p:sldId id="306" r:id="rId11"/>
    <p:sldId id="307" r:id="rId12"/>
    <p:sldId id="296" r:id="rId13"/>
    <p:sldId id="299" r:id="rId14"/>
    <p:sldId id="310" r:id="rId15"/>
    <p:sldId id="297" r:id="rId16"/>
    <p:sldId id="315" r:id="rId17"/>
    <p:sldId id="316" r:id="rId18"/>
    <p:sldId id="317" r:id="rId19"/>
    <p:sldId id="260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373A"/>
    <a:srgbClr val="3A3838"/>
    <a:srgbClr val="10393C"/>
    <a:srgbClr val="558AB4"/>
    <a:srgbClr val="0432FF"/>
    <a:srgbClr val="54C4F8"/>
    <a:srgbClr val="36B1EC"/>
    <a:srgbClr val="D08F52"/>
    <a:srgbClr val="EACDB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主题样式 2 - 强调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1"/>
    <p:restoredTop sz="94584"/>
  </p:normalViewPr>
  <p:slideViewPr>
    <p:cSldViewPr snapToGrid="0">
      <p:cViewPr varScale="1">
        <p:scale>
          <a:sx n="83" d="100"/>
          <a:sy n="83" d="100"/>
        </p:scale>
        <p:origin x="13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405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42EB0-3FA9-40D2-B9A4-A693BA5FE6F3}" type="datetimeFigureOut">
              <a:rPr lang="zh-CN" altLang="en-US" smtClean="0"/>
              <a:t>2025/1/26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350BD-DE39-46E4-9A5B-5B0167DD94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300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24E71-B5DB-4DD7-83B1-DC6232801B4B}" type="datetimeFigureOut">
              <a:rPr lang="zh-CN" altLang="en-US" smtClean="0"/>
              <a:t>2025/1/26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A483A-7CAF-41C1-B819-0D43191398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8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0432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650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79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584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577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993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486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508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83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5.xml"/><Relationship Id="rId5" Type="http://schemas.openxmlformats.org/officeDocument/2006/relationships/slide" Target="../slides/slide12.xml"/><Relationship Id="rId4" Type="http://schemas.openxmlformats.org/officeDocument/2006/relationships/slide" Target="../slides/slide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../slides/slide15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2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../slides/slide15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2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../slides/slide15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2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B5C7A475-4C5E-4170-987E-40B2A054DA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020613" y="-2180947"/>
            <a:ext cx="6160295" cy="11166483"/>
          </a:xfrm>
          <a:prstGeom prst="rect">
            <a:avLst/>
          </a:prstGeom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" y="1656624"/>
            <a:ext cx="12193702" cy="520137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C8995D0-6C61-E4A5-417C-75B92E3D3B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7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3585C52-C697-4AA1-90E9-F2B174298D9F}"/>
              </a:ext>
            </a:extLst>
          </p:cNvPr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3F43F2A4-A33B-40C4-876C-5CF894B32869}"/>
              </a:ext>
            </a:extLst>
          </p:cNvPr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CA16F41-3B82-654C-A4F6-6CFC07F68D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A12F871-39EB-3A58-E113-B35C548A7043}"/>
              </a:ext>
            </a:extLst>
          </p:cNvPr>
          <p:cNvSpPr txBox="1"/>
          <p:nvPr userDrawn="1"/>
        </p:nvSpPr>
        <p:spPr>
          <a:xfrm>
            <a:off x="744169" y="6288024"/>
            <a:ext cx="34563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制作塑料餐具健康提示</a:t>
            </a:r>
          </a:p>
        </p:txBody>
      </p:sp>
    </p:spTree>
    <p:extLst>
      <p:ext uri="{BB962C8B-B14F-4D97-AF65-F5344CB8AC3E}">
        <p14:creationId xmlns:p14="http://schemas.microsoft.com/office/powerpoint/2010/main" val="43315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3585C52-C697-4AA1-90E9-F2B174298D9F}"/>
              </a:ext>
            </a:extLst>
          </p:cNvPr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3F43F2A4-A33B-40C4-876C-5CF894B32869}"/>
              </a:ext>
            </a:extLst>
          </p:cNvPr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38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58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2C1E2F20-989F-45F2-ADC3-EE568F2F2541}"/>
              </a:ext>
            </a:extLst>
          </p:cNvPr>
          <p:cNvSpPr/>
          <p:nvPr userDrawn="1"/>
        </p:nvSpPr>
        <p:spPr>
          <a:xfrm>
            <a:off x="203200" y="206351"/>
            <a:ext cx="11785600" cy="64331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5000563-0974-43BB-B124-05B4049791F7}"/>
              </a:ext>
            </a:extLst>
          </p:cNvPr>
          <p:cNvSpPr/>
          <p:nvPr userDrawn="1"/>
        </p:nvSpPr>
        <p:spPr>
          <a:xfrm>
            <a:off x="323273" y="341745"/>
            <a:ext cx="11536218" cy="6169891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5A4C6AA-6A6A-F7A2-78C4-C590F9B90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BD81836-7FC2-B875-6BDA-93B046EC2A2C}"/>
              </a:ext>
            </a:extLst>
          </p:cNvPr>
          <p:cNvSpPr txBox="1"/>
          <p:nvPr userDrawn="1"/>
        </p:nvSpPr>
        <p:spPr>
          <a:xfrm>
            <a:off x="744169" y="6288024"/>
            <a:ext cx="34563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制作塑料餐具健康提示</a:t>
            </a:r>
          </a:p>
        </p:txBody>
      </p:sp>
    </p:spTree>
    <p:extLst>
      <p:ext uri="{BB962C8B-B14F-4D97-AF65-F5344CB8AC3E}">
        <p14:creationId xmlns:p14="http://schemas.microsoft.com/office/powerpoint/2010/main" val="1797400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FBC29AD9-B5DA-4D2B-A40C-12752BD7BFF3}"/>
              </a:ext>
            </a:extLst>
          </p:cNvPr>
          <p:cNvSpPr/>
          <p:nvPr userDrawn="1"/>
        </p:nvSpPr>
        <p:spPr>
          <a:xfrm>
            <a:off x="308678" y="314037"/>
            <a:ext cx="11574644" cy="5486400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12752FC-E1EE-46EC-A703-3FB98898CA94}"/>
              </a:ext>
            </a:extLst>
          </p:cNvPr>
          <p:cNvSpPr/>
          <p:nvPr userDrawn="1"/>
        </p:nvSpPr>
        <p:spPr>
          <a:xfrm>
            <a:off x="494271" y="529594"/>
            <a:ext cx="11215188" cy="50721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C09C078-F26F-4537-5200-B31AF0D975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18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192F090-D920-4F94-BF8C-1EAECA464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5DA9-F5D1-4586-92A3-D566121D341F}" type="datetimeFigureOut">
              <a:rPr lang="zh-CN" altLang="en-US" smtClean="0"/>
              <a:t>2025/1/26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EC21AA4-13DB-4E1A-8A03-D77636733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38A6F0-2830-48DF-83EE-AD83989D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15D34CF-8A1B-7217-4AF5-32DC63520F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6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FD10FB-46BF-440B-B82F-097F9FED2333}"/>
              </a:ext>
            </a:extLst>
          </p:cNvPr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EDD1D60-733E-7083-3467-7FA5FF3011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73543E0-0426-686B-5268-E15393AFC87B}"/>
              </a:ext>
            </a:extLst>
          </p:cNvPr>
          <p:cNvSpPr txBox="1"/>
          <p:nvPr userDrawn="1"/>
        </p:nvSpPr>
        <p:spPr>
          <a:xfrm>
            <a:off x="744169" y="6288024"/>
            <a:ext cx="34563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制作塑料餐具健康提示</a:t>
            </a:r>
          </a:p>
        </p:txBody>
      </p:sp>
    </p:spTree>
    <p:extLst>
      <p:ext uri="{BB962C8B-B14F-4D97-AF65-F5344CB8AC3E}">
        <p14:creationId xmlns:p14="http://schemas.microsoft.com/office/powerpoint/2010/main" val="412556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FD10FB-46BF-440B-B82F-097F9FED2333}"/>
              </a:ext>
            </a:extLst>
          </p:cNvPr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CD29443-6CE2-4E61-181C-90C1BCE11E3F}"/>
              </a:ext>
            </a:extLst>
          </p:cNvPr>
          <p:cNvSpPr txBox="1"/>
          <p:nvPr userDrawn="1"/>
        </p:nvSpPr>
        <p:spPr>
          <a:xfrm>
            <a:off x="8915400" y="6336307"/>
            <a:ext cx="292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制订体质提升方案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10CFCAF-CCC9-67E2-40B1-486AE87E66A0}"/>
              </a:ext>
            </a:extLst>
          </p:cNvPr>
          <p:cNvSpPr txBox="1"/>
          <p:nvPr userDrawn="1"/>
        </p:nvSpPr>
        <p:spPr>
          <a:xfrm>
            <a:off x="506150" y="6336307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规划合理作息时间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" y="4809067"/>
            <a:ext cx="12177620" cy="204893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31E6D0D4-E5CD-41D4-4117-306BA0E001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1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FD10FB-46BF-440B-B82F-097F9FED2333}"/>
              </a:ext>
            </a:extLst>
          </p:cNvPr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8B146F9-49A3-5BEF-5C99-5ED306C14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0AB96E7-5A62-BAF1-81B8-6678BE62207E}"/>
              </a:ext>
            </a:extLst>
          </p:cNvPr>
          <p:cNvSpPr txBox="1"/>
          <p:nvPr userDrawn="1"/>
        </p:nvSpPr>
        <p:spPr>
          <a:xfrm>
            <a:off x="744169" y="6288024"/>
            <a:ext cx="34563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制作塑料餐具健康提示</a:t>
            </a:r>
          </a:p>
        </p:txBody>
      </p:sp>
    </p:spTree>
    <p:extLst>
      <p:ext uri="{BB962C8B-B14F-4D97-AF65-F5344CB8AC3E}">
        <p14:creationId xmlns:p14="http://schemas.microsoft.com/office/powerpoint/2010/main" val="303816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准备间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FD10FB-46BF-440B-B82F-097F9FED2333}"/>
              </a:ext>
            </a:extLst>
          </p:cNvPr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8B146F9-49A3-5BEF-5C99-5ED306C14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6" name="圆角矩形 5">
            <a:extLst>
              <a:ext uri="{FF2B5EF4-FFF2-40B4-BE49-F238E27FC236}">
                <a16:creationId xmlns:a16="http://schemas.microsoft.com/office/drawing/2014/main" id="{A16200FE-5FB4-8300-5135-F92B8C6CAB72}"/>
              </a:ext>
            </a:extLst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7" name="圆角矩形 6">
            <a:hlinkClick r:id="rId4" action="ppaction://hlinksldjump"/>
            <a:extLst>
              <a:ext uri="{FF2B5EF4-FFF2-40B4-BE49-F238E27FC236}">
                <a16:creationId xmlns:a16="http://schemas.microsoft.com/office/drawing/2014/main" id="{C0069616-C5B1-6E94-8B7F-32DE8A17E79C}"/>
              </a:ext>
            </a:extLst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9" name="圆角矩形 8">
            <a:hlinkClick r:id="rId5" action="ppaction://hlinksldjump"/>
            <a:extLst>
              <a:ext uri="{FF2B5EF4-FFF2-40B4-BE49-F238E27FC236}">
                <a16:creationId xmlns:a16="http://schemas.microsoft.com/office/drawing/2014/main" id="{1897413A-A791-B44E-A561-CAACE6373A05}"/>
              </a:ext>
            </a:extLst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0" name="圆角矩形 9">
            <a:hlinkClick r:id="rId6" action="ppaction://hlinksldjump"/>
            <a:extLst>
              <a:ext uri="{FF2B5EF4-FFF2-40B4-BE49-F238E27FC236}">
                <a16:creationId xmlns:a16="http://schemas.microsoft.com/office/drawing/2014/main" id="{FFAF93F2-3397-E08B-5085-FEC15086859E}"/>
              </a:ext>
            </a:extLst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59FC9FC-B146-55B2-5E56-8CEDC4D7130F}"/>
              </a:ext>
            </a:extLst>
          </p:cNvPr>
          <p:cNvSpPr txBox="1"/>
          <p:nvPr userDrawn="1"/>
        </p:nvSpPr>
        <p:spPr>
          <a:xfrm>
            <a:off x="744169" y="6288024"/>
            <a:ext cx="34563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制作塑料餐具健康提示</a:t>
            </a:r>
          </a:p>
        </p:txBody>
      </p:sp>
    </p:spTree>
    <p:extLst>
      <p:ext uri="{BB962C8B-B14F-4D97-AF65-F5344CB8AC3E}">
        <p14:creationId xmlns:p14="http://schemas.microsoft.com/office/powerpoint/2010/main" val="195983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活动室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FD10FB-46BF-440B-B82F-097F9FED2333}"/>
              </a:ext>
            </a:extLst>
          </p:cNvPr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8B146F9-49A3-5BEF-5C99-5ED306C14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6" name="圆角矩形 5">
            <a:hlinkClick r:id="rId4" action="ppaction://hlinksldjump"/>
            <a:extLst>
              <a:ext uri="{FF2B5EF4-FFF2-40B4-BE49-F238E27FC236}">
                <a16:creationId xmlns:a16="http://schemas.microsoft.com/office/drawing/2014/main" id="{80C92DED-155B-9313-0D44-CC2B4CC424DA}"/>
              </a:ext>
            </a:extLst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7" name="圆角矩形 6">
            <a:hlinkClick r:id="rId5" action="ppaction://hlinksldjump"/>
            <a:extLst>
              <a:ext uri="{FF2B5EF4-FFF2-40B4-BE49-F238E27FC236}">
                <a16:creationId xmlns:a16="http://schemas.microsoft.com/office/drawing/2014/main" id="{3B532995-40CD-AD96-6142-55A83E42E003}"/>
              </a:ext>
            </a:extLst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rgbClr val="54C4F8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9" name="圆角矩形 8">
            <a:hlinkClick r:id="rId6" action="ppaction://hlinksldjump"/>
            <a:extLst>
              <a:ext uri="{FF2B5EF4-FFF2-40B4-BE49-F238E27FC236}">
                <a16:creationId xmlns:a16="http://schemas.microsoft.com/office/drawing/2014/main" id="{EEA8D899-45F2-BF55-E1A7-BF0D22352CBE}"/>
              </a:ext>
            </a:extLst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0" name="圆角矩形 9">
            <a:hlinkClick r:id="rId7" action="ppaction://hlinksldjump"/>
            <a:extLst>
              <a:ext uri="{FF2B5EF4-FFF2-40B4-BE49-F238E27FC236}">
                <a16:creationId xmlns:a16="http://schemas.microsoft.com/office/drawing/2014/main" id="{AAF66073-B1B5-5C43-E55B-29E27C29471D}"/>
              </a:ext>
            </a:extLst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9E595ED-0714-1EBC-5888-37FBD661B149}"/>
              </a:ext>
            </a:extLst>
          </p:cNvPr>
          <p:cNvSpPr txBox="1"/>
          <p:nvPr userDrawn="1"/>
        </p:nvSpPr>
        <p:spPr>
          <a:xfrm>
            <a:off x="744169" y="6288024"/>
            <a:ext cx="34563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制作塑料餐具健康提示</a:t>
            </a:r>
          </a:p>
        </p:txBody>
      </p:sp>
    </p:spTree>
    <p:extLst>
      <p:ext uri="{BB962C8B-B14F-4D97-AF65-F5344CB8AC3E}">
        <p14:creationId xmlns:p14="http://schemas.microsoft.com/office/powerpoint/2010/main" val="298121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收获园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FD10FB-46BF-440B-B82F-097F9FED2333}"/>
              </a:ext>
            </a:extLst>
          </p:cNvPr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8B146F9-49A3-5BEF-5C99-5ED306C14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6" name="圆角矩形 5">
            <a:hlinkClick r:id="rId4" action="ppaction://hlinksldjump"/>
            <a:extLst>
              <a:ext uri="{FF2B5EF4-FFF2-40B4-BE49-F238E27FC236}">
                <a16:creationId xmlns:a16="http://schemas.microsoft.com/office/drawing/2014/main" id="{A2C26150-B767-709C-386E-710B743CCBB9}"/>
              </a:ext>
            </a:extLst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7" name="圆角矩形 6">
            <a:hlinkClick r:id="rId5" action="ppaction://hlinksldjump"/>
            <a:extLst>
              <a:ext uri="{FF2B5EF4-FFF2-40B4-BE49-F238E27FC236}">
                <a16:creationId xmlns:a16="http://schemas.microsoft.com/office/drawing/2014/main" id="{E85CE4A0-F023-5501-F36A-B397216DD52E}"/>
              </a:ext>
            </a:extLst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9" name="圆角矩形 8">
            <a:hlinkClick r:id="rId6" action="ppaction://hlinksldjump"/>
            <a:extLst>
              <a:ext uri="{FF2B5EF4-FFF2-40B4-BE49-F238E27FC236}">
                <a16:creationId xmlns:a16="http://schemas.microsoft.com/office/drawing/2014/main" id="{B5D78C44-3548-EB13-BC1C-FCDCDBDF4D5E}"/>
              </a:ext>
            </a:extLst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rgbClr val="54C4F8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0" name="圆角矩形 9">
            <a:hlinkClick r:id="rId7" action="ppaction://hlinksldjump"/>
            <a:extLst>
              <a:ext uri="{FF2B5EF4-FFF2-40B4-BE49-F238E27FC236}">
                <a16:creationId xmlns:a16="http://schemas.microsoft.com/office/drawing/2014/main" id="{4B2EBA5B-6A7C-1AA3-877E-514CF353C3AC}"/>
              </a:ext>
            </a:extLst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2EA0365-47AE-6C2F-F7B4-0BC579C411AD}"/>
              </a:ext>
            </a:extLst>
          </p:cNvPr>
          <p:cNvSpPr txBox="1"/>
          <p:nvPr userDrawn="1"/>
        </p:nvSpPr>
        <p:spPr>
          <a:xfrm>
            <a:off x="744169" y="6288024"/>
            <a:ext cx="34563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制作塑料餐具健康提示</a:t>
            </a:r>
          </a:p>
        </p:txBody>
      </p:sp>
    </p:spTree>
    <p:extLst>
      <p:ext uri="{BB962C8B-B14F-4D97-AF65-F5344CB8AC3E}">
        <p14:creationId xmlns:p14="http://schemas.microsoft.com/office/powerpoint/2010/main" val="46098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挑战台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FD10FB-46BF-440B-B82F-097F9FED2333}"/>
              </a:ext>
            </a:extLst>
          </p:cNvPr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8B146F9-49A3-5BEF-5C99-5ED306C14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6" name="圆角矩形 5">
            <a:hlinkClick r:id="rId4" action="ppaction://hlinksldjump"/>
            <a:extLst>
              <a:ext uri="{FF2B5EF4-FFF2-40B4-BE49-F238E27FC236}">
                <a16:creationId xmlns:a16="http://schemas.microsoft.com/office/drawing/2014/main" id="{3B046914-FCE4-133E-C3C8-01E5B48121E5}"/>
              </a:ext>
            </a:extLst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7" name="圆角矩形 6">
            <a:hlinkClick r:id="rId5" action="ppaction://hlinksldjump"/>
            <a:extLst>
              <a:ext uri="{FF2B5EF4-FFF2-40B4-BE49-F238E27FC236}">
                <a16:creationId xmlns:a16="http://schemas.microsoft.com/office/drawing/2014/main" id="{89B6DE39-D0F3-9F86-62DC-8887AA0A1204}"/>
              </a:ext>
            </a:extLst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9" name="圆角矩形 8">
            <a:hlinkClick r:id="rId6" action="ppaction://hlinksldjump"/>
            <a:extLst>
              <a:ext uri="{FF2B5EF4-FFF2-40B4-BE49-F238E27FC236}">
                <a16:creationId xmlns:a16="http://schemas.microsoft.com/office/drawing/2014/main" id="{36494CEF-D486-7545-5E2D-CE138A012241}"/>
              </a:ext>
            </a:extLst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0" name="圆角矩形 9">
            <a:hlinkClick r:id="rId7" action="ppaction://hlinksldjump"/>
            <a:extLst>
              <a:ext uri="{FF2B5EF4-FFF2-40B4-BE49-F238E27FC236}">
                <a16:creationId xmlns:a16="http://schemas.microsoft.com/office/drawing/2014/main" id="{30580FEA-E638-D4CA-A280-930C9C7320C1}"/>
              </a:ext>
            </a:extLst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rgbClr val="54C4F8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5A451DB-187E-BD0B-286F-D36CBCEB996A}"/>
              </a:ext>
            </a:extLst>
          </p:cNvPr>
          <p:cNvSpPr txBox="1"/>
          <p:nvPr userDrawn="1"/>
        </p:nvSpPr>
        <p:spPr>
          <a:xfrm>
            <a:off x="744169" y="6288024"/>
            <a:ext cx="34563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制作塑料餐具健康提示</a:t>
            </a:r>
          </a:p>
        </p:txBody>
      </p:sp>
    </p:spTree>
    <p:extLst>
      <p:ext uri="{BB962C8B-B14F-4D97-AF65-F5344CB8AC3E}">
        <p14:creationId xmlns:p14="http://schemas.microsoft.com/office/powerpoint/2010/main" val="93322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>
              <a:gd name="adj" fmla="val 5169"/>
            </a:avLst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23">
            <a:off x="9744814" y="4480916"/>
            <a:ext cx="2474265" cy="247426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CA16F41-3B82-654C-A4F6-6CFC07F68D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226F460-B024-9E0A-AC1A-4A1ACA8A5EB1}"/>
              </a:ext>
            </a:extLst>
          </p:cNvPr>
          <p:cNvSpPr txBox="1"/>
          <p:nvPr userDrawn="1"/>
        </p:nvSpPr>
        <p:spPr>
          <a:xfrm>
            <a:off x="744169" y="6288024"/>
            <a:ext cx="34563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制作塑料餐具健康提示</a:t>
            </a:r>
          </a:p>
        </p:txBody>
      </p:sp>
    </p:spTree>
    <p:extLst>
      <p:ext uri="{BB962C8B-B14F-4D97-AF65-F5344CB8AC3E}">
        <p14:creationId xmlns:p14="http://schemas.microsoft.com/office/powerpoint/2010/main" val="99339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BC7B384-D0A9-4A3E-B82E-077F105B7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849284-3658-45CD-BF30-8EAD1DBAE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22F3AF-091B-4156-B56F-3DCE4D4E1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5DA9-F5D1-4586-92A3-D566121D341F}" type="datetimeFigureOut">
              <a:rPr lang="zh-CN" altLang="en-US" smtClean="0"/>
              <a:t>2025/1/26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3584E4-5855-43CF-9837-F80656EC1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0FE4E5-56D8-47EF-B089-AE5DCD1B3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9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50" r:id="rId3"/>
    <p:sldLayoutId id="2147483671" r:id="rId4"/>
    <p:sldLayoutId id="2147483674" r:id="rId5"/>
    <p:sldLayoutId id="2147483678" r:id="rId6"/>
    <p:sldLayoutId id="2147483677" r:id="rId7"/>
    <p:sldLayoutId id="2147483676" r:id="rId8"/>
    <p:sldLayoutId id="2147483672" r:id="rId9"/>
    <p:sldLayoutId id="2147483651" r:id="rId10"/>
    <p:sldLayoutId id="2147483675" r:id="rId11"/>
    <p:sldLayoutId id="2147483673" r:id="rId12"/>
    <p:sldLayoutId id="2147483661" r:id="rId13"/>
    <p:sldLayoutId id="2147483653" r:id="rId14"/>
    <p:sldLayoutId id="214748365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slide" Target="slide15.xml"/><Relationship Id="rId4" Type="http://schemas.openxmlformats.org/officeDocument/2006/relationships/slide" Target="slide5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D7E93CD-BE16-4A6D-97C8-96683F7E3B6C}"/>
              </a:ext>
            </a:extLst>
          </p:cNvPr>
          <p:cNvSpPr txBox="1"/>
          <p:nvPr/>
        </p:nvSpPr>
        <p:spPr>
          <a:xfrm>
            <a:off x="4577754" y="5188896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宿州市第十一中学    李东亚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8256871-DA13-F4A6-8D33-BC9952723CDC}"/>
              </a:ext>
            </a:extLst>
          </p:cNvPr>
          <p:cNvSpPr txBox="1"/>
          <p:nvPr/>
        </p:nvSpPr>
        <p:spPr>
          <a:xfrm>
            <a:off x="7087278" y="3472055"/>
            <a:ext cx="352530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人工解码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FD9C11C-A0CC-6CA5-FB1E-816906ED27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E8F0753-78DC-91B5-73EF-3720F6ADB715}"/>
              </a:ext>
            </a:extLst>
          </p:cNvPr>
          <p:cNvSpPr txBox="1"/>
          <p:nvPr/>
        </p:nvSpPr>
        <p:spPr>
          <a:xfrm>
            <a:off x="7213642" y="1149966"/>
            <a:ext cx="349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倡导健康数字生活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46CBA26-BC71-4034-E87C-740604474F43}"/>
              </a:ext>
            </a:extLst>
          </p:cNvPr>
          <p:cNvSpPr txBox="1"/>
          <p:nvPr/>
        </p:nvSpPr>
        <p:spPr>
          <a:xfrm>
            <a:off x="1280760" y="1149966"/>
            <a:ext cx="464491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四年级下册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260" y="3951764"/>
            <a:ext cx="2474265" cy="247426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06177F2-A6CA-CD85-2814-23E0A8819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79" y="2214036"/>
            <a:ext cx="9764209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02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5418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．整理冰箱贴上的关键数据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539C540-E181-C229-0AD1-7F76EA06A9BC}"/>
              </a:ext>
            </a:extLst>
          </p:cNvPr>
          <p:cNvSpPr txBox="1"/>
          <p:nvPr/>
        </p:nvSpPr>
        <p:spPr>
          <a:xfrm>
            <a:off x="3288231" y="1923105"/>
            <a:ext cx="7549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请用你掌握的数据整理知识，将健康安全使用塑料制品所需要的数据进行整理。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5C211A8-7BE8-9FC0-BE93-6187DB0CE9A3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F68BF97-1DA9-9802-5C08-E79ED945D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A5A1479-647F-F24C-0C48-014A32BA493B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理一理</a:t>
              </a: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3DE475E9-9E32-A1F4-4075-697AAD2CAC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" t="10012" r="23771"/>
          <a:stretch/>
        </p:blipFill>
        <p:spPr>
          <a:xfrm>
            <a:off x="10232088" y="4695177"/>
            <a:ext cx="1332411" cy="1348722"/>
          </a:xfrm>
          <a:prstGeom prst="rect">
            <a:avLst/>
          </a:prstGeom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C8B3C53A-2AC1-BD83-B98B-8AE21988ED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390058"/>
              </p:ext>
            </p:extLst>
          </p:nvPr>
        </p:nvGraphicFramePr>
        <p:xfrm>
          <a:off x="1930398" y="2910350"/>
          <a:ext cx="8099042" cy="2884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1038730892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232603420"/>
                    </a:ext>
                  </a:extLst>
                </a:gridCol>
                <a:gridCol w="4153575">
                  <a:extLst>
                    <a:ext uri="{9D8B030D-6E8A-4147-A177-3AD203B41FA5}">
                      <a16:colId xmlns:a16="http://schemas.microsoft.com/office/drawing/2014/main" val="1661974345"/>
                    </a:ext>
                  </a:extLst>
                </a:gridCol>
              </a:tblGrid>
              <a:tr h="3916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编码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特性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健康使用要求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440178"/>
                  </a:ext>
                </a:extLst>
              </a:tr>
              <a:tr h="694267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易变形，耐热</a:t>
                      </a:r>
                      <a:r>
                        <a:rPr lang="en-US" altLang="zh-CN" sz="1400" dirty="0"/>
                        <a:t>70</a:t>
                      </a:r>
                      <a:r>
                        <a:rPr lang="zh-CN" altLang="en-US" sz="1400" dirty="0"/>
                        <a:t>摄氏度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不要装热饮、酒、油等；不要循环使用。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0991569"/>
                  </a:ext>
                </a:extLst>
              </a:tr>
              <a:tr h="757084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dirty="0"/>
                    </a:p>
                    <a:p>
                      <a:endParaRPr lang="en-US" altLang="zh-CN" sz="1400" dirty="0"/>
                    </a:p>
                    <a:p>
                      <a:endParaRPr lang="en-US" altLang="zh-CN" sz="1400" dirty="0"/>
                    </a:p>
                    <a:p>
                      <a:endParaRPr lang="en-US" altLang="zh-CN" sz="1400" dirty="0"/>
                    </a:p>
                    <a:p>
                      <a:endParaRPr lang="en-US" altLang="zh-CN" sz="1400" dirty="0"/>
                    </a:p>
                    <a:p>
                      <a:endParaRPr lang="en-US" altLang="zh-CN" sz="1400" dirty="0"/>
                    </a:p>
                    <a:p>
                      <a:endParaRPr lang="en-US" altLang="zh-CN" sz="1400" dirty="0"/>
                    </a:p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068268"/>
                  </a:ext>
                </a:extLst>
              </a:tr>
            </a:tbl>
          </a:graphicData>
        </a:graphic>
      </p:graphicFrame>
      <p:pic>
        <p:nvPicPr>
          <p:cNvPr id="10" name="图片 9">
            <a:extLst>
              <a:ext uri="{FF2B5EF4-FFF2-40B4-BE49-F238E27FC236}">
                <a16:creationId xmlns:a16="http://schemas.microsoft.com/office/drawing/2014/main" id="{593D3A74-8BDD-65C1-584D-752C25DC8F8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9122" y="3335870"/>
            <a:ext cx="540000" cy="57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6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6255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．制作塑料餐具健康使用冰箱贴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539C540-E181-C229-0AD1-7F76EA06A9BC}"/>
              </a:ext>
            </a:extLst>
          </p:cNvPr>
          <p:cNvSpPr txBox="1"/>
          <p:nvPr/>
        </p:nvSpPr>
        <p:spPr>
          <a:xfrm>
            <a:off x="3241468" y="1968158"/>
            <a:ext cx="664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请参照范例，使用编码制作冰箱贴。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5C211A8-7BE8-9FC0-BE93-6187DB0CE9A3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F68BF97-1DA9-9802-5C08-E79ED945D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A5A1479-647F-F24C-0C48-014A32BA493B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做一做</a:t>
              </a: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6235FB6F-B2EA-ECF4-4122-7A231D5A2E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29" y="2520613"/>
            <a:ext cx="5812465" cy="334239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0401D02-4908-AD84-BEB0-0950CCE2037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AEFDC"/>
              </a:clrFrom>
              <a:clrTo>
                <a:srgbClr val="EAEFD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5732" y="3162301"/>
            <a:ext cx="4464000" cy="2248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EDFE3C4-F001-66B1-9623-DC6637EC7E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2" t="26781" r="5848" b="3594"/>
          <a:stretch/>
        </p:blipFill>
        <p:spPr>
          <a:xfrm>
            <a:off x="9437640" y="4286516"/>
            <a:ext cx="1173769" cy="172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20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CA3D967-600A-ECA6-7396-0310A9C9D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538" y="1357092"/>
            <a:ext cx="4914900" cy="194310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260EF8B3-C8D5-6364-5193-73EDE1DCC66D}"/>
              </a:ext>
            </a:extLst>
          </p:cNvPr>
          <p:cNvGrpSpPr/>
          <p:nvPr/>
        </p:nvGrpSpPr>
        <p:grpSpPr>
          <a:xfrm>
            <a:off x="3636164" y="3644761"/>
            <a:ext cx="3702451" cy="461665"/>
            <a:chOff x="2953352" y="3632202"/>
            <a:chExt cx="3702451" cy="46166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5C64731-D860-E236-EEA7-87CE399E7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B24B83B-EC57-0151-846D-5884A92D99CB}"/>
                </a:ext>
              </a:extLst>
            </p:cNvPr>
            <p:cNvSpPr txBox="1"/>
            <p:nvPr/>
          </p:nvSpPr>
          <p:spPr>
            <a:xfrm>
              <a:off x="3168951" y="3632202"/>
              <a:ext cx="3486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9030101010101" charset="-122"/>
                  <a:ea typeface="楷体_GB2312" panose="02010609030101010101" charset="-122"/>
                </a:rPr>
                <a:t>1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9030101010101" charset="-122"/>
                  <a:ea typeface="楷体_GB2312" panose="02010609030101010101" charset="-122"/>
                </a:rPr>
                <a:t>．塑料分类编码的使用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0D992D22-EF9C-44EC-7146-86BD15C01205}"/>
              </a:ext>
            </a:extLst>
          </p:cNvPr>
          <p:cNvGrpSpPr/>
          <p:nvPr/>
        </p:nvGrpSpPr>
        <p:grpSpPr>
          <a:xfrm>
            <a:off x="3636164" y="4227074"/>
            <a:ext cx="3074074" cy="461665"/>
            <a:chOff x="2953352" y="3632202"/>
            <a:chExt cx="3074074" cy="46166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178FF15-11F3-351C-D160-6C7C31C21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BF58C6CE-E069-611A-83E2-64549DC050B2}"/>
                </a:ext>
              </a:extLst>
            </p:cNvPr>
            <p:cNvSpPr txBox="1"/>
            <p:nvPr/>
          </p:nvSpPr>
          <p:spPr>
            <a:xfrm>
              <a:off x="3168951" y="3632202"/>
              <a:ext cx="28584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9030101010101" charset="-122"/>
                  <a:ea typeface="楷体_GB2312" panose="02010609030101010101" charset="-122"/>
                </a:rPr>
                <a:t>2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9030101010101" charset="-122"/>
                  <a:ea typeface="楷体_GB2312" panose="02010609030101010101" charset="-122"/>
                </a:rPr>
                <a:t>．用编码传递信息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6203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4589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．塑料分类编码的组成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B31B09F-4C7E-2DDD-227A-BA90A849C2DA}"/>
              </a:ext>
            </a:extLst>
          </p:cNvPr>
          <p:cNvSpPr txBox="1"/>
          <p:nvPr/>
        </p:nvSpPr>
        <p:spPr>
          <a:xfrm>
            <a:off x="2335059" y="2443405"/>
            <a:ext cx="8366812" cy="211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kumimoji="1" lang="zh-CN" altLang="en-US" sz="2400" dirty="0"/>
              <a:t>        塑料分类标识是一种编码，由符号、</a:t>
            </a:r>
            <a:r>
              <a:rPr kumimoji="1" lang="zh-CN" altLang="en-US" sz="2400" u="sng" dirty="0"/>
              <a:t>            </a:t>
            </a:r>
            <a:r>
              <a:rPr kumimoji="1" lang="zh-CN" altLang="en-US" sz="2400" dirty="0"/>
              <a:t>、</a:t>
            </a:r>
            <a:r>
              <a:rPr kumimoji="1" lang="zh-CN" altLang="en-US" sz="2400" u="sng" dirty="0"/>
              <a:t>           </a:t>
            </a:r>
            <a:r>
              <a:rPr kumimoji="1" lang="zh-CN" altLang="en-US" sz="2400" dirty="0"/>
              <a:t>等组合而成，能够表示塑料制品的材质、</a:t>
            </a:r>
            <a:r>
              <a:rPr kumimoji="1" lang="zh-CN" altLang="en-US" sz="2400" u="sng" dirty="0"/>
              <a:t>             </a:t>
            </a:r>
            <a:r>
              <a:rPr kumimoji="1" lang="zh-CN" altLang="en-US" sz="2400" dirty="0"/>
              <a:t>等信息。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92F4EFE-9548-5261-68B4-108E457175C7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569BC40-427F-D1E3-F187-38F33D519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FB4DAFA-CEED-2FBE-D684-DF3A84C6936C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说一说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5178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3744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．用编码传递信息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B31B09F-4C7E-2DDD-227A-BA90A849C2DA}"/>
              </a:ext>
            </a:extLst>
          </p:cNvPr>
          <p:cNvSpPr txBox="1"/>
          <p:nvPr/>
        </p:nvSpPr>
        <p:spPr>
          <a:xfrm>
            <a:off x="3258405" y="1951225"/>
            <a:ext cx="6598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我们在生活中是如何使用这些编码的？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92F4EFE-9548-5261-68B4-108E457175C7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569BC40-427F-D1E3-F187-38F33D519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FB4DAFA-CEED-2FBE-D684-DF3A84C6936C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想一想</a:t>
              </a: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80020698-0211-9EB8-192B-0DE5CEE840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333"/>
          <a:stretch/>
        </p:blipFill>
        <p:spPr>
          <a:xfrm>
            <a:off x="1765318" y="2665887"/>
            <a:ext cx="2115134" cy="1512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122ACD9-3F28-A418-F3B0-7C9A72D3A4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136"/>
          <a:stretch/>
        </p:blipFill>
        <p:spPr>
          <a:xfrm>
            <a:off x="1898828" y="4291906"/>
            <a:ext cx="1909815" cy="1476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F2C4F98-FB64-F953-2C7C-9DD1D567FC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3" t="19796" r="22848" b="22620"/>
          <a:stretch/>
        </p:blipFill>
        <p:spPr>
          <a:xfrm>
            <a:off x="4045087" y="2865258"/>
            <a:ext cx="5812123" cy="1210039"/>
          </a:xfrm>
          <a:prstGeom prst="rect">
            <a:avLst/>
          </a:prstGeom>
        </p:spPr>
      </p:pic>
      <p:sp>
        <p:nvSpPr>
          <p:cNvPr id="12" name="圆角矩形 11">
            <a:extLst>
              <a:ext uri="{FF2B5EF4-FFF2-40B4-BE49-F238E27FC236}">
                <a16:creationId xmlns:a16="http://schemas.microsoft.com/office/drawing/2014/main" id="{06546AF2-A401-EF2B-74A7-98932F4C14F2}"/>
              </a:ext>
            </a:extLst>
          </p:cNvPr>
          <p:cNvSpPr/>
          <p:nvPr/>
        </p:nvSpPr>
        <p:spPr>
          <a:xfrm>
            <a:off x="4045087" y="2665887"/>
            <a:ext cx="6589046" cy="3102019"/>
          </a:xfrm>
          <a:prstGeom prst="roundRect">
            <a:avLst>
              <a:gd name="adj" fmla="val 302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C7ED647-2A60-0BE6-119E-FF04C878B7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" t="10012" r="23771"/>
          <a:stretch/>
        </p:blipFill>
        <p:spPr>
          <a:xfrm>
            <a:off x="10144966" y="4693288"/>
            <a:ext cx="1217347" cy="1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18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9D791B2-B447-820A-700E-75BD94B38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2457450"/>
            <a:ext cx="49149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95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892094" y="1191778"/>
            <a:ext cx="9939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500" dirty="0">
                <a:solidFill>
                  <a:srgbClr val="0C2C2E"/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   </a:t>
            </a:r>
            <a:r>
              <a:rPr lang="en-US" altLang="zh-CN" sz="2800" spc="500" dirty="0">
                <a:solidFill>
                  <a:srgbClr val="0C2C2E"/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1.</a:t>
            </a:r>
            <a:r>
              <a:rPr lang="zh-CN" altLang="en-US" sz="2800" spc="500" dirty="0">
                <a:solidFill>
                  <a:srgbClr val="0C2C2E"/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图中是生活中常见的标识，你知道它们的名称吗？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51E8565B-8CBE-752D-984E-88DD429792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2" t="26781" r="12502"/>
          <a:stretch/>
        </p:blipFill>
        <p:spPr>
          <a:xfrm>
            <a:off x="9982200" y="3421859"/>
            <a:ext cx="1328853" cy="251662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90FA86-7577-6FB8-51B9-AC7F5249E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722861"/>
            <a:ext cx="7772400" cy="141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80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400013" y="1189234"/>
            <a:ext cx="96502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500" dirty="0">
                <a:solidFill>
                  <a:srgbClr val="0C2C2E"/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   </a:t>
            </a:r>
            <a:r>
              <a:rPr lang="en-US" altLang="zh-CN" sz="2800" spc="500" dirty="0">
                <a:solidFill>
                  <a:srgbClr val="0C2C2E"/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2.</a:t>
            </a:r>
            <a:r>
              <a:rPr lang="zh-CN" altLang="en-US" sz="2800" spc="500" dirty="0">
                <a:solidFill>
                  <a:srgbClr val="0C2C2E"/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妈妈将食物放在方便面盒中，放入微波炉加热，请用所学的塑料标志知识解释这种做法是否安全。</a:t>
            </a: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C498AD54-AC56-222A-1D38-D5D11705EBE5}"/>
              </a:ext>
            </a:extLst>
          </p:cNvPr>
          <p:cNvSpPr/>
          <p:nvPr/>
        </p:nvSpPr>
        <p:spPr>
          <a:xfrm>
            <a:off x="1693333" y="2743200"/>
            <a:ext cx="9042400" cy="27184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B6C2D5C-306F-832D-99A6-6DF961DF2A7F}"/>
              </a:ext>
            </a:extLst>
          </p:cNvPr>
          <p:cNvSpPr txBox="1"/>
          <p:nvPr/>
        </p:nvSpPr>
        <p:spPr>
          <a:xfrm>
            <a:off x="2290305" y="3028890"/>
            <a:ext cx="2309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latin typeface="KaiTi_GB2312" panose="02010609030101010101" pitchFamily="49" charset="-122"/>
                <a:ea typeface="KaiTi_GB2312" panose="02010609030101010101" pitchFamily="49" charset="-122"/>
              </a:rPr>
              <a:t>我认为：</a:t>
            </a:r>
          </a:p>
        </p:txBody>
      </p:sp>
    </p:spTree>
    <p:extLst>
      <p:ext uri="{BB962C8B-B14F-4D97-AF65-F5344CB8AC3E}">
        <p14:creationId xmlns:p14="http://schemas.microsoft.com/office/powerpoint/2010/main" val="987089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400013" y="1189234"/>
            <a:ext cx="9650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500" dirty="0">
                <a:solidFill>
                  <a:srgbClr val="0C2C2E"/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    </a:t>
            </a:r>
            <a:r>
              <a:rPr lang="en-US" altLang="zh-CN" sz="2800" spc="500" dirty="0">
                <a:solidFill>
                  <a:srgbClr val="0C2C2E"/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3.</a:t>
            </a:r>
            <a:r>
              <a:rPr lang="zh-CN" altLang="en-US" sz="2800" spc="500" dirty="0">
                <a:solidFill>
                  <a:srgbClr val="0C2C2E"/>
                </a:solidFill>
                <a:latin typeface="KaiTi_GB2312" panose="02010609030101010101" pitchFamily="49" charset="-122"/>
                <a:ea typeface="KaiTi_GB2312" panose="02010609030101010101" pitchFamily="49" charset="-122"/>
              </a:rPr>
              <a:t>请查找瓶装水分类编码，说一说青少年应该怎样健康饮用瓶装水？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D64141A-2D4B-01F1-F87E-D43F5A10F99D}"/>
              </a:ext>
            </a:extLst>
          </p:cNvPr>
          <p:cNvSpPr txBox="1"/>
          <p:nvPr/>
        </p:nvSpPr>
        <p:spPr>
          <a:xfrm>
            <a:off x="3685166" y="2749052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latin typeface="KaiTi_GB2312" panose="02010609030101010101" pitchFamily="49" charset="-122"/>
                <a:ea typeface="KaiTi_GB2312" panose="02010609030101010101" pitchFamily="49" charset="-122"/>
              </a:rPr>
              <a:t>我认为：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B9B1875-1931-2BB8-6A7F-FE7BAD3865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2" t="26781" r="5848" b="3594"/>
          <a:stretch/>
        </p:blipFill>
        <p:spPr>
          <a:xfrm flipH="1">
            <a:off x="1297669" y="4154983"/>
            <a:ext cx="1173769" cy="1725118"/>
          </a:xfrm>
          <a:prstGeom prst="rect">
            <a:avLst/>
          </a:prstGeom>
        </p:spPr>
      </p:pic>
      <p:sp>
        <p:nvSpPr>
          <p:cNvPr id="5" name="云形标注 4">
            <a:extLst>
              <a:ext uri="{FF2B5EF4-FFF2-40B4-BE49-F238E27FC236}">
                <a16:creationId xmlns:a16="http://schemas.microsoft.com/office/drawing/2014/main" id="{4FCEC675-7D0C-AC2C-5F00-83AA2E281882}"/>
              </a:ext>
            </a:extLst>
          </p:cNvPr>
          <p:cNvSpPr/>
          <p:nvPr/>
        </p:nvSpPr>
        <p:spPr>
          <a:xfrm>
            <a:off x="2235249" y="2218929"/>
            <a:ext cx="4423834" cy="3314108"/>
          </a:xfrm>
          <a:prstGeom prst="cloudCallout">
            <a:avLst>
              <a:gd name="adj1" fmla="val -35914"/>
              <a:gd name="adj2" fmla="val 3306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3CCEC2B2-4FD5-EEA8-BE4F-0BCD6C9AC5C8}"/>
              </a:ext>
            </a:extLst>
          </p:cNvPr>
          <p:cNvSpPr/>
          <p:nvPr/>
        </p:nvSpPr>
        <p:spPr>
          <a:xfrm>
            <a:off x="6908800" y="2206159"/>
            <a:ext cx="3759200" cy="33141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F3C89E-47F7-2948-4120-030AC8526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326" y="2655971"/>
            <a:ext cx="369023" cy="98638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E0704F4-6DE9-7626-1A27-380AB85D8A4E}"/>
              </a:ext>
            </a:extLst>
          </p:cNvPr>
          <p:cNvSpPr txBox="1"/>
          <p:nvPr/>
        </p:nvSpPr>
        <p:spPr>
          <a:xfrm>
            <a:off x="7630013" y="2655971"/>
            <a:ext cx="270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 GB8537 </a:t>
            </a:r>
            <a:r>
              <a:rPr kumimoji="1" lang="zh-CN" altLang="en-US" dirty="0"/>
              <a:t>饮用天然矿泉水</a:t>
            </a:r>
          </a:p>
        </p:txBody>
      </p:sp>
    </p:spTree>
    <p:extLst>
      <p:ext uri="{BB962C8B-B14F-4D97-AF65-F5344CB8AC3E}">
        <p14:creationId xmlns:p14="http://schemas.microsoft.com/office/powerpoint/2010/main" val="1017404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84CD1E22-A023-4817-A4E5-FF39DFCB96A7}"/>
              </a:ext>
            </a:extLst>
          </p:cNvPr>
          <p:cNvCxnSpPr>
            <a:cxnSpLocks/>
          </p:cNvCxnSpPr>
          <p:nvPr/>
        </p:nvCxnSpPr>
        <p:spPr>
          <a:xfrm>
            <a:off x="3286060" y="9427016"/>
            <a:ext cx="5040000" cy="0"/>
          </a:xfrm>
          <a:prstGeom prst="line">
            <a:avLst/>
          </a:prstGeom>
          <a:ln>
            <a:solidFill>
              <a:srgbClr val="A5B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89106B05-724C-1C37-6495-26F8E2C5AB0D}"/>
              </a:ext>
            </a:extLst>
          </p:cNvPr>
          <p:cNvSpPr txBox="1"/>
          <p:nvPr/>
        </p:nvSpPr>
        <p:spPr>
          <a:xfrm>
            <a:off x="3465144" y="2068874"/>
            <a:ext cx="5594889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制作塑料餐具健康提示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4581C3D-80F1-690A-31A1-A9D24967D9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815136"/>
            <a:ext cx="584041" cy="46982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DB7F9AF-B7F6-0DCB-A396-E01F2EE0949B}"/>
              </a:ext>
            </a:extLst>
          </p:cNvPr>
          <p:cNvSpPr txBox="1"/>
          <p:nvPr/>
        </p:nvSpPr>
        <p:spPr>
          <a:xfrm>
            <a:off x="5663881" y="900593"/>
            <a:ext cx="349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倡导健康数字生活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2ED306E-2BDF-6ADA-0EFB-4A6CEC15E03A}"/>
              </a:ext>
            </a:extLst>
          </p:cNvPr>
          <p:cNvSpPr txBox="1"/>
          <p:nvPr/>
        </p:nvSpPr>
        <p:spPr>
          <a:xfrm>
            <a:off x="1280760" y="900593"/>
            <a:ext cx="464491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四年级下册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CF81A81-3E8D-DFCD-EC98-548BF69212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396" y="2952712"/>
            <a:ext cx="3708684" cy="370868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FD904DF-602B-1975-7587-442BDBD7C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497" y="3007787"/>
            <a:ext cx="7160790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88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EE285C1-56DB-CA62-319A-6105ECC0E3B8}"/>
              </a:ext>
            </a:extLst>
          </p:cNvPr>
          <p:cNvSpPr txBox="1"/>
          <p:nvPr/>
        </p:nvSpPr>
        <p:spPr>
          <a:xfrm>
            <a:off x="5140501" y="2318119"/>
            <a:ext cx="6194157" cy="285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  <a:spcAft>
                <a:spcPts val="600"/>
              </a:spcAft>
            </a:pPr>
            <a:r>
              <a:rPr kumimoji="1" lang="zh-CN" altLang="en-US" sz="2400" dirty="0">
                <a:latin typeface="楷体_GB2312" panose="02010600030101010101" charset="-122"/>
                <a:ea typeface="楷体_GB2312" panose="02010600030101010101" charset="-122"/>
              </a:rPr>
              <a:t> </a:t>
            </a:r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小彤的奶奶经常会将外卖使用的塑料餐具清洗干净后继续使用，但小彤担心这些塑料餐具会影响身体健康。</a:t>
            </a:r>
            <a:endParaRPr lang="en-US" altLang="zh-CN" sz="24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indent="539750">
              <a:lnSpc>
                <a:spcPct val="150000"/>
              </a:lnSpc>
              <a:spcAft>
                <a:spcPts val="600"/>
              </a:spcAft>
            </a:pPr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能不能做作一个冰箱贴，帮助奶奶掌握塑料制品的正确使用方法呢？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84CDDD5-6A03-8521-5D2B-B2660A7F2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911" y="1999658"/>
            <a:ext cx="3348000" cy="33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F13AF743-25E5-CEFE-B8BD-F177B8352D79}"/>
              </a:ext>
            </a:extLst>
          </p:cNvPr>
          <p:cNvGrpSpPr/>
          <p:nvPr/>
        </p:nvGrpSpPr>
        <p:grpSpPr>
          <a:xfrm rot="19957694">
            <a:off x="906213" y="1372305"/>
            <a:ext cx="1974587" cy="666836"/>
            <a:chOff x="8634612" y="940575"/>
            <a:chExt cx="1974587" cy="666836"/>
          </a:xfrm>
        </p:grpSpPr>
        <p:sp>
          <p:nvSpPr>
            <p:cNvPr id="12" name="稻壳儿原创设计师【幻雨工作室】_3">
              <a:extLst>
                <a:ext uri="{FF2B5EF4-FFF2-40B4-BE49-F238E27FC236}">
                  <a16:creationId xmlns:a16="http://schemas.microsoft.com/office/drawing/2014/main" id="{3CBC816B-5B42-4425-BD0C-69152A405049}"/>
                </a:ext>
              </a:extLst>
            </p:cNvPr>
            <p:cNvSpPr/>
            <p:nvPr/>
          </p:nvSpPr>
          <p:spPr>
            <a:xfrm rot="797281">
              <a:off x="8634612" y="940575"/>
              <a:ext cx="1859875" cy="6668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11A07A9-4609-5AC2-0281-27467F5CC692}"/>
                </a:ext>
              </a:extLst>
            </p:cNvPr>
            <p:cNvSpPr txBox="1"/>
            <p:nvPr/>
          </p:nvSpPr>
          <p:spPr>
            <a:xfrm rot="794881">
              <a:off x="8819482" y="1085809"/>
              <a:ext cx="17897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spc="500" dirty="0">
                  <a:solidFill>
                    <a:srgbClr val="0C2C2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发现问题</a:t>
              </a:r>
              <a:endPara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B2596BE0-3325-118F-D55B-C55177B3F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5276">
            <a:off x="766978" y="1213663"/>
            <a:ext cx="660847" cy="66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8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EE285C1-56DB-CA62-319A-6105ECC0E3B8}"/>
              </a:ext>
            </a:extLst>
          </p:cNvPr>
          <p:cNvSpPr txBox="1"/>
          <p:nvPr/>
        </p:nvSpPr>
        <p:spPr>
          <a:xfrm>
            <a:off x="3267586" y="2654272"/>
            <a:ext cx="7167882" cy="90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分析编码的组成和特点，了解编码能够传递信息，能用信息去解决生活中的问题。</a:t>
            </a:r>
            <a:endParaRPr kumimoji="1"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13AF743-25E5-CEFE-B8BD-F177B8352D79}"/>
              </a:ext>
            </a:extLst>
          </p:cNvPr>
          <p:cNvGrpSpPr/>
          <p:nvPr/>
        </p:nvGrpSpPr>
        <p:grpSpPr>
          <a:xfrm rot="19957694">
            <a:off x="906213" y="1372305"/>
            <a:ext cx="1974587" cy="666836"/>
            <a:chOff x="8634612" y="940575"/>
            <a:chExt cx="1974587" cy="666836"/>
          </a:xfrm>
        </p:grpSpPr>
        <p:sp>
          <p:nvSpPr>
            <p:cNvPr id="12" name="稻壳儿原创设计师【幻雨工作室】_3">
              <a:extLst>
                <a:ext uri="{FF2B5EF4-FFF2-40B4-BE49-F238E27FC236}">
                  <a16:creationId xmlns:a16="http://schemas.microsoft.com/office/drawing/2014/main" id="{3CBC816B-5B42-4425-BD0C-69152A405049}"/>
                </a:ext>
              </a:extLst>
            </p:cNvPr>
            <p:cNvSpPr/>
            <p:nvPr/>
          </p:nvSpPr>
          <p:spPr>
            <a:xfrm rot="797281">
              <a:off x="8634612" y="940575"/>
              <a:ext cx="1859875" cy="6668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11A07A9-4609-5AC2-0281-27467F5CC692}"/>
                </a:ext>
              </a:extLst>
            </p:cNvPr>
            <p:cNvSpPr txBox="1"/>
            <p:nvPr/>
          </p:nvSpPr>
          <p:spPr>
            <a:xfrm rot="794881">
              <a:off x="8819482" y="1085809"/>
              <a:ext cx="17897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spc="500" dirty="0">
                  <a:solidFill>
                    <a:srgbClr val="0C2C2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明确目标</a:t>
              </a:r>
              <a:endPara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AD7C4C37-A830-924B-28CF-63E050789C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15" t="34563" r="28604" b="38834"/>
          <a:stretch/>
        </p:blipFill>
        <p:spPr>
          <a:xfrm>
            <a:off x="716885" y="1258883"/>
            <a:ext cx="741168" cy="585415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3DFC9D5E-28AA-1ECC-37A3-D8E1CB706597}"/>
              </a:ext>
            </a:extLst>
          </p:cNvPr>
          <p:cNvGrpSpPr/>
          <p:nvPr/>
        </p:nvGrpSpPr>
        <p:grpSpPr>
          <a:xfrm>
            <a:off x="2681579" y="2523158"/>
            <a:ext cx="571734" cy="623044"/>
            <a:chOff x="3931834" y="2087652"/>
            <a:chExt cx="571734" cy="623044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E85F26D-38E4-9F97-DDF3-57D4AF2F22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B2979005-BECF-30DA-9CD5-1C589D6EB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107" y="2087652"/>
              <a:ext cx="557461" cy="623044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5602C2E-C63B-ED6F-B542-942D88762662}"/>
              </a:ext>
            </a:extLst>
          </p:cNvPr>
          <p:cNvGrpSpPr/>
          <p:nvPr/>
        </p:nvGrpSpPr>
        <p:grpSpPr>
          <a:xfrm>
            <a:off x="2681579" y="3541015"/>
            <a:ext cx="571734" cy="623044"/>
            <a:chOff x="3931834" y="2087652"/>
            <a:chExt cx="571734" cy="623044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DDDBB63-3C1B-8E48-445D-6C4C2A72E1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D82DD57E-F3BB-B51F-2AE1-626A21D83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107" y="2087652"/>
              <a:ext cx="557461" cy="623044"/>
            </a:xfrm>
            <a:prstGeom prst="rect">
              <a:avLst/>
            </a:prstGeom>
          </p:spPr>
        </p:pic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45CB51BB-F92D-93F4-E053-8ACEE37D9309}"/>
              </a:ext>
            </a:extLst>
          </p:cNvPr>
          <p:cNvSpPr txBox="1"/>
          <p:nvPr/>
        </p:nvSpPr>
        <p:spPr>
          <a:xfrm>
            <a:off x="3253313" y="3672129"/>
            <a:ext cx="7167882" cy="90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从健康使用塑料制品的角度，用编码为奶奶制作使用提示冰箱贴。</a:t>
            </a:r>
            <a:endParaRPr kumimoji="1"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487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1">
            <a:extLst>
              <a:ext uri="{FF2B5EF4-FFF2-40B4-BE49-F238E27FC236}">
                <a16:creationId xmlns:a16="http://schemas.microsoft.com/office/drawing/2014/main" id="{DA31E1DA-029D-70E1-799B-6E6525E12CE3}"/>
              </a:ext>
            </a:extLst>
          </p:cNvPr>
          <p:cNvSpPr/>
          <p:nvPr/>
        </p:nvSpPr>
        <p:spPr bwMode="auto">
          <a:xfrm>
            <a:off x="1253148" y="1878753"/>
            <a:ext cx="9580165" cy="2120450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  <a:gd name="connsiteX0" fmla="*/ 0 w 10000"/>
              <a:gd name="connsiteY0" fmla="*/ 8295 h 8580"/>
              <a:gd name="connsiteX1" fmla="*/ 2348 w 10000"/>
              <a:gd name="connsiteY1" fmla="*/ 3545 h 8580"/>
              <a:gd name="connsiteX2" fmla="*/ 4356 w 10000"/>
              <a:gd name="connsiteY2" fmla="*/ 6977 h 8580"/>
              <a:gd name="connsiteX3" fmla="*/ 6266 w 10000"/>
              <a:gd name="connsiteY3" fmla="*/ 3101 h 8580"/>
              <a:gd name="connsiteX4" fmla="*/ 8186 w 10000"/>
              <a:gd name="connsiteY4" fmla="*/ 4641 h 8580"/>
              <a:gd name="connsiteX5" fmla="*/ 10000 w 10000"/>
              <a:gd name="connsiteY5" fmla="*/ 0 h 8580"/>
              <a:gd name="connsiteX0-1" fmla="*/ 0 w 10000"/>
              <a:gd name="connsiteY0-2" fmla="*/ 9668 h 10374"/>
              <a:gd name="connsiteX1-3" fmla="*/ 2348 w 10000"/>
              <a:gd name="connsiteY1-4" fmla="*/ 4132 h 10374"/>
              <a:gd name="connsiteX2-5" fmla="*/ 4356 w 10000"/>
              <a:gd name="connsiteY2-6" fmla="*/ 10374 h 10374"/>
              <a:gd name="connsiteX3-7" fmla="*/ 6266 w 10000"/>
              <a:gd name="connsiteY3-8" fmla="*/ 3614 h 10374"/>
              <a:gd name="connsiteX4-9" fmla="*/ 8186 w 10000"/>
              <a:gd name="connsiteY4-10" fmla="*/ 5409 h 10374"/>
              <a:gd name="connsiteX5-11" fmla="*/ 10000 w 10000"/>
              <a:gd name="connsiteY5-12" fmla="*/ 0 h 10374"/>
              <a:gd name="connsiteX0-13" fmla="*/ 0 w 10000"/>
              <a:gd name="connsiteY0-14" fmla="*/ 9668 h 10376"/>
              <a:gd name="connsiteX1-15" fmla="*/ 2348 w 10000"/>
              <a:gd name="connsiteY1-16" fmla="*/ 4132 h 10376"/>
              <a:gd name="connsiteX2-17" fmla="*/ 4356 w 10000"/>
              <a:gd name="connsiteY2-18" fmla="*/ 10374 h 10376"/>
              <a:gd name="connsiteX3-19" fmla="*/ 5821 w 10000"/>
              <a:gd name="connsiteY3-20" fmla="*/ 3248 h 10376"/>
              <a:gd name="connsiteX4-21" fmla="*/ 8186 w 10000"/>
              <a:gd name="connsiteY4-22" fmla="*/ 5409 h 10376"/>
              <a:gd name="connsiteX5-23" fmla="*/ 10000 w 10000"/>
              <a:gd name="connsiteY5-24" fmla="*/ 0 h 10376"/>
              <a:gd name="connsiteX0-25" fmla="*/ 0 w 10000"/>
              <a:gd name="connsiteY0-26" fmla="*/ 9668 h 10376"/>
              <a:gd name="connsiteX1-27" fmla="*/ 2348 w 10000"/>
              <a:gd name="connsiteY1-28" fmla="*/ 4132 h 10376"/>
              <a:gd name="connsiteX2-29" fmla="*/ 4356 w 10000"/>
              <a:gd name="connsiteY2-30" fmla="*/ 10374 h 10376"/>
              <a:gd name="connsiteX3-31" fmla="*/ 5821 w 10000"/>
              <a:gd name="connsiteY3-32" fmla="*/ 3248 h 10376"/>
              <a:gd name="connsiteX4-33" fmla="*/ 8186 w 10000"/>
              <a:gd name="connsiteY4-34" fmla="*/ 5409 h 10376"/>
              <a:gd name="connsiteX5-35" fmla="*/ 10000 w 10000"/>
              <a:gd name="connsiteY5-36" fmla="*/ 0 h 10376"/>
              <a:gd name="connsiteX0-37" fmla="*/ 0 w 10000"/>
              <a:gd name="connsiteY0-38" fmla="*/ 9668 h 10376"/>
              <a:gd name="connsiteX1-39" fmla="*/ 2348 w 10000"/>
              <a:gd name="connsiteY1-40" fmla="*/ 4132 h 10376"/>
              <a:gd name="connsiteX2-41" fmla="*/ 4356 w 10000"/>
              <a:gd name="connsiteY2-42" fmla="*/ 10374 h 10376"/>
              <a:gd name="connsiteX3-43" fmla="*/ 5821 w 10000"/>
              <a:gd name="connsiteY3-44" fmla="*/ 3248 h 10376"/>
              <a:gd name="connsiteX4-45" fmla="*/ 8631 w 10000"/>
              <a:gd name="connsiteY4-46" fmla="*/ 7651 h 10376"/>
              <a:gd name="connsiteX5-47" fmla="*/ 10000 w 10000"/>
              <a:gd name="connsiteY5-48" fmla="*/ 0 h 10376"/>
              <a:gd name="connsiteX0-49" fmla="*/ 0 w 10000"/>
              <a:gd name="connsiteY0-50" fmla="*/ 9668 h 10376"/>
              <a:gd name="connsiteX1-51" fmla="*/ 2348 w 10000"/>
              <a:gd name="connsiteY1-52" fmla="*/ 4132 h 10376"/>
              <a:gd name="connsiteX2-53" fmla="*/ 4356 w 10000"/>
              <a:gd name="connsiteY2-54" fmla="*/ 10374 h 10376"/>
              <a:gd name="connsiteX3-55" fmla="*/ 5821 w 10000"/>
              <a:gd name="connsiteY3-56" fmla="*/ 3248 h 10376"/>
              <a:gd name="connsiteX4-57" fmla="*/ 8631 w 10000"/>
              <a:gd name="connsiteY4-58" fmla="*/ 7651 h 10376"/>
              <a:gd name="connsiteX5-59" fmla="*/ 10000 w 10000"/>
              <a:gd name="connsiteY5-60" fmla="*/ 0 h 10376"/>
              <a:gd name="connsiteX0-61" fmla="*/ 0 w 10000"/>
              <a:gd name="connsiteY0-62" fmla="*/ 9668 h 10395"/>
              <a:gd name="connsiteX1-63" fmla="*/ 2363 w 10000"/>
              <a:gd name="connsiteY1-64" fmla="*/ 5595 h 10395"/>
              <a:gd name="connsiteX2-65" fmla="*/ 4356 w 10000"/>
              <a:gd name="connsiteY2-66" fmla="*/ 10374 h 10395"/>
              <a:gd name="connsiteX3-67" fmla="*/ 5821 w 10000"/>
              <a:gd name="connsiteY3-68" fmla="*/ 3248 h 10395"/>
              <a:gd name="connsiteX4-69" fmla="*/ 8631 w 10000"/>
              <a:gd name="connsiteY4-70" fmla="*/ 7651 h 10395"/>
              <a:gd name="connsiteX5-71" fmla="*/ 10000 w 10000"/>
              <a:gd name="connsiteY5-72" fmla="*/ 0 h 10395"/>
              <a:gd name="connsiteX0-73" fmla="*/ 0 w 9911"/>
              <a:gd name="connsiteY0-74" fmla="*/ 6552 h 10397"/>
              <a:gd name="connsiteX1-75" fmla="*/ 2274 w 9911"/>
              <a:gd name="connsiteY1-76" fmla="*/ 5595 h 10397"/>
              <a:gd name="connsiteX2-77" fmla="*/ 4267 w 9911"/>
              <a:gd name="connsiteY2-78" fmla="*/ 10374 h 10397"/>
              <a:gd name="connsiteX3-79" fmla="*/ 5732 w 9911"/>
              <a:gd name="connsiteY3-80" fmla="*/ 3248 h 10397"/>
              <a:gd name="connsiteX4-81" fmla="*/ 8542 w 9911"/>
              <a:gd name="connsiteY4-82" fmla="*/ 7651 h 10397"/>
              <a:gd name="connsiteX5-83" fmla="*/ 9911 w 9911"/>
              <a:gd name="connsiteY5-84" fmla="*/ 0 h 10397"/>
              <a:gd name="connsiteX0-85" fmla="*/ 0 w 10000"/>
              <a:gd name="connsiteY0-86" fmla="*/ 6302 h 9983"/>
              <a:gd name="connsiteX1-87" fmla="*/ 2294 w 10000"/>
              <a:gd name="connsiteY1-88" fmla="*/ 5381 h 9983"/>
              <a:gd name="connsiteX2-89" fmla="*/ 4305 w 10000"/>
              <a:gd name="connsiteY2-90" fmla="*/ 9978 h 9983"/>
              <a:gd name="connsiteX3-91" fmla="*/ 6172 w 10000"/>
              <a:gd name="connsiteY3-92" fmla="*/ 4304 h 9983"/>
              <a:gd name="connsiteX4-93" fmla="*/ 8619 w 10000"/>
              <a:gd name="connsiteY4-94" fmla="*/ 7359 h 9983"/>
              <a:gd name="connsiteX5-95" fmla="*/ 10000 w 10000"/>
              <a:gd name="connsiteY5-96" fmla="*/ 0 h 9983"/>
              <a:gd name="connsiteX0-97" fmla="*/ 0 w 10000"/>
              <a:gd name="connsiteY0-98" fmla="*/ 6313 h 10000"/>
              <a:gd name="connsiteX1-99" fmla="*/ 2294 w 10000"/>
              <a:gd name="connsiteY1-100" fmla="*/ 5390 h 10000"/>
              <a:gd name="connsiteX2-101" fmla="*/ 4305 w 10000"/>
              <a:gd name="connsiteY2-102" fmla="*/ 9995 h 10000"/>
              <a:gd name="connsiteX3-103" fmla="*/ 6172 w 10000"/>
              <a:gd name="connsiteY3-104" fmla="*/ 4311 h 10000"/>
              <a:gd name="connsiteX4-105" fmla="*/ 8619 w 10000"/>
              <a:gd name="connsiteY4-106" fmla="*/ 7372 h 10000"/>
              <a:gd name="connsiteX5-107" fmla="*/ 10000 w 10000"/>
              <a:gd name="connsiteY5-108" fmla="*/ 0 h 10000"/>
              <a:gd name="connsiteX0-109" fmla="*/ 0 w 10000"/>
              <a:gd name="connsiteY0-110" fmla="*/ 6313 h 10000"/>
              <a:gd name="connsiteX1-111" fmla="*/ 2294 w 10000"/>
              <a:gd name="connsiteY1-112" fmla="*/ 5390 h 10000"/>
              <a:gd name="connsiteX2-113" fmla="*/ 4305 w 10000"/>
              <a:gd name="connsiteY2-114" fmla="*/ 9995 h 10000"/>
              <a:gd name="connsiteX3-115" fmla="*/ 6172 w 10000"/>
              <a:gd name="connsiteY3-116" fmla="*/ 4311 h 10000"/>
              <a:gd name="connsiteX4-117" fmla="*/ 9038 w 10000"/>
              <a:gd name="connsiteY4-118" fmla="*/ 7690 h 10000"/>
              <a:gd name="connsiteX5-119" fmla="*/ 10000 w 10000"/>
              <a:gd name="connsiteY5-120" fmla="*/ 0 h 10000"/>
              <a:gd name="connsiteX0-121" fmla="*/ 0 w 10000"/>
              <a:gd name="connsiteY0-122" fmla="*/ 6313 h 10000"/>
              <a:gd name="connsiteX1-123" fmla="*/ 2294 w 10000"/>
              <a:gd name="connsiteY1-124" fmla="*/ 5390 h 10000"/>
              <a:gd name="connsiteX2-125" fmla="*/ 4305 w 10000"/>
              <a:gd name="connsiteY2-126" fmla="*/ 9995 h 10000"/>
              <a:gd name="connsiteX3-127" fmla="*/ 6172 w 10000"/>
              <a:gd name="connsiteY3-128" fmla="*/ 4311 h 10000"/>
              <a:gd name="connsiteX4-129" fmla="*/ 9038 w 10000"/>
              <a:gd name="connsiteY4-130" fmla="*/ 7690 h 10000"/>
              <a:gd name="connsiteX5-131" fmla="*/ 10000 w 10000"/>
              <a:gd name="connsiteY5-132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00" h="10000">
                <a:moveTo>
                  <a:pt x="0" y="6313"/>
                </a:moveTo>
                <a:cubicBezTo>
                  <a:pt x="1498" y="8227"/>
                  <a:pt x="1577" y="4777"/>
                  <a:pt x="2294" y="5390"/>
                </a:cubicBezTo>
                <a:cubicBezTo>
                  <a:pt x="3012" y="6004"/>
                  <a:pt x="3659" y="10174"/>
                  <a:pt x="4305" y="9995"/>
                </a:cubicBezTo>
                <a:cubicBezTo>
                  <a:pt x="4951" y="9816"/>
                  <a:pt x="5383" y="4695"/>
                  <a:pt x="6172" y="4311"/>
                </a:cubicBezTo>
                <a:cubicBezTo>
                  <a:pt x="6961" y="3927"/>
                  <a:pt x="7900" y="9595"/>
                  <a:pt x="9038" y="7690"/>
                </a:cubicBezTo>
                <a:cubicBezTo>
                  <a:pt x="9937" y="7559"/>
                  <a:pt x="8623" y="1047"/>
                  <a:pt x="10000" y="0"/>
                </a:cubicBezTo>
              </a:path>
            </a:pathLst>
          </a:custGeom>
          <a:noFill/>
          <a:ln w="15875" cap="flat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700" b="0">
              <a:solidFill>
                <a:srgbClr val="97999B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4BE56883-276E-1953-E753-6B8C6CCDAB4B}"/>
              </a:ext>
            </a:extLst>
          </p:cNvPr>
          <p:cNvSpPr txBox="1"/>
          <p:nvPr/>
        </p:nvSpPr>
        <p:spPr>
          <a:xfrm>
            <a:off x="1145337" y="1699069"/>
            <a:ext cx="3759124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CN" altLang="en-US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了解塑料餐具的国家标准</a:t>
            </a:r>
            <a:endParaRPr lang="en-US" altLang="zh-CN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观察塑料餐具上的编码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解读餐具上塑料制品标识的含义</a:t>
            </a:r>
            <a:endParaRPr lang="id-ID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AutoShape 60">
            <a:extLst>
              <a:ext uri="{FF2B5EF4-FFF2-40B4-BE49-F238E27FC236}">
                <a16:creationId xmlns:a16="http://schemas.microsoft.com/office/drawing/2014/main" id="{A986559D-E04C-A83D-1E03-06947E115018}"/>
              </a:ext>
            </a:extLst>
          </p:cNvPr>
          <p:cNvSpPr/>
          <p:nvPr/>
        </p:nvSpPr>
        <p:spPr bwMode="auto">
          <a:xfrm>
            <a:off x="6659957" y="2778395"/>
            <a:ext cx="347119" cy="347116"/>
          </a:xfrm>
          <a:custGeom>
            <a:avLst/>
            <a:gdLst>
              <a:gd name="T0" fmla="*/ 197644 w 21600"/>
              <a:gd name="T1" fmla="*/ 197644 h 21592"/>
              <a:gd name="T2" fmla="*/ 197644 w 21600"/>
              <a:gd name="T3" fmla="*/ 197644 h 21592"/>
              <a:gd name="T4" fmla="*/ 197644 w 21600"/>
              <a:gd name="T5" fmla="*/ 197644 h 21592"/>
              <a:gd name="T6" fmla="*/ 197644 w 21600"/>
              <a:gd name="T7" fmla="*/ 197644 h 2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endParaRPr lang="en-US" sz="2700" b="0">
              <a:solidFill>
                <a:srgbClr val="97999B"/>
              </a:solidFill>
            </a:endParaRPr>
          </a:p>
        </p:txBody>
      </p:sp>
      <p:pic>
        <p:nvPicPr>
          <p:cNvPr id="67" name="图片 66">
            <a:extLst>
              <a:ext uri="{FF2B5EF4-FFF2-40B4-BE49-F238E27FC236}">
                <a16:creationId xmlns:a16="http://schemas.microsoft.com/office/drawing/2014/main" id="{54E24FF7-9A98-5332-16C4-E5B9B31CCD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562" y="1480699"/>
            <a:ext cx="1471254" cy="1471254"/>
          </a:xfrm>
          <a:prstGeom prst="rect">
            <a:avLst/>
          </a:prstGeom>
        </p:spPr>
      </p:pic>
      <p:sp>
        <p:nvSpPr>
          <p:cNvPr id="70" name="TextBox 8">
            <a:extLst>
              <a:ext uri="{FF2B5EF4-FFF2-40B4-BE49-F238E27FC236}">
                <a16:creationId xmlns:a16="http://schemas.microsoft.com/office/drawing/2014/main" id="{D747BF18-645D-A0CF-9B26-550947CF41A7}"/>
              </a:ext>
            </a:extLst>
          </p:cNvPr>
          <p:cNvSpPr txBox="1"/>
          <p:nvPr/>
        </p:nvSpPr>
        <p:spPr>
          <a:xfrm>
            <a:off x="3908966" y="4236125"/>
            <a:ext cx="3995686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CN" altLang="en-US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整理冰箱贴上的关键数据</a:t>
            </a:r>
            <a:endParaRPr lang="en-US" altLang="zh-CN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制作塑料餐具健康使用冰箱贴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1" name="TextBox 8">
            <a:extLst>
              <a:ext uri="{FF2B5EF4-FFF2-40B4-BE49-F238E27FC236}">
                <a16:creationId xmlns:a16="http://schemas.microsoft.com/office/drawing/2014/main" id="{3406448A-A281-9A3C-8CC6-D0C19BC0538B}"/>
              </a:ext>
            </a:extLst>
          </p:cNvPr>
          <p:cNvSpPr txBox="1"/>
          <p:nvPr/>
        </p:nvSpPr>
        <p:spPr>
          <a:xfrm>
            <a:off x="6169973" y="1751740"/>
            <a:ext cx="3192085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CN" altLang="en-US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塑料分类编码的组成</a:t>
            </a:r>
            <a:endParaRPr lang="en-US" altLang="zh-CN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用编码传递信息</a:t>
            </a:r>
            <a:endParaRPr lang="id-ID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3" name="图片 72">
            <a:hlinkClick r:id="rId4" action="ppaction://hlinksldjump"/>
            <a:extLst>
              <a:ext uri="{FF2B5EF4-FFF2-40B4-BE49-F238E27FC236}">
                <a16:creationId xmlns:a16="http://schemas.microsoft.com/office/drawing/2014/main" id="{2C2B4FA6-BA1A-1C44-2483-5E1F33E365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324" y="2989491"/>
            <a:ext cx="1330405" cy="525974"/>
          </a:xfrm>
          <a:prstGeom prst="rect">
            <a:avLst/>
          </a:prstGeom>
        </p:spPr>
      </p:pic>
      <p:pic>
        <p:nvPicPr>
          <p:cNvPr id="75" name="图片 74">
            <a:hlinkClick r:id="rId6" action="ppaction://hlinksldjump"/>
            <a:extLst>
              <a:ext uri="{FF2B5EF4-FFF2-40B4-BE49-F238E27FC236}">
                <a16:creationId xmlns:a16="http://schemas.microsoft.com/office/drawing/2014/main" id="{24F0CFA8-F380-EF61-FE0B-0EAB8C3709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773" y="3680756"/>
            <a:ext cx="1329457" cy="525600"/>
          </a:xfrm>
          <a:prstGeom prst="rect">
            <a:avLst/>
          </a:prstGeom>
        </p:spPr>
      </p:pic>
      <p:pic>
        <p:nvPicPr>
          <p:cNvPr id="79" name="图片 78">
            <a:hlinkClick r:id="rId8" action="ppaction://hlinksldjump"/>
            <a:extLst>
              <a:ext uri="{FF2B5EF4-FFF2-40B4-BE49-F238E27FC236}">
                <a16:creationId xmlns:a16="http://schemas.microsoft.com/office/drawing/2014/main" id="{4F8EF44E-F36F-BE71-79C1-FF71891B54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93" y="2689153"/>
            <a:ext cx="1329459" cy="525600"/>
          </a:xfrm>
          <a:prstGeom prst="rect">
            <a:avLst/>
          </a:prstGeom>
        </p:spPr>
      </p:pic>
      <p:pic>
        <p:nvPicPr>
          <p:cNvPr id="81" name="图片 80">
            <a:hlinkClick r:id="rId10" action="ppaction://hlinksldjump"/>
            <a:extLst>
              <a:ext uri="{FF2B5EF4-FFF2-40B4-BE49-F238E27FC236}">
                <a16:creationId xmlns:a16="http://schemas.microsoft.com/office/drawing/2014/main" id="{DB445782-A2E9-CFCE-B8F0-966885752F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666" y="3277438"/>
            <a:ext cx="13294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00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F60230FB-AE90-F201-B38E-CB85D0871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261" y="1357960"/>
            <a:ext cx="4914900" cy="19431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55F9CEE-5A68-6F7F-4BD2-7001288C9842}"/>
              </a:ext>
            </a:extLst>
          </p:cNvPr>
          <p:cNvGrpSpPr/>
          <p:nvPr/>
        </p:nvGrpSpPr>
        <p:grpSpPr>
          <a:xfrm>
            <a:off x="3636164" y="3644761"/>
            <a:ext cx="4330828" cy="461665"/>
            <a:chOff x="2953352" y="3632202"/>
            <a:chExt cx="4330828" cy="46166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C2F26A43-DCA0-62B0-8A3A-725F7859F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18A500B9-AF28-BDC1-225A-7C948480F214}"/>
                </a:ext>
              </a:extLst>
            </p:cNvPr>
            <p:cNvSpPr txBox="1"/>
            <p:nvPr/>
          </p:nvSpPr>
          <p:spPr>
            <a:xfrm>
              <a:off x="3168951" y="3632202"/>
              <a:ext cx="41152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9030101010101" charset="-122"/>
                  <a:ea typeface="楷体_GB2312" panose="02010609030101010101" charset="-122"/>
                </a:rPr>
                <a:t>1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9030101010101" charset="-122"/>
                  <a:ea typeface="楷体_GB2312" panose="02010609030101010101" charset="-122"/>
                </a:rPr>
                <a:t>．了解塑料餐具的国家标准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7EE4CEBB-CA39-7B29-3B8F-9037584CA509}"/>
              </a:ext>
            </a:extLst>
          </p:cNvPr>
          <p:cNvGrpSpPr/>
          <p:nvPr/>
        </p:nvGrpSpPr>
        <p:grpSpPr>
          <a:xfrm>
            <a:off x="3636164" y="4227074"/>
            <a:ext cx="4016640" cy="461665"/>
            <a:chOff x="2953352" y="3632202"/>
            <a:chExt cx="4016640" cy="46166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A33FE09-CF57-72B8-138B-5CDC1567E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0A93BC0-6F00-365C-8016-D591E3D12620}"/>
                </a:ext>
              </a:extLst>
            </p:cNvPr>
            <p:cNvSpPr txBox="1"/>
            <p:nvPr/>
          </p:nvSpPr>
          <p:spPr>
            <a:xfrm>
              <a:off x="3168951" y="3632202"/>
              <a:ext cx="3801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9030101010101" charset="-122"/>
                  <a:ea typeface="楷体_GB2312" panose="02010609030101010101" charset="-122"/>
                </a:rPr>
                <a:t>2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9030101010101" charset="-122"/>
                  <a:ea typeface="楷体_GB2312" panose="02010609030101010101" charset="-122"/>
                </a:rPr>
                <a:t>．观察塑料餐具上的编码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D0186DB-CAF7-6043-13E7-DD7737923DCB}"/>
              </a:ext>
            </a:extLst>
          </p:cNvPr>
          <p:cNvGrpSpPr/>
          <p:nvPr/>
        </p:nvGrpSpPr>
        <p:grpSpPr>
          <a:xfrm>
            <a:off x="3636164" y="4780892"/>
            <a:ext cx="5440106" cy="461665"/>
            <a:chOff x="2953352" y="3632202"/>
            <a:chExt cx="5440106" cy="461665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70397D6-9260-BC10-140C-212C11FDD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BC0CAFC-DA27-C94B-62E3-57AA2125908A}"/>
                </a:ext>
              </a:extLst>
            </p:cNvPr>
            <p:cNvSpPr txBox="1"/>
            <p:nvPr/>
          </p:nvSpPr>
          <p:spPr>
            <a:xfrm>
              <a:off x="3168951" y="3632202"/>
              <a:ext cx="52245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9030101010101" charset="-122"/>
                  <a:ea typeface="楷体_GB2312" panose="02010609030101010101" charset="-122"/>
                </a:rPr>
                <a:t>3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9030101010101" charset="-122"/>
                  <a:ea typeface="楷体_GB2312" panose="02010609030101010101" charset="-122"/>
                </a:rPr>
                <a:t>．解读餐具上塑料制品标识的含义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3843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5418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．了解塑料餐具的国家标准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8BF605A-FD4B-AA06-6F7B-E4E047021C8F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3048E14-2C8A-5A93-B82D-416FDB6546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2A22BE8-EE50-7A52-079B-1296F525C051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搜一搜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8EB4EBC4-D55F-F732-BB3C-B8D520EBE271}"/>
              </a:ext>
            </a:extLst>
          </p:cNvPr>
          <p:cNvSpPr txBox="1"/>
          <p:nvPr/>
        </p:nvSpPr>
        <p:spPr>
          <a:xfrm>
            <a:off x="3288231" y="1917204"/>
            <a:ext cx="4986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你知道塑料制品的标志有哪些吗？</a:t>
            </a: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F16F917D-2CB9-F879-F02E-92F62E09C28F}"/>
              </a:ext>
            </a:extLst>
          </p:cNvPr>
          <p:cNvSpPr/>
          <p:nvPr/>
        </p:nvSpPr>
        <p:spPr>
          <a:xfrm>
            <a:off x="5146133" y="3572937"/>
            <a:ext cx="4764221" cy="2216965"/>
          </a:xfrm>
          <a:prstGeom prst="roundRect">
            <a:avLst>
              <a:gd name="adj" fmla="val 368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" t="10012" r="23771"/>
          <a:stretch/>
        </p:blipFill>
        <p:spPr>
          <a:xfrm>
            <a:off x="9910354" y="4610510"/>
            <a:ext cx="1332411" cy="134872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4C6E1FE-79F6-8BB2-D1E5-7AA37AD9EDCE}"/>
              </a:ext>
            </a:extLst>
          </p:cNvPr>
          <p:cNvSpPr txBox="1"/>
          <p:nvPr/>
        </p:nvSpPr>
        <p:spPr>
          <a:xfrm>
            <a:off x="5191384" y="3231069"/>
            <a:ext cx="1545308" cy="737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搜索结果：</a:t>
            </a:r>
            <a:endParaRPr kumimoji="1"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26859BF-F507-B9C9-2E94-1E3E1D8C8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138" y="2824320"/>
            <a:ext cx="2088000" cy="2984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288E763-330E-7903-EF23-7C79A36E95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t="39544" r="3468" b="45038"/>
          <a:stretch/>
        </p:blipFill>
        <p:spPr>
          <a:xfrm>
            <a:off x="5146133" y="2779395"/>
            <a:ext cx="3456000" cy="57796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E78F08C-AD86-8480-506D-13DC01B034B1}"/>
              </a:ext>
            </a:extLst>
          </p:cNvPr>
          <p:cNvSpPr txBox="1"/>
          <p:nvPr/>
        </p:nvSpPr>
        <p:spPr>
          <a:xfrm>
            <a:off x="5734855" y="2895603"/>
            <a:ext cx="210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塑料制品的标志</a:t>
            </a:r>
          </a:p>
        </p:txBody>
      </p:sp>
    </p:spTree>
    <p:extLst>
      <p:ext uri="{BB962C8B-B14F-4D97-AF65-F5344CB8AC3E}">
        <p14:creationId xmlns:p14="http://schemas.microsoft.com/office/powerpoint/2010/main" val="1458918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FBA5800D-B00B-AA01-1E8E-C2B102EF5B3F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6A617D8-C092-CE3D-D98D-EC9F0400FF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CA91F84-0953-BC12-011A-86ABB5F826CD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议一议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F03F555D-9B1B-7A6D-17AE-B2C5C628F707}"/>
              </a:ext>
            </a:extLst>
          </p:cNvPr>
          <p:cNvSpPr txBox="1"/>
          <p:nvPr/>
        </p:nvSpPr>
        <p:spPr>
          <a:xfrm>
            <a:off x="3288231" y="1706616"/>
            <a:ext cx="7532169" cy="728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400" dirty="0"/>
              <a:t>请观察同学们收集的塑料餐具，上面有哪些编码呢？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ACF3DF0-62BC-DCE5-42C2-734BFD0023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9" t="28193" r="9384" b="11095"/>
          <a:stretch/>
        </p:blipFill>
        <p:spPr>
          <a:xfrm>
            <a:off x="823823" y="4756279"/>
            <a:ext cx="1985905" cy="115659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3C0DFCA-A242-5D37-4563-67B94BFCB339}"/>
              </a:ext>
            </a:extLst>
          </p:cNvPr>
          <p:cNvSpPr txBox="1"/>
          <p:nvPr/>
        </p:nvSpPr>
        <p:spPr>
          <a:xfrm>
            <a:off x="1012673" y="990449"/>
            <a:ext cx="5000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．观察塑料餐具上的编码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B41E988-DEAA-D463-7E61-BD26AE383F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97" b="3091"/>
          <a:stretch/>
        </p:blipFill>
        <p:spPr>
          <a:xfrm>
            <a:off x="3397738" y="2435149"/>
            <a:ext cx="6477000" cy="347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43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8EB4EBC4-D55F-F732-BB3C-B8D520EBE271}"/>
              </a:ext>
            </a:extLst>
          </p:cNvPr>
          <p:cNvSpPr txBox="1"/>
          <p:nvPr/>
        </p:nvSpPr>
        <p:spPr>
          <a:xfrm>
            <a:off x="3288231" y="1941962"/>
            <a:ext cx="7303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餐具上的塑料制品标识包含哪些信息呢？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A4476C41-6F79-8E2B-EE32-84C74BA6477F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ED31874B-74CF-A257-A2C5-E273EA3042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EA53720-D2AA-39BC-7C92-78776E265270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搜一搜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33CDD9DB-72D1-B6E4-1ACE-66C126AA6123}"/>
              </a:ext>
            </a:extLst>
          </p:cNvPr>
          <p:cNvSpPr txBox="1"/>
          <p:nvPr/>
        </p:nvSpPr>
        <p:spPr>
          <a:xfrm>
            <a:off x="1012673" y="990449"/>
            <a:ext cx="6894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3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．解读餐具上塑料制品标识的含义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248948B-D4F6-02D3-261A-8831F20CE4EF}"/>
              </a:ext>
            </a:extLst>
          </p:cNvPr>
          <p:cNvGrpSpPr/>
          <p:nvPr/>
        </p:nvGrpSpPr>
        <p:grpSpPr>
          <a:xfrm>
            <a:off x="2709333" y="2444769"/>
            <a:ext cx="7907251" cy="3501451"/>
            <a:chOff x="1350433" y="2963219"/>
            <a:chExt cx="7907251" cy="3501451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BCEBC0C-8CF4-CC0F-8FA7-E49A1ADBF3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9" t="12406" r="14895" b="17223"/>
            <a:stretch/>
          </p:blipFill>
          <p:spPr>
            <a:xfrm>
              <a:off x="1350433" y="2963219"/>
              <a:ext cx="7907251" cy="3501451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6DB97D9C-09B4-141D-98DC-B0D8C10EE7DE}"/>
                </a:ext>
              </a:extLst>
            </p:cNvPr>
            <p:cNvSpPr txBox="1"/>
            <p:nvPr/>
          </p:nvSpPr>
          <p:spPr>
            <a:xfrm>
              <a:off x="1929331" y="3152603"/>
              <a:ext cx="32200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dirty="0"/>
                <a:t>数据来源：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7301F75A-A68D-EBC7-EA78-911B9817F08B}"/>
                </a:ext>
              </a:extLst>
            </p:cNvPr>
            <p:cNvSpPr txBox="1"/>
            <p:nvPr/>
          </p:nvSpPr>
          <p:spPr>
            <a:xfrm>
              <a:off x="1929331" y="3808017"/>
              <a:ext cx="2703340" cy="442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dirty="0">
                  <a:latin typeface="KaiTi_GB2312" panose="02010609030101010101" pitchFamily="49" charset="-122"/>
                  <a:ea typeface="KaiTi_GB2312" panose="02010609030101010101" pitchFamily="49" charset="-122"/>
                </a:rPr>
                <a:t>包含的信息有：</a:t>
              </a:r>
              <a:endParaRPr kumimoji="1" lang="en-US" altLang="zh-CN" dirty="0">
                <a:latin typeface="KaiTi_GB2312" panose="02010609030101010101" pitchFamily="49" charset="-122"/>
                <a:ea typeface="KaiTi_GB2312" panose="02010609030101010101" pitchFamily="49" charset="-122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5365A7C7-F9C5-62EE-720C-D3351BCC9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19620" y="4559811"/>
            <a:ext cx="2405614" cy="169831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DDB12C7-F325-7688-1CC5-A3A5136015AE}"/>
              </a:ext>
            </a:extLst>
          </p:cNvPr>
          <p:cNvSpPr txBox="1"/>
          <p:nvPr/>
        </p:nvSpPr>
        <p:spPr>
          <a:xfrm>
            <a:off x="4094427" y="3879540"/>
            <a:ext cx="1527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是否可回收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FD0E0B6-A09A-C32A-42F7-6E8A042ECDA1}"/>
              </a:ext>
            </a:extLst>
          </p:cNvPr>
          <p:cNvSpPr txBox="1"/>
          <p:nvPr/>
        </p:nvSpPr>
        <p:spPr>
          <a:xfrm flipH="1">
            <a:off x="3767610" y="3831987"/>
            <a:ext cx="4770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en-US" sz="2400" dirty="0">
                <a:solidFill>
                  <a:schemeClr val="accent6">
                    <a:lumMod val="50000"/>
                  </a:schemeClr>
                </a:solidFill>
              </a:rPr>
              <a:t>☐</a:t>
            </a:r>
            <a:endParaRPr lang="zh-CN" altLang="en-US" sz="24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3DA7516-4244-12FE-13BC-88EAB484956A}"/>
              </a:ext>
            </a:extLst>
          </p:cNvPr>
          <p:cNvSpPr txBox="1"/>
          <p:nvPr/>
        </p:nvSpPr>
        <p:spPr>
          <a:xfrm>
            <a:off x="6416505" y="3879540"/>
            <a:ext cx="66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材质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F61C4C6-F51D-6B27-A2E5-C8A0884061F0}"/>
              </a:ext>
            </a:extLst>
          </p:cNvPr>
          <p:cNvSpPr txBox="1"/>
          <p:nvPr/>
        </p:nvSpPr>
        <p:spPr>
          <a:xfrm flipH="1">
            <a:off x="6089687" y="3831987"/>
            <a:ext cx="4770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en-US" sz="2400" dirty="0">
                <a:solidFill>
                  <a:schemeClr val="accent6">
                    <a:lumMod val="50000"/>
                  </a:schemeClr>
                </a:solidFill>
              </a:rPr>
              <a:t>☐</a:t>
            </a:r>
            <a:endParaRPr lang="zh-CN" altLang="en-US" sz="24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08E614F-24FC-428F-9337-9A6E6A0359F9}"/>
              </a:ext>
            </a:extLst>
          </p:cNvPr>
          <p:cNvSpPr txBox="1"/>
          <p:nvPr/>
        </p:nvSpPr>
        <p:spPr>
          <a:xfrm>
            <a:off x="4094428" y="4400514"/>
            <a:ext cx="3058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使用范围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D81DB4D-D5F2-6787-471E-E966E446A97C}"/>
              </a:ext>
            </a:extLst>
          </p:cNvPr>
          <p:cNvSpPr txBox="1"/>
          <p:nvPr/>
        </p:nvSpPr>
        <p:spPr>
          <a:xfrm flipH="1">
            <a:off x="3767610" y="4352961"/>
            <a:ext cx="22042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en-US" sz="2400" dirty="0">
                <a:solidFill>
                  <a:schemeClr val="accent6">
                    <a:lumMod val="50000"/>
                  </a:schemeClr>
                </a:solidFill>
              </a:rPr>
              <a:t>☐</a:t>
            </a:r>
            <a:endParaRPr lang="zh-CN" altLang="en-US" sz="24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7602D13-F1C6-337E-12FA-5C140B677F75}"/>
              </a:ext>
            </a:extLst>
          </p:cNvPr>
          <p:cNvSpPr txBox="1"/>
          <p:nvPr/>
        </p:nvSpPr>
        <p:spPr>
          <a:xfrm flipH="1">
            <a:off x="3767609" y="4866615"/>
            <a:ext cx="4770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en-US" sz="2400" dirty="0">
                <a:solidFill>
                  <a:schemeClr val="accent6">
                    <a:lumMod val="50000"/>
                  </a:schemeClr>
                </a:solidFill>
              </a:rPr>
              <a:t>☐</a:t>
            </a:r>
            <a:endParaRPr lang="zh-CN" altLang="en-US" sz="2400" dirty="0"/>
          </a:p>
        </p:txBody>
      </p:sp>
      <p:cxnSp>
        <p:nvCxnSpPr>
          <p:cNvPr id="26" name="直线连接符 25">
            <a:extLst>
              <a:ext uri="{FF2B5EF4-FFF2-40B4-BE49-F238E27FC236}">
                <a16:creationId xmlns:a16="http://schemas.microsoft.com/office/drawing/2014/main" id="{FF903509-AFFF-09EE-5913-9C9F7BAB429F}"/>
              </a:ext>
            </a:extLst>
          </p:cNvPr>
          <p:cNvCxnSpPr>
            <a:cxnSpLocks/>
          </p:cNvCxnSpPr>
          <p:nvPr/>
        </p:nvCxnSpPr>
        <p:spPr>
          <a:xfrm>
            <a:off x="4141618" y="5226682"/>
            <a:ext cx="37323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834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7CDBC72-6871-61FA-B12B-FA4E65947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50" y="1365250"/>
            <a:ext cx="4914900" cy="194310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F2FF7BC8-80D7-5B57-2B07-E5FC0768730D}"/>
              </a:ext>
            </a:extLst>
          </p:cNvPr>
          <p:cNvGrpSpPr/>
          <p:nvPr/>
        </p:nvGrpSpPr>
        <p:grpSpPr>
          <a:xfrm>
            <a:off x="3636164" y="3644761"/>
            <a:ext cx="4330828" cy="461665"/>
            <a:chOff x="2953352" y="3632202"/>
            <a:chExt cx="4330828" cy="461665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F071F8B-6E0A-6061-5812-24E633168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78F34A2-03F2-C10B-BF69-C2214349368C}"/>
                </a:ext>
              </a:extLst>
            </p:cNvPr>
            <p:cNvSpPr txBox="1"/>
            <p:nvPr/>
          </p:nvSpPr>
          <p:spPr>
            <a:xfrm>
              <a:off x="3168951" y="3632202"/>
              <a:ext cx="41152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9030101010101" charset="-122"/>
                  <a:ea typeface="楷体_GB2312" panose="02010609030101010101" charset="-122"/>
                </a:rPr>
                <a:t>1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9030101010101" charset="-122"/>
                  <a:ea typeface="楷体_GB2312" panose="02010609030101010101" charset="-122"/>
                </a:rPr>
                <a:t>．整理冰箱贴上的关键数据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FA2CA47-8A91-7E73-1809-A81E35169A22}"/>
              </a:ext>
            </a:extLst>
          </p:cNvPr>
          <p:cNvGrpSpPr/>
          <p:nvPr/>
        </p:nvGrpSpPr>
        <p:grpSpPr>
          <a:xfrm>
            <a:off x="3636164" y="4227074"/>
            <a:ext cx="5125918" cy="461665"/>
            <a:chOff x="2953352" y="3632202"/>
            <a:chExt cx="5125918" cy="46166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09A35F2-9014-950F-068B-A1E6C9B01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352" y="3752850"/>
              <a:ext cx="507398" cy="324000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2F5AB0D-87A5-FA17-22B8-FDB65ECFA758}"/>
                </a:ext>
              </a:extLst>
            </p:cNvPr>
            <p:cNvSpPr txBox="1"/>
            <p:nvPr/>
          </p:nvSpPr>
          <p:spPr>
            <a:xfrm>
              <a:off x="3168951" y="3632202"/>
              <a:ext cx="49103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9030101010101" charset="-122"/>
                  <a:ea typeface="楷体_GB2312" panose="02010609030101010101" charset="-122"/>
                </a:rPr>
                <a:t>2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latin typeface="楷体_GB2312" panose="02010609030101010101" charset="-122"/>
                  <a:ea typeface="楷体_GB2312" panose="02010609030101010101" charset="-122"/>
                </a:rPr>
                <a:t>．制作塑料餐具健康使用冰箱贴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634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3217</TotalTime>
  <Words>578</Words>
  <Application>Microsoft Macintosh PowerPoint</Application>
  <PresentationFormat>宽屏</PresentationFormat>
  <Paragraphs>84</Paragraphs>
  <Slides>19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等线</vt:lpstr>
      <vt:lpstr>等线 Light</vt:lpstr>
      <vt:lpstr>楷体_GB2312</vt:lpstr>
      <vt:lpstr>楷体_GB2312</vt:lpstr>
      <vt:lpstr>Microsoft YaHei</vt:lpstr>
      <vt:lpstr>Microsoft YaHei</vt:lpstr>
      <vt:lpstr>Arial</vt:lpstr>
      <vt:lpstr>Calibri</vt:lpstr>
      <vt:lpstr>Source Sans Pro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姜 方琴</dc:creator>
  <cp:lastModifiedBy>Microsoft Office User</cp:lastModifiedBy>
  <cp:revision>137</cp:revision>
  <dcterms:created xsi:type="dcterms:W3CDTF">2021-01-10T05:35:40Z</dcterms:created>
  <dcterms:modified xsi:type="dcterms:W3CDTF">2025-01-26T04:08:52Z</dcterms:modified>
</cp:coreProperties>
</file>