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91" r:id="rId3"/>
    <p:sldId id="294" r:id="rId4"/>
    <p:sldId id="293" r:id="rId5"/>
    <p:sldId id="353" r:id="rId6"/>
    <p:sldId id="366" r:id="rId7"/>
    <p:sldId id="319" r:id="rId8"/>
    <p:sldId id="277" r:id="rId9"/>
    <p:sldId id="320" r:id="rId10"/>
    <p:sldId id="367" r:id="rId11"/>
    <p:sldId id="342" r:id="rId12"/>
    <p:sldId id="344" r:id="rId13"/>
    <p:sldId id="345" r:id="rId14"/>
    <p:sldId id="346" r:id="rId15"/>
    <p:sldId id="369" r:id="rId16"/>
    <p:sldId id="349" r:id="rId17"/>
    <p:sldId id="350" r:id="rId18"/>
    <p:sldId id="355" r:id="rId19"/>
    <p:sldId id="370" r:id="rId20"/>
    <p:sldId id="351" r:id="rId21"/>
    <p:sldId id="260" r:id="rId22"/>
  </p:sldIdLst>
  <p:sldSz cx="12192000" cy="6858000"/>
  <p:notesSz cx="6858000" cy="9144000"/>
  <p:embeddedFontLst>
    <p:embeddedFont>
      <p:font typeface="方正大黑体_GBK" panose="02010600010101010101" pitchFamily="2" charset="-122"/>
      <p:regular r:id="rId25"/>
    </p:embeddedFont>
    <p:embeddedFont>
      <p:font typeface="方正楷体_GBK" panose="02000000000000000000" pitchFamily="2" charset="-122"/>
      <p:regular r:id="rId26"/>
    </p:embeddedFont>
    <p:embeddedFont>
      <p:font typeface="方正楷体简体" panose="02000000000000000000" pitchFamily="2" charset="-122"/>
      <p:regular r:id="rId27"/>
    </p:embeddedFont>
    <p:embeddedFont>
      <p:font typeface="宋体" panose="02010600030101010101" pitchFamily="2" charset="-122"/>
      <p:regular r:id="rId28"/>
    </p:embeddedFont>
    <p:embeddedFont>
      <p:font typeface="幼圆" panose="02010509060101010101" pitchFamily="49" charset="-122"/>
      <p:regular r:id="rId29"/>
    </p:embeddedFont>
    <p:embeddedFont>
      <p:font typeface="等线" panose="02010600030101010101" pitchFamily="2" charset="-122"/>
      <p:regular r:id="rId30"/>
      <p:bold r:id="rId31"/>
    </p:embeddedFont>
    <p:embeddedFont>
      <p:font typeface="等线 Light" panose="02010600030101010101" pitchFamily="2" charset="-122"/>
      <p:regular r:id="rId32"/>
    </p:embeddedFont>
    <p:embeddedFont>
      <p:font typeface="华文中宋" panose="02010600040101010101" pitchFamily="2" charset="-122"/>
      <p:regular r:id="rId33"/>
    </p:embeddedFont>
    <p:embeddedFont>
      <p:font typeface="楷体_GB2312" panose="02010609030101010101" pitchFamily="49" charset="-122"/>
      <p:regular r:id="rId34"/>
    </p:embeddedFont>
    <p:embeddedFont>
      <p:font typeface="微软雅黑" panose="020B0503020204020204" pitchFamily="34" charset="-122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  <a:srgbClr val="4472C4"/>
    <a:srgbClr val="1F2DA8"/>
    <a:srgbClr val="FFF6EA"/>
    <a:srgbClr val="FF6C0D"/>
    <a:srgbClr val="D7E4BD"/>
    <a:srgbClr val="DEEBF7"/>
    <a:srgbClr val="BDD7EE"/>
    <a:srgbClr val="F43308"/>
    <a:srgbClr val="4AA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7"/>
    <p:restoredTop sz="94584"/>
  </p:normalViewPr>
  <p:slideViewPr>
    <p:cSldViewPr snapToGrid="0">
      <p:cViewPr varScale="1">
        <p:scale>
          <a:sx n="83" d="100"/>
          <a:sy n="83" d="100"/>
        </p:scale>
        <p:origin x="1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40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2EB0-3FA9-40D2-B9A4-A693BA5FE6F3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50BD-DE39-46E4-9A5B-5B0167DD9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4E71-B5DB-4DD7-83B1-DC6232801B4B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483A-7CAF-41C1-B819-0D43191398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971550" y="6008370"/>
            <a:ext cx="3349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制订义卖活动编码方案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32772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制订义卖活动编码方案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317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744220" y="6287770"/>
            <a:ext cx="33553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制订义卖活动编码方案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44220" y="6287770"/>
            <a:ext cx="324421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制订义卖活动编码方案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744220" y="6287770"/>
            <a:ext cx="330962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制订义卖活动编码方案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330898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制订义卖活动编码方案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317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32772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制订义卖活动编码方案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971550" y="6008370"/>
            <a:ext cx="3349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制订义卖活动编码方案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744220" y="6287770"/>
            <a:ext cx="33553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制订义卖活动编码方案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44220" y="6287770"/>
            <a:ext cx="324421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制订义卖活动编码方案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744220" y="6287770"/>
            <a:ext cx="330962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制订义卖活动编码方案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330898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制订义卖活动编码方案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slide" Target="slide9.xml"/><Relationship Id="rId3" Type="http://schemas.openxmlformats.org/officeDocument/2006/relationships/image" Target="../media/image35.png"/><Relationship Id="rId7" Type="http://schemas.openxmlformats.org/officeDocument/2006/relationships/image" Target="../media/image28.svg"/><Relationship Id="rId12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34.png"/><Relationship Id="rId15" Type="http://schemas.openxmlformats.org/officeDocument/2006/relationships/slide" Target="slide18.xml"/><Relationship Id="rId10" Type="http://schemas.openxmlformats.org/officeDocument/2006/relationships/image" Target="../media/image31.png"/><Relationship Id="rId4" Type="http://schemas.openxmlformats.org/officeDocument/2006/relationships/image" Target="../media/image36.png"/><Relationship Id="rId9" Type="http://schemas.openxmlformats.org/officeDocument/2006/relationships/image" Target="../media/image30.svg"/><Relationship Id="rId1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slide" Target="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slide" Target="slide14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notesSlide" Target="../notesSlides/notesSlide13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38.png"/><Relationship Id="rId7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slide" Target="slide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slide" Target="slide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slide" Target="slide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slide" Target="slide14.xml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3.jpeg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slide" Target="slide14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png"/><Relationship Id="rId12" Type="http://schemas.openxmlformats.org/officeDocument/2006/relationships/slide" Target="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28.svg"/><Relationship Id="rId11" Type="http://schemas.openxmlformats.org/officeDocument/2006/relationships/slide" Target="slide5.xml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0.jpeg"/><Relationship Id="rId7" Type="http://schemas.openxmlformats.org/officeDocument/2006/relationships/slide" Target="slide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7784" y="5188896"/>
            <a:ext cx="25800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滁州市第二小学    王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02780" y="3429000"/>
            <a:ext cx="4017645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编码方案制订</a:t>
            </a: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94587" y="1163218"/>
            <a:ext cx="349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准备爱心义卖活动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80760" y="1149966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四年级下册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260" y="3951764"/>
            <a:ext cx="2474265" cy="24742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0" y="2305685"/>
            <a:ext cx="98298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243965" y="1682750"/>
            <a:ext cx="81451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根据组内的选择，说一说做编码的目的和意义。</a:t>
            </a:r>
          </a:p>
        </p:txBody>
      </p:sp>
      <p:sp>
        <p:nvSpPr>
          <p:cNvPr id="14" name="平行四边形 13"/>
          <p:cNvSpPr/>
          <p:nvPr/>
        </p:nvSpPr>
        <p:spPr>
          <a:xfrm>
            <a:off x="905510" y="1070610"/>
            <a:ext cx="2414270" cy="491490"/>
          </a:xfrm>
          <a:prstGeom prst="parallelogram">
            <a:avLst>
              <a:gd name="adj" fmla="val 46623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33145" y="1092835"/>
            <a:ext cx="2286000" cy="549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kumimoji="1"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明确编码目的</a:t>
            </a:r>
          </a:p>
          <a:p>
            <a:endParaRPr kumimoji="1" lang="zh-CN" altLang="en-US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3027680" y="2725420"/>
          <a:ext cx="7505700" cy="2374900"/>
        </p:xfrm>
        <a:graphic>
          <a:graphicData uri="http://schemas.openxmlformats.org/drawingml/2006/table">
            <a:tbl>
              <a:tblPr/>
              <a:tblGrid>
                <a:gridCol w="180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85725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义卖环节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0F2FA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编码的目的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0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85725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物品收集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altLang="en-US" sz="2400" dirty="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方便分类、登记管理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85725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物品展示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0F2FA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altLang="zh-CN" sz="1200" dirty="0">
                          <a:latin typeface="Calibri" panose="020F0502020204030204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0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85725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物品销售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altLang="zh-CN" sz="1200">
                          <a:latin typeface="Calibri" panose="020F0502020204030204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85725" indent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……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0F2FA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endParaRPr sz="1200" dirty="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0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945" y="3821430"/>
            <a:ext cx="836295" cy="2159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41400" y="2485390"/>
            <a:ext cx="17830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charset="0"/>
              <a:buNone/>
            </a:pPr>
            <a:r>
              <a:rPr lang="zh-CN" altLang="en-US" sz="2000" kern="0" dirty="0">
                <a:solidFill>
                  <a:srgbClr val="F21E73"/>
                </a:solidFill>
                <a:uFillTx/>
                <a:latin typeface="方正楷体简体" panose="02000000000000000000" charset="-122"/>
                <a:ea typeface="方正楷体简体" panose="02000000000000000000" charset="-122"/>
                <a:sym typeface="+mn-ea"/>
              </a:rPr>
              <a:t>你可以先独立思考，再组内交流哦！</a:t>
            </a:r>
          </a:p>
        </p:txBody>
      </p:sp>
      <p:sp>
        <p:nvSpPr>
          <p:cNvPr id="27" name="云形标注 26"/>
          <p:cNvSpPr/>
          <p:nvPr/>
        </p:nvSpPr>
        <p:spPr>
          <a:xfrm>
            <a:off x="779780" y="2244090"/>
            <a:ext cx="2044700" cy="1452245"/>
          </a:xfrm>
          <a:prstGeom prst="cloudCallout">
            <a:avLst>
              <a:gd name="adj1" fmla="val -54819"/>
              <a:gd name="adj2" fmla="val 66280"/>
            </a:avLst>
          </a:prstGeom>
          <a:noFill/>
          <a:ln w="15875">
            <a:solidFill>
              <a:srgbClr val="4AACC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>
            <a:hlinkClick r:id="rId4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8" name="圆角矩形 7">
            <a:hlinkClick r:id="rId5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1" name="圆角矩形 10">
            <a:hlinkClick r:id="rId7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252220" y="1698625"/>
            <a:ext cx="925766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在义卖活动的各个环节中，可以选择哪种形式的编码？</a:t>
            </a:r>
          </a:p>
        </p:txBody>
      </p:sp>
      <p:sp>
        <p:nvSpPr>
          <p:cNvPr id="14" name="平行四边形 13"/>
          <p:cNvSpPr/>
          <p:nvPr/>
        </p:nvSpPr>
        <p:spPr>
          <a:xfrm>
            <a:off x="905510" y="1070610"/>
            <a:ext cx="2357755" cy="491490"/>
          </a:xfrm>
          <a:prstGeom prst="parallelogram">
            <a:avLst>
              <a:gd name="adj" fmla="val 46623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33145" y="1092835"/>
            <a:ext cx="2114550" cy="549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kumimoji="1"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确定编码形式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5501" t="4233" b="-252"/>
          <a:stretch>
            <a:fillRect/>
          </a:stretch>
        </p:blipFill>
        <p:spPr>
          <a:xfrm>
            <a:off x="8192135" y="3180080"/>
            <a:ext cx="3604895" cy="28619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96975" y="2533650"/>
            <a:ext cx="15900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gradFill>
                  <a:gsLst>
                    <a:gs pos="0">
                      <a:srgbClr val="D92763"/>
                    </a:gs>
                    <a:gs pos="50000">
                      <a:srgbClr val="E3447A"/>
                    </a:gs>
                    <a:gs pos="100000">
                      <a:srgbClr val="EC6091"/>
                    </a:gs>
                  </a:gsLst>
                  <a:lin ang="5400000" scaled="1"/>
                </a:gradFill>
                <a:latin typeface="方正楷体_GBK" panose="02000000000000000000" charset="-122"/>
                <a:ea typeface="方正楷体_GBK" panose="02000000000000000000" charset="-122"/>
              </a:rPr>
              <a:t>说说你的理由</a:t>
            </a:r>
          </a:p>
        </p:txBody>
      </p:sp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6051550" y="-1314450"/>
            <a:ext cx="88900" cy="1905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985" y="3930015"/>
            <a:ext cx="746125" cy="1991360"/>
          </a:xfrm>
          <a:prstGeom prst="rect">
            <a:avLst/>
          </a:prstGeom>
        </p:spPr>
      </p:pic>
      <p:sp>
        <p:nvSpPr>
          <p:cNvPr id="12" name="云形标注 11"/>
          <p:cNvSpPr/>
          <p:nvPr/>
        </p:nvSpPr>
        <p:spPr>
          <a:xfrm>
            <a:off x="1033145" y="2301240"/>
            <a:ext cx="1910080" cy="1294130"/>
          </a:xfrm>
          <a:prstGeom prst="cloudCallout">
            <a:avLst>
              <a:gd name="adj1" fmla="val -46675"/>
              <a:gd name="adj2" fmla="val 68351"/>
            </a:avLst>
          </a:prstGeom>
          <a:noFill/>
          <a:ln w="12700">
            <a:solidFill>
              <a:srgbClr val="4AACC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636010" y="2533650"/>
            <a:ext cx="1692275" cy="5295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物品收集</a:t>
            </a:r>
          </a:p>
        </p:txBody>
      </p:sp>
      <p:sp>
        <p:nvSpPr>
          <p:cNvPr id="9" name="矩形 8"/>
          <p:cNvSpPr/>
          <p:nvPr/>
        </p:nvSpPr>
        <p:spPr>
          <a:xfrm>
            <a:off x="3636010" y="3444875"/>
            <a:ext cx="1692275" cy="5295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物品展示</a:t>
            </a:r>
          </a:p>
        </p:txBody>
      </p:sp>
      <p:sp>
        <p:nvSpPr>
          <p:cNvPr id="15" name="矩形 14"/>
          <p:cNvSpPr/>
          <p:nvPr/>
        </p:nvSpPr>
        <p:spPr>
          <a:xfrm>
            <a:off x="3636010" y="4356100"/>
            <a:ext cx="1692275" cy="5295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物品销售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979160" y="2456815"/>
            <a:ext cx="1275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方正楷体_GBK" panose="02000000000000000000" charset="-122"/>
                <a:ea typeface="方正楷体_GBK" panose="02000000000000000000" charset="-122"/>
              </a:rPr>
              <a:t>字符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79160" y="3176270"/>
            <a:ext cx="1275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方正楷体_GBK" panose="02000000000000000000" charset="-122"/>
                <a:ea typeface="方正楷体_GBK" panose="02000000000000000000" charset="-122"/>
              </a:rPr>
              <a:t>条形码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979160" y="3895725"/>
            <a:ext cx="1275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方正楷体_GBK" panose="02000000000000000000" charset="-122"/>
                <a:ea typeface="方正楷体_GBK" panose="02000000000000000000" charset="-122"/>
              </a:rPr>
              <a:t>二维码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933440" y="4615180"/>
            <a:ext cx="1784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u="sng">
                <a:noFill/>
                <a:latin typeface="方正楷体_GBK" panose="02000000000000000000" charset="-122"/>
                <a:ea typeface="方正楷体_GBK" panose="02000000000000000000" charset="-122"/>
              </a:rPr>
              <a:t>.</a:t>
            </a:r>
            <a:r>
              <a:rPr lang="en-US" altLang="zh-CN" sz="2800" u="sng">
                <a:latin typeface="方正楷体_GBK" panose="02000000000000000000" charset="-122"/>
                <a:ea typeface="方正楷体_GBK" panose="02000000000000000000" charset="-122"/>
              </a:rPr>
              <a:t>              </a:t>
            </a:r>
            <a:r>
              <a:rPr lang="en-US" altLang="zh-CN" sz="2800" u="sng">
                <a:noFill/>
                <a:latin typeface="方正楷体_GBK" panose="02000000000000000000" charset="-122"/>
                <a:ea typeface="方正楷体_GBK" panose="02000000000000000000" charset="-122"/>
              </a:rPr>
              <a:t>.</a:t>
            </a:r>
            <a:r>
              <a:rPr lang="en-US" altLang="zh-CN" sz="2800">
                <a:noFill/>
                <a:latin typeface="方正楷体_GBK" panose="02000000000000000000" charset="-122"/>
                <a:ea typeface="方正楷体_GBK" panose="02000000000000000000" charset="-122"/>
              </a:rPr>
              <a:t> </a:t>
            </a:r>
            <a:r>
              <a:rPr lang="en-US" altLang="zh-CN" sz="28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</a:rPr>
              <a:t>       </a:t>
            </a:r>
          </a:p>
        </p:txBody>
      </p:sp>
      <p:sp>
        <p:nvSpPr>
          <p:cNvPr id="21" name="矩形 20"/>
          <p:cNvSpPr/>
          <p:nvPr/>
        </p:nvSpPr>
        <p:spPr>
          <a:xfrm>
            <a:off x="3276600" y="2303145"/>
            <a:ext cx="4677410" cy="3086100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u="sng"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         .  </a:t>
            </a:r>
          </a:p>
        </p:txBody>
      </p:sp>
      <p:sp>
        <p:nvSpPr>
          <p:cNvPr id="22" name="矩形 21"/>
          <p:cNvSpPr/>
          <p:nvPr/>
        </p:nvSpPr>
        <p:spPr>
          <a:xfrm>
            <a:off x="5624830" y="2589530"/>
            <a:ext cx="251460" cy="251460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624830" y="3329305"/>
            <a:ext cx="251460" cy="251460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624830" y="4023360"/>
            <a:ext cx="251460" cy="251460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624830" y="4717415"/>
            <a:ext cx="251460" cy="251460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 descr="对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9595" y="2570480"/>
            <a:ext cx="283845" cy="283845"/>
          </a:xfrm>
          <a:prstGeom prst="rect">
            <a:avLst/>
          </a:prstGeom>
        </p:spPr>
      </p:pic>
      <p:pic>
        <p:nvPicPr>
          <p:cNvPr id="27" name="图片 26" descr="对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4830" y="3325495"/>
            <a:ext cx="283845" cy="283845"/>
          </a:xfrm>
          <a:prstGeom prst="rect">
            <a:avLst/>
          </a:prstGeom>
        </p:spPr>
      </p:pic>
      <p:pic>
        <p:nvPicPr>
          <p:cNvPr id="28" name="图片 27" descr="对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4830" y="4021455"/>
            <a:ext cx="283845" cy="283845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6055360" y="5506720"/>
            <a:ext cx="1481455" cy="560070"/>
            <a:chOff x="9536" y="8672"/>
            <a:chExt cx="2333" cy="882"/>
          </a:xfrm>
        </p:grpSpPr>
        <p:pic>
          <p:nvPicPr>
            <p:cNvPr id="30" name="图片 29" descr="循环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536" y="8672"/>
              <a:ext cx="601" cy="601"/>
            </a:xfrm>
            <a:prstGeom prst="rect">
              <a:avLst/>
            </a:prstGeom>
            <a:effectLst/>
          </p:spPr>
        </p:pic>
        <p:sp>
          <p:nvSpPr>
            <p:cNvPr id="31" name="文本框 30"/>
            <p:cNvSpPr txBox="1"/>
            <p:nvPr/>
          </p:nvSpPr>
          <p:spPr>
            <a:xfrm>
              <a:off x="10137" y="8672"/>
              <a:ext cx="1733" cy="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l" defTabSz="266700">
                <a:spcBef>
                  <a:spcPts val="300"/>
                </a:spcBef>
                <a:spcAft>
                  <a:spcPct val="0"/>
                </a:spcAft>
                <a:buClr>
                  <a:srgbClr val="FFC000"/>
                </a:buClr>
                <a:buFont typeface="Wingdings" panose="05000000000000000000" charset="0"/>
                <a:buNone/>
              </a:pPr>
              <a:r>
                <a:rPr kumimoji="1" lang="zh-CN" altLang="en-US" sz="1400" dirty="0">
                  <a:latin typeface="方正大黑体_GBK" panose="02010600010101010101" charset="-122"/>
                  <a:ea typeface="方正大黑体_GBK" panose="02010600010101010101" charset="-122"/>
                </a:rPr>
                <a:t>清空</a:t>
              </a:r>
            </a:p>
            <a:p>
              <a:pPr indent="0" algn="ctr" defTabSz="266700">
                <a:spcBef>
                  <a:spcPts val="300"/>
                </a:spcBef>
                <a:spcAft>
                  <a:spcPct val="0"/>
                </a:spcAft>
                <a:buClr>
                  <a:srgbClr val="FFC000"/>
                </a:buClr>
                <a:buFont typeface="Wingdings" panose="05000000000000000000" charset="0"/>
                <a:buNone/>
              </a:pPr>
              <a:r>
                <a:rPr kumimoji="1" lang="zh-CN" altLang="en-US" sz="1400" dirty="0">
                  <a:latin typeface="方正大黑体_GBK" panose="02010600010101010101" charset="-122"/>
                  <a:ea typeface="方正大黑体_GBK" panose="02010600010101010101" charset="-122"/>
                </a:rPr>
                <a:t>重新选择</a:t>
              </a:r>
            </a:p>
          </p:txBody>
        </p:sp>
        <p:pic>
          <p:nvPicPr>
            <p:cNvPr id="32" name="图片 31" descr="鼠标箭头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0520000">
              <a:off x="9992" y="8918"/>
              <a:ext cx="493" cy="493"/>
            </a:xfrm>
            <a:prstGeom prst="rect">
              <a:avLst/>
            </a:prstGeom>
          </p:spPr>
        </p:pic>
      </p:grpSp>
      <p:sp>
        <p:nvSpPr>
          <p:cNvPr id="41" name="圆角矩形 40">
            <a:hlinkClick r:id="rId12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42" name="圆角矩形 41">
            <a:hlinkClick r:id="rId13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43" name="圆角矩形 42">
            <a:hlinkClick r:id="rId14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44" name="圆角矩形 43">
            <a:hlinkClick r:id="rId15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206500" y="1823085"/>
            <a:ext cx="100768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1485" algn="l" defTabSz="266700" fontAlgn="auto">
              <a:spcBef>
                <a:spcPts val="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  <a:extLst>
                <a:ext uri="{35155182-B16C-46BC-9424-99874614C6A1}">
                  <wpsdc:indentchars xmlns:wpsdc="http://www.wps.cn/officeDocument/2017/drawingmlCustomData" xmlns="" val="-127" checksum="800028949"/>
                </a:ext>
              </a:extLst>
            </a:pP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想一想，</a:t>
            </a: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要想</a:t>
            </a: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实现编码设计的方法和选用的工具是什么？</a:t>
            </a:r>
          </a:p>
        </p:txBody>
      </p:sp>
      <p:sp>
        <p:nvSpPr>
          <p:cNvPr id="14" name="平行四边形 13"/>
          <p:cNvSpPr/>
          <p:nvPr/>
        </p:nvSpPr>
        <p:spPr>
          <a:xfrm>
            <a:off x="905510" y="1070610"/>
            <a:ext cx="3270250" cy="491490"/>
          </a:xfrm>
          <a:prstGeom prst="parallelogram">
            <a:avLst>
              <a:gd name="adj" fmla="val 46623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33145" y="1092835"/>
            <a:ext cx="3143250" cy="549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kumimoji="1"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探寻编码的实现方法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2423795" y="2755265"/>
          <a:ext cx="7505700" cy="3031490"/>
        </p:xfrm>
        <a:graphic>
          <a:graphicData uri="http://schemas.openxmlformats.org/drawingml/2006/table">
            <a:tbl>
              <a:tblPr/>
              <a:tblGrid>
                <a:gridCol w="181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475">
                <a:tc gridSpan="2">
                  <a:txBody>
                    <a:bodyPr/>
                    <a:lstStyle/>
                    <a:p>
                      <a:pPr marL="85725" indent="269875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dirty="0">
                          <a:solidFill>
                            <a:srgbClr val="FFFFFF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实现方法和选用工具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义卖环节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0F2FA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2400" dirty="0">
                        <a:solidFill>
                          <a:srgbClr val="000000"/>
                        </a:solidFill>
                        <a:latin typeface="方正楷体_GBK" panose="02000000000000000000" charset="-122"/>
                        <a:ea typeface="方正楷体_GBK" panose="02000000000000000000" charset="-122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0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物品收集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物品展示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0F2FA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0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物品销售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……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0F2FA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2400">
                        <a:solidFill>
                          <a:srgbClr val="000000"/>
                        </a:solidFill>
                        <a:latin typeface="方正楷体_GBK" panose="02000000000000000000" charset="-122"/>
                        <a:ea typeface="方正楷体_GBK" panose="02000000000000000000" charset="-122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0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圆角矩形 1">
            <a:hlinkClick r:id="rId4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3" name="圆角矩形 2">
            <a:hlinkClick r:id="rId5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7" name="圆角矩形 6">
            <a:hlinkClick r:id="rId6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2" name="圆角矩形 11">
            <a:hlinkClick r:id="rId7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223010" y="1797050"/>
            <a:ext cx="887666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 defTabSz="266700" fontAlgn="auto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组内交流，设计本组义卖活动环节的编码方案。</a:t>
            </a:r>
          </a:p>
        </p:txBody>
      </p:sp>
      <p:sp>
        <p:nvSpPr>
          <p:cNvPr id="14" name="平行四边形 13"/>
          <p:cNvSpPr/>
          <p:nvPr/>
        </p:nvSpPr>
        <p:spPr>
          <a:xfrm>
            <a:off x="905510" y="1070610"/>
            <a:ext cx="3032125" cy="491490"/>
          </a:xfrm>
          <a:prstGeom prst="parallelogram">
            <a:avLst>
              <a:gd name="adj" fmla="val 46623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90295" y="1092835"/>
            <a:ext cx="2812415" cy="549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kumimoji="1"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交流完善编码方案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914525" y="2656840"/>
          <a:ext cx="7865745" cy="2982595"/>
        </p:xfrm>
        <a:graphic>
          <a:graphicData uri="http://schemas.openxmlformats.org/drawingml/2006/table">
            <a:tbl>
              <a:tblPr/>
              <a:tblGrid>
                <a:gridCol w="285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1180">
                <a:tc gridSpan="4">
                  <a:txBody>
                    <a:bodyPr/>
                    <a:lstStyle/>
                    <a:p>
                      <a:pPr marL="85725" indent="269875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800" b="1">
                          <a:solidFill>
                            <a:srgbClr val="FFFFFF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义卖活动编码方案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规划内容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编码的应用场景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编码形式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制作准备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……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269875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2400">
                        <a:solidFill>
                          <a:srgbClr val="000000"/>
                        </a:solidFill>
                        <a:latin typeface="方正楷体_GBK" panose="02000000000000000000" charset="-122"/>
                        <a:ea typeface="方正楷体_GBK" panose="02000000000000000000" charset="-122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56082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1090" y="3289935"/>
            <a:ext cx="845185" cy="2719070"/>
          </a:xfrm>
          <a:prstGeom prst="rect">
            <a:avLst/>
          </a:prstGeom>
        </p:spPr>
      </p:pic>
      <p:sp>
        <p:nvSpPr>
          <p:cNvPr id="4" name="圆角矩形 3">
            <a:hlinkClick r:id="rId5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8" name="圆角矩形 7">
            <a:hlinkClick r:id="rId6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0" name="圆角矩形 9">
            <a:hlinkClick r:id="rId7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4117975" y="3400425"/>
            <a:ext cx="547878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b="1">
                <a:solidFill>
                  <a:srgbClr val="00B0F0"/>
                </a:solidFill>
                <a:latin typeface="方正兰亭黑_GBK"/>
                <a:ea typeface="方正兰亭黑_GBK"/>
              </a:rPr>
              <a:t>1.</a:t>
            </a:r>
            <a:r>
              <a:rPr lang="zh-CN" altLang="en-US" sz="2000" b="1">
                <a:solidFill>
                  <a:srgbClr val="00B0F0"/>
                </a:solidFill>
                <a:latin typeface="方正兰亭黑_GBK"/>
                <a:ea typeface="方正兰亭黑_GBK"/>
              </a:rPr>
              <a:t>用编码建立数据间的内在联系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117975" y="4217670"/>
            <a:ext cx="311277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b="1">
                <a:solidFill>
                  <a:srgbClr val="00B0F0"/>
                </a:solidFill>
                <a:latin typeface="方正兰亭黑_GBK"/>
                <a:ea typeface="方正兰亭黑_GBK"/>
              </a:rPr>
              <a:t>2.</a:t>
            </a:r>
            <a:r>
              <a:rPr lang="zh-CN" altLang="en-US" sz="2000" b="1">
                <a:solidFill>
                  <a:srgbClr val="00B0F0"/>
                </a:solidFill>
                <a:latin typeface="方正兰亭黑_GBK"/>
                <a:ea typeface="方正兰亭黑_GBK"/>
              </a:rPr>
              <a:t>编码能够解决的问题</a:t>
            </a:r>
          </a:p>
        </p:txBody>
      </p:sp>
      <p:sp>
        <p:nvSpPr>
          <p:cNvPr id="34" name="矩形 33"/>
          <p:cNvSpPr/>
          <p:nvPr/>
        </p:nvSpPr>
        <p:spPr>
          <a:xfrm>
            <a:off x="3599815" y="2810510"/>
            <a:ext cx="4769485" cy="2155825"/>
          </a:xfrm>
          <a:prstGeom prst="rect">
            <a:avLst/>
          </a:prstGeom>
          <a:noFill/>
          <a:ln w="28575" cmpd="sng">
            <a:solidFill>
              <a:srgbClr val="92D05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9855" y="1155065"/>
            <a:ext cx="4542155" cy="2308225"/>
          </a:xfrm>
          <a:prstGeom prst="rect">
            <a:avLst/>
          </a:prstGeom>
        </p:spPr>
      </p:pic>
      <p:pic>
        <p:nvPicPr>
          <p:cNvPr id="2" name="图片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425" y="5386070"/>
            <a:ext cx="1472565" cy="4603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196975" y="1854200"/>
            <a:ext cx="77431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l" defTabSz="266700" fontAlgn="auto">
              <a:spcBef>
                <a:spcPts val="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通过各种形式的编码，建立数据间的联系。</a:t>
            </a:r>
            <a:endParaRPr kumimoji="1" lang="zh-CN" altLang="en-US" sz="2800" dirty="0">
              <a:solidFill>
                <a:srgbClr val="FF0000"/>
              </a:solidFill>
              <a:latin typeface="方正楷体_GBK" panose="02000000000000000000" charset="-122"/>
              <a:ea typeface="方正楷体_GBK" panose="02000000000000000000" charset="-122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905510" y="1070610"/>
            <a:ext cx="3020695" cy="491490"/>
          </a:xfrm>
          <a:prstGeom prst="parallelogram">
            <a:avLst>
              <a:gd name="adj" fmla="val 46623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56005" y="1092835"/>
            <a:ext cx="2971800" cy="549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kumimoji="1"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编码的作用和意义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61840" y="4678045"/>
            <a:ext cx="249491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数据间的内在联系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475" y="2748280"/>
            <a:ext cx="6383655" cy="16376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11080" y="3623945"/>
            <a:ext cx="1237615" cy="2487295"/>
          </a:xfrm>
          <a:prstGeom prst="rect">
            <a:avLst/>
          </a:prstGeom>
        </p:spPr>
      </p:pic>
      <p:sp>
        <p:nvSpPr>
          <p:cNvPr id="4" name="圆角矩形 3">
            <a:hlinkClick r:id="rId5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8" name="圆角矩形 7">
            <a:hlinkClick r:id="rId6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0" name="圆角矩形 9">
            <a:hlinkClick r:id="rId7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206500" y="1860550"/>
            <a:ext cx="99968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根据下面的编码场景，说说这些编码能帮我们解决哪些问题？</a:t>
            </a:r>
          </a:p>
        </p:txBody>
      </p:sp>
      <p:sp>
        <p:nvSpPr>
          <p:cNvPr id="14" name="平行四边形 13"/>
          <p:cNvSpPr/>
          <p:nvPr/>
        </p:nvSpPr>
        <p:spPr>
          <a:xfrm>
            <a:off x="905510" y="1070610"/>
            <a:ext cx="3329940" cy="491490"/>
          </a:xfrm>
          <a:prstGeom prst="parallelogram">
            <a:avLst>
              <a:gd name="adj" fmla="val 46623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33145" y="1092835"/>
            <a:ext cx="2971800" cy="549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kumimoji="1"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编码解决生活中问题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9471"/>
          <a:stretch>
            <a:fillRect/>
          </a:stretch>
        </p:blipFill>
        <p:spPr>
          <a:xfrm>
            <a:off x="2226310" y="2600960"/>
            <a:ext cx="7967980" cy="2882265"/>
          </a:xfrm>
          <a:prstGeom prst="rect">
            <a:avLst/>
          </a:prstGeom>
        </p:spPr>
      </p:pic>
      <p:sp>
        <p:nvSpPr>
          <p:cNvPr id="5" name="圆角矩形 4">
            <a:hlinkClick r:id="rId4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5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2" name="圆角矩形 11">
            <a:hlinkClick r:id="rId7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028065" y="1429385"/>
            <a:ext cx="928941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 dirty="0">
                <a:gradFill>
                  <a:gsLst>
                    <a:gs pos="0">
                      <a:srgbClr val="D92763"/>
                    </a:gs>
                    <a:gs pos="50000">
                      <a:srgbClr val="E3447A"/>
                    </a:gs>
                    <a:gs pos="100000">
                      <a:srgbClr val="EC609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活动总结：</a:t>
            </a:r>
          </a:p>
          <a:p>
            <a:pPr>
              <a:lnSpc>
                <a:spcPct val="150000"/>
              </a:lnSpc>
            </a:pPr>
            <a:r>
              <a:rPr lang="en-US" altLang="zh-CN" sz="2200" kern="1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200" kern="1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本活动通过</a:t>
            </a:r>
            <a:r>
              <a:rPr lang="zh-CN" altLang="en-US" sz="2200" kern="1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为义卖活动制订编码方案，理解生活中编码的需求和作用。</a:t>
            </a:r>
            <a:r>
              <a:rPr lang="zh-CN" altLang="zh-CN" sz="2200" kern="1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在整个学习活动过程中，</a:t>
            </a:r>
            <a:r>
              <a:rPr lang="zh-CN" altLang="en-US" sz="2200" kern="1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通过确定各个环节使用编码的</a:t>
            </a:r>
            <a:r>
              <a:rPr lang="en-US" altLang="zh-CN" sz="2200" kern="1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u="sng" kern="1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2200" kern="1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200" kern="1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，探寻编码的</a:t>
            </a:r>
            <a:r>
              <a:rPr lang="en-US" altLang="zh-CN" sz="2200" u="sng" kern="1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200" kern="1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200" kern="1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交流并完善</a:t>
            </a:r>
            <a:r>
              <a:rPr lang="en-US" altLang="zh-CN" sz="2200" kern="1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u="sng" kern="1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zh-CN" altLang="en-US" sz="2200" kern="1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。以形成爱心义卖活动编码方案，便于对物品进行分类管理，同时方便销售。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34845" y="4689475"/>
            <a:ext cx="205930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200" b="1" kern="100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A.</a:t>
            </a:r>
            <a:r>
              <a:rPr lang="zh-CN" altLang="en-US" sz="2200" b="1" kern="100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目的和形式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591050" y="4689475"/>
            <a:ext cx="205930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200" b="1" kern="100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B.</a:t>
            </a:r>
            <a:r>
              <a:rPr lang="zh-CN" altLang="en-US" sz="2200" b="1" kern="100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实现方法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247255" y="4689475"/>
            <a:ext cx="192151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200" b="1" kern="100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C.</a:t>
            </a:r>
            <a:r>
              <a:rPr lang="zh-CN" altLang="en-US" sz="2200" b="1" kern="100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编码方案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76585" y="2468245"/>
            <a:ext cx="845185" cy="2719070"/>
          </a:xfrm>
          <a:prstGeom prst="rect">
            <a:avLst/>
          </a:prstGeom>
        </p:spPr>
      </p:pic>
      <p:sp>
        <p:nvSpPr>
          <p:cNvPr id="28" name="云形标注 27"/>
          <p:cNvSpPr/>
          <p:nvPr/>
        </p:nvSpPr>
        <p:spPr>
          <a:xfrm>
            <a:off x="9567545" y="1096010"/>
            <a:ext cx="1612265" cy="1029335"/>
          </a:xfrm>
          <a:prstGeom prst="cloudCallout">
            <a:avLst>
              <a:gd name="adj1" fmla="val 45790"/>
              <a:gd name="adj2" fmla="val 81384"/>
            </a:avLst>
          </a:prstGeom>
          <a:solidFill>
            <a:schemeClr val="bg1"/>
          </a:solidFill>
          <a:ln w="15875">
            <a:solidFill>
              <a:srgbClr val="4AACC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9836150" y="1250950"/>
            <a:ext cx="1252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charset="0"/>
              <a:buNone/>
            </a:pPr>
            <a:r>
              <a:rPr lang="zh-CN" altLang="en-US" sz="2000" kern="0" dirty="0">
                <a:solidFill>
                  <a:srgbClr val="F21E73"/>
                </a:solidFill>
                <a:uFillTx/>
                <a:latin typeface="方正楷体简体" panose="02000000000000000000" charset="-122"/>
                <a:ea typeface="方正楷体简体" panose="02000000000000000000" charset="-122"/>
                <a:sym typeface="+mn-ea"/>
              </a:rPr>
              <a:t>选一选，填一填</a:t>
            </a:r>
          </a:p>
        </p:txBody>
      </p:sp>
      <p:sp>
        <p:nvSpPr>
          <p:cNvPr id="5" name="圆角矩形 4">
            <a:hlinkClick r:id="rId4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5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2" name="圆角矩形 11">
            <a:hlinkClick r:id="rId7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3635375" y="2501265"/>
            <a:ext cx="4326890" cy="1904365"/>
          </a:xfrm>
          <a:prstGeom prst="rect">
            <a:avLst/>
          </a:prstGeom>
          <a:noFill/>
          <a:ln w="28575" cmpd="sng">
            <a:solidFill>
              <a:srgbClr val="92D05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7490" y="1560830"/>
            <a:ext cx="3731260" cy="165481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413760" y="3261360"/>
            <a:ext cx="49530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xmlns="" val="200" checksum="282533468"/>
                </a:ext>
              </a:extLst>
            </a:pPr>
            <a:r>
              <a:rPr lang="zh-CN" altLang="en-US" sz="2000" b="1">
                <a:gradFill>
                  <a:gsLst>
                    <a:gs pos="0">
                      <a:srgbClr val="D92763"/>
                    </a:gs>
                    <a:gs pos="50000">
                      <a:srgbClr val="E3447A"/>
                    </a:gs>
                    <a:gs pos="100000">
                      <a:srgbClr val="EC6091"/>
                    </a:gs>
                  </a:gsLst>
                  <a:lin ang="5400000" scaled="1"/>
                </a:gradFill>
                <a:latin typeface="方正兰亭黑_GBK"/>
                <a:ea typeface="方正兰亭黑_GBK"/>
              </a:rPr>
              <a:t>给全校同学的桌椅制订编码方案</a:t>
            </a:r>
          </a:p>
        </p:txBody>
      </p:sp>
      <p:pic>
        <p:nvPicPr>
          <p:cNvPr id="2" name="图片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425" y="5386070"/>
            <a:ext cx="1472565" cy="4603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376045" y="2277745"/>
            <a:ext cx="900176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l" defTabSz="266700" fontAlgn="auto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extLst>
                <a:ext uri="{35155182-B16C-46BC-9424-99874614C6A1}">
                  <wpsdc:indentchars xmlns:wpsdc="http://www.wps.cn/officeDocument/2017/drawingmlCustomData" xmlns="" val="200" checksum="3773799597"/>
                </a:ext>
              </a:extLst>
            </a:pP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学校经常举办活动，需要使用同学们的桌椅，活动后经常有人找不到自己的桌椅，为了更好地管理桌椅，给全校同学的桌椅制订一个编码方案。</a:t>
            </a:r>
          </a:p>
        </p:txBody>
      </p:sp>
      <p:sp>
        <p:nvSpPr>
          <p:cNvPr id="14" name="平行四边形 13"/>
          <p:cNvSpPr/>
          <p:nvPr/>
        </p:nvSpPr>
        <p:spPr>
          <a:xfrm>
            <a:off x="1111250" y="1276350"/>
            <a:ext cx="1854835" cy="491490"/>
          </a:xfrm>
          <a:prstGeom prst="parallelogram">
            <a:avLst>
              <a:gd name="adj" fmla="val 46623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341755" y="1298575"/>
            <a:ext cx="1518920" cy="549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kumimoji="1"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实践作业</a:t>
            </a:r>
          </a:p>
        </p:txBody>
      </p:sp>
      <p:pic>
        <p:nvPicPr>
          <p:cNvPr id="3" name="图片 2" descr="未命名作品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5095" y="3497580"/>
            <a:ext cx="3756025" cy="2867660"/>
          </a:xfrm>
          <a:prstGeom prst="rect">
            <a:avLst/>
          </a:prstGeom>
        </p:spPr>
      </p:pic>
      <p:sp>
        <p:nvSpPr>
          <p:cNvPr id="4" name="圆角矩形 3">
            <a:hlinkClick r:id="rId4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8" name="圆角矩形 7">
            <a:hlinkClick r:id="rId5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8" name="圆角矩形 17">
            <a:hlinkClick r:id="rId7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790065" y="2654300"/>
            <a:ext cx="8821420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了解生活中的编码需求，能运用不同的编码形式制订编码方案。</a:t>
            </a:r>
          </a:p>
          <a:p>
            <a:pPr>
              <a:lnSpc>
                <a:spcPts val="3280"/>
              </a:lnSpc>
            </a:pPr>
            <a:endParaRPr kumimoji="1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/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明确目标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34563" r="28604" b="38834"/>
          <a:stretch>
            <a:fillRect/>
          </a:stretch>
        </p:blipFill>
        <p:spPr>
          <a:xfrm>
            <a:off x="716885" y="1258883"/>
            <a:ext cx="741168" cy="58541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218539" y="2523158"/>
            <a:ext cx="571734" cy="623044"/>
            <a:chOff x="3931834" y="2087652"/>
            <a:chExt cx="571734" cy="623044"/>
          </a:xfrm>
        </p:grpSpPr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218539" y="3541015"/>
            <a:ext cx="571734" cy="623044"/>
            <a:chOff x="3931834" y="2087652"/>
            <a:chExt cx="571734" cy="623044"/>
          </a:xfrm>
        </p:grpSpPr>
        <p:sp>
          <p:nvSpPr>
            <p:cNvPr id="20" name="矩形 19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1790065" y="3672205"/>
            <a:ext cx="7501890" cy="51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为义卖物品制订编码方案，凸显活动的科技特色。</a:t>
            </a:r>
            <a:endParaRPr kumimoji="1"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未命名作品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4959" t="24639"/>
          <a:stretch>
            <a:fillRect/>
          </a:stretch>
        </p:blipFill>
        <p:spPr>
          <a:xfrm>
            <a:off x="9818370" y="2756535"/>
            <a:ext cx="2247900" cy="2871470"/>
          </a:xfrm>
          <a:prstGeom prst="rect">
            <a:avLst/>
          </a:prstGeom>
        </p:spPr>
      </p:pic>
      <p:sp>
        <p:nvSpPr>
          <p:cNvPr id="37" name="云形标注 36"/>
          <p:cNvSpPr/>
          <p:nvPr/>
        </p:nvSpPr>
        <p:spPr>
          <a:xfrm>
            <a:off x="8297545" y="1091565"/>
            <a:ext cx="2457450" cy="1310005"/>
          </a:xfrm>
          <a:prstGeom prst="cloudCallout">
            <a:avLst>
              <a:gd name="adj1" fmla="val 56684"/>
              <a:gd name="adj2" fmla="val 71673"/>
            </a:avLst>
          </a:prstGeom>
          <a:solidFill>
            <a:schemeClr val="bg1"/>
          </a:solidFill>
          <a:ln w="15875">
            <a:solidFill>
              <a:srgbClr val="4AACC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8686800" y="1233805"/>
            <a:ext cx="19246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charset="0"/>
              <a:buNone/>
            </a:pPr>
            <a:r>
              <a:rPr lang="zh-CN" altLang="en-US" sz="2000" kern="0" dirty="0">
                <a:solidFill>
                  <a:srgbClr val="F21E73"/>
                </a:solidFill>
                <a:uFillTx/>
                <a:latin typeface="方正楷体简体" panose="02000000000000000000" charset="-122"/>
                <a:ea typeface="方正楷体简体" panose="02000000000000000000" charset="-122"/>
                <a:sym typeface="+mn-ea"/>
              </a:rPr>
              <a:t>通过本节课的学习，你将有以下收获。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286060" y="9427016"/>
            <a:ext cx="5040000" cy="0"/>
          </a:xfrm>
          <a:prstGeom prst="line">
            <a:avLst/>
          </a:prstGeom>
          <a:ln>
            <a:solidFill>
              <a:srgbClr val="A5B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286125" y="2021840"/>
            <a:ext cx="5811520" cy="553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制订义卖活动编码方案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81513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63881" y="900593"/>
            <a:ext cx="349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准备爱心义卖活动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80760" y="900593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四年级下册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" y="2735542"/>
            <a:ext cx="3708684" cy="37086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b="50000"/>
          <a:stretch>
            <a:fillRect/>
          </a:stretch>
        </p:blipFill>
        <p:spPr>
          <a:xfrm>
            <a:off x="2515235" y="3553460"/>
            <a:ext cx="8281670" cy="7296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671185" y="1722120"/>
            <a:ext cx="5817235" cy="3491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2400" dirty="0">
                <a:latin typeface="楷体_GB2312" panose="02010609030101010101" charset="-122"/>
                <a:ea typeface="楷体_GB2312" panose="02010609030101010101" charset="-122"/>
              </a:rPr>
              <a:t> </a:t>
            </a:r>
            <a:r>
              <a:rPr lang="zh-CN" altLang="en-US" sz="2400" dirty="0">
                <a:latin typeface="楷体_GB2312" panose="02010609030101010101" charset="-122"/>
                <a:ea typeface="楷体_GB2312" panose="02010609030101010101" charset="-122"/>
              </a:rPr>
              <a:t>同学们积极响应学校的倡议，准备了丰富多样的义卖物品。为确保义卖活动有序进行，可以为物品制定编码，便于对物品进行分类管理，方便销售。</a:t>
            </a:r>
          </a:p>
          <a:p>
            <a:pPr indent="539750"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dirty="0">
                <a:latin typeface="楷体_GB2312" panose="02010609030101010101" charset="-122"/>
                <a:ea typeface="楷体_GB2312" panose="02010609030101010101" charset="-122"/>
              </a:rPr>
              <a:t>我们根据不同环节的需求设计制订义卖活动编码方案。</a:t>
            </a:r>
          </a:p>
        </p:txBody>
      </p:sp>
      <p:grpSp>
        <p:nvGrpSpPr>
          <p:cNvPr id="10" name="组合 9"/>
          <p:cNvGrpSpPr/>
          <p:nvPr/>
        </p:nvGrpSpPr>
        <p:grpSpPr>
          <a:xfrm rot="19957694">
            <a:off x="906213" y="110941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/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发现问题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76">
            <a:off x="766978" y="950773"/>
            <a:ext cx="660847" cy="6608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605" y="2978785"/>
            <a:ext cx="3126105" cy="2405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160" y="3589655"/>
            <a:ext cx="1021715" cy="227076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37845" y="2197100"/>
            <a:ext cx="2072640" cy="838200"/>
            <a:chOff x="846" y="3923"/>
            <a:chExt cx="3264" cy="1320"/>
          </a:xfrm>
        </p:grpSpPr>
        <p:sp>
          <p:nvSpPr>
            <p:cNvPr id="9" name="椭圆形标注 8"/>
            <p:cNvSpPr/>
            <p:nvPr/>
          </p:nvSpPr>
          <p:spPr>
            <a:xfrm>
              <a:off x="846" y="3923"/>
              <a:ext cx="3264" cy="1321"/>
            </a:xfrm>
            <a:prstGeom prst="wedgeEllipseCallout">
              <a:avLst>
                <a:gd name="adj1" fmla="val -29166"/>
                <a:gd name="adj2" fmla="val 65854"/>
              </a:avLst>
            </a:prstGeom>
            <a:solidFill>
              <a:srgbClr val="FFDD9C"/>
            </a:solidFill>
            <a:ln w="12700" cmpd="sng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17" y="4138"/>
              <a:ext cx="2723" cy="1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爱心义卖是个大型活动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175" y="3428365"/>
            <a:ext cx="1225550" cy="2432050"/>
          </a:xfrm>
          <a:prstGeom prst="rect">
            <a:avLst/>
          </a:prstGeom>
        </p:spPr>
      </p:pic>
      <p:sp>
        <p:nvSpPr>
          <p:cNvPr id="18" name="椭圆形标注 17"/>
          <p:cNvSpPr/>
          <p:nvPr/>
        </p:nvSpPr>
        <p:spPr>
          <a:xfrm>
            <a:off x="3531870" y="2242185"/>
            <a:ext cx="1936115" cy="839470"/>
          </a:xfrm>
          <a:prstGeom prst="wedgeEllipseCallout">
            <a:avLst>
              <a:gd name="adj1" fmla="val 15628"/>
              <a:gd name="adj2" fmla="val 68532"/>
            </a:avLst>
          </a:prstGeom>
          <a:solidFill>
            <a:srgbClr val="FFDD9C"/>
          </a:solidFill>
          <a:ln w="12700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658870" y="2390775"/>
            <a:ext cx="17291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设计编码能够提高效率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551180" y="3096895"/>
            <a:ext cx="2796540" cy="1904365"/>
          </a:xfrm>
          <a:prstGeom prst="rect">
            <a:avLst/>
          </a:prstGeom>
          <a:noFill/>
          <a:ln w="28575" cmpd="sng">
            <a:solidFill>
              <a:srgbClr val="92D05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 descr="灯泡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275" y="1284605"/>
            <a:ext cx="501650" cy="50165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315085" y="1214755"/>
            <a:ext cx="2124710" cy="671195"/>
            <a:chOff x="1936" y="2063"/>
            <a:chExt cx="3346" cy="1057"/>
          </a:xfrm>
        </p:grpSpPr>
        <p:grpSp>
          <p:nvGrpSpPr>
            <p:cNvPr id="28" name="组合 27"/>
            <p:cNvGrpSpPr/>
            <p:nvPr/>
          </p:nvGrpSpPr>
          <p:grpSpPr>
            <a:xfrm>
              <a:off x="2012" y="2093"/>
              <a:ext cx="3270" cy="1027"/>
              <a:chOff x="2027" y="2867"/>
              <a:chExt cx="3270" cy="1027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2027" y="2904"/>
                <a:ext cx="991" cy="991"/>
              </a:xfrm>
              <a:prstGeom prst="ellipse">
                <a:avLst/>
              </a:prstGeom>
              <a:solidFill>
                <a:srgbClr val="FF6C0D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742" y="2867"/>
                <a:ext cx="991" cy="991"/>
              </a:xfrm>
              <a:prstGeom prst="ellipse">
                <a:avLst/>
              </a:prstGeom>
              <a:solidFill>
                <a:srgbClr val="FF881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551" y="2867"/>
                <a:ext cx="991" cy="991"/>
              </a:xfrm>
              <a:prstGeom prst="ellipse">
                <a:avLst/>
              </a:prstGeom>
              <a:solidFill>
                <a:srgbClr val="FE9B1C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307" y="2867"/>
                <a:ext cx="991" cy="99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936" y="2063"/>
              <a:ext cx="3310" cy="991"/>
              <a:chOff x="5446" y="2370"/>
              <a:chExt cx="3310" cy="991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5446" y="2370"/>
                <a:ext cx="991" cy="991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6132" y="2370"/>
                <a:ext cx="991" cy="99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6941" y="2370"/>
                <a:ext cx="991" cy="99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7765" y="2370"/>
                <a:ext cx="991" cy="99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1355725" y="1323975"/>
            <a:ext cx="211772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3280"/>
              </a:lnSpc>
            </a:pPr>
            <a:endParaRPr kumimoji="1" lang="zh-CN" altLang="en-US" sz="3600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745" y="1282065"/>
            <a:ext cx="2303145" cy="571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1180" y="3331845"/>
            <a:ext cx="305625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600">
                <a:solidFill>
                  <a:schemeClr val="accent2"/>
                </a:solidFill>
                <a:latin typeface="方正兰亭黑_GBK"/>
                <a:ea typeface="方正兰亭黑_GBK"/>
                <a:sym typeface="+mn-ea"/>
              </a:rPr>
              <a:t>1.</a:t>
            </a:r>
            <a:r>
              <a:rPr lang="zh-CN" altLang="en-US" sz="1600">
                <a:solidFill>
                  <a:schemeClr val="accent2"/>
                </a:solidFill>
                <a:latin typeface="方正兰亭黑_GBK"/>
                <a:ea typeface="方正兰亭黑_GBK"/>
                <a:sym typeface="+mn-ea"/>
              </a:rPr>
              <a:t>熟悉义卖活动的基本环节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1180" y="3788410"/>
            <a:ext cx="262255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600">
                <a:solidFill>
                  <a:schemeClr val="accent2"/>
                </a:solidFill>
                <a:latin typeface="方正兰亭黑_GBK"/>
                <a:ea typeface="方正兰亭黑_GBK"/>
                <a:sym typeface="+mn-ea"/>
              </a:rPr>
              <a:t>2.</a:t>
            </a:r>
            <a:r>
              <a:rPr lang="zh-CN" altLang="en-US" sz="1600">
                <a:solidFill>
                  <a:schemeClr val="accent2"/>
                </a:solidFill>
                <a:latin typeface="方正兰亭黑_GBK"/>
                <a:ea typeface="方正兰亭黑_GBK"/>
                <a:sym typeface="+mn-ea"/>
              </a:rPr>
              <a:t>分析义卖活动各个环节的编码需求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1180" y="4370705"/>
            <a:ext cx="27590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600">
                <a:solidFill>
                  <a:schemeClr val="accent2"/>
                </a:solidFill>
                <a:latin typeface="方正兰亭黑_GBK"/>
                <a:ea typeface="方正兰亭黑_GBK"/>
                <a:sym typeface="+mn-ea"/>
              </a:rPr>
              <a:t>3.</a:t>
            </a:r>
            <a:r>
              <a:rPr lang="zh-CN" altLang="en-US" sz="1600">
                <a:solidFill>
                  <a:schemeClr val="accent2"/>
                </a:solidFill>
                <a:latin typeface="方正兰亭黑_GBK"/>
                <a:ea typeface="方正兰亭黑_GBK"/>
                <a:sym typeface="+mn-ea"/>
              </a:rPr>
              <a:t>思考制订义卖物品编码方案的流程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496310" y="3320415"/>
            <a:ext cx="26136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rgbClr val="7030A0"/>
                </a:solidFill>
                <a:latin typeface="方正兰亭黑_GBK"/>
                <a:ea typeface="方正兰亭黑_GBK"/>
              </a:rPr>
              <a:t>1.</a:t>
            </a:r>
            <a:r>
              <a:rPr lang="zh-CN" altLang="en-US" sz="1600">
                <a:solidFill>
                  <a:srgbClr val="7030A0"/>
                </a:solidFill>
                <a:latin typeface="方正兰亭黑_GBK"/>
                <a:ea typeface="方正兰亭黑_GBK"/>
              </a:rPr>
              <a:t>确定各个环节使用编码的目的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96310" y="3851910"/>
            <a:ext cx="289433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rgbClr val="7030A0"/>
                </a:solidFill>
                <a:latin typeface="方正兰亭黑_GBK"/>
                <a:ea typeface="方正兰亭黑_GBK"/>
              </a:rPr>
              <a:t>2.</a:t>
            </a:r>
            <a:r>
              <a:rPr lang="zh-CN" altLang="en-US" sz="1600">
                <a:solidFill>
                  <a:srgbClr val="7030A0"/>
                </a:solidFill>
                <a:latin typeface="方正兰亭黑_GBK"/>
                <a:ea typeface="方正兰亭黑_GBK"/>
              </a:rPr>
              <a:t>确定各个环节的编码形式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496310" y="4234815"/>
            <a:ext cx="289433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rgbClr val="7030A0"/>
                </a:solidFill>
                <a:latin typeface="方正兰亭黑_GBK"/>
                <a:ea typeface="方正兰亭黑_GBK"/>
              </a:rPr>
              <a:t>3.</a:t>
            </a:r>
            <a:r>
              <a:rPr lang="zh-CN" altLang="en-US" sz="1600">
                <a:solidFill>
                  <a:srgbClr val="7030A0"/>
                </a:solidFill>
                <a:latin typeface="方正兰亭黑_GBK"/>
                <a:ea typeface="方正兰亭黑_GBK"/>
              </a:rPr>
              <a:t>探寻编码的实现方法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359525" y="3400425"/>
            <a:ext cx="25400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rgbClr val="00B0F0"/>
                </a:solidFill>
                <a:latin typeface="方正兰亭黑_GBK"/>
                <a:ea typeface="方正兰亭黑_GBK"/>
              </a:rPr>
              <a:t>1.</a:t>
            </a:r>
            <a:r>
              <a:rPr lang="zh-CN" altLang="en-US" sz="1600">
                <a:solidFill>
                  <a:srgbClr val="00B0F0"/>
                </a:solidFill>
                <a:latin typeface="方正兰亭黑_GBK"/>
                <a:ea typeface="方正兰亭黑_GBK"/>
              </a:rPr>
              <a:t>用编码建立数据间的内在联系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348095" y="4217670"/>
            <a:ext cx="263207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rgbClr val="00B0F0"/>
                </a:solidFill>
                <a:latin typeface="方正兰亭黑_GBK"/>
                <a:ea typeface="方正兰亭黑_GBK"/>
              </a:rPr>
              <a:t>2.</a:t>
            </a:r>
            <a:r>
              <a:rPr lang="zh-CN" altLang="en-US" sz="1600">
                <a:solidFill>
                  <a:srgbClr val="00B0F0"/>
                </a:solidFill>
                <a:latin typeface="方正兰亭黑_GBK"/>
                <a:ea typeface="方正兰亭黑_GBK"/>
              </a:rPr>
              <a:t>编码能够解决的问题</a:t>
            </a:r>
          </a:p>
        </p:txBody>
      </p:sp>
      <p:pic>
        <p:nvPicPr>
          <p:cNvPr id="2" name="图片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500" y="2114550"/>
            <a:ext cx="2381885" cy="133159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3476625" y="3096895"/>
            <a:ext cx="2673985" cy="1904365"/>
          </a:xfrm>
          <a:prstGeom prst="rect">
            <a:avLst/>
          </a:prstGeom>
          <a:noFill/>
          <a:ln w="28575" cmpd="sng">
            <a:solidFill>
              <a:srgbClr val="92D05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264910" y="3096260"/>
            <a:ext cx="2731770" cy="1904365"/>
          </a:xfrm>
          <a:prstGeom prst="rect">
            <a:avLst/>
          </a:prstGeom>
          <a:noFill/>
          <a:ln w="28575" cmpd="sng">
            <a:solidFill>
              <a:srgbClr val="92D05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9211310" y="3096260"/>
            <a:ext cx="2439670" cy="1904365"/>
          </a:xfrm>
          <a:prstGeom prst="rect">
            <a:avLst/>
          </a:prstGeom>
          <a:noFill/>
          <a:ln w="28575" cmpd="sng">
            <a:solidFill>
              <a:srgbClr val="92D05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7420" y="2043430"/>
            <a:ext cx="2553335" cy="1402715"/>
          </a:xfrm>
          <a:prstGeom prst="rect">
            <a:avLst/>
          </a:prstGeom>
        </p:spPr>
      </p:pic>
      <p:pic>
        <p:nvPicPr>
          <p:cNvPr id="5" name="图片 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7780" y="2148205"/>
            <a:ext cx="2621280" cy="1332230"/>
          </a:xfrm>
          <a:prstGeom prst="rect">
            <a:avLst/>
          </a:prstGeom>
        </p:spPr>
      </p:pic>
      <p:pic>
        <p:nvPicPr>
          <p:cNvPr id="6" name="图片 5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0345" y="2259330"/>
            <a:ext cx="2503170" cy="110998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259570" y="3411855"/>
            <a:ext cx="22777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6400" fontAlgn="auto">
              <a:extLst>
                <a:ext uri="{35155182-B16C-46BC-9424-99874614C6A1}">
                  <wpsdc:indentchars xmlns:wpsdc="http://www.wps.cn/officeDocument/2017/drawingmlCustomData" xmlns="" val="200" checksum="1740828767"/>
                </a:ext>
              </a:extLst>
            </a:pPr>
            <a:r>
              <a:rPr lang="zh-CN" altLang="en-US" sz="1600">
                <a:gradFill>
                  <a:gsLst>
                    <a:gs pos="0">
                      <a:srgbClr val="D92763"/>
                    </a:gs>
                    <a:gs pos="50000">
                      <a:srgbClr val="E3447A"/>
                    </a:gs>
                    <a:gs pos="100000">
                      <a:srgbClr val="EC6091"/>
                    </a:gs>
                  </a:gsLst>
                  <a:lin ang="5400000" scaled="1"/>
                </a:gradFill>
                <a:latin typeface="方正兰亭黑_GBK"/>
                <a:ea typeface="方正兰亭黑_GBK"/>
              </a:rPr>
              <a:t>给全校同学的桌椅制订一个编码方案。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498850" y="4606290"/>
            <a:ext cx="289433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rgbClr val="7030A0"/>
                </a:solidFill>
                <a:latin typeface="方正兰亭黑_GBK"/>
                <a:ea typeface="方正兰亭黑_GBK"/>
              </a:rPr>
              <a:t>4.</a:t>
            </a:r>
            <a:r>
              <a:rPr lang="zh-CN" altLang="en-US" sz="1600">
                <a:solidFill>
                  <a:srgbClr val="7030A0"/>
                </a:solidFill>
                <a:latin typeface="方正兰亭黑_GBK"/>
                <a:ea typeface="方正兰亭黑_GBK"/>
              </a:rPr>
              <a:t>交流并完善编码方案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505200" y="2956560"/>
            <a:ext cx="4785360" cy="2246630"/>
          </a:xfrm>
          <a:prstGeom prst="rect">
            <a:avLst/>
          </a:prstGeom>
          <a:noFill/>
          <a:ln w="28575" cmpd="sng">
            <a:solidFill>
              <a:srgbClr val="92D05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50615" y="3400425"/>
            <a:ext cx="40278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b="1">
                <a:solidFill>
                  <a:schemeClr val="accent2"/>
                </a:solidFill>
                <a:latin typeface="方正兰亭黑_GBK"/>
                <a:ea typeface="方正兰亭黑_GBK"/>
                <a:sym typeface="+mn-ea"/>
              </a:rPr>
              <a:t>1.</a:t>
            </a:r>
            <a:r>
              <a:rPr lang="zh-CN" altLang="en-US" sz="2000" b="1">
                <a:solidFill>
                  <a:schemeClr val="accent2"/>
                </a:solidFill>
                <a:latin typeface="方正兰亭黑_GBK"/>
                <a:ea typeface="方正兰亭黑_GBK"/>
                <a:sym typeface="+mn-ea"/>
              </a:rPr>
              <a:t>熟悉义卖活动的基本环节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50615" y="3919855"/>
            <a:ext cx="431038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b="1">
                <a:solidFill>
                  <a:schemeClr val="accent2"/>
                </a:solidFill>
                <a:latin typeface="方正兰亭黑_GBK"/>
                <a:ea typeface="方正兰亭黑_GBK"/>
                <a:sym typeface="+mn-ea"/>
              </a:rPr>
              <a:t>2.</a:t>
            </a:r>
            <a:r>
              <a:rPr lang="zh-CN" altLang="en-US" sz="2000" b="1">
                <a:solidFill>
                  <a:schemeClr val="accent2"/>
                </a:solidFill>
                <a:latin typeface="方正兰亭黑_GBK"/>
                <a:ea typeface="方正兰亭黑_GBK"/>
                <a:sym typeface="+mn-ea"/>
              </a:rPr>
              <a:t>分析义卖活动各个环节的编码需求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50615" y="4439285"/>
            <a:ext cx="45345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b="1">
                <a:solidFill>
                  <a:schemeClr val="accent2"/>
                </a:solidFill>
                <a:latin typeface="方正兰亭黑_GBK"/>
                <a:ea typeface="方正兰亭黑_GBK"/>
                <a:sym typeface="+mn-ea"/>
              </a:rPr>
              <a:t>3.</a:t>
            </a:r>
            <a:r>
              <a:rPr lang="zh-CN" altLang="en-US" sz="2000" b="1">
                <a:solidFill>
                  <a:schemeClr val="accent2"/>
                </a:solidFill>
                <a:latin typeface="方正兰亭黑_GBK"/>
                <a:ea typeface="方正兰亭黑_GBK"/>
                <a:sym typeface="+mn-ea"/>
              </a:rPr>
              <a:t>思考制订义卖物品编码方案的流程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0470" y="1207135"/>
            <a:ext cx="4166235" cy="23291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9395" y="1317625"/>
            <a:ext cx="211772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3280"/>
              </a:lnSpc>
            </a:pPr>
            <a:endParaRPr kumimoji="1" lang="zh-CN" altLang="en-US" sz="3600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pic>
        <p:nvPicPr>
          <p:cNvPr id="4" name="图片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425" y="5386070"/>
            <a:ext cx="1472565" cy="4603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89000" y="1868170"/>
            <a:ext cx="4291965" cy="1857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 fontAlgn="auto">
              <a:lnSpc>
                <a:spcPct val="200000"/>
              </a:lnSpc>
              <a:buClr>
                <a:srgbClr val="FFC000"/>
              </a:buClr>
              <a:buSzPct val="90000"/>
              <a:buFont typeface="Wingdings" panose="05000000000000000000" charset="0"/>
              <a:buChar char="u"/>
            </a:pPr>
            <a:r>
              <a:rPr kumimoji="1" lang="en-US" altLang="zh-CN" sz="2800" dirty="0">
                <a:latin typeface="方正楷体_GBK" panose="02000000000000000000" charset="-122"/>
                <a:ea typeface="方正楷体_GBK" panose="02000000000000000000" charset="-122"/>
              </a:rPr>
              <a:t> </a:t>
            </a: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义卖活动有哪几个阶段？</a:t>
            </a:r>
          </a:p>
          <a:p>
            <a:pPr indent="0" fontAlgn="auto">
              <a:lnSpc>
                <a:spcPct val="200000"/>
              </a:lnSpc>
              <a:buClr>
                <a:srgbClr val="FFC000"/>
              </a:buClr>
              <a:buSzPct val="90000"/>
              <a:buFont typeface="Wingdings" panose="05000000000000000000" charset="0"/>
              <a:buChar char="u"/>
            </a:pPr>
            <a:r>
              <a:rPr kumimoji="1" lang="en-US" altLang="zh-CN" sz="2800" dirty="0">
                <a:latin typeface="方正楷体_GBK" panose="02000000000000000000" charset="-122"/>
                <a:ea typeface="方正楷体_GBK" panose="02000000000000000000" charset="-122"/>
              </a:rPr>
              <a:t> </a:t>
            </a: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有哪些工作和注意事项？</a:t>
            </a:r>
          </a:p>
          <a:p>
            <a:pPr>
              <a:lnSpc>
                <a:spcPts val="3280"/>
              </a:lnSpc>
              <a:buSzPct val="90000"/>
            </a:pPr>
            <a:endParaRPr kumimoji="1" lang="zh-CN" altLang="en-US" sz="2800" dirty="0">
              <a:latin typeface="方正楷体_GBK" panose="02000000000000000000" charset="-122"/>
              <a:ea typeface="方正楷体_GBK" panose="02000000000000000000" charset="-122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1010285" y="1344930"/>
            <a:ext cx="2093595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未命名作品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10285" y="3971290"/>
            <a:ext cx="2967355" cy="21558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220" y="779780"/>
            <a:ext cx="5210175" cy="5059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940" y="1367790"/>
            <a:ext cx="1841500" cy="584200"/>
          </a:xfrm>
          <a:prstGeom prst="rect">
            <a:avLst/>
          </a:prstGeom>
        </p:spPr>
      </p:pic>
      <p:sp>
        <p:nvSpPr>
          <p:cNvPr id="2" name="圆角矩形 1">
            <a:hlinkClick r:id="rId6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7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5" name="圆角矩形 4">
            <a:hlinkClick r:id="rId8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9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291590" y="1848485"/>
            <a:ext cx="74472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选一选，哪些环节可以使用编码？说说理由。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1516380" y="2359660"/>
          <a:ext cx="9192260" cy="3159125"/>
        </p:xfrm>
        <a:graphic>
          <a:graphicData uri="http://schemas.openxmlformats.org/drawingml/2006/table">
            <a:tbl>
              <a:tblPr/>
              <a:tblGrid>
                <a:gridCol w="250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4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985">
                <a:tc>
                  <a:txBody>
                    <a:bodyPr/>
                    <a:lstStyle/>
                    <a:p>
                      <a:pPr marL="428625" indent="-342900" algn="ctr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Wingdings" panose="05000000000000000000" charset="0"/>
                        <a:buChar char="l"/>
                      </a:pPr>
                      <a:r>
                        <a:rPr lang="zh-CN" sz="2400" b="1">
                          <a:solidFill>
                            <a:srgbClr val="FFFFFF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活动环节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428625" indent="-342900" algn="ctr">
                        <a:spcBef>
                          <a:spcPts val="300"/>
                        </a:spcBef>
                        <a:buClr>
                          <a:srgbClr val="FFC000"/>
                        </a:buClr>
                        <a:buSzTx/>
                        <a:buFont typeface="Wingdings" panose="05000000000000000000" charset="0"/>
                        <a:buChar char="l"/>
                      </a:pPr>
                      <a:r>
                        <a:rPr lang="zh-CN" sz="2400" b="1">
                          <a:solidFill>
                            <a:srgbClr val="FFFFFF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是否需要编码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428625" indent="-342900" algn="ctr">
                        <a:spcBef>
                          <a:spcPts val="300"/>
                        </a:spcBef>
                        <a:buClr>
                          <a:srgbClr val="FFC000"/>
                        </a:buClr>
                        <a:buSzTx/>
                        <a:buFont typeface="Wingdings" panose="05000000000000000000" charset="0"/>
                        <a:buChar char="l"/>
                      </a:pPr>
                      <a:r>
                        <a:rPr lang="zh-CN" sz="2400" b="1">
                          <a:solidFill>
                            <a:srgbClr val="FFFFFF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理 由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 marL="85725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活动发起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    </a:t>
                      </a:r>
                      <a:r>
                        <a:rPr lang="zh-CN" altLang="en-US" sz="2400" b="1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需要  </a:t>
                      </a:r>
                      <a:r>
                        <a:rPr lang="en-US" altLang="zh-CN" sz="2400" b="1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   </a:t>
                      </a:r>
                      <a:r>
                        <a:rPr lang="zh-CN" altLang="en-US" sz="2400" b="1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不需要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 marL="85725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 b="1">
                          <a:solidFill>
                            <a:srgbClr val="FF6C0D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物品收集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     </a:t>
                      </a:r>
                      <a:r>
                        <a:rPr lang="zh-CN" altLang="en-US" sz="2400" b="1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需要  </a:t>
                      </a:r>
                      <a:r>
                        <a:rPr lang="en-US" altLang="zh-CN" sz="2400" b="1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   </a:t>
                      </a:r>
                      <a:r>
                        <a:rPr lang="zh-CN" altLang="en-US" sz="2400" b="1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不需要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 marL="85725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 b="1">
                          <a:solidFill>
                            <a:srgbClr val="1D41D5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物品展示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     </a:t>
                      </a:r>
                      <a:r>
                        <a:rPr lang="zh-CN" altLang="en-US" sz="2400" b="1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需要</a:t>
                      </a:r>
                      <a:r>
                        <a:rPr lang="en-US" altLang="zh-CN" sz="2400" b="1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    </a:t>
                      </a:r>
                      <a:r>
                        <a:rPr lang="zh-CN" altLang="en-US" sz="2400" b="1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  不需要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 marL="85725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 b="1">
                          <a:solidFill>
                            <a:srgbClr val="7030A0"/>
                          </a:solidFill>
                          <a:latin typeface="方正楷体_GBK" panose="02000000000000000000" charset="-122"/>
                          <a:ea typeface="方正楷体_GBK" panose="02000000000000000000" charset="-122"/>
                        </a:rPr>
                        <a:t>物品销售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     </a:t>
                      </a:r>
                      <a:r>
                        <a:rPr lang="zh-CN" altLang="en-US" sz="2400" b="1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需要 </a:t>
                      </a:r>
                      <a:r>
                        <a:rPr lang="en-US" altLang="zh-CN" sz="2400" b="1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     </a:t>
                      </a:r>
                      <a:r>
                        <a:rPr lang="zh-CN" altLang="en-US" sz="2400" b="1">
                          <a:latin typeface="方正楷体_GBK" panose="02000000000000000000" charset="-122"/>
                          <a:ea typeface="方正楷体_GBK" panose="02000000000000000000" charset="-122"/>
                          <a:cs typeface="方正楷体_GBK" panose="02000000000000000000" charset="-122"/>
                        </a:rPr>
                        <a:t>不需要</a:t>
                      </a: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endParaRPr sz="2400" b="1">
                        <a:latin typeface="方正楷体_GBK" panose="02000000000000000000" charset="-122"/>
                        <a:ea typeface="方正楷体_GBK" panose="02000000000000000000" charset="-122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流程图: 终止 8"/>
          <p:cNvSpPr/>
          <p:nvPr/>
        </p:nvSpPr>
        <p:spPr>
          <a:xfrm>
            <a:off x="918845" y="1093470"/>
            <a:ext cx="1830705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430" y="1103630"/>
            <a:ext cx="1536700" cy="5842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883785" y="3309620"/>
            <a:ext cx="251460" cy="251460"/>
          </a:xfrm>
          <a:prstGeom prst="rect">
            <a:avLst/>
          </a:prstGeom>
          <a:solidFill>
            <a:srgbClr val="BDD7EE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970270" y="3309620"/>
            <a:ext cx="251460" cy="251460"/>
          </a:xfrm>
          <a:prstGeom prst="rect">
            <a:avLst/>
          </a:prstGeom>
          <a:solidFill>
            <a:srgbClr val="BDD7EE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83785" y="3256915"/>
            <a:ext cx="283845" cy="283845"/>
          </a:xfrm>
          <a:prstGeom prst="rect">
            <a:avLst/>
          </a:prstGeom>
        </p:spPr>
      </p:pic>
      <p:pic>
        <p:nvPicPr>
          <p:cNvPr id="16" name="图片 15" descr="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70270" y="3256915"/>
            <a:ext cx="283845" cy="2838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883785" y="3910330"/>
            <a:ext cx="251460" cy="251460"/>
          </a:xfrm>
          <a:prstGeom prst="rect">
            <a:avLst/>
          </a:prstGeom>
          <a:solidFill>
            <a:srgbClr val="DEEBF7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983605" y="3910330"/>
            <a:ext cx="251460" cy="251460"/>
          </a:xfrm>
          <a:prstGeom prst="rect">
            <a:avLst/>
          </a:prstGeom>
          <a:solidFill>
            <a:srgbClr val="DEEBF7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883785" y="4486910"/>
            <a:ext cx="251460" cy="251460"/>
          </a:xfrm>
          <a:prstGeom prst="rect">
            <a:avLst/>
          </a:prstGeom>
          <a:solidFill>
            <a:srgbClr val="BDD7EE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970270" y="4483735"/>
            <a:ext cx="251460" cy="251460"/>
          </a:xfrm>
          <a:prstGeom prst="rect">
            <a:avLst/>
          </a:prstGeom>
          <a:solidFill>
            <a:srgbClr val="BDD7EE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883785" y="5074285"/>
            <a:ext cx="251460" cy="251460"/>
          </a:xfrm>
          <a:prstGeom prst="rect">
            <a:avLst/>
          </a:prstGeom>
          <a:solidFill>
            <a:srgbClr val="DEEBF7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983605" y="5086985"/>
            <a:ext cx="251460" cy="251460"/>
          </a:xfrm>
          <a:prstGeom prst="rect">
            <a:avLst/>
          </a:prstGeom>
          <a:solidFill>
            <a:srgbClr val="DEEBF7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83785" y="3872230"/>
            <a:ext cx="283845" cy="283845"/>
          </a:xfrm>
          <a:prstGeom prst="rect">
            <a:avLst/>
          </a:prstGeom>
        </p:spPr>
      </p:pic>
      <p:pic>
        <p:nvPicPr>
          <p:cNvPr id="24" name="图片 23" descr="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83605" y="3872230"/>
            <a:ext cx="283845" cy="283845"/>
          </a:xfrm>
          <a:prstGeom prst="rect">
            <a:avLst/>
          </a:prstGeom>
        </p:spPr>
      </p:pic>
      <p:pic>
        <p:nvPicPr>
          <p:cNvPr id="7" name="图片 6" descr="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4260" y="4436745"/>
            <a:ext cx="283845" cy="283845"/>
          </a:xfrm>
          <a:prstGeom prst="rect">
            <a:avLst/>
          </a:prstGeom>
        </p:spPr>
      </p:pic>
      <p:pic>
        <p:nvPicPr>
          <p:cNvPr id="25" name="图片 24" descr="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83605" y="4427220"/>
            <a:ext cx="283845" cy="283845"/>
          </a:xfrm>
          <a:prstGeom prst="rect">
            <a:avLst/>
          </a:prstGeom>
        </p:spPr>
      </p:pic>
      <p:pic>
        <p:nvPicPr>
          <p:cNvPr id="26" name="图片 25" descr="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83785" y="5037455"/>
            <a:ext cx="283845" cy="283845"/>
          </a:xfrm>
          <a:prstGeom prst="rect">
            <a:avLst/>
          </a:prstGeom>
        </p:spPr>
      </p:pic>
      <p:pic>
        <p:nvPicPr>
          <p:cNvPr id="27" name="图片 26" descr="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70270" y="5046980"/>
            <a:ext cx="283845" cy="283845"/>
          </a:xfrm>
          <a:prstGeom prst="rect">
            <a:avLst/>
          </a:prstGeom>
        </p:spPr>
      </p:pic>
      <p:pic>
        <p:nvPicPr>
          <p:cNvPr id="29" name="图片 28" descr="循环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4865" y="5586730"/>
            <a:ext cx="381635" cy="381635"/>
          </a:xfrm>
          <a:prstGeom prst="rect">
            <a:avLst/>
          </a:prstGeom>
          <a:effectLst/>
        </p:spPr>
      </p:pic>
      <p:sp>
        <p:nvSpPr>
          <p:cNvPr id="30" name="文本框 29"/>
          <p:cNvSpPr txBox="1"/>
          <p:nvPr/>
        </p:nvSpPr>
        <p:spPr>
          <a:xfrm>
            <a:off x="10096500" y="5586730"/>
            <a:ext cx="1100455" cy="56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r>
              <a:rPr kumimoji="1" lang="zh-CN" altLang="en-US" sz="1400" dirty="0">
                <a:latin typeface="方正大黑体_GBK" panose="02010600010101010101" charset="-122"/>
                <a:ea typeface="方正大黑体_GBK" panose="02010600010101010101" charset="-122"/>
              </a:rPr>
              <a:t>清空</a:t>
            </a:r>
          </a:p>
          <a:p>
            <a:pPr indent="0" algn="ctr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r>
              <a:rPr kumimoji="1" lang="zh-CN" altLang="en-US" sz="1400" dirty="0">
                <a:latin typeface="方正大黑体_GBK" panose="02010600010101010101" charset="-122"/>
                <a:ea typeface="方正大黑体_GBK" panose="02010600010101010101" charset="-122"/>
              </a:rPr>
              <a:t>重新选择</a:t>
            </a:r>
          </a:p>
        </p:txBody>
      </p:sp>
      <p:pic>
        <p:nvPicPr>
          <p:cNvPr id="32" name="图片 31" descr="鼠标箭头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520000">
            <a:off x="10004425" y="5742940"/>
            <a:ext cx="313055" cy="3130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58105" y="2870200"/>
            <a:ext cx="215201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r>
              <a:rPr kumimoji="1" lang="zh-CN" altLang="en-US" sz="1400" dirty="0">
                <a:solidFill>
                  <a:schemeClr val="bg1"/>
                </a:solidFill>
                <a:ea typeface="+mn-lt"/>
              </a:rPr>
              <a:t>（单击方框进行选择）</a:t>
            </a:r>
          </a:p>
        </p:txBody>
      </p:sp>
      <p:sp>
        <p:nvSpPr>
          <p:cNvPr id="2" name="圆角矩形 1">
            <a:hlinkClick r:id="rId11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6" name="圆角矩形 5">
            <a:hlinkClick r:id="rId12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8" name="圆角矩形 27">
            <a:hlinkClick r:id="rId13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31" name="圆角矩形 30">
            <a:hlinkClick r:id="rId14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/>
          <p:cNvSpPr/>
          <p:nvPr/>
        </p:nvSpPr>
        <p:spPr>
          <a:xfrm>
            <a:off x="628015" y="2628265"/>
            <a:ext cx="10785475" cy="2103755"/>
          </a:xfrm>
          <a:prstGeom prst="roundRect">
            <a:avLst/>
          </a:prstGeom>
          <a:solidFill>
            <a:srgbClr val="E1F5F9"/>
          </a:solidFill>
          <a:ln w="28575" cmpd="sng">
            <a:solidFill>
              <a:schemeClr val="accent3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燕尾形 20"/>
          <p:cNvSpPr/>
          <p:nvPr/>
        </p:nvSpPr>
        <p:spPr>
          <a:xfrm>
            <a:off x="1065530" y="3263900"/>
            <a:ext cx="2585085" cy="640715"/>
          </a:xfrm>
          <a:prstGeom prst="chevron">
            <a:avLst>
              <a:gd name="adj" fmla="val 56237"/>
            </a:avLst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23010" y="1779905"/>
            <a:ext cx="8842375" cy="991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kumimoji="1" lang="zh-CN" altLang="en-US" sz="2800" dirty="0">
                <a:latin typeface="方正楷体_GBK" panose="02000000000000000000" charset="-122"/>
                <a:ea typeface="方正楷体_GBK" panose="02000000000000000000" charset="-122"/>
              </a:rPr>
              <a:t>想一想制订义卖活动编码方案的流程，并排序。</a:t>
            </a:r>
          </a:p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endParaRPr kumimoji="1" lang="zh-CN" altLang="en-US" sz="2800" dirty="0">
              <a:latin typeface="方正楷体_GBK" panose="02000000000000000000" charset="-122"/>
              <a:ea typeface="方正楷体_GBK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10550" y="4943475"/>
            <a:ext cx="1711960" cy="398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dist" defTabSz="266700">
              <a:spcBef>
                <a:spcPts val="0"/>
              </a:spcBef>
              <a:buClrTx/>
              <a:buSzTx/>
              <a:buFontTx/>
            </a:pPr>
            <a:r>
              <a:rPr kumimoji="1" lang="zh-CN" altLang="en-US" sz="2000" b="1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明确编码目的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55360" y="4943475"/>
            <a:ext cx="1733550" cy="398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dist" defTabSz="266700">
              <a:spcBef>
                <a:spcPts val="0"/>
              </a:spcBef>
              <a:buClrTx/>
              <a:buSzTx/>
              <a:buFontTx/>
            </a:pPr>
            <a:r>
              <a:rPr kumimoji="1" lang="zh-CN" altLang="en-US" sz="2000" b="1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思考现实方法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899535" y="4943475"/>
            <a:ext cx="1734185" cy="398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dist" defTabSz="266700">
              <a:spcBef>
                <a:spcPts val="0"/>
              </a:spcBef>
              <a:buClrTx/>
              <a:buSzTx/>
              <a:buFontTx/>
            </a:pPr>
            <a:r>
              <a:rPr kumimoji="1" lang="zh-CN" altLang="en-US" sz="2000" b="1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交流完善方案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69085" y="4943475"/>
            <a:ext cx="1763395" cy="398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0" algn="dist" defTabSz="266700" fontAlgn="auto">
              <a:spcBef>
                <a:spcPts val="0"/>
              </a:spcBef>
              <a:spcAft>
                <a:spcPct val="0"/>
              </a:spcAft>
            </a:pPr>
            <a:r>
              <a:rPr kumimoji="1" lang="zh-CN" altLang="en-US" sz="2000" b="1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确定编程形式</a:t>
            </a:r>
          </a:p>
        </p:txBody>
      </p:sp>
      <p:sp>
        <p:nvSpPr>
          <p:cNvPr id="28" name="燕尾形 27"/>
          <p:cNvSpPr/>
          <p:nvPr/>
        </p:nvSpPr>
        <p:spPr>
          <a:xfrm>
            <a:off x="3526155" y="3263900"/>
            <a:ext cx="2585085" cy="640715"/>
          </a:xfrm>
          <a:prstGeom prst="chevron">
            <a:avLst>
              <a:gd name="adj" fmla="val 56237"/>
            </a:avLst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  <a:sym typeface="+mn-ea"/>
              </a:rPr>
              <a:t>②</a:t>
            </a:r>
          </a:p>
        </p:txBody>
      </p:sp>
      <p:sp>
        <p:nvSpPr>
          <p:cNvPr id="29" name="燕尾形 28"/>
          <p:cNvSpPr/>
          <p:nvPr/>
        </p:nvSpPr>
        <p:spPr>
          <a:xfrm>
            <a:off x="5986780" y="3263900"/>
            <a:ext cx="2585085" cy="640715"/>
          </a:xfrm>
          <a:prstGeom prst="chevron">
            <a:avLst>
              <a:gd name="adj" fmla="val 56237"/>
            </a:avLst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③</a:t>
            </a:r>
          </a:p>
        </p:txBody>
      </p:sp>
      <p:sp>
        <p:nvSpPr>
          <p:cNvPr id="30" name="燕尾形 29"/>
          <p:cNvSpPr/>
          <p:nvPr/>
        </p:nvSpPr>
        <p:spPr>
          <a:xfrm>
            <a:off x="8447405" y="3263900"/>
            <a:ext cx="2585085" cy="640715"/>
          </a:xfrm>
          <a:prstGeom prst="chevron">
            <a:avLst>
              <a:gd name="adj" fmla="val 56237"/>
            </a:avLst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④</a:t>
            </a:r>
          </a:p>
        </p:txBody>
      </p:sp>
      <p:pic>
        <p:nvPicPr>
          <p:cNvPr id="31" name="图片 30" descr="未命名作品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2091" t="26954" r="9394" b="1306"/>
          <a:stretch>
            <a:fillRect/>
          </a:stretch>
        </p:blipFill>
        <p:spPr>
          <a:xfrm>
            <a:off x="10760710" y="3631565"/>
            <a:ext cx="1168400" cy="224536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5213985" y="4239895"/>
            <a:ext cx="20821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b="1" dirty="0">
                <a:solidFill>
                  <a:schemeClr val="tx1"/>
                </a:solidFill>
                <a:ea typeface="+mn-lt"/>
                <a:sym typeface="+mn-ea"/>
              </a:rPr>
              <a:t>制订编码方案流程</a:t>
            </a:r>
          </a:p>
        </p:txBody>
      </p:sp>
      <p:sp>
        <p:nvSpPr>
          <p:cNvPr id="9" name="流程图: 终止 8"/>
          <p:cNvSpPr/>
          <p:nvPr/>
        </p:nvSpPr>
        <p:spPr>
          <a:xfrm>
            <a:off x="918845" y="1093470"/>
            <a:ext cx="1830705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440" y="1116330"/>
            <a:ext cx="1536700" cy="584200"/>
          </a:xfrm>
          <a:prstGeom prst="rect">
            <a:avLst/>
          </a:prstGeom>
        </p:spPr>
      </p:pic>
      <p:sp>
        <p:nvSpPr>
          <p:cNvPr id="27" name="云形标注 26"/>
          <p:cNvSpPr/>
          <p:nvPr/>
        </p:nvSpPr>
        <p:spPr>
          <a:xfrm>
            <a:off x="9202420" y="1514475"/>
            <a:ext cx="2308225" cy="1412240"/>
          </a:xfrm>
          <a:prstGeom prst="cloudCallout">
            <a:avLst>
              <a:gd name="adj1" fmla="val 45790"/>
              <a:gd name="adj2" fmla="val 81384"/>
            </a:avLst>
          </a:prstGeom>
          <a:solidFill>
            <a:schemeClr val="bg1"/>
          </a:solidFill>
          <a:ln w="15875">
            <a:solidFill>
              <a:srgbClr val="4AACC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9430385" y="1738630"/>
            <a:ext cx="19773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charset="0"/>
              <a:buNone/>
            </a:pPr>
            <a:r>
              <a:rPr lang="zh-CN" altLang="en-US" sz="2000" kern="0" dirty="0">
                <a:solidFill>
                  <a:srgbClr val="F21E73"/>
                </a:solidFill>
                <a:uFillTx/>
                <a:latin typeface="方正楷体简体" panose="02000000000000000000" charset="-122"/>
                <a:ea typeface="方正楷体简体" panose="02000000000000000000" charset="-122"/>
                <a:sym typeface="+mn-ea"/>
              </a:rPr>
              <a:t>试着拖动下方文字，放至合适的位置。</a:t>
            </a:r>
          </a:p>
        </p:txBody>
      </p:sp>
      <p:sp>
        <p:nvSpPr>
          <p:cNvPr id="14" name="圆角矩形 13">
            <a:hlinkClick r:id="rId5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5" name="圆角矩形 14">
            <a:hlinkClick r:id="rId6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6" name="圆角矩形 15">
            <a:hlinkClick r:id="rId7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7" name="圆角矩形 16">
            <a:hlinkClick r:id="rId8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4193540" y="3286125"/>
            <a:ext cx="48666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7030A0"/>
                </a:solidFill>
                <a:latin typeface="方正兰亭黑_GBK"/>
                <a:ea typeface="方正兰亭黑_GBK"/>
              </a:rPr>
              <a:t>1.</a:t>
            </a:r>
            <a:r>
              <a:rPr lang="zh-CN" altLang="en-US" sz="2000" b="1">
                <a:solidFill>
                  <a:srgbClr val="7030A0"/>
                </a:solidFill>
                <a:latin typeface="方正兰亭黑_GBK"/>
                <a:ea typeface="方正兰亭黑_GBK"/>
              </a:rPr>
              <a:t>确定各个环节使用编码的目的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193540" y="3771900"/>
            <a:ext cx="53892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7030A0"/>
                </a:solidFill>
                <a:latin typeface="方正兰亭黑_GBK"/>
                <a:ea typeface="方正兰亭黑_GBK"/>
              </a:rPr>
              <a:t>2.</a:t>
            </a:r>
            <a:r>
              <a:rPr lang="zh-CN" altLang="en-US" sz="2000" b="1">
                <a:solidFill>
                  <a:srgbClr val="7030A0"/>
                </a:solidFill>
                <a:latin typeface="方正兰亭黑_GBK"/>
                <a:ea typeface="方正兰亭黑_GBK"/>
              </a:rPr>
              <a:t>确定各个环节的编码形式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193540" y="4257675"/>
            <a:ext cx="417703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7030A0"/>
                </a:solidFill>
                <a:latin typeface="方正兰亭黑_GBK"/>
                <a:ea typeface="方正兰亭黑_GBK"/>
              </a:rPr>
              <a:t>3.</a:t>
            </a:r>
            <a:r>
              <a:rPr lang="zh-CN" altLang="en-US" sz="2000" b="1">
                <a:solidFill>
                  <a:srgbClr val="7030A0"/>
                </a:solidFill>
                <a:latin typeface="方正兰亭黑_GBK"/>
                <a:ea typeface="方正兰亭黑_GBK"/>
              </a:rPr>
              <a:t>探寻编码的实现方法</a:t>
            </a:r>
          </a:p>
        </p:txBody>
      </p:sp>
      <p:sp>
        <p:nvSpPr>
          <p:cNvPr id="22" name="矩形 21"/>
          <p:cNvSpPr/>
          <p:nvPr/>
        </p:nvSpPr>
        <p:spPr>
          <a:xfrm>
            <a:off x="3563620" y="2891155"/>
            <a:ext cx="5007610" cy="2338705"/>
          </a:xfrm>
          <a:prstGeom prst="rect">
            <a:avLst/>
          </a:prstGeom>
          <a:noFill/>
          <a:ln w="28575" cmpd="sng">
            <a:solidFill>
              <a:srgbClr val="92D05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7479"/>
          <a:stretch>
            <a:fillRect/>
          </a:stretch>
        </p:blipFill>
        <p:spPr>
          <a:xfrm>
            <a:off x="3721735" y="963295"/>
            <a:ext cx="4748530" cy="2270125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4196080" y="4743450"/>
            <a:ext cx="351409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7030A0"/>
                </a:solidFill>
                <a:latin typeface="方正兰亭黑_GBK"/>
                <a:ea typeface="方正兰亭黑_GBK"/>
              </a:rPr>
              <a:t>4.</a:t>
            </a:r>
            <a:r>
              <a:rPr lang="zh-CN" altLang="en-US" sz="2000" b="1">
                <a:solidFill>
                  <a:srgbClr val="7030A0"/>
                </a:solidFill>
                <a:latin typeface="方正兰亭黑_GBK"/>
                <a:ea typeface="方正兰亭黑_GBK"/>
              </a:rPr>
              <a:t>交流并完善编码方案</a:t>
            </a:r>
          </a:p>
        </p:txBody>
      </p:sp>
      <p:pic>
        <p:nvPicPr>
          <p:cNvPr id="3" name="图片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425" y="5386070"/>
            <a:ext cx="1472565" cy="4603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3644795,3649466,21582011,50042166,3650462],&quot;13&quot;:[20482067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06*194"/>
  <p:tag name="TABLE_ENDDRAG_RECT" val="127*200*606*1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80*218"/>
  <p:tag name="TABLE_ENDDRAG_RECT" val="233*211*580*2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19*229"/>
  <p:tag name="TABLE_ENDDRAG_RECT" val="181*214*619*22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886</Words>
  <Application>Microsoft Macintosh PowerPoint</Application>
  <PresentationFormat>宽屏</PresentationFormat>
  <Paragraphs>194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方正兰亭黑_GBK</vt:lpstr>
      <vt:lpstr>幼圆</vt:lpstr>
      <vt:lpstr>板报体</vt:lpstr>
      <vt:lpstr>华文中宋</vt:lpstr>
      <vt:lpstr>方正大黑体_GBK</vt:lpstr>
      <vt:lpstr>方正楷体简体</vt:lpstr>
      <vt:lpstr>等线 Light</vt:lpstr>
      <vt:lpstr>楷体_GB2312</vt:lpstr>
      <vt:lpstr>方正楷体_GBK</vt:lpstr>
      <vt:lpstr>宋体</vt:lpstr>
      <vt:lpstr>Arial</vt:lpstr>
      <vt:lpstr>Calibri</vt:lpstr>
      <vt:lpstr>微软雅黑</vt:lpstr>
      <vt:lpstr>Wingdings</vt:lpstr>
      <vt:lpstr>等线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姜 方琴</dc:creator>
  <cp:lastModifiedBy>Microsoft Office User</cp:lastModifiedBy>
  <cp:revision>143</cp:revision>
  <dcterms:created xsi:type="dcterms:W3CDTF">2021-01-10T05:35:00Z</dcterms:created>
  <dcterms:modified xsi:type="dcterms:W3CDTF">2025-02-08T07:41:11Z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3ED9DAB04B61445EB7038CFE467A6B76_13</vt:lpwstr>
  </property>
  <property fmtid="{D5CDD505-2E9C-101B-9397-08002B2CF9AE}" pid="3" name="KSOProductBuildVer">
    <vt:lpwstr>2052-12.1.0.19770</vt:lpwstr>
  </property>
</Properties>
</file>