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2"/>
    <p:sldMasterId id="2147483661" r:id="rId3"/>
  </p:sldMasterIdLst>
  <p:notesMasterIdLst>
    <p:notesMasterId r:id="rId24"/>
  </p:notesMasterIdLst>
  <p:handoutMasterIdLst>
    <p:handoutMasterId r:id="rId25"/>
  </p:handoutMasterIdLst>
  <p:sldIdLst>
    <p:sldId id="291" r:id="rId4"/>
    <p:sldId id="293" r:id="rId5"/>
    <p:sldId id="294" r:id="rId6"/>
    <p:sldId id="372" r:id="rId7"/>
    <p:sldId id="373" r:id="rId8"/>
    <p:sldId id="319" r:id="rId9"/>
    <p:sldId id="361" r:id="rId10"/>
    <p:sldId id="277" r:id="rId11"/>
    <p:sldId id="374" r:id="rId12"/>
    <p:sldId id="362" r:id="rId13"/>
    <p:sldId id="363" r:id="rId14"/>
    <p:sldId id="364" r:id="rId15"/>
    <p:sldId id="365" r:id="rId16"/>
    <p:sldId id="366" r:id="rId17"/>
    <p:sldId id="375" r:id="rId18"/>
    <p:sldId id="368" r:id="rId19"/>
    <p:sldId id="369" r:id="rId20"/>
    <p:sldId id="376" r:id="rId21"/>
    <p:sldId id="377" r:id="rId22"/>
    <p:sldId id="260" r:id="rId23"/>
  </p:sldIdLst>
  <p:sldSz cx="12192000" cy="6858000"/>
  <p:notesSz cx="6858000" cy="9144000"/>
  <p:embeddedFontLst>
    <p:embeddedFont>
      <p:font typeface="方正仿宋_GB2312" panose="02000000000000000000" pitchFamily="2" charset="-122"/>
      <p:regular r:id="rId26"/>
    </p:embeddedFont>
    <p:embeddedFont>
      <p:font typeface="方正楷体_GBK" panose="02000000000000000000" pitchFamily="2" charset="-122"/>
      <p:regular r:id="rId27"/>
      <p:bold r:id="rId28"/>
      <p:italic r:id="rId29"/>
      <p:boldItalic r:id="rId30"/>
    </p:embeddedFont>
    <p:embeddedFont>
      <p:font typeface="汉仪力量黑简" pitchFamily="18" charset="-122"/>
      <p:regular r:id="rId31"/>
    </p:embeddedFont>
    <p:embeddedFont>
      <p:font typeface="宋体" panose="02010600030101010101" pitchFamily="2" charset="-122"/>
      <p:regular r:id="rId32"/>
    </p:embeddedFont>
    <p:embeddedFont>
      <p:font typeface="幼圆" panose="02010509060101010101" pitchFamily="49" charset="-122"/>
      <p:regular r:id="rId33"/>
    </p:embeddedFont>
    <p:embeddedFont>
      <p:font typeface="等线" panose="02010600030101010101" pitchFamily="2" charset="-122"/>
      <p:regular r:id="rId34"/>
      <p:bold r:id="rId35"/>
    </p:embeddedFont>
    <p:embeddedFont>
      <p:font typeface="等线 Light" panose="02010600030101010101" pitchFamily="2" charset="-122"/>
      <p:regular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Source Sans Pro Light" panose="020F0302020204030204" pitchFamily="34" charset="0"/>
      <p:regular r:id="rId43"/>
      <p:italic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ff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CC5"/>
    <a:srgbClr val="FFF6EA"/>
    <a:srgbClr val="FF6C0D"/>
    <a:srgbClr val="1D41D5"/>
    <a:srgbClr val="D7E4BD"/>
    <a:srgbClr val="DEEBF7"/>
    <a:srgbClr val="BDD7EE"/>
    <a:srgbClr val="F43308"/>
    <a:srgbClr val="E16734"/>
    <a:srgbClr val="FE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7"/>
    <p:restoredTop sz="94584"/>
  </p:normalViewPr>
  <p:slideViewPr>
    <p:cSldViewPr snapToGrid="0" showGuides="1">
      <p:cViewPr varScale="1">
        <p:scale>
          <a:sx n="83" d="100"/>
          <a:sy n="83" d="100"/>
        </p:scale>
        <p:origin x="163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制订义卖活动编码方案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24421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2772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50" y="6008370"/>
            <a:ext cx="3349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rgbClr val="5F9C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553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用条形码助便捷销售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44220" y="6287770"/>
            <a:ext cx="32442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744220" y="6287770"/>
            <a:ext cx="330962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220" y="6287770"/>
            <a:ext cx="330898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11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 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用条形码助便捷销售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5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9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18.xml"/><Relationship Id="rId4" Type="http://schemas.openxmlformats.org/officeDocument/2006/relationships/slide" Target="slide5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slide" Target="slide1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7784" y="5188896"/>
            <a:ext cx="39516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淮北师范大学附属相山学校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姬静峰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02780" y="3429000"/>
            <a:ext cx="401764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条形码制作</a:t>
            </a:r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97539" y="1163218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040" y="2331085"/>
            <a:ext cx="7675245" cy="8375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14700" y="101917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制作条形码的流程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71245" y="991870"/>
            <a:ext cx="212026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583055" y="1003300"/>
            <a:ext cx="107505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736215" y="2003743"/>
            <a:ext cx="5080000" cy="706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107315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</a:rPr>
              <a:t>想一想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</a:rPr>
              <a:t>：怎样给义卖商品制作条形码？</a:t>
            </a:r>
          </a:p>
          <a:p>
            <a:pPr marL="0" indent="269875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74265" y="4961890"/>
            <a:ext cx="263525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检查（识别）条形码</a:t>
            </a:r>
            <a:endParaRPr kumimoji="1"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155305" y="4951730"/>
            <a:ext cx="1733550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266700">
              <a:spcBef>
                <a:spcPts val="0"/>
              </a:spcBef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制作条形码</a:t>
            </a:r>
            <a:endParaRPr kumimoji="1"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690870" y="4951730"/>
            <a:ext cx="1734185" cy="398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dist" defTabSz="266700">
              <a:spcBef>
                <a:spcPts val="0"/>
              </a:spcBef>
              <a:buClrTx/>
              <a:buSzTx/>
              <a:buFontTx/>
            </a:pPr>
            <a:r>
              <a:rPr lang="zh-CN" altLang="en-US" sz="2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设计字符编码</a:t>
            </a:r>
            <a:endParaRPr kumimoji="1" lang="zh-CN" altLang="en-US" sz="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仿宋_GB2312" panose="02000000000000000000" charset="-122"/>
              <a:ea typeface="方正仿宋_GB2312" panose="02000000000000000000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12010" y="2710815"/>
            <a:ext cx="8371840" cy="2103755"/>
            <a:chOff x="989" y="4139"/>
            <a:chExt cx="13184" cy="3313"/>
          </a:xfrm>
        </p:grpSpPr>
        <p:sp>
          <p:nvSpPr>
            <p:cNvPr id="32" name="圆角矩形 31"/>
            <p:cNvSpPr/>
            <p:nvPr/>
          </p:nvSpPr>
          <p:spPr>
            <a:xfrm>
              <a:off x="989" y="4139"/>
              <a:ext cx="13184" cy="3313"/>
            </a:xfrm>
            <a:prstGeom prst="roundRect">
              <a:avLst/>
            </a:prstGeom>
            <a:solidFill>
              <a:srgbClr val="E1F5F9"/>
            </a:solidFill>
            <a:ln w="28575" cmpd="sng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燕尾形 20"/>
            <p:cNvSpPr/>
            <p:nvPr/>
          </p:nvSpPr>
          <p:spPr>
            <a:xfrm>
              <a:off x="1678" y="5140"/>
              <a:ext cx="4071" cy="1009"/>
            </a:xfrm>
            <a:prstGeom prst="chevron">
              <a:avLst>
                <a:gd name="adj" fmla="val 562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Calibri" panose="020F0502020204030204" pitchFamily="34" charset="0"/>
                </a:rPr>
                <a:t>①</a:t>
              </a:r>
            </a:p>
          </p:txBody>
        </p:sp>
        <p:sp>
          <p:nvSpPr>
            <p:cNvPr id="28" name="燕尾形 27"/>
            <p:cNvSpPr/>
            <p:nvPr/>
          </p:nvSpPr>
          <p:spPr>
            <a:xfrm>
              <a:off x="5553" y="5140"/>
              <a:ext cx="4071" cy="1009"/>
            </a:xfrm>
            <a:prstGeom prst="chevron">
              <a:avLst>
                <a:gd name="adj" fmla="val 562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Calibri" panose="020F0502020204030204" pitchFamily="34" charset="0"/>
                  <a:sym typeface="+mn-ea"/>
                </a:rPr>
                <a:t>②</a:t>
              </a:r>
            </a:p>
          </p:txBody>
        </p:sp>
        <p:sp>
          <p:nvSpPr>
            <p:cNvPr id="29" name="燕尾形 28"/>
            <p:cNvSpPr/>
            <p:nvPr/>
          </p:nvSpPr>
          <p:spPr>
            <a:xfrm>
              <a:off x="9428" y="5140"/>
              <a:ext cx="4071" cy="1009"/>
            </a:xfrm>
            <a:prstGeom prst="chevron">
              <a:avLst>
                <a:gd name="adj" fmla="val 5623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solidFill>
                    <a:schemeClr val="tx1"/>
                  </a:solidFill>
                  <a:latin typeface="Calibri" panose="020F0502020204030204" pitchFamily="34" charset="0"/>
                </a:rPr>
                <a:t>③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949" y="6552"/>
              <a:ext cx="327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kumimoji="1" lang="zh-CN" altLang="en-US" b="1" dirty="0">
                  <a:solidFill>
                    <a:schemeClr val="tx1"/>
                  </a:solidFill>
                  <a:ea typeface="+mn-lt"/>
                  <a:sym typeface="+mn-ea"/>
                </a:rPr>
                <a:t>制作条形码的流程</a:t>
              </a:r>
            </a:p>
          </p:txBody>
        </p:sp>
      </p:grpSp>
      <p:sp>
        <p:nvSpPr>
          <p:cNvPr id="19" name="圆角矩形 18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5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24860" y="101536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准备制作条形码所需的数据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71245" y="971550"/>
            <a:ext cx="207899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64335" y="98298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41170" y="2038350"/>
            <a:ext cx="825119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07315" algn="just" defTabSz="266700">
              <a:spcBef>
                <a:spcPts val="30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）想一想，需要在商品条形码中呈现哪些数据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?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如何排列这些数据？</a:t>
            </a:r>
          </a:p>
        </p:txBody>
      </p:sp>
      <p:graphicFrame>
        <p:nvGraphicFramePr>
          <p:cNvPr id="12" name="表格 11"/>
          <p:cNvGraphicFramePr/>
          <p:nvPr>
            <p:custDataLst>
              <p:tags r:id="rId1"/>
            </p:custDataLst>
          </p:nvPr>
        </p:nvGraphicFramePr>
        <p:xfrm>
          <a:off x="2479675" y="2832735"/>
          <a:ext cx="7212330" cy="1743075"/>
        </p:xfrm>
        <a:graphic>
          <a:graphicData uri="http://schemas.openxmlformats.org/drawingml/2006/table">
            <a:tbl>
              <a:tblPr/>
              <a:tblGrid>
                <a:gridCol w="2649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3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编码规则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84E29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560"/>
                        </a:lnSpc>
                        <a:buClrTx/>
                        <a:buSzTx/>
                        <a:buFontTx/>
                      </a:pPr>
                      <a:r>
                        <a:rPr lang="zh-CN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分 析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84E2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呈现的数据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F0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数据排列的顺序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F0C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269875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Times New Roman" panose="02020603050405020304"/>
                          <a:ea typeface="宋体" panose="02010600030101010101" pitchFamily="2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2F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圆角矩形 18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510030" y="2037715"/>
            <a:ext cx="91719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214630" algn="l" defTabSz="266700">
              <a:spcBef>
                <a:spcPts val="30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2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）请依据设定的编码规则，生成对应的商品字符型编码，填写在表格中。</a:t>
            </a:r>
          </a:p>
        </p:txBody>
      </p: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2414905" y="2604135"/>
          <a:ext cx="7362190" cy="2448560"/>
        </p:xfrm>
        <a:graphic>
          <a:graphicData uri="http://schemas.openxmlformats.org/drawingml/2006/table">
            <a:tbl>
              <a:tblPr/>
              <a:tblGrid>
                <a:gridCol w="824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6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214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序号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物品名称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班级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分类编号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价格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编码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图书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—《</a:t>
                      </a:r>
                      <a:r>
                        <a:rPr lang="zh-CN" altLang="en-US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三国演义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011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010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图书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—《</a:t>
                      </a:r>
                      <a:r>
                        <a:rPr lang="zh-CN" altLang="en-US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西游记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》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012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010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学习用品</a:t>
                      </a: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—</a:t>
                      </a:r>
                      <a:r>
                        <a:rPr lang="zh-CN" altLang="en-US" sz="1400" b="1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文具盒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021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015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学习用品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—</a:t>
                      </a:r>
                      <a:r>
                        <a:rPr lang="zh-CN" altLang="en-US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水彩笔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022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玩具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—</a:t>
                      </a:r>
                      <a:r>
                        <a:rPr lang="zh-CN" altLang="en-US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泰迪熊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031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020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6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l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体育用品</a:t>
                      </a: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—</a:t>
                      </a:r>
                      <a:r>
                        <a:rPr lang="zh-CN" altLang="en-US" sz="1400" b="1" dirty="0">
                          <a:latin typeface="方正仿宋_GB2312" panose="02000000000000000000" charset="-122"/>
                          <a:ea typeface="方正仿宋_GB2312" panose="02000000000000000000" charset="-122"/>
                          <a:cs typeface="方正仿宋_GB2312" panose="02000000000000000000" charset="-122"/>
                        </a:rPr>
                        <a:t>跳绳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401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041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008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5725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 dirty="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324860" y="101536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准备制作条形码所需的数据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1071245" y="991870"/>
            <a:ext cx="207899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 descr="7b0a2020202022776f7264617274223a2022220a7d0a"/>
          <p:cNvSpPr/>
          <p:nvPr/>
        </p:nvSpPr>
        <p:spPr>
          <a:xfrm>
            <a:off x="1664335" y="99314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5</a:t>
            </a:r>
          </a:p>
        </p:txBody>
      </p:sp>
      <p:sp>
        <p:nvSpPr>
          <p:cNvPr id="19" name="圆角矩形 18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02635" y="1013460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制作义卖物品条形码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91565" y="99187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64335" y="100330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6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81885" y="1854835"/>
            <a:ext cx="8204835" cy="27660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从编码设计表中选择三种商品，制作条形码。</a:t>
            </a:r>
          </a:p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）在搜索引擎中输入关键词“在线条形码生成器”，选择合适的制作工具。</a:t>
            </a:r>
          </a:p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2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）设置条形码的各项属性，输入字符编码，生成条形码。</a:t>
            </a:r>
          </a:p>
          <a:p>
            <a:pPr marL="0" indent="214630" algn="l" defTabSz="266700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3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）保存条形码。</a:t>
            </a:r>
          </a:p>
        </p:txBody>
      </p:sp>
      <p:sp>
        <p:nvSpPr>
          <p:cNvPr id="19" name="圆角矩形 18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5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77565" y="100901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检验条形码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81405" y="971550"/>
            <a:ext cx="209931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64335" y="99314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7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63370" y="1995170"/>
            <a:ext cx="670623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</a:rPr>
              <a:t>尝试用扫码设备扫描制作好的条形码，填写下表。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870710" y="2712720"/>
          <a:ext cx="8450580" cy="2331720"/>
        </p:xfrm>
        <a:graphic>
          <a:graphicData uri="http://schemas.openxmlformats.org/drawingml/2006/table">
            <a:tbl>
              <a:tblPr/>
              <a:tblGrid>
                <a:gridCol w="1915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5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293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物品名称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设计的编码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扫描条形码后生成的编码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是否一致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方正仿宋_GB2312" panose="02000000000000000000" charset="-122"/>
                          <a:ea typeface="方正仿宋_GB2312" panose="02000000000000000000" charset="-122"/>
                        </a:rPr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400">
                        <a:latin typeface="方正仿宋_GB2312" panose="02000000000000000000" charset="-122"/>
                        <a:ea typeface="方正仿宋_GB2312" panose="02000000000000000000" charset="-122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圆角矩形 18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2" name="圆角矩形 21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3" name="圆角矩形 22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17202"/>
            <a:ext cx="4914900" cy="19431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422621" y="3787629"/>
            <a:ext cx="4779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227330" algn="l">
              <a:lnSpc>
                <a:spcPct val="150000"/>
              </a:lnSpc>
            </a:pPr>
            <a:r>
              <a:rPr lang="zh-CN" altLang="en-US" sz="2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整理收获，评价总结</a:t>
            </a:r>
            <a:endParaRPr lang="zh-CN" altLang="en-US" sz="2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22110" y="5031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03375" y="1941830"/>
            <a:ext cx="68872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）请将下图补充完整，并说一说制作条形码的流程。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77565" y="101028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整理收获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7b0a2020202022776f7264617274223a2022220a7d0a"/>
          <p:cNvSpPr/>
          <p:nvPr/>
        </p:nvSpPr>
        <p:spPr>
          <a:xfrm>
            <a:off x="1603375" y="98298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8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87525" y="5071745"/>
            <a:ext cx="82823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想一想，为什么使用条形码？条形码还可以在哪些地方使用？</a:t>
            </a:r>
          </a:p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pic>
        <p:nvPicPr>
          <p:cNvPr id="9" name="ECB019B1-382A-4266-B25C-5B523AA43C14-1" descr="wp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805" y="2388870"/>
            <a:ext cx="7947025" cy="2282825"/>
          </a:xfrm>
          <a:prstGeom prst="rect">
            <a:avLst/>
          </a:prstGeom>
        </p:spPr>
      </p:pic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6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03375" y="1936115"/>
            <a:ext cx="74631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07315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  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2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）完成活动评价单，对自己学习活动情况进行反馈。</a:t>
            </a:r>
          </a:p>
        </p:txBody>
      </p:sp>
      <p:graphicFrame>
        <p:nvGraphicFramePr>
          <p:cNvPr id="2" name="对象 -2147482618"/>
          <p:cNvGraphicFramePr>
            <a:graphicFrameLocks noChangeAspect="1"/>
          </p:cNvGraphicFramePr>
          <p:nvPr/>
        </p:nvGraphicFramePr>
        <p:xfrm>
          <a:off x="2309495" y="2499995"/>
          <a:ext cx="761428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276850" imgH="2476500" progId="Word.Document.8">
                  <p:embed/>
                </p:oleObj>
              </mc:Choice>
              <mc:Fallback>
                <p:oleObj r:id="rId3" imgW="5276850" imgH="24765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495" y="2499995"/>
                        <a:ext cx="7614285" cy="3568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377565" y="1010285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评价总结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5" name="流程图: 终止 4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7b0a2020202022776f7264617274223a2022220a7d0a"/>
          <p:cNvSpPr/>
          <p:nvPr/>
        </p:nvSpPr>
        <p:spPr>
          <a:xfrm>
            <a:off x="1603375" y="98298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8</a:t>
            </a:r>
          </a:p>
        </p:txBody>
      </p:sp>
      <p:sp>
        <p:nvSpPr>
          <p:cNvPr id="17" name="圆角矩形 16">
            <a:hlinkClick r:id="rId5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7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07436"/>
            <a:ext cx="49149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70432" t="27888" r="11919" b="40070"/>
          <a:stretch>
            <a:fillRect/>
          </a:stretch>
        </p:blipFill>
        <p:spPr>
          <a:xfrm>
            <a:off x="7589520" y="1975485"/>
            <a:ext cx="2423795" cy="2622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84350" y="1736725"/>
            <a:ext cx="862330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07315" algn="l" defTabSz="266700">
              <a:lnSpc>
                <a:spcPct val="150000"/>
              </a:lnSpc>
              <a:buClrTx/>
              <a:buSzTx/>
              <a:buFontTx/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1.想一想，在义卖活动中，哪些环节会用到条形码?在图中把你认为需要使用条形码的环节勾选出来。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21485" y="4598035"/>
            <a:ext cx="87795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2.除了在线制作方法，用电子表格和文档工具也可以制作条形码，利用网络查找制作方法，尝试制作条形码。</a:t>
            </a:r>
          </a:p>
        </p:txBody>
      </p:sp>
      <p:sp>
        <p:nvSpPr>
          <p:cNvPr id="5" name="流程图: 终止 4"/>
          <p:cNvSpPr/>
          <p:nvPr/>
        </p:nvSpPr>
        <p:spPr>
          <a:xfrm>
            <a:off x="1061085" y="971550"/>
            <a:ext cx="210947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7b0a2020202022776f7264617274223a2022220a7d0a"/>
          <p:cNvSpPr/>
          <p:nvPr/>
        </p:nvSpPr>
        <p:spPr>
          <a:xfrm>
            <a:off x="1603375" y="1094740"/>
            <a:ext cx="1022350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挑战台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87650" y="2779395"/>
            <a:ext cx="3547745" cy="1014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indent="107315" algn="l" defTabSz="266700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Wingdings 2" panose="05020102010507070707" charset="0"/>
              </a:rPr>
              <a:t>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规划场地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Wingdings 2" panose="05020102010507070707" charset="0"/>
              </a:rPr>
              <a:t>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物品登记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indent="107315" algn="l" defTabSz="266700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Wingdings 2" panose="05020102010507070707" charset="0"/>
              </a:rPr>
              <a:t>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物品选购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Wingdings 2" panose="05020102010507070707" charset="0"/>
              </a:rPr>
              <a:t>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购买结算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230120" y="3851910"/>
            <a:ext cx="864425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107315" algn="l" defTabSz="266700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还有哪些环节需要：_____________________</a:t>
            </a:r>
          </a:p>
        </p:txBody>
      </p:sp>
      <p:sp>
        <p:nvSpPr>
          <p:cNvPr id="18" name="圆角矩形 17">
            <a:hlinkClick r:id="rId3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9" name="圆角矩形 18">
            <a:hlinkClick r:id="rId4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0" name="圆角矩形 19">
            <a:hlinkClick r:id="rId5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1" name="圆角矩形 20">
            <a:hlinkClick r:id="rId5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742305" y="1913890"/>
            <a:ext cx="5494020" cy="289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为了提高义卖现场物品的销售效率，同学们计划模仿超市的做法，为义卖商品制作条形码。通过扫码枪轻轻一扫，即可快速获取售卖物品的信息。</a:t>
            </a:r>
          </a:p>
          <a:p>
            <a:pPr indent="539750">
              <a:lnSpc>
                <a:spcPct val="150000"/>
              </a:lnSpc>
              <a:spcAft>
                <a:spcPts val="600"/>
              </a:spcAft>
            </a:pPr>
            <a:r>
              <a:rPr lang="zh-CN" altLang="en-US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那么,如何制作商品的条形码呢?让我们一起来试试吧。</a:t>
            </a: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10941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发现问题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5276">
            <a:off x="766978" y="950773"/>
            <a:ext cx="660847" cy="6608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b="6636"/>
          <a:stretch>
            <a:fillRect/>
          </a:stretch>
        </p:blipFill>
        <p:spPr>
          <a:xfrm>
            <a:off x="1839595" y="1913890"/>
            <a:ext cx="3569335" cy="33324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286125" y="2021840"/>
            <a:ext cx="5811520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用条形码助便捷销售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3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准备爱心义卖活动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四年级下册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" y="2735542"/>
            <a:ext cx="3708684" cy="37086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 b="50000"/>
          <a:stretch>
            <a:fillRect/>
          </a:stretch>
        </p:blipFill>
        <p:spPr>
          <a:xfrm>
            <a:off x="2515235" y="3553460"/>
            <a:ext cx="8281670" cy="729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85720" y="3429000"/>
            <a:ext cx="6836410" cy="633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掌握条形码的制作方法；学会利用条形码关联数据，表达信息，并理解通过数字化方式管理信息的优势。</a:t>
            </a: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280"/>
              </a:lnSpc>
            </a:pPr>
            <a:endParaRPr kumimoji="1"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 rot="19957694">
            <a:off x="906213" y="1372305"/>
            <a:ext cx="1974587" cy="666836"/>
            <a:chOff x="8634612" y="940575"/>
            <a:chExt cx="1974587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797281">
              <a:off x="8634612" y="940575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794881">
              <a:off x="8819482" y="1085809"/>
              <a:ext cx="17897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明确目标</a:t>
              </a:r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716885" y="1258883"/>
            <a:ext cx="741168" cy="58541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008479" y="240631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008479" y="3404490"/>
            <a:ext cx="571734" cy="623044"/>
            <a:chOff x="3931834" y="2087652"/>
            <a:chExt cx="571734" cy="623044"/>
          </a:xfrm>
        </p:grpSpPr>
        <p:sp>
          <p:nvSpPr>
            <p:cNvPr id="20" name="矩形 19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2735580" y="2517775"/>
            <a:ext cx="7501890" cy="511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为义卖物品制作条形码，方便物品的登记与销售。</a:t>
            </a:r>
          </a:p>
        </p:txBody>
      </p:sp>
      <p:pic>
        <p:nvPicPr>
          <p:cNvPr id="3" name="图片 2" descr="未命名作品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4959" t="24639"/>
          <a:stretch>
            <a:fillRect/>
          </a:stretch>
        </p:blipFill>
        <p:spPr>
          <a:xfrm>
            <a:off x="9789795" y="3890645"/>
            <a:ext cx="2247900" cy="2871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21"/>
          <p:cNvSpPr/>
          <p:nvPr/>
        </p:nvSpPr>
        <p:spPr bwMode="auto">
          <a:xfrm>
            <a:off x="1387133" y="1418489"/>
            <a:ext cx="9840904" cy="201048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b="0">
              <a:solidFill>
                <a:srgbClr val="97999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51256" y="3234970"/>
            <a:ext cx="3411703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结合生活，讨论交流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了解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条形码的编码规则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识别条形码的过程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AutoShape 60"/>
          <p:cNvSpPr/>
          <p:nvPr/>
        </p:nvSpPr>
        <p:spPr bwMode="auto">
          <a:xfrm>
            <a:off x="6659957" y="2778395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 sz="2700" b="0">
              <a:solidFill>
                <a:srgbClr val="97999B"/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048" y="847327"/>
            <a:ext cx="1471254" cy="1471254"/>
          </a:xfrm>
          <a:prstGeom prst="rect">
            <a:avLst/>
          </a:prstGeom>
        </p:spPr>
      </p:pic>
      <p:sp>
        <p:nvSpPr>
          <p:cNvPr id="29" name="TextBox 8"/>
          <p:cNvSpPr txBox="1"/>
          <p:nvPr/>
        </p:nvSpPr>
        <p:spPr>
          <a:xfrm>
            <a:off x="3732530" y="3784600"/>
            <a:ext cx="384238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了解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制作条形码的流程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准备制作条形码所需的数据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3.制作义卖物品条形码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4.检验条形码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7007540" y="3054453"/>
            <a:ext cx="27965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整理收获， 评价总结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endParaRPr lang="en-US" altLang="id-ID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53" y="2434145"/>
            <a:ext cx="1748494" cy="691265"/>
          </a:xfrm>
          <a:prstGeom prst="rect">
            <a:avLst/>
          </a:prstGeom>
        </p:spPr>
      </p:pic>
      <p:pic>
        <p:nvPicPr>
          <p:cNvPr id="32" name="图片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54" y="2904169"/>
            <a:ext cx="1652579" cy="653346"/>
          </a:xfrm>
          <a:prstGeom prst="rect">
            <a:avLst/>
          </a:prstGeom>
        </p:spPr>
      </p:pic>
      <p:pic>
        <p:nvPicPr>
          <p:cNvPr id="33" name="图片 3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58" y="2212268"/>
            <a:ext cx="1652581" cy="653346"/>
          </a:xfrm>
          <a:prstGeom prst="rect">
            <a:avLst/>
          </a:prstGeom>
        </p:spPr>
      </p:pic>
      <p:pic>
        <p:nvPicPr>
          <p:cNvPr id="34" name="图片 3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746" y="2568570"/>
            <a:ext cx="1684887" cy="6661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830" y="1662408"/>
            <a:ext cx="4914900" cy="1943100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4561840" y="3605530"/>
            <a:ext cx="43434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结合生活，讨论交流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了解条形码的编码规则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识别条形码的过程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3260" y="1595755"/>
            <a:ext cx="10645775" cy="1041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None/>
            </a:pPr>
            <a:r>
              <a:rPr lang="en-US" altLang="zh-CN" sz="28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  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 怎样提高爱心义卖活动现场物品的销售效率？超市是怎样做的？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</a:t>
            </a:r>
            <a:endParaRPr kumimoji="1" lang="zh-CN" altLang="en-US" sz="2000" dirty="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marL="0" indent="107315" algn="l" defTabSz="26670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</a:t>
            </a:r>
            <a:r>
              <a:rPr kumimoji="1" lang="en-US" altLang="zh-CN" sz="2000" dirty="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        </a:t>
            </a:r>
            <a:endParaRPr kumimoji="1" lang="zh-CN" altLang="en-US" sz="2800" dirty="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61085" y="979170"/>
            <a:ext cx="2093595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未命名作品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6815" y="3244850"/>
            <a:ext cx="2967355" cy="2155825"/>
          </a:xfrm>
          <a:prstGeom prst="rect">
            <a:avLst/>
          </a:prstGeom>
        </p:spPr>
      </p:pic>
      <p:sp>
        <p:nvSpPr>
          <p:cNvPr id="4" name="矩形 3" descr="7b0a2020202022776f7264617274223a2022220a7d0a"/>
          <p:cNvSpPr/>
          <p:nvPr/>
        </p:nvSpPr>
        <p:spPr>
          <a:xfrm>
            <a:off x="1627505" y="108204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380230" y="2639060"/>
            <a:ext cx="45605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1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）为什么要使用条形码？</a:t>
            </a:r>
          </a:p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2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）条形码如何和商品对应？</a:t>
            </a:r>
          </a:p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3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）怎样制作条形码？</a:t>
            </a:r>
          </a:p>
          <a:p>
            <a:pPr marL="0" indent="107315" algn="l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（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4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）如何识别条形码？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indent="0" fontAlgn="auto">
              <a:lnSpc>
                <a:spcPct val="200000"/>
              </a:lnSpc>
              <a:buClr>
                <a:srgbClr val="FFC000"/>
              </a:buClr>
              <a:buSzPct val="90000"/>
              <a:buFont typeface="Wingdings" panose="05000000000000000000" charset="0"/>
              <a:buChar char="u"/>
            </a:pP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00400" y="1009650"/>
            <a:ext cx="74472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方正仿宋_GB2312" panose="02000000000000000000" charset="-122"/>
                <a:sym typeface="+mn-ea"/>
              </a:rPr>
              <a:t>结合生活，讨论交流</a:t>
            </a:r>
            <a:endParaRPr kumimoji="1"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307080" y="1013460"/>
            <a:ext cx="74472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了解商品条形码的编码规则</a:t>
            </a: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50925" y="981710"/>
            <a:ext cx="208915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33855" y="108458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80505" y="3121025"/>
            <a:ext cx="4613275" cy="2245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107315" algn="l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Times New Roman" panose="02020603050405020304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 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商品条形码相当于产品身份证，采用</a:t>
            </a:r>
            <a:r>
              <a:rPr lang="en-US" altLang="zh-CN" sz="2000" u="sng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                 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来设计，其编码遵循唯一性原则，以保证每一种商品的条形码在全球范围内是</a:t>
            </a:r>
            <a:r>
              <a:rPr lang="en-US" altLang="zh-CN" sz="2000" u="sng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               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 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。</a:t>
            </a: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marL="0" indent="269875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条形码的优势：</a:t>
            </a:r>
          </a:p>
          <a:p>
            <a:pPr marL="0" indent="269875" algn="just" defTabSz="2667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u="sng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                                              </a:t>
            </a:r>
            <a:r>
              <a:rPr lang="en-US" altLang="zh-CN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      </a:t>
            </a:r>
            <a:endParaRPr lang="en-US" altLang="zh-CN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  <a:p>
            <a:pPr marL="0" indent="107315" algn="just" defTabSz="266700">
              <a:spcBef>
                <a:spcPct val="0"/>
              </a:spcBef>
              <a:spcAft>
                <a:spcPts val="800"/>
              </a:spcAft>
            </a:pPr>
            <a:endParaRPr lang="zh-CN" altLang="en-US" sz="2000">
              <a:latin typeface="方正仿宋_GB2312" panose="02000000000000000000" charset="-122"/>
              <a:ea typeface="方正仿宋_GB2312" panose="02000000000000000000" charset="-122"/>
              <a:cs typeface="方正仿宋_GB2312" panose="02000000000000000000" charset="-122"/>
            </a:endParaRPr>
          </a:p>
        </p:txBody>
      </p:sp>
      <p:pic>
        <p:nvPicPr>
          <p:cNvPr id="28" name="图片 27"/>
          <p:cNvPicPr/>
          <p:nvPr/>
        </p:nvPicPr>
        <p:blipFill>
          <a:blip r:embed="rId3"/>
          <a:srcRect r="25366"/>
          <a:stretch>
            <a:fillRect/>
          </a:stretch>
        </p:blipFill>
        <p:spPr>
          <a:xfrm>
            <a:off x="561975" y="3016885"/>
            <a:ext cx="6080760" cy="245427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261110" y="1939925"/>
            <a:ext cx="966978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Times New Roman" panose="02020603050405020304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  </a:t>
            </a: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搜一搜：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  <a:sym typeface="+mn-ea"/>
              </a:rPr>
              <a:t>在搜索引擎中输入“商品条形码”，查找商品条形码的编码规则，并填写结果。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36295" y="5533390"/>
            <a:ext cx="100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前缀码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97990" y="5533390"/>
            <a:ext cx="193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4AACC5"/>
                </a:solidFill>
              </a:rPr>
              <a:t>厂商识别代码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07080" y="5533390"/>
            <a:ext cx="1930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B050"/>
                </a:solidFill>
              </a:rPr>
              <a:t>产品项目代码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72050" y="5533390"/>
            <a:ext cx="1009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2">
                    <a:lumMod val="50000"/>
                  </a:schemeClr>
                </a:solidFill>
              </a:rPr>
              <a:t>校验码</a:t>
            </a:r>
          </a:p>
        </p:txBody>
      </p:sp>
      <p:sp>
        <p:nvSpPr>
          <p:cNvPr id="19" name="圆角矩形 18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20" name="圆角矩形 19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2" name="圆角矩形 21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3251835" y="1013460"/>
            <a:ext cx="7447280" cy="6673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indent="-45720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Char char="u"/>
            </a:pPr>
            <a:r>
              <a:rPr lang="zh-CN" altLang="en-US" sz="2800" b="1">
                <a:latin typeface="Times New Roman" panose="02020603050405020304"/>
                <a:ea typeface="宋体" panose="02010600030101010101" pitchFamily="2" charset="-122"/>
                <a:sym typeface="+mn-ea"/>
              </a:rPr>
              <a:t>识别条形码的过程</a:t>
            </a:r>
            <a:endParaRPr lang="zh-CN" altLang="en-US" sz="2800" b="1">
              <a:latin typeface="Times New Roman" panose="02020603050405020304"/>
              <a:ea typeface="宋体" panose="02010600030101010101" pitchFamily="2" charset="-122"/>
            </a:endParaRPr>
          </a:p>
          <a:p>
            <a:pPr indent="0" algn="l" defTabSz="266700">
              <a:spcBef>
                <a:spcPts val="30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charset="0"/>
              <a:buNone/>
            </a:pPr>
            <a:endParaRPr kumimoji="1" lang="zh-CN" altLang="en-US" sz="2800" dirty="0">
              <a:latin typeface="方正楷体_GBK" panose="03000509000000000000" charset="-122"/>
              <a:ea typeface="方正楷体_GBK" panose="03000509000000000000" charset="-122"/>
            </a:endParaRPr>
          </a:p>
        </p:txBody>
      </p:sp>
      <p:sp>
        <p:nvSpPr>
          <p:cNvPr id="9" name="流程图: 终止 8"/>
          <p:cNvSpPr/>
          <p:nvPr/>
        </p:nvSpPr>
        <p:spPr>
          <a:xfrm>
            <a:off x="1091565" y="981710"/>
            <a:ext cx="2078990" cy="5829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 descr="7b0a2020202022776f7264617274223a2022220a7d0a"/>
          <p:cNvSpPr/>
          <p:nvPr/>
        </p:nvSpPr>
        <p:spPr>
          <a:xfrm>
            <a:off x="1644015" y="1084580"/>
            <a:ext cx="929005" cy="2514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normAutofit fontScale="25000" lnSpcReduction="20000"/>
          </a:bodyPr>
          <a:lstStyle/>
          <a:p>
            <a:pPr algn="ctr"/>
            <a:r>
              <a:rPr lang="zh-CN" altLang="en-US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学习活动</a:t>
            </a:r>
            <a:r>
              <a:rPr lang="en-US" altLang="zh-CN" sz="11200" b="1">
                <a:ln w="17780">
                  <a:solidFill>
                    <a:schemeClr val="bg1"/>
                  </a:solidFill>
                </a:ln>
                <a:solidFill>
                  <a:srgbClr val="3794FB"/>
                </a:solidFill>
                <a:effectLst>
                  <a:outerShdw blurRad="20320" dist="381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  <a:cs typeface="汉仪力量黑简" panose="00020600040101010101" charset="-122"/>
              </a:rPr>
              <a:t>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25540" y="2863215"/>
            <a:ext cx="5080000" cy="16090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所用设备：</a:t>
            </a:r>
            <a:r>
              <a:rPr lang="en-US" altLang="zh-CN" sz="2000" u="sng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                  </a:t>
            </a:r>
          </a:p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过</a:t>
            </a:r>
            <a:r>
              <a:rPr lang="en-US" altLang="zh-CN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    </a:t>
            </a:r>
            <a:r>
              <a:rPr lang="zh-CN" altLang="en-US" sz="2000" b="1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程：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通过扫描</a:t>
            </a:r>
            <a:r>
              <a:rPr lang="en-US" altLang="zh-CN" sz="2000" u="sng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             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，将</a:t>
            </a:r>
            <a:r>
              <a:rPr lang="en-US" altLang="zh-CN" sz="2000" u="sng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          </a:t>
            </a: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cs typeface="方正仿宋_GB2312" panose="02000000000000000000" charset="-122"/>
              </a:rPr>
              <a:t>输入到计算机中，代替了录入数据，提高了效率。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44015" y="1937385"/>
            <a:ext cx="83940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107315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方正仿宋_GB2312" panose="02000000000000000000" charset="-122"/>
                <a:ea typeface="方正仿宋_GB2312" panose="02000000000000000000" charset="-122"/>
                <a:sym typeface="+mn-ea"/>
              </a:rPr>
              <a:t>想一想：在超市购买商品结账过程中，怎样识别条形码？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" y="2747010"/>
            <a:ext cx="5132070" cy="2397125"/>
          </a:xfrm>
          <a:prstGeom prst="rect">
            <a:avLst/>
          </a:prstGeom>
        </p:spPr>
      </p:pic>
      <p:sp>
        <p:nvSpPr>
          <p:cNvPr id="17" name="圆角矩形 16">
            <a:hlinkClick r:id="rId4" action="ppaction://hlinksldjump"/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准备间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活动室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收获园</a:t>
            </a:r>
          </a:p>
        </p:txBody>
      </p:sp>
      <p:sp>
        <p:nvSpPr>
          <p:cNvPr id="20" name="圆角矩形 19">
            <a:hlinkClick r:id="rId7" action="ppaction://hlinksldjump"/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挑战台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432935"/>
            <a:ext cx="1954530" cy="1954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1723647"/>
            <a:ext cx="4914900" cy="1943100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4363720" y="3580765"/>
            <a:ext cx="47618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了解制作条形码的流程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2.准备制作条形码所需的数据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3.制作义卖物品条形码</a:t>
            </a: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4.检验条形码</a:t>
            </a:r>
            <a:endParaRPr lang="en-US" altLang="zh-CN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3644795,3649466,21582011,50042166,3650462],&quot;12&quot;:[25001075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67*137"/>
  <p:tag name="TABLE_ENDDRAG_RECT" val="195*223*567*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9*192"/>
  <p:tag name="TABLE_ENDDRAG_RECT" val="199*205*579*1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5*150"/>
  <p:tag name="TABLE_ENDDRAG_RECT" val="187*213*665*15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zYxNTQ5OTc3NjYyIiwKCSJHcm91cElkIiA6ICIxMzI5OTk1NjUiLAoJIkltYWdlIiA6ICJpVkJPUncwS0dnb0FBQUFOU1VoRVVnQUFCQkVBQUFFckNBWUFBQUNJSWhzSEFBQUFBWE5TUjBJQXJzNGM2UUFBSUFCSlJFRlVlSnpzM1hkY0ZOY1dCL0RmN0M2OUN5SUNDaHE3MkZGajFCaTdpYjBuOW02SVhVR0RZTUZDeEU0VTdKcllLNXJZSXJHWHFFRkZSVUFrSWlCU0JPbGxnZDJkOXdkdkppeGJhV0wwZkQrZjkzbHhkM1oyZ0NuM25udnV1UUF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dE1WVjlBSVFRVWxyczdZWW1NQlRWbFFpRk5SbVdzV1VZeHFTcWo0bVFLc1d5TWxiR0pyTmdFMFFpdkVaQnlHdkdHWVZWZlZqcXNBc1htc0JZcjY2RUVkWmtXTkIxVEFpa01wWVZKTE9RSm9oMGhLL3hLdjQxczNQbmU3K09mWjVQTWpGZ2RPb0tXZFNVZ3JFVkNsaTZOc2tuVFFiSUdKWkpsc21rQ1NKRDBldkh5WCsvM3VuODhJTit4bFkyQ2lJUVF2NHoyT1VRWUhEemppeVloU3pMTkFURG1nSXdBeGo5cWo0MlFxb1dLd1BMWklOaE13RW1GV0QvRkNCN0xkUGk1ZHVxUHJLUzJPWExCUkFJT3JLUUxXUVpOQVR3LytzWWRCMlRUNTBNUURaWVpJSkJLbVQ0VThCaUxiTjgrWHU1anBjdmg4QjZuRXRIbVlSZHlBQU5XY0NVb1djc0ljRC9yMDBXYkNZREpwVmwyVCtGUXF4MXFiZjlnM3ZHdmk4VVJDQ0UvQ2V3eHlHVU5XaXhHbUFXZ0lHb3FvK0hrQThmbXlvQU80SnA4ZlJLVlI4Smh4MCtYQ2h6YXJvYURPZzZKa1FiTEpzcVlBVWptR1hMS3ZVNkhuNTh1TEJMUzZ2VllMR0FvV3VURUkxWWxrMkZpQjB4ODdNZEg4d3o5bjM2dElJSUQ0NmJtYklHRFdVc1l5K1FvVGFFakZsVkh4SWhaY0pDeXJKSVpCaEpITXZvdnNwaXFrZkIyZm1qVHF1U0JEY2J4RERDazJBZ0JBQUlqQUNESm9DdURTQ2tURXZ5aVdObGdDUUZLSGdENUlVWGU1ME5FK2lMZXpLTkl1S3I3dUQrSlZtNWZCQURuQVQrZngzcjZnRzJOUUZUTTBDZkJqdkpKMDdHQWpuWlFIb2FrSkR3Nytzc3dnUXk5R1NXTDYrMDYzaEx4TFJCQWtad0VtQ0VBS0RENk1OYXZ6YU1kYXBCVDJCUVdWOUx5SDhDeThxUUs4MUNabUVLa3ZOai8zMGRiQmlyTCtvNXEvYldEK0laK3o1OUdrR0U1Y3NGUnQrMDZTcGdzVVRBQ0Q1aldSaUJZWTBZTUxwVmZXaUVsQVhMUU1ZQWVTeUxYQUNaWVBHbmxJRlhUcnUraVZWOWJKV0JEVzFpSTVYb25tVUFad0NBZ1JPWW1yTUJQUWN3UWxOQVFKMFA4b2xqWldCbE9ZQWtBOGk2Q1RacEZ5Qk5CNEFDeUdTZWdwWlBOeklNcEZWNmlNdVgyMGlGK1BjNnRyVUQwNjBIWUZrTmpMNEJvS05UbFlkSFNOVmpXYkQ1K1VCZUhoRDVBdXl0bTBCZUxnQVVBREpQd2RQd2pjeUpFeFYrSGZ1OStzR0dMWkNkWlJqR0dRQ3M5UnpSd1dvZ3pIVnJRRTlnQ0pHQW1zdmswOGF5TEFwa1lvaWwyWWpKZllZSHFSY2hsbWFEQlZzQU1KN1c5Vk0yam1BcS90cjhrQW1xK2dBcTNmSGpRcE8renQ1Q1Z2Q0hnQkYwQVdEUE1MQ2dBQUw1TDJOWUNNRENpQUdxTThCbkRJUHZoU3hDamYrNjBLV3FqNjFTU0lXdEJHQS9Bd0FJVElHYTg4QVl0d1dqWTAwQkJFSUFnQkdBRVpxQTBiTUhxZzBETFByaC8rTUV1cXhBMEJVUEcxaFU4UkVDRE5OS0FCUmR4L3I2UUkrZVlCd2R3WmlZVWdDQkVBQmdHREQ2K21Bc0xJRFdiWURtTGNCZng2eWdLNW8yclpUcm1KR3lyUmdCOHhrQTZBa004WVhWRU5nWk5vU1J5SndDQ0lRQVlCZ0dla0lEbU9sV1IxUFRUbWhvMGg0QUF3YU1Mc095WFdOZldGVDlNL1k5KytqblBKazRHQXhnV01hVitYOEt0SmxRaFBiRzFlQ29aNEJxSXJveGt2OG1DY3Npb1ZDTWY4UTV1SitkQmdCZ0dGUVRpTmdOK2c5K0h5SjJIaENyWVJmL0tWS1dNV05ZUmc4TUFLTm1ZUFFkcS9xUUNQbGdNUUpkd0xnOTJMUnpYRGFDT1FSVkh6aVhNcXdadzZMb09yYXpCMk5wVmRXSFJNZ0hpeEdKZ0RwMXdENTl3bVVqbUFPb2xPdFlKbVhOR0FaNkFJTWErblZnb1Z1ak1yNkdrSStDVUtBRGU4T0dpTWk4QjdFc0J5d0RjejJacE1xZnNlL2JSeDFFTVBqcnJCM0RDQll3LzU5NytibXhCWDZxM1JpMWRRMWhMQlJCVC9EeEoyS1FqNU9NWlpFbmt5SlRLc0hsakJSNHhUMUhpcVFBQUp4MFpNTFI0bXZMMTZIcmNrbFZIMmRGWVZqR0hNei9HMDg2TlFBQjFVQWdSQzFkRzBCZ0FFalRJV0JnRHNhZ3loczREUER2ZFd4cVNqVVFDTkhFMUF6UTFRSHlBQUhEbXFPU3NtaFpsalZubUtLVUEyT1JPWFNGVkFPQkVIV01SUllRQ2ZRQVdRNFlNT1pDVnJmS243SHYyMGZkaTliUkVUWUhpL29BWUM0VVlhbGRRN1F5TW9lbGppNEZFTWgvbW9CaFlDUVVvYWF1UGtaWTFzUklTMXN3QUJoQWp3RTZtNWkwTWEvcVk2eFFES01ITHVncDBBY2pvTlJuUXRSaEJFWUFVM1RKc0N5TW9GdFk5WU1HeGE5akhSMHdRbUhWSGc4aEh6aEdUdzhRRkYwbkxNc1lvWklHL3dRQzhOZW1TS0FMSVZQMXR3dENQbVM2QWdNSW1mOWZtMkNOWkRxQ1QrNmkrYmg3MGpMV25BRnJBQUR0akMzUXdNQzRxbytJa0Fxbkp4Q2lxMW4xZjZmbnNMQ1FDdlErdVlnb0lZUVFRZ2docFBKOTFFRUVtUkJtTEJnREFMRFYxWWVaOEpNTEVwRlBoSjJ1UGd6L1Axb0JoaldYRllyMXF2YUlDQ0dFRUVJSUlSK2pqenFJSUpCQmoyR0swck1NQkVMbzBCUUc4cEV5Rm9xZ3d4U3QyTXFBTWRRVjZWS2VNQ0dFRUVJSUlhVENVYSthRUVJSUlZUVFRZ2doV3FFZ0FpR0VFRUlJSVlRUVFyUkNRUVJDQ0NHRUVFSUlJWVJvaFlJSWhCQkNDQ0dFRUVJSTBRb0ZFUWdoaEJCQ0NDR0VFS0lWQ2lJUVFnZ2hoQkJDQ0NGRUt4UkVJSVFRUWdnaGhCQkNpRllvaUVBSUlZUVFRZ2doaEJDdFVCQ0JFRUlJSVlRUVFnZ2hXcUVnQWlHRUVFSUlJWVFRUXJSQ1FRUkNDQ0dFRUVJSUlZUm9oWUlJaEJCQ0NDR0VFRUlJMFFvRkVRZ2hoQkJDQ0NHRUVLSVZDaUlRUWdnaGhCQkNDQ0ZFS3hSRUlJUVFRZ2doaEJCQ2lGWW9pRUFJSVlRUVFnZ2hoQkN0VUJDQkVFSUlJWVFRUWdnaFdxRWdBaUdFRUVJSUlZUVFRclJDUVFSQ0NDR0VFRUlJSVlSb2hZSUloQkJDQ0NHRUVFSUkwUW9GRVFnaGhCQkNDQ0dFRUtJVkNpSVFRZ2doaEJCQ0NDRkVLeFJFSUlRUVFnZ2hoQkJDaUZZb2lFQklPYkFzVzlXSFFBajV3Q1VuSjlPOWduenljbk56VmI1WFdGZ0lpVVR5SG8rbTlLUlNhVlVmQWlHRWZEQW9pRkFKVWxKUzBLMWJOL3o0NDQrbCtselBuajB4ZVBCZ3RkdjQrZm5CMzk4Zjc5Njk0MStUU0NRWVAzNDh2THk4eW5TOEpjbGtNc3lhTlF0OSsvYkYzYnQzSzJTZkZTRWxKUVhSMGRGVmZSaThsSlFVZlBYVlY1ZzNieDUxRUQ0aWRQNHJ0M3IxYXZ6d3d3K0lqSXlzbFAxSFJFVEEyOXNidDIvZnJwVDlBNEM3dXp2R2p4OHZkLytzYkg1K2Z1alhyeDh1WExqdzNyN3pVK2JyNjR2cDA2Y2pKQ1JFNVRhM2J0MUN6NTQ5Y2ZqdzRmZDRaTnJKejgvSGloVXJjUDc4ZVdSblo2dmN6c2ZIQi9Qbno4ZmJ0Mi9ML1oxWldWbVlPSEVpVHA4K1hhNk8vTUdEQjlHMmJWc0VCUVVwdkJjUUVJQkJnd1loUGo1ZTZXZFBuRGlCeVpNbkl5WW1SdVgrSlJJSkpreVlnRTJiTnFrOVRsZFhWN2k3dStQTm16ZWwveUdVQ0E4UHgvZmZmNDlseTVaVnlQNCtSWkdSa1JnelpneTJiTmxTYWQvaDUrZUhBd2NPSUNVbHBVTDNtNStmci9aYS9CQThmZm9VRnk1Y1FHSmlvc1p0Nzl5NWc3NTkrMkxPbkRtUXlXVHY0ZWkwOC9EaFEycEwvOGVJcXZvQVBnYnYzcjNEaEFrVE1ITGtTSXdaTXdaU3FSUVpHUm1sdnVsa1pXV3BmVDgvUHg5SGpoeEJRVUVCUm8wYXhiOSsvLzU5UEh2MkRGWldWbVU2L3BJT0hEaUF2Lzc2QzE5KytTVTZkT2hRcm4zbDVlV1Y2cWJBTUF3TURBd1VYbi8zN2gybVQ1K09kKy9lWWYvKy9haGR1N2JXKzd4MjdacmFCbVZ4a3lkUGhwR1JrVmJiL3Y3Nzc4ak96b2E1dVRrWWh0SDZlTWlIamM1LzVlZi8vZnYzOGViTkc2WEhWeEVDQXdOeDZ0UXA1T1hsb1VPSERzalB6eS96dm5SMWRTRVNLVDdlN3Q2OWk2eXNMSmlZbUpUblVFdWxTWk1ta0VnazhQUHpRNDhlUGFDbnAvZmV2dnRUZFBYcVZjVEZ4Y0hjM0Z6bE52bjUrVWhOVFZVN01sN1NrU05IbEhhT3kyTENoQWxvM3J5NTB2ZnUzTG1EMzM3N0RSY3VYRURIamgxVjd1UCsvZnVJaVluQjdObXp5MzA4R3pkdXhOT25UL0gyN1Z2MDd0MWI2YldqRFpsTXh2K3ZwTlRVVkx4Nzl3NExGeTdFM3IxN29hdXJ5NytYbloyTlBYdjJJRDA5SFZGUlVYQndjRkM2LzZDZ0lJU0VoRUJmWDEvbE1hYWtwT0Q2OWV2UTE5ZXZzRTYvZ1lFQmdvT0RJWkZJTUdEQUFMUnIxNjVDOXZzcGVmSGlCY0xEdzFHblRwMUsyWDkyZGpiMjc5OFBpVVNDcjc3NkNtS3h1TXdkWklGQUFIMTlmUUJBUmtZR2Y0MzUrL3ZMUFIrenNySksvWnd5TXpPRGpvNE8vKy9uejU4akl5TkRxMk5xMjdhdHl2ZFBuVHFGYytmT3djZkhCelkyTmlxM3k4ckt3b29WSzVDYW1vcTFhOWRDSUNqN1dMSkVJa0ZCUVVHcFBxUHEyWHo0OEdGczJMQUJJMGFNd0tKRmk3VGVYMjV1TG5idjNxM1Z0czJhTlVQWHJsMjEzamZSaklJSUZlRCsvZnVJajQ5SFhsNmUxcDk1L2ZvMUxsMjZoTTgvL3h4T1RrNWFmZWF2di83aUc5akZHMGgvL3ZrbkFLQjM3OTZsTzNBbHdzUERzVzNiTmdCRk53aHRIOExPenM3bzM3Ky93dXQ5Ky9iVjZnYkpNVE16dzlXclYrVmVlLzM2TldiUG5vM1kyRmdNR3pZTXRXclZBZ0NFaFlYaDU1OS9WcnUvQVFNR0lEZzRHQUVCQVZwOS93OC8vTUQvdDFRcVZmdUErUDMzM3dFQTMzenpUYWthb3dDZ3A2Y0hvVkJZcXMrUXlrZm4vdzlLWHhlTHhYano1ZzBNRFExaFoyZW5kQnVKUktKeFZGUWtFc0hhMmxycGU5ZXVYZU9QK2RxMWE2VnFTSlRrN3U2T1ljT0d5YjBtRm91UmxaVUZVMU5UdVE1TVdkMjZkWXMvWmszMDlQU1FsSlNFK2ZQbm8wYU5HaHEzNzlLbEM3cDA2VkxlUS96a1JFVkZJUzR1RGs1T1R2eDFVbEdlUDMrT0d6ZHVWTWkrdnZubUc1WHZjYy96N3QyN3F3MkVWSlQ3OSsvenp6SlBUMDhZR2hwV3l2ZE1uRGdSdDIvZlJraElDTFpzMllJRkN4Ync3KzNldlJ2cDZlbm8xNitmMmtiKytmUG5BUUFqUm94UXVjMjFhOWZBc2l5NmQrL09kd1RMeTlIUkVTTkhqc1NoUTRmZzQrT0RZOGVPbFRuUThxbjY1NTkvQUFBTkdqUlF1VTFhV3ByR2RyU0ZoWVhTUVBidDI3Y2hrVWpRcWxVcjFLcFZDOE9IRDBkVVZGU1pqclZhdFdyOGRXaGtaQVFURXhQY3ZYc1hzMmZQeHRhdFcvbnZYN0ZpaGNMeldwTWRPM2JBMmRtWi8vZm16WnUxQ2s0S0JBSit1M2Z2M2lFcEtRazFhdFNBcGFWbHFiNS81Y3FWU0VsSmdaV1ZGWTRmUDY3MTU5emMzR0JzYkN6MzJxbFRwN0IyN2RwU2ZmL0NoUXN4Y3VSSXVkZDI3ZHFGN2R1M3c5emNIRU9IRHVWZlg3dDJyZHEvb1ZBb2hKZVhGMzc5OVZldHZudlNwRWtVUktoZ2RCZXNBSC84OFFjQW9GNjllb2lQaitkVFpjVmlzVUxxbnE2dUxxeXNyQkFkSFkxdDI3YkIwTkJRNnlCQ1lHQWdBUGxnUVVaR0JnSURBNkducHdkbloyZXRPN1BLb29GcGFXbHdkWFZGWVdFaDlQWDE4ZWpSSTQzN3ljL1BCOHV5ME5YVlZkcUo2dEdqQjNKemN4RWJHNHZRMEZBMGE5WU05dmIyL1B0Mzc5NUZlbm82ZXZYcUJhRlFxTkNBZWZEZ0FSWXVYSWlNakF5TUhqMGE4K2JONDBmOTA5UFROZDU4bloyZDhmMzMzMlAwNk5GcXQ1czhlVElZaHBIN25XamJrZm4rKys4MWJsT1N2NzgvMnJkdlgrclBrY3BENXoranNtSDg4dVZMQUVEOSt2VlZadDFFUjBjck5BNUtjbkJ3VUJyUWlJaUlRRXhNREd4dGJlSHM3SXlRa0pCU2RhSmpZbUlRSFIyTnhvMGJ3OXJhV21tZ2cwdHhyVmF0V3FtRGZpWHA2dW9pSWlJQ3YvMzJXNmsrZCsvZVBhMjJxMUdqQmdVUnl1RHk1Y3NBaWpycFc3WnNRVkpTa3RMdHVKVGZ5NWN2cTUwaXRIVHBVb1dBMDg4Ly80eFdyVm9wM2I1bno1N1EwOVBEdVhQbmxMN3Y1K2VIbzBlUHF2eSt2THc4M0xwMUN3QVVnbUNWSVRzN0d5dFhyZ1FBOU8vZnY5eVpWK29JaFVJc1c3WU0zMzc3TGNMQ3dpQ1JTQ0FTaVJBZEhZMGpSNDZnUm8wYWNITnpVL2hjWVdFaENnc0xrWmVYaDZ0WHI4TFMwaEp0MjdhVnU0YUxCK1c1Z0lpenM3UEtxUk9HaG9hbER0Qk1tVEtGSC9nUmk4VUtIU3FpSHZjTVVSZEU4UGIyMXRncDkvYjJWanBneHJXUEJ3NGNDQUJvMTY1ZHFRS0pOMjdjZ0lHQkFkcTFhd2RUVTFQK2RaRkloSFhyMW1IYXRHbDQvUGd4Rml4WUFGOWZYN2xzZ3NHREIydk1ZSDM0OENIQ3c4TlZ2cjl5NVVxVkdYSnIxcXlSQzlDZlAzOGV2cjYrbURObkRzYU5HNmZ0ajRoZmZ2a0ZWNjVjZ1Vna1FuWjJObisvVkVVbWsvR1pCck5telZJNDV4MGNIUEQxMTE4REFLNWN1UUtCUUNEWFNVOUpTVUZRVUJBY0hSM1J1SEZqL2pNY3NWaU0xYXRYNDhLRkM2aFJvd2EyYk5tQ3p6NzdqSDgvTkRRVXo1NDlVM2w4QW9FQUZoWVdPSFhxbE5xZkl6QXdFRHQyN0ZBNWdFSEtqb0lJNVpTUWtNQTNERjFkWGVYZUN3NE9WdWhZTkc3Y0dBY1BIaXoxOTZTbXB1THExYXN3TkRSRWp4NDkrTmRQbno3Tmo1YjM3TmxUNi8ydFhMbFNialJFTEJiRDFkV1ZiMXdOSERnUWJtNXVLanNNTE10aTc5NjkyTFp0RzZ5c3JEQjgrSENsMnkxZXZCZ0FjUExrU1lTR2htTGd3SUZ5ZFI4bVRacUU5UFIwTEZteVJLNERKWkZJc0d2WEx1emR1eGNBOE9PUFB5cDh4eGRmZklHSER4OENLR3BvZE8zYUZUVnExRkI2UTdsNjlTcTJiZHNHVDA5UGRPdldUZTQ5cVZTS3pNeE0xS3RYVCs1MWEydHJwUTE1bG1WeDgrWk5BRUNIRGgzS05LcFpyVnExVW4rR1ZCNDYveFhQLy96OGZMNlEyUFBuendFQWRlclVVZWlBQzRWQ3VSUjlPenM3dVpFV2pyb085OG1USndFQXc0Y1BCOE13YU42OE9UWnUzS2h5KzVKMjc5Nk5iZHUyWWV6WXNTb3pzcmhHV0hSME5EcDM3cXoxdnBWWnVIQWhKa3lZSURldGpCTVJFWUdkTzNkaTJiSmxjbzNSNHE1ZXZZcUVoQVI4KysyM1NqT1NpamRRaVhaWWxzWFpzMmVocjYrUHZuMzd3c1hGUmVVb0ZwZm0vT3JWSzd4Ky9WcmxQajA4UEJSZTA5UFQwemhhcitwOVRhUFhGeTVjUUY1ZUhwbzBhYUl5VUZGUldKYUZwNmNuRWhJU1lHbHBpZm56NTh1OUw1VktjZW5TSmZUczJiTmM1Nk5FSXVHbmRscFlXR0RWcWxWbzFhb1YvOXFhTldzZ2tVZ3dkKzVjU0NRU3BLZW5Bd0NNalkwaEVvbXdkZXRXdVRaVGZuNCt2dnJxSzdudjhQSHhRWThlUFJBWkdZbXdzREFBd1BMbHkxVWVVNzkrL2ZnYVVtUEhqdFY2eEZvbWsrSE1tVE00YythTXhtMWJ0R2dCZjM5L3JmYjdNWkxKWkJDTHhmeS91U0NDdmIyOXdqTkVYMTlmTHEyK2UvZnVDaDFXYmpxRU1tL2Z2c1d0VzdkZ1ptYUdYcjE2QVlEU2dKUTZiZHUyaGJXMXRkTG5qb0dCQVRadDJvUXhZOGJnL3YzN09IYnNHTWFNR2NPL1AyblNKTmphMnFyZC82Wk5tOVFHRWRxMWE2ZHlTckttakVOdFhMdDJEWDUrZmdBQWMzTnpiTjI2RmZYcjExZTUvZXZYcnpGdjNqeThldlVLSTBhTVVOcG0vZnp6ei9INTU1OERLTXBvRWdxRldMVnFGZi8rL2Z2M0VSUVVoRTZkT21IZXZIbHluNDJNaklTN3V6dGV2WHFGeG8wYlkvUG16UW8vZi9FTWc3MTc5OExQenc4Ly9mUVQvemZtT0RvNm9sKy9mckMwdEZTYWxjQk5LYTFldmJyS241ZVVEUVVSeW1uLy92MlFTcVhvMWFzWFA4S1ltNXVMbzBlUHdzN09UcUZCVzlaSTJKa3paeUNSU05DM2IxOCtsU28zTnhlSERoMENVTlRwRVFxRkNBZ0lnSW1KaWNhQVF2RTUxUktKQks2dXJuajgrREY2OU9pQmQrL2U0ZGl4WThqTXpNVHk1Y3NWR2o2NXVibFl0bXdacmw2OUNrZEhSL2o1K2FtZGcxVmFvYUdoK09tbm54QWVIZzVyYTJ0NGUzdHJiRkE5ZlBnUWVYbDU2TlNwazlMM0V4SVNrSkdSb1RUU201cWFDcGxNcHZDM1VkV1JPWFhxRkc3ZXZJbk9uVHRqOCtiTnBmakp5SWVJem4vbDUvL0NoUXNWaWh3cWEwQjM2OVlONjlhdDQvL2R0R2xUTEYyNlZPRjd6cDQ5cS9UWWNuSnljUEhpUmVqcTZ2S2pTSlVoT1RrWkFHQmxaVlh1ZWJrMWF0U0FTQ1JTV1hmaDc3Ly9ocGVYRjdaczJhS3dUV3BxS2padDJvVDA5SFRVcWxVTGZmcjBLZGV4a0NKQlFVR0lqNC9Ia0NGRFlHeHNqQU1IRHFqYzl2TGx5MWkwYUJHbVRwMktLVk9tdk1lalZJOUxMeTdONkdKWjdkcTFDN2R1M1lKUUtNU2FOV3NVQWw2SERoMkNyNjh2L1B6OGNPalFJWlVqOTJQSGprVm1aaWFBZitzNkxWMjZsSjlLc0dUSkVreWZQbDNqOGJpN3U4djl1MlRhZCtQR2pSVlN0MSs5ZWlWWFBKRnJEems3T3l2dE1NVEZ4U0VrSkVRdThHOXRiUzNYMmVXOGZmc1cyZG5ac0xLeVVoa01WS2UwYWVZZm0rZlBuMlBzMkxFS3J3OFlNRURodFdQSGpza0ZzWC80NFFjNE9qcktiYk43OTI2Vm5mQ0FnQURJWkRJTUhEaXcwbXJPV0ZsWllkT21UYmh6NTQ3R3pMNFB6ZjM3OStIdTdnNWRYVjFNbkRnUnUzYnR3dFNwVStIcjY0c1dMVm9vYkgvbnpoMHNYcndZMmRuWm1EVnJGaVpNbUZCaHg1S2ZuNDlmZnZrRisvYnRRMkZoSVlZTUdRSlhWMWVOZnpmdVhxVXNXNnFnb0FBSkNRa3EyMkhjczU4eUVTb2VCUkhLSVRvNkdnRUJBYWhac3laV3JGakJSK3VUa3BKdzlPaFIxSzVkR3pObXpDajM5eFFXRnZJamRjVnZyQWNQSGtScWFpcDY5ZXJGTjlvREFnSlF2WHAxcFNNb3lvakZZcmk1dWVIdTNidHdkbmJHeXBVcklaVktNV3ZXTEZ5OGVCR3hzYkZZdW5RcGY0Ty9mLzgrdkwyOUVSY1hoM2J0MnNISHg2ZE1EMWhWWHJ4NGdmSGp4NE5sV2ZUbzBRUHU3dTVhcFIxeWMxVlZkYUxTMHRJQUtNOEE0RzR3MmtRcDA5TFNzR1hMRnVqcDZaVTYwazArUEhUK3F6Ny9HelJvd0djNVBYMzZGUG41K1dqVnFoWGZLYzdOelVWb2FHaTVDak1CUmRsVWVYbDVzTEd4Z1ptWkdmOTY4VXdJWlVwYlY0VExST2pUcDQvQ3FFaEZtajU5T2g0K2ZJaS8vLzRiZ1lHQkN2UGZ2YjI5a1o2ZWptSERobEVBb1FJZE8zWU1RTkVvODM5UlVGQVFQMis4c3JNUWJ0NjhpUjA3ZGdBQTVzMmJoOWF0Vzh1OUh4c2JpKzNidHdNQXVuYnRxdlllVkx0MmJUNnJnTXNDc0xHeDRUOVRvMFlOZlBmZGR3cWY0MzdlSGoxNktIMzJscXdkTW1IQ0JMa3NUS0JvZEpmTFVraE1UTVRGaXhkaFlXRUJYMTlmcGZVUXpwdzVnNUNRRUxuQTNvWU5HNVQrWEFzWExzU1ZLMWN3Wjg0Y3RUVXNpSEpHUmtaOEljQjM3OTRoS2lvSzF0YldjdW5za1pHUlNFOVBMOWN6UkN3Vzg5bDN4WVBESlRNaFNpcGVQRkZialJzMzV0UHkveXR1M2JxRkgzLzhFVEtaRE92WHIwZW5UcDFRdDI1ZHVMdTc0L3Z2djhmVXFWTXhidHc0Zm9xRG41OGZUcHc0QVQwOVBheGV2YnJDbjFHZW5wNjRldlVxTEN3czRPN3VqdTdkdTJ2OFRGcGFHcDQ5ZTRZV0xWcW9IQWdCVkdmNGxxYU5UMHFIZ2dqbHdMSXNXclJvZ1VHREJsVnErdW5wMDZjVjVuWW1KQ1JnLy83OUVBcUZjSEZ4S2ZPKzU4K2ZqL3YzNzZONTgrYllzR0VESDZIZnVuVXJQMWRwOU9qUm1EQmhBdUxqNDNIaHdnWG82T2hnN3R5NUdETm1USVd2U3RDZ1FRUE1uajBidFd2WFZraFpqSXVMdytyVnErSGg0U0Uzcjd5Z29BQ1hMbDJDbFpXVlFtT0l3OTFrbEkwT2xDWkt1V0xGQ21SbFpjSEt5cXJVV1FnREJnd29keG8xcVZoMC9xcysvN2tBcUZnc1JwY3VYV0J1Ymk1WEJmbnUzYnVZT1hPbVZvVUNWUkdMeGZqbGwxK1V2c2MxTmxUWnNtVUx2dmppQzYyL3E3SkdJdzRmUHF3dzk5clMwaEwyOXZZSUN3dmpPMVpBVVEyYmE5ZXVRU1FTUVNBUVlQMzY5WEtmYTk2OHVVS3FKdEhzbjMvK3dmWHIxd0ZBYm03eWlSTW5sTTZwVFVoSUFGQTByVVRaZEFaN2UzdE1uVHBWNlhmdDJiTkhaVHA3WVdFaHBGSXBQRDA5bGI2dkxwMlo2OVJYdGtlUEh2R2ovbDkvL2JWQ0I1OWxXYXhZc1FMNStmbW9XN2N1WnMyYXBYWi9xMWV2NXYrYjYyei84TU1QY2pWL1NrNzE1RDczenovLzROdHZ2NjJRb0ltL3Z6OGtFZ25HalJ1bnNuUElUV1BScHIzR2RVQXJheldhajUyRGd3TWZpUEwzOTBkVVZCUW1UcHdvVnhSendvUUpTRTlQTDljejVQang0L3p6cmJpb3FDaTFOWHFjbkp6VUZ1UlR0dkpBWlJiRVZwZUZsNStmWDZhMnhzT0hEL2tDcGl0WHJ1UUhHYnAxNjRhZmYvNFpIaDRlOFBQencrWExsekZvMENEczNic1h5Y25KY0hKeXdxcFZxeXE4T0MxUWRDK29WcTBhWEZ4Y0ZJS1RmbjUrTURBd3dLUkprK1JlUDN2MkxHUXltY3FBaHJyMkRWRDA3QmNJQkRTTnVCSlFFS0VjM3J4NWc2RkRoNEpsV1Z5NmRJbC9uYXZHbnBLU0l2YzZwelRMaXhVVUZHRGZ2bjF5cjdFc0N5OHZMK1RsNVdIVXFGR2xXdTZ0cEhuejVtSFBuajFZdW5TcDNEeE9mWDE5ckZ5NUVqVnIxc1NlUFh2NHpvTklKSUtQajArbEZ2MVNsc3FabUppSTZkT25JekV4RVRkdTNKQkxKN3Q2OVNveU1qSXdhZElrbFRmNDFOUlVDSVZDdVpGT2pyWlJ5Z01IRHZDMUVESXlNdmdDV0pySVpESklwZEpLSDEwaXBVZm52K2J6Lzltelo1QklKQW9CaXJpNE9BQW8xLzNuMkxGamZKYUVLZ01HREpCclFFVkhSK1BKa3llbC9xN0tHbzI0ZE9tU3l1SlBSNDRjVWZxNlJDSlJXaGs3TnplWGdnaGx3TlVPS2VuUm8wY0lEQXhVNkZSeW5jbVhMMThpSmlaRzdqMnhXQXduSnllVlFZUy8vLzViN2JGSXBWSmN2SGhSMjBNSFVGUlpQamc0V09GMWJxcVJxdThCaWticFZCWDVzN0N3a0xzbmhJU0VZTTZjT1JDTHhXalZxcFhTWU1lQkF3Y1FIQndNa1VpRTFhdFhhNTBlSGg0ZXJyS1FaV1ZMVEV6RXBVdVhZR05qbzdiaktKRklBRUNyT2tiY3ZIMXRsM3dtcW5IbnRySm5TTFZxMWNyOE84N0x5OU5ZbWI5Qmd3WUsyUU5jTVhSMURoOCtERjlmWDduWHVOb2JsYUZ0MjdZcWcxdjM3OTh2MWVwdm5GYXRXbUhreUpGbzNicTF3cW9FN2R1M3g4R0RCekZod2dSRVJFVEF4OGNIUU5GVUlGV1pQQldoUm8wYUNsT1hBR0RuenAzWXUzY3ZhdGFzaWFGRGg4cTFWYzZjT1FNOVBiMXlCUkVzTFMxcFJiUktRRUdFY3RpNGNhTkNBNlM0eU1oSXZyQmFjWFhyMXRWNmJlZURCdy9pN2R1M01EYzM1d3NPSlNZbUlqdzhISFoyZGtxblN5UW5KOHVORHBUVXUzZHZmcTVoL2ZyMXNXYk5Hb1hQMzd4NUU1Y3VYZUlMdDluYjJ5TXRMUTA1T1RtWVAzOCtHalpzaUhidDJxRmx5NVpvMHFSSnBjNDFldlhxRldiTW1JR2twQ1JNbkRoUnJnUEZzaXovRUJHTHhUaDgrREQvWHAwNmRmajVVNm44bGUxUEFBQWdBRWxFUVZTcHFiQ3dzRkFhemRXbWMzSDM3bDFzM2JvVlFOR0RjTmV1WFZvZlA3ZitMZm53MFBtditmem5Hb0FsaXlWeVZlMVZyZW11U1VwS0N2YnUzUXVoVUtoMmxNWER3ME11L2Zqa3laTmxDaUp3OTg5ZmZ2bEY2eVV2UzJyZHVqV21UWnVtOExwQUlGQlkvaTgrUGg1cGFXbG8yclFwLzFwZVhoN09uRG1ERVNOR3lEVm9ZbUppNUFwMUVlMDllL1pNYWJDK3VCTW5Uc2dWUGdzTURJUzd1enVtVDUrdU1PclZwazBidGZ2eTgvTkQ4K2JObGI1WGx0VVpKQklKLzJ3cGFkaXdZUnFYaUZWWDArSFVxVlA4Rk1pd3NERE1uRGtUdWJtNWFOcTBxZEtPd3JObnovamlhM1BtekZGYlNiK2s0aDJ6eE1SRTNMeDVFMTkrK2FYV255OFBHeHNibkRoeEFpa3BLUWdPRGtaZVhwN1NwZHk0SUlJMm1RaGNuWWR0MjdieHRSWTBhZHUyTFYzSEpVZ2tFb1NHaHNMTXpFeXU4bjVHUmdiUzB0TEtOYml5YytkT3BLZW5RMTlmWCtYVWhVNmRPaW0wazdVWkFLcGJ0eTYvOHNETGx5L3g0c1dMTWgrbk9wMDZkWUt0clMzbXo1K1BjK2ZPSVNZbUJyTm16WkliMU5pK2ZUdS82bHRwQ0FRQ3VhVlVnYUsveCtQSGozSDkrblZjdkhnUjZlbnAwTkhSUWExYXRSQVZGWVVIRHg2Z2QrL2VhTisrUFZxM2JvMFdMVnFnYnQyNmxWWnJnbVZaL1B6eno5aS9meitxVjYrTzdkdTN5d1VRcmwyN2hwaVlHRGc2T3ZJcnIzQUdEQmdBWTJOanRkTVpKQklKMHRMUy9uUFRVUDRyS0loUURvc1hMMVlhSFV4UFQ4Znk1Y3ZScUZFanBjdi9HUmtaSVNjblIrUCs0K0xpc0h2M2JoZ2FHbUxzMkxIWXNtVUxBS0JtelpyWXUzY3Zzckt5bEVZTHM3S3kxRGFTNjlXcko5Y2hTRTlQeDlPblQvSGd3UU04ZVBBQUVSRVJBSXFxSS9mdDJ4Y0RCdzVFbXpadElCYUw4ZWVmZitMUFAvOUVVRkFRSWlJaStPSlZKaVltcUZ1M0xteHRiVkd6WmsxTW5qd1ovdjcrL0Z3MWJ0VEV4OGRITG9WWDJjb1MzYnAxNDVlZGV2andJVnhkWFpHWm1ZbXBVNmNxL0Q2dlhidkczOXlMZDZDQW9sUk5yaFBGRlRGVHRyUWJWNUhmeE1RRXVibTVFSWxFY2lNVno1NDlnNnVySzk4QUlSOFhPdi9Wbi84UEhqd0FBSVVsU1o4K2ZRcUdZZENrU1JNTnYySGxObXpZZ096c2JJd1pNMFpsMGNXS3hGVm81djYrWmFFdTdiWjRveTh5TXBMdnNKMDRjWUl2K0xScjF5N3MzNzhmMTY5Zng2cFZxL2dBREtWTWw0MU1Kc09hTldzZ0VvblF1WE5uWEx0MlRhdlBjZWVDcHRVU1NuNFhVSFJmcU1qVkdmYnYzNC9JeUVnMGFOQUFCUVVGY2t0T05tblNoQzlXV05LTEZ5OVFVRkNBK3ZYcnEyemdjNjl6ODZMRllqSHExNitQclZ1M0tveitabWRudzkzZEhSS0pCTjI3ZDFlNjhvZ3FoWVdGT0hmdUhJeU5qWkdkblkxMTY5YWhvS0FBM3Q3ZTZOR2pCMXhkWFJXS3RITDN4TysvLzE0aGlEaDQ4R0N0bGxjdXJuYnQyakF4TVVHL2Z2M0FzaXoyN05tajBISGd2bE9iSUFLWElmWDA2Vk90ajZFaUMreCtMTGg2T2wyNmRKSDdPNGVFaEFBQW1qVnJWcWI5L3ZQUFB6aDA2QkFNRFEweGN1UkloWXpkOHVyVXFST2Yvcjl2M3o2MVFZU0NnZ0wrV2E2S3FveWk0a0dueTVjdkl6ZzRXQ0hvVVpabHhEbFNxUlJSVVZGNCtQQWgzOGJoN2ltTkdqWEN4SWtUMGE5ZlA1aWJteU15TWhMbnpwM0Q5ZXZYY2VYS0ZWeTVjZ1ZBVVRDaVZxMWFxRjI3Tm14c2JQRGxsMStpU1pNbTZOdTNMLzg5WEJDblk4ZU9Dai96MGFOSCticHVRTkhnYUowNmRaQ2ZuNCtWSzFmaTRzV0xzTE96ZzcrL3Y5eFVUWlpsK1dsZTBkSFJDb054blR0M2hyR3hzZHlLTGlYYk9Nbkp5V0JaVm01cFp3TURnd3FmaXZxcG9pQkNPU2hieGd3QW45Sm5ZV0doY2c2OE5wSFEzYnQzSXo4L0g3Tm16VktJc0JXUDZKYms2T2lvdGpLMXJxNHVKQklKdkx5ODhQanhZN241dkk2T2poZ3hZZ1E2ZCs2TWR1M2FRU1FTSVNVbEJaNmVubWpZc0NIR2poMkwvdjM3UXl3VzQrSERoM2owNkJFZVAzNk04UEJ3UEhueUJFK2VQRUgvL3YyaHI2OFBPenM3L2dHUmxKU0UyTmhZMk52Ynl5M2pFaDRlanV6c2JEUnQycFF2cnNQTnd6cHc0QUMyYk5rQ2xtV3hhTkVpdWJsMFFOR05td3VzQUVVM0pnTURBMGlsVXJsdHhXSXh4R0l4SWlNajFkWWs0RWFrQmc4ZXpLZDVob1dGWWZiczJSQ0x4UmcrZkRoT25EZ0JtVXhXcW5YbUN3c0x0ZDZXdkI5MC9pdFNkdjduNXViaThlUEhzTE96a3l2cW1wdWJpeGN2WHFCKy9mcGxTa1ZOU0VoQVlHQWdySzJ0TVczYXRQY1NSUEQxOVZWYnFGR2Q4K2ZQWTgyYU5WcXREUjhVRkFSWFYxZms1dVppMGFKRmNoMkxhZE9tSVRVMUZlZk9uY09vVWFQZzV1YUdRWU1HbGVtWVNOSDlPVHc4SEZPbVRJRkFJTkE2aU1ETmRTN042RnBwVXVHMUZSc2JpMTI3ZG9GaEdIaDRlUERMRG5KVVpTZ0F3SkFoUXhBVEU0TTFhOVlvVkxJdjdzaVJJOWl3WVFOWWxrV3paczJ3ZWZObXBjVmd2Ynk4RUI4ZkR3Y0hCeXhidHF4VVB3YzNvamw0OEdDY1BuMGFDeFlzd1BidDI3RjQ4V0lJQkFJMGJkcFVvZEVlRVJHQk4yL2VvRVdMRmdyVHJKUXRQWGYwNkZHKzdnV25aSTBKQ3dzTHpKOC9IOTdlM2xpd1lBRU9IVG9FQ3dzTC9uMXQvNFlTaVlRZjNieDY5YXJHb01PK2ZmdXdkKzllbXZxZ3hKMDdkd0FvRnYzbE10eVVyUTZnallNSEQwSXFsY0xGeGFYSzA5U0hEaDFhSWZ2aEFoRVZNWlhnMXExYitPV1hYL0Q4K1hPK2cyOW9hSWpXclZ1amZmdjI2TnExSzJyV3JBbWdxSzdFMDZkUDRlTGlnbm56NW1IZXZIbUlqbzVHVUZBUUhqOStqQ2RQbmlBbUpnWXhNVEVRQ29VWU0yWU1SQ0tSWEFEbzBhTkhFQXFGY3E5bFptWWlJaUlDVmxaV2N2VVY5UFQwRUJjWGg0VUxGeUlpSWdJTkd6YkV6ei8vckxERTQ5bXpaeEVaR1FtZ0tPdGcvUGp4QUlvR1RJb3ZaYzFkcThxbVNYQnUzNzdOdDMvKytPTVBLckpZUVNpSVVFNHN5eXFrRzNKcGNNWFhQT1lJaFVLdGF5SzBiOThlTDE2OHdKZ3hZM0Rod2dXdGowa2dFR2djS1FHS291YlZxMWRIMTY1ZDRlVGtoTmF0V3l0ZHB6WTdPeHNYTDE1RVZsWVd2MlNQdnI0K09uYnN5RWNkWlRJWlltTmpFUkVSQVNjbkp3REF5SkVqK2ZtSjNCcXZVNlpNa1p2WE5HblNKRHg1OGdTYk4yL21qL250MjdlWVBYczI3dHk1QXpNek0vejAwMDhLbzZCQTBhaGViR3dzR0lZQnk3SndjSENBb2FHaFFzWkFmbjQrbjVhbVRuSnlNaDQ4ZU1EZndJT0NnakIvL256azV1WmkzTGh4K1BiYmIzSGl4QWs4ZnZ5WUNpVCt4NGxFSWpyL1N5aDUvZ05GODc4bEVnbmF0V3NudCsyTkd6ZVV2cTZ0bWpWcm9tSERocGd6Wjg1N2EzaVhKeDJUQ3dScXVuZnYzNzhmVzdac2dhNnVMalp0MnFUUWNEWXdNSUNYbHhmYXQyK1AxYXRYWStYS2xRZ0tDcUlVNkRKcTNMZ3gycmR2anlsVHBxaXNpd0FBdzRjUGwvczNGMHphdEdtVDFtdXdjNEdIaWl5aUxKUEpVRkJRZ0hIanh2SDNqWW9VRWhMQ1p6NzE2dFVMeTVjdlYzb2Q3Tnk1RTFldlhvVyt2ajdXcjE4dmQwMXlqWHgxUDhPK2ZmdlFzbVZMdmo2S3JhMHQvUHo4TUhueVpHellzQUduVHAxUzZCaXRYcjBhQVFFQmNIRngwU3FsWFZuTkNHV0dEaDJLQnc4ZThGTlcvUDM5K1FDdHRrRUVydDZMbFpXVjBqb3lKWEhuaGpaQnhrL05YMy85QlFBS3o0b3JWNjVBSkJLcExBYXNTWmN1WGZEbXpSdStYVmFWZXZYcXBUR2JMRFEwbEY5OWhlUHI2eXRYUEpqTENsUVZsTmkwYVJQcTFxMnIxVEUxYnR3WUdSa1o2Tnk1TTVvMWE0Ym16WnVqY2VQR1NyT2hnb09ERVJnWWlGR2pSc0hPemc1QTBZQ0tvNk1qZisvTXpNekVpeGN2a0ptWnlXY0xjSVV6Z2FMK2lvMk5qZHhyOSsvZnh3OC8vSUFlUFhySXJZajArKysvODVtSWZmcjB3WklsU3hUdUQ5eFN5Rno3eHRUVWxBK1dscndtSFJ3Y3RHcmovUFhYWDhqSXlLaTBlZytmSWdvaWxGTkdSb2JLSlVxQ2dvSVUzbk53Y05CNlBtN1BuajFWWHZRVmdVdVo4dmYzeDcxNzkzRHYzajJsMjNITE4wVkdSbUxGaWhVcTkyZHRiYTB5N1lwTG45SjA4Y2JIeCtPNzc3NURkblkybWpkdkRtOXZiejVhQ2hRMVdMS3pzMkZxYW9ydzhIQllXMXVqZWZQbXVIejVzc3A5bXBtWllkV3FWV3EvRndDdVg3K09CdzhlOEErRFBYdjJJRGMzRjVNbVRlTG5wSE0vWjJtS256MS8vcHhQQ1NjZkRqci81WlU4LzRHaXpwWlFLTVM1YytmZzVPVEVqNXFmUDM4ZVFGRjlsYkxhdUhIamZ5YjlsNXQrcHE2VHNIYnRXaHc3ZGd3MWE5WkU1ODZkRVJRVWhLQ2dJSlhiRHhreUJOZXVYY1BseTVlVnJuMU5OQk1LaGRpMGFaUEtqbjNyMXEyVmRoaERRMFB4NnRVck9EczdLeFRqVWxYUGdNcysyNzU5dThyQUY3YzZnNnI3Ukdob3FOeS9IUjBkTVg3OGVQend3dzlLdHkrdlpzMmF3ZFhWRlJrWkdTcnZUWmN2WDhhT0hUdkFNQXhXclZvbDEwbFp2MzQ5amh3NWdwVXJWNnBjNXZEVXFWT0lqWTJGaTRzTDN3a0NpcVpOYnRteUJkYlcxaFhTYUYrNWNxWENpalhLYWt3QVJYVlVIajE2aEtDZ0lPemV2WnV2WTZKdElJajdPeW5MaUZDR096ZEtVelQ3VXlDVHlmZ3NBWGQzZDZ4WnN3WldWbFlJQ1FuQjY5ZXYwYWxUcHpJdmtmemxsMS9DeWNtcDNFc01WNFJaczJiSjFWeFJadE9tVFFwQkJKbE1KaGYwbDBxbEVBZ0VDZ01CNmVucEVJdkYvRFFzYlZoWldlSGt5Wk1JRFEzRnFWT244UExsUzV3K2ZWcnB0dHo1dm52M2JyWEx1UTRmUGx4cEJyWllMSVpFSXRIcU9sKzNiaDJPSGowS1hWMWR1TG01NGR0dnY1VjdQejA5SGVibTVvaUxpME5tWmlaR2p4NnRzU2JKNE1HRE1YandZSTNmL2QxMzN5RWpJNE9tRDFZZ0NpSlVrRHAxNnZDRmZISnpjM0gwNkZIWTJkbkpOYktWUGV6VUVZbEVhdE1VSzhybHk1ZlZGb2prSkNVbDRiZmZmbFA1ZnQyNmRWVTJWTGpzREZYVlV6bTJ0cllZTVdJRTlQWDFNV0hDQklVME5SOGZIOXk3ZHc5K2ZuNzQ4Y2NmOGZyMWEvejU1NThhajEwYlhBT0R1OEVzWGJvVXQyN2RVcWoyYkc5dlg2cDE1ZzhmUGt4QmhBOFluZjlGU3A3L0FOQzllM2Y0Ky92anh4OS94TXFWS3hFYUdvb0JBd2JnN3QyN2NIUjBMSE05QkVENytjTXJWcXlRUzRYVzVtOEZGQlV4TEc4ZEV4MGRIZWpyNi9OL1AzVU4zb0VEQnlJMk5oYXJWcTJDcDZjbjd0NjlxN0pSeFMyYmVmRGdRUVFIQjh1dGIwNUtSMTJHeWZEaHd6Rmt5QkE4ZWZKRWJzUno0Y0tGZVBYcUZkemMzQlFLZzRhRmhjbk55K1Z3R1lmcUFuWkFVVWRBM1gyaUpHMkxMSmRWeVNVY2l3c1BEK2VuTHN5Wk0wZWhHQ0ZYRk5USHh3Zk96czRLQldSemNuTGc1K2NIZTN0N2RPL2VYYUd4cjZvQVpWbm82dW9xWkZpcUdtQXhOamFHaDRjSDVzMmJod01IRG1ERWlCRXdOemZYZWhvTGw0S3ZiYW85RnlRdWE0ZjRZeVVRQ0xCbnp4NnNYcjBhNTgrZngralJvN0YyN1ZxK0dIRHhPZldsSlJRS3RVcEp2M1hyRnQ2K2ZTdjNHamN3VUY0elpzekFxRkdqbEdZd2xqUnk1RWg4OWRWWGNvRXBidW9BcDMzNzluQndjRkJZdWNmZDNSMkJnWUZseW9LS2k0dlQrbjVVc2pod1NWOTg4WVhTQW9YYXRtOEFZUFRvMFlpSmljSDgrZk1Wc2lwZXZYcUZTWk1tNGJ2dnZzTzBhZFBnNGVHQkw3NzRRdXZDcHBvVUZCUkFKQkpWMnNEc3A0aCtreFdrZnYzNi9NaG1VbElTamg0OWl0cTFhOHNWU0hrZjgzNEJ6YXN6ZlBiWlozTFJ2OE9IRDZzcytnTDhXem04UTRjT1dMdDJyY3J0MUVXRW82S2lBRUJqdEJhQTBoVW5nS0lvNmNtVEoxRzdkbTBZR3h2RDNOd2M5dmIyYWp0UmhZV0ZLcXYyRnFlam84TnZ4elg4YlcxdDFTNFhSVDRPZFA0clAvODV6czdPT0hqd0lPYk9uWXVBZ0FDK1FySzZxdkFWaWN0NktDMFBEdytOalNKTnVuWHJoblhyMW1uVlNXallzS0hjSEhZZEhSMitNMUlTdHdLQXViazV1bmJ0S2xkTWoxUXNOemMzM0xoeEE3Nit2dnowa3JDd01MNXVTVW1xVXFPVGs1T2hyNit2OW56czI3Y3ZkSFYxVlk3NGJkKyt2Y3BUcnptdlg3L21sM3NjTW1RSVAxV3J1SysvL2hxWExsM0NyVnUzNE9YbHhhL2N3REUwTklTNXVUa21UNTZzZEY3NjNidDM1ZEsxaStPbUp4dzRjRURsZEUwUEQ0L1MvbGk4TDcvOEV0T25UMGV2WHIzNDBWVXVpS0J1T2tOdWJpNi9sSFBKNlVpcVVCQkJOVDA5UGF4WXNRSU5HemJFNXMyYk1XM2FORWdrRWpnNk9sYmFjb25GUlVaRzh2UHFLOUxseTVmUm8wY1BmcUJ2Ly83OTZOcTFxOXpjLzl6Y1hGeTRjQUhEaGcyRHJhMnQydWQvWW1JaUpCS0owdUs5MnB5M3FuVHYzbDFqRGJabHk1Ymg2dFdyMkwxN3Q5cXBTNnFDYjZWcDM5amEyaXF0OVpLY25JeVpNMmNpTXpPVHorZ1pNbVNJeG1WanM3T3p0Y3JRTURZMmhsZ3NwcWtNRll5Q0NGVkVLQlJDWDErL1VpSmltbFpuNk5DaGcxd1FvZmhGbFpDUUFDOHZMeXhZc0lDUG1ISWprMEtoa0I4SkNBb0t3cE1uVHpCdTNEaU5ON2I4L0h5RWhZWEIwdEpTcTBpbE1udjM3c1cyYmR0Z1pXVUZmMzkvdFNsWHhRVUVCS2p0K0hHKysrNDcvdWF2S2RVcE9EaFlyZ0t0SnJTcXc0ZU56bi9ONTcrTmpRMzI3ZHVIcVZPbjhzWE0zdGRVaEJzM2JpZ04wR2dhVFd6VXFCSGYrQ3FyUm8wYUFmaDNlVWh0NWtlVEQ4dTBhZFB3MTE5L1ljbVNKZkQzOTRlT2pnNFNFaExRdG0xYnJaKy9PVGs1U0UxTlJiMTY5VFJlZXd6RHFOeW1zcFpKSzYyM2I5L0N4Y1VGNzk2OVE4ZU9IZFd1aExCNDhXSU1HellNOSs3ZHcvSGp4K1dLdGpJTWc4V0xGNk50MjdaS1AvdjgrWE9OMHpmVkJmcktFMFFBb0xBY0t4Y29WZmQzT0hueUpQTHk4dURnNEtEMXNuQmNsZ3JkSDFRYlBYbzBxbGV2emhlL3M3T3o0OVAzSzlPNGNlTXdkZXBVaGRmTCtyMFNpUVFiTjI3RXNXUEhjUDM2ZFppWW1PRElrU1B3OWZYRnNXUEhjUHIwYWI1Tk1ILytmQVFGQmVITm16ZVlNMmVPMnYwK2Z2d1l3TC9Qbk9MS1UzQ3g1TWo3cjcvK2lxU2tKTGk1dWZFWmZ0ejdlbnA2TURRMGhGUXF4YVpObTlDM2IxK3RyZ0V1SUtndUFLRk9mSHc4WnN5WWdjVEVSRDRUUVZzREJnelF1QXd1VURSZE15OHZqNll5VkRBS0lsU1JMNzc0UXVVb1ZYbHBXcDFCVlNYYjhQQnd6Smt6QisvZXZjUCsvZnY1WmVaS2tzbGsyTEJoQXlJakkzSDI3Rm00dXJxcUxUVDQ1TWtUU0NRU2pldHZLOE95TE5hdFc0ZGp4NDZoUm8wYThQZjNsNXNqcmttZE9uWFFyMTgvamRzMWJkb1VDUWtKQURRSEVjek56Zkg1NTU5cmZRelIwZEVLVmFUSmg0Zk9mL1huZjJob0tDSWpJeUVVQ3ZtcTJCNGVIdWpmdjcvV3gxTWEzM3p6RFpvMGFRSWpJNk15TGNkVXNnTlJIaFJFK085cTFLZ1JsaTVkaXFWTGwyTDY5T2xvMEtBQkFNZ1ZPTldFVzQ2dTVOU0gvNkwwOUhTNHVMZ2dJU0VCYmRxMHdkcTFhOVVHVTZ5dHJURno1a3o0K1BqdzJSekZSeHpWRlZjZE8zYXN5bXkrOWV2WDQ3ZmZmb09mbjErRlRudFFoNnR0b3FvemxwNmV6cWZhbDZiWUtiY2NaUEdWSUlnOHFWVEtaN0VKaFVMY3VYTUhMaTR1V0xkdVhhWDgzcXlzckRCejVreTBiTmxTcTBMajJraEtTc0tVS1ZNUUVoS0NGaTFhZ0dFWTNMbHpCeHMzYm9TT2pnNVdyVm9sTjZnd2I5NDhUSjQ4R2Z2Mzc0ZVZsUlZHang2dGN0OS8vUEVIQUNodFczTFRMN2huczUyZEhUcDA2S0EwazBvVnFWU0t0V3ZYNHVUSmt6QXdNTUNnUVlQNGUyRkoxNjVkdzVFalIzRDA2RkVNR1RJRU0yYk1VUHZzNDZicmxxV053eTJIbkpLU2duSGp4cW5NeEZTbGQrL2VXcTJXcHFPamc1eWNISHFHVnpBS0lyd25MTXRDTEJhL2wzUTNiVmRuS083Njlldnc4UENBV0N6R3FGR2oxTTc1RndnRTJMVnJGN1pzMllKVHAwNWg3dHk1K1BMTEwvSGpqejhxVGNYaTVqT1ZMSXFrU1hwNk9wWXRXNGJidDIvRHdjRUIvdjcrcFI3OWJOZXVuZFlWNURkdjNnd0FHcXZGMTZsVFI2dENkWnpEaHc5VEVPRURSK2UvK3ZNL0pDUUVDeFlzZ0ZRcXhZWU5HeEFURXdOZlgxOHNYNzRjVVZGUm1EVnJGci90MDZkUCtTVWlpMU0zWlVTWmt2T3pxMUp5Y2pJQWFKMEJBaFJOSlNsTnhoS3BQTjk4OHcyRVFpRVdMMTZNNE9CZzZPam9LRjN4UkJWdWFjR3lOSkkvSkhGeGNmenliVTVPVHRpOGViTldvNXZEaGczRGhRc1hFQklTQW05dmI3VkxUeGFuYnY0eE41akJqWDYrRDF3UVFWV2dkTzNhdFVoUFQ0ZTl2YjNXd1ZHcFZJcDM3OTRCb0NDQ0tsS3BGRXVYTHNYZHUzZlJzbVZMTEZ1MkRIUG56a1Z3Y0RER2poMkx6WnMzbzE2OWV2ejJtemR2VmloaVc3SW9vU2JtNXVhWU9IRmloUncvOS9mZHVIRWpnS0w2QnZQbnowZDBkRFRjM2QwaGs4bXdldlZxaFZWR0dqWnNpRFZyMW1EZXZIbll1SEVqTEMwdGxRWXZJeUlpY092V0xkalkyS0JseTVZSzcyZG1aa0lvRlBJWk5OMjdkMWRaMEYyWjdPeHNlSGg0NFBidDI3Q3hzY0htelp2VkZnM3QwYU1IdG03ZENtOXZiNXc2ZFFxWEwxL0czTGx6TVdEQUFJVnR3OExDOFBqeFl6ZzRPSlM2aGx0Z1lDQldyVnFGbkp3Y3pKdzVzMHgvTDNWWlZNVnhOWkpvR2RhS1JVR0VTbmI0OEdHOGZQa1NTVWxKeU1yS1VwbjJ4N0lzWkRKWm1VYmN5a01zRnNQWDF4ZkhqeCtIU0NTQ2g0Y0hoZ3daSXJlTnNwUmdFeE1UTEY2OEdIMzY5TUdLRlN0dzgrWk5QSHo0RUhQbXpNR1FJVVA0bnlNc0xBeTNiOStHaFlVRnVuWHJwdlZ4UFhyMENJc1hMMFp5Y2pLY25aM2g0K09qc1FGZm12MHJFeDhmRDZEaUt5elRkSVlQRjUzLy8xSjEvdCsrZlJ2dTd1N0l6YzNGb2tXTDBLVkxGd0JGY3d5OXZiMnhmLzkreUdReXZ0R2RtSmlJaXhjdmx1dFlTb3RMVTY2TTZXR0ppWWxJVEV5RWlZa0pxbFdycHZYbkJBSUJoZzBicHZMOXp6NzdqUDl2N2g3eHZ1Ly9uNHE0dURpNW1rU0ZoWVVZUEhndyt2ZnZqMzc5K3FGWnMyWXEwNXNsRWdrZlJDaE40RUdaMGxSWHIwaUZoWVU0Y2VJRWR1N2NpYXlzTE9qbzZLQkxseTQ0ZGVvVTh2THlrSnVicS9DL25Kd2N1Zi9uUnZ2dTNyMkw4K2ZQbDZzb1hsbG8yMWxRSnpZMkZvRHlZT0RodzRkeDZkSWxBRVhUS0xRdFloY2VIbzdDd2tLWW1wclNmR3NsY25OejRlbnBpUnMzYnNEUjBSRWJOMjZFbVprWjl1elpnNWt6WitMNTgrZVlPSEdpM0xRWFRYUDRLMXBCUVFGa01wblM1NGRZTE9hdmYzMTlmU3hac2dSOSt2UkJWRlFVWEZ4Y2tKT1RnMW16WnFsY3NhdFRwMDVZdUhBaDFxeFpnK1hMbHlzRUNnb0xDL21zeHpGanhpaGtDc3RrTWlRbUptb3MzcWpxM2hJY0hBeFBUMDhrSmliQ3ljbUpEMmFVL1BsTDZ0Q2hBNDRmUDg2dmdPTGw1WVZMbHk3QjA5TlRMaHR5eDQ0ZEFLRDJXVmVTV0N6R2hnMGJFQkFRQUQwOVBiV3J2M0FPSHo2TVk4ZU9BZmgzaWQ3U3FLejIvYWVPZ2dpVkxDc3JDMmZPbkFIRE1HalFvQUcvbEpORUlnSExzdnlENnUrLy80WlVLaTFWSTdXOG9xT2o0ZWJtaHFpb0tOalkyR0RObWpWbzFxd1o4dlB6b2FPand6ZXFBZ01EQVNnZm9XemR1aldPSGozS2Q4Uzh2YjBSRnhlSE9YUG1JRDA5SFlzWEx3WlFWSVJObTRkeWVubzYvUHo4Y1ByMGFiQXNpekZqeG1EMjdOa3FwMkFVMTc5L2Y0aEVJckFzcTdGNFZYaDRPQm8yYk1qL2pFbEpTZng2eHRxdXc2c05sbVh4Nk5FakFIVHordERRK2EvKy9KZElKTmk5ZXpkMjc5NE5sbVV4YWRJa3VmblFRNFlNZ2JHeE1iWnYzNDZ4WThmeUtmL2R1bldEbDVlWHduZHl3WWZ5WWxsV3JyT2RuWjNORjBKVGxnbWlTVTVPRG5SMWRaWCtmVkpTVXJCOCtYSUFwZTlBQ29WQ3JWZHg0WmFDcE1Kc0ZTc3NMQXpIangvSGhRc1hJSlZLMGFaTkd5eGJ0Z3czYnR6QTNyMTdFUkFRZ0lDQUFGaGFXcUpObXpabzNMZ3hHalJvQUJzYkcxaFpXY0hZMkJnQkFRRklUazZHazVOVHVWWkxra2drQ0FzTEE2QjV5bHhGeTh2TGc3Ky9QL0x5OGdBVWRWeEtGa2xVUmtkSEJ5WW1KckMwdElTam95TUtDZ29RR1JtSmpSczNvbVBIanFYS3pDa3ZSMGRIaFZUaytQaDRQa3VJRXgwZGphaW9LTFJ1M1ZydStINy8vWGZFeDhjckxhaDU1c3daYk5pd0FRQXdhZElraGV5dGpJd012SDM3RmpWcjFwUWJJVTlQVCtjL1YzSVVtZ0F2WHJ5QWg0Y0hvcUtpVUwxNmRXelpzb1gvRzFwWVdHREhqaDJZTzNjdU9uZnVMTGZTd3NHREJ4V21EdjM2NjYvWXZYdDN1WStwNVBNREFCLzBWdmI4RUFxRmNIUjBoRmdzeHJadDIxQy9mbjI4ZlBrUzA2ZFBSMXBhR2laT25JZ0pFeWFvL2M3aHc0Zmp4WXNYQ0FnSXdJSUZDL0RycjcvQzN0NGVNcGtNSzFhc1FIaDRPRDc3N0RNTUdqUUlCUVVGY2xNaVRwNDhpZno4ZkxsTWpaSmtNaGxldkhnQlFQN2VzblBuVHV6YXRRc3ltUXdqUm96QS9QbnorU0xLWE1EcjdkdTNmRDJHa20wY0F3TUR1THE2b252MzdsaTZkQ251M2J1SEVTTkc0UFRwMDdDeXNzTGh3NGR4Ky9adFdGdGJLd3krcUhMejVrMnNYNzhlYjk2OGdhMnRMZGF2WDY5VkxZVjY5ZXJ4d1plUWtCQzEyYjN4OGZFd01EQ1F5d3c2YytZTUFQbmdQU2svQ2lLVWs0R0JBUll1WElqYXRXc3JmWC9hdEdtWU9IRWloRUtoWEVjZ01URVJBd2NPaEltSkNmVDA5UGgwcWVMTFVGVTJZMk5qWkdkbm8zUG56dkR5OHVKdjdoY3ZYb1MzdHpkTVRFd2drVWo0K1ZpcWxqdlMxOWZIb2tXTDBMbHpaNnhac3daRGh3NEZBSGg2ZXVMMTY5ZG8zcnk1VmxIS2tKQVF6SjQ5RzVtWm1iQ3dzSUNucDJlcFVzRG56WnNIUTBORFNDUVNqWjJvaFFzWElpc3JDdzRPRGpBMk5rWm9hQ2p5OHZMUXNXUEhjalhrVDU4K2pWOSsrWVgvdTZha3BDQXVMZzRDZ2VDOXpmc2sycUh6WC8zNXYyblRKaHc5ZWhRNk9qcjQ4Y2NmTVdqUUlJWDk5T3JWQzkyNmRZTklKT0tEQ0NLUnFGTFRrNGNORzRaMzc5N0J3TUFBSXBFSXFhbXBFSXZGc0xlM0wxTmhwME9IRG1ISGpoM1ExOWVIc2JFeGpJeU0rSVlXVnpGYkpCSmgvUGp4V3U5VFU3cjN1blhyY1BQbVRSZ1pHVUVpa2VEVnExY0FvRFNWbFpUZWxTdFg0Ty92ejY5NllXOXZqK25UcC9PalhhTkdqY0xRb1VOeDdkbzFuRHQzRGtGQlFRZ01ET1FEaHR4bjl1M2J4NCswbFhhbEhwbE1odDY5ZTBNa0VrRlhWeGZaMmRsSVQwK0hVQ2hVMnlHb0RLYW1waGc2ZENnQ0F3TlJ1M1p0MUtoUkF4WVdGakF6TTRPWm1SbE1URXprL21kc2JBd1RFeE9Gb3JIY1NnNUpTVWs0ZnZ4NGhkWWQwY1RGeFVXaG12K21UWnR3OE9CQnVkZnk4L1BoNXVZR29LaWphbWxwaWJ5OFBMeDU4d1lBTUhUb1VMNFR5YklzZHU3Y2laMDdkd0lvcXBQaDR1S2k4TjJwcWFsOE1XbzlQVDJZbXBwQ0tCVGk3ZHUza01sa0VBZ0VGWlk2LzdGSVNVbkIrUEhqVVZCUWdKWXRXOExIeDBkaE5KMExRcGZNQURBd01GQjRocFJsZVVObExsMjZCQzh2TDVpWW1FQkhSd2NTaVFRcEtTa0FvSFMxQ0IwZEhheGZ2eDZKaVlsd2RIVEVxMWV2TUczYU5LU25wMlBVcUZHWU9YT21WdCs3YU5FaXZIejVFaytlUE1IY3VYT3hiOTgrZUh0N0l6QXdFSWFHaHZEeDhVRk9UZzU2OSs2TjZ0V3J3OVRVRlBuNStZaUxpd01ndjFUcnpwMDdjZjM2ZFJnYkcwTlBUdyt4c2JGOE83TjRKNWxoR0JnYUdtTHAwcVZ5MHg4R0R4Nk03T3hzR0JnWUlDMHREVEtaREphV2xpcHJMTFJxMVFwSGp4N0ZtalZyWUdob0NDc3JLeng5K3BTZjN1SGg0YUZWRm82SGh3ZGYrNkZYcjE1d2QzZlh1cjNkcmwwN1BpanY1K2VuTm9qdzZQMktjQ0lBQUNBQVNVUkJWTkVqTEZ1MkRBNE9EckMydGtaMmRqYS9mZS9ldmJYNlBxSWRDaUtVazU2ZW50ckdCY013U3F1MzI5blp3Y2pJQ0ZsWldjakt5b0tob1NFKy8veHpUSjgrdlRJUFY0NlZsUlZmOEtWNFpQYXp6ejZEVkNxVkt5YldxMWN2dm5Pa3loZGZmSUdBZ0FEK2dUQm16Qmk4ZWZOR1krRW1UcE1tVGVEazVBUURBd01zWHJ5NHpLTWNJcEVJaHc4ZlZsdEF4ZDdlSG4vLy9UZWVQWHNHb0NqMXVFT0hEbGl5WkVtWnZyUDRmcm1iUG5jc0RnNE9tREpseWtkUmxPdGpRdWUvK3ZOLzdOaXh1SGZ2SGxhc1dNR3ZGNi9xKzRDaWU1cS92Ny9LRlNqKy9QTlByVElxTkduVXFCRUNBd1A1WmRXTWpJelFybDA3dUxtNWxhbWgyYVJKRStqbzZLQ2dvQUFwS1NsOGd4SW9Xc0t1ZGV2V21EeDVNcG8wYVZMdVkrZlkyZG54NlpWQTBmcmFBd2NPckxCc2pVOGRWN3VnZmZ2MkdEeDRNTHAxNjZadzd1bnA2YUZQbno3bzA2Y1B4R0l4Z29PRDhmVHBVN3g2OVlxZjYyeHViZzRuSnllOGUvZE9xMEtNbHBhVy9QTmVJQkNnVnExYWVQcjBLWjlxYkc1dWp1Ky8vNzVNR1RQbFZYSk4rckxnQXFaSlNVbWxTbDkrbit6czdDQVFDQ0NUeVpDV2xzWVhQVFEyTnNiQWdRUDViRkNncU5iSjhlUEhBUlJWZWZmMDlGUTZyYVZXclZvd056ZEhabVltOHZQejViSWY2dFdyaDltelo2TlpzMmFWL0pQOXQxaFpXV0hJa0NHUXlXUllzR0NCeW1kZzhkZW5UWnVHWWNPR0thMzlNMmJNR0F3Yk5xemNjOW9iTldva1Y4ZUNZUmpZMmRsaDBLQkJLdXRnNk92cjgxbEkxdGJXYU55NE1lenQ3YkZnd1FLdHYxY2tFbUhkdW5XWU1XTUdac3lZZ1l5TURQejk5OTh3TURDQXI2OHY2dFNwQTZCb3VmalUxRlFrSkNSQUpwT2hRWU1HbURCaEFqcDA2TUR2eTlUVUZCRVJFWEw3RndxRm1ERmpodHp2YnVyVXFSZzBhSkJjbGdkUTFNYTVlL2N1Y25OeklSS0pVSzllUFN4Y3VGQnRPOFhJeUFnclY2N2twOTQxYWRJRWJkcTBRWWNPSGJSZUNuWElrQ0Y0OE9BQjNOemN5clc4NThpUkk5R2pSdytWTmFMczdlMEJGQzNQSFJNVEE2RG8zanR6NWt5NlRpdllSejBCMC9UdjgzTVlZRE1BdU5Sd3hFKzFLNjRSK0NtUXlXUmdXYlpjRGYvOC9QeFNMV3RWTXBXcnNvakZZb2pGWW41YWlibTVlWVZGdWlVU0NSaUdxWkFPazdaZUYrUmg0UFA3aU1yUEJZQllWaWpzbnRtbVQra3FFWDNBcEU5YXpzSC9yMlZZallMQTFxM1N2NVBPZi9DamJKVXRKQ1FFUXFHdzFCMTFaYW1wNWNHeUxDUVNDYi8wV0dYL0xTcjE5MXVRQUZuVWRLRGdOUURFQ2tTRjNabW1vVlY2VDVDdTlKb0RzRVhYY2J2MkVQVFNmb1dFMHFxbzMyMU9UZzZTa3BMS05jMnQ1UFJGVlFvTEN5R1R5VDZZcFNBL0JHbHBhY2pJeUVEMTZ0VkwxWUdVU0NUSXo4OUhRVUdCMm1VM256MTdockN3TUxtcFd1cUl4V0lVRkJTZ3NMQVFob2FHbFQ4MUpTTURzb1A3Z2JSVWdFV3NRSWJ1elBMbEZYNGQrNzJZUGdjUWJBYUE1dVpkMGFuNjhITHY4MzA5UDFKU1V2RDY5V3M0T0RpOGx5bkJFb2tFUXFHd1RNK2U0cytzNE9CZ0dCc2JxeTF5cUV4R1JnWmlZbUw0V21xNnVycW9WYXRXcWJOb3VlZGNXWitocFczZkFFWDN1SXBxYTZzaWs4bVFuWjNOUDh0MWRIUXFaZXBWVm1FcWZuL2ppNHpDWkxCZ1l4bUJvUHVNZXY0ZlRidGJHNVNKUUZTcWlKdC9hVzh3NzZNREJSUkZsaXVyQ0ZKbEZIY2o3eCtkL3hYek85QkdXVWNIS3JvUUljTXcwTkhScWZSR0R1ZDkvWDQvUlJYMXV6VXlNaXAzblJ4dG53bnY2N3o3TDdHd3NDalRxZ2ZjeWhDYUFnOU9UazV3Y25MU2VyK1YyWGI0Mkx5dis1dVZsWlhHd29NVnFUeHR2T0xQckxMVzBUQXpNNnVRNmJIbEhlZ3FTN0R6ZmR6akJBSUIxUmQ2VDZnRlF3Z2hoQkJDQ0NHRUVLMVFFSUVRUWdnaGhCQkNDQ0Zhb1NBQ0lZUVFRZ2doaEJCQ3RFSkJCRUlJSVlRUVFnZ2hoR2lGZ2dpRUVFTGV1N3k4dktvK0JFSUlJZVNqd1MwblM4ajdRRUdFVDRTWGx4ZjI3OSt2OEhweWNqTGMzTnh3N3R5NUtqZ3E3Vnk1Y2dVZE8zYkVybDI3bEw3LzRNRURkT3pZRWV2WHIzL1BSMGJJcCtmTm16Zll0MjhmN3R5NVU2YlB5MlF5K1BqNDRPdXZ2OGFiTjI4cStPZ0krZmpkdm4wYlVWRlJXbTkvOE9CQmRPellFV2ZPbktuRW95TGt2ME1pa1dEQ2hBbll0R2tUSkJLSnl1MWNYVjNoN3U1ZXBtZlZIMy84Z1NWTGxpQTBORlRwKzhuSnlWaTFhaFd1WHIxYTZuMHJFeHNiaSs3ZHU4UFB6NjlDOWtlSUpyUVczUWNnSmlZR2YvenhoOHIzcDAyYmhyUzBOSnc0Y1VMcCt3MGFORURYcmwzVmZzZTVjK2ZRcGswYmpCczNUdTcxbkp3Y1hMMTZGYmEydHFVL2NDVWVQWHFFUjQ4ZWxlb3ovZnIxZzQyTmpjcjNKUklKdnphek1sS3BGR0t4R1BuNSthWDYzc3pNVENRbUpvSmhHTmphMnBacURXcENLbE55Y2pJR0RScFU1czg3T2pyaTBLRkRGWGhFLzRxSmljSFdyVnN4Y09CQWRPellzZFNmRndnRWtNbGt5TXJLd3JKbHk3Qno1ODR5TFFWRzF5LzVGTVhIeDhQVjFSVTZPanJ3OXZaRzU4NmROWDZtc0xBUVlyRlliV2RKR1psTWh2ajRlR1JsWmNIVTFCUjJkblpsUFd4Q1BpaEJRVUVJQ1FtQnZyNit5aVViVTFKU2NQMzZkZWpyNjJQWnNtV2wvbzZ6WjgvaTNyMTdLcC9sV1ZsWk9IdjJMRzdmdm8zMjdkdVgreGwyNmRJbFpHUmtvSHIxNnVYYUQwRFhQdEVPQlJIZXM0TUhEeUluSjBmdU5YTnpjK3pldlJ0QTBZWExNQXdZaG9GTUpnTUFUSjA2RmFtcHFkaTVjNmZTZmZicjErOS83TjEzZUZSVitzRHg3NW1aVk5KREowQkFVSkJlRlZFWEJWSFgrbE9hWlYxZFVVUVVGRkJSRkFLSUt6WkVoWlVtUlZ3RjFGVlFFUkFSUlJSRlFxL1NJUVFTU0NGMXlqMi9QNGFNR1RLcEpKbEo4bjZleDJjenQ3NWhjK2JlKzk3em51T1dSUGorKys5WnYzNDlqejc2YUpFUDU4Vlp0bXdaR1JrWjNIdnZ2YTdQdi8zMlc2SGJ0Mm5UaHZUMDlFTGpMRXlYTGwwdUtzN1NzTnZ0TEZ1MmpFOC8vWlM5ZS9lNmxwdE1KbnIwNk1IbzBhTnAwcVJKcGNRaVJHRU13eUFuSjRld3NMQlN6U1Z0R0FZLy9mU1R4MUtCek14TVRwNDhXZVQrSnBPSjVzMmJsenJlMGhveFlnUS8vL3d6OGZIeGJOeTRrUjQ5ZXBSb1AybS9vcVpyMkxBaEkwZU81TFhYWHVQcHA1OW05T2pSREJvMHFGelBjZVRJRWViUG44K2FOV3ZjN2xkcTE2N05QLy81VCs2NTV4NjMrZTZGcUdxKy92cHJBQVlNR0ZEb05tdlhya1ZyVGUvZXZRa01EQ3pWOGRQVDA5bTBhUlAxNnRXamMrZk9IcmRwM3J3NTk5MTNId3NXTEdEUm9rVU1HVEtrUk1mKzRZY2YrTzY3N3dvcy8vMzMzd0g0OWRkZjJiWnRXNUhIdU9lZWUyalRwazJCNWRMMlJXbElFcUdTTFZxMGlLU2tKTGRsTTJiTTRQZmZmMmZ6NXMwODhzZ2pqQnMzanR0dnY1MXg0OGJ4OWRkZnU3MmxHelZxRkhmZmZUY0FQLzc0STJQR2pLRlpzMlp1eDl1eFl3ZGZmdmtsQXdjT0xOUEQrYmx6NTVnOGVUS3JWNjhtSkNTRVhyMTYwYkJoUTdadjM4NktGU3NLM1M4M041Y1JJMGJRc1dOSHQrWGp4NDhuS1NtSjExNTdqWkNRa0FMN3RXelpFb0E3N3JqRDQzR3pzcklBV0xwMEthdFdyU3F3UGljbkIzQm1ZUXRMY256KytlZVl6V1orLy8xM0prK2VERURqeG8xcDBLQUJ5Y25KSER4NGtKOS8vcG50MjdlellNRUNlUkFSUHFGWnMyYTg5ZFpiSmQ0K056ZVhxNjY2eXVPNjMzNzdqZEdqUnhlNXY1K2ZINy8rK211cFlyeFFmSHc4TTJmT0xIWTdrOGxFN2RxMVdiQmdBUXNXTENoMHUvRHdjS1pNbVFJZzdWY0luQTgrVVZGUmpCMDdsdGRmZjUyelo4L3krT09QbDl2eHg0OGY3M3BMMjc1OWU4eG1Nd2NPSENBNU9aazMzM3lUNDhlUDgreXp6NWJiK1lTb0REYWJEWnZOUm5aMk50OS8vejNSMGRGMDY5Yk5kWThKRUJBUWdObHNCcHd2emdDNmR1MUtRa0tDeDJNR0J3Y1RFUkZSWVBucTFhdXgyKzNjZU9PTnpKczNqeDA3ZG5qY1B5Y25CNHZGd280ZE94ZzVjcVRIYlJvMWFzU29VYU5jbi8vODgwOVdyRmlCdjc5L2dWNThnWUdCYk55NHNkQi9BN3ZkanQxdXAxZXZYaDZUQ05MMlJXbElFc0VMZXZUb3dXdXZ2Y1lQUC96QVN5Kzk1RnFlMS9NZzd3dk0wd0FwWnJPWmdJQUFBRmNkMVUwMzNWU2k4eDQ3ZG94MzNubkg5YmxKa3lZRkh2aFhybHpKMUtsVFNVcEtvbnYzN3NURnhWR3ZYajBBbm5ubUdaNSsrbWtBTm16WXdIUFBQVWYvL3YwWlBueTRXMnd4TVRHdTR4MC9mcHlrcENUYXQyOVA3OTY5U3hSblJkSmEwNmxUSjU1OTlsa3V2ZlJTMS9LdFc3Y3lmUGh3MHRQVG1UNTl1dXVoUllqcW9sbXpaano2NktPRnJwODllemIrL3Y0WGZaNHpaODY0M29pVVJISnljcEhybzZLaVhEOUwreFhDcVUrZlBnUUVCQkFYRitjcWFmand3dzg5dm9FOGN1UUk0RXltZTNyQUNBc0xjN3NYQ1FnSVlPVElrZlRyMTg5MXY1R1RrOE9ycjc3Szh1WExXYng0TVhmZmZUZVhYSEpKUmZ4cVFsU0k5OTU3ajBXTEZyays1K2JtMHF0WEw3ZHRwa3laUXA4K2ZkaS9meis3ZHUwQ0lDNHVydEJqM25ycnJVeVlNS0hBOGs4Ly9SU0F1KysrbStuVHB4ZjVZRyt4V0lvc0E4NTcwWGFoU1pNbTBhZFBuMEwzODJUZXZIbTg5OTU3aGE2WHRpOUtRNUlJWG1BMm13a09EaTV3dzU2WE5NakxMR3F0QyswMmxKMmR6WTgvL2tqWHJsMUwzTnNnTVRIUjdZMWZ0MjdkWEVtRUkwZU9NSGp3WU9MajR3a09EdWJaWjU5bHdJQUJidWYzOS9kM3haejM1V0t4V0FnT0RpNzBuR3ZXckFGS2x1ajQ4c3N2UFM1ZnVYSWxMN3p3QXYzNzkyZllzR0VGMW0vY3VKSEhIMytjRzIrOGtiRmp4eFo1anNzdnY1ejMzMysvUUExY2h3NGRlUGpoaDVrMmJScWJObTBxTmxZaHFwclkyTmhDdTB1bXBLUXdhOVlzbWpScFFscGFtaXN4NkVsR1JnWUE2OWF0NDUvLy9DZmdmRE42eXkyM3VHM1h0MjlmdHdlVHNzci9wa1hhcnhCL3VlYWFhMWkrZkxuckdyeHQyN1lpQjJuYnUzZXZXeGxRbnZ5Sk9vREpreWRUdTNadHQyV0JnWUdNSFR1V3RXdlhrcEdSd1I5Ly9DRVBFcUpLYXQyNk5kSFIwVzdMRGgwNjVEWjRZdDZZUWwyN2R2VTR4c0R4NDhmWnZuMjd4OFQ3dG0zYjJMZHZIMWRkZFJVeE1USDgrOS8vTHVmZndNbHF0YnIxb2lnSm04MVc1SHBwKzZJMEpJbmdRL0lHUGNycmllQndPQW9kY0d6Tm1qWGs1T1J3KysyM2wvajRuVHQzZHVzYWJiRllPSFhxRkFBLy9mUVRGb3VGQVFNRzhNZ2pqeFM0cVNpck5XdldZREtaU3AwdHJTaWV1cDNsYWRxMEtVQ3BCNThTb3FyNC9mZmZpWStQTDlBajRmang0NEN6dDRMTlppdTA2MlYrcWFtcHBLYW1BaFI0bXdOL0pVc0xZN2ZiY1RnY3JvUmtTVWo3RlRYZDd0MjdVVXJScWxVckFMYzJObVhLRkZlUHh2d1dMbHpJOU9uVGVlNjU1N2pycnJzS3JML3daY1dGRHhGNS9QejhhTlNvRVh2MzdwVjJKcXFzQng5OHNNQTk2ZFNwVTEyOUZCSVRFMW14WWdXUmtaRk1temJONDNnSVgzenhCZHUzYi9jNEtHUGVUR2dsN1NWY1Z1V1JwTCtRdEgxUkdwSkU4QUViTm14ZzVNaVJyb3YvK1BIam1UQmhBamFicmRBa3d2Lys5ejlDUWtKS1ZTSmdOcHNKRFEzMXVLNXQyN2E4L1BMTE5HN2MyRzM1NXMyYnNWZ3N0Ry9mdnNUbnlYUDgrSEYyN3R4SjkrN2RDMlI5UytPeXl5NWp4SWdSaGNiUXVIRmpoZzRkU3V2V3JjdDhEb0FEQnc0QVNJWlYrQXl0ZGFsbUhTbnVMY083Nzc3THpwMDc2ZENoQTFkY2NZVnIrWjQ5ZXdCbzFhb1Z0V3ZYNW84Ly9pajBHQnMyYk9ESko1L2tqanZ1WU55NGNTV0t5K0Z3dUpLajRLdzFmZU9OTjNqcXFhYzhQdFM4OHNvcnRHelprcHR2dnRuak9DcWVTUHNWMVYxR1JnWWpSb3dnUFQyZHA1NTZxc0NBaWlhVHllTTlRMTZTd0dReUZUb1NmVW5rNXVhNjN0WktPeFBWMVl3Wk03RGI3VHp3d0FPRkRxaVlkNy91NStmbnRuejM3dDJzWGJzV3dDMUJ2bno1Y2w1OTlkVlN4ekppeEloQ0IzKzg1WlpiYU5HaVJhbU90Mm5UcGpKTnp5eHRYM2dpU1FRZjBLaFJJeDU0NEFFT0hUckU2dFdyNmRPbkR6RXhNYXhhdGNyamFPcUhEeDlteTVZdDNIdnZ2YVVlTWJZd0hUdDJMSkJBQU9jb3NCOTk5QkVMRnk0a1BUM2ROYUx0NmRPbkFmamxsMTk0OGNVWEFXamZ2cjNibDkwbm4zd0NPTDlzNTg2ZHk4TVBQMXltMkdKalk0bU5qUzEwZmNPR0RSazhlSENaanAzbnpKa3pybmo3OWV0M1VjY1NvcnhzMjdhdDBJRVN5K0tsbDE3aS92dnZaK0xFaVN4WnNzUTFwVlRlUE5abFNSWVc1ZXpaczd6d3dndVl6V2EzdWF0RFEwUEp6TXprMTE5L0xaQkVTRXhNNUxQUFBzTmtNdEczYjk4U25VZmFyNmdKUWtKQ0dENThPQysvL0RLdnYvNDZPM2JzNE1VWFh5eTMrNERpTEZpd2dJeU1EQm8zYmt5M2J0MHE1WnhDVktiRXhFUldybHhKL2ZyMUdUaHdZS0hiNWIyTnY3Q2M0ZjMzMy9lNGZZTUdEWXFkaXQwVFQvZmxlYTY5OXRwUzkvSjFPQnhsU2lKSTJ4ZWVTQkxCQnpSdDJwUUJBd2F3Y3VWS1ZxOWV6ZTIzMzA2M2J0M1l0MitmcTl3Z3Y5V3JWd1BPTDZXS2xwaVlDRGkveUw3NjZxc0Nzek1jUG55WXc0Y1BBODR2cDd3a1FtWm1Kc3VXTFNNOFBKeGR1M2F4Wjg4ZWV2ZnV6ZXV2djg1enp6MVg2T2pwa3lkUDVvc3Z2aWlYMkI5NjZLRVNqVmlkbkp6TWswOCt5Wmt6WjdqKyt1djUrOS8vWGk3bkYrSmlSVVZGbFdnZStEeUdZYkI4K2ZKQzE3ZHMyWklISG5pQUR6NzRnTGZlZXN2VkhYTGp4bzBFQndlN2V2TWNQMzZjTjk5OGsrSERoeGVZL2FVMHdzUEQyYk5uRDVtWm1hU21wcnJLRWZLU0ZaczJiU293OWt2ZURDdnQyclVqUER5ODJITkkreFUxeWEyMzNrcE1UQXdqUjQ1a3hZb1ZuRHAxaXRteloxZjRlWmNzV2NMTW1UUHg5L2RuOHVUSmhmYVNGS0lxcTErL1BrdVhMaVU1T1puNCtIaXlzN005UHZ6bkpSSHk5MFJZdjM0OTY5ZXY5M2pjcmwyNzByVnIxM0tOOWF1dnZtTDc5dTJsMmlmdmhVRnBTTnNYaFpFa2dnK3hXcTBBcnU2R2htRzRkUUhPTTNEZ1FMNzk5bHVtVFp0RzY5YXRTenlQdk4xdVovZnUzZXpmdjUvOSsvZHo1c3daMTBCcmhkVTQvZm5ubjBSRVJCQVdGc2FBQVFPNDg4NDdBYyt6TStUdkpybHMyVEl5TXpONStPR0grZlRUVDNFNEhPemJ0NDlmZi8yVk1XUEdNSC8rZkk4RDBqUnQycFF1WGJvVVdIN28wQ0dTazVOcDJiSmxrWFhSNE93bGNlVElFWUtDZ29yOU56bDgrREREaGcwak1UR1I2NjY3amxkZWVhWFlmWVNvYUhuVEdrWkVSSlRxeHNNd0RLNisrbXBYRHdOUEhubmtFYjcvL251KytPSUxldmZ1VFZSVUZLZFBuNlpQbno2dU5yeHAweVorL1BGSHpwMDd4K3paczhzMEw3UlNDclBaVEk4ZVBWaTFhaFhyMXExelRlTWFIUjFOdzRZTlNVaEk0TUNCQTI1ZE12T1NDRmRmZlhXeDU1RDJLMnFpamgwN01tL2VQSjUrK21uKzlhOS9BYzRrdnFjWm5lQ3ZRWnNOd3lpeW5ybXdVb2YzM251UGVmUG1FUndjek5TcFV6MU9EU2RFZGRHa1NSTkNRME81OWRaYjBWb3pkKzdjQXVXeURvY0QrQ3VKa0pPVDQ1b1Y2TlpiYitXcnI3NXkyOTV1dDd2dThVdkQzOSsvMEhhNWNlUEdVczJFbEJkSGFVamJGMFdSSklJUHljek1CSEIxVFN4c1lNV3dzRENtVHAzS3dJRURlZm5sbDFtOGVMSGJsMHplRGNQYXRXdjU5dHR2T1hUb0VJWmhFQjhmei8zMzMrL2FMalEwMURYZjY2Ky8vc3JCZ3dkZE16MVlyVmErK2VZYmpodzV3ZzAzM0FBNGJ6RHl6bFBVN0F5NXVia3NXclFJUHo4L0Jnd1k0SnJxcG0vZnZ2end3dytzWExtU2FkT204Y3d6enhUNDNlNi8vMzYzR1BPTUh6K2VyNzc2aW1IRGhoWDdadmFqano3aXJiZmVLdkpCQ3B4ZHJZY01HVUp5Y2pKMzNYVVhZOGFNOFppMEVhS3lCUVlHbG1rdzBwSU1ZdXJ2NzgrTEw3N0k0TUdEbVRoeG9xdGNJdi9ibHR0dnY1MGxTNVlRSHgvUC8vNzNQNC9qRmhRbTd5WWw3N3ZpNnF1dlp0V3FWZnp3d3crdUpBSTRaMVJJU0VoZ3k1WXRyaVNDMXRvMUZWWng3VnphcjZqSm1qWnR5cElsUzF6dGJOQ2dRUnc4ZUxESWZhWk1tVkxrOUtlZXhrS1pQWHMyOCtiTkl5b3FpbmZlZWVlaXh4NFN3dHMrK2VRVGZ2amhCN2RsdTNmdmR2c2NHUm5KeUpFamVlV1ZWeGcxYWhRZmZmUVJrWkdScnZVWGxqUDg5Tk5QSkNRazBMOS9mMXEwYUZFZ2liQjgrWEplZnZubFVzYzZhdFFvN3IzM1hvL3JLbUtLeC95azdZdmlTQkxCQjJpdHNkdnRwS2VuQTg3TXB0MXV4MmF6RlhwVDNLUkpFeDU2NkNGbXpwekp5cFVydWVXV1czanp6VGRac1dJRktTa3BBSzR1amlhVGlaaVlHR0pqWTJuV3JKbHJqSUZtelpvUkhoN090ZGRleTQ4Ly9rai8vdjBMbkNjeU1wTEhIbnVzVkwvUFJ4OTlSR0ppSWdNSERpd3cwdXZ6eno5UGZIdzhuM3p5Q1QxNjlDalIyOGJTeXB2eXByZ0IyUll1WEVoeWNqTFhYWGRkc1ZORENsRVpmdm5sRjVZdVhWcmtOamZjY0FNMzMzd3o0THpwejV1S3FqQmp4b3loYnQyNmJzczZkZXBFLy83OVdicDBLVjkrK1NVaElTRnVNeXlZVENaR2p4N05JNDg4d252dnZVZWZQbjBJQ3dzcjBlK1FON2hqM2h1YW5qMTdvcFRpdDk5K0l6YzMxNVdBYk5PbURTdFdyR0RIamgydWNReDI3OTdOMmJObmFkQ2dRYUZ6WStlUjlpdHF1dnd2RDY2ODhrcVBZd2R0MnJTSjlQUjBHalZxeEdXWFhWYXE0NmVscFRGbnpoeVVVdklRSWFxTitQajRFbTEzOTkxM3MyblRKbGF0V3NYenp6L1BqQmt6WEMvMkxrd2k5T2pSZzlhdFcvUFVVMDhWU0NDQXM1VFEwd3V5NGhUVjVpcGlpc2M4MHZaRlNVZ1N3UWVzVzdlT1ljT0d1VDduSDh5bHNPbFd3UGtGTjNmdVhGYXZYczB0dDl4Q1NFZ0lvYUdoZE9qUWdlYk5tM1BKSlpmUXZIbHpZbU5qUFpZTzVIbjk5ZGZadUhFamh3OGZkblczTXB2TjFLOWZuNnV2dnJySWFkb3VkUGJzV2ViUG4wOWdZS0RIZ1JSRFEwT1pNR0VDUTRjT0pTNHVqcVZMbDdwbGQ4dERYbytPd21haXlMTnQyemFBVXIxbEZhSWluVGh4Z25YcjF1SG41MWNnZ1dnWUJsYXIxVzFrNUZPblRyRnUzVHEzWGtKNWJEWWJEb2ZEVlc1MG9TZWZmSklmZi95UlU2ZE9jY01OTnhRWW5LMXo1ODZ1Qk9QTW1UTTk5aHp5SkM4Wm1wZDBpSWlJNFBMTEwyZm56cDFzM3J5WkhqMTZBSCtOOEp5L3BqTnZ3S2UvL2UxdnhaNUgycStveWJUV3ZQRENDL1R0MjVkZXZYb3hhdFNvQXR2czNyMmJIMzc0QWJQWnpCdHZ2TUdsbDE1YXFuUHMyYk1IdTkxTzI3WnQ1U0ZDVkJ1VEprMHFNQzN4OU9uVFhZUHo1amQyN0ZnMmI5N003Ny8venB3NWMxelRJK2ZkSytjbHkwTkNRcGcxYTFhaGc1eTJiZHVXdG0zYmx1ZXZVU0ZUUE9hUnRpOUtRcElJUHFCRml4YU1HaldLeFlzWGs1aVl5SWdSSXdCbmw2dTh1aXRQb3FPamlZMk5aZi8rL1FBTUdUTEVOY1pCYVZnc0ZucjI3RW5QbmozTEZQLysvZnY1NVpkZmFOQ2dBUnMzYmlRek01TkhIbm1rMEdrZHUzZnZ6bDEzM2NYbm4zL081TW1UZWVPTk44cDAzc0xrUGNRVWwwVEl5TWdBaXA1N1hnaHZlT0dGRjdqOTl0dmRsbTNjdUxIUWdVSkhqaHhaWUNUcHZCS2d3cGpOWnRkWUJ6Ly8vRE1aR1JrRmV1ODg4Y1FUL1BUVFQzejc3YmNNR3phc1JBbkZzMmZQQXM1QklmTjA3ZHFWblR0M3NtSERoZ0pKaENOSGpwQ2RuVTFRVUpBcmlYRGhEWjRuMG41RlRiWmp4dzVXclZyRjFxMWJQYllYd3pDWVBIa3lobUh3d0FNUGxEcUJBTkxHUlBYazcrOWY0RnBXMkxnRElTRWhqQjA3bHFlZmZwb1BQL3lRQVFNR0VCRVI0VW9pNUovR3NhanJZMnBxS3ZQbXpTdDFyUGZlZXkvMTZ0WHp1TzZhYTY2aGFkT21CWlpuWldVVkdzdk9uVHRMMUJORDJyNG9DVWtpZU1HUkkwZVlPWE9tcTM0eEppYUc3dDI3TTN2MmJDNjk5RkpYL2RQS2xTdEpUVTB0OGxoUlVWRWNQMzY4d1BJUFAveVFoSVNFaTRyenVlZWU4N2o4MUtsVGJObXlCWEFtT2o3KytHUEEyVVU2UGo2ZW1KZ1lIbnJvb1NLUFBYejRjTmF0VzhmYXRXdjU1cHR2eW5WRTlieUhtT0pHZHA4N2R5NE9oNlBFODlBTFVaMHNXclNJeE1SRS9QMzlPWDM2TkcrOTlSYmp4bzF6MithU1N5NWgvUGp4OU96WnM4UTlrbzRkT3dhNFQwM1ZyVnMzRml4WXdDKy8vT0phRmgwZFRVUkVCS21wcWV6ZnY1OEdEUnF3ZmZ0MklpSWk2Tnk1YzdIbmtmWXJhckx2di84ZWdONjllM3NjK0hUSmtpWHMzcjJiSmsyYXVMMWMyTDE3TjIrKytTWnhjWEhFeE1RVWVZNXJyNzJXTld2V0ZQcUFKVVJOY08yMTF6Smt5QkQ2OXUzcmVxak9TeUlVMWNzM3YzUG56ckZvMGFKU24vdkdHMjhza0VUbzE2OGZmZnIwb1U2ZE9nWEcvcG8zYng1cjFxeGg3dHk1SHBNUGFXbHBwS1NrRkR2QW9yUjlVUkx5MStFRng0NGRZOWFzV1c3TDl1M2JSM3A2dWx0M3A5emMzQ0svb0xUV0hEdDJ6R09tOEx2dnZtUEhqaDBYRmVlRlNZVHAwNmV6ZXZWcTEwTUNPQWQzNnQyN041MDZkWEk5Z0l3Wk04WXRPK3RKYUdnb28wZVA1dm5ubitlTk45N2cybXV2TGJlSGdVT0hEZ0VVMmhNaWZ3eEMxRVFIRHg1azd0eTVCQVFFTUd2V0xJWU5HOGFYWDM3SkRUZmM0T29wa09lMjIyNHIxYkgzN3QwTFFQUG16VjNMT25ic2lNVmk0ZENoUXlRbEpWR25UaDBBL3Y3M3Z4TWNIRXpkdW5WWnUzWXQ0T3lGVUpJQkVxWDlpcG9zcjcxNEdsZ3RPVG5aVmI4OVljSUV0eTdXdi8zMkcvSHg4WXdkTzVhNWMrY1crWkRnNStjbmJ5S0ZBRmNaUTU2Y25CeUFZdTkxTDlTclZ5OG1UWnBVN0haVHBrengySk53OXV6WkJBUUVNR0RBQVB6OS9YbmpqVGRvM0xpeHF5ZWkyV3ptNU1tVFBQNzQ0M3p3d1FjRlhxYUZoNGZ6OWRkZk0yM2FOTjU5OTEyNmQrL3U4ZnpTOWtWSlNCTEJDM3IwNk1GcnI3M20raHdRRU1DLy8vMXZ3UDJHd0dxMUZwaW1jTk9tVFdSa1pCQVRFOE9tVFpzNGVmS2t4NXVJbVROblloaEd1Y2E5YytkT2poMDd4bVdYWFVidjNyM3AzYnUzYXlDbjBhTkhjL2JzV2ZyMTYxZmdJYVF3ZmZ2MjVidnZ2cU5YcjE1bFNpQWtKaVpTdTNadDEwMlExcHJGaXhkei9QaHhZbUppaWh3SXptNjNNM255Wkk0ZE84Ynp6ei92Vm1jdVJIVm10VnA1OGNVWHNWcXREQjA2bExadDJ6SjgrSEJlZWVVVlhuNzVaWllzV1ZMc3pDYUZTVTVPNXZqeDQwUkZSZEdvVVNQWDhxQ2dJTnEzYjQvWmJDWXpNOU9WUk1oZng3MW16UnJBODBQUmhhVDlpcHJzd0lFREhEdDJqRHAxNnRDK2Zmc0M2MTk1NVJYWEZNc1hydi9IUC83QkR6Lzh3TFp0MjVnelowNlJBeWYvL3Z2dnZQdnV1MXh4eFJWdTR6WUpVZE5kT0p0YVNabE1waEwxNnZPVVNNL0l5R0QrL1BuVXFsV0xlKys5RjhNdytQampqK25jdWJNcmlmREFBdzl3L1BoeFB2dnNNMGFOR3NXTUdUTmNMeU5YcjE3TnRkZGV5MldYWFliV21tZWZmWmFGQ3hmU3BFbVRBdWVTdGk5S1FwSUlsV3pBZ0FIVXFWUEg3VXNrTVRHUmI3NzVodGpZV0xwMDZlSmFucE9UNDdGTC9vd1pNMXcvUjBSRU1Ianc0QUxibFBhTHJTUUdEeDdNQ3krODRMRUw1TU1QUDR6VmF1WHBwNTh1MVRIekoxTks2NFVYWG1EYnRtMkVoNGNUR0JqSXVYUG5YRi9zLy9qSFA0cmNOejQrbm1YTGxnR3dZTUVDSms2Y1dPWTRoS2hLSmsyYXhONjllMm5UcGcwUFB2Z2c0QnljOEt1dnZtTGJ0bTI4L2ZiYlpaN3RJRy9hckN1dnZMTEF1cGt6WjNxY3NoYWNKVkovL1BFSFVWRlJoYjRaeVUvYXI2akpWcTVjZzBNWUpnQUFJQUJKUkVGVUNjRDExMTlmb0pUaGd3OCtZTjI2ZGJScjE2N0EyMU53UHNTTUh6K2VRWU1HTVhmdVhIcjI3RW03ZHUwOG5tZm16Sm5zM0xtVG5UdDNjdWVkZDdvbEJvV295Zkx1TlM5ODBWZVJWcTFhUlU1T0RvTUdEY0ppc1JSYWt2RHNzODl5Nk5BaGpodzV3c21USjJuYXRDbkp5Y21NR1RPR0RoMDY4TUVISHpCeTVFaGVmLzExUm84ZXpZSUZDd3I4SHRMMlJVbElFcUdTL2V0Zi8zTDdyTFZtL1BqeDVPYm11cjBSU0V0TEl5a3BxY0EwWjVkZmZqblhYWGNkV1ZsWmhJV0YwYVZMbDJLNzdaZVhvdXFVVzdkdXpUdnZ2Rk1wY2VUcDFxMGJSNDhlSlRzN200eU1ESUtDZ21qVHBnMERCdzdrbGx0dUtYTGZGaTFhVUtkT0hjNmNPVlBpbmhOQ1ZKYWNuQnpPblR2bnRpdzdPN3ZRN1EzREtIQkRvYlV1c04xLy92TWZ2dm5tRzBKQ1FwZzhlYktyRjQ5U2lyRmp4M0xmZmZleGUvZHV0NmtZUGNVR250K1VmUHJwcDRDemw5R0ZDa3NnQUt4WXNRS3ROVGZlZUdPSlNobWsvWXFhTEg4U0lZL1ZhbVhXckZuTW16ZVA4UEJ3WG4zMVZRekRJRGs1bWJTME5MZi8wdFBUYWRLa0NRY09IR0Q4K1BGOC9QSEhIdHY3VlZkZFJYeDhQQzFidGl3d1Rhd1FWVlZoNDMyVnh0R2pSNEhLRzNoUWE4M0hIMytNVW9yLys3Ly9LM0piaThYQ2E2KzlSbTV1THZYcjF3ZitLalBNNnowOGFOQWdObS9lekpvMWEzamxsVmNLbEZoSTJ4Y2xJVWtFTDN2cnJiZll0R2tUdlhyMUlqazVtYmk0T1B6OS9kbXlaUXVHWVJTWUVpWTRPTGpRUVFpVGs1T1pNbVZLdWNmWXFsVXJqOU0xZXR2UW9VTVpPblJvbWZhTmpJeGsyYkpsWkdkbkZ6c0FveENWYmNxVUthVnF5Mis4OFVheHM1ek1taldMT1hQbVlEYWJtVEpsaXR2QWgrQjhNSC92dmZmbzFLbVRLN21Ra1pHQjJXeDJ2YVhJenM1MjlRQm8wS0NCMi83ZmZQTU4rL2Z2cDJIRGh2VHMyWk01YytZd1o4NmNFc1dmbHdCWnNtU0pLeEdSMytMRmk5MUdvWmIySzJxcTdkdTNjL3o0Y2NMRHcrblVxWk5yK2E1ZHUxeWp2K2ZrNUhEMzNYZTdFbjVGT1hMa0NETm16UERZaS9CZi8vb1hkOTU1SitIaDRTVks3Z2xSRmNUR3hoYTRiaVFrSkpDVWxPUzI3UERod3h3OGVKRE9uVHU3SlF1V0xWdEdRa0lDZ1lHQnBYNUR2MnZYTGw1ODhjVml0OHMvOVRFNHkvME9IanhJcjE2OVhMMkJMUllMZ1lHQkpDUWtZTGZiM2NZM3VYRHE5SysvL2hyQTdUdGozTGh4cEtTa01HREFnQUxubDdZdlNrS1NDRjcwOGNjZjg5Ly8vcGVtVFp2eTRvc3Y4czAzMzdCOCtYTFgrbTdkdXJsbWFpaUpuSndjTm16WVVPNXhsdmZZQ3I3QzM5Ky94Q1ByQ2xHWmV2YnNTWXNXTGR5V25UeDVrbFdyVm5uY3ZrZVBIZ1htY3Y3cHA1OWMwNytDYytwVHBSUnhjWEVleXczQStaMlQzMmVmZmNZNzc3eUQyV3dtSUNDQTdPeHN0TmFZeldhdXUrNDYxM1kybTQyMzNub0xnTWNlZXd5VHlVUkVSSVRycmNmRnlwdUxPejlwdjZJbSt1YWJid0RuNk9uNWIrNDdkdXhJeTVZdE9YRGdBS0dob1VSR1JoSWRIVTFVVkJSUlVWRkVSa2E2L2pmdnY2TkhqL0xFRTAvdzBVY2ZjZjMxMTlPaFE0Y0M1OHMvVmFzUTFjSFFvVU1MakwwemRlclVBck1uNU9ibThzd3p6d0M0MmxOMmRqWW5UcHdBNE82NzcvWTRNMHBSVHA4KzdSb1V0U2cybTgzdGMzUjBORDE3OWl4UXF0dTVjMmMyYk5qQWdBRURhTjY4ZVlGNERNTndsVGFFaG9hNjlWNEtDUWxoOXV6WmhjWWdiVjhVUjVJSVhuVHp6VGV6ZnYxNnhvMGJSMlJrSkFNSER1VG1tMi9HNFhBUUhCeGM2c0hOWW1KaVhQT3NDeUdxcmo1OStuRDc3YmU3TGR1NGNXT2hTWVJycnJuR05iQlNudE9uVDdzbEVaNTQ0Z202ZE9uaTl2QmZuTHk1NVIwT0IxbFpXZmo1K1JFYkc4dlFvVU5wMXF5WmF6cy9QejlHakJqQmloVXJYRDJsK3ZYclI3OSsvVXA4TGlGRThicDA2Y0t4WThmbzNidDNnWFh6NTgvSDM5Ky95TktoL0JvMWFzUnR0OTNHcVZPbnBFZVBFQmRvMUtnUkpwTUp3ekJJU1VraEpTVUZjRDU4MzNISEhUeisrT09sUG1hdlhyMTQvZlhYaTkxdTRzU0pmUG5sbDY3UG5UcDFjdXRGa0dmczJMRk1tVEtGelpzM2MrVElFWS9IQ2drSjRjb3JyK1RKSjU4czg2REpRbmhTdWhSYUZSUDIyOWNqRkx3Tk1MUmVMUDl1Y3JtM1F4S2lRaHl6Wm5QSG5vMGN6TTBDT0tyTjV0N3BYVzc2MDl0eGxSZkgxbzRqT04rV3FYMHZwb2JQZURlZ0drWnJqV0VZbUV5bUl0KzhGRFdXZ3FoazFwTVlCNGVBOVJqQVVaUEYxbHUxMmVuVjd3VEhwQWtqUUR2YmNmY3JNUFc5eVp2aENKeGpLVWlQSGgrV2xvYXhhQ0drbkFYTlVaTkJieFVYVis3dGVQcStJU1BBOURaQSs0anJ1THBPLy9JK2hkZWxwS1NRbHBaR25UcDFTdlV3YmJmYnljM054V3Exb3BTU3FROEZBT2RzWjFsMllocHB0aVEwK3FneW1Yb1BhekdqMnR4M2w0VDBSQkJDQ0ZFa3BWU0o2aUlsZ1NCRTFTSUpCRkZUNUpYeGxKYkZZc0Zpc2NoYmZDRXVVTEkrYjBJSUlZUVFRZ2doaEtqeEpJa2doQkJDQ0NHRUVFS0lFcEVrZ2hCQ0NDR0VFRUlJSVVwRWtnaENDQ0dFRUVJSUlZUW9FVWtpQ0NHRUVFSUlJWVFRb2tRa2lTQ0VFRUlJSVlRUVFvZ1NrU1NDRUVJSUlZUVFRZ2doU2tTU0NFSUlJWVFRUWdnaGhDZ1JTU0lJSVlRUVFnZ2hoQkNpUkNTSklJUVFRZ2doaEJCQ2lCS1JKSUlRUWdnaGhCQkNDQ0ZLUkpJSVFnZ2hoQkJDQ0NHRUtCRkpJZ2doaEJCQ0NDR0VFS0pFSklrZ2hCQkNDQ0dFRUVLSUVwRWtnaEJDQ0NHRUVFSUlJVXBFa2doQ0NDR0VFRUlJSVlRb0VVa2lDQ0dFRUVJSUlZUVFva1FraVNDRUVFSUlJWVFRUW9nU2tTU0NFRUlJSVlRUVFnZ2hTa1NTQ0VJSUlZUVFRZ2doaENnUlNTSUlJWVFRUWdnaGhCQ2lSQ1NKSUlRUVFnZ2hoQkJDaUJLcDFra0VqY3JTYUN0QWx1SEFhaGplRGttSUNwSHBzR1BYR2dBTkdWWnJ0dDNMSVFraGhCQkNDQ0dxb1dxZFJFRHAwMkE2QjVCc3M1Smh5SE9WcUo1TzJYTEpOaHdBS05SSlMzQndscGRERWtJSUlZUVFRbFJEMVR1Sm9IV1NVam9EWUVkV09nbTVPZDZPU0loeVo5Y0dtekpTU1hYWUFOQVlpUm5aU2ZMSExvUVFRZ2doaENoMzFUcUpjTTZVdFJPRGd3QkhyTm1NTzc2SFU5WmNjZzBIanZOZHY0V29pclRXMkxWQmxzUE9tclJrWnA4K2dzMzVONTJ0SFB6TWxmZW5lenRHSVlRUVFnZ2hSUFZqOFhZQUZhcnJnRFRIcjE5Tk1xR3VVUXJMOStuSjNMQjdBNzNDb29tMCtCTmtNbnM3UWlIS3hFQnp6bUhucERXSEZhbW55ZFhPOFQ0MGVvdERPVDczY25nVndOQ2dOQ2lGMXFDZFB3b2hDcE0vVWE0Tm4raUlwN1ZHb1FGcHgwS1VoTmJrYTh0R2JrV2RCcVhWK1FhcDBjNm1LbTFUaUVKcHRLdGxLakJ5Y3l1cWRmcXU2cDFFQURLdXVHVmQyRzlmTHdaMUg4QlJhellMazQ5N095d2hLb1RkWVpxVTFlUFdVOTZPbzd4cFNGTmdCUUl3TWtEbmdncjBkbGhDK0N6dFNBZHRPLytCMUFCLzVmVTdIRzFTYVVwclp6dk96UVc3SGZ6OHZCMldFRDVMNStTQXd6bmVFWXJVQUl1bFl0cXhWbWxhWVZVUVlETnljR2diRnVWZklhY1NvanJJTmJJd3RIT3NQYTFWYWtCQWdOZXZzWld0V3BjekFLQ1VrVzV6RERYZzM4QXg0SnlHSEsxeGVEczBJY3JxL0RzOEc1QUZwR24wWnB2V3QyYjErUHNLYjhkV0VjeEtKNkhKQnNDZWdqWmszRWdoaW1RL0E0YXorNEZTNmlTNTFtd3ZSNFJaNTJ2SFdWbG9xOVhMRVFuaDR6SXluTWsyUUdsT1lyZFhVRHMya3NEWk5yUHQ1N0JWV0o4SElhcUhMSHM2ZHNPWnFGY21UbG9jRmRVMmZWZTE3NGtBd05WM25Ec0hMNFJ1V0w0UWsra3kwTkVvRlkwaTJOdWhDVkVtV2htZzA3UW0yYUdNVXlZVFc3TzYzcGJzN2JBcWpObWNnS0V6Z1FpeXRxT3pkcUxDcnZGMlZFTDRKTzNJUktldEEwY2FvTFZXSEZWa2VEL3paaUlCQTJjN1BuRWNuWEFDMWZKU2IwY2xoRS9TdWJuby9Yc2hPeHZnZkR1bVF0cXhVa1lDV21XaVZNU3BuTU9jeWpsTWJFaTdpamlWRUZXZTFjam1TT1kyY28xTVFHczBSemxYTVczVGw5V01KTUo1NTY2NmJRK3d4OXR4VkhlZE9uWDZtMUxxRTYxMUlIQm5mSHo4T20vSEpLcTQ0TlE5cElYL0RBekFrUVluMzBMYlUxQ2hWNEE1SEV4UzJpQnFPRzJBa1ltMkphSFBmQXFwS3poZlM1MXB3bGlodWlaNC93Ykh4aDVNL0l4aUFOblo4TjFxZEZZV3FsbHpDQXFTMGdZaHRJYmNYUFM1YytqTm0yREhkdWN5VGFaSnF4VXFibnlGdE9OZ1A5dWVUS3Y1WndVRGNveE1OcHo1bkJ4SEJqRzFXaEZvcmlXbERhTEcwOXJBcW5QSnRLZXlNKzBuOXAzNzNUa3FnbGFaMm1Tc0dOSjFsdmV2c1pWTVJrMFI1VTZTQ0tJaTZQaldMUTJUL3c0NGZ6ZGpDZ0pMSFRENVV4TXFzNFFvbHJZN1N4aHNpY0Q1d1ZhMVhtOE9UN3RCTlR2c0MwTXJvaWU5Mk5MUWxoMG9uTzNZenc5Q1E4RnNBWlBja29nYVRnT0dBVFlicEtlZEgxZ1JOS3czTzdoQnhjVlZXRHVldG10SVM3TkY3VkRucjdFVzVVOHRTemhtNVllU2E2eW84VFFHRHV5R2pRejdXZGV3aWhwamZTMi8zQnNlYWpiZko2NnhsVW11MktMY1NSSkJWQlRIbGc1alVHbzA2RWhRY2xjalJHRTBOdUNFU2VYZXBqcnMzdUh0Y1BKelRCdy9Cc1ZvVUpGSUJsQ0lvdGpRbkRBWjNLYmk0aXE4SFUvZis5Z1lqUnF0Rk5JMmhTaUsxamJnaE4xaHUyM0U1WE45NmhwYldXcFVPWU1Rb21vejFjcWM2a2dQM29sWkRUUXBmYmxXS2hxdG8wSFY4blpzUW5pWE5vQlVOR2MwbkZLdzNnNkxBanJzM3VudHlDNWtpamc3MVpFU3VST1RHbWpTWEs0aEdpWHRXQWcwem5ZTVo3VG1sRktzdDlzY2l3SW1UYXFVZHV3d0habUt2Y2xPazFrTlZKeHZtNmhvQmRJMlJZMm13UUNkcXVDTTF1cVVodlUydTJQUnlEWnpmZTRhVzFta0o0SW9kOUlUUVZTMHM1dWFoMGNHQklkaDBnRld1em5RMzJ3MmV6c21JYnpKWnJXaXRiSnFRK1VHS0hzMjRiYXpxdVdmUGozRSt0bm5uZ3VQRExXRVlmY0xzRUtndjhrazdWalVhRFpzYUtXdDJtSEpEYkJhc3psMzdxeDY5OTFLYjhldmJubzBQRFRDRWdZRTJLMUdvREpyYVp1aXhqTXJoOVdLa1l2ZGttMzJDemc3dkdYbHQwMWZJa2tFVWU0a2lTQ0VFRUlJSVlRUTFaUFVPd2toaEJCQ0NDR0VFS0pFSklrZ2hCQkNDQ0dFRUVLSUVwRWtnaEJDQ0NHRUVFSUlJVXBFWm1jUUY2VkxseTUrUUhEK1pRNkhJd1JRU2lsbEdFWklseTVkd3ZPdno4N096dDYxYTVlMU11TVVRZ2doaEJCQ0NISHhKSWtnTG9yVytocGdUZjVsSnBNcC84OWZhYTNkOWdrTURMd0pXRmtaOFFraGhCQkNDQ0dFS0Q5U3ppQXV5dG16Wnpkb3JZK1ZkSHV0OVltelo4L0tiQTFDQ0NHRUVFSUlVUVZKRWtGY2xNT0hEK2NBOHdBdTdIR1FYOTQ2cGRSL3orOGpoQkJDQ0NHRUVLS0trU1NDdUdpR1lYd0I1Q2lsUENZU3ROWW9wUUJ5dE5aZlZYWjhRZ2doaEJCQ0NDSEtoeVFSeEVXejIrMUh0TmJiaXR0T2E3M05NSXdEbFJHVEVFSUlJWVFRUW9qeUowa0VjZEYyN3R5WkRtd3N3YVliYlRaYlVrWEhJNFFRUWdnaGhCQ2lZa2dTUVpRSHUyRVlPN1RXV2VBK05rSytuM08wMXB0bGFrY2hoQkJDQ0NHRXFMb2tpU0RLaFdFWXZ3Q0Y5akxRV3A5ek9CeC9WR0pJUWdnaGhCQkNDQ0hLbVNRUlJMbll2bjM3THEzMXZyelBXdXY4TXpLZ3RUNjRmZnYyWFY0TFVBZ2hoQkJDQ0NIRVJaTWtnaWd2RHVETDg3TXdGS0NVV25wK0d5R0VFRUlJSVlRUVZaUWtFVVM1VVVvdDBWcG5YTEFNclhXR3pXWmI1SzI0aEJCQ0NDR0VFRUtVRDBraWlISVRIeCtmcEpUNnprTnZoQjkzN05oeHloc3hDU0dFRUVJSUlZUW9QNUpFRU9YSzRYQzhyL05OeVhEKzUzbGVERWtJSVlRUVFnZ2hSRG1SSklJb1YxYXJkUnR3UWluRitSNEpSNVZTVzd3Y2xoQkNDQ0dFRUVLSWNpQkpCRkd1RE1QSVVFcHR6YmRvYTI1dTdsbXZCU1NFRUVJSUlZUVFvdHhJRWtHVXE3MTc5NTREZnRGYUcxcHJyWlQ2YmVmT25aSkVFRUlJSVlRUVFvaHF3T0x0QUVUMW83WGVBNlFCL3VkL0ZrSUlJWVFRUWdoUkRVaFBCRkh1MHRMU3ZsTktIUUlTMHRMU3Z2TjJQRUlJSVlRUVFnZ2h5a2VONm9tZ3RRNEY2Z08xZ0dEQTM3c1JWVitEQmczYWJiZmJBei85OU5OTzNvN0Z4MWlCTENBRE9LMlVTdmR5UEVJSUlZUVFRZ2hSWXNyYkFWUTByWFZyNEc3Z1NpQVdDTUtaUExFZ1BURXF6TFp0Mi96c2RqdWRPM2UyZVRzV0gyTUFkc0FHNUFCSGdBM0FsMHFwSGQ0TVRBZ2hoQkJDQ0NHS1UrMlNDRnByRTFBYitEdndHSEJGdm5YWXRNYlFHc2Y1ejBKVUpxVVVKc0NzRkg1L1RZT1o1dzlnR3JBS1NGSktHZDZJVVFnaGhCQkNDQ0VLVTYyU0NGcnJXR0FRMEIvb0RPRFFtb05aMlJ6THlTRWhKNGNrcTVWc2g0TWN3OEF1U1FSUnlTeEtFV2d5RVd3MkUrM25UNlBBQUpvRUJkRTBLQkEva3dtY1BSVzJBcDhDaTVSU1I3MGFzQkJDQ0NHRUVFTGtVMjJTQ0ZycmxzQThvQnZnbjJhenNmWnNDdXZQcHBCc3RaTGxjSkJ0eUl0ZDRWc0NUU1pDekdhaS9QM29FUm5CRGRIUmhQdjVnYlBjNFJkZ3VGSnFxM2VqRkVJSUlZUVFRZ2luS3A5RTBGcjdBemNDaTRDd0hJZURQWm1aekRwNm5HTTVPVjZPVG9qU2FSd1l5RU14aldnYkdrS1EyUXh3RHZnWHNFd3BaZlZ1ZEVJSUlZUVFRb2lhcmtvbkVjNG5FSjRDeG1xdHd3NWtaZk8veEZQOG5KS0N3OXZCQ1ZGR1pxQkhaQVQ5NnRlbldYQVFKcVd5Z1BIQURPWDgyU3YwMW80akRQUTRVRkhlaWtHSUd1cS8yYm5XVVNIZGR5V1daV2ZIcEFuUG9mVVlGQkhsSFpnUXdqTUYzK2M2ZURnb0x1N3d4UjVyK3I0aEk3Ulc0NVNTNjY4UWxVbWovNnRzT2FPR3RabGZwdXR2ZFZiVlp5ZDRHaGdMaEIzTXl1TE5nNGY0U1JJSW9vcHpBRCtucFBMbW9jUHN5OHdFNTNTa0wrRk1tSG5ObnljeTNnYzFFZlJaYjhZaFJBMTBiMUNBMzFTOXVYWFRzdXhzY3VoM1VlcFZRS2FVRmFLU2FMamV6OHpIdVJOZmFuZXh4M0w4ZWZSOXBmUkVyZVg2SzBSbFVxaDdsVi9nMVBkMlBWeW02MjkxVmlWN0ltaXR6Y0JnNEgySDF1ek95R0RpL2dNeTVvR29kb0pOSmw1cWNRbXRRME13TzJkeUdBYk1WRXA1SlZlbWwyQ21WWWZCaGxidmUrUDhRdFJjMmxCYUxWTzFNZ2FwbG4vbWxuYnZ0WEZ4bGw1bU5jeEF2MTBSMFFraFBOUHdxeG43QStxbGwvZGZ6SEdXTE9sdlR1b1lQUmprK2l0RVpkSmdLRzBzYzVqOEJ3MXYrVzZwcjcvVlZaVkxJbWl0RlhBSE1OUFF1dTc2bEJSbUh6MU9xdDN1N2RDRXFCQWhaak5EbXphbVoyUWtacVZTZ0FlQnI3dzVCYVRlMW1HSW9YbEZTaHVFcUhSUzJpQkVGYVBnKzF5N2ZpaG93b1NMbm5GcCtyN0hobWpOSzFMYUlFVGxrdElHZDFXeG5DRWFpQVBxbk16TlpjSHhFNUpBRU5WYWhzUEJndU1uT0pLZERSQUJUQUJpdkJuVDBqMWI1NWdVTDZCSjltWWNRdFJBOXdiNysvOG5aMVBiUzhxeWM4TFoxSGRRS2c2TjE4WlhFYUttMFhDOW4wVXR0c2JGZGI3WVkvMnc1Y3djcFhnQnJlWDZLMFFsVXFoN3NRVDg1NTN0ajVicCtsdmRWS2trd3ZreWhuRkFod3k3WGYzN3dFRk9XMjNlRGt1SUNuZmFhdVBOZzRmSnNOc1YwQkVZYzc0OWVNV0FBVGpZczNXT3lhUmY5RllNUXRSVVd1bmIvUzJXTjg1dWFoNWUybjBiVDUyYS9hTkRUemNwTmJFaVloTkNlS2JnQ3BPWjZYclNpeTB2NWpoTEJ5eDExTmx5Wmc0S3VmNEtVY20wTXQxdTlsZHZ2THJwMFZKZmY2dWJLbFhPb0xYK0p6RFhhaGptL3h3NXluZG5aSHdaVWJQMGlvcml5ZGdtK0p0TWR1QnhwZFJzYjhla3QzYjhwNEdlQXFxZXQyTVJvaVpSNk9XNU50c1RRVjEzbGFtTHRHUFNoQkZvL1NLSzJ1VWRteERDTXdVL0tld1BYK3dZQ1FBejlnNzlwNkgwRkNYWFh5RXEyM0tiemZIRVUyMW1YWFNKVWxWVlpYb2lhSzJiQTZNQjg2YTBOSDVOVGZOMlNFSlV1bzJwcWZ5UmxnWmdBWjdYV2pmemNrZ3MzYnRsa1VreFhrb2JoS2hjR25WYmdNVi8ya1dVTnN4Q3FaZWx0RUdJeXFQaEdnZVdoZVZSMnJCMmEvSWlCZU9sdEVHSVNuZWJuMFZOcThtbERWVWlpWkJ2TU1VV1dRNEhxNUtTeVhESVJJNmk1c2syREZZbG55SE5aZ1BudUFoM25HOGZYaU9sRFVKNGo1UTJDRkgxU0dtREVGVmZUUzl0cUJMbERGcnJLR0FGMFAyUHREUW0vM2tRbTliZURrc0lyL0JYaWxITlk3a3FNaExnRjZDZlVpckJ5MkVCVXRvZ2hMZElhWU5uaVZsWkhENG5IUzBFQkpoTXRJb0lKOGpQYThNSkZTQ2xEVUpVQ3pXeXRLR3FKQkVHQUI4WldsdEc3ZDdMbjFseVF5QnF0dVpCUWJ4OWVTdVVValpnc0ZKcW9iZGpBbGl5QkhQL1ZoMEdHNFo2dWJvOWpBamg2NVRtQzZ2ZFBqcXc2NDREcGQzMzJOTlBCeldNaW5nVXJWOUJFVndSOFZXMms1blp2UFRiRm5ha3BIbzdGT0VETEVyeFVLc1dQSGhaYzh3bTMrbUlxK0ZYdzhFdy83aTR6UmR6blA1TCtwdDdkWXdlak9abGxKTHJyeENWU1J0Zk9LeDY5UEIyczBwOS9hMnFmRDZKb0xVT0FMWnByUzlkbjVMS2F3Y1BlVHNrSVh6QzZPYXhYQnNaaVZMcVQ2Q3RVaXJYMnpIbHNjZDNmRkNabU9mdE9JU29hUlQ2MnpSRDNSUFphVXVabnB3ZEUrT2VRakcxdk9QeWh2aWtzenoxOHlaT1pHVVJGQlNFeGVJN2I2QkY1Y3JKeWNWbXMzRm5zOFpNNk5xQlduNFdiNGQwb1MxMkIvY0V4TVh0dWRnRFRkLzkySU9ZbFZ4L2hhaHNtbSt0V2RuM1BOMXBmbzNJWEZlRkpNSVE0UDFVbTQxSit3K3dUM29oQ0FGQTA4QkFKbC9Xa25BL1A0QW5sRkxUdlIxVGZucHJ4MzhhbW4ramFPRHRXSVNvU1JSNnVUTFVjTlZweStHeTdPK1lOR0VFNkhGQVZEbUhWcW55a2dncFd2UEUwRWZwMkw2dHQwTVNYakpuM2tLK1gvZVRMeWNSeXIyMFFhUC9qVkp5L1JXaWNpMDNPZlR3b2EzZkw5UDF0eXJ4dlcvUmZMVFdGdUJlclRWL3BLVnhOQ2ZIMnlFSjRUTk81dWF5T1QyZDY2S2pBUjdXV3IrdmxQS2RFVWZiYi9uUXRLTkRqbUh3RHFpNjNnNm5vaVNlTVRpYzZEdGRZNFgzQlBocldqVldCQVY2Tnc2TnVzMVFoT290SFlhb2psdjNsWFovMCtuazk0MjZ0UUZqTXFoYUZSQmlwVEpiekxTK3JDVlhkdS9xN1ZDRWx5ejdlb1czUXlpV2htczBsaVhXaVM4OTVqOXUwc2FMT2RicFMrdDlXR2ZmeVJ5bzN0ZGZJWHpRYlE0em9lL3RmbVRJRTYxbmwvcjZXNVg0ZEJJQmFBZkUyclJtNjdrTWNnekQyL0VJNFRPc1dyTTFQWU1ySXlJSU1wdGpnTGJBVm0vSGxVY3BETmk2MkI3Zk1haTZsamFjUEtONWFiYUpIWWRsb0ZjQkZoTTg5SGZOZ3plRDJlemRqbjVLMFV2RHRKVDRqcVV1YlZEdnZwc0xUSE5NakZQVnBiUkJpQ3FpbzFtWjM4K09pL3Uvb0xpNE1yL0pqRk54QnJCNCt1N0hnakJYeit1dkVMNUtvWHBoc2t5Ykd2OWd0UzV0OFBVa1FnK2dUcGJEd2Q2TVRHL0hJb1RQMlplWlNicmRUcERaSElhenZmaE1FaUdQcGRPVytYcDdoMnpEVUs4QlRid2RUM2xLUEFQN2owTnlxcEthNnhvdXIrWjY5MUZOamcxcStjQ2Zna2JkRkc3V2kzTitiejg4c051MnZhWGQzend1N20wOWFVSzJnWjRFMUttQUVJVVFCWFgwTS9OaDdzU1hIZzhZTjJuN3hSeG9XT3YzNTAvZk95UmJLL1dhUWxXcjY2OFFQazF4azMrdG9NVnY3L25YOEtkYWZWRHE2MjlWNExOSkJLMTFJTkFkQ0V6SXlTVXgxMmZHakJQQ1o1ekl5U0VoSjVkNkFRSCtRSGV0OVlkS0tkL0x1TFhkdXRTMG93UFZ0YlFoT0NoSWFxNXJ1THlhYTEranRlcHI4VlB2bDdXMGdkUEo4NmxiTzdDNmxEWUlVUlVvdU5xaXpBdkxvN1FoNmRJR1MrdnNPd21xZWw1L2hmQmhmUzBtLy9lcmEybUR6eVlSZ0RDY1NRVDEwOWtVcEpCQmlJSU00TmZVTkRxRmh5bWM3YVVPNEhOSmhPcGUyaUExMThLWGE2Nmx0RUdJS2tsS0c0U280cXB6YVlNdmp3YldGbWhwTlF4K1RrbnhkaXhDK0t4ZlVsTElkUmdBbHdGdHZCeE9rU3lkdHN3M21mUWc0S2kzWXhHaUpzbFgybkJaV2ZZM2o0dDcyNFI2REVncTU5Q0VFSVhMSzIxb2Q3RUhHdGI2L2Zsb1k1Qkd5L1ZYaU1yMFYybERtYTYvdnNxWGt3aTNBcFlkNXpKSXNkdTlIWXNRUGl2RmJtZkh1WFBnN0ZsMG81ZkRLVjdiclV0Tkp2MHM2TlBlRGtXSW1zUloybUI2WDIvcGNHbVpEbkE2ZVQ2b3lhQjlycmVURU5WVnZ0S0dLeTcyV0VtWE5saXF0RngvaGZDQ3ZOS0dzbDEvZlpBdkp4RzZBV3gxUGh6NXZPdWpveGpZb0Q1WFJvUjdPNVFpTlF3SThIWUlIdldLam1McTVhM28zNkIrcWZlOUppcVNkOXEwWm5Eam1DSzNpL1N6RUd6Mi9DZmZMalNFaGdFQmVIYzg5Ykxibko2ZTkyTW5iOFpSRWtwaHFIWmJGMnZEZUJxMHpOc3FSQ1ZTaWw0T3hReTl2VzI5VXUvNzdydTU1cGZHVHdQOURCcHJSY1FuaFBDb28xbVpaK3RKa3k3cVRXYWNpak9HWFRaenNlR1E2NjhRbGMxWjJtQ2VNZnZnNEZKZmYzMlJUeVlSdE5ZV29EM0FvYXdzTDBkVHZFNWhvVHpkTEpaQkRSdVFtT3U3OTFXZHdrSjVyKzNsUEZ6TXczWmxlS0JSUTNwRVJKQTNDMXFrbng4dGdvT3A0KzlmNm1PRldTdzBDd3FpWGpFSmtnY2FOZUtqamgxNEtLYVIyL0phWmpNVEwyM0p6SFp0YUJWU05jY04yNWZwYWlmdHROWSsyYTR2Wk9tMC9iOG1FdzhpcFExQ1ZDcUY2cTIxZVdHWlN4dGVtdmdmbEhvV0tXMFFvaksxYytDWVV4NmxEVSsybnZWZnRINndNa29iVE1xQ253ckFUd1dnaW5sVkUyQUtKdGdjUnJBNWpDQnphRVdISm54S1ZYMk5WenBLcWQ1V3U5L0M2bERhNEtzREt6WUh3aklkRHM1WWJkNk9wVWkxekdaR05Jc0Y0Sk9Fa3h6T3ppNlg0NDY1cERtUmZuNmwzbTlEU2dwZm5pcllTNjFEYUNoalcxeUNuMUtFV1N3b29MUXoyOTlWdng0MzFLNWQ0dTBuLy9rbngzTUt6cW9SNldlaGY0UDY1Qm9HOThSdnhWSHFTRXJQQkZ3UkdZRkZLVTdrdUNmZnI0eHdMajl0dGJLN2lrNGxtbXkxa3VWd0VHdzJod09YQVB1OUhWTkpUUGhzNjlMeGQzWE1NVFR2VU0ybWZ4VENsMm10K2xyOG1XK043empVdjlPV0xhWGQvNmhEejR3MXF4eEQ2emRRaEZSRWpFSUlkd3F1dG1CZVlvMkwrNmQvWE54dkYzT3NwSTluTHExOTM1QWNyWG1uSXFkLzdGUHZuN1FJN1FMQXlwT3pPWkFSNzNHN0VFc2s5OFNPdzA4NVh3Z2w1UjVsNmRGWEwrcmNEWUphY0hQRElRQ2N6RDdBaW9UM1MzMk1aclU2MEM3aWI2dzRPUXViNFh1ZE56cEYza0Q5b09ZQTdFM2Z5TUdNb3IvT3I2N1RuM1lSZndNZ3kzNk94VWNuaytQSXFQQTRpM0pOblFHRStkVm0xY201MkhScFp1TlRtRlhKNWxNMnRJSDJuV0g2Ky9xWi9PZFAzL25JMEdGdFpwZjYrdXNyZkRXSjBCN2dqTlZLanVFei80Y1hvSUJubWpjait2ekRmdjhHOWVsWHl1NzQ5Mi9aUnE2SDM3RmxyV0RxbHVHdHZLZWVHMytMaXVLcFprMnhLTVhQS2FsTU8zVFk5ZGgrWTUzYXhaWUJBTXc3ZG9JSWk0V1l3SktYUTJUWUhSNlhkd3QzbG54c08zY09teTVkQXVIT2VuWHAzNkFCWDU4K3pYOFRUcFo0di9aaG9ZU2F6ZGkxNXVjVTk4RlJyNDJPQkdEZG1iT2xpc1dYMkxUbWpOVktjRkFRUUdlcVNCSWhMZzRqTG03TGwvWXRIY3hLOFJHb1FHL0hKRVJOb1ZCWG1rejZYYjI5YlQvVmJzZXAwdXpiTEM0dUI1anBtRFRPaERhOWphTDBGeXdoUk9rcFdsbk0rajA5YWRJLzFFc3ZsWG4rK2JnNERPSm1mamw5M3hBemVQLzYrN2U2OTdnU0NBQ1I1bzZaQUFBZ0FFbEVRVlIxQWhvVEU5eUs0MWw3eW54TXM3SVFhSEwyTUEwd0JaVnFYeE5tYm1uME9JMkRXd053WGIzN1dIVnlybXQ5L3laalVLWHMwUDM5cVlVazV4NEhvRnZVMytrY2RWT0o5dHQ0WmhsYlVyN3p1SzV1WUN6TmFuVUE0RlQyb1NLUDB5cXNCKzBqcm5OOVhudHFVWmtUQ0MxQ3U5QXVvbGVwOXRtYjlpdTcwbjkyZlRaaHBsZTllMmtWMWdPQS8yczhpdVVuM2lIYmtjR3RqWVpoVVVWZlZ2YW1iK1M2ZXZlWDZOeS9uL21LMzg5K1U2cDRLNWE2RW92bDNka0hCL2Q3cFBtY1VsMS9mWVd2SmhFNkFTVDVlQkxod1poR2RBa1B3d0NPbEtJSFFvT0FBQUpOUlgveFBMdDdMMmFsQ0RDWm1OSDJjZ3pna1cwNzNMWjVJcllwbmNKQ21YSGtLSCtrT1d2aXN4eC9QYmdyNE42R0RSallzQUVLK0M3NURPOGVQdUtXaDdNb1ZXd3NBQmFUWXVHSmhHSWYzTTFLOFhHbkRoZ2EwZ29aRVBPNjZHZ0E3RnJUdDdiejUwdHJCUVBRT0REUXRTeS9MZW5uT0cyMUVtQXlFV1l4bHlqbS9LNk5pZ0pnVTFvYW1mbitqUm9HQk5BcExBeUFqYWxwcFQ2dXIveDlXZzJESkt1TnhzNGtRbGRnc1pkREtoVkx4NjJmNjIwZEJ4bWFOM0gycEJCQ1ZBS0Z1dHBoV0JicmJlMmVWTzIzYnkvdC91YVhKdjVIVDVwZ0dPanhRSU1LQ0ZFSWNRR042bWJnV0toZmpodW1Yb3piZERISEduYnB6TS9mMno5a0VKbzNGY29yMTk5MkViMW9XcXZ0QlVzVjE5ZjdCMHVPdkVLT1ViQ1hhSmVvbTRwOWlEV3J2eDV6NmdjMTU4SG14ZmRzV0hqb1JReHR4OEJCcHYydmwwNHRRcnB3Tkd3WGU5Si9BYUIyUUV5cGt3ajVreVFtWlhhTHJ5aW04K2NKdFVRUllIYmVMNmZia3JHV29tZEVxN0FlQlI2NGIyazB0TVQ3cnp2OUNidlMxcnMraDFnaWFSQll1aitYaEt4OWJ2dmYyR0F3OVFLYnVaYWRzWjRneCtGOEdkb2dxSVhidjVjbkJ6TzJsdmpjV1E0ZkhHTlBjYlhWYmxuODd1NUhuM3l5OWF4U1gzKzl6VmVUQ0IwQWtxMDJjZzNQYjdPOTdkYTZkYmlydm5OY0RCT3dMek9UR1llUEZ0bFJSZ0gzTldySWdBYjFjV2o0ejVHakhuc2hBSnl4T2NzNDhqL1VucmE2ajdlUXQyKzYzVjVnWGFTZmhXZWFONmRkcUxPWDZaS1RpWHg0SXFIQWViNCtuY1RYcC84cWF4M2JvamxYUmtUd3hzSERyRHRiOE0zOEpjSEJQTklraHUzbk1saHcvRVNCOWJYOS9WQkFpczNtc1VpaFNWQWdiYzdIMUNNaWdoNFJFVzdyMjRhRzBEYTBZTS9ZVnc4Y0xQQTdsbFN3MmNTMVVjN2VCaXVUa3QzVzNWNnZycXNLNjQzV3BTOVB1bVBUWnAvb0hHWFRtcVMvL24wNmV6T1dzcHJ3K1pibDQrL3FpSlEyQ0ZHNUZQek5vVTJ6eWxyYWNOaWhGOFNhRlZMYUlFVGxVZERkTVBpd1BFb2JraithdWJ6MmZVT282TklHVHhvRVhVTFBPbmU3UGlmbEhpWEN2eDUrS29BUVN5Ui9ielNVTDQrL2pVTzd2NWp5TXdVU2JBNHI4WGxNbUV1MGZmN0svSitUUHFOSnJUYXUvYTZwTzRDRTdQMmsyNUk5NzF4R0JvNEN2NTlaV1REaDNsWC9xanAzYzBtSWMvenNva3BEM0NtNlI5OUMxNmlidVhEY2dkSWtRWW9iejZJMExnL3J5VlYxN3NiZjlGZm5sNjJwMy9OejBxZWxPbzZoSFI0VFRIa0NURUd1M3pITGtWN29kdDZsL21ZeW0yWlZ4ZElHbjBzaWFLMFYwRWlmNzU2ZGExUjh2WHhwOWEwZHphTk5HZ1B3Y2NKSit0U3V6WTIxYXhOaDhlTzFBd2V4ZXVpaUgyWXg4MHp6NW5RTUN5WExZZkRxZ1FQRXAxZE1WdXlHMnRFODFEaUdVTE9aYk1QZ25VTkhXSitTVXV4K0ZxWG9FT2JzV1JHZm51WnhtL29CQVZ4V3ExYWhZei9ramVOdzF1WjVMSXNCRGVxamdQajBkTGZmdjIxb0NOM0R3OW1UbWNtR0M4b05BQTVsbFgyc2lldWpvd2t3bVVpeTJsdzlOZ0FpTEJaNm4rLzFjRFE3QjZzMnFCY1FRS2paVEpMVldtaFBDbDlrMTVwa3F4V3ROVXFwV0cvSFV4WlMyaUNFOTBocGd4QlZrSStXTnJRSTZjTFZkZnNEN21VRXZlcmR4elYxQjNJeSswOVducHhEN1lBWWJtbjR1T3RoT2NlUndUY0o3OU00dUJYWDEzc0FnUHFCemJtcHdhT3NQRGtidS83cjN2Sm81azZzam9JbHZHSCtkV2dkZGxXUkQ3MkhNcmR4S3Z1Z3gzV0cvdXZsWmE2UnhZYWt6K2xULzBFQXpKaHBFTlNpUUJMaHF4UFRPWm45cDhmalBkSmlhcUZ4NU5tWnVwNmZrdHc3a0Y1WiswNDZSL1l0ZHQraWhGZ2l1YjdlUDRnSmJ1VzIzTkIyL3N6WVhDQnhrYWQrWUhNaS9mT1haMnZPMmR4ZkxHNUwrWjZkcVQvUkplb21Pa2M1WnhmZm5iNkI5YWVYQXRDbi9vTTBDM0dXV2Z5YzlCbTcwdFpUUDZnNS9Sby9TOTFBOTl2VWpXZVc4OGZaRlc3TC9uZnNUUlFtV29SMnB0UDVmNGZUT1lkWmQvb1QxelpuclNmWmxmNHpGdVY4OW5Cb080NThmeVAzeFU0ZzNLOE9BTmwySCt5SjRGSTFTeHQ4TG9rQUJBTVdBOGp5a2E3aStkMWVyeTRQTjQ1QkFRdU9uK0RUeEZOOGwzeUdWeTY3bENzaXdubno4bGE4ZS9oSS90SHl1VG95a2tlYXhCRGw1OGVwWEN1VC92eVRJOWtWTXpqTEk0MWp1TDFlWFFBT1oyY3o1Y0FoanVlVTdGenRRa01KTXBuWWw1bEZlaUhqR1lUN09mOWswbXlldjNpaVhFbUVncjBHV2dZSGMyMVVGRmF0ZWVmd0VaSXZHRFN6ZTNnNGg3S3krVjlpK2JhZm0rczZ2MEIyWlp4ejZ4MXhmNk9HQkpwTUhNM080WW1kdTlEQXFHYXg5SXFPNHJQRVUyNDlOS3FDYk1QQW9jR2lzR2l0ZzVSUzVUUEtaeVdUMGdZaHZFTktHNFNvZW55eHRNRmk4dlA0MWovQUZPejYzL3FCemJtbDBWRDh6eWNaREF4V0pYNUFwajJWUGVtLzBqRG9VbHFGWFFsQTAxcHR1U1BtS1ZZa3pIUzlVVTdJM2s5QzlsL0RQNW1WaGZZUjEzRnBhTGZ6Q1FUTjRjd2R4Tlp5VG1aeDFub1NzeklUN2xlWFpyWGFrVzFQWjNQS3FtSjdGZXc3OXh0dElxN0JoSW52VHkwaXhWcXdyTmV1cmFVY0VMRGl0WXZveFpXMTc3aWdKRUFEQ3BPeUVCM1FpTzlPenVlTTlhOWV4WUdtV2x4VjV5NjNCSUpkVy9rdWNUNUhzM2E2SGQvQXdOQzVPUGpyZWNEUUR0ZS9nNUd2bjY2QkhidTIwUzM2RnJjRVFxNlJ5ZHBUSDNrY0RESnY3SWl1MFRlN2xoM08zRTVTcnZ1RUl0MmpiNlZyMU44QmlFOVp4Uy9KWDdqV0JWdisraHZNOXNWeWh2eXFZR21ETDA0RkZ3U1lEYTJ4K2xnUzRZRkdEWG1rY1F3bVlQSEpSRDQ5LzdCNzJtcmx1VDE3MlpPWlNXeFFFSyszYnNWalRSclRQRGlJaVplMjRMbExtaEhsNThlS3BHU2UyTG1yd2hJSUFKOG5uaUxWYnVmVHhGTTh2V3RQZ1FUQzVTRWhCVW9JOHVTOWxkK1lXckFuUUo0SWl6T0prRnBJVDRPOEpJS25XVFhxQlBoenp1N2c2MU9uQ3lRUUtrcVBpQWlhQkRvVDZ2azdpRFFPRE9TR09zNlpKaGFjT0ZFSjgwTlVQS3RoWURoL0V4TlFwZC9pVC9oOHkzS1RZaFF5L2FNUWxTcGZhVVBIc3V4LzJLRVhtRkFUMEhoM3VHOGhhcEI4cFEzZEwvWll5Ui9OWEk3U295cHkrc2VvZ0liY0VUT0NBTk5mMDJxdlBiWEliUkRGSDA0dDRsaldidGZuZW9ITnVDZjJKVnFHZG5VN1ZvQXBtQTRSdmJrL2RoSTlhdjhmRnVXUFhWdjU5dVJzdHFXdWRXMlg0OGpnZjhmZTRuVE9FVUJ4ZWZqVjNCY2J4ODBOaHRBeXRHdVI5ZmZmSnN6a3MyTnZlRXdnbElkQWN6QlIvZzNjL2dzeVgzeGxXTjd2Wk5PNXJEMjFpSzhUL29OZE8xL3lSZnMzWWtEVDUrbFY5MTdxQnNaeVRaMEJQTkI4c211UVE0QlUyeW4rZCt5dFltZDhLQW1Od1RjSjczUE9mZ1p3Sm9FK09UTFpkV3puK0FydXZVY3N5cyt0RjhYUnJGMEZqaHRzQ1hmOW5Hbi9xN2R4M3JTaWViTHN2bHJPa0orcnRLRk0xOS9LNW9zOUVZSUFpd2FmU3lMOG1wcktqWFZxcy9Sa0lsOWNNSTNpR1p1TjUzYnY1YjVHRGVuWG9ENjMxSzNETGVmZmdKKzEyWGo3ME9FS0sxKzRNSTVIdCswZzI4Ty9YZlBnSU1hM2JFR2cyVVRjdnYxdThZU2F6VndWR1lFQmZIL21US0hIRHp2ZkV5RzFrSzcrZWVVTVp6d2tHWDVOU1dYSHVYTm9YVEI3cGZMOWIyR1pyYkw4TmR6VHFPRExNQk13dkZsVFRNRHVqRXgrUy9WY3VsSFYyQXlOOGYvdDNYZDRYUFdaNlBIdjcweVRadFNiNVc3SkZSbmNDR0FDZ1NRYlNncGhDYkNoYkRZNFdiQXBoclM3ZTFNd29pUkxDcHZrVWd3SkVGcVMzV1FoTEdVeHBwY0ZtMmE1WWVNbXExakY2blhxT2IvN3gwaWpHZlZtelVoK1A4L2o1MEdhYzg3OE5FaHo1cnpuTFRvU1JFZ0docTVoU1ZDUjBvYnR5eXlGOFJqUWYrUkxDREh1dWtvYk51cVBWMTZtaXJhVmpXVGY3dEtHMEczRlFhWDVyZlJJRUdLQ0tKYlliTnl2Yjd0dGpkcXdZZmdkNTNxSmxEYnNXV3RwbTNwTWplTDhXOWF4aTc5VjNJVk4yZm5Lek9zeHVob0libTE0bG5wL0JWK2NmazNrZXhDKzIxMlVmZ1pGNldmRUhLZjNoYjNMOERBOWVUNkgyM2N5eDdPVStTa3JLVWhaaGszMWpFU3Y4dTdudGRvLzBoSTgyaWVOdjlOczVhbkt1emd0K3l1c3lQd0NDb09DbE9VVXBDekh3cUxlVjhHQjlnK284Wlp5VnQ1bGZYNnUxMnFmNkhNbmZEd3NURDJGaGFtbmpPc3hkemEvVHA1ckR0bXVtV3l1ZnBqbVlQakc1MU1WditMYzZkOG13ekVOaFVGUitwa1VwWjhaczYrcGczell1SW1QR2pkak1YNjk2WHhtTzg4ZHVZOEN6ekkrYXRwTTk3RDVSYW1uOG5mNTM2UzBmVHN2MWZ3aFVwSlFtTEl5OGp2UUhtcnNDZ0RGOHRoNmdnaWRvWjdQOHg1N3o2OXRTQWNUTGxOa1lHbzFEdHZHZXc1ZGY5a05oZmVPNlB3NzBSSTFpR0N6TkFRU3JCL0N2bzVPcnQ2NWkwNno3K1Zza21Gd1drWUdDejJlUG85bE9CeGNPbjA2czVLUzJObldUcG5YZTB6dmZQY1hRSmlibk1SdGl4Yml0aG04Mjl6TTlsNEJqWE56YzNBb3hiYld0a0d6Qk5MdDRUZnFJY3NaZWgzRG9SUlBuYnh5eUxXZm41dkQrVjBaQXIwOTBVOWp5TUdja1psQlFYTGZrVDRYNVU5amljZERTR3Z1TFV2b3Y4OFJDZWpJVzcyTmNGblFwR2RmdnVQWjRQWmxseHNZOXlDbERVSk1HSVZhYlFiMW82TXRiYkJ2S0g1WTMzNnJRMG9iaEpoUUswMWwvUzV3Mjgzcm5CdHVIMDdYdlFGZGY4SUR6OTY3ZCszbDJsRDNqTFMwd1d1MjR6WGJXWkI2Y2t5d29DVndsTEtPWFd4dmZvMlZtZWVnMFNnVWR1VWN0Tk4vMFBMaE1KTHdXNTFzclgrT1RHYys1MDMvNXo3YkhmV1ZzYi90QTJhNUZ6T0x4UmpLeHZ1Tnp3UGhldm1sNlo4Qm9EWFl3SzdtTjd2S0ZNTDlHQXdNOHBMbWNxaWpCS2VSUkk2cjcvaHpoekg4TWVlSjRQV2pmMEpoa0dSTFlaWjdDYm11MmVTNjVndzVGY0p2ZFpMcHpPZms3UE5wQ3piUUVXcWhNOVNLMy9JU3NEcEhOQldpdDZaQWRVeEdSMUg2bVp5ZGR4a0tSV0hLQ3M3T3U0eFhheDhIWUVsNlQxWkV0ZmNnV2M2ZVU0bWxMWnFEdFhpaU1oR2lteWZHbGpKTWhpeUVhR3ExQ3BtUEpucHBROElHRVRTYWdFNnNUQVFnSm9Bd0x6bVpaYW1wZkNvam5aTlNVN0NyOFAzMHVrQ1E1NDRlWlc5N08rZms1SEJXZGhZbnBhWkVKaVYwbUNZSE9qc3A4M29wNy9SUjVmZFJId2hTRndnUTBocTdVcEZqUlU5bjZEMSswT2k2ZmU4d2pKakhnanBjRzk5dFNZcUg0b1VMOE5oc2JHdHQ1UmNIUzJQdTZpY2JSbVRTUklyTnh2cDVjMk9lNTkybUpqN29ha2lZM2wzT0VCcWduTUhaZjA4RVRiaDU0VUJTN1hZeUhYYmFUYk5QQUtKYmN5Z1VLYWNZaXN0UWZHdDIrQVJRNmZNeks2bm5qZC9aOVZyOVIxWDFnS1VsRitkUDR3djlqSnJzRnJRMC83SjMxRDJNam9sZW1RaVR1cHdobW1QNWprMjZaUG4xV3JGUm93cUcza01JTVI0VW5HMVp0c2NDSDUxNHRYUFZyaEhYV245czZqOFUyWlhQMHZvQllISjkraFppa2xKd3FnM2JuL1FkeGQ5V1B5bCtaeXpIdW43SkE1czI3bDkzdmFYWkNJejQvSHRDMnFkanZqNHo3MUphUS9WODFQZ2k4MU5XOHViUi8rUXJNNjhmOGpqNzJ0Nm4ybnNRUTlud1d4MGM5WGZRRURoQ3RuTm1KQkFCa0pjMGw3eWt1VU1jclM4TGk2RGx4V1Y0Mk4vNmZxK21nc2RHdGZjUU81cGZIZGEyL2QyQkg4cm5wMzJEMmU0aTNQYTBJU2NyV0RvVUUreHgyOUlIekl3NDJQNFJMMVkveVBuVHI4R203R1E0OHlLUHpmVXM1Y3N6cmdNZ042bG55TWZTOUxPWTQxNEt3T2FhaHdsYVBrQnhXdlpYT0RtcnArZEJRK0FJNzlUL0RRaVhXOHhLN3BtYTFqdGJveVBVektPbFArcFZ6aENkaWREei9jUnVxamdRZGJaaHN6MTI5OTYxVjY5ZjhzQ1llcDBjSzRrYVJFaTRjb1kwdTUwRmJqY0xQVzRXZVR3VXBhYVFZdXNadlJMVW1uZWJtM20xdnBIM21wdngyR3pZbE9MZXNuSWVyS2prOU13TXpzak1aRVZhS2g2YmplV3BxU3hQVFkxNWpncWZqeHQyZmN5MWMrZHdicThMV0FQNDY2citTMlMrWHpBdjVxMzkvdktLU0ZQQTFSa1ovS0J3SGk3RDRIK2Jtdm5Wb1ZKQ3ZhWkhmSFZhSG1sZEYrY0xQZUdmTWRwUnY3OG5pTkJWenVBM3JUNUJEWUFzUjdncGQ3dHBrbVFZYU1LaktFTmFjLzN1dnJWTTNTN0tuOGEzWnMza3JjWW03aXNiT0ZYczY5T0g5OForeFl3WjVEbWRWUG45dkZoWHg3ZG45MFNVLzF4VlRiblh5NVpCZWova09wM2tPZ2R1TUI3c1p3Skh2QVVzaTY3a25lNXloaWxEcmRqK1ltajdzcHNVU2tvYmhKaElpaFdHelhhMzNyN3NLclY4eDRnaXAwdUxpd1BBbytidEc5eG80eGRTMmlERUJGRXNzVFQzakxXMEFlRGFoZmUvZU8rZXRUZHBtekdpMG9aMFIyNmZjZ0szTFkyTFpuMlBWMnVmNEU5bHQySHBFTDgvOE4yWWJaeTJaRUpXSUdaS2dvbUoxV3VTd0h2MXoyRXo3R1E0OGpnMSt3SWdIQXlJN3M0L0dJVVI2ZW9mc0x6ODRlQy9NaTFwSG0yaFJqUTZNaTNoakp5TFl5Nnd4MHQ1NSs1SXM4S0xabjgvMG5UeXZ5dC9qZGNjZTB1Wld0L2htUDRHMFN3czZueGxsSGQrektHMkVwb0MxY3gwTDZZd1pRVXozWXZJY0V3YjhMaTdtdDhFd3MwdWUyYzBwTml6U0xGbjlkbW51ODhEaENkYzJHd3BmQ0gvS3VhNGl5TGIxUG5MZWFieS8rRzN3bzNwVjJVTlBabENvV0o2UjN4dDlnL1FYYmRKN2Fybk0zeU9heFpYRmQ1SmVjZnVTSmJESkxIQ01OVGQ5eDI2OXFyckNqY20xcDFMRWpPSTRBQU1yWW01bXg1UGRxVzQ3OFNpeUYzNGJoMm1TVWxyRys4MU43TzF1WVVPcytjTjc3YkZDMW5nZG5QTHZnTjgxTnJLeS9VTnZGemZnTXRRRktXa3NDd3RqUk5UVXloMHUzRjJaUjM4OFVnVkZ0QVNERkx0RDlmdUdDaW11Wnhvb01ZZlc4K1Q2WENRWkJnMEJVUDRySjduN2pCTkZIRGx6Qm1Sa1lxYjZ1clpXRmJlcDY5QW50UEpKVkVYNWc5WEhxR2tLMkJ3ZW1ZR2w4K0l6VUx0ZmcwZVhIYmlvSy9adjU4UVBuRTBCb044Yy92RVp1SmtPdXhjT0MzOEJ2aHdSU1U1L1FRRC9yZWZNWkxSSHFxb1pGUGR3QjE3RStSWE0wWklhM1JQWThVcGQ5ZlB2bnpIcytiMkZiOEZib24zV29RNG5palVhZ3UrQTF3N212MXROOSsyMGJ5aitGUTBWNDN6MG9RUUExdHBHZFozZ0RWalBkRDFKenp3N0wyZnJQc3RTZzM3L0h0SzlsZjZ2UU51VXc3T3lWOURzTXJINFk2ZG1EcUloY1gwNUFXY21Yc0pPYTdaUEgvazNrZ1R2ZVVaZjRkU0J0WGVBOVQ1eWlNMStxVWQ0ZGhJOUJqRWZhM3Y4V3J0WThOYVg1WnpPcGZOdlRueXRjYWl4aGNlKzlnZWFtSm44eHRBZU5TaU1jVGwwaGZ5cjRvMExCeXVkRWRlNVBXWmxqUXZVbGFSYXMrT2FUZ0pZR0VPT1VXaXQwOWF0N0E2NTBLY1JqSnR3UVlhQWtlbzg1VlQ2enRNamZjUVFlMG55WmJDcFhQK2IyU2ZWMnNlNDQyamZ5Ylpsa0t1YXk0NXJwbGt1V2FRNGNnanpaR0R6K3JnaUhmZmlOYlIyNExVa3prbCt5c3hGLzlIZllkNTVzamRCS3p3VUxFYzE2dytEVFRyL1pWMG1xMHhnUWU3Y3FLaU9xa04xSXpTVUhiY3RyUmpFZ3c2OXRScUhiSkdmZjQ5bGhMeDFmUURwbExoT3ZwRUVOS2EvemxheDlmeTgvbWtvNTNkYmUzc2FHdGpUM3Y3aUFNZGZrdXpyYlV0MHRUUUFPWW1KN1BBNDJaclY0Ty94NDVVOFZoWC9YK2EzYzRmVnl6RGExcGNzek4ydk1xUEY4eG5kVVk2RDVTWHgxd1U1em9kM0w1b0ljdlRVakUxUEZSUndiTURqQ3U4WWQ2Y21JeUNvMzQvcGQ3d0gzSHZqQVFEYUFvR2FScWdIMEkwcDZISWN6cng5Y29tVWNDaWZ2cEdkTi8xejNEWVdkelA0OVYrUDYwRE5IUHNyU2tZNG9qUFI2WFB4OWJtbGtpRHk1RUlhdDFuN1luT3JpS25hd3NZMmRsc0VnaVdMRDhQOU5yZTNYdUZFTWVXaGc5c051UCswZTRmdW4zREdpeStLbis2UWt3Y0JUdVVOZnEvMjJoMzcxbDNIcWkxdzkwK3l6bTl6MFVnaEM4RWMxeXpPT29ySThzMWcwL25mbzA5TGUrd3Jla2xncGFmWEZjNEJYNjI1NFNlSUVMbTUwbXhad0x3U3MyamZOSzJkY0RuWFpDNml0bTlzaDhHb3RUNERhanJYdDlJL01QY0gvWTdFZUtTT2YvYTUzdnRvU1llSy8zeGlJNGYwa0dlTFA4bFByTWRVL2Y5L094UUxweEdFcWxSbVFOSk5nOE81U0prQmFuMkhxRGFleUJtSHhWMVhmYkU0WnNCeGVxY0MxbWNlaG9BTzVwZlkxdlRTd0I4TnU4SzVuckNOeHkzTmp6TDN0WjNPWGY2dC9zMHJEelkvaEd2MWp3ZTAvZ3d5WlpDNzg5NnUxdmU0bkRIVHI1WjhMTVJ2UTdSUmhyb1NRUmE2dy9zTUM1L3grTXRFWU1JWHNCVTlOU3VKNEsvVnRmd2wrb2FNaDMyU0hQQmd1U0JlOWU1dXRZK0k4bEZhMmp3SG5kMWdRQXYxZmMvRWNIVjFmaGd1UDBoenNqTTRNWjU4M0RiREJxRFFYNTFxSlNkYmYyblJibHRCdlBkSHJ5V3hjN1dOazdOU085M3UyNFdjTzJ1Z1VzU29pMU5TZUhPSll2dzlXcEM2VElNZm5YQzRnSDJDbzlrN0c4RTVXOUt5M2hsa0trUnZmMnBxb3JkQS96Y1U1WFRNRERDYi9BVzRiK2pLVVB2V0htMnBmVzl3TEV2VkJSQ1JORjdyWkJlYjErK1k4UXAwYThWRjlzL2ExY1hXMXB2UkUyOTdDZ2hFcGJtc0lsNW8yTkQ4Y0JYM01OMDMvNXJSM3orWFp4Mld1UXVlMnV3bmpSSHVHSDJoNDJieUUyYXc5NldkN2xzM3MwWUdKeVljUmJibWw2bTNsOFphYUE0MjEwRVBFbUtQVE55Z2E3UmxIWHNHdlI1N2NxSjNUNXdLZXJrTmJyODEwdm0vQXRPWS9qVnJlZE52M3JReDAwZDRvRUROd0k5L1FlY3FxY0ZWM3Vva1k1UStLWm1LS3FzSkdCMTBoRnE1cjM2WjdsZzVnMFl5bzZGeGJ0MVQ3RzlxeStFMjVaT3B4aytabVhuWHBxRHRZT1dWVUI0ZEdYdmNwamVQcDE3TVV1N3BrK0VyTWtWUk5CYTc3WE0wUHAxUlErT3FTVHBXRW5VSUVMSVVBcW5rVGkzTGJwcjRDL096eC9SbmUyMWMyWVB1YzN2S3lwNXB0Zkl5RzRaUTB4RDZLM002OE1rM0ovaDd0SXkyc3pZMFN3RzhQM0NBa3BhVzNtcHZvRUh5c3RSd0h5M0d4ZzhpREFTM2YvdkJycWI3N2NzWG80S25CUzQzUlNsZUNqMyt0aloxdE1BWldscUN2UDZtYkF3bEtIS0ZhWWlsMkZnNndraWRNWjVPZU1tdUczRlp5MXRiV1NFM2FHRkVHT2owVnNzMDF6dlBIbmtUUlVCUG10WFYxcVd2a01DQ0VKTXFCTFQ0bHBuOGUxYnhucWd1L2VzKzZ4bDZZMUtqZXo4MnhJSVo3OVdlZmZUR1dxTkJCRkFzNlgrYVFESzJuZFNrTEtjVkhzMjh6d25jcmhqSnpXK1VtYTdUeURMT2Ixcm5PT0N5REdydlFmd1dSMkRQbTlsNTE1S21sNGUxaHBUSFZtY25YZkZTSDZzaUx5a3VkeS9mejNocW55RjNYQVN0UHFPRUhRYVNRUXRYeVFFb0tPS2lnKzBmWWhOMlVsejVKQ2ZWQWlFcHlKMEIwbzg5Z3htSmkvcTJpOFJpMmpEb3FjZ2RBN1J3UENJZHg5djFmMkZUMlY5aVJlckg0eVVqNlE3Y3Jsbzl2ZXA5Wlh5Y3ZVakJMV2ZqMXZlNGZTY0MyUEtGZm96MU9oR0l5cmpaSEpsSXVndFd1djFOeFk5bUpCTkZTRnhnd2ltUVdKbEluUTcyTms1ckF2VTVXbXBwTmhzZk56ZVBtVDZmNVZ2NEtrRjAxemh6MTUxZ2VIOTRsZjZmS3pmOVRFTndmNGJ5OXd3Ynk1blpXV3lLajJOOTV0YmVMT3hDZWdPSW95Zjdrd012OVgvZkZtdlpYRi9lVVhrNjR2eXAxR1U0bUYzZTN2TTk5Zk5tVDJxSU1KWUdWMy9CcE5veFE1T1EzVm5JcGhNa1V5RVlNbnk4d3lsSHdFbEdRaENUQ0FOSDlqUVY5bFg3UnBWTTZmUXJSdXV0Q3o5N3lqNmR0a1NRaHdUQ25Zb2JheXpGVzhZY3diQzNYdlduV2NZNmhIVXlETUE2d09WUURqem9QZUVobTY3Vzk2bUlHVTVFSjdpY0xoakowZDlaY3gybndCQWZuSUJzOXc5bWF1SDJrdUdmTjZPVURNVm5YdUh0Y2JvY1lIRFpWZE96c2xmUTRvOWs3OVYvanVnV1pYMVJaYW1uOEZydFgra29uTlBaTnQ1bnBNNE8rOEs5cmEreTlhR1ovb2M2N1hhSndBNFBlZnZJMEdFaXM0OXZGenpDQUFGbnVXUklJSTF5bWwxcGUzYnNVZU5wVXkycGFEUitNeHdNTWFtN016em5CUjV2TnAza001UXVDK2EyNVpLcHhrYkZPamQzRktoeUhMTmlIemRGaG82WTNoM3k5dnNhL3VnYTBJRHBEbHl1SERXZDNEYjBpandMT2RyYzM3QVg4dC96dDZXZDhoMXpScHdTZ1RBeXN4eldaNzUrUUVmZjZ6MEo1SG1tVEI1TWhHMDFoOFlEblhWK3NMN0U2NlpZclNFRFNJb3BSSXlpUEJTZlVOTTZZRkJlSVRpeCsyeDBkRmZGeTFoZ2R2TmYxYlY4RkZyK0E5U2RmMGJ5VnZCL0s2K0JHWGU0VjhURGhSQVdEdG5OdWZrWk9PMUxJcjNIYUI1bUQwR0FNN0p5ZWJTWVU1R2VMYjJLQzFkeDU1c2ZRVzZYVE5uTnRjTWtVWHkwd01IMmRMY011ZzJFOGxwZExmbG1memxERnFqMkw3ODNLNnhqaEpBRUdJaWFVb3NLM1R0YUFJSXU0dUxuVVYyZGJtbDlkMUE2cEE3Q0NIR2grYXdNcmhXM1R6R0FJSkdiVHl3N2x4THE0Mk1zb1N3eVY5RFplZGVLanIzREJoRXFPamNnOS9xd0dWNG1PdFppc3R3VStmdm1jNDFQWGsrQlo1bGtVVWRiTjgyNVBNdVRsdk40clRWbzFueXNId2gvNXNrMlZJaXFmejVTWVdja3YxbERBd3VtTG1lclEzUDhHSGpKazVNUHl0UyszOXkxdm0wQk92WTIvcHV2OGVjNDFrYStlL29VWTZHNnBrQXAwZDUyK3FWcUNhVE01SVhjazcrR3J4bU81dXFmb2ZmNnNSdFMrT3F3anNqMjN6VStDSmxIYnZJUzVySGhiTnVvcnhqTjIvWC9UVm1kR0swYk5lc21MNE9UZjZhWWEyck80Q1FuMVRJbDJhczYrcUJFTGE3K1Mwc0hjS25Rd1NzZ1creUFqZ05GMjViMm9DUEs0Z0pvZ1FuUnhDaFJHdDk3WFVKSGtDQXhBMGloQXg2N21ZbktyZk40RjhLQzFtVm5zYUQ1WlU4YzdUL2tvUnUzNW85aTFQUzAzbjh5SkZocDl1dlRBdC9CdnVrZmZBVXJzRTRsT0w3aFFXY2tabUJ6N0s0ZmY4QlB1a1kyZkZTN0hhbXU0YVhrWnBxdDBmS1A3em0rQVlSM21wc29zenJwY28zZVByU1dEVUdnN1NIK3MraTZOWTV6ai9iV0xsaWV5Sk03bktHM2N2UHRSUy9BVFhpdWRSQ2lOSFQ2QzJXWmE1M3JocGRDVU9SWFYzZVZjSWdBUVFoSms2SlplcjF0ZzIzdmpQV0EyMDhzTzVjMCtJM1NqSHE4MjlRKzRjY3BhZXhLRzNmeVpLMDFSakt6dnlVbFpSMTd1YWQrcWVvOVpiaU1KSllsWGtlQURXKzBraXRmVHgxWCt4NjdPbGtPcWR6M3ZTck1icnlWb1BhejhHMmNLQmpYOXQ3ck13NmgxUjdlRno3WjZkZFFWdXdvYzlrZzVuSmk4aDJ6b3g4WGRuWmM5MFlIVVRvSG5mWkdxeUxCRnE2c3dtR29qRDRWUGFYK0ZUV0YxRW9QUFlNTHBpMW5xY3JmdDN2OW1tT0hDNlllVDBPNVdKK3lpcm1lSmJ5WHYyemJHOStqZDY5R2VaR0JVQTZRczFEbHB0RU95SHQwNXlWZDFuTW1NZ1BHMTlnVjh1Yi9XNXZVL2FZc1kzRDVUUjZlallrZmptRDNtSlpldjM2SlE4a2JBbER0RVFNSXZpQWtJTEk2TU5FbEdNNzVKRUFBQmN5U1VSQlZPOXlzbUhoQW1ZbkplR3pMSnBDZzgrbFRUSU1DcEtUbVpuazR2L09MMlJmUnljUFZWVHljZnZBemY5bXVGek1kN3NKYVUxSlZ6YkRTR1hZN2Z4NHdYeVdwSGhvRG9XNGJkOEI5bmVPL1ByeW1kcGFYaGhnd2tOdklhMjVZRm9lQUY1ejhBdnhrYXJ5KzZueUg5c0FBc0JmcW10NGZwZy9iNkp3cWtqbFdFZ3BkZXhmcEdNa3RIM1pCVlpJUFk0YXh5WWRRb2doYWZRV204TzR6TDU4ZTluUVcvY1Z1cTM0VzVhbGY0dWkvemxiUW9oalladWhqVFcyV3plTXVmbmF2WHZXWG1CcEhsZEtqZm44Mng1cUduS2JmYTFiQ2VrQWg5cExPTks1RDQwVjZXbndtZHgvaUd5M3YyM2dhNnJTamgyMERpT05makQ5VFMrQThJV3JvOWVGcTZsRGJLbi9iejQvN1IveDJIdGVwbGRySHFjNVdBdEF3UEt4dWZwaExwcjlmUXdNREd5Y1ArTnEvbEoyWnlUbDM4RGdqTnhMSXZzM0JJNVE3KzhwNS9YWWU1cU1kd2NSM3UzcUp4RzdSbHVmNzNXYm5yeUFzL011STh2WlUzSVF0SHpzYm42TGtBNlFwUHBPUTJzTE5sRFM5R29rdzhLaFhKeVJld256VTFmeFNzMmp0QVREbjQwVkt0S3dFS0RhZTNEQWRVUkxNang4YnRvL1JrcFp1bjNVdEptdERjOE91TitadVpkeVp1NmxNZC9iM2ZJMjVSMEROM3czZFlna1c4L1BtTmpsREhxTHR0c3VXMTk0NzZqT3YvR1FjRUVFcFpUV1dsY3FwVmFtMnUzWWxTS2tFNnVoeUJtWkdWdy9ieTZwTmh0VmZqOC8zWCtROGtINkdrQTRyZjhuKy9aeldrWTZWOCtlelNLUG01OHZXY1E3VGMwOFhGRkpiVDg5RDc0MlBkeVZkR3R6Qzk1UmxBV2NtcDdPalFWelNiZmJxZkw3dVdYZmZtcjhnLzhCT1F3ak12TFJFWlVKWW1vd1IxQ1RsV29MdjZtTlp0M1I4bHpPcnVPTWJ6QmlxckVSSGdmYU5YNm5OTTdMR1pWSUNRUDhWa3NBUVlpSnBTbXhMSFA5YUFJSVVTVU12d0VKSUFneFlUU0hEWU1iMU0xakRDRDBsREQ4bHZIc3NqMkFaUm1mWjZaN1llVHJrekxPNXFTTXMyTzJtWkhjOC9qOGxKV1IvZ2p2MVQ5SFErQUluNXYyaitPNnB1N2VBUHZiUHFDeXE2L0N6T1RGUkk4YWJBODE4V0wxZzZ6S09vOXBTVDJKR2p1YVgrVmcrMGN4eDZ2MWxiSzEvaGxPei9sN0FGeUdoeS9PV011VEZiL0UxRUUrazNjWk9hNVprZTBQdG0zanBJelBFcklDdUd6SnJNbzhKL0tZM3dwWHFEcVVpK25KQzdBd0kxa0ZNNlA2UnBpNjU3UHk1NmQ5Z3lWcHA4ZXM2WWgzSDd1YTM2QWxXRWVtY3pvbjlIcmMxQ0UwbWc4Ylg2Q2k4MlBPeVY5RHVpTjhVekEvcVpDdnovMHg3OVE5eGE2V055bEtQNE9VcVBHUWh6dDJEdnI2S2d5V3BuK0dVN08vSEZPK0FFVEtRRWFxUGRRVUNWYlpsSU04MXh6OFZpZEJ5NCtwVFdhN1R5RFQyVk9SazhDWkNDV1dwZGRQcGdBQ0pHQVFvY3VId0FWNVRpZEpoa0g3T04vTkhxMDB1NTFyNTg3bXpNend1SmwzbXByNVRlbmhmaStVVTIzOXY3UmJtMXY0cUtXVlM2Zm5jOG4wZkQ2ZG1jRXBHZWs4V1YzRFg2dHJDSFFGVEJhNjNaeVRFKzVtKzdlYTJoR3RNOWt3V0RON0ZsL01EZSsvcGJtRjM1UWVwbU1ZcitQM0MrWXgrZ1MySG5PNm1pRTJEZENmWVREcjVzeG1nY2VOc3l0N3d5TGMwSElncWZid2F4MmNwUDBYeG9QRE1DSUJGK0M5ZUs1bDFLU0VRWWk0a0JJR0lTYWxoQ3BoR0ltOHBEa1VlSllQdldHWDZJREN6dVkzSU1DQXZSYkdxc0ZmRlFraTFQc3I2RFJiY2R2U09Pb3I0NFhxK3prajk1S29YZzNoQy9OMzZwN3E5MWpibWpZenk3MDQwaXd5eHpXTHowMjdrbjJ0NzhmY3hhLzNWMURTOUJMZm12K3JtRWFBM2VxNmVpV1ltSncvNCtvQjAvcWpTejdhUW8yUi93N3BBTy9XUDgzTzV0ZjU0b3gxTWV1UDFoYnN5ZWc0Nml2alA4dCt4cGw1bDFLVWRnWVFiaXhwS0RzdXc4T25jeStPYkJ2VWZrcmJCNDlqblQvam1qN1BHOUpCM3FqOUU1KzBEZDNHb3ozVVJORHlrVGxBUTB3RlhEVDdlMFFIZlhwckNvenNlbXBpVEs0U2htaUpHa1RZRHBEcmNwSmtTNHdnd3B5a0pINjJaQkhwZGpzK3krTDM1UlZzN21xd1dKQ2NqTk13NkRCRFdCcE96OHhnV3RjRlhXcy96UXVEV3ZPbnFtcmVhR3praHJsek9URTFoY3RtVEtjK0VPVEYrbm95SFhaK3VLQVFBM2l6c1duWS9Rc1U0UWFJMzVnMWt3eTduWkRXUEZwNWhLY0hHQi9abi8wZG5aSEdqSGxPSjRYdXdTY2paRGtjT0pTaUxoQ0l0SDFabFpiR0tSbmhRSGJwS0Vvbk9reVR4WjV3K2xHYmFmTG5JMVhVZG1WUVpEc2M1THFjdEFaRCtDeUxQS2VUYzNMQ05XZkRuV0F4RlRrTmcxeG5wR2ZGaC9GY3kyaElDWU1ROFNFbERFSk1TZ2xad2pEVmRKcXRiSzUraUpXWjUvQmk5ZTlSeW9iTDZKbG0xaEtzWTFQVjc3QUdhWHo0Y3MwamZIM3VqeU1OQUUwZG9ySnpEL3ZhM21kUjZpbUVkSUJYYTU4Z3BJUFUra29qRXhtNmhYU1EzUzF2QStIcENOWGVnNUdnUkxTZzlzZE1wdmlnNFFVS1BNc0o2VUJNR1VLMTkwQy9RWVNLemoyUmJYcWVPOERydFgra3JIMFhuNXQySlljN2RyS2orVlVBM3F0L05sS09zYWZsblNGSExYN1E4RC9NZFJkaGRQVkFhQXMxOEVMVkE5VDdLd2Zkcjl1SGpaczQzTEdUYnhiOHJOL0hRenBJZTZpWkZIdG12NC9YK2twcERGUU42N2ttenVRcllZaVd5RUVFbmV0MHFtVERCb3o4YnZaNHEvRDUyTnZlUVliRHpsMkhEbE1kVlpkL1ZuWVdsK1JQNjdOUFl6QkkrU0JURlk3NC9QendrMzE4T1MrWGxXbHB2RmhmRDhCUEZpd2cxK21rTGhEZ2dmTHlBZmZ2clhqUkFsYWxoZCtrU3IxZWZsdGFOdWdkL1A0OFdWTVRhZnA0Yms0MjYrZk5IWFQ3RldtcGZMZGdIaGJnNzhvRVNPNHFneWoxZXRuZEZ0dnpJYVExTDlUVjB6bElZT2hQVlZVOFdWT0RwZnRPZDVpWmxNUlBGeS9zZDcvL2JScTYvbTZxY2loRnJ0TUI0YTQza3lhSUlDVU1Rc1NSbERBSU1mbE0waEtHYU8vV1A4MUhqUytPYXQvV3JydmxqNWIrYUR5WEZCRXdZeiszVjNuM1UrWGRILzVDQjNudXlEMmNrWHN4UzlKTzUva2o5K0czQnYrYzdUWGJlTG5tRWM3Si94YXYxLzZSMG83dy83YlhhNThndzVISGV3M1BSbm9oTlBpUFJJSUlRZTJuemxmT3UvVlB4MXpjMS9nTzlRb2lhSnFEUjNuNzZGL3hSelUyMUZnOGQrUmV2R1lyT3FvaFlwWDNBQUFXSmtITFIwZW9sZktPajNtLzhma0JmNGJTanUzVWxwWEdOSFBjM3Z3cWhyS3hLdXM4UG14OFlkRFhBS0RPWDg2V2htZjRkTTVGN0c1NW0zZnFuaG95OExDNzVhMUlWa2lkdndLZjJjR0wxYjhQdno3OTlEZG9EZGIzQ2lKb09rSXRWSFR1NmJlZlJKeE55aEtHYUlrYVJDZ0RHbEp0dHB4c2g0T0tJZm9OVEFRTi9PTGdJVUs2NzZDVk1xOFhUVThDamMreU9Oalp5VVBsbFpIeWhNRThmN1F1cG9uZkk1V1YvS0N3Z0Z2M0g2QjFpQWtCMGY1UWNZUUZpejA4VTF2TGY5WFVZSTZ4bGNTK2prNGVyVHpDcmtHYVAzYi92ekhvQ1I1WXdNN1dOdTRwSyt2eldvVzA1cjZ5d1FNanBoNTQ4a0ZwWnlkVzEvTjFQMWVOMzg5ZnEydlkxekc1QnhLTVJZN1RRVXE0cktOZUtYVTQzdXNadHAwcnZtb3A3bUpjaW1pRUVNT2w0UTJiWWE2M3JkZzFlQ0hyQUlwc2FvMmw5UzNJR0VjaEpveUc5MndHMTZ1ZkZJODU5Zm1lQTJ1L2FtcnVVc2Y0L0x1NTVpRTIxendVODcyT1VETWRqRzNhUXJ5bU5XZzBiOWY5RnlWTnJ3eXJlU1JBWmVkZUhpLzlTVXhOZmtnSGViTGlsekhqRzkrcGU1SjM2cDdDWXVEUC91ODNQTS83RFQwWC9Bb1ZFeVNJMW1uMkhjMTQxSGVZKy9aZk42eDF4eDZyYjRQM2JVMHZjYWk5QksvWjl6cWgrMkkvV2tuVHkxUjJmaExUUUhJdzlmN0tQcGtLZzQzNmZMcXkvNGtUaVVlL1lablcrdlVuL0c1VTU5OUVrWkJCQktXVXBiWGVwcFE2cDlDZFRFbGJXN3lYQkRCZ1FPRDFoa1plYjJoRUVRNGtqTFV5ZjJkYk85ZnMzQjI1c3orUW54Nkk3WVI2Mk92bFd6dDI0TGRHSGoxNHVQSUlEMWNlNlhPOHc0TmtVa0M0L09HeWJkdHhLSVhkVUNpZ0tSZ2FjVFBNdjlYVURxdjNRNXRwY3VFSDRlWTEzVUdib1o2cGQ1Qm1NSGVWSHVhdTBzbHpEZDV0a1NmU2ZYYk1xWTBUSmZUUnNrc3Npd2VsaEVHSWlhWGhEWnREZlZNVjdSeDlDWVBXdjVJU0JpRW1rT1pqRzhZMVk4NUFBTzdkdS9ZU3RIb1FwSVJodElZYlFPaldYMU8vM3JjbEJ5dUxHTWhBQVlTSjByc0VZaWpERFNCTVhmb05iYmQ5Yy8yaSt5ZHRCa0kzWStoTjR1WjlnR1ZkNmZtVGdXYnNBWVJ1UXdVUUJ0NXY0dDlNT2t5VDVsQ0kra0NRdWtCd3dxWnBhSVlPSUJ3dlZxVkgvazRHRHRFbWlPSmlETDFqeFlYS3B1NldBSUlRRTB1anQ1aG04RHBWdEcxVUpRejY5bHZYS3BBZUNFSk1KTTFleTlScjFZYXhCUkNLaXpIdTJiLzJRcFJ4dHdRUWhKaG9lb3NaMU5mZE1JbExHS0lsY2hEaE9TQjRVa29LV1k2RVRKZ1FJaUZrTyt3c1QwMkZjUE9RbCtLOG5DSGQ4clVWRjFpYXUwRGxENzIxRUdLOGFIakRwcXhyWEt0MkR6eFlleEJGZG5XNWhiNUZBZ2hDVEJ3Tjd4a0czM0RjZXV2Yll6MVd6cFZyTDBDcnUxREkrVmVJQ2FYZnNFenJtaHVYUGpDcTgyOGlTdVFnd2dGZ3Y5Tm1jSHBHLzUwMmhSQndha1lHam5BL2lrK0FmWEZlenFCQzIwNjZ3dEw2UDRENThWNkxFTWNUalg3RlpvUytycGJ0SEZVTnBubjdobXN0clI4QStwK3ZKWVE0Rm5iYXNQM1RlUFJBdUh2UE5WY29yZjVEb2VUOEs4UUUwbHEvNHJTSHZqN1pleUQwbHNoQmhEYkNKUTM2N096TVFhWitDbkg4TW9EVjRYR2FHbmdQcUkvcmdnWVFLV0V3akx0QUpjVjdQVUljVDhJbERLRWIxVW03Ump3a3U3dUVBVzM4QW5BTnVZTVFZbnhvOWxvaGZaMjYrZVpQeG5LWTdoSUd3N0RKK1ZlSUNhZTNXQ0Y5NDlXRkQ0NzQvSnZvRWphSW9KVHlBVnNCMzNTWGk1bEo4cjRuUkcremtwSzYvellDd0ZhbFZNY1F1OFNGbERBSUVSOVN3aURFNUNNbERFSk1CVk92aENGYW9qY2JlQitvVDdiWlppLzB1S2xNZ0ZHUFFpU1NCUjQzYWVIUmptM0FtTk1kajRXdUVvYUg1QTZJRUJNclhNSmdYam1hREFTSWxERDhHc2xBRUdJaWRaVXdqQzBEQVNJbERITCtGV0tDYWExZmNUbENWMTY5YU9wbElIUkwyRXlFTHR1Qkl5N0Q0S1NVRkZ4R29pOVhpSW5qVUlwbHFha2syMndBTlNUWWVFY3BZUkFpZnFTRVFZaEpTRW9ZaEpnQ3BtNEpRN1NFemtSUVNnVzExazhBcTAvTlNHZHpmUU43T3hJeVcxdUlDVGNqeWNVcEdaRUpUUThwcGN4NHJxZTNXeTVlZnFsbDhRc3BZUkJpWWltbE53Zjkrc2FrVTNhUDZrS2t5S2JXV09qYnAwb0pneGt5MmZQSmZsd3VpWWNjcjQ0ZUhka3MrM2pRc05YRXZOcDE2KzFqYnI2V2UvbmFTN1ZXdjVBU0JpRW0zT2FnRmJqeE8wc2ZIbk1tVWFKTDZDQkNsMGVCLzVObXQ4LzljbDR1ZTBzbGlDQUV3RVhUcG5XWE1wUUNEOFo1T1RGQzIwNjZ3cko0Q0pBN0lFSk1JSTEreFZEbVB5V2RNb1lTQnFaV0NZUFg1K1ArQngvRzZYREdleWtpVHRyYjIrTzloS0hzdEdsanJYMUQ4WmdEQ0hmdnVlWUtsSHBJU1FhQ0VCT3FxNFRobjY0dmZIaEtaeUIwUy9nZ2dsS3FYV3Q5czFMcUQyZGxaZHIrcTdxR011bU5JSTV6ODVLVCtYeDJGb0FKM0ttVVNvaFBTRnBqc0dQRk55ejBMeVNGVW9pSnBkQ2JETTFOb3lsaDBPdlh1OGpMdWNyQytpVlRKSUNRbmVRaTM1MUVhekNJOXZyd2UrV3p3L0hLQWJpY0R1YWt1RW15SlZ4cGJJbXB6WFcyRGNWaktra3Mxc1ZHM3I3YWIyZ2w1MThoSnB4bUU1WjUwMVF2WVlpVzhFR0VMczhESHhwS25icG05a3grZXVBUVFhM2p2U1loNHNLcEZKZlB5RWNwQmVGbWlzL0hlVWs5ZGkyLzFFTC9GRlJldkpjaXhQRkVLYjA1RUF5dFR6cDU5NEZSSFNBdjV5cEw2MktVOG96ejB1Sm1sc2ZOdjYxZXlWR3ZQOTVMRVFuQXJoU0ZhU25ZRXFpL2xvYXRwamF2ZG0wWWh4S0dmZFdYYXFYay9DdkV4TnRNS0xEK2hxVVBqZTc4TzBsTmxpQkNFL0Frc0h5SngrTmFtcEpDU1Z0YnZOY2tSRndzVFUyaEtDVUZJRWo0NzZJNnZpc0tDMjFiY1pWbDhZZDRyeU1lcE9aYXhMUG1XcUUzdFpqcThzeVRkemVQWm4venR1THZXT2hmbzhaN1pmRmxHSXJDdEZRSzAxTGp2UlFoK2xOaW1semxLcjU5NzFnUGRPK2VkVmVoMUhGNS9oVWlyalNiQXAzZXk3Kzc4cEZSblg4bnMwa1JSRkJLYWEzMTA4QWFqOTIrNUx6Y0hBNTBkdEp1SmxRZk9TR091U1RENE55Y0hESWNEZ2dIRC82bWxMTGl1YWFvRW9hZk05V3VRb1pKYXE1RnZHcXVGWHFUMHR5VXViSmt4Qjlnb2tvWTdqaGUvM2FGaUpNU1U1dnJ4aHBBaUNwaCtQbDRMVXdJTVV5YVRkb0szWFE4QmhCZ2tnUVJBSlJTKzdUV2R3SVBuWmFSYnR2VG5zVXprNkRicmhEajZYUFpXWndXbnNoZ0FuY29wZUtmT25VY2x6QmtwME4rbHFhMUUzU29EWDhvM2lzUzhlS3dnU3RGTXljUGtod1Q4NXhTd2lERTVDTWxERUpNQ2NkbENVTzBTWFhyUVd2dEFCNEExblNFUXR4MjRDQWZ0OHUwQm5GOFdPUnhjK3ZDQmFTRUp6SThEbnhiS1JXTTU1cEMyMVpjcFl6anM0UUJ3TEkwaDJ2Z2FOT2tlaXNWeDRqZHBpbWNBVmxweC83M1FhRTN0VmpxOHRGa0lFQzRoQUhGcjhkN1hVS0lRWldFVEM1M0ZSZVBUd21EVFVvWWhKaHd4M0VKUTdSSjk4bFhhNTBQdkFYTXIvZjcxWS8ySGFEYUwwMlR4TlEyM2VWaXc0SkNaaVVuYTJBZjhDV2wxS0Y0cmFmWEZBYTVBeUxFQk9vdVlWQXJ0dThiNmI1UkpReDNnV1FnQ0RHQlNreHRybk51dUgzcldBN1Nhd3FEbkgrRm1FaGRKUXczblBEN0VaOS9wNXJFYVZFN2ZFZUJId0wxV1U0bi96eDdGcm5PQ2NvZEZTSU9NdTEycnBrOWl4bEpTUUN0aEgvL0Q4ZDFVVDA5RU9RRGpCQVRTR3Y5bEQ4WVhEdWFBQUtBbFplenp0TDZEZ2tnQ0RGeEZMeGxFUHFIc1FZUUFQTDIxWDdEVW5MK0ZXTENhZXVwWU1oY0t3R0VzRW1YaVFDZ3RYWUMxd0cvTnJYbWsvWU9iajl3VUJvdGlpa24xV2JqaC9NTEtVcE53UlllNmZnOTRKNTRsakVjN3lVTVFzU0xRbThxYTJ5NXFPQnpoMzJqMmQrOHJYZ2RpbzNqdlM0aHhLQ2toRUdJeVU2enFhN0tlMUh4NXg0WjFmbDNLcHFVUVlSdVd1dGJnSDhGa2c5MWRQSnZCdzlSR3dpZzQ3MHdJY2JCZEplTDd4WE1aVWw0bktNWHVGTXBkVnU4MXJQN0wwWE9vaVdPTlphbDdrQ1JFNjkxQ0hFOFVwcW5BNkhRRDVJK3RldmdTUGV0K081M2syZGtaVndEMXEyZzBvL0Yrb1FRL1NveFRiN3RMQzcrYUN3SEtkNTlxVFBYa2IwR3pSMG9KZWRmSVNhU3RwNDJBL29ITjU3MHV4R2ZmNmV5eVZqT0VPMU80SGFndGNDZHpBOFhGUEtGbkd6c2FsTEhSc1J4enE0VVg4ak80a2NMQ2xuazhRQjBBcmNDdjRybnVvcVdPTlpZbWxzbGdDREV4TkphUCtVUEJXNGFUUUFCWUVaV3hqVm8vUk1KSUFneGNSUzhGVEs1Zkt3QkJJQmNSL1lhRGJkS0FFR0lDYWF0cDRJaGZaTUVFUHFhOUZmYldtczNjQ213RVVqdU5FMzJ0TGZ6NTZvYTluVjBTRmFDbURRVXNOamo0ZExwK1p5WW1vTGJab053QU9GNjRDOUtxYzY0TGxBSUlZUVFRZ2h4M0p2MFFZUnVXdXRsaE1mZUxRVnNRY3ZpZzVZV25qbGFSN25YaTgrMENHZ0pLWWpFNGxDS1pKdkJuS1JrdnB5WHcrck16TzVNR2d2WUFheFZTcjBYMzFVS0lZUVFRZ2doUk5pVUNTSUFhSzNuQS84TWZCVW9BakMxcHN6cjViRFhSNVhQUjEwZ2dOYzA4VmtXSVFrcWlBbG1WNG9rdzhCdHM1SHRjREl6MlVWQmNqS3prNU9qeTNBK0FaNEI3by9uR0VjaGhCQkNDQ0dFNkcxS0JSRUF0Tll1WUJid1JXQU5zQ3JxTVh5V2hhazFJYTJsMUVGTU9BWFlsTUt1RkM3RHdJanQzN0VkK0Qyd0dTaFhTdm5qc1VZaGhCQkNDQ0dFR01pVUN5TDBwclUrQ2JnY09BTW9BSnlBalhCVHljbmVXRkpNUGxiWFB4TUlBR1hBbTRSN0hteVA1OEtFRUVJSUlZUVFZaWhUUG9nUVRXdWRDdVFESHNCTk9LQWd4RVFLRUc2VzJBNGNWVXExeG5rO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ltVCtQNmRwMVZuWkZENWdBQUFBQUVsRlRrU3VRbUNDIiwKCSJUaGVtZSIgOiAiIiwKCSJUeXBlIiA6ICJmbG93IiwKCSJVc2VySWQiIDogIjIzODc0MTY0MiIsCgkiVmVyc2lvbiIgOiAiMjMiCn0K"/>
    </extobj>
  </extobjs>
</s:customData>
</file>

<file path=customXml/itemProps1.xml><?xml version="1.0" encoding="utf-8"?>
<ds:datastoreItem xmlns:ds="http://schemas.openxmlformats.org/officeDocument/2006/customXml" ds:itemID="{EEF20133-81C2-8B41-9CC1-77DFEE2972A4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934</Words>
  <Application>Microsoft Macintosh PowerPoint</Application>
  <PresentationFormat>宽屏</PresentationFormat>
  <Paragraphs>214</Paragraphs>
  <Slides>20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幼圆</vt:lpstr>
      <vt:lpstr>Times New Roman</vt:lpstr>
      <vt:lpstr>Arial</vt:lpstr>
      <vt:lpstr>微软雅黑</vt:lpstr>
      <vt:lpstr>汉仪力量黑简</vt:lpstr>
      <vt:lpstr>等线</vt:lpstr>
      <vt:lpstr>Source Sans Pro Light</vt:lpstr>
      <vt:lpstr>方正仿宋_GB2312</vt:lpstr>
      <vt:lpstr>宋体</vt:lpstr>
      <vt:lpstr>Wingdings</vt:lpstr>
      <vt:lpstr>Calibri</vt:lpstr>
      <vt:lpstr>方正楷体_GBK</vt:lpstr>
      <vt:lpstr>等线 Light</vt:lpstr>
      <vt:lpstr>Office 主题​​</vt:lpstr>
      <vt:lpstr>1_Office 主题​​</vt:lpstr>
      <vt:lpstr>Word.Document.8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 Office User</cp:lastModifiedBy>
  <cp:revision>146</cp:revision>
  <dcterms:created xsi:type="dcterms:W3CDTF">2021-01-10T05:35:00Z</dcterms:created>
  <dcterms:modified xsi:type="dcterms:W3CDTF">2025-02-08T07:43:32Z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B1ECD272D92342659C144F94C671635C_13</vt:lpwstr>
  </property>
  <property fmtid="{D5CDD505-2E9C-101B-9397-08002B2CF9AE}" pid="3" name="KSOProductBuildVer">
    <vt:lpwstr>2052-12.1.0.19770</vt:lpwstr>
  </property>
</Properties>
</file>