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91" r:id="rId3"/>
    <p:sldId id="294" r:id="rId4"/>
    <p:sldId id="373" r:id="rId5"/>
    <p:sldId id="389" r:id="rId6"/>
    <p:sldId id="353" r:id="rId7"/>
    <p:sldId id="354" r:id="rId8"/>
    <p:sldId id="293" r:id="rId9"/>
    <p:sldId id="390" r:id="rId10"/>
    <p:sldId id="319" r:id="rId11"/>
    <p:sldId id="355" r:id="rId12"/>
    <p:sldId id="320" r:id="rId13"/>
    <p:sldId id="391" r:id="rId14"/>
    <p:sldId id="342" r:id="rId15"/>
    <p:sldId id="356" r:id="rId16"/>
    <p:sldId id="357" r:id="rId17"/>
    <p:sldId id="358" r:id="rId18"/>
    <p:sldId id="392" r:id="rId19"/>
    <p:sldId id="367" r:id="rId20"/>
    <p:sldId id="277" r:id="rId21"/>
    <p:sldId id="345" r:id="rId22"/>
    <p:sldId id="260" r:id="rId23"/>
  </p:sldIdLst>
  <p:sldSz cx="12192000" cy="6858000"/>
  <p:notesSz cx="6858000" cy="9144000"/>
  <p:embeddedFontLst>
    <p:embeddedFont>
      <p:font typeface="板报体" pitchFamily="2" charset="-122"/>
      <p:regular r:id="rId26"/>
    </p:embeddedFont>
    <p:embeddedFont>
      <p:font typeface="方正大黑体_GBK" panose="02010600010101010101" pitchFamily="2" charset="-122"/>
      <p:regular r:id="rId27"/>
    </p:embeddedFont>
    <p:embeddedFont>
      <p:font typeface="方正公文小标宋" panose="02000500000000000000" pitchFamily="2" charset="-122"/>
      <p:regular r:id="rId28"/>
    </p:embeddedFont>
    <p:embeddedFont>
      <p:font typeface="方正楷体_GBK" panose="02000000000000000000" pitchFamily="2" charset="-122"/>
      <p:regular r:id="rId29"/>
    </p:embeddedFont>
    <p:embeddedFont>
      <p:font typeface="方正楷体简体" panose="02000000000000000000" pitchFamily="2" charset="-122"/>
      <p:regular r:id="rId30"/>
    </p:embeddedFont>
    <p:embeddedFont>
      <p:font typeface="宋体" panose="02010600030101010101" pitchFamily="2" charset="-122"/>
      <p:regular r:id="rId31"/>
    </p:embeddedFont>
    <p:embeddedFont>
      <p:font typeface="幼圆" panose="02010509060101010101" pitchFamily="49" charset="-122"/>
      <p:regular r:id="rId32"/>
    </p:embeddedFont>
    <p:embeddedFont>
      <p:font typeface="等线" panose="02010600030101010101" pitchFamily="2" charset="-122"/>
      <p:regular r:id="rId33"/>
      <p:bold r:id="rId34"/>
    </p:embeddedFont>
    <p:embeddedFont>
      <p:font typeface="等线 Light" panose="02010600030101010101" pitchFamily="2" charset="-122"/>
      <p:regular r:id="rId35"/>
    </p:embeddedFont>
    <p:embeddedFont>
      <p:font typeface="楷体_GB2312" panose="02010609030101010101" pitchFamily="49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字体管家棉花糖" pitchFamily="18" charset="-122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D94B59"/>
    <a:srgbClr val="1D41D5"/>
    <a:srgbClr val="F31D91"/>
    <a:srgbClr val="4472C4"/>
    <a:srgbClr val="F9FCF7"/>
    <a:srgbClr val="FFFFF6"/>
    <a:srgbClr val="D5F6FF"/>
    <a:srgbClr val="FEA4CA"/>
    <a:srgbClr val="FF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7"/>
    <p:restoredTop sz="94584"/>
  </p:normalViewPr>
  <p:slideViewPr>
    <p:cSldViewPr snapToGrid="0">
      <p:cViewPr varScale="1">
        <p:scale>
          <a:sx n="83" d="100"/>
          <a:sy n="83" d="100"/>
        </p:scale>
        <p:origin x="1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71550" y="6008370"/>
            <a:ext cx="334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2772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44220" y="6287770"/>
            <a:ext cx="33553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用字符型编码管理物品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220" y="6287770"/>
            <a:ext cx="34321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用字符型编码管理物品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4220" y="6287770"/>
            <a:ext cx="330962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30898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4467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用字符型编码管理物品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71550" y="6008370"/>
            <a:ext cx="334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44220" y="6287770"/>
            <a:ext cx="337439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用字符型编码管理物品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220" y="6287770"/>
            <a:ext cx="34340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用字符型编码管理物品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4220" y="6287770"/>
            <a:ext cx="34493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用字符型编码管理物品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3985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用字符型编码管理物品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1.png"/><Relationship Id="rId7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slide" Target="slide8.xml"/><Relationship Id="rId4" Type="http://schemas.openxmlformats.org/officeDocument/2006/relationships/image" Target="../media/image32.pn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5.png"/><Relationship Id="rId7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17.xml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12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8.png"/><Relationship Id="rId5" Type="http://schemas.openxmlformats.org/officeDocument/2006/relationships/image" Target="../media/image38.svg"/><Relationship Id="rId15" Type="http://schemas.openxmlformats.org/officeDocument/2006/relationships/slide" Target="slide12.xml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5.png"/><Relationship Id="rId7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44.png"/><Relationship Id="rId10" Type="http://schemas.openxmlformats.org/officeDocument/2006/relationships/slide" Target="slide12.xml"/><Relationship Id="rId4" Type="http://schemas.openxmlformats.org/officeDocument/2006/relationships/image" Target="../media/image46.png"/><Relationship Id="rId9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notesSlide" Target="../notesSlides/notesSlide16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slide" Target="slide8.xml"/><Relationship Id="rId5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8.png"/><Relationship Id="rId7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8.png"/><Relationship Id="rId10" Type="http://schemas.openxmlformats.org/officeDocument/2006/relationships/slide" Target="slide17.xml"/><Relationship Id="rId4" Type="http://schemas.openxmlformats.org/officeDocument/2006/relationships/image" Target="../media/image49.jpeg"/><Relationship Id="rId9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0.jpeg"/><Relationship Id="rId7" Type="http://schemas.openxmlformats.org/officeDocument/2006/relationships/slide" Target="slid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48.png"/><Relationship Id="rId10" Type="http://schemas.openxmlformats.org/officeDocument/2006/relationships/slide" Target="slide17.xml"/><Relationship Id="rId4" Type="http://schemas.openxmlformats.org/officeDocument/2006/relationships/image" Target="../media/image51.png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20.xml"/><Relationship Id="rId7" Type="http://schemas.openxmlformats.org/officeDocument/2006/relationships/slide" Target="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53.png"/><Relationship Id="rId5" Type="http://schemas.openxmlformats.org/officeDocument/2006/relationships/image" Target="../media/image8.png"/><Relationship Id="rId10" Type="http://schemas.openxmlformats.org/officeDocument/2006/relationships/slide" Target="slide17.xml"/><Relationship Id="rId4" Type="http://schemas.openxmlformats.org/officeDocument/2006/relationships/image" Target="../media/image52.png"/><Relationship Id="rId9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slide" Target="slide8.xml"/><Relationship Id="rId4" Type="http://schemas.openxmlformats.org/officeDocument/2006/relationships/image" Target="../media/image10.svg"/><Relationship Id="rId9" Type="http://schemas.openxmlformats.org/officeDocument/2006/relationships/image" Target="../media/image14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9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slide" Target="slide17.xml"/><Relationship Id="rId4" Type="http://schemas.openxmlformats.org/officeDocument/2006/relationships/image" Target="../media/image20.png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11" Type="http://schemas.openxmlformats.org/officeDocument/2006/relationships/slide" Target="slide17.xml"/><Relationship Id="rId5" Type="http://schemas.openxmlformats.org/officeDocument/2006/relationships/image" Target="../media/image21.png"/><Relationship Id="rId10" Type="http://schemas.openxmlformats.org/officeDocument/2006/relationships/slide" Target="slide12.xml"/><Relationship Id="rId4" Type="http://schemas.openxmlformats.org/officeDocument/2006/relationships/image" Target="../media/image24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22.svg"/><Relationship Id="rId12" Type="http://schemas.openxmlformats.org/officeDocument/2006/relationships/slide" Target="slide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slide" Target="slide12.xml"/><Relationship Id="rId5" Type="http://schemas.openxmlformats.org/officeDocument/2006/relationships/image" Target="../media/image28.png"/><Relationship Id="rId10" Type="http://schemas.openxmlformats.org/officeDocument/2006/relationships/slide" Target="slide8.xml"/><Relationship Id="rId4" Type="http://schemas.openxmlformats.org/officeDocument/2006/relationships/image" Target="../media/image27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11" Type="http://schemas.openxmlformats.org/officeDocument/2006/relationships/slide" Target="slide8.xml"/><Relationship Id="rId5" Type="http://schemas.openxmlformats.org/officeDocument/2006/relationships/image" Target="../media/image22.svg"/><Relationship Id="rId10" Type="http://schemas.openxmlformats.org/officeDocument/2006/relationships/slide" Target="slide4.xml"/><Relationship Id="rId4" Type="http://schemas.openxmlformats.org/officeDocument/2006/relationships/image" Target="../media/image21.png"/><Relationship Id="rId9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7784" y="5188896"/>
            <a:ext cx="25800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滁州市第二小学    王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51270" y="3429000"/>
            <a:ext cx="466915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字符型编码制作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28272" y="1149966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准备爱心义卖活动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0760" y="1149966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16050" y="2338070"/>
            <a:ext cx="9782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第</a:t>
            </a:r>
            <a:r>
              <a:rPr lang="en-US" altLang="zh-CN" sz="5400" dirty="0">
                <a:solidFill>
                  <a:schemeClr val="bg2">
                    <a:lumMod val="2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10</a:t>
            </a:r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课</a:t>
            </a:r>
            <a:r>
              <a:rPr lang="en-US" altLang="zh-CN" sz="5400" dirty="0">
                <a:solidFill>
                  <a:schemeClr val="bg2">
                    <a:lumMod val="2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  </a:t>
            </a:r>
            <a:r>
              <a:rPr lang="zh-CN" altLang="en-US" sz="5400" spc="-100">
                <a:solidFill>
                  <a:schemeClr val="bg2">
                    <a:lumMod val="25000"/>
                  </a:schemeClr>
                </a:solidFill>
                <a:uFillTx/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用字符型编码管理物品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1550" y="1848485"/>
            <a:ext cx="74244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图中使用的字符型编码是否相同？</a:t>
            </a:r>
          </a:p>
        </p:txBody>
      </p:sp>
      <p:sp>
        <p:nvSpPr>
          <p:cNvPr id="9" name="流程图: 终止 8"/>
          <p:cNvSpPr/>
          <p:nvPr/>
        </p:nvSpPr>
        <p:spPr>
          <a:xfrm>
            <a:off x="918845" y="1093470"/>
            <a:ext cx="1830705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30" y="1103630"/>
            <a:ext cx="1536700" cy="584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58105" y="2870200"/>
            <a:ext cx="215201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kumimoji="1" lang="zh-CN" altLang="en-US" sz="1400" dirty="0">
                <a:solidFill>
                  <a:schemeClr val="bg1"/>
                </a:solidFill>
                <a:ea typeface="+mn-lt"/>
              </a:rPr>
              <a:t>（单击方框进行选择）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82980" y="2370455"/>
            <a:ext cx="74244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分别使用了哪种字符型编码？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970" y="3176905"/>
            <a:ext cx="1962785" cy="220408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535" y="3087370"/>
            <a:ext cx="2219960" cy="2219960"/>
          </a:xfrm>
          <a:prstGeom prst="ellipse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949"/>
          <a:stretch>
            <a:fillRect/>
          </a:stretch>
        </p:blipFill>
        <p:spPr>
          <a:xfrm>
            <a:off x="543560" y="3176905"/>
            <a:ext cx="2147570" cy="2130425"/>
          </a:xfrm>
          <a:prstGeom prst="ellipse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6422390" y="3277235"/>
            <a:ext cx="546163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运动场跑道使用了</a:t>
            </a:r>
            <a:r>
              <a:rPr lang="en-US" altLang="zh-CN" sz="2800" u="sng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                     </a:t>
            </a:r>
            <a:r>
              <a:rPr lang="en-US" altLang="zh-CN" sz="2800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zh-CN" sz="2800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；</a:t>
            </a:r>
            <a:r>
              <a:rPr lang="en-US" altLang="zh-CN" sz="2800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        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小汽车牌照使用了</a:t>
            </a:r>
            <a:r>
              <a:rPr lang="en-US" altLang="zh-CN" sz="2800" u="sng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                     </a:t>
            </a:r>
            <a:r>
              <a:rPr lang="en-US" altLang="zh-CN" sz="2800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zh-CN" altLang="en-US" sz="2800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街道指示牌使用了</a:t>
            </a:r>
            <a:r>
              <a:rPr lang="en-US" altLang="zh-CN" sz="2800" u="sng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                     </a:t>
            </a:r>
            <a:r>
              <a:rPr lang="en-US" altLang="zh-CN" sz="2800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zh-CN" altLang="en-US" sz="2800">
                <a:solidFill>
                  <a:schemeClr val="bg2">
                    <a:lumMod val="25000"/>
                  </a:schemeClr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。</a:t>
            </a:r>
          </a:p>
        </p:txBody>
      </p:sp>
      <p:sp>
        <p:nvSpPr>
          <p:cNvPr id="17" name="圆角矩形 16">
            <a:hlinkClick r:id="rId7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  <p:sp>
        <p:nvSpPr>
          <p:cNvPr id="18" name="圆角矩形 17">
            <a:hlinkClick r:id="rId8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  <p:sp>
        <p:nvSpPr>
          <p:cNvPr id="8" name="圆角矩形 7">
            <a:hlinkClick r:id="rId9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  <p:sp>
        <p:nvSpPr>
          <p:cNvPr id="22" name="圆角矩形 21">
            <a:hlinkClick r:id="rId10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/>
          <p:cNvSpPr/>
          <p:nvPr/>
        </p:nvSpPr>
        <p:spPr>
          <a:xfrm>
            <a:off x="628015" y="2628265"/>
            <a:ext cx="10785475" cy="2103755"/>
          </a:xfrm>
          <a:prstGeom prst="roundRect">
            <a:avLst/>
          </a:prstGeom>
          <a:solidFill>
            <a:srgbClr val="E1F5F9"/>
          </a:solidFill>
          <a:ln w="28575" cmpd="sng">
            <a:solidFill>
              <a:schemeClr val="accent3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燕尾形 20"/>
          <p:cNvSpPr/>
          <p:nvPr/>
        </p:nvSpPr>
        <p:spPr>
          <a:xfrm>
            <a:off x="1831975" y="3263900"/>
            <a:ext cx="2585085" cy="640715"/>
          </a:xfrm>
          <a:prstGeom prst="chevron">
            <a:avLst>
              <a:gd name="adj" fmla="val 56237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51560" y="1848485"/>
            <a:ext cx="67138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你打算怎样制作义卖物品字符型编码？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69760" y="4943475"/>
            <a:ext cx="1733550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dist" defTabSz="266700">
              <a:spcBef>
                <a:spcPts val="0"/>
              </a:spcBef>
              <a:buClrTx/>
              <a:buSzTx/>
              <a:buFontTx/>
            </a:pPr>
            <a:r>
              <a:rPr kumimoji="1" lang="zh-CN" altLang="en-US" sz="20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生成编码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813935" y="4943475"/>
            <a:ext cx="1734185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dist" defTabSz="266700">
              <a:spcBef>
                <a:spcPts val="0"/>
              </a:spcBef>
              <a:buClrTx/>
              <a:buSzTx/>
              <a:buFontTx/>
            </a:pPr>
            <a:r>
              <a:rPr kumimoji="1" lang="zh-CN" altLang="en-US" sz="20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分析数据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242820" y="4989830"/>
            <a:ext cx="1763395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0" algn="dist" defTabSz="266700" fontAlgn="auto">
              <a:spcBef>
                <a:spcPts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确定规则</a:t>
            </a:r>
          </a:p>
        </p:txBody>
      </p:sp>
      <p:sp>
        <p:nvSpPr>
          <p:cNvPr id="28" name="燕尾形 27"/>
          <p:cNvSpPr/>
          <p:nvPr/>
        </p:nvSpPr>
        <p:spPr>
          <a:xfrm>
            <a:off x="4721225" y="3263900"/>
            <a:ext cx="2585085" cy="640715"/>
          </a:xfrm>
          <a:prstGeom prst="chevron">
            <a:avLst>
              <a:gd name="adj" fmla="val 56237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②</a:t>
            </a:r>
          </a:p>
        </p:txBody>
      </p:sp>
      <p:sp>
        <p:nvSpPr>
          <p:cNvPr id="29" name="燕尾形 28"/>
          <p:cNvSpPr/>
          <p:nvPr/>
        </p:nvSpPr>
        <p:spPr>
          <a:xfrm>
            <a:off x="7610475" y="3263900"/>
            <a:ext cx="2585085" cy="640715"/>
          </a:xfrm>
          <a:prstGeom prst="chevron">
            <a:avLst>
              <a:gd name="adj" fmla="val 56237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③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213985" y="4239895"/>
            <a:ext cx="208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b="1" dirty="0">
                <a:solidFill>
                  <a:schemeClr val="tx1"/>
                </a:solidFill>
                <a:ea typeface="+mn-lt"/>
                <a:sym typeface="+mn-ea"/>
              </a:rPr>
              <a:t>制作编码流程</a:t>
            </a:r>
          </a:p>
        </p:txBody>
      </p:sp>
      <p:sp>
        <p:nvSpPr>
          <p:cNvPr id="9" name="流程图: 终止 8"/>
          <p:cNvSpPr/>
          <p:nvPr/>
        </p:nvSpPr>
        <p:spPr>
          <a:xfrm>
            <a:off x="918845" y="1093470"/>
            <a:ext cx="1830705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40" y="1116330"/>
            <a:ext cx="1536700" cy="5842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8305" y="3348990"/>
            <a:ext cx="845185" cy="2719070"/>
          </a:xfrm>
          <a:prstGeom prst="rect">
            <a:avLst/>
          </a:prstGeom>
        </p:spPr>
      </p:pic>
      <p:sp>
        <p:nvSpPr>
          <p:cNvPr id="27" name="云形标注 26"/>
          <p:cNvSpPr/>
          <p:nvPr/>
        </p:nvSpPr>
        <p:spPr>
          <a:xfrm>
            <a:off x="9132570" y="1666875"/>
            <a:ext cx="1862455" cy="1259840"/>
          </a:xfrm>
          <a:prstGeom prst="cloudCallout">
            <a:avLst>
              <a:gd name="adj1" fmla="val 56684"/>
              <a:gd name="adj2" fmla="val 71673"/>
            </a:avLst>
          </a:prstGeom>
          <a:solidFill>
            <a:schemeClr val="bg1"/>
          </a:solidFill>
          <a:ln w="15875">
            <a:solidFill>
              <a:srgbClr val="4AACC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308465" y="1864360"/>
            <a:ext cx="15811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lang="zh-CN" altLang="en-US" kern="0" dirty="0">
                <a:solidFill>
                  <a:srgbClr val="F21E73"/>
                </a:solidFill>
                <a:uFillTx/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试着拖动下方文字，放至合适的位置。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  <p:sp>
        <p:nvSpPr>
          <p:cNvPr id="4" name="圆角矩形 3">
            <a:hlinkClick r:id="rId6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  <p:sp>
        <p:nvSpPr>
          <p:cNvPr id="5" name="圆角矩形 4">
            <a:hlinkClick r:id="rId8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4078605" y="2233295"/>
            <a:ext cx="4144645" cy="2876550"/>
          </a:xfrm>
          <a:prstGeom prst="rect">
            <a:avLst/>
          </a:prstGeom>
          <a:gradFill>
            <a:gsLst>
              <a:gs pos="0">
                <a:srgbClr val="FFFAFA">
                  <a:alpha val="13000"/>
                </a:srgbClr>
              </a:gs>
              <a:gs pos="100000">
                <a:srgbClr val="FFCCCB">
                  <a:alpha val="57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灯泡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7560" y="1776730"/>
            <a:ext cx="889635" cy="83248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1830" y="3429000"/>
            <a:ext cx="793750" cy="2553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495" y="1691640"/>
            <a:ext cx="3735070" cy="1257300"/>
          </a:xfrm>
          <a:prstGeom prst="rect">
            <a:avLst/>
          </a:prstGeom>
        </p:spPr>
      </p:pic>
      <p:sp>
        <p:nvSpPr>
          <p:cNvPr id="4" name="文本框 50"/>
          <p:cNvSpPr txBox="1"/>
          <p:nvPr/>
        </p:nvSpPr>
        <p:spPr bwMode="auto">
          <a:xfrm>
            <a:off x="4485640" y="1902460"/>
            <a:ext cx="328676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85800">
              <a:defRPr/>
            </a:pPr>
            <a:r>
              <a:rPr lang="zh-CN" altLang="en-US" sz="4000" b="1" dirty="0">
                <a:solidFill>
                  <a:srgbClr val="D94B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楷体简体" panose="02000000000000000000" charset="-122"/>
              </a:rPr>
              <a:t>项目实施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581525" y="3057525"/>
            <a:ext cx="42576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：思考呈现的数据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591050" y="4290695"/>
            <a:ext cx="42576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：制作字符型编码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581525" y="3676650"/>
            <a:ext cx="42576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：设立编码规则</a:t>
            </a:r>
          </a:p>
        </p:txBody>
      </p:sp>
      <p:pic>
        <p:nvPicPr>
          <p:cNvPr id="3" name="图片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2125" y="5386070"/>
            <a:ext cx="1472565" cy="4603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91540" y="1644650"/>
            <a:ext cx="8415020" cy="4106545"/>
          </a:xfrm>
          <a:prstGeom prst="rect">
            <a:avLst/>
          </a:prstGeom>
          <a:solidFill>
            <a:srgbClr val="FFFFF6"/>
          </a:solidFill>
          <a:ln w="12700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5510" y="1771650"/>
            <a:ext cx="88766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义卖物品的编码中，需要呈现物品的哪些数据？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38885" y="989965"/>
            <a:ext cx="4206875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</a:t>
            </a:r>
            <a:r>
              <a:rPr kumimoji="1"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：思考需要呈现的数据</a:t>
            </a:r>
          </a:p>
          <a:p>
            <a:endParaRPr kumimoji="1" lang="zh-CN" altLang="en-US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7225" y="3239135"/>
            <a:ext cx="894080" cy="23069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21785" y="2200910"/>
            <a:ext cx="3527425" cy="3449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26987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种</a:t>
            </a:r>
            <a:r>
              <a:rPr lang="en-US" altLang="zh-CN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类 </a:t>
            </a:r>
            <a:endParaRPr lang="en-US" altLang="zh-CN" sz="2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 marL="0" indent="26987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班</a:t>
            </a:r>
            <a:r>
              <a:rPr lang="en-US" altLang="zh-CN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级 </a:t>
            </a:r>
            <a:r>
              <a:rPr lang="en-US" altLang="zh-CN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 </a:t>
            </a:r>
          </a:p>
          <a:p>
            <a:pPr marL="0" indent="26987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序</a:t>
            </a:r>
            <a:r>
              <a:rPr lang="en-US" altLang="zh-CN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号 </a:t>
            </a:r>
            <a:r>
              <a:rPr lang="en-US" altLang="zh-CN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  </a:t>
            </a:r>
          </a:p>
          <a:p>
            <a:pPr marL="0" indent="26987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新旧程度 </a:t>
            </a:r>
            <a:endParaRPr lang="en-US" altLang="zh-CN" sz="2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 marL="0" indent="26987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价</a:t>
            </a:r>
            <a:r>
              <a:rPr lang="en-US" altLang="zh-CN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格</a:t>
            </a:r>
            <a:endParaRPr lang="en-US" altLang="zh-CN" sz="2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 marL="0" indent="26987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u="sng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                         </a:t>
            </a:r>
          </a:p>
        </p:txBody>
      </p:sp>
      <p:sp>
        <p:nvSpPr>
          <p:cNvPr id="22" name="矩形 21"/>
          <p:cNvSpPr/>
          <p:nvPr/>
        </p:nvSpPr>
        <p:spPr>
          <a:xfrm>
            <a:off x="4109720" y="2955290"/>
            <a:ext cx="251460" cy="25146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109720" y="3523615"/>
            <a:ext cx="251460" cy="25146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9720" y="2444750"/>
            <a:ext cx="251460" cy="25146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 descr="对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3528" y="2955290"/>
            <a:ext cx="283845" cy="283845"/>
          </a:xfrm>
          <a:prstGeom prst="rect">
            <a:avLst/>
          </a:prstGeom>
        </p:spPr>
      </p:pic>
      <p:pic>
        <p:nvPicPr>
          <p:cNvPr id="27" name="图片 26" descr="对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3528" y="3467735"/>
            <a:ext cx="283845" cy="283845"/>
          </a:xfrm>
          <a:prstGeom prst="rect">
            <a:avLst/>
          </a:prstGeom>
        </p:spPr>
      </p:pic>
      <p:pic>
        <p:nvPicPr>
          <p:cNvPr id="28" name="图片 27" descr="对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3528" y="2442845"/>
            <a:ext cx="283845" cy="283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33830" y="2352675"/>
            <a:ext cx="26873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准备呈现的信息：</a:t>
            </a:r>
          </a:p>
        </p:txBody>
      </p:sp>
      <p:sp>
        <p:nvSpPr>
          <p:cNvPr id="9" name="矩形 8"/>
          <p:cNvSpPr/>
          <p:nvPr/>
        </p:nvSpPr>
        <p:spPr>
          <a:xfrm>
            <a:off x="4109720" y="4059555"/>
            <a:ext cx="251460" cy="25146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对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3528" y="4003675"/>
            <a:ext cx="283845" cy="2838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109720" y="4674870"/>
            <a:ext cx="251460" cy="25146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对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3528" y="4618990"/>
            <a:ext cx="283845" cy="2838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09720" y="5234305"/>
            <a:ext cx="251460" cy="25146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对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3528" y="5178425"/>
            <a:ext cx="283845" cy="283845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7700645" y="4926330"/>
            <a:ext cx="1481455" cy="560070"/>
            <a:chOff x="9536" y="8672"/>
            <a:chExt cx="2333" cy="882"/>
          </a:xfrm>
        </p:grpSpPr>
        <p:pic>
          <p:nvPicPr>
            <p:cNvPr id="30" name="图片 29" descr="循环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36" y="8672"/>
              <a:ext cx="601" cy="601"/>
            </a:xfrm>
            <a:prstGeom prst="rect">
              <a:avLst/>
            </a:prstGeom>
            <a:effectLst/>
          </p:spPr>
        </p:pic>
        <p:sp>
          <p:nvSpPr>
            <p:cNvPr id="31" name="文本框 30"/>
            <p:cNvSpPr txBox="1"/>
            <p:nvPr/>
          </p:nvSpPr>
          <p:spPr>
            <a:xfrm>
              <a:off x="10137" y="8672"/>
              <a:ext cx="1733" cy="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l" defTabSz="266700">
                <a:spcBef>
                  <a:spcPts val="300"/>
                </a:spcBef>
                <a:spcAft>
                  <a:spcPct val="0"/>
                </a:spcAft>
                <a:buClr>
                  <a:srgbClr val="FFC000"/>
                </a:buClr>
                <a:buFont typeface="Wingdings" panose="05000000000000000000" charset="0"/>
                <a:buNone/>
              </a:pPr>
              <a:r>
                <a:rPr kumimoji="1" lang="zh-CN" altLang="en-US" sz="1400" dirty="0">
                  <a:latin typeface="方正大黑体_GBK" panose="02010600010101010101" charset="-122"/>
                  <a:ea typeface="方正大黑体_GBK" panose="02010600010101010101" charset="-122"/>
                </a:rPr>
                <a:t>清空</a:t>
              </a:r>
            </a:p>
            <a:p>
              <a:pPr indent="0" algn="ctr" defTabSz="266700">
                <a:spcBef>
                  <a:spcPts val="300"/>
                </a:spcBef>
                <a:spcAft>
                  <a:spcPct val="0"/>
                </a:spcAft>
                <a:buClr>
                  <a:srgbClr val="FFC000"/>
                </a:buClr>
                <a:buFont typeface="Wingdings" panose="05000000000000000000" charset="0"/>
                <a:buNone/>
              </a:pPr>
              <a:r>
                <a:rPr kumimoji="1" lang="zh-CN" altLang="en-US" sz="1400" dirty="0">
                  <a:latin typeface="方正大黑体_GBK" panose="02010600010101010101" charset="-122"/>
                  <a:ea typeface="方正大黑体_GBK" panose="02010600010101010101" charset="-122"/>
                </a:rPr>
                <a:t>重新选择</a:t>
              </a:r>
            </a:p>
          </p:txBody>
        </p:sp>
        <p:pic>
          <p:nvPicPr>
            <p:cNvPr id="32" name="图片 31" descr="鼠标箭头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520000">
              <a:off x="9992" y="8918"/>
              <a:ext cx="493" cy="493"/>
            </a:xfrm>
            <a:prstGeom prst="rect">
              <a:avLst/>
            </a:prstGeom>
          </p:spPr>
        </p:pic>
      </p:grpSp>
      <p:pic>
        <p:nvPicPr>
          <p:cNvPr id="290117880" name="图片 290117880" descr="讨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285" y="85344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6250" y="4059555"/>
            <a:ext cx="610870" cy="192913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9363710" y="2200910"/>
            <a:ext cx="2174240" cy="1579245"/>
            <a:chOff x="791" y="4319"/>
            <a:chExt cx="3272" cy="2710"/>
          </a:xfrm>
        </p:grpSpPr>
        <p:sp>
          <p:nvSpPr>
            <p:cNvPr id="20" name="云形标注 19"/>
            <p:cNvSpPr/>
            <p:nvPr/>
          </p:nvSpPr>
          <p:spPr>
            <a:xfrm>
              <a:off x="791" y="4319"/>
              <a:ext cx="3272" cy="2710"/>
            </a:xfrm>
            <a:prstGeom prst="cloudCallout">
              <a:avLst>
                <a:gd name="adj1" fmla="val 43603"/>
                <a:gd name="adj2" fmla="val 71793"/>
              </a:avLst>
            </a:prstGeom>
            <a:noFill/>
            <a:ln w="15875">
              <a:solidFill>
                <a:srgbClr val="4AACC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73" y="4661"/>
              <a:ext cx="2879" cy="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fontAlgn="auto">
                <a:lnSpc>
                  <a:spcPct val="100000"/>
                </a:lnSpc>
                <a:spcAft>
                  <a:spcPts val="600"/>
                </a:spcAft>
                <a:buClr>
                  <a:srgbClr val="FFC000"/>
                </a:buClr>
                <a:buFont typeface="Wingdings" panose="05000000000000000000" charset="0"/>
                <a:buNone/>
              </a:pPr>
              <a:r>
                <a:rPr lang="zh-CN" altLang="en-US" b="1" kern="0" dirty="0">
                  <a:solidFill>
                    <a:srgbClr val="F21E73"/>
                  </a:solidFill>
                  <a:uFillTx/>
                  <a:latin typeface="方正楷体简体" panose="02000000000000000000" charset="-122"/>
                  <a:ea typeface="方正楷体简体" panose="02000000000000000000" charset="-122"/>
                  <a:sym typeface="+mn-ea"/>
                </a:rPr>
                <a:t>单击方框打</a:t>
              </a:r>
              <a:r>
                <a:rPr lang="en-US" altLang="zh-CN" b="1" kern="0" dirty="0">
                  <a:solidFill>
                    <a:srgbClr val="F21E73"/>
                  </a:solidFill>
                  <a:uFillTx/>
                  <a:latin typeface="方正楷体简体" panose="02000000000000000000" charset="-122"/>
                  <a:ea typeface="方正楷体简体" panose="02000000000000000000" charset="-122"/>
                  <a:sym typeface="+mn-ea"/>
                </a:rPr>
                <a:t>“</a:t>
              </a:r>
              <a:r>
                <a:rPr lang="en-US" altLang="zh-CN" sz="1400" b="1" kern="0" dirty="0">
                  <a:solidFill>
                    <a:srgbClr val="F21E73"/>
                  </a:solidFill>
                  <a:uFillTx/>
                  <a:latin typeface="方正楷体简体" panose="02000000000000000000" charset="-122"/>
                  <a:ea typeface="方正楷体简体" panose="02000000000000000000" charset="-122"/>
                  <a:sym typeface="+mn-ea"/>
                </a:rPr>
                <a:t>√</a:t>
              </a:r>
              <a:r>
                <a:rPr lang="en-US" altLang="zh-CN" b="1" kern="0" dirty="0">
                  <a:solidFill>
                    <a:srgbClr val="F21E73"/>
                  </a:solidFill>
                  <a:uFillTx/>
                  <a:latin typeface="方正楷体简体" panose="02000000000000000000" charset="-122"/>
                  <a:ea typeface="方正楷体简体" panose="02000000000000000000" charset="-122"/>
                  <a:sym typeface="+mn-ea"/>
                </a:rPr>
                <a:t>”</a:t>
              </a:r>
              <a:r>
                <a:rPr lang="zh-CN" altLang="en-US" b="1" kern="0" dirty="0">
                  <a:solidFill>
                    <a:srgbClr val="F21E73"/>
                  </a:solidFill>
                  <a:uFillTx/>
                  <a:latin typeface="方正楷体简体" panose="02000000000000000000" charset="-122"/>
                  <a:ea typeface="方正楷体简体" panose="02000000000000000000" charset="-122"/>
                  <a:sym typeface="+mn-ea"/>
                </a:rPr>
                <a:t>，单击</a:t>
              </a:r>
              <a:r>
                <a:rPr lang="en-US" altLang="zh-CN" b="1" kern="0" dirty="0">
                  <a:solidFill>
                    <a:srgbClr val="F21E73"/>
                  </a:solidFill>
                  <a:uFillTx/>
                  <a:latin typeface="方正楷体简体" panose="02000000000000000000" charset="-122"/>
                  <a:ea typeface="方正楷体简体" panose="02000000000000000000" charset="-122"/>
                  <a:sym typeface="+mn-ea"/>
                </a:rPr>
                <a:t>“</a:t>
              </a:r>
              <a:r>
                <a:rPr lang="zh-CN" altLang="en-US" b="1" kern="0" dirty="0">
                  <a:solidFill>
                    <a:srgbClr val="F21E73"/>
                  </a:solidFill>
                  <a:uFillTx/>
                  <a:latin typeface="方正楷体简体" panose="02000000000000000000" charset="-122"/>
                  <a:ea typeface="方正楷体简体" panose="02000000000000000000" charset="-122"/>
                  <a:sym typeface="+mn-ea"/>
                </a:rPr>
                <a:t>清空</a:t>
              </a:r>
              <a:r>
                <a:rPr lang="en-US" altLang="zh-CN" b="1" kern="0" dirty="0">
                  <a:solidFill>
                    <a:srgbClr val="F21E73"/>
                  </a:solidFill>
                  <a:uFillTx/>
                  <a:latin typeface="方正楷体简体" panose="02000000000000000000" charset="-122"/>
                  <a:ea typeface="方正楷体简体" panose="02000000000000000000" charset="-122"/>
                  <a:sym typeface="+mn-ea"/>
                </a:rPr>
                <a:t>”</a:t>
              </a:r>
              <a:r>
                <a:rPr lang="zh-CN" altLang="en-US" b="1" kern="0" dirty="0">
                  <a:solidFill>
                    <a:srgbClr val="F21E73"/>
                  </a:solidFill>
                  <a:uFillTx/>
                  <a:latin typeface="方正楷体简体" panose="02000000000000000000" charset="-122"/>
                  <a:ea typeface="方正楷体简体" panose="02000000000000000000" charset="-122"/>
                  <a:sym typeface="+mn-ea"/>
                </a:rPr>
                <a:t>按钮，清空选项。</a:t>
              </a:r>
            </a:p>
          </p:txBody>
        </p:sp>
      </p:grpSp>
      <p:sp>
        <p:nvSpPr>
          <p:cNvPr id="3" name="圆角矩形 2">
            <a:hlinkClick r:id="rId12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  <p:sp>
        <p:nvSpPr>
          <p:cNvPr id="8" name="圆角矩形 7">
            <a:hlinkClick r:id="rId13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  <p:sp>
        <p:nvSpPr>
          <p:cNvPr id="4" name="圆角矩形 3">
            <a:hlinkClick r:id="rId1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  <p:sp>
        <p:nvSpPr>
          <p:cNvPr id="10" name="圆角矩形 9">
            <a:hlinkClick r:id="rId15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27455" y="1943735"/>
            <a:ext cx="97859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想一想，</a:t>
            </a: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编码中需要呈现的数据用什么形式表示？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7415" y="1460500"/>
            <a:ext cx="25520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1463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1. </a:t>
            </a:r>
            <a:r>
              <a:rPr lang="zh-CN" altLang="en-US" sz="2400" b="1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设计分类字符</a:t>
            </a:r>
            <a:endParaRPr lang="zh-CN" altLang="en-US" sz="2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1303020" y="2671445"/>
          <a:ext cx="9488805" cy="2348865"/>
        </p:xfrm>
        <a:graphic>
          <a:graphicData uri="http://schemas.openxmlformats.org/drawingml/2006/table">
            <a:tbl>
              <a:tblPr/>
              <a:tblGrid>
                <a:gridCol w="188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21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数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据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内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容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字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符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种类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图书、玩具、文具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……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A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：图书  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B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：玩具   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C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：文具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班级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哪个班级提供的物品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……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235585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23558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2000">
                        <a:solidFill>
                          <a:srgbClr val="000000"/>
                        </a:solidFill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1243965" y="909955"/>
            <a:ext cx="4795520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</a:t>
            </a:r>
            <a:r>
              <a:rPr kumimoji="1"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：设立义卖物品的编码规则</a:t>
            </a:r>
          </a:p>
        </p:txBody>
      </p:sp>
      <p:pic>
        <p:nvPicPr>
          <p:cNvPr id="290117879" name="图片 290117879" descr="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395" y="847090"/>
            <a:ext cx="518795" cy="5187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圆角矩形 6">
            <a:hlinkClick r:id="rId4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  <p:sp>
        <p:nvSpPr>
          <p:cNvPr id="9" name="圆角矩形 8">
            <a:hlinkClick r:id="rId5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  <p:sp>
        <p:nvSpPr>
          <p:cNvPr id="20" name="圆角矩形 19">
            <a:hlinkClick r:id="rId7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17883" name="圆角矩形 290117883"/>
          <p:cNvSpPr>
            <a:spLocks noChangeArrowheads="1"/>
          </p:cNvSpPr>
          <p:nvPr/>
        </p:nvSpPr>
        <p:spPr bwMode="auto">
          <a:xfrm>
            <a:off x="2256155" y="3432175"/>
            <a:ext cx="6727825" cy="2418715"/>
          </a:xfrm>
          <a:prstGeom prst="roundRect">
            <a:avLst>
              <a:gd name="adj" fmla="val 16667"/>
            </a:avLst>
          </a:prstGeom>
          <a:solidFill>
            <a:srgbClr val="F9FCF7"/>
          </a:solidFill>
          <a:ln w="12700" cmpd="sng">
            <a:solidFill>
              <a:srgbClr val="FFC00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243965" y="909955"/>
            <a:ext cx="4795520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</a:t>
            </a:r>
            <a:r>
              <a:rPr kumimoji="1"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：设立义卖物品的编码规则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38885" y="2533015"/>
            <a:ext cx="6446520" cy="86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400" dirty="0">
                <a:latin typeface="方正楷体_GBK" panose="02000000000000000000" charset="-122"/>
                <a:ea typeface="方正楷体_GBK" panose="02000000000000000000" charset="-122"/>
              </a:rPr>
              <a:t>义卖物品的编码需要有什么特点呢？</a:t>
            </a:r>
          </a:p>
          <a:p>
            <a:pPr marL="457200" indent="-457200" algn="l" defTabSz="2667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400" dirty="0">
                <a:latin typeface="方正楷体_GBK" panose="02000000000000000000" charset="-122"/>
                <a:ea typeface="方正楷体_GBK" panose="02000000000000000000" charset="-122"/>
              </a:rPr>
              <a:t>如何制订义卖物品编码规则呢？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1715" y="1369060"/>
            <a:ext cx="25520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1463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2. </a:t>
            </a: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确定编码规则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56155" y="3637915"/>
            <a:ext cx="712660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751205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我的排列方式：</a:t>
            </a:r>
            <a:r>
              <a:rPr lang="en-US" altLang="zh-CN" sz="2400" u="sng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                                  </a:t>
            </a:r>
          </a:p>
          <a:p>
            <a:pPr marL="0" indent="751205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我设计的编码：</a:t>
            </a:r>
            <a:r>
              <a:rPr lang="en-US" altLang="zh-CN" sz="2400" u="sng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                                  </a:t>
            </a:r>
          </a:p>
          <a:p>
            <a:pPr marL="0" indent="751205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说一说，编码表示的含义是什么？</a:t>
            </a:r>
            <a:r>
              <a:rPr lang="en-US" altLang="zh-CN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                                 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43635" y="1889760"/>
            <a:ext cx="1925320" cy="582930"/>
            <a:chOff x="1315" y="3120"/>
            <a:chExt cx="3032" cy="918"/>
          </a:xfrm>
        </p:grpSpPr>
        <p:sp>
          <p:nvSpPr>
            <p:cNvPr id="5" name="流程图: 终止 4"/>
            <p:cNvSpPr/>
            <p:nvPr/>
          </p:nvSpPr>
          <p:spPr>
            <a:xfrm>
              <a:off x="1465" y="3120"/>
              <a:ext cx="2883" cy="918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5" y="3164"/>
              <a:ext cx="2880" cy="830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21715" y="3724275"/>
            <a:ext cx="944880" cy="2040255"/>
          </a:xfrm>
          <a:prstGeom prst="rect">
            <a:avLst/>
          </a:prstGeom>
        </p:spPr>
      </p:pic>
      <p:pic>
        <p:nvPicPr>
          <p:cNvPr id="290117879" name="图片 290117879" descr="笔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395" y="847090"/>
            <a:ext cx="518795" cy="51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8305" y="3348990"/>
            <a:ext cx="845185" cy="2719070"/>
          </a:xfrm>
          <a:prstGeom prst="rect">
            <a:avLst/>
          </a:prstGeom>
        </p:spPr>
      </p:pic>
      <p:sp>
        <p:nvSpPr>
          <p:cNvPr id="27" name="云形标注 26"/>
          <p:cNvSpPr/>
          <p:nvPr/>
        </p:nvSpPr>
        <p:spPr>
          <a:xfrm>
            <a:off x="8000365" y="1459865"/>
            <a:ext cx="2567940" cy="1651000"/>
          </a:xfrm>
          <a:prstGeom prst="cloudCallout">
            <a:avLst>
              <a:gd name="adj1" fmla="val 56684"/>
              <a:gd name="adj2" fmla="val 71673"/>
            </a:avLst>
          </a:prstGeom>
          <a:solidFill>
            <a:schemeClr val="bg1"/>
          </a:solidFill>
          <a:ln w="15875">
            <a:solidFill>
              <a:srgbClr val="4AACC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158480" y="1829435"/>
            <a:ext cx="2251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lang="zh-CN" altLang="en-US" kern="0" dirty="0">
                <a:solidFill>
                  <a:srgbClr val="F21E73"/>
                </a:solidFill>
                <a:uFillTx/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小组讨论，把你设计的排列方式和编码填在下方的横线上。</a:t>
            </a:r>
          </a:p>
        </p:txBody>
      </p:sp>
      <p:sp>
        <p:nvSpPr>
          <p:cNvPr id="7" name="圆角矩形 6">
            <a:hlinkClick r:id="rId7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  <p:sp>
        <p:nvSpPr>
          <p:cNvPr id="24" name="圆角矩形 23">
            <a:hlinkClick r:id="rId8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  <p:sp>
        <p:nvSpPr>
          <p:cNvPr id="25" name="圆角矩形 24">
            <a:hlinkClick r:id="rId9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  <p:sp>
        <p:nvSpPr>
          <p:cNvPr id="26" name="圆角矩形 25">
            <a:hlinkClick r:id="rId10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85240" y="1232535"/>
            <a:ext cx="8735695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</a:t>
            </a:r>
            <a:r>
              <a:rPr kumimoji="1"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：制作义卖物品字符型编码（设计制作）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2335" y="1862455"/>
            <a:ext cx="103866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根据制定的编码规则，填写生成的义卖物品编码。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90" y="3256915"/>
            <a:ext cx="845185" cy="271907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930275" y="2741930"/>
          <a:ext cx="9444990" cy="2583180"/>
        </p:xfrm>
        <a:graphic>
          <a:graphicData uri="http://schemas.openxmlformats.org/drawingml/2006/table">
            <a:tbl>
              <a:tblPr/>
              <a:tblGrid>
                <a:gridCol w="88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0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64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序号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物品名称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班级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种类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价格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种类编号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物品编码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01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《西游记》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401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图书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A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9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02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大熊猫玩偶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401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玩具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05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03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文具盒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401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文具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05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C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……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方正楷体简体" panose="02000000000000000000" charset="-122"/>
                          <a:ea typeface="方正楷体简体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2000">
                        <a:solidFill>
                          <a:srgbClr val="000000"/>
                        </a:solidFill>
                        <a:latin typeface="方正楷体简体" panose="02000000000000000000" charset="-122"/>
                        <a:ea typeface="方正楷体简体" panose="02000000000000000000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0117878" name="图片 290117878" descr="电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470" y="1232535"/>
            <a:ext cx="445770" cy="4457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圆角矩形 5">
            <a:hlinkClick r:id="rId6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  <p:sp>
        <p:nvSpPr>
          <p:cNvPr id="18" name="圆角矩形 17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  <p:sp>
        <p:nvSpPr>
          <p:cNvPr id="19" name="圆角矩形 18">
            <a:hlinkClick r:id="rId8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  <p:sp>
        <p:nvSpPr>
          <p:cNvPr id="20" name="圆角矩形 19">
            <a:hlinkClick r:id="rId9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3707765" y="2063750"/>
            <a:ext cx="4751705" cy="2945130"/>
          </a:xfrm>
          <a:prstGeom prst="rect">
            <a:avLst/>
          </a:prstGeom>
          <a:gradFill>
            <a:gsLst>
              <a:gs pos="0">
                <a:srgbClr val="FFFAFA">
                  <a:alpha val="13000"/>
                </a:srgbClr>
              </a:gs>
              <a:gs pos="51000">
                <a:srgbClr val="EAF8FD">
                  <a:alpha val="73000"/>
                </a:srgbClr>
              </a:gs>
              <a:gs pos="100000">
                <a:srgbClr val="D5F6FF">
                  <a:alpha val="6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灯泡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7560" y="1776730"/>
            <a:ext cx="889635" cy="83248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0400" y="3429000"/>
            <a:ext cx="793750" cy="2553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495" y="1691640"/>
            <a:ext cx="3735070" cy="1257300"/>
          </a:xfrm>
          <a:prstGeom prst="rect">
            <a:avLst/>
          </a:prstGeom>
        </p:spPr>
      </p:pic>
      <p:sp>
        <p:nvSpPr>
          <p:cNvPr id="4" name="文本框 50"/>
          <p:cNvSpPr txBox="1"/>
          <p:nvPr/>
        </p:nvSpPr>
        <p:spPr bwMode="auto">
          <a:xfrm>
            <a:off x="4474210" y="1902460"/>
            <a:ext cx="328676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85800">
              <a:defRPr/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楷体简体" panose="02000000000000000000" charset="-122"/>
              </a:rPr>
              <a:t>项目总结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771390" y="2948940"/>
            <a:ext cx="352615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：拓展交流</a:t>
            </a:r>
          </a:p>
          <a:p>
            <a:pPr algn="l"/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方正楷体简体" panose="02000000000000000000" charset="-122"/>
              <a:ea typeface="方正楷体简体" panose="02000000000000000000" charset="-122"/>
              <a:cs typeface="方正楷体简体" panose="02000000000000000000" charset="-122"/>
              <a:sym typeface="+mn-ea"/>
            </a:endParaRPr>
          </a:p>
          <a:p>
            <a:pPr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：分享总结</a:t>
            </a:r>
          </a:p>
          <a:p>
            <a:pPr algn="l"/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方正楷体简体" panose="02000000000000000000" charset="-122"/>
              <a:ea typeface="方正楷体简体" panose="02000000000000000000" charset="-122"/>
              <a:cs typeface="方正楷体简体" panose="02000000000000000000" charset="-122"/>
              <a:sym typeface="+mn-ea"/>
            </a:endParaRPr>
          </a:p>
          <a:p>
            <a:pPr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：学习评价</a:t>
            </a:r>
          </a:p>
        </p:txBody>
      </p:sp>
      <p:pic>
        <p:nvPicPr>
          <p:cNvPr id="3" name="图片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9265" y="5386070"/>
            <a:ext cx="1472565" cy="4603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300480" y="1978025"/>
            <a:ext cx="6243955" cy="142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6670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生活中还见到过哪些字符型编码？</a:t>
            </a:r>
          </a:p>
          <a:p>
            <a:pPr marL="457200" indent="-457200" defTabSz="26670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为什么要使用字符型编码？</a:t>
            </a:r>
          </a:p>
        </p:txBody>
      </p:sp>
      <p:sp>
        <p:nvSpPr>
          <p:cNvPr id="40" name="流程图: 终止 39"/>
          <p:cNvSpPr/>
          <p:nvPr/>
        </p:nvSpPr>
        <p:spPr>
          <a:xfrm>
            <a:off x="1005205" y="1209040"/>
            <a:ext cx="2093595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" y="1209040"/>
            <a:ext cx="1996440" cy="618490"/>
          </a:xfrm>
          <a:prstGeom prst="rect">
            <a:avLst/>
          </a:prstGeom>
        </p:spPr>
      </p:pic>
      <p:pic>
        <p:nvPicPr>
          <p:cNvPr id="2" name="图片 1" descr="未命名作品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1350" y="3586480"/>
            <a:ext cx="3260090" cy="24892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1940" y="3755390"/>
            <a:ext cx="688340" cy="2215515"/>
          </a:xfrm>
          <a:prstGeom prst="rect">
            <a:avLst/>
          </a:prstGeom>
        </p:spPr>
      </p:pic>
      <p:sp>
        <p:nvSpPr>
          <p:cNvPr id="27" name="云形标注 26"/>
          <p:cNvSpPr/>
          <p:nvPr/>
        </p:nvSpPr>
        <p:spPr>
          <a:xfrm>
            <a:off x="7738745" y="1920240"/>
            <a:ext cx="2363470" cy="1508760"/>
          </a:xfrm>
          <a:prstGeom prst="cloudCallout">
            <a:avLst>
              <a:gd name="adj1" fmla="val 59161"/>
              <a:gd name="adj2" fmla="val 73794"/>
            </a:avLst>
          </a:prstGeom>
          <a:solidFill>
            <a:schemeClr val="bg1"/>
          </a:solidFill>
          <a:ln w="15875">
            <a:solidFill>
              <a:srgbClr val="4AACC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041640" y="2199640"/>
            <a:ext cx="17957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lang="zh-CN" altLang="en-US" kern="0" dirty="0">
                <a:solidFill>
                  <a:srgbClr val="F21E73"/>
                </a:solidFill>
                <a:uFillTx/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听一听其他同学的想法，也许你会有新的发现！</a:t>
            </a:r>
          </a:p>
        </p:txBody>
      </p:sp>
      <p:pic>
        <p:nvPicPr>
          <p:cNvPr id="41" name="图片 40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355" y="1068070"/>
            <a:ext cx="822960" cy="723900"/>
          </a:xfrm>
          <a:prstGeom prst="rect">
            <a:avLst/>
          </a:prstGeom>
        </p:spPr>
      </p:pic>
      <p:sp>
        <p:nvSpPr>
          <p:cNvPr id="3" name="圆角矩形 2">
            <a:hlinkClick r:id="rId7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  <p:sp>
        <p:nvSpPr>
          <p:cNvPr id="4" name="圆角矩形 3">
            <a:hlinkClick r:id="rId8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  <p:sp>
        <p:nvSpPr>
          <p:cNvPr id="10" name="圆角矩形 9">
            <a:hlinkClick r:id="rId9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  <p:sp>
        <p:nvSpPr>
          <p:cNvPr id="11" name="圆角矩形 10">
            <a:hlinkClick r:id="rId10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58105" y="2870200"/>
            <a:ext cx="215201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kumimoji="1" lang="zh-CN" altLang="en-US" sz="1400" dirty="0">
                <a:solidFill>
                  <a:schemeClr val="bg1"/>
                </a:solidFill>
                <a:ea typeface="+mn-lt"/>
              </a:rPr>
              <a:t>（单击方框进行选择）</a:t>
            </a:r>
          </a:p>
        </p:txBody>
      </p:sp>
      <p:sp>
        <p:nvSpPr>
          <p:cNvPr id="40" name="流程图: 终止 39"/>
          <p:cNvSpPr/>
          <p:nvPr/>
        </p:nvSpPr>
        <p:spPr>
          <a:xfrm>
            <a:off x="1344930" y="1082040"/>
            <a:ext cx="174371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505" y="963930"/>
            <a:ext cx="822960" cy="72390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173480" y="2287270"/>
            <a:ext cx="8693150" cy="126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alibri" panose="020F0502020204030204"/>
                <a:ea typeface="宋体" panose="02010600030101010101" pitchFamily="2" charset="-122"/>
              </a:rPr>
              <a:t>        </a:t>
            </a:r>
          </a:p>
          <a:p>
            <a:pPr marL="342900" indent="-342900" algn="l" defTabSz="266700">
              <a:spcBef>
                <a:spcPct val="0"/>
              </a:spcBef>
              <a:spcAft>
                <a:spcPct val="0"/>
              </a:spcAft>
              <a:buClr>
                <a:srgbClr val="FF6C0D"/>
              </a:buClr>
              <a:buFont typeface="Wingdings" panose="05000000000000000000" charset="0"/>
              <a:buChar char="p"/>
            </a:pPr>
            <a:r>
              <a:rPr lang="zh-CN" altLang="en-US" sz="2400" b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字符型编码的组成形式有：</a:t>
            </a:r>
            <a:r>
              <a:rPr lang="en-US" altLang="zh-CN" sz="2400" b="0" u="sng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                                      </a:t>
            </a:r>
            <a:r>
              <a:rPr lang="en-US" altLang="zh-CN" sz="2400" b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  </a:t>
            </a:r>
            <a:r>
              <a:rPr lang="zh-CN" altLang="en-US" sz="2400" b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；</a:t>
            </a:r>
            <a:r>
              <a:rPr lang="en-US" altLang="zh-CN" sz="2400" b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     </a:t>
            </a:r>
          </a:p>
          <a:p>
            <a:pPr marL="342900" indent="-34290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C0D"/>
              </a:buClr>
              <a:buFont typeface="Wingdings" panose="05000000000000000000" charset="0"/>
              <a:buChar char="p"/>
            </a:pPr>
            <a:r>
              <a:rPr lang="zh-CN" altLang="en-US" sz="2400" b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字符型编码的设计规则有：</a:t>
            </a:r>
            <a:r>
              <a:rPr lang="en-US" altLang="zh-CN" sz="2400" b="0" u="sng">
                <a:latin typeface="Wingdings" panose="05000000000000000000"/>
                <a:ea typeface="宋体" panose="02010600030101010101" pitchFamily="2" charset="-122"/>
              </a:rPr>
              <a:t> </a:t>
            </a:r>
            <a:r>
              <a:rPr lang="en-US" altLang="zh-CN" sz="2400" u="sng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                                  </a:t>
            </a:r>
            <a:r>
              <a:rPr lang="en-US" altLang="zh-CN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  </a:t>
            </a: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。</a:t>
            </a:r>
            <a:r>
              <a:rPr lang="en-US" altLang="zh-CN" sz="1600" b="0">
                <a:latin typeface="Wingdings" panose="05000000000000000000"/>
                <a:ea typeface="宋体" panose="02010600030101010101" pitchFamily="2" charset="-122"/>
              </a:rPr>
              <a:t>                                 </a:t>
            </a:r>
          </a:p>
        </p:txBody>
      </p:sp>
      <p:pic>
        <p:nvPicPr>
          <p:cNvPr id="43" name="图片 42"/>
          <p:cNvPicPr/>
          <p:nvPr/>
        </p:nvPicPr>
        <p:blipFill>
          <a:blip r:embed="rId4"/>
          <a:stretch>
            <a:fillRect/>
          </a:stretch>
        </p:blipFill>
        <p:spPr>
          <a:xfrm>
            <a:off x="4283075" y="3590290"/>
            <a:ext cx="5926455" cy="82613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1195705" y="3551555"/>
            <a:ext cx="86931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C0D"/>
              </a:buClr>
              <a:buFont typeface="Wingdings" panose="05000000000000000000" charset="0"/>
              <a:buChar char="p"/>
            </a:pPr>
            <a:r>
              <a:rPr lang="zh-CN" altLang="en-US" sz="2400" b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制作编码的流程是：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02335" y="1862455"/>
            <a:ext cx="103866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我知道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355" y="1091565"/>
            <a:ext cx="1996440" cy="61849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92155" y="3234690"/>
            <a:ext cx="688340" cy="2215515"/>
          </a:xfrm>
          <a:prstGeom prst="rect">
            <a:avLst/>
          </a:prstGeom>
        </p:spPr>
      </p:pic>
      <p:sp>
        <p:nvSpPr>
          <p:cNvPr id="27" name="云形标注 26"/>
          <p:cNvSpPr/>
          <p:nvPr/>
        </p:nvSpPr>
        <p:spPr>
          <a:xfrm>
            <a:off x="8644255" y="1485900"/>
            <a:ext cx="2122170" cy="1421765"/>
          </a:xfrm>
          <a:prstGeom prst="cloudCallout">
            <a:avLst>
              <a:gd name="adj1" fmla="val 61201"/>
              <a:gd name="adj2" fmla="val 71076"/>
            </a:avLst>
          </a:prstGeom>
          <a:solidFill>
            <a:schemeClr val="bg1"/>
          </a:solidFill>
          <a:ln w="15875">
            <a:solidFill>
              <a:srgbClr val="4AACC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890000" y="1736090"/>
            <a:ext cx="17957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lang="zh-CN" altLang="en-US" kern="0" dirty="0">
                <a:solidFill>
                  <a:srgbClr val="F21E73"/>
                </a:solidFill>
                <a:uFillTx/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这节课你有哪些收获，和同学们一起分享吧！</a:t>
            </a:r>
          </a:p>
        </p:txBody>
      </p:sp>
      <p:sp>
        <p:nvSpPr>
          <p:cNvPr id="11" name="圆角矩形 10">
            <a:hlinkClick r:id="rId7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  <p:sp>
        <p:nvSpPr>
          <p:cNvPr id="13" name="圆角矩形 12">
            <a:hlinkClick r:id="rId9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  <p:sp>
        <p:nvSpPr>
          <p:cNvPr id="23" name="圆角矩形 22">
            <a:hlinkClick r:id="rId10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02205" y="2708275"/>
            <a:ext cx="612775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200" dirty="0">
                <a:latin typeface="方正楷体简体" panose="02000000000000000000" charset="-122"/>
                <a:ea typeface="方正楷体简体" panose="02000000000000000000" charset="-122"/>
              </a:rPr>
              <a:t>为义卖物品设计字符型编码，方便物品管理。</a:t>
            </a:r>
          </a:p>
          <a:p>
            <a:pPr>
              <a:lnSpc>
                <a:spcPts val="3280"/>
              </a:lnSpc>
            </a:pPr>
            <a:endParaRPr kumimoji="1" lang="zh-CN" altLang="en-US" sz="2200" dirty="0">
              <a:latin typeface="方正楷体简体" panose="02000000000000000000" charset="-122"/>
              <a:ea typeface="方正楷体简体" panose="020000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35427" y="2594913"/>
            <a:ext cx="557461" cy="623044"/>
            <a:chOff x="3917532" y="2105432"/>
            <a:chExt cx="557461" cy="623044"/>
          </a:xfrm>
        </p:grpSpPr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方正楷体简体" panose="02000000000000000000" charset="-122"/>
                <a:ea typeface="方正楷体简体" panose="02000000000000000000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532" y="210543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1771650" y="3419475"/>
            <a:ext cx="71450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588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1956455923"/>
                </a:ext>
              </a:extLst>
            </a:pPr>
            <a:r>
              <a:rPr kumimoji="1" lang="zh-CN" altLang="en-US" sz="2200" dirty="0">
                <a:latin typeface="方正楷体简体" panose="02000000000000000000" charset="-122"/>
                <a:ea typeface="方正楷体简体" panose="02000000000000000000" charset="-122"/>
              </a:rPr>
              <a:t>学会选择合适的数字、字母或文字制作字符型编码，建立编码与数据之间的联系，能够利用编码表达信息。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835427" y="3457195"/>
            <a:ext cx="557461" cy="623044"/>
            <a:chOff x="3917532" y="2081937"/>
            <a:chExt cx="557461" cy="623044"/>
          </a:xfrm>
        </p:grpSpPr>
        <p:sp>
          <p:nvSpPr>
            <p:cNvPr id="20" name="矩形 19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方正楷体简体" panose="02000000000000000000" charset="-122"/>
                <a:ea typeface="方正楷体简体" panose="02000000000000000000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532" y="2081937"/>
              <a:ext cx="557461" cy="623044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5105" y="3145155"/>
            <a:ext cx="845185" cy="2719070"/>
          </a:xfrm>
          <a:prstGeom prst="rect">
            <a:avLst/>
          </a:prstGeom>
        </p:spPr>
      </p:pic>
      <p:pic>
        <p:nvPicPr>
          <p:cNvPr id="29" name="图片 28" descr="灯泡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350" y="1294130"/>
            <a:ext cx="616585" cy="61658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801495" y="2179320"/>
            <a:ext cx="612775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280"/>
              </a:lnSpc>
            </a:pPr>
            <a:endParaRPr kumimoji="1" lang="zh-CN" altLang="en-US" sz="2400" dirty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80"/>
              </a:lnSpc>
            </a:pPr>
            <a:endParaRPr kumimoji="1" lang="zh-CN" altLang="en-US" sz="2400" dirty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29360" y="1310005"/>
            <a:ext cx="2124710" cy="670560"/>
            <a:chOff x="1936" y="2063"/>
            <a:chExt cx="3346" cy="1056"/>
          </a:xfrm>
        </p:grpSpPr>
        <p:grpSp>
          <p:nvGrpSpPr>
            <p:cNvPr id="28" name="组合 27"/>
            <p:cNvGrpSpPr/>
            <p:nvPr/>
          </p:nvGrpSpPr>
          <p:grpSpPr>
            <a:xfrm>
              <a:off x="2012" y="2093"/>
              <a:ext cx="3270" cy="1027"/>
              <a:chOff x="2027" y="2867"/>
              <a:chExt cx="3270" cy="1027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2027" y="2904"/>
                <a:ext cx="991" cy="991"/>
              </a:xfrm>
              <a:prstGeom prst="ellipse">
                <a:avLst/>
              </a:prstGeom>
              <a:solidFill>
                <a:srgbClr val="FF6C0D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742" y="2867"/>
                <a:ext cx="991" cy="991"/>
              </a:xfrm>
              <a:prstGeom prst="ellipse">
                <a:avLst/>
              </a:prstGeom>
              <a:solidFill>
                <a:srgbClr val="FF881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551" y="2867"/>
                <a:ext cx="991" cy="991"/>
              </a:xfrm>
              <a:prstGeom prst="ellipse">
                <a:avLst/>
              </a:prstGeom>
              <a:solidFill>
                <a:srgbClr val="FE9B1C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307" y="2867"/>
                <a:ext cx="991" cy="99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936" y="2063"/>
              <a:ext cx="3310" cy="991"/>
              <a:chOff x="5446" y="2370"/>
              <a:chExt cx="3310" cy="99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446" y="2370"/>
                <a:ext cx="991" cy="99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132" y="2370"/>
                <a:ext cx="991" cy="99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941" y="2370"/>
                <a:ext cx="991" cy="99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7765" y="2370"/>
                <a:ext cx="991" cy="99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36" y="2188"/>
              <a:ext cx="3285" cy="780"/>
            </a:xfrm>
            <a:prstGeom prst="rect">
              <a:avLst/>
            </a:prstGeom>
          </p:spPr>
        </p:pic>
      </p:grpSp>
      <p:sp>
        <p:nvSpPr>
          <p:cNvPr id="37" name="云形标注 36"/>
          <p:cNvSpPr/>
          <p:nvPr/>
        </p:nvSpPr>
        <p:spPr>
          <a:xfrm>
            <a:off x="8948420" y="1627505"/>
            <a:ext cx="2046605" cy="1299210"/>
          </a:xfrm>
          <a:prstGeom prst="cloudCallout">
            <a:avLst>
              <a:gd name="adj1" fmla="val 56684"/>
              <a:gd name="adj2" fmla="val 71673"/>
            </a:avLst>
          </a:prstGeom>
          <a:solidFill>
            <a:schemeClr val="bg1"/>
          </a:solidFill>
          <a:ln w="15875">
            <a:solidFill>
              <a:srgbClr val="4AACC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9185275" y="1884680"/>
            <a:ext cx="15811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lang="zh-CN" altLang="en-US" kern="0" dirty="0">
                <a:solidFill>
                  <a:srgbClr val="F21E73"/>
                </a:solidFill>
                <a:uFillTx/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通过本节课的学习，你将有以下收获。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60450" y="1480820"/>
            <a:ext cx="103295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266700" fontAlgn="auto">
              <a:spcBef>
                <a:spcPts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  <a:extLst>
                <a:ext uri="{35155182-B16C-46BC-9424-99874614C6A1}">
                  <wpsdc:indentchars xmlns:wpsdc="http://www.wps.cn/officeDocument/2017/drawingmlCustomData" xmlns="" val="0" checksum="3407529306"/>
                </a:ext>
              </a:extLst>
            </a:pPr>
            <a:r>
              <a:rPr kumimoji="1" lang="en-US" altLang="zh-CN" sz="2400" dirty="0">
                <a:latin typeface="方正楷体_GBK" panose="02000000000000000000" charset="-122"/>
                <a:ea typeface="方正楷体_GBK" panose="02000000000000000000" charset="-122"/>
              </a:rPr>
              <a:t> </a:t>
            </a:r>
            <a:r>
              <a:rPr kumimoji="1" lang="zh-CN" altLang="en-US" sz="2400" dirty="0">
                <a:latin typeface="方正楷体_GBK" panose="02000000000000000000" charset="-122"/>
                <a:ea typeface="方正楷体_GBK" panose="02000000000000000000" charset="-122"/>
              </a:rPr>
              <a:t>根据你的学习情况单击点亮☆，如果不符合可以不点亮。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93800" y="1970405"/>
          <a:ext cx="8496300" cy="3657600"/>
        </p:xfrm>
        <a:graphic>
          <a:graphicData uri="http://schemas.openxmlformats.org/drawingml/2006/table">
            <a:tbl>
              <a:tblPr/>
              <a:tblGrid>
                <a:gridCol w="154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0">
                          <a:latin typeface="方正公文小标宋" panose="02000500000000000000" charset="-122"/>
                          <a:ea typeface="方正公文小标宋" panose="02000500000000000000" charset="-122"/>
                          <a:cs typeface="方正楷体_GBK" panose="02000000000000000000" charset="-122"/>
                        </a:rPr>
                        <a:t>评价环节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F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0">
                          <a:latin typeface="方正公文小标宋" panose="02000500000000000000" charset="-122"/>
                          <a:ea typeface="方正公文小标宋" panose="02000500000000000000" charset="-122"/>
                          <a:cs typeface="方正公文小标宋" panose="02000500000000000000" charset="-122"/>
                        </a:rPr>
                        <a:t>学</a:t>
                      </a:r>
                      <a:r>
                        <a:rPr lang="zh-CN" altLang="en-US" sz="1800" b="0">
                          <a:latin typeface="方正公文小标宋" panose="02000500000000000000" charset="-122"/>
                          <a:ea typeface="方正公文小标宋" panose="02000500000000000000" charset="-122"/>
                          <a:cs typeface="方正公文小标宋" panose="02000500000000000000" charset="-122"/>
                        </a:rPr>
                        <a:t> </a:t>
                      </a:r>
                      <a:r>
                        <a:rPr lang="zh-CN" sz="1800" b="0">
                          <a:latin typeface="方正公文小标宋" panose="02000500000000000000" charset="-122"/>
                          <a:ea typeface="方正公文小标宋" panose="02000500000000000000" charset="-122"/>
                          <a:cs typeface="方正公文小标宋" panose="02000500000000000000" charset="-122"/>
                        </a:rPr>
                        <a:t>生</a:t>
                      </a:r>
                      <a:r>
                        <a:rPr lang="zh-CN" altLang="en-US" sz="1800" b="0">
                          <a:latin typeface="方正公文小标宋" panose="02000500000000000000" charset="-122"/>
                          <a:ea typeface="方正公文小标宋" panose="02000500000000000000" charset="-122"/>
                          <a:cs typeface="方正公文小标宋" panose="02000500000000000000" charset="-122"/>
                        </a:rPr>
                        <a:t> </a:t>
                      </a:r>
                      <a:r>
                        <a:rPr lang="zh-CN" sz="1800" b="0">
                          <a:latin typeface="方正公文小标宋" panose="02000500000000000000" charset="-122"/>
                          <a:ea typeface="方正公文小标宋" panose="02000500000000000000" charset="-122"/>
                          <a:cs typeface="方正公文小标宋" panose="02000500000000000000" charset="-122"/>
                        </a:rPr>
                        <a:t>自</a:t>
                      </a:r>
                      <a:r>
                        <a:rPr lang="zh-CN" altLang="en-US" sz="1800" b="0">
                          <a:latin typeface="方正公文小标宋" panose="02000500000000000000" charset="-122"/>
                          <a:ea typeface="方正公文小标宋" panose="02000500000000000000" charset="-122"/>
                          <a:cs typeface="方正公文小标宋" panose="02000500000000000000" charset="-122"/>
                        </a:rPr>
                        <a:t> </a:t>
                      </a:r>
                      <a:r>
                        <a:rPr lang="zh-CN" sz="1800" b="0">
                          <a:latin typeface="方正公文小标宋" panose="02000500000000000000" charset="-122"/>
                          <a:ea typeface="方正公文小标宋" panose="02000500000000000000" charset="-122"/>
                          <a:cs typeface="方正公文小标宋" panose="02000500000000000000" charset="-122"/>
                        </a:rPr>
                        <a:t>评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活动</a:t>
                      </a:r>
                      <a:r>
                        <a:rPr lang="en-US" altLang="zh-CN" sz="20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0E7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        </a:t>
                      </a:r>
                      <a:r>
                        <a:rPr lang="zh-CN" sz="18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知道编码有不同的形式。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        </a:t>
                      </a:r>
                      <a:r>
                        <a:rPr lang="zh-CN" altLang="en-US" sz="18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能</a:t>
                      </a:r>
                      <a:r>
                        <a:rPr lang="zh-CN" sz="18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合理选择编码中需要呈现的数据。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活动</a:t>
                      </a:r>
                      <a:r>
                        <a:rPr lang="en-US" altLang="zh-CN" sz="20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        </a:t>
                      </a:r>
                      <a:r>
                        <a:rPr lang="zh-CN" sz="18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知道字符型编码要简洁直观，有唯一性。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         </a:t>
                      </a:r>
                      <a:r>
                        <a:rPr lang="zh-CN" sz="18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会制定合适的编码规则。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活动</a:t>
                      </a:r>
                      <a:r>
                        <a:rPr lang="en-US" altLang="zh-CN" sz="20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0E7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      </a:t>
                      </a:r>
                      <a:r>
                        <a:rPr 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知道制作编码的方法步骤。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      </a:t>
                      </a:r>
                      <a:r>
                        <a:rPr lang="zh-CN" altLang="en-US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能</a:t>
                      </a:r>
                      <a:r>
                        <a:rPr 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理解编码与数据间的联系。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      </a:t>
                      </a:r>
                      <a:r>
                        <a:rPr 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能根据需要，制作</a:t>
                      </a:r>
                      <a:r>
                        <a:rPr 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  <a:sym typeface="+mn-ea"/>
                        </a:rPr>
                        <a:t>合适的</a:t>
                      </a:r>
                      <a:r>
                        <a:rPr 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字符型编码。</a:t>
                      </a:r>
                      <a:r>
                        <a:rPr lang="zh-CN" altLang="en-US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2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活动参与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0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（小组成员互评）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      </a:t>
                      </a:r>
                      <a:r>
                        <a:rPr 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能积极参与小组活动</a:t>
                      </a:r>
                      <a:r>
                        <a:rPr lang="zh-CN" altLang="en-US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。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      </a:t>
                      </a:r>
                      <a:r>
                        <a:rPr 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认真倾听</a:t>
                      </a:r>
                      <a:r>
                        <a:rPr lang="zh-CN" altLang="en-US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，</a:t>
                      </a:r>
                      <a:r>
                        <a:rPr lang="zh-CN" sz="1800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乐于分享。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五角星 6"/>
          <p:cNvSpPr/>
          <p:nvPr/>
        </p:nvSpPr>
        <p:spPr>
          <a:xfrm>
            <a:off x="2998470" y="2569845"/>
            <a:ext cx="216000" cy="216000"/>
          </a:xfrm>
          <a:prstGeom prst="star5">
            <a:avLst/>
          </a:prstGeom>
          <a:solidFill>
            <a:srgbClr val="FFF6EA"/>
          </a:solidFill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2998570" y="2854960"/>
            <a:ext cx="215900" cy="216000"/>
          </a:xfrm>
          <a:prstGeom prst="star5">
            <a:avLst/>
          </a:prstGeom>
          <a:solidFill>
            <a:srgbClr val="FFF6EA"/>
          </a:solidFill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023970" y="4001135"/>
            <a:ext cx="215900" cy="216000"/>
          </a:xfrm>
          <a:prstGeom prst="star5">
            <a:avLst/>
          </a:prstGeom>
          <a:solidFill>
            <a:srgbClr val="FFF6EA"/>
          </a:solidFill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3019525" y="4293870"/>
            <a:ext cx="215900" cy="216000"/>
          </a:xfrm>
          <a:prstGeom prst="star5">
            <a:avLst/>
          </a:prstGeom>
          <a:solidFill>
            <a:srgbClr val="FFF6EA"/>
          </a:solidFill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3029685" y="4591050"/>
            <a:ext cx="215900" cy="216000"/>
          </a:xfrm>
          <a:prstGeom prst="star5">
            <a:avLst/>
          </a:prstGeom>
          <a:solidFill>
            <a:srgbClr val="FFF6EA"/>
          </a:solidFill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5" name="五角星 14"/>
          <p:cNvSpPr/>
          <p:nvPr/>
        </p:nvSpPr>
        <p:spPr>
          <a:xfrm>
            <a:off x="3013810" y="3300095"/>
            <a:ext cx="215900" cy="216000"/>
          </a:xfrm>
          <a:prstGeom prst="star5">
            <a:avLst/>
          </a:prstGeom>
          <a:solidFill>
            <a:srgbClr val="FFF6EA"/>
          </a:solidFill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3018890" y="3584575"/>
            <a:ext cx="215900" cy="216000"/>
          </a:xfrm>
          <a:prstGeom prst="star5">
            <a:avLst/>
          </a:prstGeom>
          <a:solidFill>
            <a:srgbClr val="FFF6EA"/>
          </a:solidFill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3029685" y="5307330"/>
            <a:ext cx="215900" cy="216000"/>
          </a:xfrm>
          <a:prstGeom prst="star5">
            <a:avLst/>
          </a:prstGeom>
          <a:solidFill>
            <a:srgbClr val="FFF6EA"/>
          </a:solidFill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3029685" y="5031740"/>
            <a:ext cx="215900" cy="216000"/>
          </a:xfrm>
          <a:prstGeom prst="star5">
            <a:avLst/>
          </a:prstGeom>
          <a:solidFill>
            <a:srgbClr val="FFF6EA"/>
          </a:solidFill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流程图: 终止 39"/>
          <p:cNvSpPr/>
          <p:nvPr/>
        </p:nvSpPr>
        <p:spPr>
          <a:xfrm>
            <a:off x="1129030" y="883285"/>
            <a:ext cx="1671955" cy="51498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https://img8.file.cache.docer.com/storage/1633955571443777338/6d43e51b-e330-40e6-ad64-5c5bb335abcevcgv1.jpg" descr="卡通星星笑脸插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60000">
            <a:off x="9706610" y="1205230"/>
            <a:ext cx="808990" cy="833755"/>
          </a:xfrm>
          <a:prstGeom prst="rect">
            <a:avLst/>
          </a:prstGeom>
        </p:spPr>
      </p:pic>
      <p:pic>
        <p:nvPicPr>
          <p:cNvPr id="25" name="https://img8.file.cache.docer.com/storage/1633955571443777338/6d43e51b-e330-40e6-ad64-5c5bb335abcevcgv1.jpg" descr="卡通星星笑脸插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40000">
            <a:off x="8703310" y="845185"/>
            <a:ext cx="575310" cy="593090"/>
          </a:xfrm>
          <a:prstGeom prst="rect">
            <a:avLst/>
          </a:prstGeom>
        </p:spPr>
      </p:pic>
      <p:pic>
        <p:nvPicPr>
          <p:cNvPr id="26" name="https://img8.file.cache.docer.com/storage/1633955571443777338/6d43e51b-e330-40e6-ad64-5c5bb335abcevcgv1.jpg" descr="卡通星星笑脸插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0000">
            <a:off x="11007725" y="1496060"/>
            <a:ext cx="504190" cy="52006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3720" y="3919855"/>
            <a:ext cx="630555" cy="2029460"/>
          </a:xfrm>
          <a:prstGeom prst="rect">
            <a:avLst/>
          </a:prstGeom>
        </p:spPr>
      </p:pic>
      <p:sp>
        <p:nvSpPr>
          <p:cNvPr id="27" name="云形标注 26"/>
          <p:cNvSpPr/>
          <p:nvPr/>
        </p:nvSpPr>
        <p:spPr>
          <a:xfrm>
            <a:off x="8777605" y="2223770"/>
            <a:ext cx="2122170" cy="1421765"/>
          </a:xfrm>
          <a:prstGeom prst="cloudCallout">
            <a:avLst>
              <a:gd name="adj1" fmla="val 40634"/>
              <a:gd name="adj2" fmla="val 79968"/>
            </a:avLst>
          </a:prstGeom>
          <a:solidFill>
            <a:schemeClr val="bg1"/>
          </a:solidFill>
          <a:ln w="15875">
            <a:solidFill>
              <a:srgbClr val="4AACC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128125" y="2492375"/>
            <a:ext cx="1605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lang="zh-CN" altLang="en-US" kern="0" dirty="0">
                <a:solidFill>
                  <a:srgbClr val="F21E73"/>
                </a:solidFill>
                <a:uFillTx/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根据你的学习情况，单击点亮五角星。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030" y="861060"/>
            <a:ext cx="1695450" cy="590550"/>
          </a:xfrm>
          <a:prstGeom prst="rect">
            <a:avLst/>
          </a:prstGeom>
        </p:spPr>
      </p:pic>
      <p:sp>
        <p:nvSpPr>
          <p:cNvPr id="14" name="圆角矩形 13">
            <a:hlinkClick r:id="rId7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  <p:sp>
        <p:nvSpPr>
          <p:cNvPr id="16" name="圆角矩形 15">
            <a:hlinkClick r:id="rId8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  <p:sp>
        <p:nvSpPr>
          <p:cNvPr id="22" name="圆角矩形 21">
            <a:hlinkClick r:id="rId9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  <p:sp>
        <p:nvSpPr>
          <p:cNvPr id="29" name="圆角矩形 28">
            <a:hlinkClick r:id="rId10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3308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3308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3308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3308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3308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3308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3308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3308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3308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9" grpId="0" bldLvl="0" animBg="1"/>
      <p:bldP spid="11" grpId="0" bldLvl="0" animBg="1"/>
      <p:bldP spid="12" grpId="0" bldLvl="0" animBg="1"/>
      <p:bldP spid="15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286125" y="2021840"/>
            <a:ext cx="5811520" cy="553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用字符型编码管理物品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63881" y="900593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准备爱心义卖活动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80760" y="900593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" y="2735542"/>
            <a:ext cx="3708684" cy="37086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b="50000"/>
          <a:stretch>
            <a:fillRect/>
          </a:stretch>
        </p:blipFill>
        <p:spPr>
          <a:xfrm>
            <a:off x="4113031" y="3447583"/>
            <a:ext cx="4780714" cy="4211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3921125" y="2935605"/>
            <a:ext cx="1606550" cy="2447925"/>
          </a:xfrm>
          <a:prstGeom prst="rec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accent4">
                  <a:lumMod val="20000"/>
                  <a:lumOff val="80000"/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7619365" y="2999105"/>
            <a:ext cx="1606550" cy="2383790"/>
          </a:xfrm>
          <a:prstGeom prst="rect">
            <a:avLst/>
          </a:prstGeom>
          <a:gradFill>
            <a:gsLst>
              <a:gs pos="0">
                <a:srgbClr val="FFFAFA">
                  <a:alpha val="13000"/>
                </a:srgbClr>
              </a:gs>
              <a:gs pos="100000">
                <a:srgbClr val="D5F6FF">
                  <a:alpha val="4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2094865" y="2935605"/>
            <a:ext cx="1606550" cy="2446655"/>
          </a:xfrm>
          <a:prstGeom prst="rect">
            <a:avLst/>
          </a:prstGeom>
          <a:gradFill>
            <a:gsLst>
              <a:gs pos="0">
                <a:schemeClr val="bg1">
                  <a:alpha val="36000"/>
                </a:schemeClr>
              </a:gs>
              <a:gs pos="100000">
                <a:schemeClr val="accent6">
                  <a:lumMod val="20000"/>
                  <a:lumOff val="80000"/>
                  <a:alpha val="5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5782310" y="2999105"/>
            <a:ext cx="1606550" cy="2383155"/>
          </a:xfrm>
          <a:prstGeom prst="rect">
            <a:avLst/>
          </a:prstGeom>
          <a:gradFill>
            <a:gsLst>
              <a:gs pos="0">
                <a:srgbClr val="FFFAFA">
                  <a:alpha val="13000"/>
                </a:srgbClr>
              </a:gs>
              <a:gs pos="100000">
                <a:srgbClr val="FFCCCB">
                  <a:alpha val="57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灯泡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275" y="1284605"/>
            <a:ext cx="501650" cy="50165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315085" y="1214755"/>
            <a:ext cx="2124710" cy="671195"/>
            <a:chOff x="1936" y="2063"/>
            <a:chExt cx="3346" cy="1057"/>
          </a:xfrm>
        </p:grpSpPr>
        <p:grpSp>
          <p:nvGrpSpPr>
            <p:cNvPr id="28" name="组合 27"/>
            <p:cNvGrpSpPr/>
            <p:nvPr/>
          </p:nvGrpSpPr>
          <p:grpSpPr>
            <a:xfrm>
              <a:off x="2012" y="2093"/>
              <a:ext cx="3270" cy="1027"/>
              <a:chOff x="2027" y="2867"/>
              <a:chExt cx="3270" cy="1027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2027" y="2904"/>
                <a:ext cx="991" cy="991"/>
              </a:xfrm>
              <a:prstGeom prst="ellipse">
                <a:avLst/>
              </a:prstGeom>
              <a:solidFill>
                <a:srgbClr val="FF6C0D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742" y="2867"/>
                <a:ext cx="991" cy="991"/>
              </a:xfrm>
              <a:prstGeom prst="ellipse">
                <a:avLst/>
              </a:prstGeom>
              <a:solidFill>
                <a:srgbClr val="FF881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551" y="2867"/>
                <a:ext cx="991" cy="991"/>
              </a:xfrm>
              <a:prstGeom prst="ellipse">
                <a:avLst/>
              </a:prstGeom>
              <a:solidFill>
                <a:srgbClr val="FE9B1C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307" y="2867"/>
                <a:ext cx="991" cy="99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936" y="2063"/>
              <a:ext cx="3310" cy="991"/>
              <a:chOff x="5446" y="2370"/>
              <a:chExt cx="3310" cy="99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446" y="2370"/>
                <a:ext cx="991" cy="99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132" y="2370"/>
                <a:ext cx="991" cy="99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941" y="2370"/>
                <a:ext cx="991" cy="99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7765" y="2370"/>
                <a:ext cx="991" cy="99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1355725" y="1323975"/>
            <a:ext cx="211772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280"/>
              </a:lnSpc>
            </a:pPr>
            <a:endParaRPr kumimoji="1" lang="zh-CN" altLang="en-US" sz="3600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745" y="1282065"/>
            <a:ext cx="2303145" cy="571500"/>
          </a:xfrm>
          <a:prstGeom prst="rect">
            <a:avLst/>
          </a:prstGeom>
        </p:spPr>
      </p:pic>
      <p:sp>
        <p:nvSpPr>
          <p:cNvPr id="3" name="燕尾形 2"/>
          <p:cNvSpPr/>
          <p:nvPr/>
        </p:nvSpPr>
        <p:spPr>
          <a:xfrm>
            <a:off x="5747405" y="2496185"/>
            <a:ext cx="1871980" cy="504000"/>
          </a:xfrm>
          <a:prstGeom prst="chevron">
            <a:avLst/>
          </a:prstGeom>
          <a:solidFill>
            <a:srgbClr val="FEA4CA"/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燕尾形 50"/>
          <p:cNvSpPr/>
          <p:nvPr/>
        </p:nvSpPr>
        <p:spPr>
          <a:xfrm>
            <a:off x="7583190" y="2496185"/>
            <a:ext cx="1871980" cy="504000"/>
          </a:xfrm>
          <a:prstGeom prst="chevron">
            <a:avLst/>
          </a:prstGeom>
          <a:solidFill>
            <a:srgbClr val="2DD0FF"/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燕尾形 48"/>
          <p:cNvSpPr/>
          <p:nvPr/>
        </p:nvSpPr>
        <p:spPr>
          <a:xfrm>
            <a:off x="3911620" y="2499995"/>
            <a:ext cx="1871980" cy="504000"/>
          </a:xfrm>
          <a:prstGeom prst="chevron">
            <a:avLst/>
          </a:prstGeom>
          <a:solidFill>
            <a:srgbClr val="FED961"/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五边形 47"/>
          <p:cNvSpPr/>
          <p:nvPr/>
        </p:nvSpPr>
        <p:spPr>
          <a:xfrm>
            <a:off x="2075815" y="2499995"/>
            <a:ext cx="1872000" cy="504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50"/>
          <p:cNvSpPr txBox="1"/>
          <p:nvPr/>
        </p:nvSpPr>
        <p:spPr bwMode="auto">
          <a:xfrm>
            <a:off x="2001520" y="3286125"/>
            <a:ext cx="172021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rPr>
              <a:t>制作字符型编码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11600" y="3137535"/>
            <a:ext cx="1673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1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</a:t>
            </a:r>
          </a:p>
          <a:p>
            <a:pPr algn="l"/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义卖物品分类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方正楷体简体" panose="02000000000000000000" charset="-122"/>
              <a:ea typeface="方正楷体简体" panose="02000000000000000000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11600" y="3859530"/>
            <a:ext cx="1673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</a:t>
            </a:r>
          </a:p>
          <a:p>
            <a:pPr algn="l"/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分析字符型编码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911600" y="4599940"/>
            <a:ext cx="16725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3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</a:t>
            </a:r>
          </a:p>
          <a:p>
            <a:pPr algn="l"/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制作字符型编码的方法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782945" y="3137535"/>
            <a:ext cx="1673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1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</a:t>
            </a:r>
          </a:p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思考呈现的数据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792470" y="4587875"/>
            <a:ext cx="1673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3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</a:t>
            </a:r>
          </a:p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制作字符型编码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782945" y="3870960"/>
            <a:ext cx="1673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</a:t>
            </a:r>
          </a:p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设立编码规则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772400" y="3137535"/>
            <a:ext cx="118745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1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</a:t>
            </a:r>
          </a:p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拓展交流</a:t>
            </a:r>
          </a:p>
          <a:p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方正楷体简体" panose="02000000000000000000" charset="-122"/>
              <a:ea typeface="方正楷体简体" panose="02000000000000000000" charset="-122"/>
              <a:cs typeface="方正楷体简体" panose="02000000000000000000" charset="-122"/>
              <a:sym typeface="+mn-ea"/>
            </a:endParaRPr>
          </a:p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</a:t>
            </a:r>
          </a:p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分享总结</a:t>
            </a:r>
          </a:p>
          <a:p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方正楷体简体" panose="02000000000000000000" charset="-122"/>
              <a:ea typeface="方正楷体简体" panose="02000000000000000000" charset="-122"/>
              <a:cs typeface="方正楷体简体" panose="02000000000000000000" charset="-122"/>
              <a:sym typeface="+mn-ea"/>
            </a:endParaRPr>
          </a:p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3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</a:t>
            </a:r>
          </a:p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学习评价</a:t>
            </a:r>
          </a:p>
          <a:p>
            <a:endParaRPr lang="zh-CN" altLang="en-US" sz="12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4" name="图片 7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6205" y="2515235"/>
            <a:ext cx="1590675" cy="476250"/>
          </a:xfrm>
          <a:prstGeom prst="rect">
            <a:avLst/>
          </a:prstGeom>
        </p:spPr>
      </p:pic>
      <p:pic>
        <p:nvPicPr>
          <p:cNvPr id="75" name="图片 7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6450" y="2515235"/>
            <a:ext cx="1590675" cy="476250"/>
          </a:xfrm>
          <a:prstGeom prst="rect">
            <a:avLst/>
          </a:prstGeom>
        </p:spPr>
      </p:pic>
      <p:pic>
        <p:nvPicPr>
          <p:cNvPr id="76" name="图片 7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5270" y="2515235"/>
            <a:ext cx="1590675" cy="476250"/>
          </a:xfrm>
          <a:prstGeom prst="rect">
            <a:avLst/>
          </a:prstGeom>
        </p:spPr>
      </p:pic>
      <p:pic>
        <p:nvPicPr>
          <p:cNvPr id="77" name="图片 7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8365" y="2515235"/>
            <a:ext cx="1590675" cy="476250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5415" y="3171825"/>
            <a:ext cx="793750" cy="25533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4227195" y="2473960"/>
            <a:ext cx="3865880" cy="2357120"/>
          </a:xfrm>
          <a:prstGeom prst="rect">
            <a:avLst/>
          </a:prstGeom>
          <a:gradFill>
            <a:gsLst>
              <a:gs pos="0">
                <a:schemeClr val="bg1">
                  <a:alpha val="36000"/>
                </a:schemeClr>
              </a:gs>
              <a:gs pos="100000">
                <a:schemeClr val="accent6">
                  <a:lumMod val="20000"/>
                  <a:lumOff val="80000"/>
                  <a:alpha val="5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灯泡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7560" y="2348230"/>
            <a:ext cx="889635" cy="832485"/>
          </a:xfrm>
          <a:prstGeom prst="rect">
            <a:avLst/>
          </a:prstGeom>
        </p:spPr>
      </p:pic>
      <p:sp>
        <p:nvSpPr>
          <p:cNvPr id="13" name="文本框 50"/>
          <p:cNvSpPr txBox="1"/>
          <p:nvPr/>
        </p:nvSpPr>
        <p:spPr bwMode="auto">
          <a:xfrm>
            <a:off x="4835525" y="3709670"/>
            <a:ext cx="28778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rPr>
              <a:t>制作字符型编码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4815" y="3429000"/>
            <a:ext cx="793750" cy="2553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495" y="2263140"/>
            <a:ext cx="3735070" cy="1257300"/>
          </a:xfrm>
          <a:prstGeom prst="rect">
            <a:avLst/>
          </a:prstGeom>
        </p:spPr>
      </p:pic>
      <p:sp>
        <p:nvSpPr>
          <p:cNvPr id="4" name="文本框 50"/>
          <p:cNvSpPr txBox="1"/>
          <p:nvPr/>
        </p:nvSpPr>
        <p:spPr bwMode="auto">
          <a:xfrm>
            <a:off x="4542790" y="2473960"/>
            <a:ext cx="328676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85800">
              <a:defRPr/>
            </a:pP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楷体简体" panose="02000000000000000000" charset="-122"/>
              </a:rPr>
              <a:t>项目情境</a:t>
            </a:r>
          </a:p>
        </p:txBody>
      </p:sp>
      <p:pic>
        <p:nvPicPr>
          <p:cNvPr id="3" name="图片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2250" y="5521960"/>
            <a:ext cx="1472565" cy="460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15160" y="1880235"/>
            <a:ext cx="4296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en-US" altLang="zh-CN" sz="2400" dirty="0"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2400" dirty="0">
                <a:latin typeface="楷体_GB2312" panose="02010609030101010101" charset="-122"/>
                <a:ea typeface="楷体_GB2312" panose="02010609030101010101" charset="-122"/>
              </a:rPr>
              <a:t>哪种方式更便于找到物品？</a:t>
            </a:r>
          </a:p>
        </p:txBody>
      </p:sp>
      <p:grpSp>
        <p:nvGrpSpPr>
          <p:cNvPr id="10" name="组合 9"/>
          <p:cNvGrpSpPr/>
          <p:nvPr/>
        </p:nvGrpSpPr>
        <p:grpSpPr>
          <a:xfrm rot="19957694">
            <a:off x="914854" y="1153671"/>
            <a:ext cx="1714500" cy="666750"/>
            <a:chOff x="8636517" y="924065"/>
            <a:chExt cx="1714500" cy="666750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6517" y="924065"/>
              <a:ext cx="1714500" cy="6667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996562" y="1058050"/>
              <a:ext cx="1263650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想一想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3"/>
          <p:cNvPicPr>
            <a:picLocks noChangeAspect="1"/>
          </p:cNvPicPr>
          <p:nvPr/>
        </p:nvPicPr>
        <p:blipFill>
          <a:blip r:embed="rId3"/>
          <a:srcRect t="8961"/>
          <a:stretch>
            <a:fillRect/>
          </a:stretch>
        </p:blipFill>
        <p:spPr>
          <a:xfrm>
            <a:off x="2574925" y="2726055"/>
            <a:ext cx="2459355" cy="2470785"/>
          </a:xfrm>
          <a:prstGeom prst="rect">
            <a:avLst/>
          </a:prstGeom>
        </p:spPr>
      </p:pic>
      <p:pic>
        <p:nvPicPr>
          <p:cNvPr id="24" name="图片 24"/>
          <p:cNvPicPr>
            <a:picLocks noChangeAspect="1"/>
          </p:cNvPicPr>
          <p:nvPr/>
        </p:nvPicPr>
        <p:blipFill>
          <a:blip r:embed="rId4"/>
          <a:srcRect t="8851"/>
          <a:stretch>
            <a:fillRect/>
          </a:stretch>
        </p:blipFill>
        <p:spPr>
          <a:xfrm>
            <a:off x="6394450" y="2726055"/>
            <a:ext cx="2709545" cy="2504440"/>
          </a:xfrm>
          <a:prstGeom prst="rect">
            <a:avLst/>
          </a:prstGeom>
        </p:spPr>
      </p:pic>
      <p:pic>
        <p:nvPicPr>
          <p:cNvPr id="3" name="图片 2" descr="对话框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340" y="817245"/>
            <a:ext cx="914400" cy="914400"/>
          </a:xfrm>
          <a:prstGeom prst="rect">
            <a:avLst/>
          </a:prstGeom>
        </p:spPr>
      </p:pic>
      <p:sp>
        <p:nvSpPr>
          <p:cNvPr id="2" name="圆角矩形 1">
            <a:hlinkClick r:id="rId7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  <p:sp>
        <p:nvSpPr>
          <p:cNvPr id="7" name="圆角矩形 6">
            <a:hlinkClick r:id="rId8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  <p:sp>
        <p:nvSpPr>
          <p:cNvPr id="9" name="圆角矩形 8">
            <a:hlinkClick r:id="rId9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  <p:sp>
        <p:nvSpPr>
          <p:cNvPr id="4" name="圆角矩形 3">
            <a:hlinkClick r:id="rId10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75740" y="1731645"/>
            <a:ext cx="480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en-US" altLang="zh-CN" sz="2400" dirty="0"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2400" dirty="0">
                <a:latin typeface="楷体_GB2312" panose="02010609030101010101" charset="-122"/>
                <a:ea typeface="楷体_GB2312" panose="02010609030101010101" charset="-122"/>
              </a:rPr>
              <a:t>在图书馆</a:t>
            </a:r>
            <a:r>
              <a:rPr lang="zh-CN" altLang="en-US" sz="2400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如何快速</a:t>
            </a:r>
            <a:r>
              <a:rPr lang="zh-CN" altLang="en-US" sz="2400" dirty="0">
                <a:latin typeface="楷体_GB2312" panose="02010609030101010101" charset="-122"/>
                <a:ea typeface="楷体_GB2312" panose="02010609030101010101" charset="-122"/>
              </a:rPr>
              <a:t>找到图书？</a:t>
            </a:r>
          </a:p>
        </p:txBody>
      </p:sp>
      <p:pic>
        <p:nvPicPr>
          <p:cNvPr id="25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50" y="2650490"/>
            <a:ext cx="2760345" cy="2348230"/>
          </a:xfrm>
          <a:prstGeom prst="rect">
            <a:avLst/>
          </a:prstGeom>
        </p:spPr>
      </p:pic>
      <p:pic>
        <p:nvPicPr>
          <p:cNvPr id="26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075" y="2651125"/>
            <a:ext cx="3185160" cy="23475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40780" y="1741170"/>
            <a:ext cx="48653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en-US" altLang="zh-CN" sz="2400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</a:t>
            </a:r>
            <a:r>
              <a:rPr lang="zh-CN" altLang="en-US" sz="2400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在快递站如何快速找到快递？</a:t>
            </a:r>
          </a:p>
        </p:txBody>
      </p:sp>
      <p:sp>
        <p:nvSpPr>
          <p:cNvPr id="19" name="矩形 18"/>
          <p:cNvSpPr/>
          <p:nvPr/>
        </p:nvSpPr>
        <p:spPr>
          <a:xfrm>
            <a:off x="1109345" y="1026160"/>
            <a:ext cx="2011680" cy="565785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对话框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820" y="786765"/>
            <a:ext cx="914400" cy="914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565" y="1068070"/>
            <a:ext cx="1704975" cy="523875"/>
          </a:xfrm>
          <a:prstGeom prst="rect">
            <a:avLst/>
          </a:prstGeom>
        </p:spPr>
      </p:pic>
      <p:sp>
        <p:nvSpPr>
          <p:cNvPr id="3" name="圆角矩形 2">
            <a:hlinkClick r:id="rId8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  <p:sp>
        <p:nvSpPr>
          <p:cNvPr id="7" name="圆角矩形 6">
            <a:hlinkClick r:id="rId9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  <p:sp>
        <p:nvSpPr>
          <p:cNvPr id="4" name="圆角矩形 3">
            <a:hlinkClick r:id="rId10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  <p:sp>
        <p:nvSpPr>
          <p:cNvPr id="5" name="圆角矩形 4">
            <a:hlinkClick r:id="rId11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186180" y="1231900"/>
            <a:ext cx="2011680" cy="565785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84705" y="1941830"/>
            <a:ext cx="9227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en-US" altLang="zh-CN" sz="2400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</a:t>
            </a:r>
            <a:r>
              <a:rPr lang="zh-CN" altLang="en-US" sz="2400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怎样对</a:t>
            </a:r>
            <a:r>
              <a:rPr lang="zh-CN" altLang="en-US" sz="2400" dirty="0">
                <a:latin typeface="楷体_GB2312" panose="02010609030101010101" charset="-122"/>
                <a:ea typeface="楷体_GB2312" panose="02010609030101010101" charset="-122"/>
              </a:rPr>
              <a:t>收集来的义卖物品有序管理，可以方便我们统计销售呢？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3098800"/>
            <a:ext cx="2226945" cy="14839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870" y="3098800"/>
            <a:ext cx="2232025" cy="1642745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8180070" y="3691890"/>
            <a:ext cx="457200" cy="228600"/>
          </a:xfrm>
          <a:prstGeom prst="rightArrow">
            <a:avLst/>
          </a:prstGeom>
          <a:solidFill>
            <a:srgbClr val="FF6C0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5014595" y="3691890"/>
            <a:ext cx="457200" cy="228600"/>
          </a:xfrm>
          <a:prstGeom prst="rightArrow">
            <a:avLst/>
          </a:prstGeom>
          <a:solidFill>
            <a:srgbClr val="FF6C0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765540" y="3054985"/>
            <a:ext cx="2279650" cy="1727200"/>
            <a:chOff x="13713" y="5554"/>
            <a:chExt cx="3590" cy="272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3" y="5554"/>
              <a:ext cx="3590" cy="272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4397" y="6305"/>
              <a:ext cx="2164" cy="1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</a:rPr>
                <a:t>A4010110 </a:t>
              </a:r>
            </a:p>
            <a:p>
              <a:r>
                <a:rPr lang="en-US" altLang="zh-CN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…… </a:t>
              </a:r>
            </a:p>
            <a:p>
              <a:r>
                <a:rPr lang="en-US" altLang="zh-CN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</a:p>
          </p:txBody>
        </p:sp>
      </p:grpSp>
      <p:pic>
        <p:nvPicPr>
          <p:cNvPr id="17" name="图片 16" descr="对话框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045" y="1027430"/>
            <a:ext cx="914400" cy="9144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655445" y="1306830"/>
            <a:ext cx="13398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rgbClr val="1D41D5"/>
                </a:solidFill>
                <a:uFillTx/>
                <a:latin typeface="板报体" panose="00000500000000000000" charset="-122"/>
                <a:ea typeface="板报体" panose="00000500000000000000" charset="-122"/>
              </a:rPr>
              <a:t>想一想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70585" y="2590800"/>
            <a:ext cx="14395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lang="zh-CN" altLang="en-US" kern="0" dirty="0">
                <a:solidFill>
                  <a:srgbClr val="F21E73"/>
                </a:solidFill>
                <a:uFillTx/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你可以先独立思考，再组内交流哦！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1045" y="3920490"/>
            <a:ext cx="620395" cy="2049780"/>
          </a:xfrm>
          <a:prstGeom prst="rect">
            <a:avLst/>
          </a:prstGeom>
        </p:spPr>
      </p:pic>
      <p:sp>
        <p:nvSpPr>
          <p:cNvPr id="27" name="云形标注 26"/>
          <p:cNvSpPr/>
          <p:nvPr/>
        </p:nvSpPr>
        <p:spPr>
          <a:xfrm>
            <a:off x="773430" y="2436495"/>
            <a:ext cx="1633855" cy="1259840"/>
          </a:xfrm>
          <a:prstGeom prst="cloudCallout">
            <a:avLst>
              <a:gd name="adj1" fmla="val -54819"/>
              <a:gd name="adj2" fmla="val 66280"/>
            </a:avLst>
          </a:prstGeom>
          <a:noFill/>
          <a:ln w="15875">
            <a:solidFill>
              <a:srgbClr val="4AACC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>
            <a:hlinkClick r:id="rId9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  <p:sp>
        <p:nvSpPr>
          <p:cNvPr id="7" name="圆角矩形 6">
            <a:hlinkClick r:id="rId10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  <p:sp>
        <p:nvSpPr>
          <p:cNvPr id="9" name="圆角矩形 8">
            <a:hlinkClick r:id="rId11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  <p:sp>
        <p:nvSpPr>
          <p:cNvPr id="8" name="圆角矩形 7">
            <a:hlinkClick r:id="rId12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3903345" y="2197100"/>
            <a:ext cx="5049520" cy="2769235"/>
          </a:xfrm>
          <a:prstGeom prst="rec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accent4">
                  <a:lumMod val="20000"/>
                  <a:lumOff val="80000"/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灯泡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7560" y="1776730"/>
            <a:ext cx="889635" cy="83248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7540" y="3429000"/>
            <a:ext cx="793750" cy="2553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495" y="1691640"/>
            <a:ext cx="3735070" cy="1257300"/>
          </a:xfrm>
          <a:prstGeom prst="rect">
            <a:avLst/>
          </a:prstGeom>
        </p:spPr>
      </p:pic>
      <p:sp>
        <p:nvSpPr>
          <p:cNvPr id="4" name="文本框 50"/>
          <p:cNvSpPr txBox="1"/>
          <p:nvPr/>
        </p:nvSpPr>
        <p:spPr bwMode="auto">
          <a:xfrm>
            <a:off x="4474210" y="1902460"/>
            <a:ext cx="328676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85800">
              <a:defRPr/>
            </a:pP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楷体简体" panose="02000000000000000000" charset="-122"/>
              </a:rPr>
              <a:t>项目准备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20210" y="3057525"/>
            <a:ext cx="3526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：义卖物品分类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220210" y="3676650"/>
            <a:ext cx="3526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：分析字符型编码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220210" y="4290695"/>
            <a:ext cx="46101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活动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  <a:sym typeface="+mn-ea"/>
              </a:rPr>
              <a:t>：制作字符型编码的方法</a:t>
            </a:r>
          </a:p>
        </p:txBody>
      </p:sp>
      <p:pic>
        <p:nvPicPr>
          <p:cNvPr id="3" name="图片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4975" y="5386070"/>
            <a:ext cx="1472565" cy="460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870075" y="1412875"/>
            <a:ext cx="9283065" cy="1057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200000"/>
              </a:lnSpc>
              <a:buClr>
                <a:srgbClr val="FFC000"/>
              </a:buClr>
              <a:buSzPct val="90000"/>
              <a:buFont typeface="Wingdings" panose="05000000000000000000" charset="0"/>
              <a:buChar char="u"/>
            </a:pPr>
            <a:r>
              <a:rPr kumimoji="1" lang="en-US" altLang="zh-CN" sz="2800" dirty="0">
                <a:latin typeface="方正楷体_GBK" panose="02000000000000000000" charset="-122"/>
                <a:ea typeface="方正楷体_GBK" panose="02000000000000000000" charset="-122"/>
              </a:rPr>
              <a:t> </a:t>
            </a: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想一想，可以对哪些物品进行编码？又该如何分类？</a:t>
            </a:r>
          </a:p>
        </p:txBody>
      </p:sp>
      <p:sp>
        <p:nvSpPr>
          <p:cNvPr id="9" name="流程图: 终止 8"/>
          <p:cNvSpPr/>
          <p:nvPr/>
        </p:nvSpPr>
        <p:spPr>
          <a:xfrm>
            <a:off x="1010285" y="1082040"/>
            <a:ext cx="2093595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ACF0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0710" y="2401570"/>
            <a:ext cx="6929120" cy="3506470"/>
          </a:xfrm>
          <a:prstGeom prst="rect">
            <a:avLst/>
          </a:prstGeom>
        </p:spPr>
      </p:pic>
      <p:pic>
        <p:nvPicPr>
          <p:cNvPr id="16" name="图片 15" descr="对话框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0" y="765810"/>
            <a:ext cx="713740" cy="7137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660" y="765810"/>
            <a:ext cx="1762125" cy="90487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8650" y="3637915"/>
            <a:ext cx="620395" cy="204978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377950" y="2515870"/>
            <a:ext cx="1727236" cy="1259840"/>
            <a:chOff x="1218" y="3837"/>
            <a:chExt cx="2573" cy="1984"/>
          </a:xfrm>
        </p:grpSpPr>
        <p:sp>
          <p:nvSpPr>
            <p:cNvPr id="27" name="云形标注 26"/>
            <p:cNvSpPr/>
            <p:nvPr/>
          </p:nvSpPr>
          <p:spPr>
            <a:xfrm>
              <a:off x="1218" y="3837"/>
              <a:ext cx="2573" cy="1984"/>
            </a:xfrm>
            <a:prstGeom prst="cloudCallout">
              <a:avLst>
                <a:gd name="adj1" fmla="val -54819"/>
                <a:gd name="adj2" fmla="val 66280"/>
              </a:avLst>
            </a:prstGeom>
            <a:noFill/>
            <a:ln w="15875">
              <a:solidFill>
                <a:srgbClr val="4AACC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21" y="4152"/>
              <a:ext cx="2267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fontAlgn="auto">
                <a:lnSpc>
                  <a:spcPct val="100000"/>
                </a:lnSpc>
                <a:spcAft>
                  <a:spcPts val="600"/>
                </a:spcAft>
                <a:buClr>
                  <a:srgbClr val="FFC000"/>
                </a:buClr>
                <a:buFont typeface="Wingdings" panose="05000000000000000000" charset="0"/>
                <a:buNone/>
              </a:pPr>
              <a:r>
                <a:rPr lang="zh-CN" altLang="en-US" kern="0" dirty="0">
                  <a:solidFill>
                    <a:srgbClr val="F21E73"/>
                  </a:solidFill>
                  <a:uFillTx/>
                  <a:latin typeface="方正楷体简体" panose="02000000000000000000" charset="-122"/>
                  <a:ea typeface="方正楷体简体" panose="02000000000000000000" charset="-122"/>
                  <a:sym typeface="+mn-ea"/>
                </a:rPr>
                <a:t>把你的想法和组内同学说一说吧！</a:t>
              </a:r>
            </a:p>
          </p:txBody>
        </p:sp>
      </p:grpSp>
      <p:sp>
        <p:nvSpPr>
          <p:cNvPr id="17" name="圆角矩形 16">
            <a:hlinkClick r:id="rId8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项目实施</a:t>
            </a:r>
          </a:p>
        </p:txBody>
      </p:sp>
      <p:sp>
        <p:nvSpPr>
          <p:cNvPr id="18" name="圆角矩形 17">
            <a:hlinkClick r:id="rId9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项目总结</a:t>
            </a:r>
          </a:p>
        </p:txBody>
      </p:sp>
      <p:sp>
        <p:nvSpPr>
          <p:cNvPr id="19" name="圆角矩形 18">
            <a:hlinkClick r:id="rId10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项目情境</a:t>
            </a:r>
          </a:p>
        </p:txBody>
      </p:sp>
      <p:sp>
        <p:nvSpPr>
          <p:cNvPr id="22" name="圆角矩形 21">
            <a:hlinkClick r:id="rId11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/>
              <a:t>项目准备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3644795,3649466,21582011,50042166,3650462,50046951,50018963],&quot;13&quot;:[4705196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3*203"/>
  <p:tag name="TABLE_ENDDRAG_RECT" val="97*150*743*2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52*308"/>
  <p:tag name="TABLE_ENDDRAG_RECT" val="79*165*752*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1000</Words>
  <Application>Microsoft Macintosh PowerPoint</Application>
  <PresentationFormat>宽屏</PresentationFormat>
  <Paragraphs>239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幼圆</vt:lpstr>
      <vt:lpstr>Arial</vt:lpstr>
      <vt:lpstr>方正公文小标宋</vt:lpstr>
      <vt:lpstr>微软雅黑</vt:lpstr>
      <vt:lpstr>方正楷体简体</vt:lpstr>
      <vt:lpstr>等线</vt:lpstr>
      <vt:lpstr>板报体</vt:lpstr>
      <vt:lpstr>楷体_GB2312</vt:lpstr>
      <vt:lpstr>宋体</vt:lpstr>
      <vt:lpstr>Calibri</vt:lpstr>
      <vt:lpstr>方正大黑体_GBK</vt:lpstr>
      <vt:lpstr>Wingdings</vt:lpstr>
      <vt:lpstr>字体管家棉花糖</vt:lpstr>
      <vt:lpstr>方正楷体_GBK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方琴</dc:creator>
  <cp:lastModifiedBy>Microsoft Office User</cp:lastModifiedBy>
  <cp:revision>155</cp:revision>
  <dcterms:created xsi:type="dcterms:W3CDTF">2021-01-10T05:35:00Z</dcterms:created>
  <dcterms:modified xsi:type="dcterms:W3CDTF">2025-02-08T07:42:56Z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414C783A96FE48CC917378C4DE4320DB_13</vt:lpwstr>
  </property>
  <property fmtid="{D5CDD505-2E9C-101B-9397-08002B2CF9AE}" pid="3" name="KSOProductBuildVer">
    <vt:lpwstr>2052-12.1.0.19770</vt:lpwstr>
  </property>
</Properties>
</file>