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3" r:id="rId3"/>
    <p:sldId id="393" r:id="rId4"/>
    <p:sldId id="294" r:id="rId5"/>
    <p:sldId id="276" r:id="rId6"/>
    <p:sldId id="394" r:id="rId7"/>
    <p:sldId id="413" r:id="rId8"/>
    <p:sldId id="417" r:id="rId9"/>
    <p:sldId id="418" r:id="rId10"/>
    <p:sldId id="421" r:id="rId11"/>
    <p:sldId id="422" r:id="rId12"/>
    <p:sldId id="423" r:id="rId13"/>
    <p:sldId id="424" r:id="rId14"/>
    <p:sldId id="295" r:id="rId15"/>
    <p:sldId id="425" r:id="rId16"/>
    <p:sldId id="296" r:id="rId17"/>
    <p:sldId id="428" r:id="rId18"/>
    <p:sldId id="297" r:id="rId19"/>
    <p:sldId id="405" r:id="rId20"/>
    <p:sldId id="410" r:id="rId21"/>
  </p:sldIdLst>
  <p:sldSz cx="12192000" cy="6858000"/>
  <p:notesSz cx="6858000" cy="9144000"/>
  <p:embeddedFontLst>
    <p:embeddedFont>
      <p:font typeface="幼圆" panose="02010509060101010101" pitchFamily="49" charset="-122"/>
      <p:regular r:id="rId24"/>
    </p:embeddedFont>
    <p:embeddedFont>
      <p:font typeface="yujianti" panose="02010601030101010101" pitchFamily="2" charset="-122"/>
      <p:regular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宋体" panose="02010600030101010101" pitchFamily="2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字体管家棉花糖" pitchFamily="18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40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1"/>
    <a:srgbClr val="FBE5D6"/>
    <a:srgbClr val="FCAFA9"/>
    <a:srgbClr val="1D41D5"/>
    <a:srgbClr val="4AACC5"/>
    <a:srgbClr val="FFF6EA"/>
    <a:srgbClr val="FF6C0D"/>
    <a:srgbClr val="D7E4BD"/>
    <a:srgbClr val="DE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4584"/>
  </p:normalViewPr>
  <p:slideViewPr>
    <p:cSldViewPr snapToGrid="0" showGuides="1">
      <p:cViewPr varScale="1">
        <p:scale>
          <a:sx n="83" d="100"/>
          <a:sy n="83" d="100"/>
        </p:scale>
        <p:origin x="1376" y="184"/>
      </p:cViewPr>
      <p:guideLst>
        <p:guide orient="horz" pos="2177"/>
        <p:guide pos="40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37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8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5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1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516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25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79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2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5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4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22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1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5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07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3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dirty="0">
              <a:solidFill>
                <a:srgbClr val="5F9C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674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确定班级接力队员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674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确定班级接力队员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674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确定班级接力队员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674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确定班级接力队员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674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确定班级接力队员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slide" Target="slide15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" Target="slide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7.png"/><Relationship Id="rId5" Type="http://schemas.openxmlformats.org/officeDocument/2006/relationships/tags" Target="../tags/tag40.xml"/><Relationship Id="rId15" Type="http://schemas.openxmlformats.org/officeDocument/2006/relationships/slide" Target="slide19.xml"/><Relationship Id="rId10" Type="http://schemas.openxmlformats.org/officeDocument/2006/relationships/image" Target="../media/image16.png"/><Relationship Id="rId4" Type="http://schemas.openxmlformats.org/officeDocument/2006/relationships/tags" Target="../tags/tag39.xml"/><Relationship Id="rId9" Type="http://schemas.openxmlformats.org/officeDocument/2006/relationships/notesSlide" Target="../notesSlides/notesSlide9.xml"/><Relationship Id="rId1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5.xml"/><Relationship Id="rId7" Type="http://schemas.openxmlformats.org/officeDocument/2006/relationships/image" Target="../media/image17.png"/><Relationship Id="rId12" Type="http://schemas.openxmlformats.org/officeDocument/2006/relationships/slide" Target="slide1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11" Type="http://schemas.openxmlformats.org/officeDocument/2006/relationships/slide" Target="slide17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5.xml"/><Relationship Id="rId4" Type="http://schemas.openxmlformats.org/officeDocument/2006/relationships/tags" Target="../tags/tag46.xml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49.xml"/><Relationship Id="rId7" Type="http://schemas.openxmlformats.org/officeDocument/2006/relationships/image" Target="../media/image1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11" Type="http://schemas.openxmlformats.org/officeDocument/2006/relationships/slide" Target="slide19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7.xml"/><Relationship Id="rId4" Type="http://schemas.openxmlformats.org/officeDocument/2006/relationships/tags" Target="../tags/tag50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3.xml"/><Relationship Id="rId7" Type="http://schemas.openxmlformats.org/officeDocument/2006/relationships/image" Target="../media/image17.png"/><Relationship Id="rId12" Type="http://schemas.openxmlformats.org/officeDocument/2006/relationships/slide" Target="slide19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2.xml"/><Relationship Id="rId11" Type="http://schemas.openxmlformats.org/officeDocument/2006/relationships/slide" Target="slide17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5.xml"/><Relationship Id="rId4" Type="http://schemas.openxmlformats.org/officeDocument/2006/relationships/tags" Target="../tags/tag54.xml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58.xml"/><Relationship Id="rId7" Type="http://schemas.openxmlformats.org/officeDocument/2006/relationships/image" Target="../media/image2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3.xml"/><Relationship Id="rId11" Type="http://schemas.openxmlformats.org/officeDocument/2006/relationships/slide" Target="slide19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7.xml"/><Relationship Id="rId4" Type="http://schemas.openxmlformats.org/officeDocument/2006/relationships/tags" Target="../tags/tag59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5.xml"/><Relationship Id="rId3" Type="http://schemas.openxmlformats.org/officeDocument/2006/relationships/tags" Target="../tags/tag62.xml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slide" Target="slide6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24.jpeg"/><Relationship Id="rId5" Type="http://schemas.openxmlformats.org/officeDocument/2006/relationships/slideLayout" Target="../slideLayouts/slideLayout4.xml"/><Relationship Id="rId15" Type="http://schemas.openxmlformats.org/officeDocument/2006/relationships/slide" Target="slide19.xml"/><Relationship Id="rId10" Type="http://schemas.openxmlformats.org/officeDocument/2006/relationships/image" Target="../media/image23.jpeg"/><Relationship Id="rId4" Type="http://schemas.openxmlformats.org/officeDocument/2006/relationships/tags" Target="../tags/tag63.xml"/><Relationship Id="rId9" Type="http://schemas.openxmlformats.org/officeDocument/2006/relationships/image" Target="../media/image22.jpeg"/><Relationship Id="rId1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6.xml"/><Relationship Id="rId12" Type="http://schemas.openxmlformats.org/officeDocument/2006/relationships/slide" Target="slide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19.xml"/><Relationship Id="rId5" Type="http://schemas.openxmlformats.org/officeDocument/2006/relationships/tags" Target="../tags/tag68.xml"/><Relationship Id="rId10" Type="http://schemas.openxmlformats.org/officeDocument/2006/relationships/slide" Target="slide17.xml"/><Relationship Id="rId4" Type="http://schemas.openxmlformats.org/officeDocument/2006/relationships/tags" Target="../tags/tag67.xml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12" Type="http://schemas.openxmlformats.org/officeDocument/2006/relationships/slide" Target="slide1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17.xml"/><Relationship Id="rId5" Type="http://schemas.openxmlformats.org/officeDocument/2006/relationships/tags" Target="../tags/tag15.xml"/><Relationship Id="rId10" Type="http://schemas.openxmlformats.org/officeDocument/2006/relationships/slide" Target="slide15.xml"/><Relationship Id="rId4" Type="http://schemas.openxmlformats.org/officeDocument/2006/relationships/tags" Target="../tags/tag14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slide" Target="slide19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4.xml"/><Relationship Id="rId12" Type="http://schemas.openxmlformats.org/officeDocument/2006/relationships/slide" Target="slide1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" Target="slide15.xml"/><Relationship Id="rId5" Type="http://schemas.openxmlformats.org/officeDocument/2006/relationships/tags" Target="../tags/tag20.xml"/><Relationship Id="rId10" Type="http://schemas.openxmlformats.org/officeDocument/2006/relationships/slide" Target="slide6.xml"/><Relationship Id="rId4" Type="http://schemas.openxmlformats.org/officeDocument/2006/relationships/tags" Target="../tags/tag19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slide" Target="slide1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" Target="slide1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" Target="slide6.xml"/><Relationship Id="rId5" Type="http://schemas.openxmlformats.org/officeDocument/2006/relationships/tags" Target="../tags/tag26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Relationship Id="rId1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slide" Target="slide15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" Target="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7.png"/><Relationship Id="rId5" Type="http://schemas.openxmlformats.org/officeDocument/2006/relationships/tags" Target="../tags/tag33.xml"/><Relationship Id="rId15" Type="http://schemas.openxmlformats.org/officeDocument/2006/relationships/slide" Target="slide19.xml"/><Relationship Id="rId10" Type="http://schemas.openxmlformats.org/officeDocument/2006/relationships/image" Target="../media/image16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8.xml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6477" y="5103881"/>
            <a:ext cx="28435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芜湖市中江小学     陈静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9335" y="3583305"/>
            <a:ext cx="745109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用编码建立数据间的内在联系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0007" y="1163218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助力开展校运动会</a:t>
            </a:r>
            <a:endParaRPr lang="zh-CN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38939" y="2359964"/>
            <a:ext cx="844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第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7</a:t>
            </a:r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课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  </a:t>
            </a:r>
            <a:r>
              <a:rPr lang="zh-CN" altLang="en-US" sz="5400" spc="-100" dirty="0">
                <a:solidFill>
                  <a:schemeClr val="bg2">
                    <a:lumMod val="25000"/>
                  </a:schemeClr>
                </a:solidFill>
                <a:uFillTx/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  <a:sym typeface="字体管家棉花糖" panose="00020600040101010101" charset="-122"/>
              </a:rPr>
              <a:t>确定班级接力队员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412865" y="2533650"/>
            <a:ext cx="4825365" cy="3167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E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   </a:t>
            </a:r>
          </a:p>
          <a:p>
            <a:pPr algn="l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73325" y="118872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②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36600" y="2171065"/>
          <a:ext cx="4446270" cy="1927225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4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男子百米成绩分组表一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成绩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143125" y="2635250"/>
          <a:ext cx="3952875" cy="15875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35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参赛报名表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严凯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立定跳远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41002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刘希梦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王毅洋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514600" y="1706245"/>
            <a:ext cx="857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如何将报名表和成绩单中所需的数据，整合到汇总表中呢？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976630" y="4425315"/>
          <a:ext cx="4839335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145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百米比赛成绩汇总表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序号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sym typeface="+mn-ea"/>
                        </a:rPr>
                        <a:t>运动员号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姓名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性别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成绩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名次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图片 4" descr="154d146a-ecff-4d09-be67-ffb4167ef1cf"/>
          <p:cNvPicPr>
            <a:picLocks noChangeAspect="1"/>
          </p:cNvPicPr>
          <p:nvPr/>
        </p:nvPicPr>
        <p:blipFill>
          <a:blip r:embed="rId10"/>
          <a:srcRect b="7237"/>
          <a:stretch>
            <a:fillRect/>
          </a:stretch>
        </p:blipFill>
        <p:spPr>
          <a:xfrm>
            <a:off x="6412865" y="2316480"/>
            <a:ext cx="920115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46315" y="2681605"/>
            <a:ext cx="124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我发现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85915" y="3049905"/>
            <a:ext cx="4404360" cy="2593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</a:t>
            </a:r>
            <a:r>
              <a:rPr lang="zh-CN" altLang="en-US" sz="1600">
                <a:sym typeface="+mn-ea"/>
              </a:rPr>
              <a:t>报名表和成绩单都有且唯一只有（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运动员号</a:t>
            </a:r>
            <a:r>
              <a:rPr lang="zh-CN" altLang="en-US" sz="1600">
                <a:sym typeface="+mn-ea"/>
              </a:rPr>
              <a:t>）这个共同的数据，在汇总表里也需要有这个数据，以便将其他数据整合汇总到其中。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 </a:t>
            </a:r>
            <a:r>
              <a:rPr lang="en-US" altLang="zh-CN" sz="1600">
                <a:sym typeface="+mn-ea"/>
              </a:rPr>
              <a:t>       </a:t>
            </a:r>
            <a:r>
              <a:rPr lang="zh-CN" altLang="en-US" sz="1600">
                <a:sym typeface="+mn-ea"/>
              </a:rPr>
              <a:t>此时，我们可以对汇总表所需的数据进行最终确认，必须包含的数据有（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B C D E</a:t>
            </a:r>
            <a:r>
              <a:rPr lang="zh-CN" altLang="en-US" sz="1600">
                <a:sym typeface="+mn-ea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A.</a:t>
            </a:r>
            <a:r>
              <a:rPr lang="zh-CN" altLang="en-US" sz="1600">
                <a:sym typeface="+mn-ea"/>
              </a:rPr>
              <a:t>班级</a:t>
            </a:r>
            <a:r>
              <a:rPr lang="en-US" altLang="zh-CN" sz="1600">
                <a:sym typeface="+mn-ea"/>
              </a:rPr>
              <a:t>  B.</a:t>
            </a:r>
            <a:r>
              <a:rPr lang="zh-CN" altLang="en-US" sz="1600">
                <a:sym typeface="+mn-ea"/>
              </a:rPr>
              <a:t>姓名</a:t>
            </a:r>
            <a:r>
              <a:rPr lang="en-US" altLang="zh-CN" sz="1600">
                <a:sym typeface="+mn-ea"/>
              </a:rPr>
              <a:t>  C.</a:t>
            </a:r>
            <a:r>
              <a:rPr lang="zh-CN" altLang="en-US" sz="1600">
                <a:sym typeface="+mn-ea"/>
              </a:rPr>
              <a:t>性别</a:t>
            </a:r>
            <a:r>
              <a:rPr lang="en-US" altLang="zh-CN" sz="1600">
                <a:sym typeface="+mn-ea"/>
              </a:rPr>
              <a:t> D.</a:t>
            </a:r>
            <a:r>
              <a:rPr lang="zh-CN" altLang="en-US" sz="1600">
                <a:sym typeface="+mn-ea"/>
              </a:rPr>
              <a:t>百米成绩</a:t>
            </a:r>
            <a:r>
              <a:rPr lang="en-US" altLang="zh-CN" sz="1600">
                <a:sym typeface="+mn-ea"/>
              </a:rPr>
              <a:t>  E.</a:t>
            </a:r>
            <a:r>
              <a:rPr lang="zh-CN" altLang="en-US" sz="1600">
                <a:sym typeface="+mn-ea"/>
              </a:rPr>
              <a:t>运动员号</a:t>
            </a:r>
          </a:p>
          <a:p>
            <a:pPr>
              <a:lnSpc>
                <a:spcPct val="150000"/>
              </a:lnSpc>
            </a:pPr>
            <a:endParaRPr lang="zh-CN" altLang="en-US" sz="16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6600" y="798195"/>
            <a:ext cx="1494790" cy="1518285"/>
            <a:chOff x="1497" y="1843"/>
            <a:chExt cx="2834" cy="28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828675" y="4314825"/>
            <a:ext cx="5133975" cy="142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9" name="圆角矩形 18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0" name="圆角矩形 19">
            <a:hlinkClick r:id="rId1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1" name="圆角矩形 20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73325" y="118872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②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0" y="2535555"/>
            <a:ext cx="857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三张表都包含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运动员号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，为什么会选择它作为关键信息呢？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6600" y="798195"/>
            <a:ext cx="1494790" cy="1518285"/>
            <a:chOff x="1497" y="1843"/>
            <a:chExt cx="2834" cy="28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28825" y="1520825"/>
            <a:ext cx="8954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联系实际和编码的特性，和小伙伴们说一说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运动员号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可以作为关键信息，建立数据间内在联系的原因。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136015" y="3196590"/>
            <a:ext cx="10102215" cy="2504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E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   </a:t>
            </a:r>
          </a:p>
          <a:p>
            <a:pPr algn="l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14" name="图片 13" descr="154d146a-ecff-4d09-be67-ffb4167ef1cf"/>
          <p:cNvPicPr>
            <a:picLocks noChangeAspect="1"/>
          </p:cNvPicPr>
          <p:nvPr/>
        </p:nvPicPr>
        <p:blipFill>
          <a:blip r:embed="rId8"/>
          <a:srcRect b="7237"/>
          <a:stretch>
            <a:fillRect/>
          </a:stretch>
        </p:blipFill>
        <p:spPr>
          <a:xfrm>
            <a:off x="1202690" y="2961005"/>
            <a:ext cx="920115" cy="9359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31390" y="3362325"/>
            <a:ext cx="124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我发现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3525" y="3730625"/>
            <a:ext cx="9556750" cy="1935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</a:t>
            </a:r>
            <a:r>
              <a:rPr lang="en-US" altLang="zh-CN" sz="2000">
                <a:sym typeface="+mn-ea"/>
              </a:rPr>
              <a:t>  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“运动员号”是几张表里仅有的没有重复的数据信息，且它是一个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编码</a:t>
            </a:r>
            <a:r>
              <a:rPr lang="zh-CN" altLang="en-US">
                <a:sym typeface="+mn-ea"/>
              </a:rPr>
              <a:t>，具有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唯一性</a:t>
            </a:r>
            <a:r>
              <a:rPr lang="zh-CN" altLang="en-US">
                <a:sym typeface="+mn-ea"/>
              </a:rPr>
              <a:t>，可</a:t>
            </a:r>
            <a:r>
              <a:rPr lang="zh-CN" altLang="en-US" sz="1800">
                <a:sym typeface="+mn-ea"/>
              </a:rPr>
              <a:t>以确保关联的准确性。编码的唯一性让它成为可以关联不同表格内信息的纽带。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</a:pPr>
            <a:r>
              <a:rPr lang="zh-CN" altLang="en-US" sz="1800">
                <a:sym typeface="+mn-ea"/>
              </a:rPr>
              <a:t> </a:t>
            </a:r>
            <a:r>
              <a:rPr lang="en-US" altLang="zh-CN" sz="1800">
                <a:sym typeface="+mn-ea"/>
              </a:rPr>
              <a:t>       </a:t>
            </a:r>
            <a:r>
              <a:rPr lang="zh-CN" altLang="en-US" sz="1800">
                <a:sym typeface="+mn-ea"/>
              </a:rPr>
              <a:t>小结：</a:t>
            </a:r>
            <a:r>
              <a:rPr lang="zh-CN" altLang="en-US" sz="1800" b="1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800" b="1">
                <a:solidFill>
                  <a:schemeClr val="tx1"/>
                </a:solidFill>
                <a:sym typeface="+mn-ea"/>
              </a:rPr>
              <a:t>           </a:t>
            </a:r>
            <a:r>
              <a:rPr lang="zh-CN" altLang="en-US" sz="1800" b="1">
                <a:solidFill>
                  <a:schemeClr val="tx1"/>
                </a:solidFill>
                <a:sym typeface="+mn-ea"/>
              </a:rPr>
              <a:t>）可以建立数据间的内在联系，多个数据可以通过（</a:t>
            </a:r>
            <a:r>
              <a:rPr lang="en-US" altLang="zh-CN" sz="1800" b="1">
                <a:solidFill>
                  <a:schemeClr val="tx1"/>
                </a:solidFill>
                <a:sym typeface="+mn-ea"/>
              </a:rPr>
              <a:t>         </a:t>
            </a:r>
            <a:r>
              <a:rPr lang="zh-CN" altLang="en-US" sz="1800" b="1">
                <a:solidFill>
                  <a:schemeClr val="tx1"/>
                </a:solidFill>
                <a:sym typeface="+mn-ea"/>
              </a:rPr>
              <a:t>）产生关联。</a:t>
            </a:r>
            <a:endParaRPr lang="zh-CN" alt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  <a:endParaRPr lang="zh-CN" altLang="en-US"/>
          </a:p>
        </p:txBody>
      </p:sp>
      <p:sp>
        <p:nvSpPr>
          <p:cNvPr id="12" name="圆角矩形 11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1" name="圆角矩形 20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540000" y="1503045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②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8825" y="3006725"/>
            <a:ext cx="94043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表格中，只有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运动员号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是编码吗？其他的编码能否作为关键信息，起到关联作用？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6600" y="798195"/>
            <a:ext cx="1494790" cy="1518285"/>
            <a:chOff x="1497" y="1843"/>
            <a:chExt cx="2834" cy="28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28825" y="2201545"/>
            <a:ext cx="8954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找一找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三张表格中的数据还有哪些是编码。</a:t>
            </a:r>
          </a:p>
        </p:txBody>
      </p:sp>
      <p:sp>
        <p:nvSpPr>
          <p:cNvPr id="8" name="圆角矩形 7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73325" y="1391285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：根据分析结论，确定活动思路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6600" y="798195"/>
            <a:ext cx="1494790" cy="1518285"/>
            <a:chOff x="1497" y="1843"/>
            <a:chExt cx="2834" cy="28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28825" y="2096770"/>
            <a:ext cx="8954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请和你的同桌一起根据刚刚分析得出的结论，总结解决问题的步骤，明确思路，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形成导图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" name="ECB019B1-382A-4266-B25C-5B523AA43C14-2" descr="w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890" y="3456305"/>
            <a:ext cx="8143875" cy="1485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9" name="圆角矩形 8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0" name="圆角矩形 9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1" name="圆角矩形 10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31309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73325" y="124714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填写百米成绩，确定队员名单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85290" y="2586355"/>
            <a:ext cx="8954135" cy="2999740"/>
          </a:xfrm>
          <a:prstGeom prst="rect">
            <a:avLst/>
          </a:prstGeom>
          <a:noFill/>
          <a:ln w="19050">
            <a:solidFill>
              <a:srgbClr val="1D41D5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 </a:t>
            </a:r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步骤一：查询复制数据，完善表格内容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/>
              <a:t>        </a:t>
            </a:r>
            <a:r>
              <a:rPr lang="zh-CN" altLang="en-US"/>
              <a:t>（1）在报名表中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筛选</a:t>
            </a:r>
            <a:r>
              <a:rPr lang="zh-CN" altLang="en-US"/>
              <a:t>参加100米项目的学生数据信息；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 </a:t>
            </a:r>
            <a:r>
              <a:rPr lang="zh-CN" altLang="en-US"/>
              <a:t>（2）将所需信息</a:t>
            </a:r>
            <a:r>
              <a:rPr lang="zh-CN" altLang="en-US" b="1">
                <a:solidFill>
                  <a:srgbClr val="FF0000"/>
                </a:solidFill>
              </a:rPr>
              <a:t>复制</a:t>
            </a:r>
            <a:r>
              <a:rPr lang="zh-CN" altLang="en-US"/>
              <a:t>到汇总表内；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 </a:t>
            </a:r>
            <a:r>
              <a:rPr lang="zh-CN" altLang="en-US"/>
              <a:t>（3）同桌两人</a:t>
            </a:r>
            <a:r>
              <a:rPr lang="zh-CN" altLang="en-US">
                <a:solidFill>
                  <a:schemeClr val="tx1"/>
                </a:solidFill>
              </a:rPr>
              <a:t>合作，</a:t>
            </a:r>
            <a:r>
              <a:rPr lang="zh-CN" altLang="en-US" b="1">
                <a:solidFill>
                  <a:srgbClr val="FF0000"/>
                </a:solidFill>
              </a:rPr>
              <a:t>1人查看</a:t>
            </a:r>
            <a:r>
              <a:rPr lang="zh-CN" altLang="en-US"/>
              <a:t>成绩单，</a:t>
            </a:r>
            <a:r>
              <a:rPr lang="zh-CN" altLang="en-US" b="1">
                <a:solidFill>
                  <a:srgbClr val="FF0000"/>
                </a:solidFill>
              </a:rPr>
              <a:t>1人填写</a:t>
            </a:r>
            <a:r>
              <a:rPr lang="zh-CN" altLang="en-US"/>
              <a:t>完善汇总表。</a:t>
            </a: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 </a:t>
            </a:r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步骤二：筛选数据排序，确定队员名单</a:t>
            </a:r>
          </a:p>
          <a:p>
            <a:pPr>
              <a:lnSpc>
                <a:spcPct val="150000"/>
              </a:lnSpc>
            </a:pPr>
            <a:r>
              <a:rPr lang="en-US" altLang="zh-CN"/>
              <a:t>        </a:t>
            </a:r>
            <a:r>
              <a:rPr lang="zh-CN" altLang="en-US"/>
              <a:t>对汇总表数据进行</a:t>
            </a:r>
            <a:r>
              <a:rPr lang="zh-CN" altLang="en-US" b="1">
                <a:solidFill>
                  <a:srgbClr val="FF0000"/>
                </a:solidFill>
              </a:rPr>
              <a:t>“排序”</a:t>
            </a:r>
            <a:r>
              <a:rPr lang="zh-CN" altLang="en-US"/>
              <a:t>处理，分别找出男女生百米项目中成绩最好的2名学生，并标红，将其姓名填写到学习手册中。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23595" y="737235"/>
            <a:ext cx="1515110" cy="1351328"/>
            <a:chOff x="14918" y="1129"/>
            <a:chExt cx="2956" cy="3036"/>
          </a:xfrm>
        </p:grpSpPr>
        <p:pic>
          <p:nvPicPr>
            <p:cNvPr id="6" name="图片 5" descr="根据图生成图片 (2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18" y="1129"/>
              <a:ext cx="2956" cy="295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5378" y="3407"/>
              <a:ext cx="2066" cy="758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实践操作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78025" y="1791335"/>
            <a:ext cx="86614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按照活动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确定的思路，打开桌面上的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课案例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.xlsx”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一步步完成汇总表的填充。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圆角矩形 8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0" name="圆角矩形 9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1" name="圆角矩形 10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8732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46195" y="1127125"/>
            <a:ext cx="3578225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：项目总结，巩固拓展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60425" y="1578610"/>
            <a:ext cx="10377805" cy="25419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E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   </a:t>
            </a:r>
          </a:p>
          <a:p>
            <a:pPr algn="l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5" name="图片 4" descr="154d146a-ecff-4d09-be67-ffb4167ef1cf"/>
          <p:cNvPicPr>
            <a:picLocks noChangeAspect="1"/>
          </p:cNvPicPr>
          <p:nvPr/>
        </p:nvPicPr>
        <p:blipFill>
          <a:blip r:embed="rId7"/>
          <a:srcRect b="7237"/>
          <a:stretch>
            <a:fillRect/>
          </a:stretch>
        </p:blipFill>
        <p:spPr>
          <a:xfrm>
            <a:off x="1075690" y="1247140"/>
            <a:ext cx="920115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59940" y="1814830"/>
            <a:ext cx="124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我发现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5690" y="2267585"/>
            <a:ext cx="9947910" cy="2040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 1.数字社会中，处处都有数据信息，这些信息都是相互（        ）的。</a:t>
            </a:r>
            <a:r>
              <a:rPr lang="zh-CN" altLang="en-US">
                <a:sym typeface="+mn-ea"/>
              </a:rPr>
              <a:t>如校园中通过学籍号，我们可以查询到学生所在的班级、入学日期等数据。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你还知道哪些类似的案例吗？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>
                <a:sym typeface="+mn-ea"/>
              </a:rPr>
              <a:t>       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 2.（        ）建立了数据间的内在联系，方便使用（        ）进行识别和管理。</a:t>
            </a:r>
            <a:r>
              <a:rPr lang="zh-CN" altLang="en-US">
                <a:sym typeface="+mn-ea"/>
              </a:rPr>
              <a:t>如快递运送过程中，各类数据通过“快递单号”进行关联。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你能说一说这个过程吗？你还知道哪些其他的案例吗？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>
                <a:sym typeface="+mn-ea"/>
              </a:rPr>
              <a:t>       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934450" y="871809"/>
            <a:ext cx="1167244" cy="1185591"/>
            <a:chOff x="1497" y="2464"/>
            <a:chExt cx="2213" cy="22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2464"/>
              <a:ext cx="2213" cy="221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569" y="3996"/>
              <a:ext cx="2066" cy="572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pic>
        <p:nvPicPr>
          <p:cNvPr id="216" name="IM 216"/>
          <p:cNvPicPr/>
          <p:nvPr/>
        </p:nvPicPr>
        <p:blipFill>
          <a:blip r:embed="rId9"/>
          <a:stretch>
            <a:fillRect/>
          </a:stretch>
        </p:blipFill>
        <p:spPr>
          <a:xfrm>
            <a:off x="4518025" y="4392930"/>
            <a:ext cx="2006600" cy="1282700"/>
          </a:xfrm>
          <a:prstGeom prst="rect">
            <a:avLst/>
          </a:prstGeom>
        </p:spPr>
      </p:pic>
      <p:pic>
        <p:nvPicPr>
          <p:cNvPr id="214" name="IM 214"/>
          <p:cNvPicPr/>
          <p:nvPr/>
        </p:nvPicPr>
        <p:blipFill>
          <a:blip r:embed="rId10"/>
          <a:stretch>
            <a:fillRect/>
          </a:stretch>
        </p:blipFill>
        <p:spPr>
          <a:xfrm>
            <a:off x="1495425" y="4308475"/>
            <a:ext cx="1403350" cy="1403350"/>
          </a:xfrm>
          <a:prstGeom prst="rect">
            <a:avLst/>
          </a:prstGeom>
        </p:spPr>
      </p:pic>
      <p:pic>
        <p:nvPicPr>
          <p:cNvPr id="212" name="IM 212"/>
          <p:cNvPicPr/>
          <p:nvPr/>
        </p:nvPicPr>
        <p:blipFill>
          <a:blip r:embed="rId11"/>
          <a:stretch>
            <a:fillRect/>
          </a:stretch>
        </p:blipFill>
        <p:spPr>
          <a:xfrm>
            <a:off x="3203575" y="4392930"/>
            <a:ext cx="1009650" cy="1301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4690" y="4518660"/>
            <a:ext cx="3978910" cy="1198880"/>
          </a:xfrm>
          <a:prstGeom prst="rect">
            <a:avLst/>
          </a:prstGeom>
          <a:noFill/>
          <a:ln w="19050">
            <a:solidFill>
              <a:srgbClr val="1D41D5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1D41D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1600" b="1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思考：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数字社会中，各种数据都是相互关联的，其中的关键数据，例如身份证、手机号码等，如果泄露会发生什么事情？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8183" r="47619"/>
          <a:stretch>
            <a:fillRect/>
          </a:stretch>
        </p:blipFill>
        <p:spPr>
          <a:xfrm>
            <a:off x="6957695" y="4120515"/>
            <a:ext cx="771525" cy="763270"/>
          </a:xfrm>
          <a:prstGeom prst="rect">
            <a:avLst/>
          </a:prstGeom>
        </p:spPr>
      </p:pic>
      <p:sp>
        <p:nvSpPr>
          <p:cNvPr id="18" name="圆角矩形 17">
            <a:hlinkClick r:id="rId1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626231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644649" y="270000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663067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21" name="圆角矩形 20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0000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90595" y="1158875"/>
            <a:ext cx="5210810" cy="3987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第7课  确定班级接力队员   学习评价</a:t>
            </a:r>
          </a:p>
        </p:txBody>
      </p:sp>
      <p:pic>
        <p:nvPicPr>
          <p:cNvPr id="5" name="图片 4"/>
          <p:cNvPicPr/>
          <p:nvPr/>
        </p:nvPicPr>
        <p:blipFill>
          <a:blip r:embed="rId8"/>
          <a:stretch>
            <a:fillRect/>
          </a:stretch>
        </p:blipFill>
        <p:spPr>
          <a:xfrm>
            <a:off x="10010775" y="1023620"/>
            <a:ext cx="1563370" cy="136715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0800923"/>
              </p:ext>
            </p:extLst>
          </p:nvPr>
        </p:nvGraphicFramePr>
        <p:xfrm>
          <a:off x="1133475" y="1868170"/>
          <a:ext cx="7821295" cy="3274695"/>
        </p:xfrm>
        <a:graphic>
          <a:graphicData uri="http://schemas.openxmlformats.org/drawingml/2006/table">
            <a:tbl>
              <a:tblPr/>
              <a:tblGrid>
                <a:gridCol w="258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黑体" panose="02010609060101010101" charset="-122"/>
                          <a:ea typeface="黑体" panose="02010609060101010101" charset="-122"/>
                        </a:rPr>
                        <a:t>评价内容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黑体" panose="02010609060101010101" charset="-122"/>
                          <a:ea typeface="黑体" panose="02010609060101010101" charset="-122"/>
                        </a:rPr>
                        <a:t>学生自评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分析三张表格，找到可以关联其中数据的关键数据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已找到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理解编码的唯一性是建立数据间内在联系的重要依据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完善补充</a:t>
                      </a:r>
                      <a:r>
                        <a:rPr lang="zh-CN" altLang="en-US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“汇总表”，确定参赛队员名单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已完善补充</a:t>
                      </a:r>
                      <a:r>
                        <a:rPr lang="zh-CN" altLang="en-US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已确定名单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体验并理解编码有助于计算机识别和准确管理各种信息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结合实例，描述编码是如何建立数据间的内在联系的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通过同学的描述知道实例</a:t>
                      </a:r>
                      <a:r>
                        <a:rPr lang="zh-CN" altLang="en-US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独立思考发现实例</a:t>
                      </a:r>
                      <a:r>
                        <a:rPr lang="zh-CN" altLang="en-US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理解生活中的数据关联</a:t>
                      </a:r>
                      <a:r>
                        <a:rPr lang="zh-CN" altLang="en-US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理解数据安全很重要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107170" y="2390775"/>
            <a:ext cx="2305050" cy="2742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课堂最后，请认真填写第</a:t>
            </a: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课学习评价，梳理本课所学。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小组内交流自己的学习评价表，相互之间查漏补缺，课后</a:t>
            </a:r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继续学习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吧。</a:t>
            </a:r>
          </a:p>
        </p:txBody>
      </p:sp>
      <p:sp>
        <p:nvSpPr>
          <p:cNvPr id="8" name="圆角矩形 7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1" name="圆角矩形 10">
            <a:hlinkClick r:id="rId1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10941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950773"/>
            <a:ext cx="660847" cy="660847"/>
          </a:xfrm>
          <a:prstGeom prst="rect">
            <a:avLst/>
          </a:prstGeom>
        </p:spPr>
      </p:pic>
      <p:pic>
        <p:nvPicPr>
          <p:cNvPr id="2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815" y="1511935"/>
            <a:ext cx="6537325" cy="4109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助力开展校运动会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8797D31-8007-B8FD-AAEE-8A39E2A35AEA}"/>
              </a:ext>
            </a:extLst>
          </p:cNvPr>
          <p:cNvSpPr txBox="1"/>
          <p:nvPr/>
        </p:nvSpPr>
        <p:spPr>
          <a:xfrm>
            <a:off x="3828080" y="2113048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确定班级接力队员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33B1C2-6116-88EB-F165-A9E3F7EF52C1}"/>
              </a:ext>
            </a:extLst>
          </p:cNvPr>
          <p:cNvSpPr txBox="1"/>
          <p:nvPr/>
        </p:nvSpPr>
        <p:spPr>
          <a:xfrm>
            <a:off x="2790116" y="2998113"/>
            <a:ext cx="8384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yujianti" panose="02010601030101010101" pitchFamily="2" charset="-122"/>
                <a:ea typeface="yujianti" panose="02010601030101010101" pitchFamily="2" charset="-122"/>
              </a:rPr>
              <a:t>期待和你再次探索编码世界！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1"/>
            </p:custDataLst>
          </p:nvPr>
        </p:nvGrpSpPr>
        <p:grpSpPr>
          <a:xfrm>
            <a:off x="2372969" y="227677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16" name="图片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2367254" y="3289555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21" name="图片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2938988" y="3449188"/>
            <a:ext cx="7740650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知道编码能够建立数据间的内在联系，以便计算机识别和准确管理。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953261" y="2395799"/>
            <a:ext cx="75018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查询运动员的短跑成绩，遴选班级接力赛名单。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</a:p>
          </p:txBody>
        </p:sp>
      </p:grpSp>
      <p:pic>
        <p:nvPicPr>
          <p:cNvPr id="4" name="图片 3" descr="C:/Users/10194/Desktop/31c6c285-7c31-40a5-816d-99ef9635780a.jpg31c6c285-7c31-40a5-816d-99ef9635780a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46" b="10546"/>
          <a:stretch>
            <a:fillRect/>
          </a:stretch>
        </p:blipFill>
        <p:spPr>
          <a:xfrm>
            <a:off x="774035" y="1182683"/>
            <a:ext cx="741168" cy="585415"/>
          </a:xfrm>
          <a:prstGeom prst="rect">
            <a:avLst/>
          </a:prstGeom>
        </p:spPr>
      </p:pic>
      <p:pic>
        <p:nvPicPr>
          <p:cNvPr id="2" name="ECB019B1-382A-4266-B25C-5B523AA43C14-3" descr="w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0" y="1182370"/>
            <a:ext cx="8802370" cy="4234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56000" y="1098550"/>
            <a:ext cx="5080000" cy="63500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70610" y="3325495"/>
            <a:ext cx="1943735" cy="2033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56000" y="5124450"/>
            <a:ext cx="5080000" cy="63500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4415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933699" y="9207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：明确项目目标，梳理所需数据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5445" y="2305685"/>
            <a:ext cx="8154670" cy="398780"/>
          </a:xfrm>
          <a:prstGeom prst="rect">
            <a:avLst/>
          </a:prstGeom>
          <a:noFill/>
          <a:ln w="28575"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indent="193040" algn="l" defTabSz="2667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要想确定参赛队员名单，我们需要哪些数据信息？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74570" y="1188720"/>
            <a:ext cx="8954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阅读案例情境，通过分析关键信息（文本中的关键词），独立思考，回答问题，并根据问题制定汇总表的初稿。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270" y="2961005"/>
            <a:ext cx="5442585" cy="258445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校运动会设置了男女混合接力项目。为了选拔运动员，班委会决定根据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百米赛跑的个人成绩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进行遴选，选取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男生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女生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百米成绩最快的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名学生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各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名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组队。你能从学校组委会提供的报名表和成绩单中，查询到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本班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运动员的成绩数据，确定参赛队员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名单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吗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?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6503035" y="3563620"/>
          <a:ext cx="48755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班级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性别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百米成绩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996315" y="992505"/>
            <a:ext cx="1031240" cy="1088694"/>
            <a:chOff x="1586" y="1803"/>
            <a:chExt cx="2182" cy="2278"/>
          </a:xfrm>
        </p:grpSpPr>
        <p:pic>
          <p:nvPicPr>
            <p:cNvPr id="25" name="图片 24" descr="班级讨论与图片生成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6" y="1803"/>
              <a:ext cx="2182" cy="194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702" y="3439"/>
              <a:ext cx="2066" cy="642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</a:rPr>
                <a:t>自主探究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352155" y="3037205"/>
            <a:ext cx="1177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汇总表</a:t>
            </a:r>
          </a:p>
        </p:txBody>
      </p:sp>
      <p:sp>
        <p:nvSpPr>
          <p:cNvPr id="11" name="圆角矩形 10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3" name="圆角矩形 12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4" name="圆角矩形 13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5" name="圆角矩形 14">
            <a:hlinkClick r:id="rId1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73325" y="118872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①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22655" y="983615"/>
            <a:ext cx="1011555" cy="1064952"/>
            <a:chOff x="1586" y="1803"/>
            <a:chExt cx="2182" cy="2298"/>
          </a:xfrm>
        </p:grpSpPr>
        <p:pic>
          <p:nvPicPr>
            <p:cNvPr id="25" name="图片 24" descr="班级讨论与图片生成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6" y="1803"/>
              <a:ext cx="2182" cy="194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702" y="3439"/>
              <a:ext cx="2066" cy="662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</a:rPr>
                <a:t>自主探究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99310" y="2616835"/>
            <a:ext cx="857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：报名表和成绩单中，呈现了哪些数据信息？其中哪些是我们需要的？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480185" y="3300095"/>
          <a:ext cx="4446270" cy="1927225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4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男子百米成绩分组表一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成绩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434455" y="3300095"/>
          <a:ext cx="3952875" cy="19272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448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参赛报名表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严凯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立定跳远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41002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刘希梦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王毅洋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郎宇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34210" y="1520825"/>
            <a:ext cx="8954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仔细观察《参赛报名表》和《百米成绩分组表》（分男女共四张），找出其中包含的数据，并对照活动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的结论，标记出其中我们需要的信息。</a:t>
            </a:r>
          </a:p>
        </p:txBody>
      </p:sp>
      <p:sp>
        <p:nvSpPr>
          <p:cNvPr id="10" name="圆角矩形 9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2" name="圆角矩形 11">
            <a:hlinkClick r:id="rId1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3" name="圆角矩形 12">
            <a:hlinkClick r:id="rId13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473325" y="118872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②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22655" y="1031240"/>
            <a:ext cx="1011555" cy="1103974"/>
            <a:chOff x="1586" y="1803"/>
            <a:chExt cx="2182" cy="2266"/>
          </a:xfrm>
        </p:grpSpPr>
        <p:pic>
          <p:nvPicPr>
            <p:cNvPr id="25" name="图片 24" descr="班级讨论与图片生成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6" y="1803"/>
              <a:ext cx="2182" cy="194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702" y="3439"/>
              <a:ext cx="2066" cy="630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</a:rPr>
                <a:t>自主探究</a:t>
              </a:r>
            </a:p>
          </p:txBody>
        </p:sp>
      </p:grp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889000" y="3094355"/>
          <a:ext cx="4446270" cy="1927225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4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男子百米成绩分组表一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成绩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709545" y="3794760"/>
          <a:ext cx="3952875" cy="19272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448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参赛报名表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严凯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立定跳远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41002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刘希梦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王毅洋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郎宇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34210" y="1520825"/>
            <a:ext cx="8954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5E3F0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观察三类表格，同桌两人交流如何将报名表和成绩表中的有效信息进行关联，并实现数据信息的整合汇总。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0" y="2535555"/>
            <a:ext cx="857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如何将报名表和成绩单中所需的数据，整合到汇总表中呢？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7181850" y="3253105"/>
          <a:ext cx="390842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百米比赛成绩汇总表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序号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sym typeface="+mn-ea"/>
                        </a:rPr>
                        <a:t>班级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姓名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性别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百米成绩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圆角矩形 10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3" name="圆角矩形 12">
            <a:hlinkClick r:id="rId1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4" name="圆角矩形 13">
            <a:hlinkClick r:id="rId13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5" name="圆角矩形 14">
            <a:hlinkClick r:id="rId14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412865" y="2533650"/>
            <a:ext cx="4825365" cy="3167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EF6F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   </a:t>
            </a:r>
          </a:p>
          <a:p>
            <a:pPr algn="l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73325" y="1188720"/>
            <a:ext cx="8616950" cy="332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：分析表格数据，发现内在联系</a:t>
            </a: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微软雅黑" panose="020B0503020204020204" pitchFamily="34" charset="-122"/>
              </a:rPr>
              <a:t>②</a:t>
            </a:r>
            <a:r>
              <a:rPr lang="en-US" altLang="zh-CN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分析已有表格，掌握现有数据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36600" y="2171065"/>
          <a:ext cx="4446270" cy="1927225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4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男子百米成绩分组表一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道次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42104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44103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成绩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13.44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名次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143125" y="2635250"/>
          <a:ext cx="3952875" cy="15875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35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参赛报名表</a:t>
                      </a:r>
                    </a:p>
                  </a:txBody>
                  <a:tcPr marL="7937" marR="7937" marT="79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运动员号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41101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严凯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立定跳远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401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41002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刘希梦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42102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王毅洋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男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米</a:t>
                      </a: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37" marR="7937" marT="7937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514600" y="1706245"/>
            <a:ext cx="857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如何将报名表和成绩单中所需的数据，整合到汇总表中呢？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976630" y="4291965"/>
          <a:ext cx="4839335" cy="153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百米比赛成绩汇总表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序号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sym typeface="+mn-ea"/>
                        </a:rPr>
                        <a:t>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图片 4" descr="154d146a-ecff-4d09-be67-ffb4167ef1cf"/>
          <p:cNvPicPr>
            <a:picLocks noChangeAspect="1"/>
          </p:cNvPicPr>
          <p:nvPr/>
        </p:nvPicPr>
        <p:blipFill>
          <a:blip r:embed="rId10"/>
          <a:srcRect b="7237"/>
          <a:stretch>
            <a:fillRect/>
          </a:stretch>
        </p:blipFill>
        <p:spPr>
          <a:xfrm>
            <a:off x="6412865" y="2316480"/>
            <a:ext cx="920115" cy="935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46315" y="2681605"/>
            <a:ext cx="124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我发现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85915" y="3049905"/>
            <a:ext cx="4404360" cy="2593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       </a:t>
            </a:r>
            <a:r>
              <a:rPr lang="zh-CN" altLang="en-US" sz="1600">
                <a:sym typeface="+mn-ea"/>
              </a:rPr>
              <a:t>报名表和成绩单都有且唯一只有（</a:t>
            </a:r>
            <a:r>
              <a:rPr lang="en-US" altLang="zh-CN" sz="1600">
                <a:sym typeface="+mn-ea"/>
              </a:rPr>
              <a:t>     </a:t>
            </a:r>
            <a:r>
              <a:rPr lang="zh-CN" altLang="en-US" sz="1600">
                <a:sym typeface="+mn-ea"/>
              </a:rPr>
              <a:t>）这个共同的数据，在汇总表里也需要有这个数据，以便将其他数据整合汇总到其中。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 </a:t>
            </a:r>
            <a:r>
              <a:rPr lang="en-US" altLang="zh-CN" sz="1600">
                <a:sym typeface="+mn-ea"/>
              </a:rPr>
              <a:t>       </a:t>
            </a:r>
            <a:r>
              <a:rPr lang="zh-CN" altLang="en-US" sz="1600">
                <a:sym typeface="+mn-ea"/>
              </a:rPr>
              <a:t>此时，我们可以对汇总表所需的数据进行最终确认，必须包含的数据有（</a:t>
            </a:r>
            <a:r>
              <a:rPr lang="en-US" altLang="zh-CN" sz="1600">
                <a:sym typeface="+mn-ea"/>
              </a:rPr>
              <a:t>                  </a:t>
            </a:r>
            <a:r>
              <a:rPr lang="zh-CN" altLang="en-US" sz="1600">
                <a:sym typeface="+mn-ea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A.</a:t>
            </a:r>
            <a:r>
              <a:rPr lang="zh-CN" altLang="en-US" sz="1600">
                <a:sym typeface="+mn-ea"/>
              </a:rPr>
              <a:t>班级</a:t>
            </a:r>
            <a:r>
              <a:rPr lang="en-US" altLang="zh-CN" sz="1600">
                <a:sym typeface="+mn-ea"/>
              </a:rPr>
              <a:t>  B.</a:t>
            </a:r>
            <a:r>
              <a:rPr lang="zh-CN" altLang="en-US" sz="1600">
                <a:sym typeface="+mn-ea"/>
              </a:rPr>
              <a:t>姓名</a:t>
            </a:r>
            <a:r>
              <a:rPr lang="en-US" altLang="zh-CN" sz="1600">
                <a:sym typeface="+mn-ea"/>
              </a:rPr>
              <a:t>  C.</a:t>
            </a:r>
            <a:r>
              <a:rPr lang="zh-CN" altLang="en-US" sz="1600">
                <a:sym typeface="+mn-ea"/>
              </a:rPr>
              <a:t>性别</a:t>
            </a:r>
            <a:r>
              <a:rPr lang="en-US" altLang="zh-CN" sz="1600">
                <a:sym typeface="+mn-ea"/>
              </a:rPr>
              <a:t> D.</a:t>
            </a:r>
            <a:r>
              <a:rPr lang="zh-CN" altLang="en-US" sz="1600">
                <a:sym typeface="+mn-ea"/>
              </a:rPr>
              <a:t>百米成绩</a:t>
            </a:r>
            <a:r>
              <a:rPr lang="en-US" altLang="zh-CN" sz="1600">
                <a:sym typeface="+mn-ea"/>
              </a:rPr>
              <a:t>  E.</a:t>
            </a:r>
            <a:r>
              <a:rPr lang="zh-CN" altLang="en-US" sz="1600">
                <a:sym typeface="+mn-ea"/>
              </a:rPr>
              <a:t>运动员号</a:t>
            </a:r>
          </a:p>
          <a:p>
            <a:pPr>
              <a:lnSpc>
                <a:spcPct val="150000"/>
              </a:lnSpc>
            </a:pPr>
            <a:endParaRPr lang="zh-CN" altLang="en-US" sz="16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36600" y="798195"/>
            <a:ext cx="1494790" cy="1518285"/>
            <a:chOff x="1497" y="1843"/>
            <a:chExt cx="2834" cy="28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CFDF8">
                    <a:alpha val="100000"/>
                  </a:srgbClr>
                </a:clrFrom>
                <a:clrTo>
                  <a:srgbClr val="FCFDF8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7" y="1843"/>
              <a:ext cx="2834" cy="283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" y="3996"/>
              <a:ext cx="2066" cy="629"/>
            </a:xfrm>
            <a:prstGeom prst="rect">
              <a:avLst/>
            </a:prstGeom>
            <a:solidFill>
              <a:schemeClr val="bg1"/>
            </a:solidFill>
            <a:ln w="28575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0"/>
              </a:gradFill>
            </a:ln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ctr"/>
              <a:r>
                <a:rPr lang="zh-CN" altLang="en-US" sz="1600">
                  <a:latin typeface="Arial" panose="020B0604020202020204" pitchFamily="34" charset="0"/>
                  <a:ea typeface="微软雅黑" panose="020B0503020204020204" pitchFamily="34" charset="-122"/>
                </a:rPr>
                <a:t>班级讨论</a:t>
              </a:r>
            </a:p>
          </p:txBody>
        </p:sp>
      </p:grpSp>
      <p:sp>
        <p:nvSpPr>
          <p:cNvPr id="14" name="圆角矩形 13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1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],&quot;12&quot;:[25001075],&quot;13&quot;:[4722044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8*141"/>
  <p:tag name="TABLE_ENDDRAG_RECT" val="144*203*398*1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0*151"/>
  <p:tag name="TABLE_ENDDRAG_RECT" val="78*259*350*1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1*151"/>
  <p:tag name="TABLE_ENDDRAG_RECT" val="452*259*311*1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0*151"/>
  <p:tag name="TABLE_ENDDRAG_RECT" val="78*259*350*1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1*151"/>
  <p:tag name="TABLE_ENDDRAG_RECT" val="452*259*311*1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3*144"/>
  <p:tag name="TABLE_ENDDRAG_RECT" val="472*177*323*1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0*151"/>
  <p:tag name="TABLE_ENDDRAG_RECT" val="78*259*350*1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1*151"/>
  <p:tag name="TABLE_ENDDRAG_RECT" val="452*259*311*1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1*121"/>
  <p:tag name="TABLE_ENDDRAG_RECT" val="76*337*381*1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0*151"/>
  <p:tag name="TABLE_ENDDRAG_RECT" val="78*259*350*1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1*151"/>
  <p:tag name="TABLE_ENDDRAG_RECT" val="452*259*311*1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1*121"/>
  <p:tag name="TABLE_ENDDRAG_RECT" val="76*337*381*1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02*235"/>
  <p:tag name="TABLE_ENDDRAG_RECT" val="125*134*602*2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4.27614173228346,&quot;left&quot;:186.3979527559055,&quot;top&quot;:179.27385826771655,&quot;width&quot;:656.052047244094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1857</Words>
  <Application>Microsoft Macintosh PowerPoint</Application>
  <PresentationFormat>宽屏</PresentationFormat>
  <Paragraphs>442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等线 Light</vt:lpstr>
      <vt:lpstr>幼圆</vt:lpstr>
      <vt:lpstr>微软雅黑</vt:lpstr>
      <vt:lpstr>Arial</vt:lpstr>
      <vt:lpstr>黑体</vt:lpstr>
      <vt:lpstr>字体管家棉花糖</vt:lpstr>
      <vt:lpstr>等线</vt:lpstr>
      <vt:lpstr>Calibri</vt:lpstr>
      <vt:lpstr>楷体</vt:lpstr>
      <vt:lpstr>yujianti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方其桂</dc:creator>
  <cp:lastModifiedBy>Microsoft Office User</cp:lastModifiedBy>
  <cp:revision>157</cp:revision>
  <dcterms:created xsi:type="dcterms:W3CDTF">2021-01-10T05:35:00Z</dcterms:created>
  <dcterms:modified xsi:type="dcterms:W3CDTF">2025-02-08T09:14:10Z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073F434D17674A1B98E6B76E912008DE_13</vt:lpwstr>
  </property>
  <property fmtid="{D5CDD505-2E9C-101B-9397-08002B2CF9AE}" pid="3" name="KSOProductBuildVer">
    <vt:lpwstr>2052-12.1.0.19770</vt:lpwstr>
  </property>
</Properties>
</file>