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0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1" r:id="rId2"/>
    <p:sldId id="293" r:id="rId3"/>
    <p:sldId id="257" r:id="rId4"/>
    <p:sldId id="312" r:id="rId5"/>
    <p:sldId id="276" r:id="rId6"/>
    <p:sldId id="277" r:id="rId7"/>
    <p:sldId id="313" r:id="rId8"/>
    <p:sldId id="314" r:id="rId9"/>
    <p:sldId id="315" r:id="rId10"/>
    <p:sldId id="316" r:id="rId11"/>
    <p:sldId id="295" r:id="rId12"/>
    <p:sldId id="306" r:id="rId13"/>
    <p:sldId id="317" r:id="rId14"/>
    <p:sldId id="318" r:id="rId15"/>
    <p:sldId id="319" r:id="rId16"/>
    <p:sldId id="296" r:id="rId17"/>
    <p:sldId id="299" r:id="rId18"/>
    <p:sldId id="310" r:id="rId19"/>
    <p:sldId id="297" r:id="rId20"/>
    <p:sldId id="311" r:id="rId21"/>
    <p:sldId id="26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4C4F8"/>
    <a:srgbClr val="36B1EC"/>
    <a:srgbClr val="D08F52"/>
    <a:srgbClr val="EACDB3"/>
    <a:srgbClr val="FFFFCC"/>
    <a:srgbClr val="ACCCC4"/>
    <a:srgbClr val="10383B"/>
    <a:srgbClr val="5F9C8C"/>
    <a:srgbClr val="154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7"/>
    <p:restoredTop sz="94584"/>
  </p:normalViewPr>
  <p:slideViewPr>
    <p:cSldViewPr snapToGrid="0">
      <p:cViewPr varScale="1">
        <p:scale>
          <a:sx n="83" d="100"/>
          <a:sy n="83" d="100"/>
        </p:scale>
        <p:origin x="1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300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65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左下角文字颜色反差小    已改，水印效果，不适宜太突出。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993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   已改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55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79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83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D4476-6B6B-C8BC-C89D-AEFE38C7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DAA470-9A4D-5F3A-F325-9FBEB6227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0D99CC-5850-B69E-5EFE-08F152287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F34F7D-24C4-5FFB-1645-C535E8A4C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76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7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8392B-22BA-2A07-0052-6FFACFDE1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A90BE46-60F1-CE09-F16E-0535C1C21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43E36B-5531-D970-14C4-B590502D4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C644B0-6834-A5D5-F0CC-DDED3255E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4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7B79F-61C2-1986-2D3E-16BDD4964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5E9E473-E058-9E9B-C994-C26394BD8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9709AF8-B674-2160-D899-C4A0A5B8B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AA1363-0C5B-5613-35D0-E745D8D6E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587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F82C6-776F-15DD-BCBA-B4F3D41B8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FE10E54-E547-C910-62B0-F890286A8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A194DB-DEDD-1E2C-E85F-60DF7B0AB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C40853-B14E-3949-803E-7E8EF0A2F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119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1CEBE-EA12-2215-7306-D0B353977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5CEB2AC-A3D8-C99F-004B-379BCDCDE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18972C4-2DB2-DD79-DCCB-82D842A5F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23A47F-7014-FEFC-39ED-873FA1C1B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49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5C7A475-4C5E-4170-987E-40B2A054D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995D0-6C61-E4A5-417C-75B92E3D3B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2C1E2F20-989F-45F2-ADC3-EE568F2F2541}"/>
              </a:ext>
            </a:extLst>
          </p:cNvPr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5000563-0974-43BB-B124-05B4049791F7}"/>
              </a:ext>
            </a:extLst>
          </p:cNvPr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7D497E-37CB-089A-177E-6539ADF331EC}"/>
              </a:ext>
            </a:extLst>
          </p:cNvPr>
          <p:cNvSpPr txBox="1"/>
          <p:nvPr userDrawn="1"/>
        </p:nvSpPr>
        <p:spPr>
          <a:xfrm>
            <a:off x="971535" y="6008540"/>
            <a:ext cx="311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A4C6AA-6A6A-F7A2-78C4-C590F9B90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0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BC29AD9-B5DA-4D2B-A40C-12752BD7BFF3}"/>
              </a:ext>
            </a:extLst>
          </p:cNvPr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12752FC-E1EE-46EC-A703-3FB98898CA94}"/>
              </a:ext>
            </a:extLst>
          </p:cNvPr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09C078-F26F-4537-5200-B31AF0D97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8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92F090-D920-4F94-BF8C-1EAECA46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2025/2/8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EC21AA4-13DB-4E1A-8A03-D77636733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38A6F0-2830-48DF-83EE-AD83989D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5D34CF-8A1B-7217-4AF5-32DC63520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EDD1D60-733E-7083-3467-7FA5FF30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制作个人手写签名</a:t>
            </a:r>
          </a:p>
        </p:txBody>
      </p:sp>
    </p:spTree>
    <p:extLst>
      <p:ext uri="{BB962C8B-B14F-4D97-AF65-F5344CB8AC3E}">
        <p14:creationId xmlns:p14="http://schemas.microsoft.com/office/powerpoint/2010/main" val="412556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D29443-6CE2-4E61-181C-90C1BCE11E3F}"/>
              </a:ext>
            </a:extLst>
          </p:cNvPr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0CFCAF-CCC9-67E2-40B1-486AE87E66A0}"/>
              </a:ext>
            </a:extLst>
          </p:cNvPr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1E6D0D4-E5CD-41D4-4117-306BA0E001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1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制作个人手写签名</a:t>
            </a:r>
          </a:p>
        </p:txBody>
      </p:sp>
    </p:spTree>
    <p:extLst>
      <p:ext uri="{BB962C8B-B14F-4D97-AF65-F5344CB8AC3E}">
        <p14:creationId xmlns:p14="http://schemas.microsoft.com/office/powerpoint/2010/main" val="303816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制作个人手写签名</a:t>
            </a:r>
          </a:p>
        </p:txBody>
      </p:sp>
    </p:spTree>
    <p:extLst>
      <p:ext uri="{BB962C8B-B14F-4D97-AF65-F5344CB8AC3E}">
        <p14:creationId xmlns:p14="http://schemas.microsoft.com/office/powerpoint/2010/main" val="195983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制作个人手写签名</a:t>
            </a:r>
          </a:p>
        </p:txBody>
      </p:sp>
    </p:spTree>
    <p:extLst>
      <p:ext uri="{BB962C8B-B14F-4D97-AF65-F5344CB8AC3E}">
        <p14:creationId xmlns:p14="http://schemas.microsoft.com/office/powerpoint/2010/main" val="99339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制作个人手写签名</a:t>
            </a:r>
          </a:p>
        </p:txBody>
      </p:sp>
    </p:spTree>
    <p:extLst>
      <p:ext uri="{BB962C8B-B14F-4D97-AF65-F5344CB8AC3E}">
        <p14:creationId xmlns:p14="http://schemas.microsoft.com/office/powerpoint/2010/main" val="43315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C7B384-D0A9-4A3E-B82E-077F105B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849284-3658-45CD-BF30-8EAD1DBAE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2F3AF-091B-4156-B56F-3DCE4D4E1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2025/2/8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3584E4-5855-43CF-9837-F80656EC1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0FE4E5-56D8-47EF-B089-AE5DCD1B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50" r:id="rId3"/>
    <p:sldLayoutId id="2147483671" r:id="rId4"/>
    <p:sldLayoutId id="2147483674" r:id="rId5"/>
    <p:sldLayoutId id="2147483672" r:id="rId6"/>
    <p:sldLayoutId id="2147483651" r:id="rId7"/>
    <p:sldLayoutId id="2147483675" r:id="rId8"/>
    <p:sldLayoutId id="2147483673" r:id="rId9"/>
    <p:sldLayoutId id="2147483661" r:id="rId10"/>
    <p:sldLayoutId id="2147483653" r:id="rId11"/>
    <p:sldLayoutId id="21474836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0.xml"/><Relationship Id="rId3" Type="http://schemas.openxmlformats.org/officeDocument/2006/relationships/tags" Target="../tags/tag19.xml"/><Relationship Id="rId7" Type="http://schemas.openxmlformats.org/officeDocument/2006/relationships/image" Target="../media/image20.png"/><Relationship Id="rId12" Type="http://schemas.openxmlformats.org/officeDocument/2006/relationships/slide" Target="slide1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9.xml"/><Relationship Id="rId11" Type="http://schemas.openxmlformats.org/officeDocument/2006/relationships/slide" Target="slide12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6.xml"/><Relationship Id="rId4" Type="http://schemas.openxmlformats.org/officeDocument/2006/relationships/tags" Target="../tags/tag20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7.xml"/><Relationship Id="rId3" Type="http://schemas.openxmlformats.org/officeDocument/2006/relationships/tags" Target="../tags/tag23.xml"/><Relationship Id="rId7" Type="http://schemas.openxmlformats.org/officeDocument/2006/relationships/image" Target="../media/image29.png"/><Relationship Id="rId12" Type="http://schemas.openxmlformats.org/officeDocument/2006/relationships/slide" Target="slide1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1.png"/><Relationship Id="rId4" Type="http://schemas.openxmlformats.org/officeDocument/2006/relationships/tags" Target="../tags/tag24.xml"/><Relationship Id="rId9" Type="http://schemas.openxmlformats.org/officeDocument/2006/relationships/image" Target="../media/image30.png"/><Relationship Id="rId14" Type="http://schemas.openxmlformats.org/officeDocument/2006/relationships/slide" Target="slide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7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5.xml"/><Relationship Id="rId12" Type="http://schemas.openxmlformats.org/officeDocument/2006/relationships/slide" Target="slide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28.xml"/><Relationship Id="rId11" Type="http://schemas.openxmlformats.org/officeDocument/2006/relationships/slide" Target="slide5.xml"/><Relationship Id="rId5" Type="http://schemas.openxmlformats.org/officeDocument/2006/relationships/tags" Target="../tags/tag27.xml"/><Relationship Id="rId10" Type="http://schemas.openxmlformats.org/officeDocument/2006/relationships/image" Target="../media/image32.png"/><Relationship Id="rId4" Type="http://schemas.openxmlformats.org/officeDocument/2006/relationships/tags" Target="../tags/tag26.xml"/><Relationship Id="rId9" Type="http://schemas.openxmlformats.org/officeDocument/2006/relationships/image" Target="../media/image20.png"/><Relationship Id="rId14" Type="http://schemas.openxmlformats.org/officeDocument/2006/relationships/slide" Target="slide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2.xml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5.xml"/><Relationship Id="rId12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tags" Target="../tags/tag32.xml"/><Relationship Id="rId11" Type="http://schemas.openxmlformats.org/officeDocument/2006/relationships/image" Target="../media/image34.png"/><Relationship Id="rId5" Type="http://schemas.openxmlformats.org/officeDocument/2006/relationships/tags" Target="../tags/tag31.xml"/><Relationship Id="rId15" Type="http://schemas.openxmlformats.org/officeDocument/2006/relationships/slide" Target="slide20.xml"/><Relationship Id="rId10" Type="http://schemas.openxmlformats.org/officeDocument/2006/relationships/image" Target="../media/image33.png"/><Relationship Id="rId4" Type="http://schemas.openxmlformats.org/officeDocument/2006/relationships/tags" Target="../tags/tag30.xml"/><Relationship Id="rId9" Type="http://schemas.openxmlformats.org/officeDocument/2006/relationships/image" Target="../media/image20.png"/><Relationship Id="rId1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5.xml"/><Relationship Id="rId7" Type="http://schemas.openxmlformats.org/officeDocument/2006/relationships/image" Target="../media/image20.png"/><Relationship Id="rId12" Type="http://schemas.openxmlformats.org/officeDocument/2006/relationships/slide" Target="slide20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8.png"/><Relationship Id="rId11" Type="http://schemas.openxmlformats.org/officeDocument/2006/relationships/slide" Target="slide17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2.xml"/><Relationship Id="rId4" Type="http://schemas.openxmlformats.org/officeDocument/2006/relationships/tags" Target="../tags/tag36.xml"/><Relationship Id="rId9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39.xml"/><Relationship Id="rId7" Type="http://schemas.openxmlformats.org/officeDocument/2006/relationships/image" Target="../media/image3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20.png"/><Relationship Id="rId11" Type="http://schemas.openxmlformats.org/officeDocument/2006/relationships/slide" Target="slide2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7.xml"/><Relationship Id="rId4" Type="http://schemas.openxmlformats.org/officeDocument/2006/relationships/tags" Target="../tags/tag40.xml"/><Relationship Id="rId9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20.xml"/><Relationship Id="rId3" Type="http://schemas.openxmlformats.org/officeDocument/2006/relationships/tags" Target="../tags/tag43.xml"/><Relationship Id="rId7" Type="http://schemas.openxmlformats.org/officeDocument/2006/relationships/image" Target="../media/image39.png"/><Relationship Id="rId12" Type="http://schemas.openxmlformats.org/officeDocument/2006/relationships/slide" Target="slide1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38.jpeg"/><Relationship Id="rId11" Type="http://schemas.openxmlformats.org/officeDocument/2006/relationships/slide" Target="slide12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5.xml"/><Relationship Id="rId4" Type="http://schemas.openxmlformats.org/officeDocument/2006/relationships/tags" Target="../tags/tag44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47.xml"/><Relationship Id="rId7" Type="http://schemas.openxmlformats.org/officeDocument/2006/relationships/image" Target="../media/image38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11.xml"/><Relationship Id="rId11" Type="http://schemas.openxmlformats.org/officeDocument/2006/relationships/slide" Target="slide20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7.xml"/><Relationship Id="rId4" Type="http://schemas.openxmlformats.org/officeDocument/2006/relationships/tags" Target="../tags/tag48.xml"/><Relationship Id="rId9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12" Type="http://schemas.openxmlformats.org/officeDocument/2006/relationships/slide" Target="slide2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5.xml"/><Relationship Id="rId11" Type="http://schemas.openxmlformats.org/officeDocument/2006/relationships/slide" Target="slide17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2.xml"/><Relationship Id="rId4" Type="http://schemas.openxmlformats.org/officeDocument/2006/relationships/tags" Target="../tags/tag4.xml"/><Relationship Id="rId9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0.xml"/><Relationship Id="rId3" Type="http://schemas.openxmlformats.org/officeDocument/2006/relationships/tags" Target="../tags/tag7.xml"/><Relationship Id="rId7" Type="http://schemas.openxmlformats.org/officeDocument/2006/relationships/image" Target="../media/image22.png"/><Relationship Id="rId12" Type="http://schemas.openxmlformats.org/officeDocument/2006/relationships/slide" Target="slide1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6.xml"/><Relationship Id="rId11" Type="http://schemas.openxmlformats.org/officeDocument/2006/relationships/slide" Target="slide12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6.xml"/><Relationship Id="rId4" Type="http://schemas.openxmlformats.org/officeDocument/2006/relationships/tags" Target="../tags/tag8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1.xml"/><Relationship Id="rId7" Type="http://schemas.openxmlformats.org/officeDocument/2006/relationships/image" Target="../media/image20.png"/><Relationship Id="rId12" Type="http://schemas.openxmlformats.org/officeDocument/2006/relationships/slide" Target="slide20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11" Type="http://schemas.openxmlformats.org/officeDocument/2006/relationships/slide" Target="slide17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2.xml"/><Relationship Id="rId4" Type="http://schemas.openxmlformats.org/officeDocument/2006/relationships/tags" Target="../tags/tag12.xml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5.xml"/><Relationship Id="rId7" Type="http://schemas.openxmlformats.org/officeDocument/2006/relationships/image" Target="../media/image25.png"/><Relationship Id="rId12" Type="http://schemas.openxmlformats.org/officeDocument/2006/relationships/slide" Target="slide20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8.xml"/><Relationship Id="rId11" Type="http://schemas.openxmlformats.org/officeDocument/2006/relationships/slide" Target="slide17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2.xml"/><Relationship Id="rId4" Type="http://schemas.openxmlformats.org/officeDocument/2006/relationships/tags" Target="../tags/tag16.xml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D7E93CD-BE16-4A6D-97C8-96683F7E3B6C}"/>
              </a:ext>
            </a:extLst>
          </p:cNvPr>
          <p:cNvSpPr txBox="1"/>
          <p:nvPr/>
        </p:nvSpPr>
        <p:spPr>
          <a:xfrm>
            <a:off x="3972662" y="5188896"/>
            <a:ext cx="431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合肥市六安路小学荣城花园分校   张彬彬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256871-DA13-F4A6-8D33-BC9952723CDC}"/>
              </a:ext>
            </a:extLst>
          </p:cNvPr>
          <p:cNvSpPr txBox="1"/>
          <p:nvPr/>
        </p:nvSpPr>
        <p:spPr>
          <a:xfrm>
            <a:off x="7087278" y="3472055"/>
            <a:ext cx="35253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计算机编码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D9C11C-A0CC-6CA5-FB1E-816906ED2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8F0753-78DC-91B5-73EF-3720F6ADB715}"/>
              </a:ext>
            </a:extLst>
          </p:cNvPr>
          <p:cNvSpPr txBox="1"/>
          <p:nvPr/>
        </p:nvSpPr>
        <p:spPr>
          <a:xfrm>
            <a:off x="7213642" y="1149966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积极参与班级管理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6CBA26-BC71-4034-E87C-740604474F43}"/>
              </a:ext>
            </a:extLst>
          </p:cNvPr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四年级下册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60" y="3951764"/>
            <a:ext cx="2474265" cy="24742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01FDA20-2E3E-A485-C52A-DCA52A19D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71" y="2401545"/>
            <a:ext cx="8689655" cy="144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D985A-B1D8-6222-F7D6-EB91FC89E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0DC99D6-AE2C-FF2F-046C-6B7EAACEB37B}"/>
              </a:ext>
            </a:extLst>
          </p:cNvPr>
          <p:cNvSpPr txBox="1"/>
          <p:nvPr/>
        </p:nvSpPr>
        <p:spPr>
          <a:xfrm>
            <a:off x="1012673" y="990449"/>
            <a:ext cx="368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．计算机中的汉字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AC58289-BAD3-173E-269E-7CC1EFB60DAA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E0D08C5-2856-94CD-AB59-57CED418D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ABD1A9F-9C30-22F7-46C4-3992992A5EE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试一试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58D7CC91-B944-56B1-A1EC-E077760F8970}"/>
              </a:ext>
            </a:extLst>
          </p:cNvPr>
          <p:cNvSpPr txBox="1"/>
          <p:nvPr/>
        </p:nvSpPr>
        <p:spPr>
          <a:xfrm>
            <a:off x="3072138" y="2061573"/>
            <a:ext cx="761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尝试在</a:t>
            </a:r>
            <a:r>
              <a:rPr kumimoji="1" lang="en-US" altLang="zh-CN" sz="2400" dirty="0"/>
              <a:t>Excel</a:t>
            </a:r>
            <a:r>
              <a:rPr kumimoji="1" lang="zh-CN" altLang="en-US" sz="2400" dirty="0"/>
              <a:t>表格中模拟录入“中”字，并用“</a:t>
            </a:r>
            <a:r>
              <a:rPr kumimoji="1" lang="en-US" altLang="zh-CN" sz="2400" dirty="0"/>
              <a:t>0</a:t>
            </a:r>
            <a:r>
              <a:rPr kumimoji="1" lang="zh-CN" altLang="en-US" sz="2400" dirty="0"/>
              <a:t>”、“</a:t>
            </a:r>
            <a:r>
              <a:rPr kumimoji="1" lang="en-US" altLang="zh-CN" sz="2400" dirty="0"/>
              <a:t>1</a:t>
            </a:r>
            <a:r>
              <a:rPr kumimoji="1" lang="zh-CN" altLang="en-US" sz="2400" dirty="0"/>
              <a:t>”记录。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7C7464-1E4C-2B93-1571-6BFE3B768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8231" y="32907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3A90460-2A4C-7927-1D15-217190245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633" y="2762767"/>
            <a:ext cx="2276935" cy="214231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1F22E1D-3496-8365-1371-807BEED49962}"/>
              </a:ext>
            </a:extLst>
          </p:cNvPr>
          <p:cNvSpPr txBox="1"/>
          <p:nvPr/>
        </p:nvSpPr>
        <p:spPr>
          <a:xfrm>
            <a:off x="6039296" y="3078795"/>
            <a:ext cx="4233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记录的</a:t>
            </a:r>
            <a:r>
              <a:rPr kumimoji="1" lang="en-US" altLang="zh-CN" sz="2000" dirty="0"/>
              <a:t>0</a:t>
            </a:r>
            <a:r>
              <a:rPr kumimoji="1" lang="zh-CN" altLang="en-US" sz="2000" dirty="0"/>
              <a:t>、</a:t>
            </a:r>
            <a:r>
              <a:rPr kumimoji="1" lang="en-US" altLang="zh-CN" sz="2000" dirty="0"/>
              <a:t>1</a:t>
            </a:r>
            <a:r>
              <a:rPr kumimoji="1" lang="zh-CN" altLang="en-US" sz="2000" dirty="0"/>
              <a:t>编码是：</a:t>
            </a:r>
            <a:r>
              <a:rPr kumimoji="1" lang="en-US" altLang="zh-CN" sz="2000" dirty="0"/>
              <a:t>________________________________________________________________________________________________________________________________________________________</a:t>
            </a:r>
            <a:r>
              <a:rPr kumimoji="1" lang="zh-CN" altLang="en-US" sz="2000" dirty="0"/>
              <a:t>。</a:t>
            </a:r>
            <a:endParaRPr kumimoji="1" lang="en-US" altLang="zh-CN" sz="2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F9DD308-24B9-E74F-2CF7-6BBEBE83EE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3316" y="4519836"/>
            <a:ext cx="1248697" cy="1217193"/>
          </a:xfrm>
          <a:prstGeom prst="rect">
            <a:avLst/>
          </a:prstGeom>
        </p:spPr>
      </p:pic>
      <p:sp>
        <p:nvSpPr>
          <p:cNvPr id="17" name="对话气泡: 椭圆形 16">
            <a:extLst>
              <a:ext uri="{FF2B5EF4-FFF2-40B4-BE49-F238E27FC236}">
                <a16:creationId xmlns:a16="http://schemas.microsoft.com/office/drawing/2014/main" id="{C96F7430-6CE6-7B0F-5B34-FDA2B1B941A0}"/>
              </a:ext>
            </a:extLst>
          </p:cNvPr>
          <p:cNvSpPr/>
          <p:nvPr/>
        </p:nvSpPr>
        <p:spPr>
          <a:xfrm>
            <a:off x="9123109" y="4166491"/>
            <a:ext cx="1346004" cy="658761"/>
          </a:xfrm>
          <a:prstGeom prst="wedgeEllipseCallout">
            <a:avLst>
              <a:gd name="adj1" fmla="val 37753"/>
              <a:gd name="adj2" fmla="val 5356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0000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大家的记录结果一样吗</a:t>
            </a:r>
            <a:r>
              <a:rPr lang="en-US" altLang="zh-CN" sz="1200" dirty="0">
                <a:solidFill>
                  <a:srgbClr val="000000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?</a:t>
            </a:r>
            <a:endParaRPr lang="zh-CN" altLang="en-US" sz="12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828F6D2-335E-85DD-91B1-46AA1BF805E3}"/>
              </a:ext>
            </a:extLst>
          </p:cNvPr>
          <p:cNvSpPr txBox="1"/>
          <p:nvPr/>
        </p:nvSpPr>
        <p:spPr>
          <a:xfrm>
            <a:off x="3920013" y="5214629"/>
            <a:ext cx="5125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C00000"/>
                </a:solidFill>
              </a:rPr>
              <a:t>小结：同一个汉字可能有不同编码方式</a:t>
            </a:r>
          </a:p>
        </p:txBody>
      </p:sp>
      <p:sp>
        <p:nvSpPr>
          <p:cNvPr id="4" name="圆角矩形 5">
            <a:hlinkClick r:id="rId10" action="ppaction://hlinksldjump"/>
            <a:extLst>
              <a:ext uri="{FF2B5EF4-FFF2-40B4-BE49-F238E27FC236}">
                <a16:creationId xmlns:a16="http://schemas.microsoft.com/office/drawing/2014/main" id="{8FF17469-46BB-CD0A-5BFB-307B460C03A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8" name="圆角矩形 6">
            <a:hlinkClick r:id="rId11" action="ppaction://hlinksldjump"/>
            <a:extLst>
              <a:ext uri="{FF2B5EF4-FFF2-40B4-BE49-F238E27FC236}">
                <a16:creationId xmlns:a16="http://schemas.microsoft.com/office/drawing/2014/main" id="{3E5F484F-49F6-67B7-79AC-D12CD462B82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0" name="圆角矩形 8">
            <a:hlinkClick r:id="rId12" action="ppaction://hlinksldjump"/>
            <a:extLst>
              <a:ext uri="{FF2B5EF4-FFF2-40B4-BE49-F238E27FC236}">
                <a16:creationId xmlns:a16="http://schemas.microsoft.com/office/drawing/2014/main" id="{B4AA1216-BDF4-7FD3-5991-8E90FB5C65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2" name="圆角矩形 9">
            <a:hlinkClick r:id="rId13" action="ppaction://hlinksldjump"/>
            <a:extLst>
              <a:ext uri="{FF2B5EF4-FFF2-40B4-BE49-F238E27FC236}">
                <a16:creationId xmlns:a16="http://schemas.microsoft.com/office/drawing/2014/main" id="{06623C68-AC5E-F7E1-00DB-5D2BA2CEA5B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26143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CDBC72-6871-61FA-B12B-FA4E65947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731309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6ECEB0E-CE44-4817-1A9B-C30B8633D4DB}"/>
              </a:ext>
            </a:extLst>
          </p:cNvPr>
          <p:cNvGrpSpPr/>
          <p:nvPr/>
        </p:nvGrpSpPr>
        <p:grpSpPr>
          <a:xfrm>
            <a:off x="4452808" y="3726224"/>
            <a:ext cx="2593165" cy="461665"/>
            <a:chOff x="2953352" y="3684017"/>
            <a:chExt cx="2593165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C84C19A-E173-FBA4-5A95-F0876DD37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EEF7FAB-048F-379A-13C2-1C9216C9A31C}"/>
                </a:ext>
              </a:extLst>
            </p:cNvPr>
            <p:cNvSpPr txBox="1"/>
            <p:nvPr/>
          </p:nvSpPr>
          <p:spPr>
            <a:xfrm>
              <a:off x="3505574" y="3684017"/>
              <a:ext cx="2040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制作个性签名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34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0B06EA4-912D-4710-5BD0-EF44710A22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9969282" y="3986325"/>
            <a:ext cx="1175987" cy="18175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8FB86D-0104-6708-83B3-8DB2CBB47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519" y="2153154"/>
            <a:ext cx="3970035" cy="274197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5335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．打开“专用字符编辑器”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365123" y="1385704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学一学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FD73734-05E2-2D43-2A54-FE8D1313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3903"/>
          <a:stretch/>
        </p:blipFill>
        <p:spPr>
          <a:xfrm>
            <a:off x="1870026" y="2364760"/>
            <a:ext cx="2451619" cy="212847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标注: 线形 11">
            <a:extLst>
              <a:ext uri="{FF2B5EF4-FFF2-40B4-BE49-F238E27FC236}">
                <a16:creationId xmlns:a16="http://schemas.microsoft.com/office/drawing/2014/main" id="{4818B19C-C985-1405-E301-C892A8D1DB6A}"/>
              </a:ext>
            </a:extLst>
          </p:cNvPr>
          <p:cNvSpPr/>
          <p:nvPr/>
        </p:nvSpPr>
        <p:spPr>
          <a:xfrm>
            <a:off x="3823772" y="2046912"/>
            <a:ext cx="2074981" cy="584775"/>
          </a:xfrm>
          <a:prstGeom prst="borderCallout1">
            <a:avLst>
              <a:gd name="adj1" fmla="val 43971"/>
              <a:gd name="adj2" fmla="val 196"/>
              <a:gd name="adj3" fmla="val 105775"/>
              <a:gd name="adj4" fmla="val -298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开始菜单中键入并打开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5330F9E-C6C0-A347-F9FA-830F94876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28642" r="3672" b="22174"/>
          <a:stretch/>
        </p:blipFill>
        <p:spPr>
          <a:xfrm rot="20784376" flipV="1">
            <a:off x="4156116" y="3282657"/>
            <a:ext cx="2326897" cy="1211159"/>
          </a:xfrm>
          <a:prstGeom prst="rect">
            <a:avLst/>
          </a:prstGeom>
        </p:spPr>
      </p:pic>
      <p:sp>
        <p:nvSpPr>
          <p:cNvPr id="3" name="圆角矩形 7">
            <a:hlinkClick r:id="rId11" action="ppaction://hlinksldjump"/>
            <a:extLst>
              <a:ext uri="{FF2B5EF4-FFF2-40B4-BE49-F238E27FC236}">
                <a16:creationId xmlns:a16="http://schemas.microsoft.com/office/drawing/2014/main" id="{888638E7-26B4-2F21-E5E6-62F2A87209B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8">
            <a:hlinkClick r:id="rId12" action="ppaction://hlinksldjump"/>
            <a:extLst>
              <a:ext uri="{FF2B5EF4-FFF2-40B4-BE49-F238E27FC236}">
                <a16:creationId xmlns:a16="http://schemas.microsoft.com/office/drawing/2014/main" id="{DF35C24A-8E36-B9FB-DEB4-0A1AFD4558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10">
            <a:hlinkClick r:id="rId13" action="ppaction://hlinksldjump"/>
            <a:extLst>
              <a:ext uri="{FF2B5EF4-FFF2-40B4-BE49-F238E27FC236}">
                <a16:creationId xmlns:a16="http://schemas.microsoft.com/office/drawing/2014/main" id="{95846CEA-8BD9-D2FA-F101-A0F25C70B6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12">
            <a:hlinkClick r:id="rId14" action="ppaction://hlinksldjump"/>
            <a:extLst>
              <a:ext uri="{FF2B5EF4-FFF2-40B4-BE49-F238E27FC236}">
                <a16:creationId xmlns:a16="http://schemas.microsoft.com/office/drawing/2014/main" id="{CF597054-279D-5F67-B3D7-89750B8A118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1056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5CB6-CF19-2BF1-D051-C72D27FC9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65EA48F-4E28-D2C2-691C-6FF7067340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9969282" y="3986325"/>
            <a:ext cx="1175987" cy="181759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602ED07-232E-23DA-89EC-89301FEAF608}"/>
              </a:ext>
            </a:extLst>
          </p:cNvPr>
          <p:cNvSpPr txBox="1"/>
          <p:nvPr/>
        </p:nvSpPr>
        <p:spPr>
          <a:xfrm>
            <a:off x="1012673" y="990449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．制作个性手写签名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13078CA-9E7A-6D56-33CA-C9236205CD49}"/>
              </a:ext>
            </a:extLst>
          </p:cNvPr>
          <p:cNvGrpSpPr/>
          <p:nvPr/>
        </p:nvGrpSpPr>
        <p:grpSpPr>
          <a:xfrm>
            <a:off x="1365123" y="1385704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D1637FC-9371-20CC-99F7-CE8621948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736DF67-7020-0F66-4841-3D50A209ACE7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F291CB6-FFE2-B3DD-088E-6DEF7F1FEA72}"/>
              </a:ext>
            </a:extLst>
          </p:cNvPr>
          <p:cNvSpPr txBox="1"/>
          <p:nvPr/>
        </p:nvSpPr>
        <p:spPr>
          <a:xfrm>
            <a:off x="2854988" y="1844424"/>
            <a:ext cx="761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观看制作手写签名视频并尝试自主制作。</a:t>
            </a:r>
          </a:p>
        </p:txBody>
      </p:sp>
      <p:pic>
        <p:nvPicPr>
          <p:cNvPr id="4" name="1.制作手写字符方法">
            <a:hlinkClick r:id="" action="ppaction://media"/>
            <a:extLst>
              <a:ext uri="{FF2B5EF4-FFF2-40B4-BE49-F238E27FC236}">
                <a16:creationId xmlns:a16="http://schemas.microsoft.com/office/drawing/2014/main" id="{7183F0CF-CEA1-B9C6-37B2-FB92891B9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2716" y="2306089"/>
            <a:ext cx="4862058" cy="341798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A38E6EA-657F-E7CE-3863-2143ECA51C9C}"/>
              </a:ext>
            </a:extLst>
          </p:cNvPr>
          <p:cNvSpPr txBox="1"/>
          <p:nvPr/>
        </p:nvSpPr>
        <p:spPr>
          <a:xfrm>
            <a:off x="1709712" y="2821131"/>
            <a:ext cx="2469653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a.</a:t>
            </a:r>
            <a:r>
              <a:rPr kumimoji="1" lang="zh-CN" altLang="en-US" sz="2400" dirty="0"/>
              <a:t>选择代码位置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CDC84F8-F040-B875-C80D-54C301E83622}"/>
              </a:ext>
            </a:extLst>
          </p:cNvPr>
          <p:cNvSpPr txBox="1"/>
          <p:nvPr/>
        </p:nvSpPr>
        <p:spPr>
          <a:xfrm>
            <a:off x="1709711" y="3364354"/>
            <a:ext cx="2469653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b.</a:t>
            </a:r>
            <a:r>
              <a:rPr kumimoji="1" lang="zh-CN" altLang="en-US" sz="2400" dirty="0"/>
              <a:t>手写录入文字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C09DED0-DF86-72EC-7F32-FEBA4CD033C3}"/>
              </a:ext>
            </a:extLst>
          </p:cNvPr>
          <p:cNvSpPr txBox="1"/>
          <p:nvPr/>
        </p:nvSpPr>
        <p:spPr>
          <a:xfrm>
            <a:off x="1709711" y="3888895"/>
            <a:ext cx="2469653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c.</a:t>
            </a:r>
            <a:r>
              <a:rPr kumimoji="1" lang="zh-CN" altLang="en-US" sz="2400" dirty="0"/>
              <a:t>保存文字代码</a:t>
            </a:r>
          </a:p>
        </p:txBody>
      </p:sp>
      <p:sp>
        <p:nvSpPr>
          <p:cNvPr id="8" name="圆角矩形 7">
            <a:hlinkClick r:id="rId11" action="ppaction://hlinksldjump"/>
            <a:extLst>
              <a:ext uri="{FF2B5EF4-FFF2-40B4-BE49-F238E27FC236}">
                <a16:creationId xmlns:a16="http://schemas.microsoft.com/office/drawing/2014/main" id="{191F30AA-AF99-3888-F3B4-2A6BD6035A9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1" name="圆角矩形 8">
            <a:hlinkClick r:id="rId12" action="ppaction://hlinksldjump"/>
            <a:extLst>
              <a:ext uri="{FF2B5EF4-FFF2-40B4-BE49-F238E27FC236}">
                <a16:creationId xmlns:a16="http://schemas.microsoft.com/office/drawing/2014/main" id="{E1D67909-8656-EACA-8240-7DF1DF41572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2" name="圆角矩形 10">
            <a:hlinkClick r:id="rId13" action="ppaction://hlinksldjump"/>
            <a:extLst>
              <a:ext uri="{FF2B5EF4-FFF2-40B4-BE49-F238E27FC236}">
                <a16:creationId xmlns:a16="http://schemas.microsoft.com/office/drawing/2014/main" id="{76413E5E-6BD6-1B7E-F126-FF1854187BC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4" name="圆角矩形 12">
            <a:hlinkClick r:id="rId14" action="ppaction://hlinksldjump"/>
            <a:extLst>
              <a:ext uri="{FF2B5EF4-FFF2-40B4-BE49-F238E27FC236}">
                <a16:creationId xmlns:a16="http://schemas.microsoft.com/office/drawing/2014/main" id="{789727C4-2EF4-C452-EEA1-308519067E7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3190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EDD38-ED83-536C-0A61-EFF6F063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76FE642-2896-7F1E-3289-58DBA3F94D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9969282" y="3986325"/>
            <a:ext cx="1175987" cy="181759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B26972A-5D44-C33A-4212-40FB33548FAF}"/>
              </a:ext>
            </a:extLst>
          </p:cNvPr>
          <p:cNvSpPr txBox="1"/>
          <p:nvPr/>
        </p:nvSpPr>
        <p:spPr>
          <a:xfrm>
            <a:off x="1012673" y="990449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．调用签名流程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1010C47-0DD0-E600-94EC-6392BAF08F09}"/>
              </a:ext>
            </a:extLst>
          </p:cNvPr>
          <p:cNvGrpSpPr/>
          <p:nvPr/>
        </p:nvGrpSpPr>
        <p:grpSpPr>
          <a:xfrm>
            <a:off x="1365123" y="1385704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CC57427-2A7E-68A1-C5B3-04E66054C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AF98399-2171-7F8E-3B45-BA98DE61DBC5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做一做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AE22EAE-AFA8-160D-3376-988881B53EA3}"/>
              </a:ext>
            </a:extLst>
          </p:cNvPr>
          <p:cNvSpPr txBox="1"/>
          <p:nvPr/>
        </p:nvSpPr>
        <p:spPr>
          <a:xfrm>
            <a:off x="2854988" y="1844424"/>
            <a:ext cx="761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观看视频，利用字符映射表调用手写字体。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1BF6404-9581-2EAA-0A2C-53807785E0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8652" y="2866489"/>
            <a:ext cx="2831772" cy="179087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标注: 线形 11">
            <a:extLst>
              <a:ext uri="{FF2B5EF4-FFF2-40B4-BE49-F238E27FC236}">
                <a16:creationId xmlns:a16="http://schemas.microsoft.com/office/drawing/2014/main" id="{56A9B56C-7190-4D41-01C5-27AA61D513E5}"/>
              </a:ext>
            </a:extLst>
          </p:cNvPr>
          <p:cNvSpPr/>
          <p:nvPr/>
        </p:nvSpPr>
        <p:spPr>
          <a:xfrm>
            <a:off x="3509140" y="2515371"/>
            <a:ext cx="2074981" cy="584775"/>
          </a:xfrm>
          <a:prstGeom prst="borderCallout1">
            <a:avLst>
              <a:gd name="adj1" fmla="val 43971"/>
              <a:gd name="adj2" fmla="val 196"/>
              <a:gd name="adj3" fmla="val 105775"/>
              <a:gd name="adj4" fmla="val -298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开始菜单中键入并打开</a:t>
            </a:r>
          </a:p>
        </p:txBody>
      </p:sp>
      <p:pic>
        <p:nvPicPr>
          <p:cNvPr id="14" name="2.调用手写字符方法">
            <a:hlinkClick r:id="" action="ppaction://media"/>
            <a:extLst>
              <a:ext uri="{FF2B5EF4-FFF2-40B4-BE49-F238E27FC236}">
                <a16:creationId xmlns:a16="http://schemas.microsoft.com/office/drawing/2014/main" id="{4F3597F4-CDBC-C310-D540-865739148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10664" y="2264536"/>
            <a:ext cx="4119351" cy="356169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圆角矩形 7">
            <a:hlinkClick r:id="rId12" action="ppaction://hlinksldjump"/>
            <a:extLst>
              <a:ext uri="{FF2B5EF4-FFF2-40B4-BE49-F238E27FC236}">
                <a16:creationId xmlns:a16="http://schemas.microsoft.com/office/drawing/2014/main" id="{CF0B5B27-2C9E-231F-01CE-634BC4CAD2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8" name="圆角矩形 8">
            <a:hlinkClick r:id="rId13" action="ppaction://hlinksldjump"/>
            <a:extLst>
              <a:ext uri="{FF2B5EF4-FFF2-40B4-BE49-F238E27FC236}">
                <a16:creationId xmlns:a16="http://schemas.microsoft.com/office/drawing/2014/main" id="{3FCEB44B-CBD4-A85D-FB02-11E32FAF89C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10">
            <a:hlinkClick r:id="rId14" action="ppaction://hlinksldjump"/>
            <a:extLst>
              <a:ext uri="{FF2B5EF4-FFF2-40B4-BE49-F238E27FC236}">
                <a16:creationId xmlns:a16="http://schemas.microsoft.com/office/drawing/2014/main" id="{F0F2EFFE-2685-199B-8A4B-3326D06F6E3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12">
            <a:hlinkClick r:id="rId15" action="ppaction://hlinksldjump"/>
            <a:extLst>
              <a:ext uri="{FF2B5EF4-FFF2-40B4-BE49-F238E27FC236}">
                <a16:creationId xmlns:a16="http://schemas.microsoft.com/office/drawing/2014/main" id="{972FF542-0DF1-5496-D8D5-073133F7ABB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5892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79EE-BF54-09CE-29D2-37E1E9DCC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F7A46A-A2AF-613E-5D3E-A05194F1DE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7897879" y="3232354"/>
            <a:ext cx="1536577" cy="237492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BBC340C-30A9-4D3D-19DB-C025E70BE266}"/>
              </a:ext>
            </a:extLst>
          </p:cNvPr>
          <p:cNvSpPr txBox="1"/>
          <p:nvPr/>
        </p:nvSpPr>
        <p:spPr>
          <a:xfrm>
            <a:off x="1012673" y="990449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4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．展示个性签名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546C40D-234C-356A-6090-E285772F6C26}"/>
              </a:ext>
            </a:extLst>
          </p:cNvPr>
          <p:cNvGrpSpPr/>
          <p:nvPr/>
        </p:nvGrpSpPr>
        <p:grpSpPr>
          <a:xfrm>
            <a:off x="1365123" y="1385704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DAC645A-4230-AE3C-47B8-3A01187F3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6EE3630-3EB0-5D04-E1AE-C0993C25D2B6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秀一秀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4F3C9B1-82DD-C20D-B3CA-67580704CC44}"/>
              </a:ext>
            </a:extLst>
          </p:cNvPr>
          <p:cNvSpPr txBox="1"/>
          <p:nvPr/>
        </p:nvSpPr>
        <p:spPr>
          <a:xfrm>
            <a:off x="2854988" y="1844424"/>
            <a:ext cx="530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交流分享自己的个性签名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CB2096-3C0F-5FEA-D5B5-2BBE5D54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6238" y="2595076"/>
            <a:ext cx="2454699" cy="1274556"/>
          </a:xfrm>
          <a:prstGeom prst="rect">
            <a:avLst/>
          </a:prstGeom>
        </p:spPr>
      </p:pic>
      <p:sp>
        <p:nvSpPr>
          <p:cNvPr id="4" name="圆角矩形 7">
            <a:hlinkClick r:id="rId9" action="ppaction://hlinksldjump"/>
            <a:extLst>
              <a:ext uri="{FF2B5EF4-FFF2-40B4-BE49-F238E27FC236}">
                <a16:creationId xmlns:a16="http://schemas.microsoft.com/office/drawing/2014/main" id="{20E578E4-2C15-0766-BCE9-B5B88DFD8BF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9" name="圆角矩形 8">
            <a:hlinkClick r:id="rId10" action="ppaction://hlinksldjump"/>
            <a:extLst>
              <a:ext uri="{FF2B5EF4-FFF2-40B4-BE49-F238E27FC236}">
                <a16:creationId xmlns:a16="http://schemas.microsoft.com/office/drawing/2014/main" id="{99165E99-F2A6-9650-BBB7-B41D9B2367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0" name="圆角矩形 10">
            <a:hlinkClick r:id="rId11" action="ppaction://hlinksldjump"/>
            <a:extLst>
              <a:ext uri="{FF2B5EF4-FFF2-40B4-BE49-F238E27FC236}">
                <a16:creationId xmlns:a16="http://schemas.microsoft.com/office/drawing/2014/main" id="{8581A8A1-6E45-43E0-7F12-BD9B30E232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1" name="圆角矩形 12">
            <a:hlinkClick r:id="rId12" action="ppaction://hlinksldjump"/>
            <a:extLst>
              <a:ext uri="{FF2B5EF4-FFF2-40B4-BE49-F238E27FC236}">
                <a16:creationId xmlns:a16="http://schemas.microsoft.com/office/drawing/2014/main" id="{73031D98-3214-3F39-19C1-70B735CB60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9994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A3D967-600A-ECA6-7396-0310A9C9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80" y="1690967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27A6343-9002-AEEF-50AC-EEB2A202E947}"/>
              </a:ext>
            </a:extLst>
          </p:cNvPr>
          <p:cNvGrpSpPr/>
          <p:nvPr/>
        </p:nvGrpSpPr>
        <p:grpSpPr>
          <a:xfrm>
            <a:off x="4089738" y="3634067"/>
            <a:ext cx="3649552" cy="461665"/>
            <a:chOff x="2953352" y="3632202"/>
            <a:chExt cx="3649552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15BE356-3F88-97DA-8874-CEC57077E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E5C25D9-024A-A5CD-89A0-1AACDFFEAA4F}"/>
                </a:ext>
              </a:extLst>
            </p:cNvPr>
            <p:cNvSpPr txBox="1"/>
            <p:nvPr/>
          </p:nvSpPr>
          <p:spPr>
            <a:xfrm>
              <a:off x="3168951" y="3632202"/>
              <a:ext cx="3433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了解数据数字化过程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ABBD45C-EE37-F6A0-07DF-40FB7F57E7C2}"/>
              </a:ext>
            </a:extLst>
          </p:cNvPr>
          <p:cNvGrpSpPr/>
          <p:nvPr/>
        </p:nvGrpSpPr>
        <p:grpSpPr>
          <a:xfrm>
            <a:off x="4076291" y="4225738"/>
            <a:ext cx="3030793" cy="461665"/>
            <a:chOff x="2953352" y="3632202"/>
            <a:chExt cx="3030793" cy="4616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E49E7D2-4ED1-66CA-EFD4-BC8C0B566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26A81CD-BF11-942A-A9AB-168A32830762}"/>
                </a:ext>
              </a:extLst>
            </p:cNvPr>
            <p:cNvSpPr txBox="1"/>
            <p:nvPr/>
          </p:nvSpPr>
          <p:spPr>
            <a:xfrm>
              <a:off x="3168951" y="3632202"/>
              <a:ext cx="2815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计算机中的编码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20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368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．数据数字化过程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31B09F-4C7E-2DDD-227A-BA90A849C2DA}"/>
              </a:ext>
            </a:extLst>
          </p:cNvPr>
          <p:cNvSpPr txBox="1"/>
          <p:nvPr/>
        </p:nvSpPr>
        <p:spPr>
          <a:xfrm>
            <a:off x="3012928" y="1868309"/>
            <a:ext cx="8053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数字化指：将文字、图片、音视频等数据转化为计算机能识别的由数字</a:t>
            </a:r>
            <a:r>
              <a:rPr kumimoji="1" lang="en-US" altLang="zh-CN" sz="2400" dirty="0"/>
              <a:t>______</a:t>
            </a:r>
            <a:r>
              <a:rPr kumimoji="1" lang="zh-CN" altLang="en-US" sz="2400" dirty="0"/>
              <a:t>和</a:t>
            </a:r>
            <a:r>
              <a:rPr kumimoji="1" lang="en-US" altLang="zh-CN" sz="2400" dirty="0"/>
              <a:t>______</a:t>
            </a:r>
            <a:r>
              <a:rPr kumimoji="1" lang="zh-CN" altLang="en-US" sz="2400" dirty="0"/>
              <a:t>组成的二进制编码的过程。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2F4EFE-9548-5261-68B4-108E457175C7}"/>
              </a:ext>
            </a:extLst>
          </p:cNvPr>
          <p:cNvGrpSpPr/>
          <p:nvPr/>
        </p:nvGrpSpPr>
        <p:grpSpPr>
          <a:xfrm>
            <a:off x="1433513" y="1560448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569BC40-427F-D1E3-F187-38F33D519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FB4DAFA-CEED-2FBE-D684-DF3A84C6936C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连一连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21981B79-4779-C38D-F561-C0A959438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835" y="2759724"/>
            <a:ext cx="7567766" cy="279794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圆角矩形 2">
            <a:hlinkClick r:id="rId8" action="ppaction://hlinksldjump"/>
            <a:extLst>
              <a:ext uri="{FF2B5EF4-FFF2-40B4-BE49-F238E27FC236}">
                <a16:creationId xmlns:a16="http://schemas.microsoft.com/office/drawing/2014/main" id="{8E8C2040-6C96-3797-4598-3A7CCEFC70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31695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8" name="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300BF0A2-38B1-B963-C58B-95287513CAC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3205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11">
            <a:hlinkClick r:id="rId10" action="ppaction://hlinksldjump"/>
            <a:extLst>
              <a:ext uri="{FF2B5EF4-FFF2-40B4-BE49-F238E27FC236}">
                <a16:creationId xmlns:a16="http://schemas.microsoft.com/office/drawing/2014/main" id="{C2C3967B-8C31-180B-2D18-C1B9DA24CE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32055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1" name="圆角矩形 12">
            <a:hlinkClick r:id="rId11" action="ppaction://hlinksldjump"/>
            <a:extLst>
              <a:ext uri="{FF2B5EF4-FFF2-40B4-BE49-F238E27FC236}">
                <a16:creationId xmlns:a16="http://schemas.microsoft.com/office/drawing/2014/main" id="{6BE5971D-2F90-E77B-809C-F9058156AE0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3169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225178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51E8565B-8CBE-752D-984E-88DD429792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12502"/>
          <a:stretch/>
        </p:blipFill>
        <p:spPr>
          <a:xfrm>
            <a:off x="10373752" y="4054074"/>
            <a:ext cx="968887" cy="183490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368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．计算机中的编码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C814B35-F031-2A1D-42FF-3A5C68A71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362" y="2397083"/>
            <a:ext cx="2798721" cy="149358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EC5A276-38E6-3EC7-29F1-1CDC7A63CB1D}"/>
              </a:ext>
            </a:extLst>
          </p:cNvPr>
          <p:cNvSpPr txBox="1"/>
          <p:nvPr/>
        </p:nvSpPr>
        <p:spPr>
          <a:xfrm>
            <a:off x="2351154" y="4181063"/>
            <a:ext cx="1010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‌ASCII码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23FA481-A6D7-0A64-FF78-C67D0109373E}"/>
              </a:ext>
            </a:extLst>
          </p:cNvPr>
          <p:cNvSpPr txBox="1"/>
          <p:nvPr/>
        </p:nvSpPr>
        <p:spPr>
          <a:xfrm>
            <a:off x="5085735" y="4171437"/>
            <a:ext cx="1010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‌BCD</a:t>
            </a:r>
            <a:r>
              <a:rPr lang="zh-CN" altLang="en-US" dirty="0"/>
              <a:t>码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BC6FCEF-1091-9DAD-657C-DD3DC75A4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0446" y="2592809"/>
            <a:ext cx="2252088" cy="12388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D6982A-D589-899A-19C6-F5CF31653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897" y="2592809"/>
            <a:ext cx="1870442" cy="123886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EAE42AA-A9F5-0A52-BB5D-FDD48B9AFF2D}"/>
              </a:ext>
            </a:extLst>
          </p:cNvPr>
          <p:cNvSpPr txBox="1"/>
          <p:nvPr/>
        </p:nvSpPr>
        <p:spPr>
          <a:xfrm>
            <a:off x="7163929" y="4169497"/>
            <a:ext cx="1593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‌</a:t>
            </a:r>
            <a:r>
              <a:rPr lang="zh-CN" altLang="en-US" dirty="0"/>
              <a:t>各种汉字编码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C10DE6E-69BE-9C88-3AB5-7CF467E85F1E}"/>
              </a:ext>
            </a:extLst>
          </p:cNvPr>
          <p:cNvSpPr txBox="1"/>
          <p:nvPr/>
        </p:nvSpPr>
        <p:spPr>
          <a:xfrm>
            <a:off x="9079255" y="2882264"/>
            <a:ext cx="1593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…………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822C21E-7F05-F669-BFBB-C6C26E888F20}"/>
              </a:ext>
            </a:extLst>
          </p:cNvPr>
          <p:cNvSpPr/>
          <p:nvPr/>
        </p:nvSpPr>
        <p:spPr>
          <a:xfrm>
            <a:off x="1012673" y="2397083"/>
            <a:ext cx="9262037" cy="17839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11CDB4A-87F4-191D-5268-481C74A33A45}"/>
              </a:ext>
            </a:extLst>
          </p:cNvPr>
          <p:cNvSpPr txBox="1"/>
          <p:nvPr/>
        </p:nvSpPr>
        <p:spPr>
          <a:xfrm>
            <a:off x="9043912" y="4123754"/>
            <a:ext cx="1593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…………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3879B2A-91F7-256F-3388-45FCE5FE6C52}"/>
              </a:ext>
            </a:extLst>
          </p:cNvPr>
          <p:cNvSpPr txBox="1"/>
          <p:nvPr/>
        </p:nvSpPr>
        <p:spPr>
          <a:xfrm>
            <a:off x="1321362" y="1772009"/>
            <a:ext cx="968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随着技术的不断革新，计算机内的编码种类也逐渐增多，且各有用途。</a:t>
            </a:r>
          </a:p>
        </p:txBody>
      </p:sp>
      <p:sp>
        <p:nvSpPr>
          <p:cNvPr id="3" name="圆角矩形 2">
            <a:hlinkClick r:id="rId10" action="ppaction://hlinksldjump"/>
            <a:extLst>
              <a:ext uri="{FF2B5EF4-FFF2-40B4-BE49-F238E27FC236}">
                <a16:creationId xmlns:a16="http://schemas.microsoft.com/office/drawing/2014/main" id="{F2758C2C-A59E-4D2D-2A0F-FF0002E5E1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31695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9">
            <a:hlinkClick r:id="rId11" action="ppaction://hlinksldjump"/>
            <a:extLst>
              <a:ext uri="{FF2B5EF4-FFF2-40B4-BE49-F238E27FC236}">
                <a16:creationId xmlns:a16="http://schemas.microsoft.com/office/drawing/2014/main" id="{AA6E712C-CA4D-2410-4E07-114C4FBED2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3205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5" name="圆角矩形 11">
            <a:hlinkClick r:id="rId12" action="ppaction://hlinksldjump"/>
            <a:extLst>
              <a:ext uri="{FF2B5EF4-FFF2-40B4-BE49-F238E27FC236}">
                <a16:creationId xmlns:a16="http://schemas.microsoft.com/office/drawing/2014/main" id="{C1400184-4018-9176-E7F2-8DBB9E99FD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32055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6" name="圆角矩形 12">
            <a:hlinkClick r:id="rId13" action="ppaction://hlinksldjump"/>
            <a:extLst>
              <a:ext uri="{FF2B5EF4-FFF2-40B4-BE49-F238E27FC236}">
                <a16:creationId xmlns:a16="http://schemas.microsoft.com/office/drawing/2014/main" id="{8A106BC5-FF4E-800A-91BF-20B122FCB8A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3169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247718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9D791B2-B447-820A-700E-75BD94B3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457450"/>
            <a:ext cx="49149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9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F13AF743-25E5-CEFE-B8BD-F177B8352D79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>
              <a:extLst>
                <a:ext uri="{FF2B5EF4-FFF2-40B4-BE49-F238E27FC236}">
                  <a16:creationId xmlns:a16="http://schemas.microsoft.com/office/drawing/2014/main" id="{3CBC816B-5B42-4425-BD0C-69152A405049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11A07A9-4609-5AC2-0281-27467F5CC692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发现问题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B2596BE0-3325-118F-D55B-C55177B3F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367FD3-7937-9D62-3762-5DE666F74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51" y="2341246"/>
            <a:ext cx="3795945" cy="267571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对话气泡: 椭圆形 6">
            <a:extLst>
              <a:ext uri="{FF2B5EF4-FFF2-40B4-BE49-F238E27FC236}">
                <a16:creationId xmlns:a16="http://schemas.microsoft.com/office/drawing/2014/main" id="{AEBBC348-9BC7-0680-F587-7FF1E66826E1}"/>
              </a:ext>
            </a:extLst>
          </p:cNvPr>
          <p:cNvSpPr/>
          <p:nvPr/>
        </p:nvSpPr>
        <p:spPr>
          <a:xfrm>
            <a:off x="4587764" y="3333136"/>
            <a:ext cx="1346004" cy="658761"/>
          </a:xfrm>
          <a:prstGeom prst="wedgeEllipseCallout">
            <a:avLst>
              <a:gd name="adj1" fmla="val -32373"/>
              <a:gd name="adj2" fmla="val 8191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rgbClr val="000000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zh-CN" sz="1200" dirty="0">
                <a:solidFill>
                  <a:srgbClr val="000000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𠙶</a:t>
            </a:r>
            <a:r>
              <a:rPr lang="zh-CN" altLang="en-US" sz="1200" dirty="0">
                <a:solidFill>
                  <a:srgbClr val="000000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”字无法设置字体</a:t>
            </a:r>
            <a:r>
              <a:rPr lang="en-US" altLang="zh-CN" sz="1200" dirty="0">
                <a:solidFill>
                  <a:srgbClr val="000000"/>
                </a:solidFill>
                <a:effectLst/>
                <a:ea typeface="微软雅黑" panose="020B0503020204020204" pitchFamily="34" charset="-122"/>
                <a:cs typeface="微软雅黑" panose="020B0503020204020204" pitchFamily="34" charset="-122"/>
              </a:rPr>
              <a:t>?</a:t>
            </a:r>
            <a:endParaRPr lang="zh-CN" altLang="en-US" sz="12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1C118E2-23B0-D946-1758-119284A93D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541" y="4218563"/>
            <a:ext cx="1248697" cy="1217193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5FA36FBE-444D-F591-C344-A7EB8A2EADBF}"/>
              </a:ext>
            </a:extLst>
          </p:cNvPr>
          <p:cNvSpPr/>
          <p:nvPr/>
        </p:nvSpPr>
        <p:spPr>
          <a:xfrm>
            <a:off x="3948732" y="4586137"/>
            <a:ext cx="357796" cy="3299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E71E0FE-D431-72F5-39CE-9C5D035BFE0E}"/>
              </a:ext>
            </a:extLst>
          </p:cNvPr>
          <p:cNvSpPr txBox="1"/>
          <p:nvPr/>
        </p:nvSpPr>
        <p:spPr>
          <a:xfrm>
            <a:off x="5933768" y="2143314"/>
            <a:ext cx="4741556" cy="1866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kumimoji="1" lang="zh-CN" altLang="en-US" sz="20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李𠙶同学在制作个人体质报告时，希望在落款中输入方正舒体姓名，但修改字体时</a:t>
            </a:r>
            <a:r>
              <a:rPr kumimoji="1" lang="en-US" altLang="zh-CN" sz="20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,</a:t>
            </a:r>
            <a:r>
              <a:rPr kumimoji="1" lang="zh-CN" altLang="en-US" sz="20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“𠙶”字总无法正常显示字体，这是怎么回事呢？</a:t>
            </a:r>
            <a:endParaRPr lang="zh-CN" altLang="en-US" sz="2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578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780892" y="2123944"/>
            <a:ext cx="92115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解释计算机识别手写签名的原理给家长听。</a:t>
            </a:r>
            <a:endParaRPr lang="en-US" altLang="zh-CN" sz="2800" spc="500" dirty="0">
              <a:solidFill>
                <a:srgbClr val="0C2C2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800" spc="500" dirty="0">
              <a:solidFill>
                <a:srgbClr val="0C2C2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打开录音软件尝试录音，并观察看到的波形图，想一想声音能用“</a:t>
            </a:r>
            <a:r>
              <a:rPr lang="en-US" altLang="zh-CN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0”</a:t>
            </a:r>
            <a:r>
              <a:rPr lang="zh-CN" altLang="en-US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lang="en-US" altLang="zh-CN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“1”</a:t>
            </a:r>
            <a:r>
              <a:rPr lang="zh-CN" altLang="en-US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记录吗？</a:t>
            </a:r>
          </a:p>
          <a:p>
            <a:endParaRPr lang="zh-CN" altLang="en-US" sz="2800" spc="500" dirty="0">
              <a:solidFill>
                <a:srgbClr val="0C2C2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1E8565B-8CBE-752D-984E-88DD42979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12502"/>
          <a:stretch/>
        </p:blipFill>
        <p:spPr>
          <a:xfrm>
            <a:off x="10002977" y="3890665"/>
            <a:ext cx="1122226" cy="2125307"/>
          </a:xfrm>
          <a:prstGeom prst="rect">
            <a:avLst/>
          </a:prstGeom>
        </p:spPr>
      </p:pic>
      <p:sp>
        <p:nvSpPr>
          <p:cNvPr id="3" name="圆角矩形 8">
            <a:hlinkClick r:id="rId8" action="ppaction://hlinksldjump"/>
            <a:extLst>
              <a:ext uri="{FF2B5EF4-FFF2-40B4-BE49-F238E27FC236}">
                <a16:creationId xmlns:a16="http://schemas.microsoft.com/office/drawing/2014/main" id="{AEF85AB3-7B24-AC8C-C387-081B86CD69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0103A36C-520B-2E7E-9783-89D228C80A2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5" name="圆角矩形 10">
            <a:hlinkClick r:id="rId10" action="ppaction://hlinksldjump"/>
            <a:extLst>
              <a:ext uri="{FF2B5EF4-FFF2-40B4-BE49-F238E27FC236}">
                <a16:creationId xmlns:a16="http://schemas.microsoft.com/office/drawing/2014/main" id="{03758D1A-1902-DAE5-8287-D2E095CEEFB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6" name="圆角矩形 11">
            <a:hlinkClick r:id="rId11" action="ppaction://hlinksldjump"/>
            <a:extLst>
              <a:ext uri="{FF2B5EF4-FFF2-40B4-BE49-F238E27FC236}">
                <a16:creationId xmlns:a16="http://schemas.microsoft.com/office/drawing/2014/main" id="{3D61885E-453D-8F18-2118-0F49A0B5E3D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680100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4CD1E22-A023-4817-A4E5-FF39DFCB96A7}"/>
              </a:ext>
            </a:extLst>
          </p:cNvPr>
          <p:cNvCxnSpPr>
            <a:cxnSpLocks/>
          </p:cNvCxnSpPr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9106B05-724C-1C37-6495-26F8E2C5AB0D}"/>
              </a:ext>
            </a:extLst>
          </p:cNvPr>
          <p:cNvSpPr txBox="1"/>
          <p:nvPr/>
        </p:nvSpPr>
        <p:spPr>
          <a:xfrm>
            <a:off x="3965731" y="2178772"/>
            <a:ext cx="469042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 制作个性手写签名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581C3D-80F1-690A-31A1-A9D24967D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B7F9AF-B7F6-0DCB-A396-E01F2EE0949B}"/>
              </a:ext>
            </a:extLst>
          </p:cNvPr>
          <p:cNvSpPr txBox="1"/>
          <p:nvPr/>
        </p:nvSpPr>
        <p:spPr>
          <a:xfrm>
            <a:off x="5663881" y="900593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  积极参与班级管理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ED306E-2BDF-6ADA-0EFB-4A6CEC15E03A}"/>
              </a:ext>
            </a:extLst>
          </p:cNvPr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四年级下册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CF81A81-3E8D-DFCD-EC98-548BF6921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96" y="2952712"/>
            <a:ext cx="3708684" cy="370868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1AAF3DD-BF2B-F576-AB9F-BCB992F05395}"/>
              </a:ext>
            </a:extLst>
          </p:cNvPr>
          <p:cNvSpPr txBox="1"/>
          <p:nvPr/>
        </p:nvSpPr>
        <p:spPr>
          <a:xfrm>
            <a:off x="2966207" y="3294234"/>
            <a:ext cx="7789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yujianti" panose="02010601030101010101" pitchFamily="2" charset="-122"/>
                <a:ea typeface="yujianti" panose="02010601030101010101" pitchFamily="2" charset="-122"/>
              </a:rPr>
              <a:t>一起探索数字世界的编码吧！</a:t>
            </a:r>
          </a:p>
        </p:txBody>
      </p:sp>
    </p:spTree>
    <p:extLst>
      <p:ext uri="{BB962C8B-B14F-4D97-AF65-F5344CB8AC3E}">
        <p14:creationId xmlns:p14="http://schemas.microsoft.com/office/powerpoint/2010/main" val="72188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C1D9A88-882D-9C17-ED47-CAFA47113B1E}"/>
              </a:ext>
            </a:extLst>
          </p:cNvPr>
          <p:cNvSpPr txBox="1"/>
          <p:nvPr/>
        </p:nvSpPr>
        <p:spPr>
          <a:xfrm>
            <a:off x="3267586" y="2654272"/>
            <a:ext cx="7774040" cy="4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汉字编码：了解汉字（数据）在计算机中的编码方式。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DFB15C0-510C-E8AC-2342-8A54808B756A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4" name="稻壳儿原创设计师【幻雨工作室】_3">
              <a:extLst>
                <a:ext uri="{FF2B5EF4-FFF2-40B4-BE49-F238E27FC236}">
                  <a16:creationId xmlns:a16="http://schemas.microsoft.com/office/drawing/2014/main" id="{F5ACDB64-13C9-C96A-719F-382ED2AC84A2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4BC8CEB-709E-E615-A9F1-3947C9B9EDD2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明确目标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69C8DFE-3477-2F75-0B4E-30375F23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/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9F93C88-0303-494C-B086-2CAF1D7D5160}"/>
              </a:ext>
            </a:extLst>
          </p:cNvPr>
          <p:cNvGrpSpPr/>
          <p:nvPr/>
        </p:nvGrpSpPr>
        <p:grpSpPr>
          <a:xfrm>
            <a:off x="2681579" y="2523158"/>
            <a:ext cx="571734" cy="623044"/>
            <a:chOff x="3931834" y="2087652"/>
            <a:chExt cx="571734" cy="62304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14156EB-8871-6A2F-E12F-0362353274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6B14AC8-4A4B-FF73-AA13-AB8BE90E1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667D1D3-CC1C-2D9E-7B9F-5F4AF975A13D}"/>
              </a:ext>
            </a:extLst>
          </p:cNvPr>
          <p:cNvGrpSpPr/>
          <p:nvPr/>
        </p:nvGrpSpPr>
        <p:grpSpPr>
          <a:xfrm>
            <a:off x="2681579" y="3541015"/>
            <a:ext cx="571734" cy="623044"/>
            <a:chOff x="3931834" y="2087652"/>
            <a:chExt cx="571734" cy="62304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29702E1-52C0-C8E2-3779-4FCFE00FF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360870-4AF4-6C1A-1282-891082935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5475A62-7EEB-24B0-4202-1FDBD8724733}"/>
              </a:ext>
            </a:extLst>
          </p:cNvPr>
          <p:cNvSpPr txBox="1"/>
          <p:nvPr/>
        </p:nvSpPr>
        <p:spPr>
          <a:xfrm>
            <a:off x="3253313" y="3672129"/>
            <a:ext cx="7167882" cy="4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掌握利用“专用字符编辑器”设计手写签名的方法。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8825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0AB3D-A97B-EEC5-CEC9-47752329F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F1C89006-CF80-A492-5C24-13DFBB842C56}"/>
              </a:ext>
            </a:extLst>
          </p:cNvPr>
          <p:cNvSpPr/>
          <p:nvPr/>
        </p:nvSpPr>
        <p:spPr bwMode="auto">
          <a:xfrm>
            <a:off x="1253148" y="1878753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36E28AB9-F558-398E-947E-4678428D59B5}"/>
              </a:ext>
            </a:extLst>
          </p:cNvPr>
          <p:cNvSpPr txBox="1"/>
          <p:nvPr/>
        </p:nvSpPr>
        <p:spPr>
          <a:xfrm>
            <a:off x="1314695" y="2046015"/>
            <a:ext cx="403308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认识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汉字编码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了解数据在计算机中的编码方式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AutoShape 60">
            <a:extLst>
              <a:ext uri="{FF2B5EF4-FFF2-40B4-BE49-F238E27FC236}">
                <a16:creationId xmlns:a16="http://schemas.microsoft.com/office/drawing/2014/main" id="{D56118BD-26CA-3C7B-C7C4-2B49EDA28C39}"/>
              </a:ext>
            </a:extLst>
          </p:cNvPr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3433C467-42F6-8E40-6A37-B9BE4F445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62" y="1480699"/>
            <a:ext cx="1471254" cy="1471254"/>
          </a:xfrm>
          <a:prstGeom prst="rect">
            <a:avLst/>
          </a:prstGeom>
        </p:spPr>
      </p:pic>
      <p:sp>
        <p:nvSpPr>
          <p:cNvPr id="70" name="TextBox 8">
            <a:extLst>
              <a:ext uri="{FF2B5EF4-FFF2-40B4-BE49-F238E27FC236}">
                <a16:creationId xmlns:a16="http://schemas.microsoft.com/office/drawing/2014/main" id="{18672CA0-39D7-1709-5D31-6589CF040A98}"/>
              </a:ext>
            </a:extLst>
          </p:cNvPr>
          <p:cNvSpPr txBox="1"/>
          <p:nvPr/>
        </p:nvSpPr>
        <p:spPr>
          <a:xfrm>
            <a:off x="4688335" y="4206356"/>
            <a:ext cx="2551587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制作个性签名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TextBox 8">
            <a:extLst>
              <a:ext uri="{FF2B5EF4-FFF2-40B4-BE49-F238E27FC236}">
                <a16:creationId xmlns:a16="http://schemas.microsoft.com/office/drawing/2014/main" id="{AC409F36-5755-9EF2-20E9-730D0A222C4F}"/>
              </a:ext>
            </a:extLst>
          </p:cNvPr>
          <p:cNvSpPr txBox="1"/>
          <p:nvPr/>
        </p:nvSpPr>
        <p:spPr>
          <a:xfrm>
            <a:off x="6169974" y="1751740"/>
            <a:ext cx="298854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了解数据数字化过程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计算机中的编码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050FE644-A8EA-E63D-322B-46A2880BA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24" y="2989491"/>
            <a:ext cx="1330405" cy="52597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D861EE6D-CED8-3BF1-4E4A-0019E972A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3" y="3680756"/>
            <a:ext cx="1329457" cy="52560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F6E538C-6BDB-4276-3DC5-73DA10BA9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93" y="2689153"/>
            <a:ext cx="1329459" cy="525600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F8B2BAFC-A560-502D-0722-88F83CAADA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66" y="3277438"/>
            <a:ext cx="1329459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60230FB-AE90-F201-B38E-CB85D087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704415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053098B-071D-E7B8-AA50-F37CCDDCD1E0}"/>
              </a:ext>
            </a:extLst>
          </p:cNvPr>
          <p:cNvGrpSpPr/>
          <p:nvPr/>
        </p:nvGrpSpPr>
        <p:grpSpPr>
          <a:xfrm>
            <a:off x="4197314" y="3526667"/>
            <a:ext cx="2721413" cy="461665"/>
            <a:chOff x="2953352" y="3632202"/>
            <a:chExt cx="2721413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B790A90-A4EE-9ED9-78C6-D1857B46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835B0D49-9336-CCCB-919E-E5FE7F5A861D}"/>
                </a:ext>
              </a:extLst>
            </p:cNvPr>
            <p:cNvSpPr txBox="1"/>
            <p:nvPr/>
          </p:nvSpPr>
          <p:spPr>
            <a:xfrm>
              <a:off x="3168951" y="3632202"/>
              <a:ext cx="2505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认识汉字编码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93B4171-994E-FE1E-A4A3-2FF3C4991133}"/>
              </a:ext>
            </a:extLst>
          </p:cNvPr>
          <p:cNvGrpSpPr/>
          <p:nvPr/>
        </p:nvGrpSpPr>
        <p:grpSpPr>
          <a:xfrm>
            <a:off x="4183867" y="4118338"/>
            <a:ext cx="5196450" cy="461665"/>
            <a:chOff x="2953352" y="3632202"/>
            <a:chExt cx="5196450" cy="4616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2DB5DB4-00A1-0EA0-4BB6-924A21309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76A3524-BA3A-A4C4-9B83-24BE4717BB06}"/>
                </a:ext>
              </a:extLst>
            </p:cNvPr>
            <p:cNvSpPr txBox="1"/>
            <p:nvPr/>
          </p:nvSpPr>
          <p:spPr>
            <a:xfrm>
              <a:off x="3168951" y="3632202"/>
              <a:ext cx="4980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了解数据在计算机中的编码方式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84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．认识汉字字库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BF605A-FD4B-AA06-6F7B-E4E047021C8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3048E14-2C8A-5A93-B82D-416FDB654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2A22BE8-EE50-7A52-079B-1296F525C051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想一想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3072138" y="2045972"/>
            <a:ext cx="683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李𠙶同学无法设置理想字体的原因可能是什么？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7BA28B2-D36D-E988-1F84-53BB519AE706}"/>
              </a:ext>
            </a:extLst>
          </p:cNvPr>
          <p:cNvSpPr txBox="1"/>
          <p:nvPr/>
        </p:nvSpPr>
        <p:spPr>
          <a:xfrm>
            <a:off x="2671196" y="2978385"/>
            <a:ext cx="1168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李𠙶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4E724E-BD6A-D30E-48CD-2FF0960D584E}"/>
              </a:ext>
            </a:extLst>
          </p:cNvPr>
          <p:cNvSpPr txBox="1"/>
          <p:nvPr/>
        </p:nvSpPr>
        <p:spPr>
          <a:xfrm>
            <a:off x="2671196" y="3347717"/>
            <a:ext cx="1168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latin typeface="华文彩云" panose="02010800040101010101" pitchFamily="2" charset="-122"/>
                <a:ea typeface="华文彩云" panose="02010800040101010101" pitchFamily="2" charset="-122"/>
              </a:rPr>
              <a:t>李𠙶</a:t>
            </a:r>
            <a:endParaRPr lang="zh-CN" altLang="en-US" sz="2400" dirty="0"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F9540B7-18BB-C940-3196-6A3E309AD9A6}"/>
              </a:ext>
            </a:extLst>
          </p:cNvPr>
          <p:cNvSpPr txBox="1"/>
          <p:nvPr/>
        </p:nvSpPr>
        <p:spPr>
          <a:xfrm>
            <a:off x="2671196" y="3759181"/>
            <a:ext cx="1168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李𠙶</a:t>
            </a:r>
            <a:endParaRPr lang="zh-CN" altLang="en-US" sz="2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C6429BA-D5EC-9A79-D49C-A6AAE8B0E86C}"/>
              </a:ext>
            </a:extLst>
          </p:cNvPr>
          <p:cNvSpPr txBox="1"/>
          <p:nvPr/>
        </p:nvSpPr>
        <p:spPr>
          <a:xfrm>
            <a:off x="2671196" y="4128513"/>
            <a:ext cx="1168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/>
              <a:t>李𠙶</a:t>
            </a:r>
            <a:endParaRPr lang="zh-CN" altLang="en-US" sz="2400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7E813A7-C132-124C-23E2-FE6EE55582D5}"/>
              </a:ext>
            </a:extLst>
          </p:cNvPr>
          <p:cNvSpPr txBox="1"/>
          <p:nvPr/>
        </p:nvSpPr>
        <p:spPr>
          <a:xfrm>
            <a:off x="5629893" y="2978385"/>
            <a:ext cx="1168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李𠙶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D50CB45-ED5A-43ED-F5E1-7F0337CCCCC6}"/>
              </a:ext>
            </a:extLst>
          </p:cNvPr>
          <p:cNvSpPr txBox="1"/>
          <p:nvPr/>
        </p:nvSpPr>
        <p:spPr>
          <a:xfrm>
            <a:off x="5629893" y="3347717"/>
            <a:ext cx="1168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李𠙶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2F50345-B08C-F450-F3A7-E5AB93460272}"/>
              </a:ext>
            </a:extLst>
          </p:cNvPr>
          <p:cNvSpPr txBox="1"/>
          <p:nvPr/>
        </p:nvSpPr>
        <p:spPr>
          <a:xfrm>
            <a:off x="5629893" y="3759181"/>
            <a:ext cx="1168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李𠙶</a:t>
            </a:r>
            <a:endParaRPr lang="zh-CN" altLang="en-US" sz="24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B3ADCD0-6989-41D1-85AA-10AAB520F982}"/>
              </a:ext>
            </a:extLst>
          </p:cNvPr>
          <p:cNvSpPr txBox="1"/>
          <p:nvPr/>
        </p:nvSpPr>
        <p:spPr>
          <a:xfrm>
            <a:off x="5629893" y="4128513"/>
            <a:ext cx="1168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李𠙶</a:t>
            </a:r>
            <a:endParaRPr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3781022-6651-F494-606A-46EFC3589FB2}"/>
              </a:ext>
            </a:extLst>
          </p:cNvPr>
          <p:cNvSpPr/>
          <p:nvPr/>
        </p:nvSpPr>
        <p:spPr>
          <a:xfrm>
            <a:off x="2586243" y="2998317"/>
            <a:ext cx="1002891" cy="3915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标注: 线形 25">
            <a:extLst>
              <a:ext uri="{FF2B5EF4-FFF2-40B4-BE49-F238E27FC236}">
                <a16:creationId xmlns:a16="http://schemas.microsoft.com/office/drawing/2014/main" id="{13C2EF0C-52C4-B648-6920-0D7E331E2472}"/>
              </a:ext>
            </a:extLst>
          </p:cNvPr>
          <p:cNvSpPr/>
          <p:nvPr/>
        </p:nvSpPr>
        <p:spPr>
          <a:xfrm>
            <a:off x="3840170" y="2833732"/>
            <a:ext cx="1297860" cy="345166"/>
          </a:xfrm>
          <a:prstGeom prst="borderCallout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黑体成功</a:t>
            </a:r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D64B43B3-73D0-C588-7B4D-B4450361918A}"/>
              </a:ext>
            </a:extLst>
          </p:cNvPr>
          <p:cNvSpPr/>
          <p:nvPr/>
        </p:nvSpPr>
        <p:spPr>
          <a:xfrm rot="16200000">
            <a:off x="4453995" y="3212229"/>
            <a:ext cx="345519" cy="2989006"/>
          </a:xfrm>
          <a:prstGeom prst="leftBrace">
            <a:avLst>
              <a:gd name="adj1" fmla="val 8333"/>
              <a:gd name="adj2" fmla="val 49226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76FA34C-A31B-1C33-5E08-4437F243B266}"/>
              </a:ext>
            </a:extLst>
          </p:cNvPr>
          <p:cNvSpPr txBox="1"/>
          <p:nvPr/>
        </p:nvSpPr>
        <p:spPr>
          <a:xfrm>
            <a:off x="3316696" y="4879492"/>
            <a:ext cx="303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 dirty="0">
                <a:solidFill>
                  <a:srgbClr val="C00000"/>
                </a:solidFill>
              </a:rPr>
              <a:t>其他字体均不显示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BD43BAB-16A4-A9AB-EA78-9E3F34E26954}"/>
              </a:ext>
            </a:extLst>
          </p:cNvPr>
          <p:cNvSpPr txBox="1"/>
          <p:nvPr/>
        </p:nvSpPr>
        <p:spPr>
          <a:xfrm>
            <a:off x="7053972" y="2958962"/>
            <a:ext cx="3213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我认为：</a:t>
            </a:r>
            <a:r>
              <a:rPr kumimoji="1" lang="en-US" altLang="zh-CN" sz="2000" dirty="0"/>
              <a:t>____________________________________________________________________________________________</a:t>
            </a:r>
            <a:r>
              <a:rPr kumimoji="1" lang="zh-CN" altLang="en-US" sz="2000" dirty="0"/>
              <a:t>。</a:t>
            </a:r>
          </a:p>
        </p:txBody>
      </p:sp>
      <p:sp>
        <p:nvSpPr>
          <p:cNvPr id="4" name="圆角矩形 5">
            <a:hlinkClick r:id="rId9" action="ppaction://hlinksldjump"/>
            <a:extLst>
              <a:ext uri="{FF2B5EF4-FFF2-40B4-BE49-F238E27FC236}">
                <a16:creationId xmlns:a16="http://schemas.microsoft.com/office/drawing/2014/main" id="{2CC5FE2B-F2AE-BCB6-D6EF-700006D4F68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4" name="圆角矩形 6">
            <a:hlinkClick r:id="rId10" action="ppaction://hlinksldjump"/>
            <a:extLst>
              <a:ext uri="{FF2B5EF4-FFF2-40B4-BE49-F238E27FC236}">
                <a16:creationId xmlns:a16="http://schemas.microsoft.com/office/drawing/2014/main" id="{E844FE0B-5412-7217-7082-67F1399194C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5" name="圆角矩形 8">
            <a:hlinkClick r:id="rId11" action="ppaction://hlinksldjump"/>
            <a:extLst>
              <a:ext uri="{FF2B5EF4-FFF2-40B4-BE49-F238E27FC236}">
                <a16:creationId xmlns:a16="http://schemas.microsoft.com/office/drawing/2014/main" id="{9ED9B68D-2A34-7BAC-E98C-B59C4A988A2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6" name="圆角矩形 9">
            <a:hlinkClick r:id="rId12" action="ppaction://hlinksldjump"/>
            <a:extLst>
              <a:ext uri="{FF2B5EF4-FFF2-40B4-BE49-F238E27FC236}">
                <a16:creationId xmlns:a16="http://schemas.microsoft.com/office/drawing/2014/main" id="{D7103534-98AE-8C0F-3C24-E81CE5CE0F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458918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2D453-E388-E6B5-9D69-B2323956C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DEC8DE2-0374-8A6C-0242-0D850A01ED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918"/>
          <a:stretch/>
        </p:blipFill>
        <p:spPr>
          <a:xfrm>
            <a:off x="2942766" y="2673794"/>
            <a:ext cx="3633840" cy="31937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44FD5AF-35AD-74FE-9C6C-1842231CAA44}"/>
              </a:ext>
            </a:extLst>
          </p:cNvPr>
          <p:cNvSpPr txBox="1"/>
          <p:nvPr/>
        </p:nvSpPr>
        <p:spPr>
          <a:xfrm>
            <a:off x="1012673" y="990449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．认识汉字字库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50E527D-36A1-B7C5-ECF3-D73D8CC85E77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9907DF9-0735-C9C9-5CAF-8AE49AA71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032EC23-0807-92DE-E3BB-252B2C2BB58E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看一看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F3A16267-7517-37B2-65D0-3015BCF2F78C}"/>
              </a:ext>
            </a:extLst>
          </p:cNvPr>
          <p:cNvSpPr txBox="1"/>
          <p:nvPr/>
        </p:nvSpPr>
        <p:spPr>
          <a:xfrm>
            <a:off x="3191676" y="2008703"/>
            <a:ext cx="498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阅读小知识，认识字库的作用。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D5D1147-F421-E9C7-2958-FBE06413C5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1360" y="2789264"/>
            <a:ext cx="2474181" cy="287143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" name="圆角矩形 5">
            <a:hlinkClick r:id="rId10" action="ppaction://hlinksldjump"/>
            <a:extLst>
              <a:ext uri="{FF2B5EF4-FFF2-40B4-BE49-F238E27FC236}">
                <a16:creationId xmlns:a16="http://schemas.microsoft.com/office/drawing/2014/main" id="{938D5B7A-1409-F620-D00D-80969958258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6">
            <a:hlinkClick r:id="rId11" action="ppaction://hlinksldjump"/>
            <a:extLst>
              <a:ext uri="{FF2B5EF4-FFF2-40B4-BE49-F238E27FC236}">
                <a16:creationId xmlns:a16="http://schemas.microsoft.com/office/drawing/2014/main" id="{AFD49C9B-C722-A4D0-397B-97874C8F8A2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0" name="圆角矩形 8">
            <a:hlinkClick r:id="rId12" action="ppaction://hlinksldjump"/>
            <a:extLst>
              <a:ext uri="{FF2B5EF4-FFF2-40B4-BE49-F238E27FC236}">
                <a16:creationId xmlns:a16="http://schemas.microsoft.com/office/drawing/2014/main" id="{C235A02B-67CA-430F-DA7C-D57B7CE5216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2" name="圆角矩形 9">
            <a:hlinkClick r:id="rId13" action="ppaction://hlinksldjump"/>
            <a:extLst>
              <a:ext uri="{FF2B5EF4-FFF2-40B4-BE49-F238E27FC236}">
                <a16:creationId xmlns:a16="http://schemas.microsoft.com/office/drawing/2014/main" id="{B6CF9D76-4F7D-6C80-1560-818503B905A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802841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C69E3-9892-F422-28EA-DBDEE383A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265EEC5-C1AF-2B03-2BBE-5EAE2E655D86}"/>
              </a:ext>
            </a:extLst>
          </p:cNvPr>
          <p:cNvSpPr txBox="1"/>
          <p:nvPr/>
        </p:nvSpPr>
        <p:spPr>
          <a:xfrm>
            <a:off x="1012673" y="990449"/>
            <a:ext cx="368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．计算机中的汉字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0A16006-DF73-96B0-96F8-DC67F8C8380D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82AB876-B57A-823B-9E1B-F6B5C6614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B64DA3F-A11E-9C95-1659-3CC2E0A132F7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看一看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1515CD6F-9E51-83C2-B867-D95AE73CAC19}"/>
              </a:ext>
            </a:extLst>
          </p:cNvPr>
          <p:cNvSpPr txBox="1"/>
          <p:nvPr/>
        </p:nvSpPr>
        <p:spPr>
          <a:xfrm>
            <a:off x="3246208" y="2029484"/>
            <a:ext cx="761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观察</a:t>
            </a:r>
            <a:r>
              <a:rPr kumimoji="1" lang="en-US" altLang="zh-CN" sz="2400" dirty="0"/>
              <a:t>Led</a:t>
            </a:r>
            <a:r>
              <a:rPr kumimoji="1" lang="zh-CN" altLang="en-US" sz="2400" dirty="0"/>
              <a:t>电子屏上的汉字，你有什么发现？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733AB3-7F80-1779-C5F3-18532F88C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3421" y="2767485"/>
            <a:ext cx="4224793" cy="235316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CE1522A-7EE4-A562-4775-DD28D6871946}"/>
              </a:ext>
            </a:extLst>
          </p:cNvPr>
          <p:cNvSpPr txBox="1"/>
          <p:nvPr/>
        </p:nvSpPr>
        <p:spPr>
          <a:xfrm>
            <a:off x="7053972" y="2958962"/>
            <a:ext cx="3213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我发现：</a:t>
            </a:r>
            <a:r>
              <a:rPr kumimoji="1" lang="en-US" altLang="zh-CN" sz="2000" dirty="0"/>
              <a:t>____________________________________________________________________________________________</a:t>
            </a:r>
            <a:r>
              <a:rPr kumimoji="1" lang="zh-CN" altLang="en-US" sz="2000" dirty="0"/>
              <a:t>。</a:t>
            </a:r>
          </a:p>
        </p:txBody>
      </p:sp>
      <p:sp>
        <p:nvSpPr>
          <p:cNvPr id="3" name="圆角矩形 5">
            <a:hlinkClick r:id="rId9" action="ppaction://hlinksldjump"/>
            <a:extLst>
              <a:ext uri="{FF2B5EF4-FFF2-40B4-BE49-F238E27FC236}">
                <a16:creationId xmlns:a16="http://schemas.microsoft.com/office/drawing/2014/main" id="{88482D40-E1B4-E553-42E9-91616FD3653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8" name="圆角矩形 6">
            <a:hlinkClick r:id="rId10" action="ppaction://hlinksldjump"/>
            <a:extLst>
              <a:ext uri="{FF2B5EF4-FFF2-40B4-BE49-F238E27FC236}">
                <a16:creationId xmlns:a16="http://schemas.microsoft.com/office/drawing/2014/main" id="{E65A8FAA-5112-1F37-B4EF-5453DF7D11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2" name="圆角矩形 8">
            <a:hlinkClick r:id="rId11" action="ppaction://hlinksldjump"/>
            <a:extLst>
              <a:ext uri="{FF2B5EF4-FFF2-40B4-BE49-F238E27FC236}">
                <a16:creationId xmlns:a16="http://schemas.microsoft.com/office/drawing/2014/main" id="{1A4CB9CF-2B78-977E-24D2-A9BCE9B5F38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3" name="圆角矩形 9">
            <a:hlinkClick r:id="rId12" action="ppaction://hlinksldjump"/>
            <a:extLst>
              <a:ext uri="{FF2B5EF4-FFF2-40B4-BE49-F238E27FC236}">
                <a16:creationId xmlns:a16="http://schemas.microsoft.com/office/drawing/2014/main" id="{707BCFAA-344C-0EC8-B536-505DA8C6038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16945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C2218-81C3-4793-FFB5-F46158EA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72E830-FA44-8268-0502-8835759340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906" y="2427439"/>
            <a:ext cx="7674187" cy="332548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6F0701F-B9C2-B973-6DB4-62848831A639}"/>
              </a:ext>
            </a:extLst>
          </p:cNvPr>
          <p:cNvSpPr txBox="1"/>
          <p:nvPr/>
        </p:nvSpPr>
        <p:spPr>
          <a:xfrm>
            <a:off x="1012673" y="990449"/>
            <a:ext cx="368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．计算机中的汉字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CEA680A-A9C6-5EA5-417E-967E9F26E87F}"/>
              </a:ext>
            </a:extLst>
          </p:cNvPr>
          <p:cNvGrpSpPr/>
          <p:nvPr/>
        </p:nvGrpSpPr>
        <p:grpSpPr>
          <a:xfrm>
            <a:off x="1708816" y="1523355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E135D83-0376-0712-668F-4FAC0DA65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74D0C33-BCCC-E6A7-DD21-0D0836D9CAC4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学一学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5E479063-982A-0D07-5709-419E5AC3993F}"/>
              </a:ext>
            </a:extLst>
          </p:cNvPr>
          <p:cNvSpPr txBox="1"/>
          <p:nvPr/>
        </p:nvSpPr>
        <p:spPr>
          <a:xfrm>
            <a:off x="3209788" y="2047325"/>
            <a:ext cx="761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模拟计算机中的汉字表示。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6FF918-8CBA-877A-3A80-A1B74CDAE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8231" y="32907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圆角矩形 5">
            <a:hlinkClick r:id="rId9" action="ppaction://hlinksldjump"/>
            <a:extLst>
              <a:ext uri="{FF2B5EF4-FFF2-40B4-BE49-F238E27FC236}">
                <a16:creationId xmlns:a16="http://schemas.microsoft.com/office/drawing/2014/main" id="{29852D7F-2D57-1059-C891-1B9E43A05E7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8" name="圆角矩形 6">
            <a:hlinkClick r:id="rId10" action="ppaction://hlinksldjump"/>
            <a:extLst>
              <a:ext uri="{FF2B5EF4-FFF2-40B4-BE49-F238E27FC236}">
                <a16:creationId xmlns:a16="http://schemas.microsoft.com/office/drawing/2014/main" id="{5E7EEE80-3CED-DD15-5523-47C2CA48A0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0" name="圆角矩形 8">
            <a:hlinkClick r:id="rId11" action="ppaction://hlinksldjump"/>
            <a:extLst>
              <a:ext uri="{FF2B5EF4-FFF2-40B4-BE49-F238E27FC236}">
                <a16:creationId xmlns:a16="http://schemas.microsoft.com/office/drawing/2014/main" id="{6AEBE4EE-BB2F-A810-DCE8-C25B78309B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2" name="圆角矩形 9">
            <a:hlinkClick r:id="rId12" action="ppaction://hlinksldjump"/>
            <a:extLst>
              <a:ext uri="{FF2B5EF4-FFF2-40B4-BE49-F238E27FC236}">
                <a16:creationId xmlns:a16="http://schemas.microsoft.com/office/drawing/2014/main" id="{CFD04AD0-C138-4C04-CA00-0797A0EAF31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5799883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684</Words>
  <Application>Microsoft Macintosh PowerPoint</Application>
  <PresentationFormat>宽屏</PresentationFormat>
  <Paragraphs>145</Paragraphs>
  <Slides>21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等线</vt:lpstr>
      <vt:lpstr>等线 Light</vt:lpstr>
      <vt:lpstr>方正舒体</vt:lpstr>
      <vt:lpstr>黑体</vt:lpstr>
      <vt:lpstr>华文彩云</vt:lpstr>
      <vt:lpstr>华文楷体</vt:lpstr>
      <vt:lpstr>华文隶书</vt:lpstr>
      <vt:lpstr>华文行楷</vt:lpstr>
      <vt:lpstr>华文中宋</vt:lpstr>
      <vt:lpstr>楷体_GB2312</vt:lpstr>
      <vt:lpstr>微软雅黑</vt:lpstr>
      <vt:lpstr>微软雅黑</vt:lpstr>
      <vt:lpstr>幼圆</vt:lpstr>
      <vt:lpstr>yujianti</vt:lpstr>
      <vt:lpstr>Arial</vt:lpstr>
      <vt:lpstr>Calibri</vt:lpstr>
      <vt:lpstr>Source Sans Pro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Microsoft Office User</cp:lastModifiedBy>
  <cp:revision>154</cp:revision>
  <dcterms:created xsi:type="dcterms:W3CDTF">2021-01-10T05:35:40Z</dcterms:created>
  <dcterms:modified xsi:type="dcterms:W3CDTF">2025-02-08T08:44:08Z</dcterms:modified>
</cp:coreProperties>
</file>