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4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notesSlides/notesSlide5.xml" ContentType="application/vnd.openxmlformats-officedocument.presentationml.notesSlide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91" r:id="rId2"/>
    <p:sldId id="293" r:id="rId3"/>
    <p:sldId id="294" r:id="rId4"/>
    <p:sldId id="321" r:id="rId5"/>
    <p:sldId id="276" r:id="rId6"/>
    <p:sldId id="277" r:id="rId7"/>
    <p:sldId id="307" r:id="rId8"/>
    <p:sldId id="301" r:id="rId9"/>
    <p:sldId id="295" r:id="rId10"/>
    <p:sldId id="306" r:id="rId11"/>
    <p:sldId id="317" r:id="rId12"/>
    <p:sldId id="312" r:id="rId13"/>
    <p:sldId id="318" r:id="rId14"/>
    <p:sldId id="319" r:id="rId15"/>
    <p:sldId id="320" r:id="rId16"/>
    <p:sldId id="296" r:id="rId17"/>
    <p:sldId id="315" r:id="rId18"/>
    <p:sldId id="313" r:id="rId19"/>
    <p:sldId id="316" r:id="rId20"/>
    <p:sldId id="297" r:id="rId21"/>
    <p:sldId id="314" r:id="rId22"/>
    <p:sldId id="260" r:id="rId23"/>
  </p:sldIdLst>
  <p:sldSz cx="12192000" cy="6858000"/>
  <p:notesSz cx="6858000" cy="9144000"/>
  <p:embeddedFontLst>
    <p:embeddedFont>
      <p:font typeface="幼圆" panose="02010509060101010101" pitchFamily="49" charset="-122"/>
      <p:regular r:id="rId26"/>
    </p:embeddedFont>
    <p:embeddedFont>
      <p:font typeface="等线" panose="02010600030101010101" pitchFamily="2" charset="-122"/>
      <p:regular r:id="rId27"/>
      <p:bold r:id="rId28"/>
    </p:embeddedFont>
    <p:embeddedFont>
      <p:font typeface="等线 Light" panose="02010600030101010101" pitchFamily="2" charset="-122"/>
      <p:regular r:id="rId29"/>
    </p:embeddedFont>
    <p:embeddedFont>
      <p:font typeface="黑体" panose="02010609060101010101" pitchFamily="49" charset="-122"/>
      <p:regular r:id="rId30"/>
    </p:embeddedFont>
    <p:embeddedFont>
      <p:font typeface="华文楷体" panose="02010600040101010101" pitchFamily="2" charset="-122"/>
      <p:regular r:id="rId31"/>
    </p:embeddedFont>
    <p:embeddedFont>
      <p:font typeface="楷体_GB2312" panose="02010609030101010101" pitchFamily="49" charset="-122"/>
      <p:regular r:id="rId32"/>
    </p:embeddedFont>
    <p:embeddedFont>
      <p:font typeface="宋体" panose="02010600030101010101" pitchFamily="2" charset="-122"/>
      <p:regular r:id="rId33"/>
    </p:embeddedFont>
    <p:embeddedFont>
      <p:font typeface="微软雅黑" panose="020B0503020204020204" pitchFamily="34" charset="-122"/>
      <p:regular r:id="rId34"/>
      <p:bold r:id="rId35"/>
    </p:embeddedFont>
    <p:embeddedFont>
      <p:font typeface="微软雅黑" panose="020B0503020204020204" pitchFamily="34" charset="-122"/>
      <p:regular r:id="rId34"/>
      <p:bold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Source Sans Pro Light" panose="020F0302020204030204" pitchFamily="34" charset="0"/>
      <p:regular r:id="rId40"/>
      <p:italic r:id="rId41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54C4F8"/>
    <a:srgbClr val="36B1EC"/>
    <a:srgbClr val="D08F52"/>
    <a:srgbClr val="EACDB3"/>
    <a:srgbClr val="FFFFCC"/>
    <a:srgbClr val="ACCCC4"/>
    <a:srgbClr val="10383B"/>
    <a:srgbClr val="5F9C8C"/>
    <a:srgbClr val="154C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46F890A9-2807-4EBB-B81D-B2AA78EC7F39}" styleName="深色样式 2 - 强调 5/强调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8FB837D-C827-4EFA-A057-4D05807E0F7C}" styleName="主题样式 1 - 强调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AF606853-7671-496A-8E4F-DF71F8EC918B}" styleName="深色样式 1 - 强调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27F97BB-C833-4FB7-BDE5-3F7075034690}" styleName="主题样式 2 - 强调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97"/>
    <p:restoredTop sz="94584"/>
  </p:normalViewPr>
  <p:slideViewPr>
    <p:cSldViewPr snapToGrid="0">
      <p:cViewPr varScale="1">
        <p:scale>
          <a:sx n="83" d="100"/>
          <a:sy n="83" d="100"/>
        </p:scale>
        <p:origin x="163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4056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font" Target="fonts/font16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C42EB0-3FA9-40D2-B9A4-A693BA5FE6F3}" type="datetimeFigureOut">
              <a:rPr lang="zh-CN" altLang="en-US" smtClean="0"/>
              <a:t>2025/2/8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6350BD-DE39-46E4-9A5B-5B0167DD942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43006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224E71-B5DB-4DD7-83B1-DC6232801B4B}" type="datetimeFigureOut">
              <a:rPr lang="zh-CN" altLang="en-US" smtClean="0"/>
              <a:t>2025/2/8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AA483A-7CAF-41C1-B819-0D43191398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1833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标题用活泼一点字体，黑体太严肃（可以用特殊字体，然后截图）。姓名左边空白偏多        已改。</a:t>
            </a:r>
            <a:r>
              <a:rPr lang="zh-CN" altLang="en-US" dirty="0">
                <a:solidFill>
                  <a:srgbClr val="0432FF"/>
                </a:solidFill>
              </a:rPr>
              <a:t>标题使用</a:t>
            </a:r>
            <a:r>
              <a:rPr lang="en-US" altLang="zh-CN" dirty="0">
                <a:solidFill>
                  <a:srgbClr val="0432FF"/>
                </a:solidFill>
              </a:rPr>
              <a:t>“</a:t>
            </a:r>
            <a:r>
              <a:rPr lang="zh-CN" altLang="en-US" dirty="0">
                <a:solidFill>
                  <a:srgbClr val="0432FF"/>
                </a:solidFill>
              </a:rPr>
              <a:t>棉花糖</a:t>
            </a:r>
            <a:r>
              <a:rPr lang="en-US" altLang="zh-CN" dirty="0">
                <a:solidFill>
                  <a:srgbClr val="0432FF"/>
                </a:solidFill>
              </a:rPr>
              <a:t>”</a:t>
            </a:r>
            <a:r>
              <a:rPr lang="zh-CN" altLang="en-US" dirty="0">
                <a:solidFill>
                  <a:srgbClr val="0432FF"/>
                </a:solidFill>
              </a:rPr>
              <a:t>字体，可以和课件一起打包放入资源包内。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96509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左下角颜色太重，文字反差小       已改，水印效果，不适宜太突出。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97992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9D4476-6B6B-C8BC-C89D-AEFE38C7FC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DDAA470-9A4D-5F3A-F325-9FBEB6227E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00D99CC-5850-B69E-5EFE-08F152287A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8F34F7D-24C4-5FFB-1645-C535E8A4C5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0766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标题字体太严肃。缺乏导航（左下角显示课名意义不大，加准备间，统改）          已改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55771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左下角文字颜色反差小    已改，水印效果，不适宜太突出。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4993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bg>
      <p:bgPr>
        <a:solidFill>
          <a:srgbClr val="54C4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B5C7A475-4C5E-4170-987E-40B2A054DA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3020613" y="-2180947"/>
            <a:ext cx="6160295" cy="11166483"/>
          </a:xfrm>
          <a:prstGeom prst="rect">
            <a:avLst/>
          </a:prstGeom>
          <a:ln>
            <a:noFill/>
          </a:ln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2" y="1656624"/>
            <a:ext cx="12193702" cy="520137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C8995D0-6C61-E4A5-417C-75B92E3D3B0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52" y="1064509"/>
            <a:ext cx="584041" cy="46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770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2C1E2F20-989F-45F2-ADC3-EE568F2F2541}"/>
              </a:ext>
            </a:extLst>
          </p:cNvPr>
          <p:cNvSpPr/>
          <p:nvPr userDrawn="1"/>
        </p:nvSpPr>
        <p:spPr>
          <a:xfrm>
            <a:off x="203200" y="210126"/>
            <a:ext cx="11785600" cy="643312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75000563-0974-43BB-B124-05B4049791F7}"/>
              </a:ext>
            </a:extLst>
          </p:cNvPr>
          <p:cNvSpPr/>
          <p:nvPr userDrawn="1"/>
        </p:nvSpPr>
        <p:spPr>
          <a:xfrm>
            <a:off x="323273" y="341745"/>
            <a:ext cx="11536218" cy="6169891"/>
          </a:xfrm>
          <a:prstGeom prst="roundRect">
            <a:avLst/>
          </a:prstGeom>
          <a:noFill/>
          <a:ln w="25400">
            <a:solidFill>
              <a:srgbClr val="D08F5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57D497E-37CB-089A-177E-6539ADF331EC}"/>
              </a:ext>
            </a:extLst>
          </p:cNvPr>
          <p:cNvSpPr txBox="1"/>
          <p:nvPr userDrawn="1"/>
        </p:nvSpPr>
        <p:spPr>
          <a:xfrm>
            <a:off x="971535" y="6008540"/>
            <a:ext cx="3116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 制作个性化评价图标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5A4C6AA-6A6A-F7A2-78C4-C590F9B908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4006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>
            <a:extLst>
              <a:ext uri="{FF2B5EF4-FFF2-40B4-BE49-F238E27FC236}">
                <a16:creationId xmlns:a16="http://schemas.microsoft.com/office/drawing/2014/main" id="{FBC29AD9-B5DA-4D2B-A40C-12752BD7BFF3}"/>
              </a:ext>
            </a:extLst>
          </p:cNvPr>
          <p:cNvSpPr/>
          <p:nvPr userDrawn="1"/>
        </p:nvSpPr>
        <p:spPr>
          <a:xfrm>
            <a:off x="308678" y="314037"/>
            <a:ext cx="11574644" cy="5486400"/>
          </a:xfrm>
          <a:prstGeom prst="roundRect">
            <a:avLst/>
          </a:prstGeom>
          <a:noFill/>
          <a:ln w="44450">
            <a:solidFill>
              <a:srgbClr val="D08F5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912752FC-E1EE-46EC-A703-3FB98898CA94}"/>
              </a:ext>
            </a:extLst>
          </p:cNvPr>
          <p:cNvSpPr/>
          <p:nvPr userDrawn="1"/>
        </p:nvSpPr>
        <p:spPr>
          <a:xfrm>
            <a:off x="494271" y="529594"/>
            <a:ext cx="11215188" cy="507213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1905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7C09C078-F26F-4537-5200-B31AF0D975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3180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192F090-D920-4F94-BF8C-1EAECA464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A5DA9-F5D1-4586-92A3-D566121D341F}" type="datetimeFigureOut">
              <a:rPr lang="zh-CN" altLang="en-US" smtClean="0"/>
              <a:t>2025/2/8</a:t>
            </a:fld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EC21AA4-13DB-4E1A-8A03-D77636733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538A6F0-2830-48DF-83EE-AD83989D7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7C61D-ADCB-4014-8F3E-B64D28B087D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15D34CF-8A1B-7217-4AF5-32DC63520F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365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234C006F-3D4E-46F0-B62E-4F21C1913F71}"/>
              </a:ext>
            </a:extLst>
          </p:cNvPr>
          <p:cNvSpPr/>
          <p:nvPr userDrawn="1"/>
        </p:nvSpPr>
        <p:spPr>
          <a:xfrm>
            <a:off x="203200" y="467790"/>
            <a:ext cx="11748655" cy="57161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78FD10FB-46BF-440B-B82F-097F9FED2333}"/>
              </a:ext>
            </a:extLst>
          </p:cNvPr>
          <p:cNvSpPr/>
          <p:nvPr userDrawn="1"/>
        </p:nvSpPr>
        <p:spPr>
          <a:xfrm>
            <a:off x="380629" y="674054"/>
            <a:ext cx="11441915" cy="5383846"/>
          </a:xfrm>
          <a:prstGeom prst="roundRect">
            <a:avLst/>
          </a:prstGeom>
          <a:noFill/>
          <a:ln w="25400">
            <a:solidFill>
              <a:srgbClr val="D08F5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3EDD1D60-733E-7083-3467-7FA5FF3011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673543E0-0426-686B-5268-E15393AFC87B}"/>
              </a:ext>
            </a:extLst>
          </p:cNvPr>
          <p:cNvSpPr txBox="1"/>
          <p:nvPr userDrawn="1"/>
        </p:nvSpPr>
        <p:spPr>
          <a:xfrm>
            <a:off x="744169" y="6288024"/>
            <a:ext cx="305345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 制作个性化评价图标</a:t>
            </a:r>
          </a:p>
        </p:txBody>
      </p:sp>
    </p:spTree>
    <p:extLst>
      <p:ext uri="{BB962C8B-B14F-4D97-AF65-F5344CB8AC3E}">
        <p14:creationId xmlns:p14="http://schemas.microsoft.com/office/powerpoint/2010/main" val="4125561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234C006F-3D4E-46F0-B62E-4F21C1913F71}"/>
              </a:ext>
            </a:extLst>
          </p:cNvPr>
          <p:cNvSpPr/>
          <p:nvPr userDrawn="1"/>
        </p:nvSpPr>
        <p:spPr>
          <a:xfrm>
            <a:off x="203200" y="467790"/>
            <a:ext cx="11748655" cy="57161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78FD10FB-46BF-440B-B82F-097F9FED2333}"/>
              </a:ext>
            </a:extLst>
          </p:cNvPr>
          <p:cNvSpPr/>
          <p:nvPr userDrawn="1"/>
        </p:nvSpPr>
        <p:spPr>
          <a:xfrm>
            <a:off x="380629" y="674054"/>
            <a:ext cx="11441915" cy="5383846"/>
          </a:xfrm>
          <a:prstGeom prst="roundRect">
            <a:avLst/>
          </a:prstGeom>
          <a:noFill/>
          <a:ln w="25400">
            <a:solidFill>
              <a:srgbClr val="D08F5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1CD29443-6CE2-4E61-181C-90C1BCE11E3F}"/>
              </a:ext>
            </a:extLst>
          </p:cNvPr>
          <p:cNvSpPr txBox="1"/>
          <p:nvPr userDrawn="1"/>
        </p:nvSpPr>
        <p:spPr>
          <a:xfrm>
            <a:off x="8915400" y="6336307"/>
            <a:ext cx="2927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单元 制订体质提升方案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10CFCAF-CCC9-67E2-40B1-486AE87E66A0}"/>
              </a:ext>
            </a:extLst>
          </p:cNvPr>
          <p:cNvSpPr txBox="1"/>
          <p:nvPr userDrawn="1"/>
        </p:nvSpPr>
        <p:spPr>
          <a:xfrm>
            <a:off x="506150" y="6336307"/>
            <a:ext cx="2980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13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 规划合理作息时间</a:t>
            </a: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0" y="4809067"/>
            <a:ext cx="12177620" cy="2048933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31E6D0D4-E5CD-41D4-4117-306BA0E0010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318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234C006F-3D4E-46F0-B62E-4F21C1913F71}"/>
              </a:ext>
            </a:extLst>
          </p:cNvPr>
          <p:cNvSpPr/>
          <p:nvPr userDrawn="1"/>
        </p:nvSpPr>
        <p:spPr>
          <a:xfrm>
            <a:off x="203200" y="467790"/>
            <a:ext cx="11748655" cy="57161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78FD10FB-46BF-440B-B82F-097F9FED2333}"/>
              </a:ext>
            </a:extLst>
          </p:cNvPr>
          <p:cNvSpPr/>
          <p:nvPr userDrawn="1"/>
        </p:nvSpPr>
        <p:spPr>
          <a:xfrm>
            <a:off x="380629" y="674054"/>
            <a:ext cx="11441915" cy="5383846"/>
          </a:xfrm>
          <a:prstGeom prst="roundRect">
            <a:avLst/>
          </a:prstGeom>
          <a:noFill/>
          <a:ln w="25400">
            <a:solidFill>
              <a:srgbClr val="D08F5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8048"/>
            <a:ext cx="12192000" cy="1139952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98B146F9-49A3-5BEF-5C99-5ED306C148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673543E0-0426-686B-5268-E15393AFC87B}"/>
              </a:ext>
            </a:extLst>
          </p:cNvPr>
          <p:cNvSpPr txBox="1"/>
          <p:nvPr userDrawn="1"/>
        </p:nvSpPr>
        <p:spPr>
          <a:xfrm>
            <a:off x="744169" y="6288024"/>
            <a:ext cx="305345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 制作个性化评价图标</a:t>
            </a:r>
          </a:p>
        </p:txBody>
      </p:sp>
    </p:spTree>
    <p:extLst>
      <p:ext uri="{BB962C8B-B14F-4D97-AF65-F5344CB8AC3E}">
        <p14:creationId xmlns:p14="http://schemas.microsoft.com/office/powerpoint/2010/main" val="3038165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234C006F-3D4E-46F0-B62E-4F21C1913F71}"/>
              </a:ext>
            </a:extLst>
          </p:cNvPr>
          <p:cNvSpPr/>
          <p:nvPr userDrawn="1"/>
        </p:nvSpPr>
        <p:spPr>
          <a:xfrm>
            <a:off x="203200" y="467790"/>
            <a:ext cx="11748655" cy="57161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78FD10FB-46BF-440B-B82F-097F9FED2333}"/>
              </a:ext>
            </a:extLst>
          </p:cNvPr>
          <p:cNvSpPr/>
          <p:nvPr userDrawn="1"/>
        </p:nvSpPr>
        <p:spPr>
          <a:xfrm>
            <a:off x="380629" y="674054"/>
            <a:ext cx="11441915" cy="5383846"/>
          </a:xfrm>
          <a:prstGeom prst="roundRect">
            <a:avLst/>
          </a:prstGeom>
          <a:noFill/>
          <a:ln w="25400">
            <a:solidFill>
              <a:srgbClr val="D08F5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8048"/>
            <a:ext cx="12192000" cy="1139952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98B146F9-49A3-5BEF-5C99-5ED306C148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673543E0-0426-686B-5268-E15393AFC87B}"/>
              </a:ext>
            </a:extLst>
          </p:cNvPr>
          <p:cNvSpPr txBox="1"/>
          <p:nvPr userDrawn="1"/>
        </p:nvSpPr>
        <p:spPr>
          <a:xfrm>
            <a:off x="744169" y="6288024"/>
            <a:ext cx="305345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 制作个性化评价图标</a:t>
            </a:r>
          </a:p>
        </p:txBody>
      </p:sp>
    </p:spTree>
    <p:extLst>
      <p:ext uri="{BB962C8B-B14F-4D97-AF65-F5344CB8AC3E}">
        <p14:creationId xmlns:p14="http://schemas.microsoft.com/office/powerpoint/2010/main" val="1959837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234C006F-3D4E-46F0-B62E-4F21C1913F71}"/>
              </a:ext>
            </a:extLst>
          </p:cNvPr>
          <p:cNvSpPr/>
          <p:nvPr userDrawn="1"/>
        </p:nvSpPr>
        <p:spPr>
          <a:xfrm>
            <a:off x="203200" y="467790"/>
            <a:ext cx="11748655" cy="5716156"/>
          </a:xfrm>
          <a:prstGeom prst="roundRect">
            <a:avLst>
              <a:gd name="adj" fmla="val 5169"/>
            </a:avLst>
          </a:prstGeom>
          <a:solidFill>
            <a:schemeClr val="bg1"/>
          </a:solidFill>
          <a:ln>
            <a:noFill/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8048"/>
            <a:ext cx="12192000" cy="113995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9223">
            <a:off x="9744814" y="4480916"/>
            <a:ext cx="2474265" cy="2474265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BCA16F41-3B82-654C-A4F6-6CFC07F68DA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673543E0-0426-686B-5268-E15393AFC87B}"/>
              </a:ext>
            </a:extLst>
          </p:cNvPr>
          <p:cNvSpPr txBox="1"/>
          <p:nvPr userDrawn="1"/>
        </p:nvSpPr>
        <p:spPr>
          <a:xfrm>
            <a:off x="744169" y="6288024"/>
            <a:ext cx="305345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 制作个性化评价图标</a:t>
            </a:r>
          </a:p>
        </p:txBody>
      </p:sp>
    </p:spTree>
    <p:extLst>
      <p:ext uri="{BB962C8B-B14F-4D97-AF65-F5344CB8AC3E}">
        <p14:creationId xmlns:p14="http://schemas.microsoft.com/office/powerpoint/2010/main" val="993395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>
            <a:extLst>
              <a:ext uri="{FF2B5EF4-FFF2-40B4-BE49-F238E27FC236}">
                <a16:creationId xmlns:a16="http://schemas.microsoft.com/office/drawing/2014/main" id="{53585C52-C697-4AA1-90E9-F2B174298D9F}"/>
              </a:ext>
            </a:extLst>
          </p:cNvPr>
          <p:cNvSpPr/>
          <p:nvPr userDrawn="1"/>
        </p:nvSpPr>
        <p:spPr>
          <a:xfrm>
            <a:off x="997527" y="1348509"/>
            <a:ext cx="10215418" cy="3957782"/>
          </a:xfrm>
          <a:prstGeom prst="roundRect">
            <a:avLst/>
          </a:prstGeom>
          <a:noFill/>
          <a:ln w="44450">
            <a:solidFill>
              <a:srgbClr val="D08F5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3F43F2A4-A33B-40C4-876C-5CF894B32869}"/>
              </a:ext>
            </a:extLst>
          </p:cNvPr>
          <p:cNvSpPr/>
          <p:nvPr userDrawn="1"/>
        </p:nvSpPr>
        <p:spPr>
          <a:xfrm>
            <a:off x="1219200" y="1551709"/>
            <a:ext cx="9790545" cy="362065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" y="4462272"/>
            <a:ext cx="12192000" cy="239572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CA16F41-3B82-654C-A4F6-6CFC07F68D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673543E0-0426-686B-5268-E15393AFC87B}"/>
              </a:ext>
            </a:extLst>
          </p:cNvPr>
          <p:cNvSpPr txBox="1"/>
          <p:nvPr userDrawn="1"/>
        </p:nvSpPr>
        <p:spPr>
          <a:xfrm>
            <a:off x="744169" y="6288024"/>
            <a:ext cx="305345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 制作个性化评价图标</a:t>
            </a:r>
          </a:p>
        </p:txBody>
      </p:sp>
    </p:spTree>
    <p:extLst>
      <p:ext uri="{BB962C8B-B14F-4D97-AF65-F5344CB8AC3E}">
        <p14:creationId xmlns:p14="http://schemas.microsoft.com/office/powerpoint/2010/main" val="433154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>
            <a:extLst>
              <a:ext uri="{FF2B5EF4-FFF2-40B4-BE49-F238E27FC236}">
                <a16:creationId xmlns:a16="http://schemas.microsoft.com/office/drawing/2014/main" id="{53585C52-C697-4AA1-90E9-F2B174298D9F}"/>
              </a:ext>
            </a:extLst>
          </p:cNvPr>
          <p:cNvSpPr/>
          <p:nvPr userDrawn="1"/>
        </p:nvSpPr>
        <p:spPr>
          <a:xfrm>
            <a:off x="997527" y="1348509"/>
            <a:ext cx="10215418" cy="3957782"/>
          </a:xfrm>
          <a:prstGeom prst="roundRect">
            <a:avLst/>
          </a:prstGeom>
          <a:noFill/>
          <a:ln w="44450">
            <a:solidFill>
              <a:srgbClr val="D08F5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3F43F2A4-A33B-40C4-876C-5CF894B32869}"/>
              </a:ext>
            </a:extLst>
          </p:cNvPr>
          <p:cNvSpPr/>
          <p:nvPr userDrawn="1"/>
        </p:nvSpPr>
        <p:spPr>
          <a:xfrm>
            <a:off x="1219200" y="1551709"/>
            <a:ext cx="9790545" cy="362065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" y="4462272"/>
            <a:ext cx="12192000" cy="239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3389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" y="4462272"/>
            <a:ext cx="12192000" cy="239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558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C4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BC7B384-D0A9-4A3E-B82E-077F105B7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7849284-3658-45CD-BF30-8EAD1DBAE3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222F3AF-091B-4156-B56F-3DCE4D4E13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2A5DA9-F5D1-4586-92A3-D566121D341F}" type="datetimeFigureOut">
              <a:rPr lang="zh-CN" altLang="en-US" smtClean="0"/>
              <a:t>2025/2/8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23584E4-5855-43CF-9837-F80656EC19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0FE4E5-56D8-47EF-B089-AE5DCD1B3B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B7C61D-ADCB-4014-8F3E-B64D28B08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198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5" r:id="rId2"/>
    <p:sldLayoutId id="2147483650" r:id="rId3"/>
    <p:sldLayoutId id="2147483671" r:id="rId4"/>
    <p:sldLayoutId id="2147483674" r:id="rId5"/>
    <p:sldLayoutId id="2147483672" r:id="rId6"/>
    <p:sldLayoutId id="2147483651" r:id="rId7"/>
    <p:sldLayoutId id="2147483675" r:id="rId8"/>
    <p:sldLayoutId id="2147483673" r:id="rId9"/>
    <p:sldLayoutId id="2147483661" r:id="rId10"/>
    <p:sldLayoutId id="2147483653" r:id="rId11"/>
    <p:sldLayoutId id="214748365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slide" Target="slide20.xml"/><Relationship Id="rId3" Type="http://schemas.openxmlformats.org/officeDocument/2006/relationships/tags" Target="../tags/tag23.xml"/><Relationship Id="rId7" Type="http://schemas.microsoft.com/office/2007/relationships/hdphoto" Target="../media/hdphoto10.wdp"/><Relationship Id="rId12" Type="http://schemas.openxmlformats.org/officeDocument/2006/relationships/slide" Target="slide17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36.png"/><Relationship Id="rId11" Type="http://schemas.openxmlformats.org/officeDocument/2006/relationships/slide" Target="slide10.xml"/><Relationship Id="rId5" Type="http://schemas.openxmlformats.org/officeDocument/2006/relationships/slideLayout" Target="../slideLayouts/slideLayout5.xml"/><Relationship Id="rId10" Type="http://schemas.openxmlformats.org/officeDocument/2006/relationships/slide" Target="slide5.xml"/><Relationship Id="rId4" Type="http://schemas.openxmlformats.org/officeDocument/2006/relationships/tags" Target="../tags/tag24.xml"/><Relationship Id="rId9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slide" Target="slide17.xml"/><Relationship Id="rId3" Type="http://schemas.openxmlformats.org/officeDocument/2006/relationships/tags" Target="../tags/tag27.xml"/><Relationship Id="rId7" Type="http://schemas.microsoft.com/office/2007/relationships/hdphoto" Target="../media/hdphoto10.wdp"/><Relationship Id="rId12" Type="http://schemas.openxmlformats.org/officeDocument/2006/relationships/slide" Target="slide10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image" Target="../media/image36.png"/><Relationship Id="rId11" Type="http://schemas.openxmlformats.org/officeDocument/2006/relationships/slide" Target="slide5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9.png"/><Relationship Id="rId4" Type="http://schemas.openxmlformats.org/officeDocument/2006/relationships/tags" Target="../tags/tag28.xml"/><Relationship Id="rId9" Type="http://schemas.openxmlformats.org/officeDocument/2006/relationships/image" Target="../media/image38.png"/><Relationship Id="rId14" Type="http://schemas.openxmlformats.org/officeDocument/2006/relationships/slide" Target="slide2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tags" Target="../tags/tag31.xml"/><Relationship Id="rId7" Type="http://schemas.openxmlformats.org/officeDocument/2006/relationships/image" Target="../media/image40.png"/><Relationship Id="rId12" Type="http://schemas.openxmlformats.org/officeDocument/2006/relationships/slide" Target="slide20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image" Target="../media/image23.png"/><Relationship Id="rId11" Type="http://schemas.openxmlformats.org/officeDocument/2006/relationships/slide" Target="slide17.xml"/><Relationship Id="rId5" Type="http://schemas.openxmlformats.org/officeDocument/2006/relationships/slideLayout" Target="../slideLayouts/slideLayout5.xml"/><Relationship Id="rId10" Type="http://schemas.openxmlformats.org/officeDocument/2006/relationships/slide" Target="slide10.xml"/><Relationship Id="rId4" Type="http://schemas.openxmlformats.org/officeDocument/2006/relationships/tags" Target="../tags/tag32.xml"/><Relationship Id="rId9" Type="http://schemas.openxmlformats.org/officeDocument/2006/relationships/slide" Target="slide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tags" Target="../tags/tag35.xml"/><Relationship Id="rId7" Type="http://schemas.openxmlformats.org/officeDocument/2006/relationships/image" Target="../media/image41.png"/><Relationship Id="rId12" Type="http://schemas.openxmlformats.org/officeDocument/2006/relationships/slide" Target="slide20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image" Target="../media/image23.png"/><Relationship Id="rId11" Type="http://schemas.openxmlformats.org/officeDocument/2006/relationships/slide" Target="slide17.xml"/><Relationship Id="rId5" Type="http://schemas.openxmlformats.org/officeDocument/2006/relationships/slideLayout" Target="../slideLayouts/slideLayout5.xml"/><Relationship Id="rId10" Type="http://schemas.openxmlformats.org/officeDocument/2006/relationships/slide" Target="slide10.xml"/><Relationship Id="rId4" Type="http://schemas.openxmlformats.org/officeDocument/2006/relationships/tags" Target="../tags/tag36.xml"/><Relationship Id="rId9" Type="http://schemas.openxmlformats.org/officeDocument/2006/relationships/slide" Target="slide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slide" Target="slide20.xml"/><Relationship Id="rId3" Type="http://schemas.openxmlformats.org/officeDocument/2006/relationships/tags" Target="../tags/tag39.xml"/><Relationship Id="rId7" Type="http://schemas.openxmlformats.org/officeDocument/2006/relationships/image" Target="../media/image30.png"/><Relationship Id="rId12" Type="http://schemas.openxmlformats.org/officeDocument/2006/relationships/slide" Target="slide17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image" Target="../media/image29.png"/><Relationship Id="rId11" Type="http://schemas.openxmlformats.org/officeDocument/2006/relationships/slide" Target="slide10.xml"/><Relationship Id="rId5" Type="http://schemas.openxmlformats.org/officeDocument/2006/relationships/slideLayout" Target="../slideLayouts/slideLayout5.xml"/><Relationship Id="rId10" Type="http://schemas.openxmlformats.org/officeDocument/2006/relationships/slide" Target="slide5.xml"/><Relationship Id="rId4" Type="http://schemas.openxmlformats.org/officeDocument/2006/relationships/tags" Target="../tags/tag40.xml"/><Relationship Id="rId9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slide" Target="slide20.xml"/><Relationship Id="rId3" Type="http://schemas.openxmlformats.org/officeDocument/2006/relationships/tags" Target="../tags/tag43.xml"/><Relationship Id="rId7" Type="http://schemas.openxmlformats.org/officeDocument/2006/relationships/image" Target="../media/image30.png"/><Relationship Id="rId12" Type="http://schemas.openxmlformats.org/officeDocument/2006/relationships/slide" Target="slide17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image" Target="../media/image29.png"/><Relationship Id="rId11" Type="http://schemas.openxmlformats.org/officeDocument/2006/relationships/slide" Target="slide10.xml"/><Relationship Id="rId5" Type="http://schemas.openxmlformats.org/officeDocument/2006/relationships/slideLayout" Target="../slideLayouts/slideLayout5.xml"/><Relationship Id="rId10" Type="http://schemas.openxmlformats.org/officeDocument/2006/relationships/slide" Target="slide5.xml"/><Relationship Id="rId4" Type="http://schemas.openxmlformats.org/officeDocument/2006/relationships/tags" Target="../tags/tag44.xml"/><Relationship Id="rId9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tags" Target="../tags/tag47.xml"/><Relationship Id="rId7" Type="http://schemas.openxmlformats.org/officeDocument/2006/relationships/image" Target="../media/image23.png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image" Target="../media/image32.png"/><Relationship Id="rId11" Type="http://schemas.openxmlformats.org/officeDocument/2006/relationships/slide" Target="slide20.xml"/><Relationship Id="rId5" Type="http://schemas.openxmlformats.org/officeDocument/2006/relationships/slideLayout" Target="../slideLayouts/slideLayout5.xml"/><Relationship Id="rId10" Type="http://schemas.openxmlformats.org/officeDocument/2006/relationships/slide" Target="slide17.xml"/><Relationship Id="rId4" Type="http://schemas.openxmlformats.org/officeDocument/2006/relationships/tags" Target="../tags/tag48.xml"/><Relationship Id="rId9" Type="http://schemas.openxmlformats.org/officeDocument/2006/relationships/slide" Target="slide1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tags" Target="../tags/tag51.xml"/><Relationship Id="rId7" Type="http://schemas.openxmlformats.org/officeDocument/2006/relationships/image" Target="../media/image44.png"/><Relationship Id="rId12" Type="http://schemas.openxmlformats.org/officeDocument/2006/relationships/slide" Target="slide20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image" Target="../media/image43.png"/><Relationship Id="rId11" Type="http://schemas.openxmlformats.org/officeDocument/2006/relationships/slide" Target="slide17.xml"/><Relationship Id="rId5" Type="http://schemas.openxmlformats.org/officeDocument/2006/relationships/slideLayout" Target="../slideLayouts/slideLayout5.xml"/><Relationship Id="rId10" Type="http://schemas.openxmlformats.org/officeDocument/2006/relationships/slide" Target="slide10.xml"/><Relationship Id="rId4" Type="http://schemas.openxmlformats.org/officeDocument/2006/relationships/tags" Target="../tags/tag52.xml"/><Relationship Id="rId9" Type="http://schemas.openxmlformats.org/officeDocument/2006/relationships/slide" Target="slide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tags" Target="../tags/tag55.xml"/><Relationship Id="rId7" Type="http://schemas.openxmlformats.org/officeDocument/2006/relationships/image" Target="../media/image46.png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image" Target="../media/image23.png"/><Relationship Id="rId11" Type="http://schemas.openxmlformats.org/officeDocument/2006/relationships/slide" Target="slide20.xml"/><Relationship Id="rId5" Type="http://schemas.openxmlformats.org/officeDocument/2006/relationships/slideLayout" Target="../slideLayouts/slideLayout5.xml"/><Relationship Id="rId10" Type="http://schemas.openxmlformats.org/officeDocument/2006/relationships/slide" Target="slide17.xml"/><Relationship Id="rId4" Type="http://schemas.openxmlformats.org/officeDocument/2006/relationships/tags" Target="../tags/tag56.xml"/><Relationship Id="rId9" Type="http://schemas.openxmlformats.org/officeDocument/2006/relationships/slide" Target="slide10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microsoft.com/office/2007/relationships/hdphoto" Target="../media/hdphoto3.wdp"/><Relationship Id="rId11" Type="http://schemas.openxmlformats.org/officeDocument/2006/relationships/image" Target="../media/image12.jpeg"/><Relationship Id="rId5" Type="http://schemas.openxmlformats.org/officeDocument/2006/relationships/image" Target="../media/image9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slide" Target="slide20.xml"/><Relationship Id="rId3" Type="http://schemas.openxmlformats.org/officeDocument/2006/relationships/tags" Target="../tags/tag59.xml"/><Relationship Id="rId7" Type="http://schemas.openxmlformats.org/officeDocument/2006/relationships/image" Target="../media/image23.png"/><Relationship Id="rId12" Type="http://schemas.openxmlformats.org/officeDocument/2006/relationships/slide" Target="slide17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image" Target="../media/image48.png"/><Relationship Id="rId11" Type="http://schemas.openxmlformats.org/officeDocument/2006/relationships/slide" Target="slide10.xml"/><Relationship Id="rId5" Type="http://schemas.openxmlformats.org/officeDocument/2006/relationships/slideLayout" Target="../slideLayouts/slideLayout5.xml"/><Relationship Id="rId10" Type="http://schemas.openxmlformats.org/officeDocument/2006/relationships/slide" Target="slide5.xml"/><Relationship Id="rId4" Type="http://schemas.openxmlformats.org/officeDocument/2006/relationships/tags" Target="../tags/tag60.xml"/><Relationship Id="rId9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1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microsoft.com/office/2007/relationships/hdphoto" Target="../media/hdphoto6.wdp"/><Relationship Id="rId5" Type="http://schemas.openxmlformats.org/officeDocument/2006/relationships/tags" Target="../tags/tag5.xml"/><Relationship Id="rId10" Type="http://schemas.openxmlformats.org/officeDocument/2006/relationships/image" Target="../media/image13.png"/><Relationship Id="rId4" Type="http://schemas.openxmlformats.org/officeDocument/2006/relationships/tags" Target="../tags/tag4.xml"/><Relationship Id="rId9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microsoft.com/office/2007/relationships/hdphoto" Target="../media/hdphoto8.wdp"/><Relationship Id="rId18" Type="http://schemas.openxmlformats.org/officeDocument/2006/relationships/slide" Target="slide10.xml"/><Relationship Id="rId3" Type="http://schemas.openxmlformats.org/officeDocument/2006/relationships/tags" Target="../tags/tag11.xml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17" Type="http://schemas.openxmlformats.org/officeDocument/2006/relationships/slide" Target="slide6.xml"/><Relationship Id="rId2" Type="http://schemas.openxmlformats.org/officeDocument/2006/relationships/tags" Target="../tags/tag10.xml"/><Relationship Id="rId16" Type="http://schemas.microsoft.com/office/2007/relationships/hdphoto" Target="../media/hdphoto9.wdp"/><Relationship Id="rId20" Type="http://schemas.openxmlformats.org/officeDocument/2006/relationships/slide" Target="slide20.xml"/><Relationship Id="rId1" Type="http://schemas.openxmlformats.org/officeDocument/2006/relationships/tags" Target="../tags/tag9.xml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8.png"/><Relationship Id="rId10" Type="http://schemas.openxmlformats.org/officeDocument/2006/relationships/image" Target="../media/image24.png"/><Relationship Id="rId19" Type="http://schemas.openxmlformats.org/officeDocument/2006/relationships/slide" Target="slide17.xml"/><Relationship Id="rId4" Type="http://schemas.openxmlformats.org/officeDocument/2006/relationships/tags" Target="../tags/tag12.xml"/><Relationship Id="rId9" Type="http://schemas.openxmlformats.org/officeDocument/2006/relationships/image" Target="../media/image23.png"/><Relationship Id="rId1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slide" Target="slide20.xml"/><Relationship Id="rId3" Type="http://schemas.openxmlformats.org/officeDocument/2006/relationships/tags" Target="../tags/tag15.xml"/><Relationship Id="rId7" Type="http://schemas.openxmlformats.org/officeDocument/2006/relationships/image" Target="../media/image30.png"/><Relationship Id="rId12" Type="http://schemas.openxmlformats.org/officeDocument/2006/relationships/slide" Target="slide17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29.png"/><Relationship Id="rId11" Type="http://schemas.openxmlformats.org/officeDocument/2006/relationships/slide" Target="slide10.xml"/><Relationship Id="rId5" Type="http://schemas.openxmlformats.org/officeDocument/2006/relationships/slideLayout" Target="../slideLayouts/slideLayout5.xml"/><Relationship Id="rId10" Type="http://schemas.openxmlformats.org/officeDocument/2006/relationships/slide" Target="slide6.xml"/><Relationship Id="rId4" Type="http://schemas.openxmlformats.org/officeDocument/2006/relationships/tags" Target="../tags/tag16.xml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slide" Target="slide20.xml"/><Relationship Id="rId3" Type="http://schemas.openxmlformats.org/officeDocument/2006/relationships/tags" Target="../tags/tag19.xml"/><Relationship Id="rId7" Type="http://schemas.openxmlformats.org/officeDocument/2006/relationships/image" Target="../media/image23.png"/><Relationship Id="rId12" Type="http://schemas.openxmlformats.org/officeDocument/2006/relationships/slide" Target="slide17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32.png"/><Relationship Id="rId11" Type="http://schemas.openxmlformats.org/officeDocument/2006/relationships/slide" Target="slide10.xml"/><Relationship Id="rId5" Type="http://schemas.openxmlformats.org/officeDocument/2006/relationships/slideLayout" Target="../slideLayouts/slideLayout5.xml"/><Relationship Id="rId10" Type="http://schemas.openxmlformats.org/officeDocument/2006/relationships/slide" Target="slide6.xml"/><Relationship Id="rId4" Type="http://schemas.openxmlformats.org/officeDocument/2006/relationships/tags" Target="../tags/tag20.xml"/><Relationship Id="rId9" Type="http://schemas.openxmlformats.org/officeDocument/2006/relationships/image" Target="../media/image3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C4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4D7E93CD-BE16-4A6D-97C8-96683F7E3B6C}"/>
              </a:ext>
            </a:extLst>
          </p:cNvPr>
          <p:cNvSpPr txBox="1"/>
          <p:nvPr/>
        </p:nvSpPr>
        <p:spPr>
          <a:xfrm>
            <a:off x="4577754" y="5188896"/>
            <a:ext cx="3230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芜湖市浮山中心小学    徐春先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8256871-DA13-F4A6-8D33-BC9952723CDC}"/>
              </a:ext>
            </a:extLst>
          </p:cNvPr>
          <p:cNvSpPr txBox="1"/>
          <p:nvPr/>
        </p:nvSpPr>
        <p:spPr>
          <a:xfrm>
            <a:off x="7087278" y="3472055"/>
            <a:ext cx="352530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CN" sz="36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3600" b="1" dirty="0">
                <a:solidFill>
                  <a:schemeClr val="bg2">
                    <a:lumMod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图形化编码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FD9C11C-A0CC-6CA5-FB1E-816906ED27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52" y="1064509"/>
            <a:ext cx="584041" cy="469828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4E8F0753-78DC-91B5-73EF-3720F6ADB715}"/>
              </a:ext>
            </a:extLst>
          </p:cNvPr>
          <p:cNvSpPr txBox="1"/>
          <p:nvPr/>
        </p:nvSpPr>
        <p:spPr>
          <a:xfrm>
            <a:off x="7850986" y="1149966"/>
            <a:ext cx="3495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第</a:t>
            </a:r>
            <a:r>
              <a:rPr lang="en-US" altLang="zh-CN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1</a:t>
            </a:r>
            <a:r>
              <a:rPr lang="zh-CN" altLang="en-US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单元  积极参与班级管理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46CBA26-BC71-4034-E87C-740604474F43}"/>
              </a:ext>
            </a:extLst>
          </p:cNvPr>
          <p:cNvSpPr txBox="1"/>
          <p:nvPr/>
        </p:nvSpPr>
        <p:spPr>
          <a:xfrm>
            <a:off x="1280760" y="1149966"/>
            <a:ext cx="464491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义务教育</a:t>
            </a:r>
            <a:r>
              <a:rPr lang="en-US" altLang="zh-CN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《</a:t>
            </a:r>
            <a:r>
              <a:rPr lang="zh-CN" altLang="en-US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信息科技</a:t>
            </a:r>
            <a:r>
              <a:rPr lang="en-US" altLang="zh-CN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》</a:t>
            </a:r>
            <a:r>
              <a:rPr lang="zh-CN" altLang="en-US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9000101010101" charset="-122"/>
              </a:rPr>
              <a:t>四年级下册   </a:t>
            </a:r>
            <a:endParaRPr lang="zh-CN" altLang="en-US" sz="2000" dirty="0">
              <a:solidFill>
                <a:srgbClr val="10383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4260" y="3951764"/>
            <a:ext cx="2474265" cy="2474265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CEE4C7F8-B44A-43E3-8B04-980C237ED3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9708" y="2438607"/>
            <a:ext cx="8681456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020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30B06EA4-912D-4710-5BD0-EF44710A222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230" b="96083" l="61545" r="90532">
                        <a14:foregroundMark x1="79568" y1="40261" x2="80150" y2="32535"/>
                        <a14:foregroundMark x1="75083" y1="89336" x2="73671" y2="93689"/>
                        <a14:foregroundMark x1="75083" y1="37541" x2="74169" y2="31338"/>
                        <a14:foregroundMark x1="74419" y1="90968" x2="71595" y2="94886"/>
                        <a14:foregroundMark x1="79900" y1="91513" x2="82143" y2="960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962" t="26781" r="5848"/>
          <a:stretch/>
        </p:blipFill>
        <p:spPr>
          <a:xfrm>
            <a:off x="10252086" y="3352223"/>
            <a:ext cx="1809339" cy="2796502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BEDA7D63-2C7E-EE38-0404-F54F60803625}"/>
              </a:ext>
            </a:extLst>
          </p:cNvPr>
          <p:cNvGrpSpPr/>
          <p:nvPr/>
        </p:nvGrpSpPr>
        <p:grpSpPr>
          <a:xfrm>
            <a:off x="812889" y="451937"/>
            <a:ext cx="1471282" cy="1296000"/>
            <a:chOff x="1708816" y="1826711"/>
            <a:chExt cx="1471282" cy="129600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ECCFBF99-24F9-95D1-A00D-61A683C452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225"/>
            <a:stretch/>
          </p:blipFill>
          <p:spPr>
            <a:xfrm rot="646208">
              <a:off x="1708816" y="1826711"/>
              <a:ext cx="1471282" cy="1296000"/>
            </a:xfrm>
            <a:prstGeom prst="rect">
              <a:avLst/>
            </a:prstGeom>
          </p:spPr>
        </p:pic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66C3B0F9-2F30-BAEA-DB29-9F694A41ACD0}"/>
                </a:ext>
              </a:extLst>
            </p:cNvPr>
            <p:cNvSpPr txBox="1"/>
            <p:nvPr/>
          </p:nvSpPr>
          <p:spPr>
            <a:xfrm>
              <a:off x="1816776" y="2308533"/>
              <a:ext cx="12553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400" dirty="0">
                  <a:solidFill>
                    <a:srgbClr val="0432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写一写</a:t>
              </a:r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5BAA957E-6273-0C78-F363-0C87390FE4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41653" y="1615029"/>
            <a:ext cx="3209925" cy="1409700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ED0A7DA3-D3DD-76E7-580D-9E5052C406C7}"/>
              </a:ext>
            </a:extLst>
          </p:cNvPr>
          <p:cNvSpPr txBox="1"/>
          <p:nvPr/>
        </p:nvSpPr>
        <p:spPr>
          <a:xfrm>
            <a:off x="2392304" y="933759"/>
            <a:ext cx="5569441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zh-CN" altLang="en-US" sz="2400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参考下面的范例，写出自己的绘制思路。</a:t>
            </a:r>
          </a:p>
        </p:txBody>
      </p:sp>
      <p:sp>
        <p:nvSpPr>
          <p:cNvPr id="16" name="折角形 18">
            <a:extLst>
              <a:ext uri="{FF2B5EF4-FFF2-40B4-BE49-F238E27FC236}">
                <a16:creationId xmlns:a16="http://schemas.microsoft.com/office/drawing/2014/main" id="{6EFBD265-14FB-8B5F-6549-DF6AFCAA26FA}"/>
              </a:ext>
            </a:extLst>
          </p:cNvPr>
          <p:cNvSpPr/>
          <p:nvPr/>
        </p:nvSpPr>
        <p:spPr>
          <a:xfrm>
            <a:off x="1237673" y="3505777"/>
            <a:ext cx="2890981" cy="2220435"/>
          </a:xfrm>
          <a:prstGeom prst="foldedCorner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折角形 18">
            <a:extLst>
              <a:ext uri="{FF2B5EF4-FFF2-40B4-BE49-F238E27FC236}">
                <a16:creationId xmlns:a16="http://schemas.microsoft.com/office/drawing/2014/main" id="{7AD92197-8513-CCAD-6BBE-11B7AD367049}"/>
              </a:ext>
            </a:extLst>
          </p:cNvPr>
          <p:cNvSpPr/>
          <p:nvPr/>
        </p:nvSpPr>
        <p:spPr>
          <a:xfrm>
            <a:off x="4401126" y="3505777"/>
            <a:ext cx="2890981" cy="2220435"/>
          </a:xfrm>
          <a:prstGeom prst="foldedCorner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3" name="折角形 18">
            <a:extLst>
              <a:ext uri="{FF2B5EF4-FFF2-40B4-BE49-F238E27FC236}">
                <a16:creationId xmlns:a16="http://schemas.microsoft.com/office/drawing/2014/main" id="{5B64F9D6-E94F-2057-E747-7D9B65609C6C}"/>
              </a:ext>
            </a:extLst>
          </p:cNvPr>
          <p:cNvSpPr/>
          <p:nvPr/>
        </p:nvSpPr>
        <p:spPr>
          <a:xfrm>
            <a:off x="7564579" y="3505777"/>
            <a:ext cx="2890981" cy="2220435"/>
          </a:xfrm>
          <a:prstGeom prst="foldedCorner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F7C06AC6-0E52-AAA7-4685-6C5CF957D531}"/>
              </a:ext>
            </a:extLst>
          </p:cNvPr>
          <p:cNvSpPr txBox="1"/>
          <p:nvPr/>
        </p:nvSpPr>
        <p:spPr>
          <a:xfrm>
            <a:off x="1237673" y="3244334"/>
            <a:ext cx="1154631" cy="401479"/>
          </a:xfrm>
          <a:prstGeom prst="snip1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评价对象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EC5D8812-0E96-8B2F-E3F4-8598AF996C02}"/>
              </a:ext>
            </a:extLst>
          </p:cNvPr>
          <p:cNvSpPr txBox="1"/>
          <p:nvPr/>
        </p:nvSpPr>
        <p:spPr>
          <a:xfrm>
            <a:off x="4401126" y="3244334"/>
            <a:ext cx="1154631" cy="401479"/>
          </a:xfrm>
          <a:prstGeom prst="snip1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图形组成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878604F7-8C8F-7BE0-FCA8-3F0166AA252F}"/>
              </a:ext>
            </a:extLst>
          </p:cNvPr>
          <p:cNvSpPr txBox="1"/>
          <p:nvPr/>
        </p:nvSpPr>
        <p:spPr>
          <a:xfrm>
            <a:off x="7568922" y="3255941"/>
            <a:ext cx="1154631" cy="401479"/>
          </a:xfrm>
          <a:prstGeom prst="snip1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评价程度</a:t>
            </a:r>
          </a:p>
        </p:txBody>
      </p:sp>
      <p:sp>
        <p:nvSpPr>
          <p:cNvPr id="2" name="圆角矩形 7">
            <a:hlinkClick r:id="rId10" action="ppaction://hlinksldjump"/>
            <a:extLst>
              <a:ext uri="{FF2B5EF4-FFF2-40B4-BE49-F238E27FC236}">
                <a16:creationId xmlns:a16="http://schemas.microsoft.com/office/drawing/2014/main" id="{74BA43E2-4877-0857-9AB4-EA3C16E6E53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590876" y="271237"/>
            <a:ext cx="936000" cy="3240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准备间</a:t>
            </a:r>
          </a:p>
        </p:txBody>
      </p:sp>
      <p:sp>
        <p:nvSpPr>
          <p:cNvPr id="4" name="圆角矩形 8">
            <a:hlinkClick r:id="rId11" action="ppaction://hlinksldjump"/>
            <a:extLst>
              <a:ext uri="{FF2B5EF4-FFF2-40B4-BE49-F238E27FC236}">
                <a16:creationId xmlns:a16="http://schemas.microsoft.com/office/drawing/2014/main" id="{AD4F5D1A-97C3-B212-BF0E-C6F8A695D6E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626231" y="274837"/>
            <a:ext cx="932400" cy="320400"/>
          </a:xfrm>
          <a:prstGeom prst="roundRect">
            <a:avLst/>
          </a:prstGeom>
          <a:solidFill>
            <a:srgbClr val="54C4F8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活动室</a:t>
            </a:r>
          </a:p>
        </p:txBody>
      </p:sp>
      <p:sp>
        <p:nvSpPr>
          <p:cNvPr id="5" name="圆角矩形 10">
            <a:hlinkClick r:id="rId12" action="ppaction://hlinksldjump"/>
            <a:extLst>
              <a:ext uri="{FF2B5EF4-FFF2-40B4-BE49-F238E27FC236}">
                <a16:creationId xmlns:a16="http://schemas.microsoft.com/office/drawing/2014/main" id="{3BD79A44-2CC1-2823-1626-264A322261C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9644649" y="2748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收获园</a:t>
            </a:r>
          </a:p>
        </p:txBody>
      </p:sp>
      <p:sp>
        <p:nvSpPr>
          <p:cNvPr id="6" name="圆角矩形 12">
            <a:hlinkClick r:id="rId13" action="ppaction://hlinksldjump"/>
            <a:extLst>
              <a:ext uri="{FF2B5EF4-FFF2-40B4-BE49-F238E27FC236}">
                <a16:creationId xmlns:a16="http://schemas.microsoft.com/office/drawing/2014/main" id="{97697E4B-A265-20AB-EC7B-0A19D8B02178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0663067" y="2712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挑战台</a:t>
            </a:r>
          </a:p>
        </p:txBody>
      </p:sp>
    </p:spTree>
    <p:extLst>
      <p:ext uri="{BB962C8B-B14F-4D97-AF65-F5344CB8AC3E}">
        <p14:creationId xmlns:p14="http://schemas.microsoft.com/office/powerpoint/2010/main" val="3105660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C98696-2D18-7A85-0BBF-DC90285F52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BA1F3761-CB8A-979F-AD1F-53354E74FE2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230" b="96083" l="61545" r="90532">
                        <a14:foregroundMark x1="79568" y1="40261" x2="80150" y2="32535"/>
                        <a14:foregroundMark x1="75083" y1="89336" x2="73671" y2="93689"/>
                        <a14:foregroundMark x1="75083" y1="37541" x2="74169" y2="31338"/>
                        <a14:foregroundMark x1="74419" y1="90968" x2="71595" y2="94886"/>
                        <a14:foregroundMark x1="79900" y1="91513" x2="82143" y2="960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962" t="26781" r="5848"/>
          <a:stretch/>
        </p:blipFill>
        <p:spPr>
          <a:xfrm>
            <a:off x="10252086" y="3352223"/>
            <a:ext cx="1809339" cy="2796502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C2CD0CC4-9B4F-E59B-6B30-24EF24DAD34D}"/>
              </a:ext>
            </a:extLst>
          </p:cNvPr>
          <p:cNvGrpSpPr/>
          <p:nvPr/>
        </p:nvGrpSpPr>
        <p:grpSpPr>
          <a:xfrm>
            <a:off x="812889" y="451937"/>
            <a:ext cx="1471282" cy="1296000"/>
            <a:chOff x="1708816" y="1826711"/>
            <a:chExt cx="1471282" cy="129600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799AC646-CFE3-092D-FE9C-38770F384E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225"/>
            <a:stretch/>
          </p:blipFill>
          <p:spPr>
            <a:xfrm rot="646208">
              <a:off x="1708816" y="1826711"/>
              <a:ext cx="1471282" cy="1296000"/>
            </a:xfrm>
            <a:prstGeom prst="rect">
              <a:avLst/>
            </a:prstGeom>
          </p:spPr>
        </p:pic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E663F6CE-B1DA-1BB1-75E7-20E99B066D9A}"/>
                </a:ext>
              </a:extLst>
            </p:cNvPr>
            <p:cNvSpPr txBox="1"/>
            <p:nvPr/>
          </p:nvSpPr>
          <p:spPr>
            <a:xfrm>
              <a:off x="1816776" y="2308533"/>
              <a:ext cx="12553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400" dirty="0">
                  <a:solidFill>
                    <a:srgbClr val="0432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选一选</a:t>
              </a:r>
            </a:p>
          </p:txBody>
        </p: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F018B459-3BA6-6E7A-12B0-FD63174697F2}"/>
              </a:ext>
            </a:extLst>
          </p:cNvPr>
          <p:cNvSpPr txBox="1"/>
          <p:nvPr/>
        </p:nvSpPr>
        <p:spPr>
          <a:xfrm>
            <a:off x="2392304" y="933759"/>
            <a:ext cx="5569441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zh-CN" altLang="en-US" sz="2400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根据自己的喜好选择绘制方法和工具。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351D92F1-997F-24B7-58AA-F09C49ED2E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72231" y="2126509"/>
            <a:ext cx="2880000" cy="288000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1D04405-DF35-2929-4880-58FAA6C982B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29982" y="2126509"/>
            <a:ext cx="4189787" cy="288000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4A225A5F-0527-48CE-6F6B-A452663EFA06}"/>
              </a:ext>
            </a:extLst>
          </p:cNvPr>
          <p:cNvSpPr txBox="1"/>
          <p:nvPr/>
        </p:nvSpPr>
        <p:spPr>
          <a:xfrm>
            <a:off x="3195782" y="518160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纸和笔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B121373F-BA35-8800-9F5F-EE40BFE0B4D7}"/>
              </a:ext>
            </a:extLst>
          </p:cNvPr>
          <p:cNvSpPr txBox="1"/>
          <p:nvPr/>
        </p:nvSpPr>
        <p:spPr>
          <a:xfrm>
            <a:off x="7270876" y="5181600"/>
            <a:ext cx="1107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绘图软件</a:t>
            </a:r>
          </a:p>
        </p:txBody>
      </p:sp>
      <p:sp>
        <p:nvSpPr>
          <p:cNvPr id="4" name="圆角矩形 7">
            <a:hlinkClick r:id="rId11" action="ppaction://hlinksldjump"/>
            <a:extLst>
              <a:ext uri="{FF2B5EF4-FFF2-40B4-BE49-F238E27FC236}">
                <a16:creationId xmlns:a16="http://schemas.microsoft.com/office/drawing/2014/main" id="{51265427-F875-58A9-E3CF-6426B79DE0F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590876" y="271237"/>
            <a:ext cx="936000" cy="3240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准备间</a:t>
            </a:r>
          </a:p>
        </p:txBody>
      </p:sp>
      <p:sp>
        <p:nvSpPr>
          <p:cNvPr id="9" name="圆角矩形 8">
            <a:hlinkClick r:id="rId12" action="ppaction://hlinksldjump"/>
            <a:extLst>
              <a:ext uri="{FF2B5EF4-FFF2-40B4-BE49-F238E27FC236}">
                <a16:creationId xmlns:a16="http://schemas.microsoft.com/office/drawing/2014/main" id="{49034275-BD0B-94BB-62FA-8F99B43CB09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626231" y="274837"/>
            <a:ext cx="932400" cy="320400"/>
          </a:xfrm>
          <a:prstGeom prst="roundRect">
            <a:avLst/>
          </a:prstGeom>
          <a:solidFill>
            <a:srgbClr val="54C4F8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活动室</a:t>
            </a:r>
          </a:p>
        </p:txBody>
      </p:sp>
      <p:sp>
        <p:nvSpPr>
          <p:cNvPr id="11" name="圆角矩形 10">
            <a:hlinkClick r:id="rId13" action="ppaction://hlinksldjump"/>
            <a:extLst>
              <a:ext uri="{FF2B5EF4-FFF2-40B4-BE49-F238E27FC236}">
                <a16:creationId xmlns:a16="http://schemas.microsoft.com/office/drawing/2014/main" id="{16550FBF-655D-9F2F-4BD1-212017EB971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9644649" y="2748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收获园</a:t>
            </a:r>
          </a:p>
        </p:txBody>
      </p:sp>
      <p:sp>
        <p:nvSpPr>
          <p:cNvPr id="12" name="圆角矩形 12">
            <a:hlinkClick r:id="rId14" action="ppaction://hlinksldjump"/>
            <a:extLst>
              <a:ext uri="{FF2B5EF4-FFF2-40B4-BE49-F238E27FC236}">
                <a16:creationId xmlns:a16="http://schemas.microsoft.com/office/drawing/2014/main" id="{8A94923E-0F5D-6A9D-FC7B-2F5CA9DBB781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0663067" y="2712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挑战台</a:t>
            </a:r>
          </a:p>
        </p:txBody>
      </p:sp>
    </p:spTree>
    <p:extLst>
      <p:ext uri="{BB962C8B-B14F-4D97-AF65-F5344CB8AC3E}">
        <p14:creationId xmlns:p14="http://schemas.microsoft.com/office/powerpoint/2010/main" val="34553261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E39391-3B4F-0BDE-6775-39E286D7C4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D108D596-F7CF-87B7-9DA4-9C58E1EC0031}"/>
              </a:ext>
            </a:extLst>
          </p:cNvPr>
          <p:cNvGrpSpPr/>
          <p:nvPr/>
        </p:nvGrpSpPr>
        <p:grpSpPr>
          <a:xfrm>
            <a:off x="812889" y="451937"/>
            <a:ext cx="1471282" cy="1296000"/>
            <a:chOff x="1708816" y="1826711"/>
            <a:chExt cx="1471282" cy="129600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1477C812-A4C6-D578-28AB-F4C17FFAE5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225"/>
            <a:stretch/>
          </p:blipFill>
          <p:spPr>
            <a:xfrm rot="646208">
              <a:off x="1708816" y="1826711"/>
              <a:ext cx="1471282" cy="1296000"/>
            </a:xfrm>
            <a:prstGeom prst="rect">
              <a:avLst/>
            </a:prstGeom>
          </p:spPr>
        </p:pic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0BB7256B-F4D6-A253-458D-5C06ECA0F616}"/>
                </a:ext>
              </a:extLst>
            </p:cNvPr>
            <p:cNvSpPr txBox="1"/>
            <p:nvPr/>
          </p:nvSpPr>
          <p:spPr>
            <a:xfrm>
              <a:off x="1816776" y="2308533"/>
              <a:ext cx="12553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400" dirty="0">
                  <a:solidFill>
                    <a:srgbClr val="0432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画一画</a:t>
              </a:r>
            </a:p>
          </p:txBody>
        </p: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B4665D02-F735-F8A9-8377-1A7D33D5E34A}"/>
              </a:ext>
            </a:extLst>
          </p:cNvPr>
          <p:cNvSpPr txBox="1"/>
          <p:nvPr/>
        </p:nvSpPr>
        <p:spPr>
          <a:xfrm>
            <a:off x="2392304" y="933759"/>
            <a:ext cx="2641514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zh-CN" altLang="en-US" sz="2400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步骤一：绘制主体</a:t>
            </a: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8E844870-9278-3C1D-FD78-91A25F90A3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75764" y="1873992"/>
            <a:ext cx="4237069" cy="2808844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8691274D-3ADE-3341-ECAB-4ED8145B80A0}"/>
              </a:ext>
            </a:extLst>
          </p:cNvPr>
          <p:cNvSpPr txBox="1"/>
          <p:nvPr/>
        </p:nvSpPr>
        <p:spPr>
          <a:xfrm>
            <a:off x="3755306" y="4782835"/>
            <a:ext cx="3877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参考上面的范例，绘制设计的外形。</a:t>
            </a: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7AE86CDF-6CD9-EDC0-9CC5-F4C917297C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07766" y="4481870"/>
            <a:ext cx="1523551" cy="152355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圆角矩形 7">
            <a:hlinkClick r:id="rId9" action="ppaction://hlinksldjump"/>
            <a:extLst>
              <a:ext uri="{FF2B5EF4-FFF2-40B4-BE49-F238E27FC236}">
                <a16:creationId xmlns:a16="http://schemas.microsoft.com/office/drawing/2014/main" id="{9DF7A91B-F88A-B167-0FE6-6737B3A9100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590876" y="271237"/>
            <a:ext cx="936000" cy="3240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准备间</a:t>
            </a:r>
          </a:p>
        </p:txBody>
      </p:sp>
      <p:sp>
        <p:nvSpPr>
          <p:cNvPr id="4" name="圆角矩形 8">
            <a:hlinkClick r:id="rId10" action="ppaction://hlinksldjump"/>
            <a:extLst>
              <a:ext uri="{FF2B5EF4-FFF2-40B4-BE49-F238E27FC236}">
                <a16:creationId xmlns:a16="http://schemas.microsoft.com/office/drawing/2014/main" id="{0D5CB361-CF1D-073B-223F-70CE3EA1E04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626231" y="274837"/>
            <a:ext cx="932400" cy="320400"/>
          </a:xfrm>
          <a:prstGeom prst="roundRect">
            <a:avLst/>
          </a:prstGeom>
          <a:solidFill>
            <a:srgbClr val="54C4F8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活动室</a:t>
            </a:r>
          </a:p>
        </p:txBody>
      </p:sp>
      <p:sp>
        <p:nvSpPr>
          <p:cNvPr id="5" name="圆角矩形 10">
            <a:hlinkClick r:id="rId11" action="ppaction://hlinksldjump"/>
            <a:extLst>
              <a:ext uri="{FF2B5EF4-FFF2-40B4-BE49-F238E27FC236}">
                <a16:creationId xmlns:a16="http://schemas.microsoft.com/office/drawing/2014/main" id="{6FC691EB-1451-0B90-1B0B-47E8AA4158E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9644649" y="2748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收获园</a:t>
            </a:r>
          </a:p>
        </p:txBody>
      </p:sp>
      <p:sp>
        <p:nvSpPr>
          <p:cNvPr id="6" name="圆角矩形 12">
            <a:hlinkClick r:id="rId12" action="ppaction://hlinksldjump"/>
            <a:extLst>
              <a:ext uri="{FF2B5EF4-FFF2-40B4-BE49-F238E27FC236}">
                <a16:creationId xmlns:a16="http://schemas.microsoft.com/office/drawing/2014/main" id="{EE41BCEC-6BF4-4379-958C-F799730EDC81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0663067" y="2712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挑战台</a:t>
            </a:r>
          </a:p>
        </p:txBody>
      </p:sp>
    </p:spTree>
    <p:extLst>
      <p:ext uri="{BB962C8B-B14F-4D97-AF65-F5344CB8AC3E}">
        <p14:creationId xmlns:p14="http://schemas.microsoft.com/office/powerpoint/2010/main" val="29206370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8C6F12-7CF7-45D2-CE4E-2FC8070969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FE66CA6B-E95B-3EC7-2C0D-DEF0AF46B28A}"/>
              </a:ext>
            </a:extLst>
          </p:cNvPr>
          <p:cNvGrpSpPr/>
          <p:nvPr/>
        </p:nvGrpSpPr>
        <p:grpSpPr>
          <a:xfrm>
            <a:off x="812889" y="451937"/>
            <a:ext cx="1471282" cy="1296000"/>
            <a:chOff x="1708816" y="1826711"/>
            <a:chExt cx="1471282" cy="129600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4889D37-15B1-6E4F-A71C-851E7A7A92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225"/>
            <a:stretch/>
          </p:blipFill>
          <p:spPr>
            <a:xfrm rot="646208">
              <a:off x="1708816" y="1826711"/>
              <a:ext cx="1471282" cy="1296000"/>
            </a:xfrm>
            <a:prstGeom prst="rect">
              <a:avLst/>
            </a:prstGeom>
          </p:spPr>
        </p:pic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B0B42F22-6260-E8BC-C51E-9670178D450F}"/>
                </a:ext>
              </a:extLst>
            </p:cNvPr>
            <p:cNvSpPr txBox="1"/>
            <p:nvPr/>
          </p:nvSpPr>
          <p:spPr>
            <a:xfrm>
              <a:off x="1816776" y="2308533"/>
              <a:ext cx="12553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400" dirty="0">
                  <a:solidFill>
                    <a:srgbClr val="0432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画一画</a:t>
              </a:r>
            </a:p>
          </p:txBody>
        </p: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2086BEC1-C440-AE04-84E6-D24851D9A47F}"/>
              </a:ext>
            </a:extLst>
          </p:cNvPr>
          <p:cNvSpPr txBox="1"/>
          <p:nvPr/>
        </p:nvSpPr>
        <p:spPr>
          <a:xfrm>
            <a:off x="2392304" y="933759"/>
            <a:ext cx="2641514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zh-CN" altLang="en-US" sz="2400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步骤二：添加元素</a:t>
            </a: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8BBF2B8C-C62B-4077-B015-2AEE26F5D8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74516" y="1873992"/>
            <a:ext cx="4239566" cy="2808844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C26A7F69-ABBB-F59C-223C-98BDF89FB1C1}"/>
              </a:ext>
            </a:extLst>
          </p:cNvPr>
          <p:cNvSpPr txBox="1"/>
          <p:nvPr/>
        </p:nvSpPr>
        <p:spPr>
          <a:xfrm>
            <a:off x="2310348" y="4965698"/>
            <a:ext cx="7571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依据评价程度（如好、中、差），给图标填充颜色，或添加表情符号等。</a:t>
            </a: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3D605631-04F9-0555-B76D-43334FADD4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07766" y="4481870"/>
            <a:ext cx="1523551" cy="152355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圆角矩形 7">
            <a:hlinkClick r:id="rId9" action="ppaction://hlinksldjump"/>
            <a:extLst>
              <a:ext uri="{FF2B5EF4-FFF2-40B4-BE49-F238E27FC236}">
                <a16:creationId xmlns:a16="http://schemas.microsoft.com/office/drawing/2014/main" id="{3EF3334F-9D30-B746-8EAF-ECE8E17ADE4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590876" y="271237"/>
            <a:ext cx="936000" cy="3240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准备间</a:t>
            </a:r>
          </a:p>
        </p:txBody>
      </p:sp>
      <p:sp>
        <p:nvSpPr>
          <p:cNvPr id="4" name="圆角矩形 8">
            <a:hlinkClick r:id="rId10" action="ppaction://hlinksldjump"/>
            <a:extLst>
              <a:ext uri="{FF2B5EF4-FFF2-40B4-BE49-F238E27FC236}">
                <a16:creationId xmlns:a16="http://schemas.microsoft.com/office/drawing/2014/main" id="{D4BDEBF0-47DB-0642-53C5-E212C7F1D57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626231" y="274837"/>
            <a:ext cx="932400" cy="320400"/>
          </a:xfrm>
          <a:prstGeom prst="roundRect">
            <a:avLst/>
          </a:prstGeom>
          <a:solidFill>
            <a:srgbClr val="54C4F8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活动室</a:t>
            </a:r>
          </a:p>
        </p:txBody>
      </p:sp>
      <p:sp>
        <p:nvSpPr>
          <p:cNvPr id="5" name="圆角矩形 10">
            <a:hlinkClick r:id="rId11" action="ppaction://hlinksldjump"/>
            <a:extLst>
              <a:ext uri="{FF2B5EF4-FFF2-40B4-BE49-F238E27FC236}">
                <a16:creationId xmlns:a16="http://schemas.microsoft.com/office/drawing/2014/main" id="{97A9289C-126D-C680-86C3-9169978DAD5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9644649" y="2748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收获园</a:t>
            </a:r>
          </a:p>
        </p:txBody>
      </p:sp>
      <p:sp>
        <p:nvSpPr>
          <p:cNvPr id="6" name="圆角矩形 12">
            <a:hlinkClick r:id="rId12" action="ppaction://hlinksldjump"/>
            <a:extLst>
              <a:ext uri="{FF2B5EF4-FFF2-40B4-BE49-F238E27FC236}">
                <a16:creationId xmlns:a16="http://schemas.microsoft.com/office/drawing/2014/main" id="{A3DFB87C-30CB-EA30-DDEB-6E81D1F87F8B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0663067" y="2712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挑战台</a:t>
            </a:r>
          </a:p>
        </p:txBody>
      </p:sp>
    </p:spTree>
    <p:extLst>
      <p:ext uri="{BB962C8B-B14F-4D97-AF65-F5344CB8AC3E}">
        <p14:creationId xmlns:p14="http://schemas.microsoft.com/office/powerpoint/2010/main" val="14959702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5B3F63-0196-0BC2-8762-2CF7EAD0B7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11E1779E-7A0C-FBB4-F4EA-9A21892850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012" y="1163782"/>
            <a:ext cx="7517089" cy="432261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A6116379-5C7C-CBC6-41F0-2987F88AD32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2536" y="3443097"/>
            <a:ext cx="728675" cy="757759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F98CA3C2-2718-78D6-6CA5-335914A3EE9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50" t="18547" r="8945" b="14851"/>
          <a:stretch/>
        </p:blipFill>
        <p:spPr>
          <a:xfrm>
            <a:off x="9721211" y="3993004"/>
            <a:ext cx="1167376" cy="1972971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A43DC007-2843-A2CF-B6B2-315E54921767}"/>
              </a:ext>
            </a:extLst>
          </p:cNvPr>
          <p:cNvGrpSpPr/>
          <p:nvPr/>
        </p:nvGrpSpPr>
        <p:grpSpPr>
          <a:xfrm>
            <a:off x="812889" y="451937"/>
            <a:ext cx="1471282" cy="1296000"/>
            <a:chOff x="1708816" y="1826711"/>
            <a:chExt cx="1471282" cy="129600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98ED783A-30C8-8BCC-0282-52144AE8A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225"/>
            <a:stretch/>
          </p:blipFill>
          <p:spPr>
            <a:xfrm rot="646208">
              <a:off x="1708816" y="1826711"/>
              <a:ext cx="1471282" cy="1296000"/>
            </a:xfrm>
            <a:prstGeom prst="rect">
              <a:avLst/>
            </a:prstGeom>
          </p:spPr>
        </p:pic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803B7C94-9B96-FDB8-9C1D-B59925C775BC}"/>
                </a:ext>
              </a:extLst>
            </p:cNvPr>
            <p:cNvSpPr txBox="1"/>
            <p:nvPr/>
          </p:nvSpPr>
          <p:spPr>
            <a:xfrm>
              <a:off x="1816776" y="2308533"/>
              <a:ext cx="12553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400" dirty="0">
                  <a:solidFill>
                    <a:srgbClr val="0432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说一说</a:t>
              </a: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C9242037-CFF6-C141-D74A-F446F823F3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302" y="1163782"/>
            <a:ext cx="7517089" cy="4322618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A6C078EE-7FF1-35E9-A1B4-B128B14EA6B5}"/>
              </a:ext>
            </a:extLst>
          </p:cNvPr>
          <p:cNvSpPr txBox="1"/>
          <p:nvPr/>
        </p:nvSpPr>
        <p:spPr>
          <a:xfrm>
            <a:off x="2704089" y="2156176"/>
            <a:ext cx="5285744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zh-CN" altLang="en-US" sz="2400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    展示自己的作品，并围绕以下几个方面说明自己的设计意图。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71B968A-6AD4-2FB8-1C26-2290DBD5CE7D}"/>
              </a:ext>
            </a:extLst>
          </p:cNvPr>
          <p:cNvSpPr txBox="1"/>
          <p:nvPr/>
        </p:nvSpPr>
        <p:spPr>
          <a:xfrm>
            <a:off x="3399664" y="3094258"/>
            <a:ext cx="447686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zh-CN" altLang="en-US" sz="2400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你要评价谁？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EBA1AC56-A350-6358-F0D0-5C09D1B3ABBB}"/>
              </a:ext>
            </a:extLst>
          </p:cNvPr>
          <p:cNvSpPr txBox="1"/>
          <p:nvPr/>
        </p:nvSpPr>
        <p:spPr>
          <a:xfrm>
            <a:off x="3399663" y="3652609"/>
            <a:ext cx="386785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zh-CN" altLang="en-US" sz="2400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图标是由哪几个部分组成？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3F902CA-9BF2-6230-D480-FD7E68B07AC4}"/>
              </a:ext>
            </a:extLst>
          </p:cNvPr>
          <p:cNvSpPr txBox="1"/>
          <p:nvPr/>
        </p:nvSpPr>
        <p:spPr>
          <a:xfrm>
            <a:off x="3399664" y="4210960"/>
            <a:ext cx="376775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zh-CN" altLang="en-US" sz="2400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好、中、差是如何表示的？</a:t>
            </a: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D6D202FF-0565-AD4A-1000-1455AFAE61D0}"/>
              </a:ext>
            </a:extLst>
          </p:cNvPr>
          <p:cNvSpPr/>
          <p:nvPr/>
        </p:nvSpPr>
        <p:spPr>
          <a:xfrm>
            <a:off x="2938999" y="3168948"/>
            <a:ext cx="360566" cy="36056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4674E3BB-704B-ADED-E28A-69D3564C15F2}"/>
              </a:ext>
            </a:extLst>
          </p:cNvPr>
          <p:cNvSpPr/>
          <p:nvPr/>
        </p:nvSpPr>
        <p:spPr>
          <a:xfrm>
            <a:off x="2948743" y="3711289"/>
            <a:ext cx="360566" cy="360566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EB031099-378D-54BC-B4B5-B0D2FD75C142}"/>
              </a:ext>
            </a:extLst>
          </p:cNvPr>
          <p:cNvSpPr/>
          <p:nvPr/>
        </p:nvSpPr>
        <p:spPr>
          <a:xfrm>
            <a:off x="2938999" y="4253630"/>
            <a:ext cx="360566" cy="360566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14" name="圆角矩形 7">
            <a:hlinkClick r:id="rId10" action="ppaction://hlinksldjump"/>
            <a:extLst>
              <a:ext uri="{FF2B5EF4-FFF2-40B4-BE49-F238E27FC236}">
                <a16:creationId xmlns:a16="http://schemas.microsoft.com/office/drawing/2014/main" id="{B3EB36F8-65EE-CC37-D50F-B2E92183211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590876" y="271237"/>
            <a:ext cx="936000" cy="3240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准备间</a:t>
            </a:r>
          </a:p>
        </p:txBody>
      </p:sp>
      <p:sp>
        <p:nvSpPr>
          <p:cNvPr id="15" name="圆角矩形 8">
            <a:hlinkClick r:id="rId11" action="ppaction://hlinksldjump"/>
            <a:extLst>
              <a:ext uri="{FF2B5EF4-FFF2-40B4-BE49-F238E27FC236}">
                <a16:creationId xmlns:a16="http://schemas.microsoft.com/office/drawing/2014/main" id="{1C631029-5A5D-C8E6-CB5D-925FBFA0B33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626231" y="274837"/>
            <a:ext cx="932400" cy="320400"/>
          </a:xfrm>
          <a:prstGeom prst="roundRect">
            <a:avLst/>
          </a:prstGeom>
          <a:solidFill>
            <a:srgbClr val="54C4F8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活动室</a:t>
            </a:r>
          </a:p>
        </p:txBody>
      </p:sp>
      <p:sp>
        <p:nvSpPr>
          <p:cNvPr id="16" name="圆角矩形 10">
            <a:hlinkClick r:id="rId12" action="ppaction://hlinksldjump"/>
            <a:extLst>
              <a:ext uri="{FF2B5EF4-FFF2-40B4-BE49-F238E27FC236}">
                <a16:creationId xmlns:a16="http://schemas.microsoft.com/office/drawing/2014/main" id="{28E57EAF-9DA2-C2C6-96F7-00C3EE659A1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9644649" y="2748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收获园</a:t>
            </a:r>
          </a:p>
        </p:txBody>
      </p:sp>
      <p:sp>
        <p:nvSpPr>
          <p:cNvPr id="17" name="圆角矩形 12">
            <a:hlinkClick r:id="rId13" action="ppaction://hlinksldjump"/>
            <a:extLst>
              <a:ext uri="{FF2B5EF4-FFF2-40B4-BE49-F238E27FC236}">
                <a16:creationId xmlns:a16="http://schemas.microsoft.com/office/drawing/2014/main" id="{F0D67603-5674-2A4B-302A-A8E5CE5C1D4D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0663067" y="2712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挑战台</a:t>
            </a:r>
          </a:p>
        </p:txBody>
      </p:sp>
    </p:spTree>
    <p:extLst>
      <p:ext uri="{BB962C8B-B14F-4D97-AF65-F5344CB8AC3E}">
        <p14:creationId xmlns:p14="http://schemas.microsoft.com/office/powerpoint/2010/main" val="1015852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F4E5E8-DFE2-78C4-7AE7-464D8D23A0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529105DA-79C3-4C35-7D60-4878EAD4624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012" y="1163782"/>
            <a:ext cx="7517089" cy="432261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129E334D-B63A-0A3B-5493-C8A9DB3337A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2536" y="3443097"/>
            <a:ext cx="728675" cy="757759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C862F94F-5435-3D10-3BBA-7230F2EC692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50" t="18547" r="8945" b="14851"/>
          <a:stretch/>
        </p:blipFill>
        <p:spPr>
          <a:xfrm>
            <a:off x="9721211" y="3993004"/>
            <a:ext cx="1167376" cy="1972971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F3EFB88C-6D5D-E232-F8ED-45BF3344EDFF}"/>
              </a:ext>
            </a:extLst>
          </p:cNvPr>
          <p:cNvGrpSpPr/>
          <p:nvPr/>
        </p:nvGrpSpPr>
        <p:grpSpPr>
          <a:xfrm>
            <a:off x="812889" y="451937"/>
            <a:ext cx="1471282" cy="1296000"/>
            <a:chOff x="1708816" y="1826711"/>
            <a:chExt cx="1471282" cy="129600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E1A0096-30F0-2F21-9F3E-381B3C3D2F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225"/>
            <a:stretch/>
          </p:blipFill>
          <p:spPr>
            <a:xfrm rot="646208">
              <a:off x="1708816" y="1826711"/>
              <a:ext cx="1471282" cy="1296000"/>
            </a:xfrm>
            <a:prstGeom prst="rect">
              <a:avLst/>
            </a:prstGeom>
          </p:spPr>
        </p:pic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C4C46469-7A2A-909B-016A-D129E378123C}"/>
                </a:ext>
              </a:extLst>
            </p:cNvPr>
            <p:cNvSpPr txBox="1"/>
            <p:nvPr/>
          </p:nvSpPr>
          <p:spPr>
            <a:xfrm>
              <a:off x="1816776" y="2308533"/>
              <a:ext cx="12553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400" dirty="0">
                  <a:solidFill>
                    <a:srgbClr val="0432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评一评</a:t>
              </a: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39B7C4DC-48D7-243C-0861-7EBA8C32C3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302" y="1163782"/>
            <a:ext cx="7517089" cy="4322618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B11CA131-3851-10D3-B440-1D0DAB2D513D}"/>
              </a:ext>
            </a:extLst>
          </p:cNvPr>
          <p:cNvSpPr txBox="1"/>
          <p:nvPr/>
        </p:nvSpPr>
        <p:spPr>
          <a:xfrm>
            <a:off x="2704089" y="2156176"/>
            <a:ext cx="5285744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zh-CN" altLang="en-US" sz="2400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    围绕以下几个方面，对同学的作品进行评价。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A85CE37-B455-C5E1-791A-AEB8F76F4934}"/>
              </a:ext>
            </a:extLst>
          </p:cNvPr>
          <p:cNvSpPr txBox="1"/>
          <p:nvPr/>
        </p:nvSpPr>
        <p:spPr>
          <a:xfrm>
            <a:off x="3399664" y="3094258"/>
            <a:ext cx="447686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zh-CN" altLang="en-US" sz="2400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图标对好、中、差表达是否明确？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FA3F202F-A048-9F1B-3496-EBE2CD0BEE68}"/>
              </a:ext>
            </a:extLst>
          </p:cNvPr>
          <p:cNvSpPr txBox="1"/>
          <p:nvPr/>
        </p:nvSpPr>
        <p:spPr>
          <a:xfrm>
            <a:off x="3399664" y="3652609"/>
            <a:ext cx="353045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zh-CN" altLang="en-US" sz="2400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图标是否简洁直观？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E267034-AE96-5150-5BB9-80999F45159A}"/>
              </a:ext>
            </a:extLst>
          </p:cNvPr>
          <p:cNvSpPr txBox="1"/>
          <p:nvPr/>
        </p:nvSpPr>
        <p:spPr>
          <a:xfrm>
            <a:off x="3399664" y="4210960"/>
            <a:ext cx="376775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zh-CN" altLang="en-US" sz="2400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图标的设计是否有趣？</a:t>
            </a: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A8ED4314-022E-3AF8-2D1E-534A836B68D1}"/>
              </a:ext>
            </a:extLst>
          </p:cNvPr>
          <p:cNvSpPr/>
          <p:nvPr/>
        </p:nvSpPr>
        <p:spPr>
          <a:xfrm>
            <a:off x="2938999" y="3168948"/>
            <a:ext cx="360566" cy="36056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EE454B55-3E56-704F-EA0A-339CDA533ADE}"/>
              </a:ext>
            </a:extLst>
          </p:cNvPr>
          <p:cNvSpPr/>
          <p:nvPr/>
        </p:nvSpPr>
        <p:spPr>
          <a:xfrm>
            <a:off x="2948743" y="3711289"/>
            <a:ext cx="360566" cy="360566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E9E43067-5015-9633-F566-B4EDDE07D791}"/>
              </a:ext>
            </a:extLst>
          </p:cNvPr>
          <p:cNvSpPr/>
          <p:nvPr/>
        </p:nvSpPr>
        <p:spPr>
          <a:xfrm>
            <a:off x="2938999" y="4253630"/>
            <a:ext cx="360566" cy="360566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14" name="圆角矩形 7">
            <a:hlinkClick r:id="rId10" action="ppaction://hlinksldjump"/>
            <a:extLst>
              <a:ext uri="{FF2B5EF4-FFF2-40B4-BE49-F238E27FC236}">
                <a16:creationId xmlns:a16="http://schemas.microsoft.com/office/drawing/2014/main" id="{FBF87820-A245-7818-3AA6-9BDEBFB5A4B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590876" y="271237"/>
            <a:ext cx="936000" cy="3240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准备间</a:t>
            </a:r>
          </a:p>
        </p:txBody>
      </p:sp>
      <p:sp>
        <p:nvSpPr>
          <p:cNvPr id="15" name="圆角矩形 8">
            <a:hlinkClick r:id="rId11" action="ppaction://hlinksldjump"/>
            <a:extLst>
              <a:ext uri="{FF2B5EF4-FFF2-40B4-BE49-F238E27FC236}">
                <a16:creationId xmlns:a16="http://schemas.microsoft.com/office/drawing/2014/main" id="{CCCBC3A4-46E1-F0F3-38C9-71B24A46BAB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626231" y="274837"/>
            <a:ext cx="932400" cy="320400"/>
          </a:xfrm>
          <a:prstGeom prst="roundRect">
            <a:avLst/>
          </a:prstGeom>
          <a:solidFill>
            <a:srgbClr val="54C4F8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活动室</a:t>
            </a:r>
          </a:p>
        </p:txBody>
      </p:sp>
      <p:sp>
        <p:nvSpPr>
          <p:cNvPr id="16" name="圆角矩形 10">
            <a:hlinkClick r:id="rId12" action="ppaction://hlinksldjump"/>
            <a:extLst>
              <a:ext uri="{FF2B5EF4-FFF2-40B4-BE49-F238E27FC236}">
                <a16:creationId xmlns:a16="http://schemas.microsoft.com/office/drawing/2014/main" id="{04709AF3-929D-D320-10F2-CC992E3DC26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9644649" y="2748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收获园</a:t>
            </a:r>
          </a:p>
        </p:txBody>
      </p:sp>
      <p:sp>
        <p:nvSpPr>
          <p:cNvPr id="17" name="圆角矩形 12">
            <a:hlinkClick r:id="rId13" action="ppaction://hlinksldjump"/>
            <a:extLst>
              <a:ext uri="{FF2B5EF4-FFF2-40B4-BE49-F238E27FC236}">
                <a16:creationId xmlns:a16="http://schemas.microsoft.com/office/drawing/2014/main" id="{F3ED46A7-FBAA-9AC5-8265-4C090A9012EC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0663067" y="2712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挑战台</a:t>
            </a:r>
          </a:p>
        </p:txBody>
      </p:sp>
    </p:spTree>
    <p:extLst>
      <p:ext uri="{BB962C8B-B14F-4D97-AF65-F5344CB8AC3E}">
        <p14:creationId xmlns:p14="http://schemas.microsoft.com/office/powerpoint/2010/main" val="3646257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DCA3D967-600A-ECA6-7396-0310A9C9D0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680" y="1690967"/>
            <a:ext cx="4914900" cy="19431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E27A6343-9002-AEEF-50AC-EEB2A202E947}"/>
              </a:ext>
            </a:extLst>
          </p:cNvPr>
          <p:cNvGrpSpPr/>
          <p:nvPr/>
        </p:nvGrpSpPr>
        <p:grpSpPr>
          <a:xfrm>
            <a:off x="4089738" y="3634067"/>
            <a:ext cx="3962137" cy="461665"/>
            <a:chOff x="2953352" y="3632202"/>
            <a:chExt cx="3962137" cy="461665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515BE356-3F88-97DA-8874-CEC57077E3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53352" y="3752850"/>
              <a:ext cx="507398" cy="324000"/>
            </a:xfrm>
            <a:prstGeom prst="rect">
              <a:avLst/>
            </a:prstGeom>
          </p:spPr>
        </p:pic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4E5C25D9-024A-A5CD-89A0-1AACDFFEAA4F}"/>
                </a:ext>
              </a:extLst>
            </p:cNvPr>
            <p:cNvSpPr txBox="1"/>
            <p:nvPr/>
          </p:nvSpPr>
          <p:spPr>
            <a:xfrm>
              <a:off x="3168951" y="3632202"/>
              <a:ext cx="374653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bg2">
                      <a:lumMod val="25000"/>
                    </a:schemeClr>
                  </a:solidFill>
                  <a:latin typeface="楷体_GB2312" panose="02010609030101010101" charset="-122"/>
                  <a:ea typeface="楷体_GB2312" panose="02010609030101010101" charset="-122"/>
                </a:rPr>
                <a:t>1</a:t>
              </a:r>
              <a:r>
                <a:rPr lang="zh-CN" altLang="en-US" sz="2400" b="1" dirty="0">
                  <a:solidFill>
                    <a:schemeClr val="bg2">
                      <a:lumMod val="25000"/>
                    </a:schemeClr>
                  </a:solidFill>
                  <a:latin typeface="楷体_GB2312" panose="02010609030101010101" charset="-122"/>
                  <a:ea typeface="楷体_GB2312" panose="02010609030101010101" charset="-122"/>
                </a:rPr>
                <a:t>．</a:t>
              </a:r>
              <a:r>
                <a:rPr lang="zh-CN" altLang="en-US" sz="2400" b="1" dirty="0">
                  <a:solidFill>
                    <a:srgbClr val="0C2C2E"/>
                  </a:solidFill>
                  <a:latin typeface="楷体_GB2312" panose="02010609030101010101" charset="-122"/>
                  <a:ea typeface="楷体_GB2312" panose="02010609030101010101" charset="-122"/>
                </a:rPr>
                <a:t>知道图形化编码的特点</a:t>
              </a:r>
              <a:endParaRPr lang="zh-CN" altLang="en-US" sz="2400" b="1" dirty="0">
                <a:solidFill>
                  <a:schemeClr val="bg2">
                    <a:lumMod val="25000"/>
                  </a:schemeClr>
                </a:solidFill>
                <a:latin typeface="楷体_GB2312" panose="02010609030101010101" charset="-122"/>
                <a:ea typeface="楷体_GB2312" panose="02010609030101010101" charset="-122"/>
              </a:endParaRP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6ABBD45C-EE37-F6A0-07DF-40FB7F57E7C2}"/>
              </a:ext>
            </a:extLst>
          </p:cNvPr>
          <p:cNvGrpSpPr/>
          <p:nvPr/>
        </p:nvGrpSpPr>
        <p:grpSpPr>
          <a:xfrm>
            <a:off x="4076291" y="4225738"/>
            <a:ext cx="3652758" cy="461665"/>
            <a:chOff x="2953352" y="3632202"/>
            <a:chExt cx="3652758" cy="461665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7E49E7D2-4ED1-66CA-EFD4-BC8C0B5664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53352" y="3752850"/>
              <a:ext cx="507398" cy="324000"/>
            </a:xfrm>
            <a:prstGeom prst="rect">
              <a:avLst/>
            </a:prstGeom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126A81CD-BF11-942A-A9AB-168A32830762}"/>
                </a:ext>
              </a:extLst>
            </p:cNvPr>
            <p:cNvSpPr txBox="1"/>
            <p:nvPr/>
          </p:nvSpPr>
          <p:spPr>
            <a:xfrm>
              <a:off x="3168951" y="3632202"/>
              <a:ext cx="343715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bg2">
                      <a:lumMod val="25000"/>
                    </a:schemeClr>
                  </a:solidFill>
                  <a:latin typeface="楷体_GB2312" panose="02010609030101010101" charset="-122"/>
                  <a:ea typeface="楷体_GB2312" panose="02010609030101010101" charset="-122"/>
                </a:rPr>
                <a:t>2</a:t>
              </a:r>
              <a:r>
                <a:rPr lang="zh-CN" altLang="en-US" sz="2400" b="1" dirty="0">
                  <a:solidFill>
                    <a:schemeClr val="bg2">
                      <a:lumMod val="25000"/>
                    </a:schemeClr>
                  </a:solidFill>
                  <a:latin typeface="楷体_GB2312" panose="02010609030101010101" charset="-122"/>
                  <a:ea typeface="楷体_GB2312" panose="02010609030101010101" charset="-122"/>
                </a:rPr>
                <a:t>．</a:t>
              </a:r>
              <a:r>
                <a:rPr lang="zh-CN" altLang="en-US" sz="2400" b="1" dirty="0">
                  <a:solidFill>
                    <a:srgbClr val="0C2C2E"/>
                  </a:solidFill>
                  <a:latin typeface="楷体_GB2312" panose="02010609030101010101" charset="-122"/>
                  <a:ea typeface="楷体_GB2312" panose="02010609030101010101" charset="-122"/>
                </a:rPr>
                <a:t>看懂生活中各种编码</a:t>
              </a:r>
              <a:endParaRPr lang="zh-CN" altLang="en-US" sz="2400" b="1" dirty="0">
                <a:solidFill>
                  <a:schemeClr val="bg2">
                    <a:lumMod val="25000"/>
                  </a:schemeClr>
                </a:solidFill>
                <a:latin typeface="楷体_GB2312" panose="02010609030101010101" charset="-122"/>
                <a:ea typeface="楷体_GB2312" panose="02010609030101010101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62038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F0A1B0-0D87-C014-C872-51B48481A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11299ADB-5E22-5887-5BC6-301720A133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70" y="4546525"/>
            <a:ext cx="1523551" cy="15235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73F0877D-9049-07DF-62F1-CA0B4509D412}"/>
              </a:ext>
            </a:extLst>
          </p:cNvPr>
          <p:cNvGrpSpPr/>
          <p:nvPr/>
        </p:nvGrpSpPr>
        <p:grpSpPr>
          <a:xfrm>
            <a:off x="812889" y="451937"/>
            <a:ext cx="1471282" cy="1296000"/>
            <a:chOff x="1708816" y="1826711"/>
            <a:chExt cx="1471282" cy="1296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20856E4D-F5CE-6395-1488-13FF8A4914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225"/>
            <a:stretch/>
          </p:blipFill>
          <p:spPr>
            <a:xfrm rot="646208">
              <a:off x="1708816" y="1826711"/>
              <a:ext cx="1471282" cy="1296000"/>
            </a:xfrm>
            <a:prstGeom prst="rect">
              <a:avLst/>
            </a:prstGeom>
          </p:spPr>
        </p:pic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3DBBEAB3-F1E6-7471-2B23-BD1F76F1488D}"/>
                </a:ext>
              </a:extLst>
            </p:cNvPr>
            <p:cNvSpPr txBox="1"/>
            <p:nvPr/>
          </p:nvSpPr>
          <p:spPr>
            <a:xfrm>
              <a:off x="1816776" y="2308533"/>
              <a:ext cx="12553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400" dirty="0">
                  <a:solidFill>
                    <a:srgbClr val="0432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填一填</a:t>
              </a:r>
            </a:p>
          </p:txBody>
        </p:sp>
      </p:grpSp>
      <p:sp>
        <p:nvSpPr>
          <p:cNvPr id="5" name="文本框 4">
            <a:extLst>
              <a:ext uri="{FF2B5EF4-FFF2-40B4-BE49-F238E27FC236}">
                <a16:creationId xmlns:a16="http://schemas.microsoft.com/office/drawing/2014/main" id="{5C884F3D-3EB2-BA93-EB3E-DFDF73285DB7}"/>
              </a:ext>
            </a:extLst>
          </p:cNvPr>
          <p:cNvSpPr txBox="1"/>
          <p:nvPr/>
        </p:nvSpPr>
        <p:spPr>
          <a:xfrm>
            <a:off x="2392304" y="1483889"/>
            <a:ext cx="7859782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zh-CN" altLang="en-US" sz="2400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根据你对图形化编码的理解，完成下面的填空。</a:t>
            </a:r>
          </a:p>
        </p:txBody>
      </p:sp>
      <p:sp>
        <p:nvSpPr>
          <p:cNvPr id="6" name="折角形 18">
            <a:extLst>
              <a:ext uri="{FF2B5EF4-FFF2-40B4-BE49-F238E27FC236}">
                <a16:creationId xmlns:a16="http://schemas.microsoft.com/office/drawing/2014/main" id="{303EB40D-6E13-1F5F-72DC-44FCA11F7684}"/>
              </a:ext>
            </a:extLst>
          </p:cNvPr>
          <p:cNvSpPr/>
          <p:nvPr/>
        </p:nvSpPr>
        <p:spPr>
          <a:xfrm>
            <a:off x="2392304" y="1483889"/>
            <a:ext cx="7859782" cy="3983725"/>
          </a:xfrm>
          <a:prstGeom prst="foldedCorner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26B681D0-9C55-9ECE-5E05-D06FAC132392}"/>
              </a:ext>
            </a:extLst>
          </p:cNvPr>
          <p:cNvSpPr txBox="1"/>
          <p:nvPr/>
        </p:nvSpPr>
        <p:spPr>
          <a:xfrm>
            <a:off x="2813021" y="2364870"/>
            <a:ext cx="6986675" cy="222176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kumimoji="1"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与字符编码不同的是，图形化编码借助</a:t>
            </a:r>
            <a:r>
              <a:rPr kumimoji="1" lang="en-US" altLang="zh-CN" sz="2400" dirty="0">
                <a:latin typeface="宋体" panose="02010600030101010101" pitchFamily="2" charset="-122"/>
                <a:ea typeface="宋体" panose="02010600030101010101" pitchFamily="2" charset="-122"/>
              </a:rPr>
              <a:t>______</a:t>
            </a:r>
            <a:r>
              <a:rPr kumimoji="1"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、</a:t>
            </a:r>
            <a:r>
              <a:rPr kumimoji="1" lang="en-US" altLang="zh-CN" sz="2400" dirty="0">
                <a:latin typeface="宋体" panose="02010600030101010101" pitchFamily="2" charset="-122"/>
                <a:ea typeface="宋体" panose="02010600030101010101" pitchFamily="2" charset="-122"/>
              </a:rPr>
              <a:t>______</a:t>
            </a:r>
            <a:r>
              <a:rPr kumimoji="1"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、</a:t>
            </a:r>
            <a:r>
              <a:rPr kumimoji="1" lang="en-US" altLang="zh-CN" sz="2400" dirty="0">
                <a:latin typeface="宋体" panose="02010600030101010101" pitchFamily="2" charset="-122"/>
                <a:ea typeface="宋体" panose="02010600030101010101" pitchFamily="2" charset="-122"/>
              </a:rPr>
              <a:t>______</a:t>
            </a:r>
            <a:r>
              <a:rPr kumimoji="1"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等元素的组合来表达不同的信息。相同的是，它们都有一定的</a:t>
            </a:r>
            <a:r>
              <a:rPr kumimoji="1" lang="en-US" altLang="zh-CN" sz="2400" dirty="0">
                <a:latin typeface="宋体" panose="02010600030101010101" pitchFamily="2" charset="-122"/>
                <a:ea typeface="宋体" panose="02010600030101010101" pitchFamily="2" charset="-122"/>
              </a:rPr>
              <a:t>______</a:t>
            </a:r>
            <a:r>
              <a:rPr kumimoji="1"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，都能帮助人们进行信息交流。</a:t>
            </a:r>
          </a:p>
        </p:txBody>
      </p:sp>
      <p:sp>
        <p:nvSpPr>
          <p:cNvPr id="8" name="圆角矩形 2">
            <a:hlinkClick r:id="rId8" action="ppaction://hlinksldjump"/>
            <a:extLst>
              <a:ext uri="{FF2B5EF4-FFF2-40B4-BE49-F238E27FC236}">
                <a16:creationId xmlns:a16="http://schemas.microsoft.com/office/drawing/2014/main" id="{0907FC7D-20C6-D7BC-52FB-8AC0644AC17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590876" y="316957"/>
            <a:ext cx="936000" cy="3240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准备间</a:t>
            </a:r>
          </a:p>
        </p:txBody>
      </p:sp>
      <p:sp>
        <p:nvSpPr>
          <p:cNvPr id="9" name="圆角矩形 9">
            <a:hlinkClick r:id="rId9" action="ppaction://hlinksldjump"/>
            <a:extLst>
              <a:ext uri="{FF2B5EF4-FFF2-40B4-BE49-F238E27FC236}">
                <a16:creationId xmlns:a16="http://schemas.microsoft.com/office/drawing/2014/main" id="{F713AFBF-3305-F6CA-B448-87D3C5E2649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626231" y="32055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活动室</a:t>
            </a:r>
          </a:p>
        </p:txBody>
      </p:sp>
      <p:sp>
        <p:nvSpPr>
          <p:cNvPr id="10" name="圆角矩形 11">
            <a:hlinkClick r:id="rId10" action="ppaction://hlinksldjump"/>
            <a:extLst>
              <a:ext uri="{FF2B5EF4-FFF2-40B4-BE49-F238E27FC236}">
                <a16:creationId xmlns:a16="http://schemas.microsoft.com/office/drawing/2014/main" id="{0C7F62E7-6285-BB92-072F-33B0BB8492C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9644649" y="320557"/>
            <a:ext cx="932400" cy="320400"/>
          </a:xfrm>
          <a:prstGeom prst="roundRect">
            <a:avLst/>
          </a:prstGeom>
          <a:solidFill>
            <a:srgbClr val="54C4F8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收获园</a:t>
            </a:r>
          </a:p>
        </p:txBody>
      </p:sp>
      <p:sp>
        <p:nvSpPr>
          <p:cNvPr id="11" name="圆角矩形 12">
            <a:hlinkClick r:id="rId11" action="ppaction://hlinksldjump"/>
            <a:extLst>
              <a:ext uri="{FF2B5EF4-FFF2-40B4-BE49-F238E27FC236}">
                <a16:creationId xmlns:a16="http://schemas.microsoft.com/office/drawing/2014/main" id="{1C7F22A8-09BB-CD82-8CDD-CBF4B76E2978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0663067" y="31695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挑战台</a:t>
            </a:r>
          </a:p>
        </p:txBody>
      </p:sp>
    </p:spTree>
    <p:extLst>
      <p:ext uri="{BB962C8B-B14F-4D97-AF65-F5344CB8AC3E}">
        <p14:creationId xmlns:p14="http://schemas.microsoft.com/office/powerpoint/2010/main" val="27937882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04EF56-5A41-09B5-CAF2-52C89F0EC4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>
            <a:extLst>
              <a:ext uri="{FF2B5EF4-FFF2-40B4-BE49-F238E27FC236}">
                <a16:creationId xmlns:a16="http://schemas.microsoft.com/office/drawing/2014/main" id="{E4C8E527-FDC7-497A-FBA9-0E9C4A4DE37E}"/>
              </a:ext>
            </a:extLst>
          </p:cNvPr>
          <p:cNvSpPr txBox="1"/>
          <p:nvPr/>
        </p:nvSpPr>
        <p:spPr>
          <a:xfrm>
            <a:off x="5463446" y="1598300"/>
            <a:ext cx="5093718" cy="3329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indent="612000">
              <a:lnSpc>
                <a:spcPct val="150000"/>
              </a:lnSpc>
            </a:pPr>
            <a:r>
              <a:rPr kumimoji="1" lang="zh-CN" altLang="en-US" sz="2400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日常生活中除了数字、字符和图形化编码，还包括左图所示的交通信号灯、交通手势、乐谱和盲文等特定形式的编码。这些编码也是通过一定的规则传递各种信息，有助于人们在特定场合进行有效的交流。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408F6558-381D-F162-2B18-EE70B73064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8530" y="1702478"/>
            <a:ext cx="3635246" cy="312140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8BBBBAB-92E1-682B-48E0-7FDD603D590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71" b="10892"/>
          <a:stretch>
            <a:fillRect/>
          </a:stretch>
        </p:blipFill>
        <p:spPr bwMode="auto">
          <a:xfrm>
            <a:off x="10141527" y="4584886"/>
            <a:ext cx="1420569" cy="1452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9BD100C-FFF4-DE50-DA34-84C55EC9DA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07" y="-42469"/>
            <a:ext cx="1532138" cy="1532138"/>
          </a:xfrm>
          <a:prstGeom prst="rect">
            <a:avLst/>
          </a:prstGeom>
        </p:spPr>
      </p:pic>
      <p:sp>
        <p:nvSpPr>
          <p:cNvPr id="2" name="圆角矩形 2">
            <a:hlinkClick r:id="rId9" action="ppaction://hlinksldjump"/>
            <a:extLst>
              <a:ext uri="{FF2B5EF4-FFF2-40B4-BE49-F238E27FC236}">
                <a16:creationId xmlns:a16="http://schemas.microsoft.com/office/drawing/2014/main" id="{9767CE22-CD52-7523-6CA8-F22B9FE1345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590876" y="316957"/>
            <a:ext cx="936000" cy="3240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准备间</a:t>
            </a:r>
          </a:p>
        </p:txBody>
      </p:sp>
      <p:sp>
        <p:nvSpPr>
          <p:cNvPr id="3" name="圆角矩形 9">
            <a:hlinkClick r:id="rId10" action="ppaction://hlinksldjump"/>
            <a:extLst>
              <a:ext uri="{FF2B5EF4-FFF2-40B4-BE49-F238E27FC236}">
                <a16:creationId xmlns:a16="http://schemas.microsoft.com/office/drawing/2014/main" id="{7ED5011F-6935-D317-B135-C87CB31E426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626231" y="32055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活动室</a:t>
            </a:r>
          </a:p>
        </p:txBody>
      </p:sp>
      <p:sp>
        <p:nvSpPr>
          <p:cNvPr id="5" name="圆角矩形 11">
            <a:hlinkClick r:id="rId11" action="ppaction://hlinksldjump"/>
            <a:extLst>
              <a:ext uri="{FF2B5EF4-FFF2-40B4-BE49-F238E27FC236}">
                <a16:creationId xmlns:a16="http://schemas.microsoft.com/office/drawing/2014/main" id="{C6202ED1-9D49-230A-7D95-64740A42A34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9644649" y="320557"/>
            <a:ext cx="932400" cy="320400"/>
          </a:xfrm>
          <a:prstGeom prst="roundRect">
            <a:avLst/>
          </a:prstGeom>
          <a:solidFill>
            <a:srgbClr val="54C4F8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收获园</a:t>
            </a:r>
          </a:p>
        </p:txBody>
      </p:sp>
      <p:sp>
        <p:nvSpPr>
          <p:cNvPr id="6" name="圆角矩形 12">
            <a:hlinkClick r:id="rId12" action="ppaction://hlinksldjump"/>
            <a:extLst>
              <a:ext uri="{FF2B5EF4-FFF2-40B4-BE49-F238E27FC236}">
                <a16:creationId xmlns:a16="http://schemas.microsoft.com/office/drawing/2014/main" id="{C8D77C3B-1D06-090D-7A4A-12158A49A54E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0663067" y="31695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挑战台</a:t>
            </a:r>
          </a:p>
        </p:txBody>
      </p:sp>
    </p:spTree>
    <p:extLst>
      <p:ext uri="{BB962C8B-B14F-4D97-AF65-F5344CB8AC3E}">
        <p14:creationId xmlns:p14="http://schemas.microsoft.com/office/powerpoint/2010/main" val="1519108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C599E2-136A-1D28-BDB9-6781903B0F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E207819-9D82-6C6E-2E1B-3FE0C877F619}"/>
              </a:ext>
            </a:extLst>
          </p:cNvPr>
          <p:cNvGrpSpPr/>
          <p:nvPr/>
        </p:nvGrpSpPr>
        <p:grpSpPr>
          <a:xfrm>
            <a:off x="812889" y="451937"/>
            <a:ext cx="1471282" cy="1296000"/>
            <a:chOff x="1708816" y="1826711"/>
            <a:chExt cx="1471282" cy="129600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8F500DFE-58C8-2C71-25B2-AE6EC1ECFA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225"/>
            <a:stretch/>
          </p:blipFill>
          <p:spPr>
            <a:xfrm rot="646208">
              <a:off x="1708816" y="1826711"/>
              <a:ext cx="1471282" cy="1296000"/>
            </a:xfrm>
            <a:prstGeom prst="rect">
              <a:avLst/>
            </a:prstGeom>
          </p:spPr>
        </p:pic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54D80C94-5E78-19BB-3720-8A7D74215728}"/>
                </a:ext>
              </a:extLst>
            </p:cNvPr>
            <p:cNvSpPr txBox="1"/>
            <p:nvPr/>
          </p:nvSpPr>
          <p:spPr>
            <a:xfrm>
              <a:off x="1816776" y="2308533"/>
              <a:ext cx="12553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400" dirty="0">
                  <a:solidFill>
                    <a:srgbClr val="0432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评一评</a:t>
              </a:r>
            </a:p>
          </p:txBody>
        </p: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968AF773-B732-C775-9106-921946DE9E9F}"/>
              </a:ext>
            </a:extLst>
          </p:cNvPr>
          <p:cNvSpPr txBox="1"/>
          <p:nvPr/>
        </p:nvSpPr>
        <p:spPr>
          <a:xfrm>
            <a:off x="2392304" y="967077"/>
            <a:ext cx="7246219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zh-CN" altLang="en-US" sz="2400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结合本节课的学习，进行评价。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3C35BAE-829A-4A3B-611B-F4B32E6E181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91090" y="3289935"/>
            <a:ext cx="845185" cy="2719070"/>
          </a:xfrm>
          <a:prstGeom prst="rect">
            <a:avLst/>
          </a:prstGeom>
        </p:spPr>
      </p:pic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560925C9-0017-611B-8C3F-F2AF643C27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0118761"/>
              </p:ext>
            </p:extLst>
          </p:nvPr>
        </p:nvGraphicFramePr>
        <p:xfrm>
          <a:off x="2392304" y="1808631"/>
          <a:ext cx="7246218" cy="3635748"/>
        </p:xfrm>
        <a:graphic>
          <a:graphicData uri="http://schemas.openxmlformats.org/drawingml/2006/table">
            <a:tbl>
              <a:tblPr firstRow="1" firstCol="1" bandRow="1"/>
              <a:tblGrid>
                <a:gridCol w="891349">
                  <a:extLst>
                    <a:ext uri="{9D8B030D-6E8A-4147-A177-3AD203B41FA5}">
                      <a16:colId xmlns:a16="http://schemas.microsoft.com/office/drawing/2014/main" val="1326821596"/>
                    </a:ext>
                  </a:extLst>
                </a:gridCol>
                <a:gridCol w="5272425">
                  <a:extLst>
                    <a:ext uri="{9D8B030D-6E8A-4147-A177-3AD203B41FA5}">
                      <a16:colId xmlns:a16="http://schemas.microsoft.com/office/drawing/2014/main" val="1635158307"/>
                    </a:ext>
                  </a:extLst>
                </a:gridCol>
                <a:gridCol w="1082444">
                  <a:extLst>
                    <a:ext uri="{9D8B030D-6E8A-4147-A177-3AD203B41FA5}">
                      <a16:colId xmlns:a16="http://schemas.microsoft.com/office/drawing/2014/main" val="2740854274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tabLst>
                          <a:tab pos="269875" algn="l"/>
                        </a:tabLst>
                      </a:pPr>
                      <a:r>
                        <a:rPr lang="zh-CN" sz="1800" b="1" kern="100" dirty="0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宋体" panose="02010600030101010101" pitchFamily="2" charset="-122"/>
                        </a:rPr>
                        <a:t>序号</a:t>
                      </a:r>
                      <a:endParaRPr lang="zh-CN" sz="180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tabLst>
                          <a:tab pos="269875" algn="l"/>
                        </a:tabLst>
                      </a:pPr>
                      <a:r>
                        <a:rPr lang="zh-CN" sz="1800" b="1" kern="100" dirty="0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宋体" panose="02010600030101010101" pitchFamily="2" charset="-122"/>
                        </a:rPr>
                        <a:t>评价标准</a:t>
                      </a:r>
                      <a:endParaRPr lang="zh-CN" sz="180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tabLst>
                          <a:tab pos="269875" algn="l"/>
                        </a:tabLst>
                      </a:pPr>
                      <a:r>
                        <a:rPr lang="zh-CN" sz="1800" b="1" kern="100" dirty="0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宋体" panose="02010600030101010101" pitchFamily="2" charset="-122"/>
                        </a:rPr>
                        <a:t>得分</a:t>
                      </a:r>
                      <a:endParaRPr lang="zh-CN" sz="180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7563348"/>
                  </a:ext>
                </a:extLst>
              </a:tr>
              <a:tr h="485958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tabLst>
                          <a:tab pos="269875" algn="l"/>
                        </a:tabLst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</a:t>
                      </a:r>
                      <a:endParaRPr lang="zh-CN" sz="200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tabLst>
                          <a:tab pos="269875" algn="l"/>
                        </a:tabLst>
                      </a:pPr>
                      <a:r>
                        <a:rPr lang="zh-CN" sz="18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知道图形化编码常用元素</a:t>
                      </a:r>
                      <a:endParaRPr lang="zh-CN" sz="180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tabLst>
                          <a:tab pos="269875" algn="l"/>
                        </a:tabLst>
                      </a:pPr>
                      <a:r>
                        <a:rPr lang="zh-CN" sz="2000" kern="100" dirty="0">
                          <a:solidFill>
                            <a:srgbClr val="FF0000"/>
                          </a:solidFill>
                          <a:effectLst/>
                          <a:latin typeface="宋体" panose="02010600030101010101" pitchFamily="2" charset="-122"/>
                          <a:ea typeface="等线" panose="02010600030101010101" pitchFamily="2" charset="-122"/>
                          <a:cs typeface="宋体" panose="02010600030101010101" pitchFamily="2" charset="-122"/>
                        </a:rPr>
                        <a:t>☆</a:t>
                      </a:r>
                      <a:endParaRPr lang="zh-CN" sz="200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0095732"/>
                  </a:ext>
                </a:extLst>
              </a:tr>
              <a:tr h="485958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tabLst>
                          <a:tab pos="269875" algn="l"/>
                        </a:tabLst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</a:t>
                      </a:r>
                      <a:endParaRPr lang="zh-CN" sz="200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tabLst>
                          <a:tab pos="269875" algn="l"/>
                        </a:tabLst>
                      </a:pPr>
                      <a:r>
                        <a:rPr lang="zh-CN" sz="18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知道评价图标的设计标准</a:t>
                      </a:r>
                      <a:endParaRPr lang="zh-CN" sz="180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tabLst>
                          <a:tab pos="269875" algn="l"/>
                        </a:tabLst>
                      </a:pPr>
                      <a:r>
                        <a:rPr lang="zh-CN" sz="2000" kern="100" dirty="0">
                          <a:solidFill>
                            <a:srgbClr val="FF0000"/>
                          </a:solidFill>
                          <a:effectLst/>
                          <a:latin typeface="宋体" panose="02010600030101010101" pitchFamily="2" charset="-122"/>
                          <a:ea typeface="等线" panose="02010600030101010101" pitchFamily="2" charset="-122"/>
                          <a:cs typeface="宋体" panose="02010600030101010101" pitchFamily="2" charset="-122"/>
                        </a:rPr>
                        <a:t>☆</a:t>
                      </a:r>
                      <a:endParaRPr lang="zh-CN" sz="200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3904519"/>
                  </a:ext>
                </a:extLst>
              </a:tr>
              <a:tr h="485958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tabLst>
                          <a:tab pos="269875" algn="l"/>
                        </a:tabLst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3</a:t>
                      </a:r>
                      <a:endParaRPr lang="zh-CN" sz="200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tabLst>
                          <a:tab pos="269875" algn="l"/>
                        </a:tabLst>
                      </a:pPr>
                      <a:r>
                        <a:rPr lang="zh-CN" sz="18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独立完成了评价图标的设计，并获得了好评</a:t>
                      </a:r>
                      <a:endParaRPr lang="zh-CN" sz="180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tabLst>
                          <a:tab pos="269875" algn="l"/>
                        </a:tabLst>
                      </a:pPr>
                      <a:r>
                        <a:rPr lang="zh-CN" sz="2000" kern="100" dirty="0">
                          <a:solidFill>
                            <a:srgbClr val="FF0000"/>
                          </a:solidFill>
                          <a:effectLst/>
                          <a:latin typeface="宋体" panose="02010600030101010101" pitchFamily="2" charset="-122"/>
                          <a:ea typeface="等线" panose="02010600030101010101" pitchFamily="2" charset="-122"/>
                          <a:cs typeface="宋体" panose="02010600030101010101" pitchFamily="2" charset="-122"/>
                        </a:rPr>
                        <a:t>☆</a:t>
                      </a:r>
                      <a:endParaRPr lang="zh-CN" sz="200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1875865"/>
                  </a:ext>
                </a:extLst>
              </a:tr>
              <a:tr h="485958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tabLst>
                          <a:tab pos="269875" algn="l"/>
                        </a:tabLst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4</a:t>
                      </a:r>
                      <a:endParaRPr lang="zh-CN" sz="200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tabLst>
                          <a:tab pos="269875" algn="l"/>
                        </a:tabLst>
                      </a:pPr>
                      <a:r>
                        <a:rPr lang="zh-CN" sz="18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理解图形化编码的作用</a:t>
                      </a:r>
                      <a:endParaRPr lang="zh-CN" sz="180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tabLst>
                          <a:tab pos="269875" algn="l"/>
                        </a:tabLst>
                      </a:pPr>
                      <a:r>
                        <a:rPr lang="zh-CN" sz="2000" kern="100" dirty="0">
                          <a:solidFill>
                            <a:srgbClr val="FF0000"/>
                          </a:solidFill>
                          <a:effectLst/>
                          <a:latin typeface="宋体" panose="02010600030101010101" pitchFamily="2" charset="-122"/>
                          <a:ea typeface="等线" panose="02010600030101010101" pitchFamily="2" charset="-122"/>
                          <a:cs typeface="宋体" panose="02010600030101010101" pitchFamily="2" charset="-122"/>
                        </a:rPr>
                        <a:t>☆</a:t>
                      </a:r>
                      <a:endParaRPr lang="zh-CN" sz="200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713293"/>
                  </a:ext>
                </a:extLst>
              </a:tr>
              <a:tr h="485958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tabLst>
                          <a:tab pos="269875" algn="l"/>
                        </a:tabLst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5</a:t>
                      </a:r>
                      <a:endParaRPr lang="zh-CN" sz="200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tabLst>
                          <a:tab pos="269875" algn="l"/>
                        </a:tabLst>
                      </a:pPr>
                      <a:r>
                        <a:rPr lang="zh-CN" sz="18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知道生活中常见的各种形式的编码使用的场合</a:t>
                      </a:r>
                      <a:endParaRPr lang="zh-CN" sz="180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tabLst>
                          <a:tab pos="269875" algn="l"/>
                        </a:tabLst>
                      </a:pPr>
                      <a:r>
                        <a:rPr lang="zh-CN" sz="2000" kern="100" dirty="0">
                          <a:solidFill>
                            <a:srgbClr val="FF0000"/>
                          </a:solidFill>
                          <a:effectLst/>
                          <a:latin typeface="宋体" panose="02010600030101010101" pitchFamily="2" charset="-122"/>
                          <a:ea typeface="等线" panose="02010600030101010101" pitchFamily="2" charset="-122"/>
                          <a:cs typeface="宋体" panose="02010600030101010101" pitchFamily="2" charset="-122"/>
                        </a:rPr>
                        <a:t>☆</a:t>
                      </a:r>
                      <a:endParaRPr lang="zh-CN" sz="200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1853132"/>
                  </a:ext>
                </a:extLst>
              </a:tr>
              <a:tr h="485958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tabLst>
                          <a:tab pos="269875" algn="l"/>
                        </a:tabLst>
                      </a:pPr>
                      <a:r>
                        <a:rPr lang="zh-CN" sz="1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总分</a:t>
                      </a:r>
                      <a:endParaRPr lang="zh-CN" sz="180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tabLst>
                          <a:tab pos="269875" algn="l"/>
                        </a:tabLst>
                      </a:pPr>
                      <a:r>
                        <a:rPr lang="zh-CN" sz="18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获得了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______</a:t>
                      </a:r>
                      <a:r>
                        <a:rPr lang="zh-CN" sz="2000" kern="100" dirty="0">
                          <a:solidFill>
                            <a:srgbClr val="FF0000"/>
                          </a:solidFill>
                          <a:effectLst/>
                          <a:latin typeface="宋体" panose="02010600030101010101" pitchFamily="2" charset="-122"/>
                          <a:ea typeface="等线" panose="02010600030101010101" pitchFamily="2" charset="-122"/>
                          <a:cs typeface="宋体" panose="02010600030101010101" pitchFamily="2" charset="-122"/>
                        </a:rPr>
                        <a:t>★</a:t>
                      </a:r>
                      <a:endParaRPr lang="zh-CN" sz="200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2607623"/>
                  </a:ext>
                </a:extLst>
              </a:tr>
            </a:tbl>
          </a:graphicData>
        </a:graphic>
      </p:graphicFrame>
      <p:sp>
        <p:nvSpPr>
          <p:cNvPr id="2" name="圆角矩形 2">
            <a:hlinkClick r:id="rId8" action="ppaction://hlinksldjump"/>
            <a:extLst>
              <a:ext uri="{FF2B5EF4-FFF2-40B4-BE49-F238E27FC236}">
                <a16:creationId xmlns:a16="http://schemas.microsoft.com/office/drawing/2014/main" id="{90021ED7-D4D4-A859-5453-DC62FD5495F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590876" y="316957"/>
            <a:ext cx="936000" cy="3240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准备间</a:t>
            </a:r>
          </a:p>
        </p:txBody>
      </p:sp>
      <p:sp>
        <p:nvSpPr>
          <p:cNvPr id="4" name="圆角矩形 9">
            <a:hlinkClick r:id="rId9" action="ppaction://hlinksldjump"/>
            <a:extLst>
              <a:ext uri="{FF2B5EF4-FFF2-40B4-BE49-F238E27FC236}">
                <a16:creationId xmlns:a16="http://schemas.microsoft.com/office/drawing/2014/main" id="{9074A602-2E04-8CDB-364A-A1F3B41E270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626231" y="32055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活动室</a:t>
            </a:r>
          </a:p>
        </p:txBody>
      </p:sp>
      <p:sp>
        <p:nvSpPr>
          <p:cNvPr id="6" name="圆角矩形 11">
            <a:hlinkClick r:id="rId10" action="ppaction://hlinksldjump"/>
            <a:extLst>
              <a:ext uri="{FF2B5EF4-FFF2-40B4-BE49-F238E27FC236}">
                <a16:creationId xmlns:a16="http://schemas.microsoft.com/office/drawing/2014/main" id="{EC41BF18-2937-F6A6-D423-2FE37410BD4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9644649" y="320557"/>
            <a:ext cx="932400" cy="320400"/>
          </a:xfrm>
          <a:prstGeom prst="roundRect">
            <a:avLst/>
          </a:prstGeom>
          <a:solidFill>
            <a:srgbClr val="54C4F8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收获园</a:t>
            </a:r>
          </a:p>
        </p:txBody>
      </p:sp>
      <p:sp>
        <p:nvSpPr>
          <p:cNvPr id="11" name="圆角矩形 12">
            <a:hlinkClick r:id="rId11" action="ppaction://hlinksldjump"/>
            <a:extLst>
              <a:ext uri="{FF2B5EF4-FFF2-40B4-BE49-F238E27FC236}">
                <a16:creationId xmlns:a16="http://schemas.microsoft.com/office/drawing/2014/main" id="{F84F1DA8-1CF2-B7EE-4D44-9BEAB0FDDB8F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0663067" y="31695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挑战台</a:t>
            </a:r>
          </a:p>
        </p:txBody>
      </p:sp>
    </p:spTree>
    <p:extLst>
      <p:ext uri="{BB962C8B-B14F-4D97-AF65-F5344CB8AC3E}">
        <p14:creationId xmlns:p14="http://schemas.microsoft.com/office/powerpoint/2010/main" val="29615368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C56DA2E0-DBDE-58D5-D75D-250702072231}"/>
              </a:ext>
            </a:extLst>
          </p:cNvPr>
          <p:cNvSpPr/>
          <p:nvPr/>
        </p:nvSpPr>
        <p:spPr>
          <a:xfrm>
            <a:off x="8897143" y="1086034"/>
            <a:ext cx="2423907" cy="3435776"/>
          </a:xfrm>
          <a:prstGeom prst="rect">
            <a:avLst/>
          </a:prstGeom>
          <a:blipFill dpi="0"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accent4">
                <a:lumMod val="75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B7DDB62-1CB9-BBE7-3389-99FB3FEC03FD}"/>
              </a:ext>
            </a:extLst>
          </p:cNvPr>
          <p:cNvSpPr/>
          <p:nvPr/>
        </p:nvSpPr>
        <p:spPr>
          <a:xfrm>
            <a:off x="6284618" y="1086034"/>
            <a:ext cx="2423907" cy="3435776"/>
          </a:xfrm>
          <a:prstGeom prst="rect">
            <a:avLst/>
          </a:prstGeom>
          <a:blipFill dpi="0"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accent4">
                <a:lumMod val="75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2EF7C351-7B91-CCC8-181F-68E0455DC7D8}"/>
              </a:ext>
            </a:extLst>
          </p:cNvPr>
          <p:cNvSpPr/>
          <p:nvPr/>
        </p:nvSpPr>
        <p:spPr>
          <a:xfrm>
            <a:off x="3672093" y="1086034"/>
            <a:ext cx="2423907" cy="3435776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accent4">
                <a:lumMod val="75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816F26DE-C779-FE1B-F9D7-A7B093939226}"/>
              </a:ext>
            </a:extLst>
          </p:cNvPr>
          <p:cNvSpPr/>
          <p:nvPr/>
        </p:nvSpPr>
        <p:spPr>
          <a:xfrm>
            <a:off x="1059568" y="1086034"/>
            <a:ext cx="2423907" cy="3435776"/>
          </a:xfrm>
          <a:prstGeom prst="rect">
            <a:avLst/>
          </a:prstGeom>
          <a:blipFill dpi="0"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accent4">
                <a:lumMod val="75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96A38D2A-3772-0D27-B2B0-AF383317C75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9" t="28193" r="9384" b="11095"/>
          <a:stretch/>
        </p:blipFill>
        <p:spPr>
          <a:xfrm>
            <a:off x="8909573" y="4521810"/>
            <a:ext cx="2420984" cy="1409981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D0BC7C48-1631-FF0E-1942-44E2F6ACCFA3}"/>
              </a:ext>
            </a:extLst>
          </p:cNvPr>
          <p:cNvSpPr txBox="1"/>
          <p:nvPr/>
        </p:nvSpPr>
        <p:spPr>
          <a:xfrm>
            <a:off x="1059568" y="4784371"/>
            <a:ext cx="7679659" cy="88485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ts val="3280"/>
              </a:lnSpc>
            </a:pPr>
            <a:r>
              <a:rPr kumimoji="1" lang="zh-CN" altLang="en-US" sz="2400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交流：在平时的作业，综合素质评价手册上，老师一般用什么来评价同学们？</a:t>
            </a:r>
            <a:endParaRPr kumimoji="1" lang="en-US" altLang="zh-CN" sz="2400" dirty="0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257855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9D791B2-B447-820A-700E-75BD94B381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550" y="2457450"/>
            <a:ext cx="4914900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0957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A359B6-5B26-518A-25BB-1C9E32FAF0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hidden="1">
            <a:extLst>
              <a:ext uri="{FF2B5EF4-FFF2-40B4-BE49-F238E27FC236}">
                <a16:creationId xmlns:a16="http://schemas.microsoft.com/office/drawing/2014/main" id="{91A3F896-9D05-BDAA-0AE6-ADAAD12B96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0000">
            <a:off x="10530000" y="406800"/>
            <a:ext cx="1602635" cy="6336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FD29DF96-A991-DBA3-2B5E-9B4795D1A009}"/>
              </a:ext>
            </a:extLst>
          </p:cNvPr>
          <p:cNvGrpSpPr/>
          <p:nvPr/>
        </p:nvGrpSpPr>
        <p:grpSpPr>
          <a:xfrm>
            <a:off x="812889" y="451937"/>
            <a:ext cx="1471282" cy="1296000"/>
            <a:chOff x="1708816" y="1826711"/>
            <a:chExt cx="1471282" cy="129600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21247CE4-CE9C-1554-85A2-B34AE8717A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225"/>
            <a:stretch/>
          </p:blipFill>
          <p:spPr>
            <a:xfrm rot="646208">
              <a:off x="1708816" y="1826711"/>
              <a:ext cx="1471282" cy="1296000"/>
            </a:xfrm>
            <a:prstGeom prst="rect">
              <a:avLst/>
            </a:prstGeom>
          </p:spPr>
        </p:pic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B48B82EF-1E57-0AA5-4936-7224DB47710A}"/>
                </a:ext>
              </a:extLst>
            </p:cNvPr>
            <p:cNvSpPr txBox="1"/>
            <p:nvPr/>
          </p:nvSpPr>
          <p:spPr>
            <a:xfrm>
              <a:off x="1816776" y="2308533"/>
              <a:ext cx="12553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400" dirty="0">
                  <a:solidFill>
                    <a:srgbClr val="0432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连一连</a:t>
              </a:r>
            </a:p>
          </p:txBody>
        </p: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A04C929D-29B7-B67E-32B6-2F356EE72017}"/>
              </a:ext>
            </a:extLst>
          </p:cNvPr>
          <p:cNvSpPr txBox="1"/>
          <p:nvPr/>
        </p:nvSpPr>
        <p:spPr>
          <a:xfrm>
            <a:off x="2392304" y="967077"/>
            <a:ext cx="8155623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zh-CN" altLang="en-US" sz="2400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将四组信号灯与其传递的信息用线连接起来。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7F68FACB-C31C-61C0-51BD-2CFDEA90F9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68556" y="1873992"/>
            <a:ext cx="6529034" cy="3419073"/>
          </a:xfrm>
          <a:prstGeom prst="rect">
            <a:avLst/>
          </a:prstGeom>
        </p:spPr>
      </p:pic>
      <p:pic>
        <p:nvPicPr>
          <p:cNvPr id="4" name="图片 3" descr="未命名作品 2">
            <a:extLst>
              <a:ext uri="{FF2B5EF4-FFF2-40B4-BE49-F238E27FC236}">
                <a16:creationId xmlns:a16="http://schemas.microsoft.com/office/drawing/2014/main" id="{FA6BAAFD-E458-3491-0AA7-0B3FD9C57B98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54959" t="24639"/>
          <a:stretch>
            <a:fillRect/>
          </a:stretch>
        </p:blipFill>
        <p:spPr>
          <a:xfrm>
            <a:off x="9771134" y="3312147"/>
            <a:ext cx="2247900" cy="2871470"/>
          </a:xfrm>
          <a:prstGeom prst="rect">
            <a:avLst/>
          </a:prstGeom>
        </p:spPr>
      </p:pic>
      <p:sp>
        <p:nvSpPr>
          <p:cNvPr id="5" name="圆角矩形 8">
            <a:hlinkClick r:id="rId10" action="ppaction://hlinksldjump"/>
            <a:extLst>
              <a:ext uri="{FF2B5EF4-FFF2-40B4-BE49-F238E27FC236}">
                <a16:creationId xmlns:a16="http://schemas.microsoft.com/office/drawing/2014/main" id="{1E19783E-C523-0237-C799-222CA89725B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590876" y="271237"/>
            <a:ext cx="936000" cy="3240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准备间</a:t>
            </a:r>
          </a:p>
        </p:txBody>
      </p:sp>
      <p:sp>
        <p:nvSpPr>
          <p:cNvPr id="7" name="圆角矩形 9">
            <a:hlinkClick r:id="rId11" action="ppaction://hlinksldjump"/>
            <a:extLst>
              <a:ext uri="{FF2B5EF4-FFF2-40B4-BE49-F238E27FC236}">
                <a16:creationId xmlns:a16="http://schemas.microsoft.com/office/drawing/2014/main" id="{E0F706F9-2DDD-0D06-1A90-68197B44F6B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626231" y="2748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活动室</a:t>
            </a:r>
          </a:p>
        </p:txBody>
      </p:sp>
      <p:sp>
        <p:nvSpPr>
          <p:cNvPr id="9" name="圆角矩形 10">
            <a:hlinkClick r:id="rId12" action="ppaction://hlinksldjump"/>
            <a:extLst>
              <a:ext uri="{FF2B5EF4-FFF2-40B4-BE49-F238E27FC236}">
                <a16:creationId xmlns:a16="http://schemas.microsoft.com/office/drawing/2014/main" id="{47BFA196-8A2A-EE4F-80C8-949200E28B3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9644649" y="2748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收获园</a:t>
            </a:r>
          </a:p>
        </p:txBody>
      </p:sp>
      <p:sp>
        <p:nvSpPr>
          <p:cNvPr id="11" name="圆角矩形 11">
            <a:hlinkClick r:id="rId13" action="ppaction://hlinksldjump"/>
            <a:extLst>
              <a:ext uri="{FF2B5EF4-FFF2-40B4-BE49-F238E27FC236}">
                <a16:creationId xmlns:a16="http://schemas.microsoft.com/office/drawing/2014/main" id="{56C182B6-604D-C129-A770-A8BC88DB320D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0663067" y="271237"/>
            <a:ext cx="932400" cy="320400"/>
          </a:xfrm>
          <a:prstGeom prst="roundRect">
            <a:avLst/>
          </a:prstGeom>
          <a:solidFill>
            <a:srgbClr val="54C4F8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挑战台</a:t>
            </a:r>
          </a:p>
        </p:txBody>
      </p:sp>
    </p:spTree>
    <p:extLst>
      <p:ext uri="{BB962C8B-B14F-4D97-AF65-F5344CB8AC3E}">
        <p14:creationId xmlns:p14="http://schemas.microsoft.com/office/powerpoint/2010/main" val="28558498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84CD1E22-A023-4817-A4E5-FF39DFCB96A7}"/>
              </a:ext>
            </a:extLst>
          </p:cNvPr>
          <p:cNvCxnSpPr>
            <a:cxnSpLocks/>
          </p:cNvCxnSpPr>
          <p:nvPr/>
        </p:nvCxnSpPr>
        <p:spPr>
          <a:xfrm>
            <a:off x="3286060" y="9427016"/>
            <a:ext cx="5040000" cy="0"/>
          </a:xfrm>
          <a:prstGeom prst="line">
            <a:avLst/>
          </a:prstGeom>
          <a:ln>
            <a:solidFill>
              <a:srgbClr val="A5B5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>
            <a:extLst>
              <a:ext uri="{FF2B5EF4-FFF2-40B4-BE49-F238E27FC236}">
                <a16:creationId xmlns:a16="http://schemas.microsoft.com/office/drawing/2014/main" id="{89106B05-724C-1C37-6495-26F8E2C5AB0D}"/>
              </a:ext>
            </a:extLst>
          </p:cNvPr>
          <p:cNvSpPr txBox="1"/>
          <p:nvPr/>
        </p:nvSpPr>
        <p:spPr>
          <a:xfrm>
            <a:off x="3632003" y="2021608"/>
            <a:ext cx="5444620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阿里巴巴普惠体 M" panose="00020600040101010101" charset="-122"/>
              </a:defRPr>
            </a:lvl1pPr>
          </a:lstStyle>
          <a:p>
            <a:r>
              <a:rPr lang="zh-CN" altLang="en-US" sz="3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3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3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  制作个性化评价图标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4581C3D-80F1-690A-31A1-A9D24967D9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52" y="815136"/>
            <a:ext cx="584041" cy="469828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4DB7F9AF-B7F6-0DCB-A396-E01F2EE0949B}"/>
              </a:ext>
            </a:extLst>
          </p:cNvPr>
          <p:cNvSpPr txBox="1"/>
          <p:nvPr/>
        </p:nvSpPr>
        <p:spPr>
          <a:xfrm>
            <a:off x="5663881" y="900593"/>
            <a:ext cx="3495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第</a:t>
            </a:r>
            <a:r>
              <a:rPr lang="en-US" altLang="zh-CN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1</a:t>
            </a:r>
            <a:r>
              <a:rPr lang="zh-CN" altLang="en-US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单元  积极参与班级管理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2ED306E-2BDF-6ADA-0EFB-4A6CEC15E03A}"/>
              </a:ext>
            </a:extLst>
          </p:cNvPr>
          <p:cNvSpPr txBox="1"/>
          <p:nvPr/>
        </p:nvSpPr>
        <p:spPr>
          <a:xfrm>
            <a:off x="1280760" y="900593"/>
            <a:ext cx="464491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义务教育</a:t>
            </a:r>
            <a:r>
              <a:rPr lang="en-US" altLang="zh-CN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《</a:t>
            </a:r>
            <a:r>
              <a:rPr lang="zh-CN" altLang="en-US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信息科技</a:t>
            </a:r>
            <a:r>
              <a:rPr lang="en-US" altLang="zh-CN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》</a:t>
            </a:r>
            <a:r>
              <a:rPr lang="zh-CN" altLang="en-US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9000101010101" charset="-122"/>
              </a:rPr>
              <a:t>四年级下册   </a:t>
            </a:r>
            <a:endParaRPr lang="zh-CN" altLang="en-US" sz="2000" dirty="0">
              <a:solidFill>
                <a:srgbClr val="10383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CF81A81-3E8D-DFCD-EC98-548BF69212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9396" y="2952712"/>
            <a:ext cx="3708684" cy="370868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5EA128B-9A76-3C26-9A3D-65C9FDBDA54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50000"/>
          <a:stretch>
            <a:fillRect/>
          </a:stretch>
        </p:blipFill>
        <p:spPr>
          <a:xfrm>
            <a:off x="2395290" y="3230500"/>
            <a:ext cx="8262382" cy="727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8884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3267586" y="2654272"/>
            <a:ext cx="7167882" cy="482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80"/>
              </a:lnSpc>
            </a:pPr>
            <a:r>
              <a:rPr kumimoji="1"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绘制有趣、简单、一目了然的评价图标。</a:t>
            </a:r>
          </a:p>
        </p:txBody>
      </p:sp>
      <p:grpSp>
        <p:nvGrpSpPr>
          <p:cNvPr id="10" name="组合 9"/>
          <p:cNvGrpSpPr/>
          <p:nvPr/>
        </p:nvGrpSpPr>
        <p:grpSpPr>
          <a:xfrm rot="19957694">
            <a:off x="906213" y="1372305"/>
            <a:ext cx="1974587" cy="666836"/>
            <a:chOff x="8634612" y="940575"/>
            <a:chExt cx="1974587" cy="666836"/>
          </a:xfrm>
        </p:grpSpPr>
        <p:sp>
          <p:nvSpPr>
            <p:cNvPr id="12" name="稻壳儿原创设计师【幻雨工作室】_3"/>
            <p:cNvSpPr/>
            <p:nvPr/>
          </p:nvSpPr>
          <p:spPr>
            <a:xfrm rot="797281">
              <a:off x="8634612" y="940575"/>
              <a:ext cx="1859875" cy="66683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  <a:ea typeface="思源黑体 CN Bold" panose="020B08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 rot="794881">
              <a:off x="8819482" y="1085809"/>
              <a:ext cx="178971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400" spc="500" dirty="0">
                  <a:solidFill>
                    <a:srgbClr val="0C2C2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明确目标</a:t>
              </a:r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715" t="34563" r="28604" b="38834"/>
          <a:stretch>
            <a:fillRect/>
          </a:stretch>
        </p:blipFill>
        <p:spPr>
          <a:xfrm>
            <a:off x="716885" y="1258883"/>
            <a:ext cx="741168" cy="585415"/>
          </a:xfrm>
          <a:prstGeom prst="rect">
            <a:avLst/>
          </a:prstGeom>
        </p:spPr>
      </p:pic>
      <p:grpSp>
        <p:nvGrpSpPr>
          <p:cNvPr id="18" name="组合 17"/>
          <p:cNvGrpSpPr/>
          <p:nvPr>
            <p:custDataLst>
              <p:tags r:id="rId2"/>
            </p:custDataLst>
          </p:nvPr>
        </p:nvGrpSpPr>
        <p:grpSpPr>
          <a:xfrm>
            <a:off x="2681579" y="2523158"/>
            <a:ext cx="571734" cy="623044"/>
            <a:chOff x="3931834" y="2087652"/>
            <a:chExt cx="571734" cy="623044"/>
          </a:xfrm>
        </p:grpSpPr>
        <p:sp>
          <p:nvSpPr>
            <p:cNvPr id="17" name="矩形 16"/>
            <p:cNvSpPr>
              <a:spLocks noChangeAspect="1"/>
            </p:cNvSpPr>
            <p:nvPr>
              <p:custDataLst>
                <p:tags r:id="rId7"/>
              </p:custDataLst>
            </p:nvPr>
          </p:nvSpPr>
          <p:spPr>
            <a:xfrm>
              <a:off x="3931834" y="2321216"/>
              <a:ext cx="324000" cy="324000"/>
            </a:xfrm>
            <a:prstGeom prst="rect">
              <a:avLst/>
            </a:prstGeom>
            <a:noFill/>
            <a:ln w="762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pic>
          <p:nvPicPr>
            <p:cNvPr id="16" name="图片 15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6107" y="2087652"/>
              <a:ext cx="557461" cy="623044"/>
            </a:xfrm>
            <a:prstGeom prst="rect">
              <a:avLst/>
            </a:prstGeom>
          </p:spPr>
        </p:pic>
      </p:grpSp>
      <p:grpSp>
        <p:nvGrpSpPr>
          <p:cNvPr id="19" name="组合 18"/>
          <p:cNvGrpSpPr/>
          <p:nvPr>
            <p:custDataLst>
              <p:tags r:id="rId3"/>
            </p:custDataLst>
          </p:nvPr>
        </p:nvGrpSpPr>
        <p:grpSpPr>
          <a:xfrm>
            <a:off x="2681579" y="3541015"/>
            <a:ext cx="571734" cy="623044"/>
            <a:chOff x="3931834" y="2087652"/>
            <a:chExt cx="571734" cy="623044"/>
          </a:xfrm>
        </p:grpSpPr>
        <p:sp>
          <p:nvSpPr>
            <p:cNvPr id="20" name="矩形 19"/>
            <p:cNvSpPr>
              <a:spLocks noChangeAspect="1"/>
            </p:cNvSpPr>
            <p:nvPr>
              <p:custDataLst>
                <p:tags r:id="rId5"/>
              </p:custDataLst>
            </p:nvPr>
          </p:nvSpPr>
          <p:spPr>
            <a:xfrm>
              <a:off x="3931834" y="2321216"/>
              <a:ext cx="324000" cy="324000"/>
            </a:xfrm>
            <a:prstGeom prst="rect">
              <a:avLst/>
            </a:prstGeom>
            <a:noFill/>
            <a:ln w="762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pic>
          <p:nvPicPr>
            <p:cNvPr id="21" name="图片 20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6107" y="2087652"/>
              <a:ext cx="557461" cy="623044"/>
            </a:xfrm>
            <a:prstGeom prst="rect">
              <a:avLst/>
            </a:prstGeom>
          </p:spPr>
        </p:pic>
      </p:grpSp>
      <p:sp>
        <p:nvSpPr>
          <p:cNvPr id="22" name="文本框 21"/>
          <p:cNvSpPr txBox="1"/>
          <p:nvPr>
            <p:custDataLst>
              <p:tags r:id="rId4"/>
            </p:custDataLst>
          </p:nvPr>
        </p:nvSpPr>
        <p:spPr>
          <a:xfrm>
            <a:off x="3253313" y="3672129"/>
            <a:ext cx="7167882" cy="906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80"/>
              </a:lnSpc>
            </a:pPr>
            <a:r>
              <a:rPr kumimoji="1"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知道其他形式的编码，能够看懂生活中的各种编码，并知道这些编码在不同场合的作用。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90AB3D-A97B-EEC5-CEC9-47752329F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21">
            <a:extLst>
              <a:ext uri="{FF2B5EF4-FFF2-40B4-BE49-F238E27FC236}">
                <a16:creationId xmlns:a16="http://schemas.microsoft.com/office/drawing/2014/main" id="{F1C89006-CF80-A492-5C24-13DFBB842C56}"/>
              </a:ext>
            </a:extLst>
          </p:cNvPr>
          <p:cNvSpPr/>
          <p:nvPr/>
        </p:nvSpPr>
        <p:spPr bwMode="auto">
          <a:xfrm>
            <a:off x="1253148" y="1878753"/>
            <a:ext cx="9580165" cy="2120450"/>
          </a:xfrm>
          <a:custGeom>
            <a:avLst/>
            <a:gdLst>
              <a:gd name="T0" fmla="*/ 0 w 2828"/>
              <a:gd name="T1" fmla="*/ 856 h 1032"/>
              <a:gd name="T2" fmla="*/ 660 w 2828"/>
              <a:gd name="T3" fmla="*/ 540 h 1032"/>
              <a:gd name="T4" fmla="*/ 1232 w 2828"/>
              <a:gd name="T5" fmla="*/ 720 h 1032"/>
              <a:gd name="T6" fmla="*/ 1772 w 2828"/>
              <a:gd name="T7" fmla="*/ 320 h 1032"/>
              <a:gd name="T8" fmla="*/ 2315 w 2828"/>
              <a:gd name="T9" fmla="*/ 479 h 1032"/>
              <a:gd name="T10" fmla="*/ 2828 w 2828"/>
              <a:gd name="T11" fmla="*/ 0 h 1032"/>
              <a:gd name="connsiteX0" fmla="*/ 0 w 10000"/>
              <a:gd name="connsiteY0" fmla="*/ 8295 h 8580"/>
              <a:gd name="connsiteX1" fmla="*/ 2348 w 10000"/>
              <a:gd name="connsiteY1" fmla="*/ 3545 h 8580"/>
              <a:gd name="connsiteX2" fmla="*/ 4356 w 10000"/>
              <a:gd name="connsiteY2" fmla="*/ 6977 h 8580"/>
              <a:gd name="connsiteX3" fmla="*/ 6266 w 10000"/>
              <a:gd name="connsiteY3" fmla="*/ 3101 h 8580"/>
              <a:gd name="connsiteX4" fmla="*/ 8186 w 10000"/>
              <a:gd name="connsiteY4" fmla="*/ 4641 h 8580"/>
              <a:gd name="connsiteX5" fmla="*/ 10000 w 10000"/>
              <a:gd name="connsiteY5" fmla="*/ 0 h 8580"/>
              <a:gd name="connsiteX0-1" fmla="*/ 0 w 10000"/>
              <a:gd name="connsiteY0-2" fmla="*/ 9668 h 10374"/>
              <a:gd name="connsiteX1-3" fmla="*/ 2348 w 10000"/>
              <a:gd name="connsiteY1-4" fmla="*/ 4132 h 10374"/>
              <a:gd name="connsiteX2-5" fmla="*/ 4356 w 10000"/>
              <a:gd name="connsiteY2-6" fmla="*/ 10374 h 10374"/>
              <a:gd name="connsiteX3-7" fmla="*/ 6266 w 10000"/>
              <a:gd name="connsiteY3-8" fmla="*/ 3614 h 10374"/>
              <a:gd name="connsiteX4-9" fmla="*/ 8186 w 10000"/>
              <a:gd name="connsiteY4-10" fmla="*/ 5409 h 10374"/>
              <a:gd name="connsiteX5-11" fmla="*/ 10000 w 10000"/>
              <a:gd name="connsiteY5-12" fmla="*/ 0 h 10374"/>
              <a:gd name="connsiteX0-13" fmla="*/ 0 w 10000"/>
              <a:gd name="connsiteY0-14" fmla="*/ 9668 h 10376"/>
              <a:gd name="connsiteX1-15" fmla="*/ 2348 w 10000"/>
              <a:gd name="connsiteY1-16" fmla="*/ 4132 h 10376"/>
              <a:gd name="connsiteX2-17" fmla="*/ 4356 w 10000"/>
              <a:gd name="connsiteY2-18" fmla="*/ 10374 h 10376"/>
              <a:gd name="connsiteX3-19" fmla="*/ 5821 w 10000"/>
              <a:gd name="connsiteY3-20" fmla="*/ 3248 h 10376"/>
              <a:gd name="connsiteX4-21" fmla="*/ 8186 w 10000"/>
              <a:gd name="connsiteY4-22" fmla="*/ 5409 h 10376"/>
              <a:gd name="connsiteX5-23" fmla="*/ 10000 w 10000"/>
              <a:gd name="connsiteY5-24" fmla="*/ 0 h 10376"/>
              <a:gd name="connsiteX0-25" fmla="*/ 0 w 10000"/>
              <a:gd name="connsiteY0-26" fmla="*/ 9668 h 10376"/>
              <a:gd name="connsiteX1-27" fmla="*/ 2348 w 10000"/>
              <a:gd name="connsiteY1-28" fmla="*/ 4132 h 10376"/>
              <a:gd name="connsiteX2-29" fmla="*/ 4356 w 10000"/>
              <a:gd name="connsiteY2-30" fmla="*/ 10374 h 10376"/>
              <a:gd name="connsiteX3-31" fmla="*/ 5821 w 10000"/>
              <a:gd name="connsiteY3-32" fmla="*/ 3248 h 10376"/>
              <a:gd name="connsiteX4-33" fmla="*/ 8186 w 10000"/>
              <a:gd name="connsiteY4-34" fmla="*/ 5409 h 10376"/>
              <a:gd name="connsiteX5-35" fmla="*/ 10000 w 10000"/>
              <a:gd name="connsiteY5-36" fmla="*/ 0 h 10376"/>
              <a:gd name="connsiteX0-37" fmla="*/ 0 w 10000"/>
              <a:gd name="connsiteY0-38" fmla="*/ 9668 h 10376"/>
              <a:gd name="connsiteX1-39" fmla="*/ 2348 w 10000"/>
              <a:gd name="connsiteY1-40" fmla="*/ 4132 h 10376"/>
              <a:gd name="connsiteX2-41" fmla="*/ 4356 w 10000"/>
              <a:gd name="connsiteY2-42" fmla="*/ 10374 h 10376"/>
              <a:gd name="connsiteX3-43" fmla="*/ 5821 w 10000"/>
              <a:gd name="connsiteY3-44" fmla="*/ 3248 h 10376"/>
              <a:gd name="connsiteX4-45" fmla="*/ 8631 w 10000"/>
              <a:gd name="connsiteY4-46" fmla="*/ 7651 h 10376"/>
              <a:gd name="connsiteX5-47" fmla="*/ 10000 w 10000"/>
              <a:gd name="connsiteY5-48" fmla="*/ 0 h 10376"/>
              <a:gd name="connsiteX0-49" fmla="*/ 0 w 10000"/>
              <a:gd name="connsiteY0-50" fmla="*/ 9668 h 10376"/>
              <a:gd name="connsiteX1-51" fmla="*/ 2348 w 10000"/>
              <a:gd name="connsiteY1-52" fmla="*/ 4132 h 10376"/>
              <a:gd name="connsiteX2-53" fmla="*/ 4356 w 10000"/>
              <a:gd name="connsiteY2-54" fmla="*/ 10374 h 10376"/>
              <a:gd name="connsiteX3-55" fmla="*/ 5821 w 10000"/>
              <a:gd name="connsiteY3-56" fmla="*/ 3248 h 10376"/>
              <a:gd name="connsiteX4-57" fmla="*/ 8631 w 10000"/>
              <a:gd name="connsiteY4-58" fmla="*/ 7651 h 10376"/>
              <a:gd name="connsiteX5-59" fmla="*/ 10000 w 10000"/>
              <a:gd name="connsiteY5-60" fmla="*/ 0 h 10376"/>
              <a:gd name="connsiteX0-61" fmla="*/ 0 w 10000"/>
              <a:gd name="connsiteY0-62" fmla="*/ 9668 h 10395"/>
              <a:gd name="connsiteX1-63" fmla="*/ 2363 w 10000"/>
              <a:gd name="connsiteY1-64" fmla="*/ 5595 h 10395"/>
              <a:gd name="connsiteX2-65" fmla="*/ 4356 w 10000"/>
              <a:gd name="connsiteY2-66" fmla="*/ 10374 h 10395"/>
              <a:gd name="connsiteX3-67" fmla="*/ 5821 w 10000"/>
              <a:gd name="connsiteY3-68" fmla="*/ 3248 h 10395"/>
              <a:gd name="connsiteX4-69" fmla="*/ 8631 w 10000"/>
              <a:gd name="connsiteY4-70" fmla="*/ 7651 h 10395"/>
              <a:gd name="connsiteX5-71" fmla="*/ 10000 w 10000"/>
              <a:gd name="connsiteY5-72" fmla="*/ 0 h 10395"/>
              <a:gd name="connsiteX0-73" fmla="*/ 0 w 9911"/>
              <a:gd name="connsiteY0-74" fmla="*/ 6552 h 10397"/>
              <a:gd name="connsiteX1-75" fmla="*/ 2274 w 9911"/>
              <a:gd name="connsiteY1-76" fmla="*/ 5595 h 10397"/>
              <a:gd name="connsiteX2-77" fmla="*/ 4267 w 9911"/>
              <a:gd name="connsiteY2-78" fmla="*/ 10374 h 10397"/>
              <a:gd name="connsiteX3-79" fmla="*/ 5732 w 9911"/>
              <a:gd name="connsiteY3-80" fmla="*/ 3248 h 10397"/>
              <a:gd name="connsiteX4-81" fmla="*/ 8542 w 9911"/>
              <a:gd name="connsiteY4-82" fmla="*/ 7651 h 10397"/>
              <a:gd name="connsiteX5-83" fmla="*/ 9911 w 9911"/>
              <a:gd name="connsiteY5-84" fmla="*/ 0 h 10397"/>
              <a:gd name="connsiteX0-85" fmla="*/ 0 w 10000"/>
              <a:gd name="connsiteY0-86" fmla="*/ 6302 h 9983"/>
              <a:gd name="connsiteX1-87" fmla="*/ 2294 w 10000"/>
              <a:gd name="connsiteY1-88" fmla="*/ 5381 h 9983"/>
              <a:gd name="connsiteX2-89" fmla="*/ 4305 w 10000"/>
              <a:gd name="connsiteY2-90" fmla="*/ 9978 h 9983"/>
              <a:gd name="connsiteX3-91" fmla="*/ 6172 w 10000"/>
              <a:gd name="connsiteY3-92" fmla="*/ 4304 h 9983"/>
              <a:gd name="connsiteX4-93" fmla="*/ 8619 w 10000"/>
              <a:gd name="connsiteY4-94" fmla="*/ 7359 h 9983"/>
              <a:gd name="connsiteX5-95" fmla="*/ 10000 w 10000"/>
              <a:gd name="connsiteY5-96" fmla="*/ 0 h 9983"/>
              <a:gd name="connsiteX0-97" fmla="*/ 0 w 10000"/>
              <a:gd name="connsiteY0-98" fmla="*/ 6313 h 10000"/>
              <a:gd name="connsiteX1-99" fmla="*/ 2294 w 10000"/>
              <a:gd name="connsiteY1-100" fmla="*/ 5390 h 10000"/>
              <a:gd name="connsiteX2-101" fmla="*/ 4305 w 10000"/>
              <a:gd name="connsiteY2-102" fmla="*/ 9995 h 10000"/>
              <a:gd name="connsiteX3-103" fmla="*/ 6172 w 10000"/>
              <a:gd name="connsiteY3-104" fmla="*/ 4311 h 10000"/>
              <a:gd name="connsiteX4-105" fmla="*/ 8619 w 10000"/>
              <a:gd name="connsiteY4-106" fmla="*/ 7372 h 10000"/>
              <a:gd name="connsiteX5-107" fmla="*/ 10000 w 10000"/>
              <a:gd name="connsiteY5-108" fmla="*/ 0 h 10000"/>
              <a:gd name="connsiteX0-109" fmla="*/ 0 w 10000"/>
              <a:gd name="connsiteY0-110" fmla="*/ 6313 h 10000"/>
              <a:gd name="connsiteX1-111" fmla="*/ 2294 w 10000"/>
              <a:gd name="connsiteY1-112" fmla="*/ 5390 h 10000"/>
              <a:gd name="connsiteX2-113" fmla="*/ 4305 w 10000"/>
              <a:gd name="connsiteY2-114" fmla="*/ 9995 h 10000"/>
              <a:gd name="connsiteX3-115" fmla="*/ 6172 w 10000"/>
              <a:gd name="connsiteY3-116" fmla="*/ 4311 h 10000"/>
              <a:gd name="connsiteX4-117" fmla="*/ 9038 w 10000"/>
              <a:gd name="connsiteY4-118" fmla="*/ 7690 h 10000"/>
              <a:gd name="connsiteX5-119" fmla="*/ 10000 w 10000"/>
              <a:gd name="connsiteY5-120" fmla="*/ 0 h 10000"/>
              <a:gd name="connsiteX0-121" fmla="*/ 0 w 10000"/>
              <a:gd name="connsiteY0-122" fmla="*/ 6313 h 10000"/>
              <a:gd name="connsiteX1-123" fmla="*/ 2294 w 10000"/>
              <a:gd name="connsiteY1-124" fmla="*/ 5390 h 10000"/>
              <a:gd name="connsiteX2-125" fmla="*/ 4305 w 10000"/>
              <a:gd name="connsiteY2-126" fmla="*/ 9995 h 10000"/>
              <a:gd name="connsiteX3-127" fmla="*/ 6172 w 10000"/>
              <a:gd name="connsiteY3-128" fmla="*/ 4311 h 10000"/>
              <a:gd name="connsiteX4-129" fmla="*/ 9038 w 10000"/>
              <a:gd name="connsiteY4-130" fmla="*/ 7690 h 10000"/>
              <a:gd name="connsiteX5-131" fmla="*/ 10000 w 10000"/>
              <a:gd name="connsiteY5-132" fmla="*/ 0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10000" h="10000">
                <a:moveTo>
                  <a:pt x="0" y="6313"/>
                </a:moveTo>
                <a:cubicBezTo>
                  <a:pt x="1498" y="8227"/>
                  <a:pt x="1577" y="4777"/>
                  <a:pt x="2294" y="5390"/>
                </a:cubicBezTo>
                <a:cubicBezTo>
                  <a:pt x="3012" y="6004"/>
                  <a:pt x="3659" y="10174"/>
                  <a:pt x="4305" y="9995"/>
                </a:cubicBezTo>
                <a:cubicBezTo>
                  <a:pt x="4951" y="9816"/>
                  <a:pt x="5383" y="4695"/>
                  <a:pt x="6172" y="4311"/>
                </a:cubicBezTo>
                <a:cubicBezTo>
                  <a:pt x="6961" y="3927"/>
                  <a:pt x="7900" y="9595"/>
                  <a:pt x="9038" y="7690"/>
                </a:cubicBezTo>
                <a:cubicBezTo>
                  <a:pt x="9937" y="7559"/>
                  <a:pt x="8623" y="1047"/>
                  <a:pt x="10000" y="0"/>
                </a:cubicBezTo>
              </a:path>
            </a:pathLst>
          </a:custGeom>
          <a:noFill/>
          <a:ln w="15875" cap="flat">
            <a:solidFill>
              <a:schemeClr val="tx1">
                <a:lumMod val="65000"/>
                <a:lumOff val="35000"/>
              </a:schemeClr>
            </a:solidFill>
            <a:prstDash val="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 sz="2700" b="0">
              <a:solidFill>
                <a:srgbClr val="97999B"/>
              </a:solidFill>
              <a:latin typeface="Source Sans Pro Light" panose="020B0403030403020204" pitchFamily="34" charset="0"/>
            </a:endParaRPr>
          </a:p>
        </p:txBody>
      </p:sp>
      <p:sp>
        <p:nvSpPr>
          <p:cNvPr id="17" name="TextBox 8">
            <a:extLst>
              <a:ext uri="{FF2B5EF4-FFF2-40B4-BE49-F238E27FC236}">
                <a16:creationId xmlns:a16="http://schemas.microsoft.com/office/drawing/2014/main" id="{36E28AB9-F558-398E-947E-4678428D59B5}"/>
              </a:ext>
            </a:extLst>
          </p:cNvPr>
          <p:cNvSpPr txBox="1"/>
          <p:nvPr/>
        </p:nvSpPr>
        <p:spPr>
          <a:xfrm>
            <a:off x="1314695" y="2046015"/>
            <a:ext cx="4033081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1. </a:t>
            </a:r>
            <a:r>
              <a:rPr lang="zh-CN" altLang="en-US" b="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认识图形化编码的组成元素</a:t>
            </a:r>
            <a:endParaRPr lang="en-US" altLang="zh-CN" b="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2. 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明确评价图标的绘制要求</a:t>
            </a:r>
            <a:endParaRPr lang="id-ID" b="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6" name="AutoShape 60">
            <a:extLst>
              <a:ext uri="{FF2B5EF4-FFF2-40B4-BE49-F238E27FC236}">
                <a16:creationId xmlns:a16="http://schemas.microsoft.com/office/drawing/2014/main" id="{D56118BD-26CA-3C7B-C7C4-2B49EDA28C39}"/>
              </a:ext>
            </a:extLst>
          </p:cNvPr>
          <p:cNvSpPr/>
          <p:nvPr/>
        </p:nvSpPr>
        <p:spPr bwMode="auto">
          <a:xfrm>
            <a:off x="6659957" y="2778395"/>
            <a:ext cx="347119" cy="347116"/>
          </a:xfrm>
          <a:custGeom>
            <a:avLst/>
            <a:gdLst>
              <a:gd name="T0" fmla="*/ 197644 w 21600"/>
              <a:gd name="T1" fmla="*/ 197644 h 21592"/>
              <a:gd name="T2" fmla="*/ 197644 w 21600"/>
              <a:gd name="T3" fmla="*/ 197644 h 21592"/>
              <a:gd name="T4" fmla="*/ 197644 w 21600"/>
              <a:gd name="T5" fmla="*/ 197644 h 21592"/>
              <a:gd name="T6" fmla="*/ 197644 w 21600"/>
              <a:gd name="T7" fmla="*/ 197644 h 2159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592">
                <a:moveTo>
                  <a:pt x="16719" y="11484"/>
                </a:moveTo>
                <a:cubicBezTo>
                  <a:pt x="16972" y="11823"/>
                  <a:pt x="17102" y="12217"/>
                  <a:pt x="17111" y="12666"/>
                </a:cubicBezTo>
                <a:cubicBezTo>
                  <a:pt x="17118" y="13118"/>
                  <a:pt x="16986" y="13503"/>
                  <a:pt x="16719" y="13825"/>
                </a:cubicBezTo>
                <a:lnTo>
                  <a:pt x="10660" y="21039"/>
                </a:lnTo>
                <a:cubicBezTo>
                  <a:pt x="10393" y="21361"/>
                  <a:pt x="10061" y="21530"/>
                  <a:pt x="9664" y="21548"/>
                </a:cubicBezTo>
                <a:cubicBezTo>
                  <a:pt x="9270" y="21568"/>
                  <a:pt x="8950" y="21398"/>
                  <a:pt x="8704" y="21039"/>
                </a:cubicBezTo>
                <a:lnTo>
                  <a:pt x="991" y="10768"/>
                </a:lnTo>
                <a:cubicBezTo>
                  <a:pt x="721" y="10408"/>
                  <a:pt x="488" y="9960"/>
                  <a:pt x="293" y="9416"/>
                </a:cubicBezTo>
                <a:cubicBezTo>
                  <a:pt x="98" y="8878"/>
                  <a:pt x="0" y="8375"/>
                  <a:pt x="0" y="7918"/>
                </a:cubicBezTo>
                <a:lnTo>
                  <a:pt x="0" y="1668"/>
                </a:lnTo>
                <a:cubicBezTo>
                  <a:pt x="0" y="1216"/>
                  <a:pt x="134" y="825"/>
                  <a:pt x="401" y="497"/>
                </a:cubicBezTo>
                <a:cubicBezTo>
                  <a:pt x="671" y="166"/>
                  <a:pt x="1003" y="0"/>
                  <a:pt x="1392" y="0"/>
                </a:cubicBezTo>
                <a:lnTo>
                  <a:pt x="6619" y="0"/>
                </a:lnTo>
                <a:cubicBezTo>
                  <a:pt x="6811" y="0"/>
                  <a:pt x="7016" y="28"/>
                  <a:pt x="7237" y="83"/>
                </a:cubicBezTo>
                <a:cubicBezTo>
                  <a:pt x="7456" y="138"/>
                  <a:pt x="7677" y="224"/>
                  <a:pt x="7899" y="336"/>
                </a:cubicBezTo>
                <a:cubicBezTo>
                  <a:pt x="8120" y="451"/>
                  <a:pt x="8332" y="580"/>
                  <a:pt x="8524" y="724"/>
                </a:cubicBezTo>
                <a:cubicBezTo>
                  <a:pt x="8719" y="865"/>
                  <a:pt x="8880" y="1021"/>
                  <a:pt x="9005" y="1185"/>
                </a:cubicBezTo>
                <a:lnTo>
                  <a:pt x="16719" y="11484"/>
                </a:lnTo>
                <a:close/>
                <a:moveTo>
                  <a:pt x="3603" y="5922"/>
                </a:moveTo>
                <a:cubicBezTo>
                  <a:pt x="3964" y="5922"/>
                  <a:pt x="4279" y="5761"/>
                  <a:pt x="4548" y="5441"/>
                </a:cubicBezTo>
                <a:cubicBezTo>
                  <a:pt x="4815" y="5116"/>
                  <a:pt x="4952" y="4740"/>
                  <a:pt x="4952" y="4311"/>
                </a:cubicBezTo>
                <a:cubicBezTo>
                  <a:pt x="4952" y="3862"/>
                  <a:pt x="4815" y="3477"/>
                  <a:pt x="4548" y="3160"/>
                </a:cubicBezTo>
                <a:cubicBezTo>
                  <a:pt x="4281" y="2844"/>
                  <a:pt x="3966" y="2686"/>
                  <a:pt x="3603" y="2686"/>
                </a:cubicBezTo>
                <a:cubicBezTo>
                  <a:pt x="3227" y="2686"/>
                  <a:pt x="2908" y="2844"/>
                  <a:pt x="2643" y="3160"/>
                </a:cubicBezTo>
                <a:cubicBezTo>
                  <a:pt x="2378" y="3477"/>
                  <a:pt x="2246" y="3862"/>
                  <a:pt x="2246" y="4311"/>
                </a:cubicBezTo>
                <a:cubicBezTo>
                  <a:pt x="2246" y="4739"/>
                  <a:pt x="2378" y="5116"/>
                  <a:pt x="2643" y="5441"/>
                </a:cubicBezTo>
                <a:cubicBezTo>
                  <a:pt x="2905" y="5761"/>
                  <a:pt x="3225" y="5922"/>
                  <a:pt x="3603" y="5922"/>
                </a:cubicBezTo>
                <a:moveTo>
                  <a:pt x="21198" y="11510"/>
                </a:moveTo>
                <a:cubicBezTo>
                  <a:pt x="21465" y="11852"/>
                  <a:pt x="21599" y="12252"/>
                  <a:pt x="21599" y="12709"/>
                </a:cubicBezTo>
                <a:cubicBezTo>
                  <a:pt x="21599" y="13167"/>
                  <a:pt x="21465" y="13558"/>
                  <a:pt x="21198" y="13880"/>
                </a:cubicBezTo>
                <a:lnTo>
                  <a:pt x="15163" y="21093"/>
                </a:lnTo>
                <a:cubicBezTo>
                  <a:pt x="14896" y="21415"/>
                  <a:pt x="14564" y="21582"/>
                  <a:pt x="14174" y="21591"/>
                </a:cubicBezTo>
                <a:cubicBezTo>
                  <a:pt x="13782" y="21600"/>
                  <a:pt x="13450" y="21433"/>
                  <a:pt x="13183" y="21093"/>
                </a:cubicBezTo>
                <a:lnTo>
                  <a:pt x="13044" y="20903"/>
                </a:lnTo>
                <a:lnTo>
                  <a:pt x="18963" y="13825"/>
                </a:lnTo>
                <a:cubicBezTo>
                  <a:pt x="19230" y="13503"/>
                  <a:pt x="19365" y="13118"/>
                  <a:pt x="19360" y="12660"/>
                </a:cubicBezTo>
                <a:cubicBezTo>
                  <a:pt x="19355" y="12206"/>
                  <a:pt x="19223" y="11812"/>
                  <a:pt x="18963" y="11484"/>
                </a:cubicBezTo>
                <a:lnTo>
                  <a:pt x="11247" y="1185"/>
                </a:lnTo>
                <a:cubicBezTo>
                  <a:pt x="11009" y="865"/>
                  <a:pt x="10689" y="604"/>
                  <a:pt x="10282" y="408"/>
                </a:cubicBezTo>
                <a:cubicBezTo>
                  <a:pt x="9873" y="210"/>
                  <a:pt x="9484" y="83"/>
                  <a:pt x="9109" y="28"/>
                </a:cubicBezTo>
                <a:lnTo>
                  <a:pt x="11112" y="28"/>
                </a:lnTo>
                <a:cubicBezTo>
                  <a:pt x="11502" y="28"/>
                  <a:pt x="11935" y="141"/>
                  <a:pt x="12406" y="365"/>
                </a:cubicBezTo>
                <a:cubicBezTo>
                  <a:pt x="12878" y="589"/>
                  <a:pt x="13236" y="874"/>
                  <a:pt x="13481" y="1213"/>
                </a:cubicBezTo>
                <a:lnTo>
                  <a:pt x="21198" y="115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38100" tIns="38100" rIns="38100" bIns="38100" anchor="ctr"/>
          <a:lstStyle/>
          <a:p>
            <a:endParaRPr lang="en-US" sz="2700" b="0">
              <a:solidFill>
                <a:srgbClr val="97999B"/>
              </a:solidFill>
            </a:endParaRPr>
          </a:p>
        </p:txBody>
      </p:sp>
      <p:pic>
        <p:nvPicPr>
          <p:cNvPr id="67" name="图片 66">
            <a:extLst>
              <a:ext uri="{FF2B5EF4-FFF2-40B4-BE49-F238E27FC236}">
                <a16:creationId xmlns:a16="http://schemas.microsoft.com/office/drawing/2014/main" id="{3433C467-42F6-8E40-6A37-B9BE4F445D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562" y="1480699"/>
            <a:ext cx="1471254" cy="1471254"/>
          </a:xfrm>
          <a:prstGeom prst="rect">
            <a:avLst/>
          </a:prstGeom>
        </p:spPr>
      </p:pic>
      <p:sp>
        <p:nvSpPr>
          <p:cNvPr id="70" name="TextBox 8">
            <a:extLst>
              <a:ext uri="{FF2B5EF4-FFF2-40B4-BE49-F238E27FC236}">
                <a16:creationId xmlns:a16="http://schemas.microsoft.com/office/drawing/2014/main" id="{18672CA0-39D7-1709-5D31-6589CF040A98}"/>
              </a:ext>
            </a:extLst>
          </p:cNvPr>
          <p:cNvSpPr txBox="1"/>
          <p:nvPr/>
        </p:nvSpPr>
        <p:spPr>
          <a:xfrm>
            <a:off x="4281929" y="4175021"/>
            <a:ext cx="2551587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绘制人性化评价图标</a:t>
            </a:r>
            <a:endParaRPr lang="en-US" altLang="zh-CN" b="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1" name="TextBox 8">
            <a:extLst>
              <a:ext uri="{FF2B5EF4-FFF2-40B4-BE49-F238E27FC236}">
                <a16:creationId xmlns:a16="http://schemas.microsoft.com/office/drawing/2014/main" id="{AC409F36-5755-9EF2-20E9-730D0A222C4F}"/>
              </a:ext>
            </a:extLst>
          </p:cNvPr>
          <p:cNvSpPr txBox="1"/>
          <p:nvPr/>
        </p:nvSpPr>
        <p:spPr>
          <a:xfrm>
            <a:off x="6169974" y="1751740"/>
            <a:ext cx="2988540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1.</a:t>
            </a:r>
            <a:r>
              <a:rPr lang="zh-CN" altLang="en-US" b="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知道图形化编码的特点</a:t>
            </a:r>
            <a:endParaRPr lang="en-US" altLang="zh-CN" b="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2.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看懂生活中各种编码</a:t>
            </a:r>
            <a:endParaRPr lang="id-ID" b="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73" name="图片 72">
            <a:extLst>
              <a:ext uri="{FF2B5EF4-FFF2-40B4-BE49-F238E27FC236}">
                <a16:creationId xmlns:a16="http://schemas.microsoft.com/office/drawing/2014/main" id="{050FE644-A8EA-E63D-322B-46A2880BA8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324" y="2989491"/>
            <a:ext cx="1330405" cy="525974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D861EE6D-CED8-3BF1-4E4A-0019E972A7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773" y="3680756"/>
            <a:ext cx="1329457" cy="525600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6F6E538C-6BDB-4276-3DC5-73DA10BA97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193" y="2689153"/>
            <a:ext cx="1329459" cy="525600"/>
          </a:xfrm>
          <a:prstGeom prst="rect">
            <a:avLst/>
          </a:prstGeom>
        </p:spPr>
      </p:pic>
      <p:pic>
        <p:nvPicPr>
          <p:cNvPr id="81" name="图片 80">
            <a:extLst>
              <a:ext uri="{FF2B5EF4-FFF2-40B4-BE49-F238E27FC236}">
                <a16:creationId xmlns:a16="http://schemas.microsoft.com/office/drawing/2014/main" id="{F8B2BAFC-A560-502D-0722-88F83CAADAC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666" y="3277438"/>
            <a:ext cx="1329459" cy="5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860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F60230FB-AE90-F201-B38E-CB85D08713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550" y="1704415"/>
            <a:ext cx="4914900" cy="19431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7053098B-071D-E7B8-AA50-F37CCDDCD1E0}"/>
              </a:ext>
            </a:extLst>
          </p:cNvPr>
          <p:cNvGrpSpPr/>
          <p:nvPr/>
        </p:nvGrpSpPr>
        <p:grpSpPr>
          <a:xfrm>
            <a:off x="4197314" y="3526667"/>
            <a:ext cx="4580897" cy="461665"/>
            <a:chOff x="2953352" y="3632202"/>
            <a:chExt cx="4580897" cy="461665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FB790A90-A4EE-9ED9-78C6-D1857B463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53352" y="3752850"/>
              <a:ext cx="507398" cy="324000"/>
            </a:xfrm>
            <a:prstGeom prst="rect">
              <a:avLst/>
            </a:prstGeom>
          </p:spPr>
        </p:pic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835B0D49-9336-CCCB-919E-E5FE7F5A861D}"/>
                </a:ext>
              </a:extLst>
            </p:cNvPr>
            <p:cNvSpPr txBox="1"/>
            <p:nvPr/>
          </p:nvSpPr>
          <p:spPr>
            <a:xfrm>
              <a:off x="3168951" y="3632202"/>
              <a:ext cx="43652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bg2">
                      <a:lumMod val="25000"/>
                    </a:schemeClr>
                  </a:solidFill>
                  <a:latin typeface="楷体_GB2312" panose="02010609030101010101" charset="-122"/>
                  <a:ea typeface="楷体_GB2312" panose="02010609030101010101" charset="-122"/>
                </a:rPr>
                <a:t>1</a:t>
              </a:r>
              <a:r>
                <a:rPr lang="zh-CN" altLang="en-US" sz="2400" b="1" dirty="0">
                  <a:solidFill>
                    <a:schemeClr val="bg2">
                      <a:lumMod val="25000"/>
                    </a:schemeClr>
                  </a:solidFill>
                  <a:latin typeface="楷体_GB2312" panose="02010609030101010101" charset="-122"/>
                  <a:ea typeface="楷体_GB2312" panose="02010609030101010101" charset="-122"/>
                </a:rPr>
                <a:t>．</a:t>
              </a:r>
              <a:r>
                <a:rPr lang="zh-CN" altLang="en-US" sz="2400" b="1" dirty="0">
                  <a:solidFill>
                    <a:srgbClr val="0C2C2E"/>
                  </a:solidFill>
                  <a:latin typeface="楷体_GB2312" panose="02010609030101010101" charset="-122"/>
                  <a:ea typeface="楷体_GB2312" panose="02010609030101010101" charset="-122"/>
                </a:rPr>
                <a:t>认识图形化编码的组成元素</a:t>
              </a:r>
              <a:endParaRPr lang="zh-CN" altLang="en-US" sz="2400" b="1" dirty="0">
                <a:solidFill>
                  <a:schemeClr val="bg2">
                    <a:lumMod val="25000"/>
                  </a:schemeClr>
                </a:solidFill>
                <a:latin typeface="楷体_GB2312" panose="02010609030101010101" charset="-122"/>
                <a:ea typeface="楷体_GB2312" panose="02010609030101010101" charset="-122"/>
              </a:endParaRP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A93B4171-994E-FE1E-A4A3-2FF3C4991133}"/>
              </a:ext>
            </a:extLst>
          </p:cNvPr>
          <p:cNvGrpSpPr/>
          <p:nvPr/>
        </p:nvGrpSpPr>
        <p:grpSpPr>
          <a:xfrm>
            <a:off x="4183867" y="4118338"/>
            <a:ext cx="4425406" cy="461665"/>
            <a:chOff x="2953352" y="3632202"/>
            <a:chExt cx="4425406" cy="461665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22DB5DB4-00A1-0EA0-4BB6-924A213097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53352" y="3752850"/>
              <a:ext cx="507398" cy="324000"/>
            </a:xfrm>
            <a:prstGeom prst="rect">
              <a:avLst/>
            </a:prstGeom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F76A3524-BA3A-A4C4-9B83-24BE4717BB06}"/>
                </a:ext>
              </a:extLst>
            </p:cNvPr>
            <p:cNvSpPr txBox="1"/>
            <p:nvPr/>
          </p:nvSpPr>
          <p:spPr>
            <a:xfrm>
              <a:off x="3168951" y="3632202"/>
              <a:ext cx="42098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bg2">
                      <a:lumMod val="25000"/>
                    </a:schemeClr>
                  </a:solidFill>
                  <a:latin typeface="楷体_GB2312" panose="02010609030101010101" charset="-122"/>
                  <a:ea typeface="楷体_GB2312" panose="02010609030101010101" charset="-122"/>
                </a:rPr>
                <a:t>2</a:t>
              </a:r>
              <a:r>
                <a:rPr lang="zh-CN" altLang="en-US" sz="2400" b="1" dirty="0">
                  <a:solidFill>
                    <a:schemeClr val="bg2">
                      <a:lumMod val="25000"/>
                    </a:schemeClr>
                  </a:solidFill>
                  <a:latin typeface="楷体_GB2312" panose="02010609030101010101" charset="-122"/>
                  <a:ea typeface="楷体_GB2312" panose="02010609030101010101" charset="-122"/>
                </a:rPr>
                <a:t>．</a:t>
              </a:r>
              <a:r>
                <a:rPr lang="zh-CN" altLang="en-US" sz="2400" b="1" dirty="0">
                  <a:solidFill>
                    <a:srgbClr val="0C2C2E"/>
                  </a:solidFill>
                  <a:latin typeface="楷体_GB2312" panose="02010609030101010101" charset="-122"/>
                  <a:ea typeface="楷体_GB2312" panose="02010609030101010101" charset="-122"/>
                </a:rPr>
                <a:t>明确评价图标的绘制要求</a:t>
              </a:r>
              <a:endParaRPr lang="zh-CN" altLang="en-US" sz="2400" b="1" dirty="0">
                <a:solidFill>
                  <a:schemeClr val="bg2">
                    <a:lumMod val="25000"/>
                  </a:schemeClr>
                </a:solidFill>
                <a:latin typeface="楷体_GB2312" panose="02010609030101010101" charset="-122"/>
                <a:ea typeface="楷体_GB2312" panose="02010609030101010101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38430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3850" b="96953" l="11441" r="71610">
                        <a14:foregroundMark x1="57627" y1="31025" x2="61864" y2="14958"/>
                        <a14:foregroundMark x1="21822" y1="74515" x2="11441" y2="74515"/>
                        <a14:foregroundMark x1="56992" y1="83380" x2="56568" y2="93629"/>
                        <a14:foregroundMark x1="57627" y1="91967" x2="58051" y2="96953"/>
                        <a14:foregroundMark x1="59958" y1="85042" x2="71610" y2="77839"/>
                        <a14:foregroundMark x1="27331" y1="59280" x2="25636" y2="54848"/>
                        <a14:foregroundMark x1="25636" y1="62881" x2="23729" y2="523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65" t="10012" r="23771"/>
          <a:stretch/>
        </p:blipFill>
        <p:spPr>
          <a:xfrm>
            <a:off x="10118219" y="4820870"/>
            <a:ext cx="1332411" cy="1348722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9F72DE41-9DBC-05FF-989A-B66AA1277644}"/>
              </a:ext>
            </a:extLst>
          </p:cNvPr>
          <p:cNvGrpSpPr/>
          <p:nvPr/>
        </p:nvGrpSpPr>
        <p:grpSpPr>
          <a:xfrm>
            <a:off x="812889" y="451937"/>
            <a:ext cx="1471282" cy="1296000"/>
            <a:chOff x="1708816" y="1826711"/>
            <a:chExt cx="1471282" cy="129600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2B9A3DC2-7CAB-6A76-97D1-131575D331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225"/>
            <a:stretch/>
          </p:blipFill>
          <p:spPr>
            <a:xfrm rot="646208">
              <a:off x="1708816" y="1826711"/>
              <a:ext cx="1471282" cy="1296000"/>
            </a:xfrm>
            <a:prstGeom prst="rect">
              <a:avLst/>
            </a:prstGeom>
          </p:spPr>
        </p:pic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F8CC22B0-2D7F-C06E-1192-198A0AAABFBC}"/>
                </a:ext>
              </a:extLst>
            </p:cNvPr>
            <p:cNvSpPr txBox="1"/>
            <p:nvPr/>
          </p:nvSpPr>
          <p:spPr>
            <a:xfrm>
              <a:off x="1816776" y="2308533"/>
              <a:ext cx="12553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400" dirty="0">
                  <a:solidFill>
                    <a:srgbClr val="0432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填一填</a:t>
              </a:r>
            </a:p>
          </p:txBody>
        </p:sp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EF849E12-D562-7F11-5FFC-8E1C8742A452}"/>
              </a:ext>
            </a:extLst>
          </p:cNvPr>
          <p:cNvSpPr txBox="1"/>
          <p:nvPr/>
        </p:nvSpPr>
        <p:spPr>
          <a:xfrm>
            <a:off x="887830" y="1536934"/>
            <a:ext cx="10599414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zh-CN" altLang="en-US" sz="2400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观察左边的安全标志，看看它们由哪些元素组成，再根据观察填写右边的表格。</a:t>
            </a:r>
          </a:p>
        </p:txBody>
      </p:sp>
      <p:graphicFrame>
        <p:nvGraphicFramePr>
          <p:cNvPr id="14" name="表格 13">
            <a:extLst>
              <a:ext uri="{FF2B5EF4-FFF2-40B4-BE49-F238E27FC236}">
                <a16:creationId xmlns:a16="http://schemas.microsoft.com/office/drawing/2014/main" id="{81BDD3D7-9476-D039-62E9-19DB0111AA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2313437"/>
              </p:ext>
            </p:extLst>
          </p:nvPr>
        </p:nvGraphicFramePr>
        <p:xfrm>
          <a:off x="6096000" y="2138943"/>
          <a:ext cx="5451755" cy="2580111"/>
        </p:xfrm>
        <a:graphic>
          <a:graphicData uri="http://schemas.openxmlformats.org/drawingml/2006/table">
            <a:tbl>
              <a:tblPr firstRow="1" firstCol="1" bandRow="1"/>
              <a:tblGrid>
                <a:gridCol w="1090351">
                  <a:extLst>
                    <a:ext uri="{9D8B030D-6E8A-4147-A177-3AD203B41FA5}">
                      <a16:colId xmlns:a16="http://schemas.microsoft.com/office/drawing/2014/main" val="2985308852"/>
                    </a:ext>
                  </a:extLst>
                </a:gridCol>
                <a:gridCol w="1090351">
                  <a:extLst>
                    <a:ext uri="{9D8B030D-6E8A-4147-A177-3AD203B41FA5}">
                      <a16:colId xmlns:a16="http://schemas.microsoft.com/office/drawing/2014/main" val="3268858536"/>
                    </a:ext>
                  </a:extLst>
                </a:gridCol>
                <a:gridCol w="1090351">
                  <a:extLst>
                    <a:ext uri="{9D8B030D-6E8A-4147-A177-3AD203B41FA5}">
                      <a16:colId xmlns:a16="http://schemas.microsoft.com/office/drawing/2014/main" val="4000154681"/>
                    </a:ext>
                  </a:extLst>
                </a:gridCol>
                <a:gridCol w="1090351">
                  <a:extLst>
                    <a:ext uri="{9D8B030D-6E8A-4147-A177-3AD203B41FA5}">
                      <a16:colId xmlns:a16="http://schemas.microsoft.com/office/drawing/2014/main" val="4268615848"/>
                    </a:ext>
                  </a:extLst>
                </a:gridCol>
                <a:gridCol w="1090351">
                  <a:extLst>
                    <a:ext uri="{9D8B030D-6E8A-4147-A177-3AD203B41FA5}">
                      <a16:colId xmlns:a16="http://schemas.microsoft.com/office/drawing/2014/main" val="4228156770"/>
                    </a:ext>
                  </a:extLst>
                </a:gridCol>
              </a:tblGrid>
              <a:tr h="766548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tabLst>
                          <a:tab pos="269875" algn="l"/>
                        </a:tabLst>
                      </a:pPr>
                      <a:r>
                        <a:rPr lang="zh-CN" sz="1600" kern="100" spc="40" dirty="0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宋体" panose="02010600030101010101" pitchFamily="2" charset="-122"/>
                        </a:rPr>
                        <a:t>编码组成</a:t>
                      </a:r>
                      <a:endParaRPr lang="zh-CN" sz="160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tabLst>
                          <a:tab pos="269875" algn="l"/>
                        </a:tabLst>
                      </a:pPr>
                      <a:r>
                        <a:rPr lang="zh-CN" sz="1600" kern="100" spc="40" dirty="0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宋体" panose="02010600030101010101" pitchFamily="2" charset="-122"/>
                        </a:rPr>
                        <a:t>禁止标志</a:t>
                      </a:r>
                      <a:endParaRPr lang="zh-CN" sz="160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tabLst>
                          <a:tab pos="269875" algn="l"/>
                        </a:tabLst>
                      </a:pPr>
                      <a:r>
                        <a:rPr lang="zh-CN" sz="1600" kern="100" spc="40" dirty="0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宋体" panose="02010600030101010101" pitchFamily="2" charset="-122"/>
                        </a:rPr>
                        <a:t>警告标志</a:t>
                      </a:r>
                      <a:endParaRPr lang="zh-CN" sz="160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tabLst>
                          <a:tab pos="269875" algn="l"/>
                        </a:tabLst>
                      </a:pPr>
                      <a:r>
                        <a:rPr lang="zh-CN" sz="1600" kern="100" spc="40" dirty="0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宋体" panose="02010600030101010101" pitchFamily="2" charset="-122"/>
                        </a:rPr>
                        <a:t>提示标志</a:t>
                      </a:r>
                      <a:endParaRPr lang="zh-CN" sz="160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tabLst>
                          <a:tab pos="269875" algn="l"/>
                        </a:tabLst>
                      </a:pPr>
                      <a:r>
                        <a:rPr lang="zh-CN" sz="1600" kern="100" spc="40" dirty="0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宋体" panose="02010600030101010101" pitchFamily="2" charset="-122"/>
                        </a:rPr>
                        <a:t>指令标志</a:t>
                      </a:r>
                      <a:endParaRPr lang="zh-CN" sz="160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5618637"/>
                  </a:ext>
                </a:extLst>
              </a:tr>
              <a:tr h="604521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tabLst>
                          <a:tab pos="269875" algn="l"/>
                        </a:tabLst>
                      </a:pPr>
                      <a:r>
                        <a:rPr lang="zh-CN" sz="1600" kern="100" spc="40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华文楷体" panose="02010600040101010101" pitchFamily="2" charset="-122"/>
                          <a:cs typeface="宋体" panose="02010600030101010101" pitchFamily="2" charset="-122"/>
                        </a:rPr>
                        <a:t>图形</a:t>
                      </a:r>
                      <a:endParaRPr lang="zh-CN" sz="160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indent="0" algn="ctr">
                        <a:lnSpc>
                          <a:spcPct val="100000"/>
                        </a:lnSpc>
                        <a:tabLst>
                          <a:tab pos="269875" algn="l"/>
                        </a:tabLst>
                      </a:pPr>
                      <a:r>
                        <a:rPr lang="zh-CN" sz="1600" kern="100" spc="40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华文楷体" panose="02010600040101010101" pitchFamily="2" charset="-122"/>
                          <a:cs typeface="宋体" panose="02010600030101010101" pitchFamily="2" charset="-122"/>
                        </a:rPr>
                        <a:t>及颜色</a:t>
                      </a:r>
                      <a:endParaRPr lang="zh-CN" sz="160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tabLst>
                          <a:tab pos="269875" algn="l"/>
                        </a:tabLst>
                      </a:pPr>
                      <a:r>
                        <a:rPr lang="zh-CN" sz="1600" kern="100" spc="40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华文楷体" panose="02010600040101010101" pitchFamily="2" charset="-122"/>
                          <a:cs typeface="宋体" panose="02010600030101010101" pitchFamily="2" charset="-122"/>
                        </a:rPr>
                        <a:t>圆形</a:t>
                      </a:r>
                      <a:endParaRPr lang="zh-CN" sz="160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tabLst>
                          <a:tab pos="269875" algn="l"/>
                        </a:tabLst>
                      </a:pPr>
                      <a:r>
                        <a:rPr lang="zh-CN" sz="1600" kern="100" spc="40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华文楷体" panose="02010600040101010101" pitchFamily="2" charset="-122"/>
                          <a:cs typeface="宋体" panose="02010600030101010101" pitchFamily="2" charset="-122"/>
                        </a:rPr>
                        <a:t>正三角形</a:t>
                      </a:r>
                      <a:endParaRPr lang="zh-CN" sz="160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tabLst>
                          <a:tab pos="269875" algn="l"/>
                        </a:tabLst>
                      </a:pPr>
                      <a:r>
                        <a:rPr lang="en-US" sz="1600" kern="100" spc="40" dirty="0">
                          <a:effectLst/>
                          <a:latin typeface="华文楷体" panose="0201060004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 </a:t>
                      </a:r>
                      <a:endParaRPr lang="zh-CN" sz="160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tabLst>
                          <a:tab pos="269875" algn="l"/>
                        </a:tabLst>
                      </a:pPr>
                      <a:r>
                        <a:rPr lang="en-US" sz="1600" kern="100" spc="40" dirty="0">
                          <a:effectLst/>
                          <a:latin typeface="华文楷体" panose="0201060004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 </a:t>
                      </a:r>
                      <a:endParaRPr lang="zh-CN" sz="160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5597185"/>
                  </a:ext>
                </a:extLst>
              </a:tr>
              <a:tr h="604521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tabLst>
                          <a:tab pos="269875" algn="l"/>
                        </a:tabLst>
                      </a:pPr>
                      <a:r>
                        <a:rPr lang="zh-CN" sz="1600" kern="100" spc="4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华文楷体" panose="02010600040101010101" pitchFamily="2" charset="-122"/>
                          <a:cs typeface="宋体" panose="02010600030101010101" pitchFamily="2" charset="-122"/>
                        </a:rPr>
                        <a:t>背景颜色</a:t>
                      </a:r>
                      <a:endParaRPr lang="zh-CN" sz="160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tabLst>
                          <a:tab pos="269875" algn="l"/>
                        </a:tabLst>
                      </a:pPr>
                      <a:r>
                        <a:rPr lang="zh-CN" sz="1600" kern="100" spc="40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华文楷体" panose="02010600040101010101" pitchFamily="2" charset="-122"/>
                          <a:cs typeface="宋体" panose="02010600030101010101" pitchFamily="2" charset="-122"/>
                        </a:rPr>
                        <a:t>白色</a:t>
                      </a:r>
                      <a:endParaRPr lang="zh-CN" sz="160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tabLst>
                          <a:tab pos="269875" algn="l"/>
                        </a:tabLst>
                      </a:pPr>
                      <a:r>
                        <a:rPr lang="en-US" sz="1600" kern="100" spc="40" dirty="0">
                          <a:effectLst/>
                          <a:latin typeface="华文楷体" panose="0201060004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 </a:t>
                      </a:r>
                      <a:endParaRPr lang="zh-CN" sz="160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tabLst>
                          <a:tab pos="269875" algn="l"/>
                        </a:tabLst>
                      </a:pPr>
                      <a:r>
                        <a:rPr lang="zh-CN" sz="1600" kern="100" spc="40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华文楷体" panose="02010600040101010101" pitchFamily="2" charset="-122"/>
                          <a:cs typeface="宋体" panose="02010600030101010101" pitchFamily="2" charset="-122"/>
                        </a:rPr>
                        <a:t>绿色</a:t>
                      </a:r>
                      <a:endParaRPr lang="zh-CN" sz="160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tabLst>
                          <a:tab pos="269875" algn="l"/>
                        </a:tabLst>
                      </a:pPr>
                      <a:r>
                        <a:rPr lang="en-US" sz="1600" kern="100" spc="40" dirty="0">
                          <a:effectLst/>
                          <a:latin typeface="华文楷体" panose="0201060004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 </a:t>
                      </a:r>
                      <a:endParaRPr lang="zh-CN" sz="160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652047"/>
                  </a:ext>
                </a:extLst>
              </a:tr>
              <a:tr h="604521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tabLst>
                          <a:tab pos="269875" algn="l"/>
                        </a:tabLst>
                      </a:pPr>
                      <a:r>
                        <a:rPr lang="zh-CN" sz="1600" kern="100" spc="4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华文楷体" panose="02010600040101010101" pitchFamily="2" charset="-122"/>
                          <a:cs typeface="宋体" panose="02010600030101010101" pitchFamily="2" charset="-122"/>
                        </a:rPr>
                        <a:t>符号或</a:t>
                      </a:r>
                      <a:endParaRPr lang="zh-CN" sz="160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indent="0" algn="ctr">
                        <a:lnSpc>
                          <a:spcPct val="100000"/>
                        </a:lnSpc>
                        <a:tabLst>
                          <a:tab pos="269875" algn="l"/>
                        </a:tabLst>
                      </a:pPr>
                      <a:r>
                        <a:rPr lang="zh-CN" sz="1600" kern="100" spc="4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华文楷体" panose="02010600040101010101" pitchFamily="2" charset="-122"/>
                          <a:cs typeface="宋体" panose="02010600030101010101" pitchFamily="2" charset="-122"/>
                        </a:rPr>
                        <a:t>文字颜色</a:t>
                      </a:r>
                      <a:endParaRPr lang="zh-CN" sz="160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tabLst>
                          <a:tab pos="269875" algn="l"/>
                        </a:tabLst>
                      </a:pPr>
                      <a:r>
                        <a:rPr lang="zh-CN" sz="1600" kern="100" spc="40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华文楷体" panose="02010600040101010101" pitchFamily="2" charset="-122"/>
                          <a:cs typeface="宋体" panose="02010600030101010101" pitchFamily="2" charset="-122"/>
                        </a:rPr>
                        <a:t>黑色</a:t>
                      </a:r>
                      <a:endParaRPr lang="zh-CN" sz="160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tabLst>
                          <a:tab pos="269875" algn="l"/>
                        </a:tabLst>
                      </a:pPr>
                      <a:r>
                        <a:rPr lang="zh-CN" sz="1600" kern="100" spc="40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华文楷体" panose="02010600040101010101" pitchFamily="2" charset="-122"/>
                          <a:cs typeface="宋体" panose="02010600030101010101" pitchFamily="2" charset="-122"/>
                        </a:rPr>
                        <a:t>黑色</a:t>
                      </a:r>
                      <a:endParaRPr lang="zh-CN" sz="160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tabLst>
                          <a:tab pos="269875" algn="l"/>
                        </a:tabLst>
                      </a:pPr>
                      <a:r>
                        <a:rPr lang="en-US" sz="1600" kern="100" spc="40" dirty="0">
                          <a:effectLst/>
                          <a:latin typeface="华文楷体" panose="0201060004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 </a:t>
                      </a:r>
                      <a:endParaRPr lang="zh-CN" sz="160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tabLst>
                          <a:tab pos="269875" algn="l"/>
                        </a:tabLst>
                      </a:pPr>
                      <a:r>
                        <a:rPr lang="zh-CN" sz="1600" kern="100" spc="40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华文楷体" panose="02010600040101010101" pitchFamily="2" charset="-122"/>
                          <a:cs typeface="宋体" panose="02010600030101010101" pitchFamily="2" charset="-122"/>
                        </a:rPr>
                        <a:t>白色</a:t>
                      </a:r>
                      <a:endParaRPr lang="zh-CN" sz="160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222209"/>
                  </a:ext>
                </a:extLst>
              </a:tr>
            </a:tbl>
          </a:graphicData>
        </a:graphic>
      </p:graphicFrame>
      <p:sp>
        <p:nvSpPr>
          <p:cNvPr id="5" name="折角形 18">
            <a:extLst>
              <a:ext uri="{FF2B5EF4-FFF2-40B4-BE49-F238E27FC236}">
                <a16:creationId xmlns:a16="http://schemas.microsoft.com/office/drawing/2014/main" id="{45302565-EE10-8EA3-402E-60B77BD4F92D}"/>
              </a:ext>
            </a:extLst>
          </p:cNvPr>
          <p:cNvSpPr/>
          <p:nvPr/>
        </p:nvSpPr>
        <p:spPr>
          <a:xfrm>
            <a:off x="805384" y="2138944"/>
            <a:ext cx="5092003" cy="2580111"/>
          </a:xfrm>
          <a:prstGeom prst="foldedCorner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6" name="图片 5" descr="卡通画&#10;&#10;中度可信度描述已自动生成">
            <a:extLst>
              <a:ext uri="{FF2B5EF4-FFF2-40B4-BE49-F238E27FC236}">
                <a16:creationId xmlns:a16="http://schemas.microsoft.com/office/drawing/2014/main" id="{CA74D322-E7EF-E025-D021-A241396DACE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861" y="2331356"/>
            <a:ext cx="655213" cy="657457"/>
          </a:xfrm>
          <a:prstGeom prst="rect">
            <a:avLst/>
          </a:prstGeom>
        </p:spPr>
      </p:pic>
      <p:pic>
        <p:nvPicPr>
          <p:cNvPr id="7" name="图片 6" descr="卡通画&#10;&#10;中度可信度描述已自动生成">
            <a:extLst>
              <a:ext uri="{FF2B5EF4-FFF2-40B4-BE49-F238E27FC236}">
                <a16:creationId xmlns:a16="http://schemas.microsoft.com/office/drawing/2014/main" id="{CAF13FE0-838E-3317-D80E-3CB24054A56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198" y="2322949"/>
            <a:ext cx="655212" cy="634843"/>
          </a:xfrm>
          <a:prstGeom prst="rect">
            <a:avLst/>
          </a:prstGeom>
        </p:spPr>
      </p:pic>
      <p:pic>
        <p:nvPicPr>
          <p:cNvPr id="9" name="图片 8" descr="黑白色的标志&#10;&#10;描述已自动生成">
            <a:extLst>
              <a:ext uri="{FF2B5EF4-FFF2-40B4-BE49-F238E27FC236}">
                <a16:creationId xmlns:a16="http://schemas.microsoft.com/office/drawing/2014/main" id="{F50907C1-4AF4-DF92-E49F-EF9E5AF5D44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937" b="95767" l="4865" r="95676">
                        <a14:foregroundMark x1="23784" y1="66138" x2="5405" y2="93122"/>
                        <a14:foregroundMark x1="91351" y1="76720" x2="73243" y2="85714"/>
                        <a14:foregroundMark x1="73243" y1="85714" x2="68649" y2="95767"/>
                        <a14:foregroundMark x1="50541" y1="13757" x2="51081" y2="7937"/>
                        <a14:foregroundMark x1="90000" y1="87302" x2="95676" y2="957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831" y="2229739"/>
            <a:ext cx="1587610" cy="810968"/>
          </a:xfrm>
          <a:prstGeom prst="rect">
            <a:avLst/>
          </a:prstGeom>
        </p:spPr>
      </p:pic>
      <p:pic>
        <p:nvPicPr>
          <p:cNvPr id="13" name="图片 12" descr="卡通画&#10;&#10;中度可信度描述已自动生成">
            <a:extLst>
              <a:ext uri="{FF2B5EF4-FFF2-40B4-BE49-F238E27FC236}">
                <a16:creationId xmlns:a16="http://schemas.microsoft.com/office/drawing/2014/main" id="{8F8A71F0-672C-3693-AB10-D763A1F9D8D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198" y="3599656"/>
            <a:ext cx="1370434" cy="685058"/>
          </a:xfrm>
          <a:prstGeom prst="rect">
            <a:avLst/>
          </a:prstGeom>
        </p:spPr>
      </p:pic>
      <p:pic>
        <p:nvPicPr>
          <p:cNvPr id="15" name="图片 14" descr="卡通画&#10;&#10;描述已自动生成">
            <a:extLst>
              <a:ext uri="{FF2B5EF4-FFF2-40B4-BE49-F238E27FC236}">
                <a16:creationId xmlns:a16="http://schemas.microsoft.com/office/drawing/2014/main" id="{9C9D15F1-2D99-D936-2115-6B111B3EC47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451" b="92958" l="2786" r="96379">
                        <a14:foregroundMark x1="21170" y1="13380" x2="19220" y2="83803"/>
                        <a14:foregroundMark x1="32033" y1="85211" x2="2786" y2="52817"/>
                        <a14:foregroundMark x1="24513" y1="92254" x2="15320" y2="92958"/>
                        <a14:foregroundMark x1="23120" y1="63380" x2="10585" y2="68310"/>
                        <a14:foregroundMark x1="35097" y1="69718" x2="32312" y2="29577"/>
                        <a14:foregroundMark x1="28969" y1="21127" x2="15042" y2="9859"/>
                        <a14:foregroundMark x1="15042" y1="9859" x2="4735" y2="39437"/>
                        <a14:foregroundMark x1="4735" y1="39437" x2="8078" y2="83803"/>
                        <a14:foregroundMark x1="8078" y1="83803" x2="8357" y2="85211"/>
                        <a14:foregroundMark x1="67409" y1="73239" x2="72145" y2="29577"/>
                        <a14:foregroundMark x1="72145" y1="29577" x2="91922" y2="33803"/>
                        <a14:foregroundMark x1="91922" y1="33803" x2="85515" y2="77465"/>
                        <a14:foregroundMark x1="85515" y1="77465" x2="72981" y2="79577"/>
                        <a14:foregroundMark x1="94429" y1="61972" x2="96657" y2="50000"/>
                        <a14:foregroundMark x1="84401" y1="68310" x2="74373" y2="55634"/>
                        <a14:foregroundMark x1="90529" y1="23239" x2="83008" y2="8451"/>
                        <a14:foregroundMark x1="91086" y1="20423" x2="85515" y2="9155"/>
                        <a14:foregroundMark x1="91643" y1="18310" x2="88301" y2="119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252" y="3617039"/>
            <a:ext cx="1434189" cy="567284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03222660-D272-C377-4395-DC3124171A85}"/>
              </a:ext>
            </a:extLst>
          </p:cNvPr>
          <p:cNvSpPr txBox="1"/>
          <p:nvPr/>
        </p:nvSpPr>
        <p:spPr>
          <a:xfrm>
            <a:off x="1500827" y="3088738"/>
            <a:ext cx="1138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禁止标志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32A186B2-AEDB-2B5B-DE41-52559B1B834E}"/>
              </a:ext>
            </a:extLst>
          </p:cNvPr>
          <p:cNvSpPr txBox="1"/>
          <p:nvPr/>
        </p:nvSpPr>
        <p:spPr>
          <a:xfrm>
            <a:off x="3622015" y="3106197"/>
            <a:ext cx="1243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警告标志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B240EE38-7426-8065-F814-A1498EDDDE89}"/>
              </a:ext>
            </a:extLst>
          </p:cNvPr>
          <p:cNvSpPr txBox="1"/>
          <p:nvPr/>
        </p:nvSpPr>
        <p:spPr>
          <a:xfrm>
            <a:off x="1537525" y="4316799"/>
            <a:ext cx="1235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提示标志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710E6A04-E5A4-FF48-6556-CFDDBCD2ABF7}"/>
              </a:ext>
            </a:extLst>
          </p:cNvPr>
          <p:cNvSpPr txBox="1"/>
          <p:nvPr/>
        </p:nvSpPr>
        <p:spPr>
          <a:xfrm>
            <a:off x="3685067" y="4316799"/>
            <a:ext cx="1117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指令标志</a:t>
            </a:r>
          </a:p>
        </p:txBody>
      </p:sp>
      <p:sp>
        <p:nvSpPr>
          <p:cNvPr id="2" name="圆角矩形 5">
            <a:hlinkClick r:id="rId17" action="ppaction://hlinksldjump"/>
            <a:extLst>
              <a:ext uri="{FF2B5EF4-FFF2-40B4-BE49-F238E27FC236}">
                <a16:creationId xmlns:a16="http://schemas.microsoft.com/office/drawing/2014/main" id="{8888A8CE-72F2-9466-5ADE-193F3AE511D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590876" y="271237"/>
            <a:ext cx="936000" cy="324000"/>
          </a:xfrm>
          <a:prstGeom prst="roundRect">
            <a:avLst/>
          </a:prstGeom>
          <a:solidFill>
            <a:srgbClr val="54C4F8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准备间</a:t>
            </a:r>
          </a:p>
        </p:txBody>
      </p:sp>
      <p:sp>
        <p:nvSpPr>
          <p:cNvPr id="20" name="圆角矩形 6">
            <a:hlinkClick r:id="rId18" action="ppaction://hlinksldjump"/>
            <a:extLst>
              <a:ext uri="{FF2B5EF4-FFF2-40B4-BE49-F238E27FC236}">
                <a16:creationId xmlns:a16="http://schemas.microsoft.com/office/drawing/2014/main" id="{7D37583F-9ACD-D47D-DA21-ED2EBC3CC5D8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626231" y="2748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活动室</a:t>
            </a:r>
          </a:p>
        </p:txBody>
      </p:sp>
      <p:sp>
        <p:nvSpPr>
          <p:cNvPr id="21" name="圆角矩形 8">
            <a:hlinkClick r:id="rId19" action="ppaction://hlinksldjump"/>
            <a:extLst>
              <a:ext uri="{FF2B5EF4-FFF2-40B4-BE49-F238E27FC236}">
                <a16:creationId xmlns:a16="http://schemas.microsoft.com/office/drawing/2014/main" id="{BAC68378-BE35-CF3A-8665-627496C1C86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9644649" y="2748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收获园</a:t>
            </a:r>
          </a:p>
        </p:txBody>
      </p:sp>
      <p:sp>
        <p:nvSpPr>
          <p:cNvPr id="22" name="圆角矩形 9">
            <a:hlinkClick r:id="rId20" action="ppaction://hlinksldjump"/>
            <a:extLst>
              <a:ext uri="{FF2B5EF4-FFF2-40B4-BE49-F238E27FC236}">
                <a16:creationId xmlns:a16="http://schemas.microsoft.com/office/drawing/2014/main" id="{64832628-ADED-7D37-A9F0-E318F7D3420B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0663067" y="2712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挑战台</a:t>
            </a:r>
          </a:p>
        </p:txBody>
      </p:sp>
    </p:spTree>
    <p:extLst>
      <p:ext uri="{BB962C8B-B14F-4D97-AF65-F5344CB8AC3E}">
        <p14:creationId xmlns:p14="http://schemas.microsoft.com/office/powerpoint/2010/main" val="14589181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6235FB6F-B2EA-ECF4-4122-7A231D5A2E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012" y="1163782"/>
            <a:ext cx="7517089" cy="432261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63CCF0F0-59C7-5147-CD80-75CA517E28C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2536" y="3443097"/>
            <a:ext cx="728675" cy="757759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0C89A3F0-FD50-A3E1-4674-AFC344EA977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50" t="18547" r="8945" b="14851"/>
          <a:stretch/>
        </p:blipFill>
        <p:spPr>
          <a:xfrm>
            <a:off x="9721211" y="3993004"/>
            <a:ext cx="1167376" cy="1972971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AB59934A-A860-B1C5-7CDA-B0A6DBFEA9D9}"/>
              </a:ext>
            </a:extLst>
          </p:cNvPr>
          <p:cNvGrpSpPr/>
          <p:nvPr/>
        </p:nvGrpSpPr>
        <p:grpSpPr>
          <a:xfrm>
            <a:off x="812889" y="451937"/>
            <a:ext cx="1471282" cy="1296000"/>
            <a:chOff x="1708816" y="1826711"/>
            <a:chExt cx="1471282" cy="129600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C9D80AFD-2925-2ADD-15C1-344042D502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225"/>
            <a:stretch/>
          </p:blipFill>
          <p:spPr>
            <a:xfrm rot="646208">
              <a:off x="1708816" y="1826711"/>
              <a:ext cx="1471282" cy="1296000"/>
            </a:xfrm>
            <a:prstGeom prst="rect">
              <a:avLst/>
            </a:prstGeom>
          </p:spPr>
        </p:pic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A505E2FB-C263-27EB-1FCC-12AC30034C19}"/>
                </a:ext>
              </a:extLst>
            </p:cNvPr>
            <p:cNvSpPr txBox="1"/>
            <p:nvPr/>
          </p:nvSpPr>
          <p:spPr>
            <a:xfrm>
              <a:off x="1816776" y="2308533"/>
              <a:ext cx="12553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400" dirty="0">
                  <a:solidFill>
                    <a:srgbClr val="0432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说一说</a:t>
              </a: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84936BE3-717F-B9A6-76CC-296DE18EE1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302" y="1163782"/>
            <a:ext cx="7517089" cy="4322618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24A9F611-1972-9839-5E60-EE540121F426}"/>
              </a:ext>
            </a:extLst>
          </p:cNvPr>
          <p:cNvSpPr txBox="1"/>
          <p:nvPr/>
        </p:nvSpPr>
        <p:spPr>
          <a:xfrm>
            <a:off x="2704089" y="2156176"/>
            <a:ext cx="528574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zh-CN" altLang="en-US" sz="2400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图形化编码由哪些基本元素组成？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91833BF6-A448-78A0-CBE7-5E2B3256498D}"/>
              </a:ext>
            </a:extLst>
          </p:cNvPr>
          <p:cNvSpPr txBox="1"/>
          <p:nvPr/>
        </p:nvSpPr>
        <p:spPr>
          <a:xfrm>
            <a:off x="2704089" y="3005775"/>
            <a:ext cx="528574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zh-CN" altLang="en-US" sz="2400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形状、颜色、符号、文字</a:t>
            </a:r>
            <a:r>
              <a:rPr kumimoji="1" lang="en-US" altLang="zh-CN" sz="2400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……</a:t>
            </a:r>
            <a:endParaRPr kumimoji="1" lang="zh-CN" altLang="en-US" sz="2400" dirty="0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4" name="圆角矩形 5">
            <a:hlinkClick r:id="rId10" action="ppaction://hlinksldjump"/>
            <a:extLst>
              <a:ext uri="{FF2B5EF4-FFF2-40B4-BE49-F238E27FC236}">
                <a16:creationId xmlns:a16="http://schemas.microsoft.com/office/drawing/2014/main" id="{A649067A-5910-CFAE-201B-A2059B41EED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590876" y="271237"/>
            <a:ext cx="936000" cy="324000"/>
          </a:xfrm>
          <a:prstGeom prst="roundRect">
            <a:avLst/>
          </a:prstGeom>
          <a:solidFill>
            <a:srgbClr val="54C4F8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准备间</a:t>
            </a:r>
          </a:p>
        </p:txBody>
      </p:sp>
      <p:sp>
        <p:nvSpPr>
          <p:cNvPr id="5" name="圆角矩形 6">
            <a:hlinkClick r:id="rId11" action="ppaction://hlinksldjump"/>
            <a:extLst>
              <a:ext uri="{FF2B5EF4-FFF2-40B4-BE49-F238E27FC236}">
                <a16:creationId xmlns:a16="http://schemas.microsoft.com/office/drawing/2014/main" id="{2F944244-CFFE-B113-4C4C-306C6D6FF99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626231" y="2748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活动室</a:t>
            </a:r>
          </a:p>
        </p:txBody>
      </p:sp>
      <p:sp>
        <p:nvSpPr>
          <p:cNvPr id="6" name="圆角矩形 8">
            <a:hlinkClick r:id="rId12" action="ppaction://hlinksldjump"/>
            <a:extLst>
              <a:ext uri="{FF2B5EF4-FFF2-40B4-BE49-F238E27FC236}">
                <a16:creationId xmlns:a16="http://schemas.microsoft.com/office/drawing/2014/main" id="{66E2D2E2-8473-CA29-83A3-6DCB589D3DB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9644649" y="2748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收获园</a:t>
            </a:r>
          </a:p>
        </p:txBody>
      </p:sp>
      <p:sp>
        <p:nvSpPr>
          <p:cNvPr id="7" name="圆角矩形 9">
            <a:hlinkClick r:id="rId13" action="ppaction://hlinksldjump"/>
            <a:extLst>
              <a:ext uri="{FF2B5EF4-FFF2-40B4-BE49-F238E27FC236}">
                <a16:creationId xmlns:a16="http://schemas.microsoft.com/office/drawing/2014/main" id="{834CC413-B81E-45D8-2C23-7F50606CC60D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0663067" y="2712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挑战台</a:t>
            </a:r>
          </a:p>
        </p:txBody>
      </p:sp>
    </p:spTree>
    <p:extLst>
      <p:ext uri="{BB962C8B-B14F-4D97-AF65-F5344CB8AC3E}">
        <p14:creationId xmlns:p14="http://schemas.microsoft.com/office/powerpoint/2010/main" val="3514620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1581E119-F865-6E83-F0E8-F2A14B1A2C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70" y="4546525"/>
            <a:ext cx="1523551" cy="15235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12E643A9-3FC6-F6B8-4AA3-2CCD87668276}"/>
              </a:ext>
            </a:extLst>
          </p:cNvPr>
          <p:cNvGrpSpPr/>
          <p:nvPr/>
        </p:nvGrpSpPr>
        <p:grpSpPr>
          <a:xfrm>
            <a:off x="812889" y="451937"/>
            <a:ext cx="1471282" cy="1296000"/>
            <a:chOff x="1708816" y="1826711"/>
            <a:chExt cx="1471282" cy="1296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9F43AA59-6424-4024-5B4E-9AA984A3E9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225"/>
            <a:stretch/>
          </p:blipFill>
          <p:spPr>
            <a:xfrm rot="646208">
              <a:off x="1708816" y="1826711"/>
              <a:ext cx="1471282" cy="1296000"/>
            </a:xfrm>
            <a:prstGeom prst="rect">
              <a:avLst/>
            </a:prstGeom>
          </p:spPr>
        </p:pic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1CF6F157-A5F9-C945-A181-2C1208A3A92D}"/>
                </a:ext>
              </a:extLst>
            </p:cNvPr>
            <p:cNvSpPr txBox="1"/>
            <p:nvPr/>
          </p:nvSpPr>
          <p:spPr>
            <a:xfrm>
              <a:off x="1816776" y="2308533"/>
              <a:ext cx="12553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400" dirty="0">
                  <a:solidFill>
                    <a:srgbClr val="0432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选一选</a:t>
              </a:r>
            </a:p>
          </p:txBody>
        </p:sp>
      </p:grpSp>
      <p:sp>
        <p:nvSpPr>
          <p:cNvPr id="5" name="文本框 4">
            <a:extLst>
              <a:ext uri="{FF2B5EF4-FFF2-40B4-BE49-F238E27FC236}">
                <a16:creationId xmlns:a16="http://schemas.microsoft.com/office/drawing/2014/main" id="{5EF69F73-7113-61D4-FA0A-BCA0CD6B301D}"/>
              </a:ext>
            </a:extLst>
          </p:cNvPr>
          <p:cNvSpPr txBox="1"/>
          <p:nvPr/>
        </p:nvSpPr>
        <p:spPr>
          <a:xfrm>
            <a:off x="2392304" y="1483889"/>
            <a:ext cx="7859782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zh-CN" altLang="en-US" sz="2400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好的评价图标应该有（      ）几个特点。</a:t>
            </a:r>
          </a:p>
        </p:txBody>
      </p:sp>
      <p:sp>
        <p:nvSpPr>
          <p:cNvPr id="6" name="折角形 18">
            <a:extLst>
              <a:ext uri="{FF2B5EF4-FFF2-40B4-BE49-F238E27FC236}">
                <a16:creationId xmlns:a16="http://schemas.microsoft.com/office/drawing/2014/main" id="{973525E0-46B5-93D9-E7F4-A02907684019}"/>
              </a:ext>
            </a:extLst>
          </p:cNvPr>
          <p:cNvSpPr/>
          <p:nvPr/>
        </p:nvSpPr>
        <p:spPr>
          <a:xfrm>
            <a:off x="2392304" y="1483889"/>
            <a:ext cx="7859782" cy="3983725"/>
          </a:xfrm>
          <a:prstGeom prst="foldedCorner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D12AFCB5-736C-E9AB-A7EB-05CB689E1E7A}"/>
              </a:ext>
            </a:extLst>
          </p:cNvPr>
          <p:cNvSpPr txBox="1"/>
          <p:nvPr/>
        </p:nvSpPr>
        <p:spPr>
          <a:xfrm>
            <a:off x="3662766" y="2795344"/>
            <a:ext cx="182323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zh-CN" sz="2400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A.</a:t>
            </a:r>
            <a:r>
              <a:rPr kumimoji="1" lang="zh-CN" altLang="en-US" sz="2400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表意明确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7C6C3314-7DE9-1915-A30B-6BB8C7975C8B}"/>
              </a:ext>
            </a:extLst>
          </p:cNvPr>
          <p:cNvSpPr txBox="1"/>
          <p:nvPr/>
        </p:nvSpPr>
        <p:spPr>
          <a:xfrm>
            <a:off x="6096000" y="2795343"/>
            <a:ext cx="182323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zh-CN" sz="2400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B.</a:t>
            </a:r>
            <a:r>
              <a:rPr kumimoji="1" lang="zh-CN" altLang="en-US" sz="2400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简洁直观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CB686325-FDF8-3BD8-D2AF-C9EEF1C0EF98}"/>
              </a:ext>
            </a:extLst>
          </p:cNvPr>
          <p:cNvSpPr txBox="1"/>
          <p:nvPr/>
        </p:nvSpPr>
        <p:spPr>
          <a:xfrm>
            <a:off x="6087009" y="3694494"/>
            <a:ext cx="255890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zh-CN" sz="2400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D.</a:t>
            </a:r>
            <a:r>
              <a:rPr kumimoji="1" lang="zh-CN" altLang="en-US" sz="2400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有一定的创意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C6808BD3-3F68-1C73-5FFC-68418F8B76BA}"/>
              </a:ext>
            </a:extLst>
          </p:cNvPr>
          <p:cNvSpPr txBox="1"/>
          <p:nvPr/>
        </p:nvSpPr>
        <p:spPr>
          <a:xfrm>
            <a:off x="3662766" y="3694493"/>
            <a:ext cx="182323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zh-CN" sz="2400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C.</a:t>
            </a:r>
            <a:r>
              <a:rPr kumimoji="1" lang="zh-CN" altLang="en-US" sz="2400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图形复杂</a:t>
            </a:r>
          </a:p>
        </p:txBody>
      </p:sp>
      <p:pic>
        <p:nvPicPr>
          <p:cNvPr id="23" name="图形 22" descr="复选标记 纯色填充">
            <a:extLst>
              <a:ext uri="{FF2B5EF4-FFF2-40B4-BE49-F238E27FC236}">
                <a16:creationId xmlns:a16="http://schemas.microsoft.com/office/drawing/2014/main" id="{720CE1D8-75D7-5B83-FC82-25B56D3E6B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538728" y="2748956"/>
            <a:ext cx="914400" cy="914400"/>
          </a:xfrm>
          <a:prstGeom prst="rect">
            <a:avLst/>
          </a:prstGeom>
        </p:spPr>
      </p:pic>
      <p:pic>
        <p:nvPicPr>
          <p:cNvPr id="24" name="图形 23" descr="复选标记 纯色填充">
            <a:extLst>
              <a:ext uri="{FF2B5EF4-FFF2-40B4-BE49-F238E27FC236}">
                <a16:creationId xmlns:a16="http://schemas.microsoft.com/office/drawing/2014/main" id="{A238C605-9165-00B5-2816-AA6FA479D1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921770" y="2745528"/>
            <a:ext cx="914400" cy="914400"/>
          </a:xfrm>
          <a:prstGeom prst="rect">
            <a:avLst/>
          </a:prstGeom>
        </p:spPr>
      </p:pic>
      <p:pic>
        <p:nvPicPr>
          <p:cNvPr id="25" name="图形 24" descr="复选标记 纯色填充">
            <a:extLst>
              <a:ext uri="{FF2B5EF4-FFF2-40B4-BE49-F238E27FC236}">
                <a16:creationId xmlns:a16="http://schemas.microsoft.com/office/drawing/2014/main" id="{A2B1A203-17D7-6265-FE11-3E98B13D4C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899940" y="3595317"/>
            <a:ext cx="914400" cy="914400"/>
          </a:xfrm>
          <a:prstGeom prst="rect">
            <a:avLst/>
          </a:prstGeom>
        </p:spPr>
      </p:pic>
      <p:sp>
        <p:nvSpPr>
          <p:cNvPr id="7" name="圆角矩形 5">
            <a:hlinkClick r:id="rId10" action="ppaction://hlinksldjump"/>
            <a:extLst>
              <a:ext uri="{FF2B5EF4-FFF2-40B4-BE49-F238E27FC236}">
                <a16:creationId xmlns:a16="http://schemas.microsoft.com/office/drawing/2014/main" id="{289C9049-3873-B2B4-B42C-85A670FBD28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590876" y="271237"/>
            <a:ext cx="936000" cy="324000"/>
          </a:xfrm>
          <a:prstGeom prst="roundRect">
            <a:avLst/>
          </a:prstGeom>
          <a:solidFill>
            <a:srgbClr val="54C4F8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准备间</a:t>
            </a:r>
          </a:p>
        </p:txBody>
      </p:sp>
      <p:sp>
        <p:nvSpPr>
          <p:cNvPr id="8" name="圆角矩形 6">
            <a:hlinkClick r:id="rId11" action="ppaction://hlinksldjump"/>
            <a:extLst>
              <a:ext uri="{FF2B5EF4-FFF2-40B4-BE49-F238E27FC236}">
                <a16:creationId xmlns:a16="http://schemas.microsoft.com/office/drawing/2014/main" id="{FE5132E7-EA28-F424-3CBC-84D8EF48059C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626231" y="2748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活动室</a:t>
            </a:r>
          </a:p>
        </p:txBody>
      </p:sp>
      <p:sp>
        <p:nvSpPr>
          <p:cNvPr id="9" name="圆角矩形 8">
            <a:hlinkClick r:id="rId12" action="ppaction://hlinksldjump"/>
            <a:extLst>
              <a:ext uri="{FF2B5EF4-FFF2-40B4-BE49-F238E27FC236}">
                <a16:creationId xmlns:a16="http://schemas.microsoft.com/office/drawing/2014/main" id="{0620F393-B530-1726-BA80-3F2E70B7C60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9644649" y="2748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收获园</a:t>
            </a:r>
          </a:p>
        </p:txBody>
      </p:sp>
      <p:sp>
        <p:nvSpPr>
          <p:cNvPr id="10" name="圆角矩形 9">
            <a:hlinkClick r:id="rId13" action="ppaction://hlinksldjump"/>
            <a:extLst>
              <a:ext uri="{FF2B5EF4-FFF2-40B4-BE49-F238E27FC236}">
                <a16:creationId xmlns:a16="http://schemas.microsoft.com/office/drawing/2014/main" id="{A524CEED-84E1-B0B8-EA8C-4F76535A069F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0663067" y="2712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挑战台</a:t>
            </a:r>
          </a:p>
        </p:txBody>
      </p:sp>
    </p:spTree>
    <p:extLst>
      <p:ext uri="{BB962C8B-B14F-4D97-AF65-F5344CB8AC3E}">
        <p14:creationId xmlns:p14="http://schemas.microsoft.com/office/powerpoint/2010/main" val="3498449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7CDBC72-6871-61FA-B12B-FA4E659472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550" y="1731309"/>
            <a:ext cx="4914900" cy="19431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06ECEB0E-CE44-4817-1A9B-C30B8633D4DB}"/>
              </a:ext>
            </a:extLst>
          </p:cNvPr>
          <p:cNvGrpSpPr/>
          <p:nvPr/>
        </p:nvGrpSpPr>
        <p:grpSpPr>
          <a:xfrm>
            <a:off x="4452808" y="3726224"/>
            <a:ext cx="3524511" cy="461665"/>
            <a:chOff x="2953352" y="3684017"/>
            <a:chExt cx="3524511" cy="461665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1C84C19A-E173-FBA4-5A95-F0876DD37D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53352" y="3752850"/>
              <a:ext cx="507398" cy="324000"/>
            </a:xfrm>
            <a:prstGeom prst="rect">
              <a:avLst/>
            </a:prstGeom>
          </p:spPr>
        </p:pic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BEEF7FAB-048F-379A-13C2-1C9216C9A31C}"/>
                </a:ext>
              </a:extLst>
            </p:cNvPr>
            <p:cNvSpPr txBox="1"/>
            <p:nvPr/>
          </p:nvSpPr>
          <p:spPr>
            <a:xfrm>
              <a:off x="3505574" y="3684017"/>
              <a:ext cx="297228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bg2">
                      <a:lumMod val="25000"/>
                    </a:schemeClr>
                  </a:solidFill>
                  <a:latin typeface="楷体_GB2312" panose="02010609030101010101" charset="-122"/>
                  <a:ea typeface="楷体_GB2312" panose="02010609030101010101" charset="-122"/>
                </a:rPr>
                <a:t>绘制人性化评价图标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063461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63.87015748031496,&quot;left&quot;:211.1479527559055,&quot;top&quot;:198.67385826771653,&quot;width&quot;:610.5424409448818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63.87015748031496,&quot;left&quot;:211.1479527559055,&quot;top&quot;:198.67385826771653,&quot;width&quot;:610.5424409448818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63.87015748031496,&quot;left&quot;:211.1479527559055,&quot;top&quot;:198.67385826771653,&quot;width&quot;:610.5424409448818}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63.87015748031496,&quot;left&quot;:211.1479527559055,&quot;top&quot;:198.67385826771653,&quot;width&quot;:610.5424409448818}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63.87015748031496,&quot;left&quot;:211.1479527559055,&quot;top&quot;:198.67385826771653,&quot;width&quot;:610.5424409448818}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63.87015748031496,&quot;left&quot;:211.1479527559055,&quot;top&quot;:198.67385826771653,&quot;width&quot;:610.5424409448818}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63.87015748031496,&quot;left&quot;:211.1479527559055,&quot;top&quot;:198.67385826771653,&quot;width&quot;:610.5424409448818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63.87015748031496,&quot;left&quot;:211.1479527559055,&quot;top&quot;:198.67385826771653,&quot;width&quot;:610.5424409448818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3149</TotalTime>
  <Words>885</Words>
  <Application>Microsoft Macintosh PowerPoint</Application>
  <PresentationFormat>宽屏</PresentationFormat>
  <Paragraphs>178</Paragraphs>
  <Slides>22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6" baseType="lpstr">
      <vt:lpstr>幼圆</vt:lpstr>
      <vt:lpstr>Times New Roman</vt:lpstr>
      <vt:lpstr>Arial</vt:lpstr>
      <vt:lpstr>微软雅黑</vt:lpstr>
      <vt:lpstr>华文楷体</vt:lpstr>
      <vt:lpstr>等线</vt:lpstr>
      <vt:lpstr>黑体</vt:lpstr>
      <vt:lpstr>Source Sans Pro Light</vt:lpstr>
      <vt:lpstr>微软雅黑</vt:lpstr>
      <vt:lpstr>楷体_GB2312</vt:lpstr>
      <vt:lpstr>宋体</vt:lpstr>
      <vt:lpstr>Calibri</vt:lpstr>
      <vt:lpstr>等线 Light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姜 方琴</dc:creator>
  <cp:lastModifiedBy>Microsoft Office User</cp:lastModifiedBy>
  <cp:revision>143</cp:revision>
  <dcterms:created xsi:type="dcterms:W3CDTF">2021-01-10T05:35:40Z</dcterms:created>
  <dcterms:modified xsi:type="dcterms:W3CDTF">2025-02-08T09:06:24Z</dcterms:modified>
</cp:coreProperties>
</file>