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8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0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1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2.xml" ContentType="application/vnd.openxmlformats-officedocument.presentationml.notesSlide+xml"/>
  <Override PartName="/ppt/tags/tag6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5"/>
  </p:notesMasterIdLst>
  <p:handoutMasterIdLst>
    <p:handoutMasterId r:id="rId26"/>
  </p:handoutMasterIdLst>
  <p:sldIdLst>
    <p:sldId id="291" r:id="rId3"/>
    <p:sldId id="293" r:id="rId4"/>
    <p:sldId id="294" r:id="rId5"/>
    <p:sldId id="257" r:id="rId6"/>
    <p:sldId id="340" r:id="rId7"/>
    <p:sldId id="277" r:id="rId8"/>
    <p:sldId id="319" r:id="rId9"/>
    <p:sldId id="302" r:id="rId10"/>
    <p:sldId id="320" r:id="rId11"/>
    <p:sldId id="301" r:id="rId12"/>
    <p:sldId id="341" r:id="rId13"/>
    <p:sldId id="306" r:id="rId14"/>
    <p:sldId id="321" r:id="rId15"/>
    <p:sldId id="308" r:id="rId16"/>
    <p:sldId id="307" r:id="rId17"/>
    <p:sldId id="342" r:id="rId18"/>
    <p:sldId id="299" r:id="rId19"/>
    <p:sldId id="343" r:id="rId20"/>
    <p:sldId id="335" r:id="rId21"/>
    <p:sldId id="311" r:id="rId22"/>
    <p:sldId id="338" r:id="rId23"/>
    <p:sldId id="260" r:id="rId24"/>
  </p:sldIdLst>
  <p:sldSz cx="12192000" cy="6858000"/>
  <p:notesSz cx="6858000" cy="9144000"/>
  <p:embeddedFontLst>
    <p:embeddedFont>
      <p:font typeface="板报体" pitchFamily="2" charset="-122"/>
      <p:regular r:id="rId27"/>
      <p:bold r:id="rId28"/>
      <p:italic r:id="rId29"/>
      <p:boldItalic r:id="rId30"/>
    </p:embeddedFont>
    <p:embeddedFont>
      <p:font typeface="方正楷体_GBK" panose="02000000000000000000" pitchFamily="2" charset="-122"/>
      <p:regular r:id="rId31"/>
    </p:embeddedFont>
    <p:embeddedFont>
      <p:font typeface="方正新楷体_GBK" panose="02000000000000000000" pitchFamily="2" charset="-122"/>
      <p:regular r:id="rId32"/>
    </p:embeddedFont>
    <p:embeddedFont>
      <p:font typeface="华文新魏" panose="02010800040101010101" pitchFamily="2" charset="-122"/>
      <p:regular r:id="rId33"/>
    </p:embeddedFont>
    <p:embeddedFont>
      <p:font typeface="宋体" panose="02010600030101010101" pitchFamily="2" charset="-122"/>
      <p:regular r:id="rId34"/>
    </p:embeddedFont>
    <p:embeddedFont>
      <p:font typeface="幼圆" panose="02010509060101010101" pitchFamily="49" charset="-122"/>
      <p:regular r:id="rId35"/>
    </p:embeddedFont>
    <p:embeddedFont>
      <p:font typeface="等线" panose="02010600030101010101" pitchFamily="2" charset="-122"/>
      <p:regular r:id="rId36"/>
      <p:bold r:id="rId37"/>
    </p:embeddedFont>
    <p:embeddedFont>
      <p:font typeface="等线 Light" panose="02010600030101010101" pitchFamily="2" charset="-122"/>
      <p:regular r:id="rId38"/>
    </p:embeddedFont>
    <p:embeddedFont>
      <p:font typeface="楷体" panose="02010609060101010101" pitchFamily="49" charset="-122"/>
      <p:regular r:id="rId39"/>
    </p:embeddedFont>
    <p:embeddedFont>
      <p:font typeface="楷体_GB2312" panose="02010609030101010101" pitchFamily="49" charset="-122"/>
      <p:regular r:id="rId40"/>
    </p:embeddedFont>
    <p:embeddedFont>
      <p:font typeface="微软雅黑" panose="020B0503020204020204" pitchFamily="34" charset="-122"/>
      <p:regular r:id="rId41"/>
      <p:bold r:id="rId42"/>
    </p:embeddedFont>
    <p:embeddedFont>
      <p:font typeface="字体管家棉花糖" pitchFamily="18" charset="-122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Source Sans Pro Light" panose="020F0302020204030204" pitchFamily="34" charset="0"/>
      <p:regular r:id="rId48"/>
      <p:italic r:id="rId4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4C4F8"/>
    <a:srgbClr val="36B1EC"/>
    <a:srgbClr val="D08F52"/>
    <a:srgbClr val="EACDB3"/>
    <a:srgbClr val="FFFFCC"/>
    <a:srgbClr val="ACCCC4"/>
    <a:srgbClr val="10383B"/>
    <a:srgbClr val="5F9C8C"/>
    <a:srgbClr val="154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7"/>
    <p:restoredTop sz="94584"/>
  </p:normalViewPr>
  <p:slideViewPr>
    <p:cSldViewPr snapToGrid="0">
      <p:cViewPr varScale="1">
        <p:scale>
          <a:sx n="83" d="100"/>
          <a:sy n="83" d="100"/>
        </p:scale>
        <p:origin x="1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405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42EB0-3FA9-40D2-B9A4-A693BA5FE6F3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50BD-DE39-46E4-9A5B-5B0167DD94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24E71-B5DB-4DD7-83B1-DC6232801B4B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A483A-7CAF-41C1-B819-0D43191398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0432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缩进不对   已改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左上角小图不清楚   已改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20613" y="-2180947"/>
            <a:ext cx="6160295" cy="11166483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" y="1656624"/>
            <a:ext cx="12193702" cy="5201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203200" y="210126"/>
            <a:ext cx="11785600" cy="64331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23273" y="341745"/>
            <a:ext cx="11536218" cy="6169891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 userDrawn="1"/>
        </p:nvSpPr>
        <p:spPr>
          <a:xfrm>
            <a:off x="971535" y="6008540"/>
            <a:ext cx="311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08678" y="314037"/>
            <a:ext cx="11574644" cy="5486400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 userDrawn="1"/>
        </p:nvSpPr>
        <p:spPr>
          <a:xfrm>
            <a:off x="494271" y="529594"/>
            <a:ext cx="11215188" cy="5072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905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5DA9-F5D1-4586-92A3-D566121D341F}" type="datetimeFigureOut">
              <a:rPr lang="zh-CN" altLang="en-US" smtClean="0"/>
              <a:t>2025/2/8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20613" y="-2180947"/>
            <a:ext cx="6160295" cy="11166483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" y="1656624"/>
            <a:ext cx="12193702" cy="5201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8915400" y="6336307"/>
            <a:ext cx="292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 制订体质提升方案</a:t>
            </a:r>
          </a:p>
        </p:txBody>
      </p:sp>
      <p:sp>
        <p:nvSpPr>
          <p:cNvPr id="6" name="文本框 5"/>
          <p:cNvSpPr txBox="1"/>
          <p:nvPr userDrawn="1"/>
        </p:nvSpPr>
        <p:spPr>
          <a:xfrm>
            <a:off x="506150" y="633630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" y="4809067"/>
            <a:ext cx="12177620" cy="20489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制作家庭住址汇总表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223">
            <a:off x="9744814" y="4480916"/>
            <a:ext cx="2474265" cy="24742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制作家庭住址汇总表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制作家庭住址汇总表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203200" y="210126"/>
            <a:ext cx="11785600" cy="64331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23273" y="341745"/>
            <a:ext cx="11536218" cy="6169891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 userDrawn="1"/>
        </p:nvSpPr>
        <p:spPr>
          <a:xfrm>
            <a:off x="971535" y="6008540"/>
            <a:ext cx="311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08678" y="314037"/>
            <a:ext cx="11574644" cy="5486400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 userDrawn="1"/>
        </p:nvSpPr>
        <p:spPr>
          <a:xfrm>
            <a:off x="494271" y="529594"/>
            <a:ext cx="11215188" cy="5072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905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5DA9-F5D1-4586-92A3-D566121D341F}" type="datetimeFigureOut">
              <a:rPr lang="zh-CN" altLang="en-US" smtClean="0"/>
              <a:t>2025/2/8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8915400" y="6336307"/>
            <a:ext cx="292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 制订体质提升方案</a:t>
            </a:r>
          </a:p>
        </p:txBody>
      </p:sp>
      <p:sp>
        <p:nvSpPr>
          <p:cNvPr id="6" name="文本框 5"/>
          <p:cNvSpPr txBox="1"/>
          <p:nvPr userDrawn="1"/>
        </p:nvSpPr>
        <p:spPr>
          <a:xfrm>
            <a:off x="506150" y="633630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" y="4809067"/>
            <a:ext cx="12177620" cy="20489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制作家庭住址汇总表</a:t>
            </a: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制作家庭住址汇总表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223">
            <a:off x="9744814" y="4480916"/>
            <a:ext cx="2474265" cy="24742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制作家庭住址汇总表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制作家庭住址汇总表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5DA9-F5D1-4586-92A3-D566121D341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5DA9-F5D1-4586-92A3-D566121D341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tags" Target="../tags/tag31.xml"/><Relationship Id="rId7" Type="http://schemas.openxmlformats.org/officeDocument/2006/relationships/image" Target="../media/image28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0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6.xml"/><Relationship Id="rId4" Type="http://schemas.openxmlformats.org/officeDocument/2006/relationships/tags" Target="../tags/tag32.xml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29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tags" Target="../tags/tag38.xml"/><Relationship Id="rId7" Type="http://schemas.openxmlformats.org/officeDocument/2006/relationships/image" Target="../media/image20.png"/><Relationship Id="rId12" Type="http://schemas.openxmlformats.org/officeDocument/2006/relationships/slide" Target="slide20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5.xml"/><Relationship Id="rId11" Type="http://schemas.openxmlformats.org/officeDocument/2006/relationships/slide" Target="slide17.xml"/><Relationship Id="rId5" Type="http://schemas.openxmlformats.org/officeDocument/2006/relationships/tags" Target="../tags/tag40.xml"/><Relationship Id="rId10" Type="http://schemas.openxmlformats.org/officeDocument/2006/relationships/slide" Target="slide12.xml"/><Relationship Id="rId4" Type="http://schemas.openxmlformats.org/officeDocument/2006/relationships/tags" Target="../tags/tag39.xml"/><Relationship Id="rId9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tags" Target="../tags/tag43.xml"/><Relationship Id="rId7" Type="http://schemas.openxmlformats.org/officeDocument/2006/relationships/image" Target="../media/image20.png"/><Relationship Id="rId12" Type="http://schemas.openxmlformats.org/officeDocument/2006/relationships/slide" Target="slide20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17.xml"/><Relationship Id="rId11" Type="http://schemas.openxmlformats.org/officeDocument/2006/relationships/slide" Target="slide17.xml"/><Relationship Id="rId5" Type="http://schemas.openxmlformats.org/officeDocument/2006/relationships/tags" Target="../tags/tag45.xml"/><Relationship Id="rId10" Type="http://schemas.openxmlformats.org/officeDocument/2006/relationships/slide" Target="slide12.xml"/><Relationship Id="rId4" Type="http://schemas.openxmlformats.org/officeDocument/2006/relationships/tags" Target="../tags/tag44.xml"/><Relationship Id="rId9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20.xml"/><Relationship Id="rId3" Type="http://schemas.openxmlformats.org/officeDocument/2006/relationships/tags" Target="../tags/tag48.xml"/><Relationship Id="rId7" Type="http://schemas.openxmlformats.org/officeDocument/2006/relationships/image" Target="../media/image31.jpeg"/><Relationship Id="rId12" Type="http://schemas.openxmlformats.org/officeDocument/2006/relationships/slide" Target="slide17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0.png"/><Relationship Id="rId11" Type="http://schemas.openxmlformats.org/officeDocument/2006/relationships/slide" Target="slide12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5.xml"/><Relationship Id="rId4" Type="http://schemas.openxmlformats.org/officeDocument/2006/relationships/tags" Target="../tags/tag49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slide" Target="slide5.xml"/><Relationship Id="rId3" Type="http://schemas.openxmlformats.org/officeDocument/2006/relationships/tags" Target="../tags/tag52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tags" Target="../tags/tag51.xml"/><Relationship Id="rId16" Type="http://schemas.openxmlformats.org/officeDocument/2006/relationships/slide" Target="slide20.xml"/><Relationship Id="rId1" Type="http://schemas.openxmlformats.org/officeDocument/2006/relationships/tags" Target="../tags/tag50.xml"/><Relationship Id="rId6" Type="http://schemas.openxmlformats.org/officeDocument/2006/relationships/image" Target="../media/image20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5.xml"/><Relationship Id="rId15" Type="http://schemas.openxmlformats.org/officeDocument/2006/relationships/slide" Target="slide17.xml"/><Relationship Id="rId10" Type="http://schemas.openxmlformats.org/officeDocument/2006/relationships/image" Target="../media/image37.png"/><Relationship Id="rId4" Type="http://schemas.openxmlformats.org/officeDocument/2006/relationships/tags" Target="../tags/tag53.xml"/><Relationship Id="rId9" Type="http://schemas.openxmlformats.org/officeDocument/2006/relationships/image" Target="../media/image36.png"/><Relationship Id="rId1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4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tags" Target="../tags/tag58.xml"/><Relationship Id="rId7" Type="http://schemas.openxmlformats.org/officeDocument/2006/relationships/image" Target="../media/image41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20.png"/><Relationship Id="rId11" Type="http://schemas.openxmlformats.org/officeDocument/2006/relationships/slide" Target="slide20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7.xml"/><Relationship Id="rId4" Type="http://schemas.openxmlformats.org/officeDocument/2006/relationships/tags" Target="../tags/tag59.xml"/><Relationship Id="rId9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62.xml"/><Relationship Id="rId7" Type="http://schemas.openxmlformats.org/officeDocument/2006/relationships/image" Target="../media/image43.jpeg"/><Relationship Id="rId12" Type="http://schemas.openxmlformats.org/officeDocument/2006/relationships/slide" Target="slide20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notesSlide" Target="../notesSlides/notesSlide12.xml"/><Relationship Id="rId11" Type="http://schemas.openxmlformats.org/officeDocument/2006/relationships/slide" Target="slide17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2.xml"/><Relationship Id="rId4" Type="http://schemas.openxmlformats.org/officeDocument/2006/relationships/tags" Target="../tags/tag63.xml"/><Relationship Id="rId9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4.xml"/><Relationship Id="rId5" Type="http://schemas.openxmlformats.org/officeDocument/2006/relationships/image" Target="../media/image20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microsoft.com/office/2007/relationships/hdphoto" Target="../media/hdphoto2.wdp"/><Relationship Id="rId5" Type="http://schemas.openxmlformats.org/officeDocument/2006/relationships/tags" Target="../tags/tag5.xml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1.xml"/><Relationship Id="rId7" Type="http://schemas.openxmlformats.org/officeDocument/2006/relationships/image" Target="../media/image1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slide" Target="slide11.xml"/><Relationship Id="rId3" Type="http://schemas.openxmlformats.org/officeDocument/2006/relationships/tags" Target="../tags/tag15.xml"/><Relationship Id="rId7" Type="http://schemas.openxmlformats.org/officeDocument/2006/relationships/image" Target="../media/image20.png"/><Relationship Id="rId12" Type="http://schemas.openxmlformats.org/officeDocument/2006/relationships/slide" Target="slide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4.svg"/><Relationship Id="rId5" Type="http://schemas.openxmlformats.org/officeDocument/2006/relationships/slideLayout" Target="../slideLayouts/slideLayout5.xml"/><Relationship Id="rId15" Type="http://schemas.openxmlformats.org/officeDocument/2006/relationships/slide" Target="slide18.xml"/><Relationship Id="rId10" Type="http://schemas.openxmlformats.org/officeDocument/2006/relationships/image" Target="../media/image23.png"/><Relationship Id="rId4" Type="http://schemas.openxmlformats.org/officeDocument/2006/relationships/tags" Target="../tags/tag16.xml"/><Relationship Id="rId9" Type="http://schemas.openxmlformats.org/officeDocument/2006/relationships/image" Target="../media/image22.png"/><Relationship Id="rId14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slide" Target="slide16.xml"/><Relationship Id="rId3" Type="http://schemas.openxmlformats.org/officeDocument/2006/relationships/tags" Target="../tags/tag19.xml"/><Relationship Id="rId7" Type="http://schemas.openxmlformats.org/officeDocument/2006/relationships/image" Target="../media/image20.png"/><Relationship Id="rId12" Type="http://schemas.openxmlformats.org/officeDocument/2006/relationships/slide" Target="slide1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6.xml"/><Relationship Id="rId11" Type="http://schemas.openxmlformats.org/officeDocument/2006/relationships/slide" Target="slide5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5.emf"/><Relationship Id="rId4" Type="http://schemas.openxmlformats.org/officeDocument/2006/relationships/tags" Target="../tags/tag20.xml"/><Relationship Id="rId9" Type="http://schemas.openxmlformats.org/officeDocument/2006/relationships/oleObject" Target="../embeddings/oleObject1.bin"/><Relationship Id="rId14" Type="http://schemas.openxmlformats.org/officeDocument/2006/relationships/slide" Target="slide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tags" Target="../tags/tag23.xml"/><Relationship Id="rId7" Type="http://schemas.openxmlformats.org/officeDocument/2006/relationships/image" Target="../media/image26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7.xml"/><Relationship Id="rId11" Type="http://schemas.openxmlformats.org/officeDocument/2006/relationships/slide" Target="slide18.xml"/><Relationship Id="rId5" Type="http://schemas.openxmlformats.org/officeDocument/2006/relationships/slideLayout" Target="../slideLayouts/slideLayout7.xml"/><Relationship Id="rId10" Type="http://schemas.openxmlformats.org/officeDocument/2006/relationships/slide" Target="slide16.xml"/><Relationship Id="rId4" Type="http://schemas.openxmlformats.org/officeDocument/2006/relationships/tags" Target="../tags/tag24.xml"/><Relationship Id="rId9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slide" Target="slide18.xml"/><Relationship Id="rId3" Type="http://schemas.openxmlformats.org/officeDocument/2006/relationships/tags" Target="../tags/tag27.xml"/><Relationship Id="rId7" Type="http://schemas.openxmlformats.org/officeDocument/2006/relationships/image" Target="../media/image20.png"/><Relationship Id="rId12" Type="http://schemas.openxmlformats.org/officeDocument/2006/relationships/slide" Target="slide16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8.xml"/><Relationship Id="rId11" Type="http://schemas.openxmlformats.org/officeDocument/2006/relationships/slide" Target="slide11.xml"/><Relationship Id="rId5" Type="http://schemas.openxmlformats.org/officeDocument/2006/relationships/slideLayout" Target="../slideLayouts/slideLayout17.xml"/><Relationship Id="rId10" Type="http://schemas.openxmlformats.org/officeDocument/2006/relationships/slide" Target="slide5.xml"/><Relationship Id="rId4" Type="http://schemas.openxmlformats.org/officeDocument/2006/relationships/tags" Target="../tags/tag28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77754" y="5188896"/>
            <a:ext cx="31978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芜湖市小洲中心小学    徐和俊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87278" y="3472641"/>
            <a:ext cx="3525303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编码的组成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13642" y="1149966"/>
            <a:ext cx="34958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积极参与班级管理</a:t>
            </a:r>
            <a:endParaRPr lang="en-US" altLang="zh-CN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80760" y="1149966"/>
            <a:ext cx="4644916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四年级下册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260" y="3951764"/>
            <a:ext cx="2474265" cy="24742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150" y="2186940"/>
            <a:ext cx="9091930" cy="10896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073181" y="692775"/>
            <a:ext cx="1471282" cy="1296000"/>
            <a:chOff x="1708816" y="1826711"/>
            <a:chExt cx="1471282" cy="1296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说一说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813050" y="1191895"/>
            <a:ext cx="84918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准确地找到某个同学的家，确定家庭住址的整理规则。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0" y="4546525"/>
            <a:ext cx="1523551" cy="15235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288030" y="2736215"/>
            <a:ext cx="7505065" cy="1385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107315" algn="l" defTabSz="26670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</a:pPr>
            <a:r>
              <a:rPr kumimoji="1" lang="zh-CN" altLang="en-US" sz="2400" b="1" dirty="0"/>
              <a:t>区域部分</a:t>
            </a:r>
            <a:r>
              <a:rPr kumimoji="1" lang="zh-CN" altLang="en-US" sz="2400" dirty="0"/>
              <a:t>表示：如和平家园A1区、</a:t>
            </a:r>
            <a:r>
              <a:rPr kumimoji="1" lang="en-US" altLang="zh-CN" sz="2400" u="sng" dirty="0">
                <a:ln w="12700" cmpd="sng">
                  <a:solidFill>
                    <a:schemeClr val="tx1"/>
                  </a:solidFill>
                  <a:prstDash val="solid"/>
                </a:ln>
              </a:rPr>
              <a:t>                  </a:t>
            </a:r>
            <a:r>
              <a:rPr kumimoji="1" lang="en-US" altLang="zh-CN" sz="2400" u="sng" dirty="0"/>
              <a:t>       </a:t>
            </a:r>
            <a:endParaRPr kumimoji="1" lang="zh-CN" altLang="en-US" sz="2400" dirty="0"/>
          </a:p>
          <a:p>
            <a:pPr marL="0" indent="107315" algn="l" defTabSz="26670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</a:pPr>
            <a:endParaRPr kumimoji="1" lang="zh-CN" altLang="en-US" sz="2400" dirty="0"/>
          </a:p>
          <a:p>
            <a:pPr marL="0" indent="107315" algn="l" defTabSz="26670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</a:pPr>
            <a:r>
              <a:rPr kumimoji="1" lang="zh-CN" altLang="en-US" sz="2400" b="1" dirty="0"/>
              <a:t>楼栋部分</a:t>
            </a:r>
            <a:r>
              <a:rPr kumimoji="1" lang="zh-CN" altLang="en-US" sz="2400" dirty="0"/>
              <a:t>表示：如5栋1单元506室、</a:t>
            </a:r>
            <a:r>
              <a:rPr kumimoji="1" lang="en-US" altLang="zh-CN" sz="2400" u="sng" dirty="0">
                <a:ln w="12700" cmpd="sng">
                  <a:solidFill>
                    <a:schemeClr val="tx1"/>
                  </a:solidFill>
                  <a:prstDash val="solid"/>
                </a:ln>
                <a:sym typeface="+mn-ea"/>
              </a:rPr>
              <a:t>                 </a:t>
            </a:r>
            <a:r>
              <a:rPr kumimoji="1" lang="en-US" altLang="zh-CN" sz="2400" u="sng" dirty="0">
                <a:sym typeface="+mn-ea"/>
              </a:rPr>
              <a:t> </a:t>
            </a:r>
            <a:endParaRPr kumimoji="1" lang="zh-CN" altLang="en-US" sz="2400" dirty="0"/>
          </a:p>
        </p:txBody>
      </p:sp>
      <p:sp>
        <p:nvSpPr>
          <p:cNvPr id="3" name="圆角矩形 5">
            <a:hlinkClick r:id="rId8" action="ppaction://hlinksldjump"/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4" name="圆角矩形 6">
            <a:hlinkClick r:id="rId9" action="ppaction://hlinksldjump"/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5" name="圆角矩形 8">
            <a:hlinkClick r:id="rId10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6" name="圆角矩形 9">
            <a:hlinkClick r:id="rId11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8"/>
          <p:cNvSpPr txBox="1"/>
          <p:nvPr/>
        </p:nvSpPr>
        <p:spPr>
          <a:xfrm>
            <a:off x="4464685" y="3792855"/>
            <a:ext cx="53695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 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收集家庭住址</a:t>
            </a:r>
          </a:p>
          <a:p>
            <a:pPr indent="0" fontAlgn="auto">
              <a:lnSpc>
                <a:spcPct val="150000"/>
              </a:lnSpc>
            </a:pP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 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整理家庭住址</a:t>
            </a:r>
          </a:p>
        </p:txBody>
      </p:sp>
      <p:sp>
        <p:nvSpPr>
          <p:cNvPr id="26" name="AutoShape 60"/>
          <p:cNvSpPr/>
          <p:nvPr/>
        </p:nvSpPr>
        <p:spPr bwMode="auto">
          <a:xfrm>
            <a:off x="6659957" y="2778395"/>
            <a:ext cx="347119" cy="347116"/>
          </a:xfrm>
          <a:custGeom>
            <a:avLst/>
            <a:gdLst>
              <a:gd name="T0" fmla="*/ 197644 w 21600"/>
              <a:gd name="T1" fmla="*/ 197644 h 21592"/>
              <a:gd name="T2" fmla="*/ 197644 w 21600"/>
              <a:gd name="T3" fmla="*/ 197644 h 21592"/>
              <a:gd name="T4" fmla="*/ 197644 w 21600"/>
              <a:gd name="T5" fmla="*/ 197644 h 21592"/>
              <a:gd name="T6" fmla="*/ 197644 w 21600"/>
              <a:gd name="T7" fmla="*/ 197644 h 2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endParaRPr lang="en-US" sz="2700" b="0">
              <a:solidFill>
                <a:srgbClr val="97999B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6364" y="4667760"/>
            <a:ext cx="507398" cy="324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6364" y="4079115"/>
            <a:ext cx="507398" cy="324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731309"/>
            <a:ext cx="4914900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982376" y="866765"/>
            <a:ext cx="1471282" cy="1296000"/>
            <a:chOff x="1708816" y="1826711"/>
            <a:chExt cx="1471282" cy="1296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8167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做一做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>
            <a:fillRect/>
          </a:stretch>
        </p:blipFill>
        <p:spPr>
          <a:xfrm>
            <a:off x="9355595" y="3219470"/>
            <a:ext cx="1809339" cy="279650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74395" y="2400300"/>
            <a:ext cx="32816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kumimoji="1" lang="en-US" altLang="zh-CN" sz="2400" dirty="0">
                <a:sym typeface="+mn-ea"/>
              </a:rPr>
              <a:t>    </a:t>
            </a:r>
            <a:r>
              <a:rPr kumimoji="1"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把收集的家庭住址制作成家庭住址汇总表。</a:t>
            </a:r>
            <a:endParaRPr kumimoji="1" lang="zh-CN" altLang="en-US" sz="2400" dirty="0">
              <a:sym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4527550" y="1283970"/>
          <a:ext cx="4205605" cy="4283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3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54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方正新楷体_GBK" panose="02000000000000000000" charset="-122"/>
                          <a:ea typeface="方正新楷体_GBK" panose="02000000000000000000" charset="-122"/>
                        </a:rPr>
                        <a:t>姓名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方正新楷体_GBK" panose="02000000000000000000" charset="-122"/>
                          <a:ea typeface="方正新楷体_GBK" panose="02000000000000000000" charset="-122"/>
                        </a:rPr>
                        <a:t>家庭住址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董欣妍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石城村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10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栋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234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高子升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幸福村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9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栋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506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蔡婳舒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幸福花园东苑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10405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室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王佳鑫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鼎元公馆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B4-1106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牛宇婕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石城村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58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栋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304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孙睿智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峰南院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21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栋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7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楼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703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室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王雨泽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幸福村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1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栋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205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张雨水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市建村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33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栋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周雨涵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商南新村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56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栋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204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……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……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圆角矩形 1">
            <a:hlinkClick r:id="rId9" action="ppaction://hlinksldjump"/>
            <a:extLst>
              <a:ext uri="{FF2B5EF4-FFF2-40B4-BE49-F238E27FC236}">
                <a16:creationId xmlns:a16="http://schemas.microsoft.com/office/drawing/2014/main" id="{21F7FB3A-E832-318E-9C45-CD4F772238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3" name="圆角矩形 2">
            <a:hlinkClick r:id="rId10" action="ppaction://hlinksldjump"/>
            <a:extLst>
              <a:ext uri="{FF2B5EF4-FFF2-40B4-BE49-F238E27FC236}">
                <a16:creationId xmlns:a16="http://schemas.microsoft.com/office/drawing/2014/main" id="{F9D9979C-A969-D613-5E8A-0D10223F58D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2" name="圆角矩形 11">
            <a:hlinkClick r:id="rId11" action="ppaction://hlinksldjump"/>
            <a:extLst>
              <a:ext uri="{FF2B5EF4-FFF2-40B4-BE49-F238E27FC236}">
                <a16:creationId xmlns:a16="http://schemas.microsoft.com/office/drawing/2014/main" id="{AC1AD692-5B78-7039-FEE4-76AD3355BA8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3" name="圆角矩形 12">
            <a:hlinkClick r:id="rId12" action="ppaction://hlinksldjump"/>
            <a:extLst>
              <a:ext uri="{FF2B5EF4-FFF2-40B4-BE49-F238E27FC236}">
                <a16:creationId xmlns:a16="http://schemas.microsoft.com/office/drawing/2014/main" id="{856BB75E-3D32-C146-B060-91D3B36E05B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047146" y="866765"/>
            <a:ext cx="1471282" cy="1296000"/>
            <a:chOff x="1708816" y="1826711"/>
            <a:chExt cx="1471282" cy="1296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8167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想一想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>
            <a:fillRect/>
          </a:stretch>
        </p:blipFill>
        <p:spPr>
          <a:xfrm>
            <a:off x="9355595" y="3219470"/>
            <a:ext cx="1809339" cy="279650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83260" y="2574290"/>
            <a:ext cx="42640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kumimoji="1"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如何把家庭住址进行统一编码？</a:t>
            </a:r>
            <a:endParaRPr kumimoji="1" lang="zh-CN" altLang="en-US" sz="2400" dirty="0">
              <a:sym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5048250" y="1283970"/>
          <a:ext cx="4205605" cy="4283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3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54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方正新楷体_GBK" panose="02000000000000000000" charset="-122"/>
                          <a:ea typeface="方正新楷体_GBK" panose="02000000000000000000" charset="-122"/>
                        </a:rPr>
                        <a:t>姓名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方正新楷体_GBK" panose="02000000000000000000" charset="-122"/>
                          <a:ea typeface="方正新楷体_GBK" panose="02000000000000000000" charset="-122"/>
                        </a:rPr>
                        <a:t>家庭住址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董欣妍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石城村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10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栋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234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高子升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幸福村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9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栋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506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蔡婳舒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幸福花园东苑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10405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室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王佳鑫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鼎元公馆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B4-1106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牛宇婕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石城村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58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栋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304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孙睿智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峰南院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21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栋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7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楼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703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室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王雨泽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幸福村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1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栋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205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张雨水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市建村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33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栋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周雨涵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商南新村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56</a:t>
                      </a:r>
                      <a:r>
                        <a:rPr lang="zh-CN" altLang="en-US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栋</a:t>
                      </a: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204</a:t>
                      </a:r>
                      <a:endParaRPr lang="en-US" altLang="zh-CN" sz="18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……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……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圆角矩形 1">
            <a:hlinkClick r:id="rId9" action="ppaction://hlinksldjump"/>
            <a:extLst>
              <a:ext uri="{FF2B5EF4-FFF2-40B4-BE49-F238E27FC236}">
                <a16:creationId xmlns:a16="http://schemas.microsoft.com/office/drawing/2014/main" id="{E4BCC209-BD85-493B-E4B3-0F595998658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9" name="圆角矩形 8">
            <a:hlinkClick r:id="rId10" action="ppaction://hlinksldjump"/>
            <a:extLst>
              <a:ext uri="{FF2B5EF4-FFF2-40B4-BE49-F238E27FC236}">
                <a16:creationId xmlns:a16="http://schemas.microsoft.com/office/drawing/2014/main" id="{033BA5D0-D838-6818-1CA2-7FB927EFF4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2" name="圆角矩形 11">
            <a:hlinkClick r:id="rId11" action="ppaction://hlinksldjump"/>
            <a:extLst>
              <a:ext uri="{FF2B5EF4-FFF2-40B4-BE49-F238E27FC236}">
                <a16:creationId xmlns:a16="http://schemas.microsoft.com/office/drawing/2014/main" id="{8F71EAEF-3C26-1ACB-4D62-78B12DA4C6F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3" name="圆角矩形 12">
            <a:hlinkClick r:id="rId12" action="ppaction://hlinksldjump"/>
            <a:extLst>
              <a:ext uri="{FF2B5EF4-FFF2-40B4-BE49-F238E27FC236}">
                <a16:creationId xmlns:a16="http://schemas.microsoft.com/office/drawing/2014/main" id="{E0EA78F0-B9F1-9777-9D76-910B2EB1FA3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04473" y="1123604"/>
            <a:ext cx="82470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按照编码规则，将不规范的家庭住址转变为统一的形式。</a:t>
            </a:r>
            <a:endParaRPr kumimoji="1" lang="zh-CN" altLang="en-US" sz="2400" dirty="0"/>
          </a:p>
        </p:txBody>
      </p:sp>
      <p:grpSp>
        <p:nvGrpSpPr>
          <p:cNvPr id="5" name="组合 4"/>
          <p:cNvGrpSpPr/>
          <p:nvPr/>
        </p:nvGrpSpPr>
        <p:grpSpPr>
          <a:xfrm>
            <a:off x="1052861" y="615305"/>
            <a:ext cx="1471282" cy="1296000"/>
            <a:chOff x="1052861" y="918661"/>
            <a:chExt cx="1471282" cy="1296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052861" y="91866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197016" y="1426633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议一议</a:t>
              </a: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6" y="3290952"/>
            <a:ext cx="3153333" cy="2408959"/>
          </a:xfrm>
          <a:prstGeom prst="rect">
            <a:avLst/>
          </a:prstGeom>
        </p:spPr>
      </p:pic>
      <p:sp>
        <p:nvSpPr>
          <p:cNvPr id="9" name="椭圆形标注 8"/>
          <p:cNvSpPr/>
          <p:nvPr/>
        </p:nvSpPr>
        <p:spPr>
          <a:xfrm>
            <a:off x="683895" y="2875280"/>
            <a:ext cx="2100580" cy="935990"/>
          </a:xfrm>
          <a:prstGeom prst="wedgeEllipseCallout">
            <a:avLst>
              <a:gd name="adj1" fmla="val 37039"/>
              <a:gd name="adj2" fmla="val 61946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44880" y="2945130"/>
            <a:ext cx="17595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把</a:t>
            </a:r>
            <a:r>
              <a:rPr kumimoji="1"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“4 </a:t>
            </a:r>
            <a:r>
              <a:rPr kumimoji="1"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幢</a:t>
            </a:r>
            <a:r>
              <a:rPr kumimoji="1"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 B115 </a:t>
            </a:r>
            <a:r>
              <a:rPr kumimoji="1"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室</a:t>
            </a:r>
            <a:r>
              <a:rPr kumimoji="1"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kumimoji="1"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改为</a:t>
            </a:r>
            <a:r>
              <a:rPr kumimoji="1"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“4 </a:t>
            </a:r>
            <a:r>
              <a:rPr kumimoji="1"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幢</a:t>
            </a:r>
            <a:r>
              <a:rPr kumimoji="1"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 B1105”</a:t>
            </a:r>
            <a:r>
              <a:rPr kumimoji="1"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行吗？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0" t="9194" r="25577" b="7484"/>
          <a:stretch>
            <a:fillRect/>
          </a:stretch>
        </p:blipFill>
        <p:spPr>
          <a:xfrm rot="11629476">
            <a:off x="10055562" y="4941714"/>
            <a:ext cx="472161" cy="80628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1575" y="2037080"/>
            <a:ext cx="7367905" cy="290322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</p:pic>
      <p:sp>
        <p:nvSpPr>
          <p:cNvPr id="14" name="圆角矩形 13">
            <a:hlinkClick r:id="rId10" action="ppaction://hlinksldjump"/>
            <a:extLst>
              <a:ext uri="{FF2B5EF4-FFF2-40B4-BE49-F238E27FC236}">
                <a16:creationId xmlns:a16="http://schemas.microsoft.com/office/drawing/2014/main" id="{A9999F24-D6D1-45B3-062A-1110CBFAFA4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15" name="圆角矩形 14">
            <a:hlinkClick r:id="rId11" action="ppaction://hlinksldjump"/>
            <a:extLst>
              <a:ext uri="{FF2B5EF4-FFF2-40B4-BE49-F238E27FC236}">
                <a16:creationId xmlns:a16="http://schemas.microsoft.com/office/drawing/2014/main" id="{376F627F-BA96-2D77-D276-ED1BDADF3C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7" name="圆角矩形 16">
            <a:hlinkClick r:id="rId12" action="ppaction://hlinksldjump"/>
            <a:extLst>
              <a:ext uri="{FF2B5EF4-FFF2-40B4-BE49-F238E27FC236}">
                <a16:creationId xmlns:a16="http://schemas.microsoft.com/office/drawing/2014/main" id="{EE08B1A3-BE36-2B63-9F7E-E7C13B39E0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8" name="圆角矩形 17">
            <a:hlinkClick r:id="rId13" action="ppaction://hlinksldjump"/>
            <a:extLst>
              <a:ext uri="{FF2B5EF4-FFF2-40B4-BE49-F238E27FC236}">
                <a16:creationId xmlns:a16="http://schemas.microsoft.com/office/drawing/2014/main" id="{D3A949EC-22A2-F777-47E6-5AC9FE386EA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76880" y="1487805"/>
            <a:ext cx="7483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请说一说</a:t>
            </a:r>
            <a:r>
              <a:rPr kumimoji="1"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你的</a:t>
            </a:r>
            <a:r>
              <a:rPr kumimoji="1"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家庭住址编码，让方老师知道编码规则。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190021" y="986780"/>
            <a:ext cx="1471282" cy="1296000"/>
            <a:chOff x="1190021" y="1290136"/>
            <a:chExt cx="1471282" cy="1296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190021" y="1290136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57671" y="1782233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理一理</a:t>
              </a: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30" y="1715770"/>
            <a:ext cx="6017260" cy="38563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0" t="18547" r="8945" b="14851"/>
          <a:stretch>
            <a:fillRect/>
          </a:stretch>
        </p:blipFill>
        <p:spPr>
          <a:xfrm>
            <a:off x="9721211" y="3993004"/>
            <a:ext cx="1167376" cy="1972971"/>
          </a:xfrm>
          <a:prstGeom prst="rect">
            <a:avLst/>
          </a:prstGeom>
        </p:spPr>
      </p:pic>
      <p:sp>
        <p:nvSpPr>
          <p:cNvPr id="27" name="圆角矩形标注 26"/>
          <p:cNvSpPr/>
          <p:nvPr/>
        </p:nvSpPr>
        <p:spPr>
          <a:xfrm>
            <a:off x="7374255" y="2407920"/>
            <a:ext cx="2748915" cy="1308735"/>
          </a:xfrm>
          <a:prstGeom prst="wedgeRoundRectCallout">
            <a:avLst>
              <a:gd name="adj1" fmla="val 39772"/>
              <a:gd name="adj2" fmla="val 95705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374255" y="2408555"/>
            <a:ext cx="26035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/>
              <a:t>我的家庭住址是：鼎元公馆4-1106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742440" y="2042795"/>
            <a:ext cx="5066665" cy="277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endParaRPr lang="zh-CN" altLang="en-US" sz="3200">
              <a:latin typeface="字体管家棉花糖" panose="00020600040101010101" charset="-122"/>
              <a:ea typeface="字体管家棉花糖" panose="0002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sym typeface="+mn-ea"/>
              </a:rPr>
              <a:t> 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鼎元公馆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           </a:t>
            </a:r>
            <a:r>
              <a:rPr lang="en-US" altLang="zh-CN" b="1">
                <a:solidFill>
                  <a:srgbClr val="FF0000"/>
                </a:solidFill>
              </a:rPr>
              <a:t>4            11               06 </a:t>
            </a: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zh-CN" altLang="en-US" b="1"/>
              <a:t>村名或楼盘名</a:t>
            </a:r>
            <a:r>
              <a:rPr lang="en-US" altLang="zh-CN" b="1"/>
              <a:t>+</a:t>
            </a:r>
            <a:r>
              <a:rPr lang="zh-CN" altLang="en-US" b="1"/>
              <a:t>栋数</a:t>
            </a:r>
            <a:r>
              <a:rPr lang="en-US" altLang="zh-CN" b="1"/>
              <a:t>+</a:t>
            </a:r>
            <a:r>
              <a:rPr lang="zh-CN" altLang="en-US" b="1"/>
              <a:t>层数（</a:t>
            </a:r>
            <a:r>
              <a:rPr lang="en-US" altLang="zh-CN" b="1"/>
              <a:t>2</a:t>
            </a:r>
            <a:r>
              <a:rPr lang="zh-CN" altLang="en-US" b="1"/>
              <a:t>位）</a:t>
            </a:r>
            <a:r>
              <a:rPr lang="en-US" altLang="zh-CN" b="1"/>
              <a:t>+</a:t>
            </a:r>
            <a:r>
              <a:rPr lang="zh-CN" altLang="en-US" b="1"/>
              <a:t>室数（</a:t>
            </a:r>
            <a:r>
              <a:rPr lang="en-US" altLang="zh-CN" b="1"/>
              <a:t>2</a:t>
            </a:r>
            <a:r>
              <a:rPr lang="zh-CN" altLang="en-US" b="1"/>
              <a:t>位）</a:t>
            </a:r>
            <a:endParaRPr lang="zh-CN" altLang="en-US" sz="1600"/>
          </a:p>
          <a:p>
            <a:pPr indent="0" fontAlgn="auto">
              <a:lnSpc>
                <a:spcPct val="150000"/>
              </a:lnSpc>
            </a:pPr>
            <a:endParaRPr lang="zh-CN" altLang="en-US" sz="1600"/>
          </a:p>
          <a:p>
            <a:pPr indent="0" fontAlgn="auto">
              <a:lnSpc>
                <a:spcPct val="150000"/>
              </a:lnSpc>
            </a:pPr>
            <a:endParaRPr lang="zh-CN" altLang="en-US" sz="1600"/>
          </a:p>
          <a:p>
            <a:pPr indent="0" fontAlgn="auto">
              <a:lnSpc>
                <a:spcPct val="150000"/>
              </a:lnSpc>
            </a:pPr>
            <a:r>
              <a:rPr lang="en-US" altLang="zh-CN" sz="1600"/>
              <a:t>               </a:t>
            </a:r>
            <a:endParaRPr lang="zh-CN" altLang="en-US" sz="2000" b="1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3929380" y="3830320"/>
            <a:ext cx="2477135" cy="25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1867535" y="3817620"/>
            <a:ext cx="1271270" cy="133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294380" y="3843020"/>
            <a:ext cx="492125" cy="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下箭头 12"/>
          <p:cNvSpPr/>
          <p:nvPr/>
        </p:nvSpPr>
        <p:spPr>
          <a:xfrm>
            <a:off x="3475355" y="4088765"/>
            <a:ext cx="130175" cy="37592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>
            <a:off x="2282190" y="4088765"/>
            <a:ext cx="130175" cy="37592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>
            <a:off x="4850130" y="4088765"/>
            <a:ext cx="130175" cy="37592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4645" y="4596975"/>
            <a:ext cx="1534160" cy="45212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0200" y="2202180"/>
            <a:ext cx="2211070" cy="63373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4380" y="4595495"/>
            <a:ext cx="739227" cy="4536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9755" y="4595495"/>
            <a:ext cx="1451065" cy="4536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</p:pic>
      <p:sp>
        <p:nvSpPr>
          <p:cNvPr id="12" name="圆角矩形 11">
            <a:hlinkClick r:id="rId13" action="ppaction://hlinksldjump"/>
            <a:extLst>
              <a:ext uri="{FF2B5EF4-FFF2-40B4-BE49-F238E27FC236}">
                <a16:creationId xmlns:a16="http://schemas.microsoft.com/office/drawing/2014/main" id="{1A197F80-25DD-252D-1390-09FA2F9FE8C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24" name="圆角矩形 23">
            <a:hlinkClick r:id="rId14" action="ppaction://hlinksldjump"/>
            <a:extLst>
              <a:ext uri="{FF2B5EF4-FFF2-40B4-BE49-F238E27FC236}">
                <a16:creationId xmlns:a16="http://schemas.microsoft.com/office/drawing/2014/main" id="{52580FAA-E58A-B28E-2032-EB0671017AD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25" name="圆角矩形 24">
            <a:hlinkClick r:id="rId15" action="ppaction://hlinksldjump"/>
            <a:extLst>
              <a:ext uri="{FF2B5EF4-FFF2-40B4-BE49-F238E27FC236}">
                <a16:creationId xmlns:a16="http://schemas.microsoft.com/office/drawing/2014/main" id="{97C486ED-FE92-8FCE-D8EC-4EDEA1B79FB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28" name="圆角矩形 27">
            <a:hlinkClick r:id="rId16" action="ppaction://hlinksldjump"/>
            <a:extLst>
              <a:ext uri="{FF2B5EF4-FFF2-40B4-BE49-F238E27FC236}">
                <a16:creationId xmlns:a16="http://schemas.microsoft.com/office/drawing/2014/main" id="{F73DB6F7-F214-37F6-BA50-A6A339FA30C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8"/>
          <p:cNvSpPr txBox="1"/>
          <p:nvPr/>
        </p:nvSpPr>
        <p:spPr>
          <a:xfrm>
            <a:off x="4464685" y="3792855"/>
            <a:ext cx="53695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 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生活中常见的编码</a:t>
            </a:r>
          </a:p>
          <a:p>
            <a:pPr indent="0" fontAlgn="auto">
              <a:lnSpc>
                <a:spcPct val="150000"/>
              </a:lnSpc>
            </a:pP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 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编码的一般组成</a:t>
            </a:r>
          </a:p>
        </p:txBody>
      </p:sp>
      <p:sp>
        <p:nvSpPr>
          <p:cNvPr id="26" name="AutoShape 60"/>
          <p:cNvSpPr/>
          <p:nvPr/>
        </p:nvSpPr>
        <p:spPr bwMode="auto">
          <a:xfrm>
            <a:off x="6659957" y="2778395"/>
            <a:ext cx="347119" cy="347116"/>
          </a:xfrm>
          <a:custGeom>
            <a:avLst/>
            <a:gdLst>
              <a:gd name="T0" fmla="*/ 197644 w 21600"/>
              <a:gd name="T1" fmla="*/ 197644 h 21592"/>
              <a:gd name="T2" fmla="*/ 197644 w 21600"/>
              <a:gd name="T3" fmla="*/ 197644 h 21592"/>
              <a:gd name="T4" fmla="*/ 197644 w 21600"/>
              <a:gd name="T5" fmla="*/ 197644 h 21592"/>
              <a:gd name="T6" fmla="*/ 197644 w 21600"/>
              <a:gd name="T7" fmla="*/ 197644 h 2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endParaRPr lang="en-US" sz="2700" b="0">
              <a:solidFill>
                <a:srgbClr val="97999B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6364" y="4667760"/>
            <a:ext cx="507398" cy="324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6364" y="4079115"/>
            <a:ext cx="507398" cy="324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873250"/>
            <a:ext cx="4914900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88030" y="1188085"/>
            <a:ext cx="22453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生活中的编码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294161" y="770880"/>
            <a:ext cx="1471282" cy="1296000"/>
            <a:chOff x="1708816" y="1826711"/>
            <a:chExt cx="1471282" cy="1296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8167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说一说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7080" y="1771650"/>
            <a:ext cx="6764020" cy="3818255"/>
          </a:xfrm>
          <a:prstGeom prst="rect">
            <a:avLst/>
          </a:prstGeom>
        </p:spPr>
      </p:pic>
      <p:sp>
        <p:nvSpPr>
          <p:cNvPr id="8" name="对话气泡: 圆角矩形 4"/>
          <p:cNvSpPr/>
          <p:nvPr/>
        </p:nvSpPr>
        <p:spPr>
          <a:xfrm>
            <a:off x="599440" y="2192655"/>
            <a:ext cx="3697605" cy="2630805"/>
          </a:xfrm>
          <a:custGeom>
            <a:avLst/>
            <a:gdLst>
              <a:gd name="connsiteX0" fmla="*/ 0 w 6691883"/>
              <a:gd name="connsiteY0" fmla="*/ 180004 h 1080000"/>
              <a:gd name="connsiteX1" fmla="*/ 180004 w 6691883"/>
              <a:gd name="connsiteY1" fmla="*/ 0 h 1080000"/>
              <a:gd name="connsiteX2" fmla="*/ 1115314 w 6691883"/>
              <a:gd name="connsiteY2" fmla="*/ 0 h 1080000"/>
              <a:gd name="connsiteX3" fmla="*/ 1115314 w 6691883"/>
              <a:gd name="connsiteY3" fmla="*/ 0 h 1080000"/>
              <a:gd name="connsiteX4" fmla="*/ 2788285 w 6691883"/>
              <a:gd name="connsiteY4" fmla="*/ 0 h 1080000"/>
              <a:gd name="connsiteX5" fmla="*/ 6511879 w 6691883"/>
              <a:gd name="connsiteY5" fmla="*/ 0 h 1080000"/>
              <a:gd name="connsiteX6" fmla="*/ 6691883 w 6691883"/>
              <a:gd name="connsiteY6" fmla="*/ 180004 h 1080000"/>
              <a:gd name="connsiteX7" fmla="*/ 6691883 w 6691883"/>
              <a:gd name="connsiteY7" fmla="*/ 180000 h 1080000"/>
              <a:gd name="connsiteX8" fmla="*/ 6691883 w 6691883"/>
              <a:gd name="connsiteY8" fmla="*/ 180000 h 1080000"/>
              <a:gd name="connsiteX9" fmla="*/ 6691883 w 6691883"/>
              <a:gd name="connsiteY9" fmla="*/ 450000 h 1080000"/>
              <a:gd name="connsiteX10" fmla="*/ 6691883 w 6691883"/>
              <a:gd name="connsiteY10" fmla="*/ 899996 h 1080000"/>
              <a:gd name="connsiteX11" fmla="*/ 6511879 w 6691883"/>
              <a:gd name="connsiteY11" fmla="*/ 1080000 h 1080000"/>
              <a:gd name="connsiteX12" fmla="*/ 2788285 w 6691883"/>
              <a:gd name="connsiteY12" fmla="*/ 1080000 h 1080000"/>
              <a:gd name="connsiteX13" fmla="*/ 1115314 w 6691883"/>
              <a:gd name="connsiteY13" fmla="*/ 1080000 h 1080000"/>
              <a:gd name="connsiteX14" fmla="*/ 1115314 w 6691883"/>
              <a:gd name="connsiteY14" fmla="*/ 1080000 h 1080000"/>
              <a:gd name="connsiteX15" fmla="*/ 180004 w 6691883"/>
              <a:gd name="connsiteY15" fmla="*/ 1080000 h 1080000"/>
              <a:gd name="connsiteX16" fmla="*/ 0 w 6691883"/>
              <a:gd name="connsiteY16" fmla="*/ 899996 h 1080000"/>
              <a:gd name="connsiteX17" fmla="*/ 0 w 6691883"/>
              <a:gd name="connsiteY17" fmla="*/ 450000 h 1080000"/>
              <a:gd name="connsiteX18" fmla="*/ -93619 w 6691883"/>
              <a:gd name="connsiteY18" fmla="*/ 82674 h 1080000"/>
              <a:gd name="connsiteX19" fmla="*/ 0 w 6691883"/>
              <a:gd name="connsiteY19" fmla="*/ 180000 h 1080000"/>
              <a:gd name="connsiteX20" fmla="*/ 0 w 6691883"/>
              <a:gd name="connsiteY20" fmla="*/ 180004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91883" h="1080000" fill="none" extrusionOk="0">
                <a:moveTo>
                  <a:pt x="0" y="180004"/>
                </a:moveTo>
                <a:cubicBezTo>
                  <a:pt x="-8916" y="78603"/>
                  <a:pt x="91518" y="-13215"/>
                  <a:pt x="180004" y="0"/>
                </a:cubicBezTo>
                <a:cubicBezTo>
                  <a:pt x="418539" y="20261"/>
                  <a:pt x="649816" y="28872"/>
                  <a:pt x="1115314" y="0"/>
                </a:cubicBezTo>
                <a:lnTo>
                  <a:pt x="1115314" y="0"/>
                </a:lnTo>
                <a:cubicBezTo>
                  <a:pt x="1409998" y="17511"/>
                  <a:pt x="1959262" y="19161"/>
                  <a:pt x="2788285" y="0"/>
                </a:cubicBezTo>
                <a:cubicBezTo>
                  <a:pt x="3745996" y="-1467"/>
                  <a:pt x="4757302" y="-63801"/>
                  <a:pt x="6511879" y="0"/>
                </a:cubicBezTo>
                <a:cubicBezTo>
                  <a:pt x="6608029" y="10007"/>
                  <a:pt x="6704704" y="81237"/>
                  <a:pt x="6691883" y="180004"/>
                </a:cubicBezTo>
                <a:lnTo>
                  <a:pt x="6691883" y="180000"/>
                </a:lnTo>
                <a:lnTo>
                  <a:pt x="6691883" y="180000"/>
                </a:lnTo>
                <a:cubicBezTo>
                  <a:pt x="6700414" y="209166"/>
                  <a:pt x="6698565" y="327413"/>
                  <a:pt x="6691883" y="450000"/>
                </a:cubicBezTo>
                <a:cubicBezTo>
                  <a:pt x="6691031" y="505539"/>
                  <a:pt x="6655562" y="748428"/>
                  <a:pt x="6691883" y="899996"/>
                </a:cubicBezTo>
                <a:cubicBezTo>
                  <a:pt x="6690235" y="990445"/>
                  <a:pt x="6613978" y="1078667"/>
                  <a:pt x="6511879" y="1080000"/>
                </a:cubicBezTo>
                <a:cubicBezTo>
                  <a:pt x="5695864" y="1120960"/>
                  <a:pt x="3937833" y="1036276"/>
                  <a:pt x="2788285" y="1080000"/>
                </a:cubicBezTo>
                <a:cubicBezTo>
                  <a:pt x="2567580" y="1024276"/>
                  <a:pt x="1502687" y="942623"/>
                  <a:pt x="1115314" y="1080000"/>
                </a:cubicBezTo>
                <a:lnTo>
                  <a:pt x="1115314" y="1080000"/>
                </a:lnTo>
                <a:cubicBezTo>
                  <a:pt x="961794" y="1154256"/>
                  <a:pt x="353212" y="1081157"/>
                  <a:pt x="180004" y="1080000"/>
                </a:cubicBezTo>
                <a:cubicBezTo>
                  <a:pt x="93784" y="1074032"/>
                  <a:pt x="7715" y="997134"/>
                  <a:pt x="0" y="899996"/>
                </a:cubicBezTo>
                <a:cubicBezTo>
                  <a:pt x="8943" y="837118"/>
                  <a:pt x="-37127" y="626224"/>
                  <a:pt x="0" y="450000"/>
                </a:cubicBezTo>
                <a:cubicBezTo>
                  <a:pt x="-39570" y="371976"/>
                  <a:pt x="-89518" y="181670"/>
                  <a:pt x="-93619" y="82674"/>
                </a:cubicBezTo>
                <a:cubicBezTo>
                  <a:pt x="-61897" y="124571"/>
                  <a:pt x="-2558" y="163470"/>
                  <a:pt x="0" y="180000"/>
                </a:cubicBezTo>
                <a:lnTo>
                  <a:pt x="0" y="180004"/>
                </a:lnTo>
                <a:close/>
              </a:path>
              <a:path w="6691883" h="1080000" stroke="0" extrusionOk="0">
                <a:moveTo>
                  <a:pt x="0" y="180004"/>
                </a:moveTo>
                <a:cubicBezTo>
                  <a:pt x="-13077" y="71721"/>
                  <a:pt x="94004" y="11239"/>
                  <a:pt x="180004" y="0"/>
                </a:cubicBezTo>
                <a:cubicBezTo>
                  <a:pt x="331552" y="43328"/>
                  <a:pt x="804334" y="36"/>
                  <a:pt x="1115314" y="0"/>
                </a:cubicBezTo>
                <a:lnTo>
                  <a:pt x="1115314" y="0"/>
                </a:lnTo>
                <a:cubicBezTo>
                  <a:pt x="1420325" y="-6907"/>
                  <a:pt x="2402748" y="-22306"/>
                  <a:pt x="2788285" y="0"/>
                </a:cubicBezTo>
                <a:cubicBezTo>
                  <a:pt x="4531787" y="-142349"/>
                  <a:pt x="5380551" y="-153930"/>
                  <a:pt x="6511879" y="0"/>
                </a:cubicBezTo>
                <a:cubicBezTo>
                  <a:pt x="6613486" y="-4089"/>
                  <a:pt x="6704204" y="81431"/>
                  <a:pt x="6691883" y="180004"/>
                </a:cubicBezTo>
                <a:lnTo>
                  <a:pt x="6691883" y="180000"/>
                </a:lnTo>
                <a:lnTo>
                  <a:pt x="6691883" y="180000"/>
                </a:lnTo>
                <a:cubicBezTo>
                  <a:pt x="6681143" y="278844"/>
                  <a:pt x="6691214" y="330678"/>
                  <a:pt x="6691883" y="450000"/>
                </a:cubicBezTo>
                <a:cubicBezTo>
                  <a:pt x="6667145" y="602007"/>
                  <a:pt x="6668381" y="701253"/>
                  <a:pt x="6691883" y="899996"/>
                </a:cubicBezTo>
                <a:cubicBezTo>
                  <a:pt x="6691537" y="1010580"/>
                  <a:pt x="6626682" y="1087425"/>
                  <a:pt x="6511879" y="1080000"/>
                </a:cubicBezTo>
                <a:cubicBezTo>
                  <a:pt x="4925995" y="1093488"/>
                  <a:pt x="3878916" y="996648"/>
                  <a:pt x="2788285" y="1080000"/>
                </a:cubicBezTo>
                <a:cubicBezTo>
                  <a:pt x="2011268" y="1125532"/>
                  <a:pt x="1860648" y="1214580"/>
                  <a:pt x="1115314" y="1080000"/>
                </a:cubicBezTo>
                <a:lnTo>
                  <a:pt x="1115314" y="1080000"/>
                </a:lnTo>
                <a:cubicBezTo>
                  <a:pt x="1021611" y="1093449"/>
                  <a:pt x="618126" y="1022495"/>
                  <a:pt x="180004" y="1080000"/>
                </a:cubicBezTo>
                <a:cubicBezTo>
                  <a:pt x="65057" y="1083689"/>
                  <a:pt x="-14991" y="1007366"/>
                  <a:pt x="0" y="899996"/>
                </a:cubicBezTo>
                <a:cubicBezTo>
                  <a:pt x="-4019" y="719613"/>
                  <a:pt x="-33340" y="532700"/>
                  <a:pt x="0" y="450000"/>
                </a:cubicBezTo>
                <a:cubicBezTo>
                  <a:pt x="-45346" y="403936"/>
                  <a:pt x="-45746" y="157949"/>
                  <a:pt x="-93619" y="82674"/>
                </a:cubicBezTo>
                <a:cubicBezTo>
                  <a:pt x="-66264" y="127110"/>
                  <a:pt x="-45676" y="147762"/>
                  <a:pt x="0" y="180000"/>
                </a:cubicBezTo>
                <a:lnTo>
                  <a:pt x="0" y="180004"/>
                </a:lnTo>
                <a:close/>
              </a:path>
            </a:pathLst>
          </a:custGeom>
          <a:solidFill>
            <a:schemeClr val="bg1"/>
          </a:solidFill>
          <a:ln w="19050" cap="rnd" cmpd="thickThin">
            <a:solidFill>
              <a:srgbClr val="A3DAFF"/>
            </a:solidFill>
            <a:rou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just"/>
            <a:endParaRPr lang="zh-CN" altLang="en-US" sz="2400" kern="0" dirty="0">
              <a:solidFill>
                <a:schemeClr val="accent4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0560" y="2192655"/>
            <a:ext cx="3554730" cy="2531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latin typeface="幼圆" panose="02010509060101010101" pitchFamily="49" charset="-122"/>
                <a:ea typeface="幼圆" panose="02010509060101010101" pitchFamily="49" charset="-122"/>
              </a:rPr>
              <a:t>    </a:t>
            </a:r>
            <a:r>
              <a:rPr lang="zh-CN" altLang="en-US" sz="2000" dirty="0">
                <a:latin typeface="幼圆" panose="02010509060101010101" pitchFamily="49" charset="-122"/>
                <a:ea typeface="幼圆" panose="02010509060101010101" pitchFamily="49" charset="-122"/>
              </a:rPr>
              <a:t>生活中每一种编码组成的格式</a:t>
            </a:r>
            <a:r>
              <a:rPr lang="zh-CN" altLang="en-US" sz="2000" u="sng" dirty="0"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r>
              <a:rPr lang="zh-CN" altLang="en-US" sz="2000" u="sng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统一</a:t>
            </a:r>
            <a:r>
              <a:rPr lang="zh-CN" altLang="en-US" sz="2000" u="sng" dirty="0"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r>
              <a:rPr lang="zh-CN" altLang="en-US" sz="2000" dirty="0">
                <a:latin typeface="幼圆" panose="02010509060101010101" pitchFamily="49" charset="-122"/>
                <a:ea typeface="幼圆" panose="02010509060101010101" pitchFamily="49" charset="-122"/>
              </a:rPr>
              <a:t>，编码一般由</a:t>
            </a:r>
            <a:r>
              <a:rPr lang="zh-CN" altLang="en-US" sz="2000" u="sng" dirty="0"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r>
              <a:rPr lang="zh-CN" altLang="en-US" sz="2000" u="sng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数字</a:t>
            </a:r>
            <a:r>
              <a:rPr lang="en-US" altLang="zh-CN" sz="2000" u="sng" dirty="0"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r>
              <a:rPr lang="zh-CN" altLang="en-US" sz="2000" dirty="0">
                <a:latin typeface="幼圆" panose="02010509060101010101" pitchFamily="49" charset="-122"/>
                <a:ea typeface="幼圆" panose="02010509060101010101" pitchFamily="49" charset="-122"/>
              </a:rPr>
              <a:t>、</a:t>
            </a:r>
            <a:r>
              <a:rPr lang="en-US" altLang="zh-CN" sz="2000" u="sng" dirty="0"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r>
              <a:rPr lang="zh-CN" altLang="en-US" sz="2000" u="sng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字母</a:t>
            </a:r>
            <a:r>
              <a:rPr lang="en-US" altLang="zh-CN" sz="2000" u="sng" dirty="0"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r>
              <a:rPr lang="zh-CN" altLang="en-US" sz="2000" dirty="0">
                <a:latin typeface="幼圆" panose="02010509060101010101" pitchFamily="49" charset="-122"/>
                <a:ea typeface="幼圆" panose="02010509060101010101" pitchFamily="49" charset="-122"/>
              </a:rPr>
              <a:t>、</a:t>
            </a:r>
            <a:r>
              <a:rPr lang="en-US" altLang="zh-CN" sz="2000" u="sng" dirty="0"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r>
              <a:rPr lang="zh-CN" altLang="en-US" sz="2000" u="sng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汉字</a:t>
            </a:r>
            <a:r>
              <a:rPr lang="en-US" altLang="zh-CN" sz="2000" u="sng" dirty="0"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r>
              <a:rPr lang="zh-CN" altLang="en-US" sz="2000" dirty="0">
                <a:latin typeface="幼圆" panose="02010509060101010101" pitchFamily="49" charset="-122"/>
                <a:ea typeface="幼圆" panose="02010509060101010101" pitchFamily="49" charset="-122"/>
              </a:rPr>
              <a:t>等元素组成，组成的编码规则要便于</a:t>
            </a:r>
            <a:r>
              <a:rPr lang="zh-CN" altLang="en-US" sz="2000" u="sng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理解</a:t>
            </a:r>
            <a:r>
              <a:rPr lang="zh-CN" altLang="en-US" sz="2000" dirty="0">
                <a:latin typeface="幼圆" panose="02010509060101010101" pitchFamily="49" charset="-122"/>
                <a:ea typeface="幼圆" panose="02010509060101010101" pitchFamily="49" charset="-122"/>
              </a:rPr>
              <a:t>。</a:t>
            </a:r>
            <a:r>
              <a:rPr lang="en-US" altLang="zh-CN" sz="2400" u="sng" dirty="0">
                <a:latin typeface="幼圆" panose="02010509060101010101" pitchFamily="49" charset="-122"/>
                <a:ea typeface="幼圆" panose="02010509060101010101" pitchFamily="49" charset="-122"/>
              </a:rPr>
              <a:t>   </a:t>
            </a:r>
            <a:endParaRPr lang="zh-CN" altLang="en-US" sz="24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0" name="圆角矩形 9">
            <a:hlinkClick r:id="rId8" action="ppaction://hlinksldjump"/>
            <a:extLst>
              <a:ext uri="{FF2B5EF4-FFF2-40B4-BE49-F238E27FC236}">
                <a16:creationId xmlns:a16="http://schemas.microsoft.com/office/drawing/2014/main" id="{C4F064D3-86E4-FBD5-75D4-C0C3FDB493A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31695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11" name="圆角矩形 10">
            <a:hlinkClick r:id="rId9" action="ppaction://hlinksldjump"/>
            <a:extLst>
              <a:ext uri="{FF2B5EF4-FFF2-40B4-BE49-F238E27FC236}">
                <a16:creationId xmlns:a16="http://schemas.microsoft.com/office/drawing/2014/main" id="{EC9BE505-6D5D-1618-20AC-82FCA43557C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32055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3" name="圆角矩形 12">
            <a:hlinkClick r:id="rId10" action="ppaction://hlinksldjump"/>
            <a:extLst>
              <a:ext uri="{FF2B5EF4-FFF2-40B4-BE49-F238E27FC236}">
                <a16:creationId xmlns:a16="http://schemas.microsoft.com/office/drawing/2014/main" id="{967377B7-4AAD-E297-05FE-03D3CE7662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32055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5" name="圆角矩形 14">
            <a:hlinkClick r:id="rId11" action="ppaction://hlinksldjump"/>
            <a:extLst>
              <a:ext uri="{FF2B5EF4-FFF2-40B4-BE49-F238E27FC236}">
                <a16:creationId xmlns:a16="http://schemas.microsoft.com/office/drawing/2014/main" id="{6A754F68-7395-B9D6-2256-BB105EC0F5B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31695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60"/>
          <p:cNvSpPr/>
          <p:nvPr/>
        </p:nvSpPr>
        <p:spPr bwMode="auto">
          <a:xfrm>
            <a:off x="6659957" y="2778395"/>
            <a:ext cx="347119" cy="347116"/>
          </a:xfrm>
          <a:custGeom>
            <a:avLst/>
            <a:gdLst>
              <a:gd name="T0" fmla="*/ 197644 w 21600"/>
              <a:gd name="T1" fmla="*/ 197644 h 21592"/>
              <a:gd name="T2" fmla="*/ 197644 w 21600"/>
              <a:gd name="T3" fmla="*/ 197644 h 21592"/>
              <a:gd name="T4" fmla="*/ 197644 w 21600"/>
              <a:gd name="T5" fmla="*/ 197644 h 21592"/>
              <a:gd name="T6" fmla="*/ 197644 w 21600"/>
              <a:gd name="T7" fmla="*/ 197644 h 2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endParaRPr lang="en-US" sz="2700" b="0">
              <a:solidFill>
                <a:srgbClr val="97999B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2457450"/>
            <a:ext cx="4914900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308766" y="763895"/>
            <a:ext cx="1471282" cy="1296000"/>
            <a:chOff x="-1964024" y="2034991"/>
            <a:chExt cx="1471282" cy="1296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-1964024" y="203499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-1856064" y="255502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练一练</a:t>
              </a: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12502"/>
          <a:stretch>
            <a:fillRect/>
          </a:stretch>
        </p:blipFill>
        <p:spPr>
          <a:xfrm>
            <a:off x="10002977" y="3890665"/>
            <a:ext cx="1122226" cy="212530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10" y="2185670"/>
            <a:ext cx="4051300" cy="323977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981575" y="1793240"/>
            <a:ext cx="6247130" cy="2534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indent="539750">
              <a:lnSpc>
                <a:spcPct val="150000"/>
              </a:lnSpc>
              <a:def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indent="457200">
              <a:lnSpc>
                <a:spcPts val="4400"/>
              </a:lnSpc>
              <a:buBlip>
                <a:blip r:embed="rId5"/>
              </a:buBlip>
            </a:pPr>
            <a:r>
              <a:rPr lang="zh-CN" altLang="en-US" b="1" dirty="0"/>
              <a:t>编号</a:t>
            </a:r>
            <a:r>
              <a:rPr lang="en-US" altLang="zh-CN" b="1" dirty="0"/>
              <a:t>63062</a:t>
            </a:r>
            <a:r>
              <a:rPr lang="zh-CN" altLang="en-US" b="1" dirty="0"/>
              <a:t>同学是</a:t>
            </a:r>
            <a:r>
              <a:rPr lang="en-US" altLang="zh-CN" b="1" u="sng" dirty="0"/>
              <a:t>   </a:t>
            </a:r>
            <a:r>
              <a:rPr lang="zh-CN" altLang="en-US" b="1" dirty="0"/>
              <a:t>年级</a:t>
            </a:r>
            <a:r>
              <a:rPr lang="en-US" altLang="zh-CN" b="1" dirty="0"/>
              <a:t>__</a:t>
            </a:r>
            <a:r>
              <a:rPr lang="zh-CN" altLang="en-US" b="1" dirty="0"/>
              <a:t>班</a:t>
            </a:r>
            <a:r>
              <a:rPr lang="en-US" altLang="zh-CN" b="1" dirty="0"/>
              <a:t>__</a:t>
            </a:r>
            <a:r>
              <a:rPr lang="zh-CN" altLang="en-US" b="1" dirty="0"/>
              <a:t>号运动员，是</a:t>
            </a:r>
            <a:r>
              <a:rPr lang="en-US" altLang="zh-CN" b="1" dirty="0"/>
              <a:t>(      /      )</a:t>
            </a:r>
            <a:r>
              <a:rPr lang="zh-CN" altLang="en-US" b="1" dirty="0">
                <a:solidFill>
                  <a:schemeClr val="tx1"/>
                </a:solidFill>
              </a:rPr>
              <a:t>。</a:t>
            </a:r>
            <a:endParaRPr lang="zh-CN" altLang="en-US" b="1" dirty="0">
              <a:solidFill>
                <a:srgbClr val="FF0000"/>
              </a:solidFill>
            </a:endParaRPr>
          </a:p>
          <a:p>
            <a:pPr indent="457200">
              <a:lnSpc>
                <a:spcPts val="4400"/>
              </a:lnSpc>
              <a:buBlip>
                <a:blip r:embed="rId5"/>
              </a:buBlip>
            </a:pPr>
            <a:r>
              <a:rPr lang="zh-CN" altLang="en-US" b="1" dirty="0"/>
              <a:t>李皖</a:t>
            </a:r>
            <a:r>
              <a:rPr lang="en-US" altLang="zh-CN" b="1" dirty="0"/>
              <a:t>(</a:t>
            </a:r>
            <a:r>
              <a:rPr lang="zh-CN" altLang="en-US" b="1" dirty="0"/>
              <a:t>男</a:t>
            </a:r>
            <a:r>
              <a:rPr lang="en-US" altLang="zh-CN" b="1" dirty="0"/>
              <a:t>)</a:t>
            </a:r>
            <a:r>
              <a:rPr lang="zh-CN" altLang="en-US" b="1" dirty="0"/>
              <a:t>是五年级二班的</a:t>
            </a:r>
            <a:r>
              <a:rPr lang="en-US" altLang="zh-CN" b="1" dirty="0"/>
              <a:t>11</a:t>
            </a:r>
            <a:r>
              <a:rPr lang="zh-CN" altLang="en-US" b="1" dirty="0"/>
              <a:t>号运动员，其编号应该是</a:t>
            </a:r>
            <a:r>
              <a:rPr lang="en-US" altLang="zh-CN" b="1" dirty="0"/>
              <a:t> </a:t>
            </a:r>
            <a:r>
              <a:rPr lang="en-US" altLang="zh-CN" b="1" u="sng" dirty="0"/>
              <a:t>              </a:t>
            </a:r>
            <a:r>
              <a:rPr lang="zh-CN" altLang="en-US" b="1" dirty="0"/>
              <a:t>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4325" y="2468880"/>
            <a:ext cx="590550" cy="4254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rcRect l="1936" b="2080"/>
          <a:stretch>
            <a:fillRect/>
          </a:stretch>
        </p:blipFill>
        <p:spPr>
          <a:xfrm>
            <a:off x="6421809" y="2515374"/>
            <a:ext cx="495935" cy="3460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848401" y="1457001"/>
            <a:ext cx="6194157" cy="3491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  <a:spcAft>
                <a:spcPts val="600"/>
              </a:spcAft>
            </a:pPr>
            <a:r>
              <a:rPr kumimoji="1" lang="zh-CN" altLang="en-US" sz="2400" dirty="0">
                <a:latin typeface="楷体_GB2312" panose="02010609030101010101" charset="-122"/>
                <a:ea typeface="楷体_GB2312" panose="02010609030101010101" charset="-122"/>
              </a:rPr>
              <a:t> </a:t>
            </a:r>
            <a:r>
              <a:rPr lang="zh-CN" altLang="en-US" sz="2400" dirty="0">
                <a:latin typeface="楷体_GB2312" panose="02010609030101010101" charset="-122"/>
                <a:ea typeface="楷体_GB2312" panose="02010609030101010101" charset="-122"/>
              </a:rPr>
              <a:t>为了解同学们在家庭生活中的表现，方老师准备进行家访。根据这些住址，方老师能找到同学家吗？</a:t>
            </a:r>
            <a:endParaRPr lang="en-US" altLang="zh-CN" sz="2400" dirty="0">
              <a:latin typeface="楷体_GB2312" panose="02010609030101010101" charset="-122"/>
              <a:ea typeface="楷体_GB2312" panose="02010609030101010101" charset="-122"/>
            </a:endParaRPr>
          </a:p>
          <a:p>
            <a:pPr indent="539750">
              <a:lnSpc>
                <a:spcPct val="150000"/>
              </a:lnSpc>
            </a:pPr>
            <a:r>
              <a:rPr lang="zh-CN" altLang="en-US" sz="2400" dirty="0">
                <a:latin typeface="楷体_GB2312" panose="02010609030101010101" charset="-122"/>
                <a:ea typeface="楷体_GB2312" panose="02010609030101010101" charset="-122"/>
              </a:rPr>
              <a:t>怎样规范写出家庭住址呢</a:t>
            </a:r>
            <a:r>
              <a:rPr lang="en-US" altLang="zh-CN" sz="2400" dirty="0">
                <a:latin typeface="楷体_GB2312" panose="02010609030101010101" charset="-122"/>
                <a:ea typeface="楷体_GB2312" panose="02010609030101010101" charset="-122"/>
              </a:rPr>
              <a:t>?</a:t>
            </a:r>
            <a:r>
              <a:rPr lang="zh-CN" altLang="en-US" sz="2400" dirty="0">
                <a:latin typeface="楷体_GB2312" panose="02010609030101010101" charset="-122"/>
                <a:ea typeface="楷体_GB2312" panose="02010609030101010101" charset="-122"/>
              </a:rPr>
              <a:t>能够制作一张班级家庭住址汇总表，让方老师轻松地进行家访吗？</a:t>
            </a:r>
          </a:p>
        </p:txBody>
      </p:sp>
      <p:grpSp>
        <p:nvGrpSpPr>
          <p:cNvPr id="10" name="组合 9"/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12" name="稻壳儿原创设计师【幻雨工作室】_3"/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发现问题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276">
            <a:off x="766978" y="1213663"/>
            <a:ext cx="660847" cy="6608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6778"/>
          <a:stretch>
            <a:fillRect/>
          </a:stretch>
        </p:blipFill>
        <p:spPr>
          <a:xfrm>
            <a:off x="474345" y="2710815"/>
            <a:ext cx="4192270" cy="240919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2555" y="3053715"/>
            <a:ext cx="1708150" cy="52260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2520" y="2289175"/>
            <a:ext cx="92094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kumimoji="1"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将班级图书角或家中的图书进行编码，根据新的编码规则重新整理图书。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12502"/>
          <a:stretch>
            <a:fillRect/>
          </a:stretch>
        </p:blipFill>
        <p:spPr>
          <a:xfrm>
            <a:off x="10002977" y="3890665"/>
            <a:ext cx="1122226" cy="212530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828706" y="1022340"/>
            <a:ext cx="1471282" cy="1296000"/>
            <a:chOff x="-1769714" y="1758766"/>
            <a:chExt cx="1471282" cy="1296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-1769714" y="1758766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-1716999" y="218545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练一练</a:t>
              </a:r>
            </a:p>
          </p:txBody>
        </p:sp>
      </p:grpSp>
      <p:sp>
        <p:nvSpPr>
          <p:cNvPr id="8" name="圆角矩形 7">
            <a:hlinkClick r:id="rId9" action="ppaction://hlinksldjump"/>
            <a:extLst>
              <a:ext uri="{FF2B5EF4-FFF2-40B4-BE49-F238E27FC236}">
                <a16:creationId xmlns:a16="http://schemas.microsoft.com/office/drawing/2014/main" id="{3E6DCBDC-3BD0-9E51-B15E-68DCA6BA5B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10" name="圆角矩形 9">
            <a:hlinkClick r:id="rId10" action="ppaction://hlinksldjump"/>
            <a:extLst>
              <a:ext uri="{FF2B5EF4-FFF2-40B4-BE49-F238E27FC236}">
                <a16:creationId xmlns:a16="http://schemas.microsoft.com/office/drawing/2014/main" id="{2EA08A01-ECD1-3392-A013-EEB87D2DFBA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1" name="圆角矩形 10">
            <a:hlinkClick r:id="rId11" action="ppaction://hlinksldjump"/>
            <a:extLst>
              <a:ext uri="{FF2B5EF4-FFF2-40B4-BE49-F238E27FC236}">
                <a16:creationId xmlns:a16="http://schemas.microsoft.com/office/drawing/2014/main" id="{618BB7AB-CCC6-75FA-8653-767363D2C74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2" name="圆角矩形 11">
            <a:hlinkClick r:id="rId12" action="ppaction://hlinksldjump"/>
            <a:extLst>
              <a:ext uri="{FF2B5EF4-FFF2-40B4-BE49-F238E27FC236}">
                <a16:creationId xmlns:a16="http://schemas.microsoft.com/office/drawing/2014/main" id="{F19D6F3C-8049-B377-6498-55AA3C475AE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879475" y="1423670"/>
            <a:ext cx="1032954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711200" algn="l" defTabSz="266700" fontAlgn="auto">
              <a:spcBef>
                <a:spcPts val="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charset="0"/>
              <a:buChar char="u"/>
              <a:extLst>
                <a:ext uri="{35155182-B16C-46BC-9424-99874614C6A1}">
                  <wpsdc:indentchars xmlns="" xmlns:wpsdc="http://www.wps.cn/officeDocument/2017/drawingmlCustomData" val="-200" checksum="3603601876"/>
                </a:ext>
              </a:extLst>
            </a:pPr>
            <a:r>
              <a:rPr kumimoji="1" lang="zh-CN" altLang="en-US" sz="2800" dirty="0">
                <a:latin typeface="方正楷体_GBK" panose="02000000000000000000" charset="-122"/>
                <a:ea typeface="方正楷体_GBK" panose="02000000000000000000" charset="-122"/>
              </a:rPr>
              <a:t>根据你的学习情况单击点亮☆，如果不符合可以不点亮。</a:t>
            </a: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822325" y="1970405"/>
          <a:ext cx="10776585" cy="3126740"/>
        </p:xfrm>
        <a:graphic>
          <a:graphicData uri="http://schemas.openxmlformats.org/drawingml/2006/table">
            <a:tbl>
              <a:tblPr/>
              <a:tblGrid>
                <a:gridCol w="2432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6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7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735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</a:rPr>
                        <a:t>评</a:t>
                      </a:r>
                      <a:r>
                        <a:rPr lang="zh-CN" altLang="en-US" sz="2400" b="1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</a:rPr>
                        <a:t> </a:t>
                      </a:r>
                      <a:r>
                        <a:rPr lang="zh-CN" sz="2400" b="1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</a:rPr>
                        <a:t>价</a:t>
                      </a:r>
                      <a:r>
                        <a:rPr lang="zh-CN" altLang="en-US" sz="2400" b="1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</a:rPr>
                        <a:t> </a:t>
                      </a:r>
                      <a:r>
                        <a:rPr lang="zh-CN" sz="2400" b="1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</a:rPr>
                        <a:t>内</a:t>
                      </a:r>
                      <a:r>
                        <a:rPr lang="zh-CN" altLang="en-US" sz="2400" b="1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</a:rPr>
                        <a:t> </a:t>
                      </a:r>
                      <a:r>
                        <a:rPr lang="zh-CN" sz="2400" b="1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</a:rPr>
                        <a:t>容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en-US" sz="2400" b="1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  <a:sym typeface="+mn-ea"/>
                        </a:rPr>
                        <a:t>评价标准</a:t>
                      </a:r>
                      <a:endParaRPr lang="zh-CN" altLang="en-US" sz="2400" b="1">
                        <a:latin typeface="方正楷体_GBK" panose="02000000000000000000" charset="-122"/>
                        <a:ea typeface="方正楷体_GBK" panose="02000000000000000000" charset="-122"/>
                        <a:cs typeface="方正楷体_GBK" panose="02000000000000000000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400" b="1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</a:rPr>
                        <a:t>评价结果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方正楷体_GBK" panose="02000000000000000000" charset="-122"/>
                          <a:ea typeface="方正楷体_GBK" panose="02000000000000000000" charset="-122"/>
                        </a:rPr>
                        <a:t>活动规划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2000">
                          <a:latin typeface="方正楷体_GBK" panose="02000000000000000000" charset="-122"/>
                          <a:ea typeface="方正楷体_GBK" panose="02000000000000000000" charset="-122"/>
                          <a:sym typeface="+mn-ea"/>
                        </a:rPr>
                        <a:t>    </a:t>
                      </a:r>
                      <a:r>
                        <a:rPr lang="zh-CN" altLang="en-US" sz="2000">
                          <a:latin typeface="方正楷体_GBK" panose="02000000000000000000" charset="-122"/>
                          <a:ea typeface="方正楷体_GBK" panose="02000000000000000000" charset="-122"/>
                          <a:sym typeface="+mn-ea"/>
                        </a:rPr>
                        <a:t>能分析编码规则，说出自己家庭住址编码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方正楷体_GBK" panose="02000000000000000000" charset="-122"/>
                          <a:ea typeface="方正楷体_GBK" panose="02000000000000000000" charset="-122"/>
                        </a:rPr>
                        <a:t>   </a:t>
                      </a:r>
                      <a:endParaRPr lang="zh-CN" altLang="en-US" sz="2000">
                        <a:latin typeface="方正楷体_GBK" panose="02000000000000000000" charset="-122"/>
                        <a:ea typeface="方正楷体_GBK" panose="02000000000000000000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13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方正楷体_GBK" panose="02000000000000000000" charset="-122"/>
                          <a:ea typeface="方正楷体_GBK" panose="02000000000000000000" charset="-122"/>
                        </a:rPr>
                        <a:t>活动实施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2000">
                          <a:latin typeface="方正楷体_GBK" panose="02000000000000000000" charset="-122"/>
                          <a:ea typeface="方正楷体_GBK" panose="02000000000000000000" charset="-122"/>
                          <a:sym typeface="+mn-ea"/>
                        </a:rPr>
                        <a:t>    </a:t>
                      </a:r>
                      <a:r>
                        <a:rPr lang="zh-CN" altLang="en-US" sz="2000">
                          <a:latin typeface="方正楷体_GBK" panose="02000000000000000000" charset="-122"/>
                          <a:ea typeface="方正楷体_GBK" panose="02000000000000000000" charset="-122"/>
                          <a:sym typeface="+mn-ea"/>
                        </a:rPr>
                        <a:t>能小组合作，完成班级家庭住址编码</a:t>
                      </a:r>
                      <a:endParaRPr lang="zh-CN" altLang="en-US" sz="2000">
                        <a:latin typeface="方正楷体_GBK" panose="02000000000000000000" charset="-122"/>
                        <a:ea typeface="方正楷体_GBK" panose="02000000000000000000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方正楷体_GBK" panose="02000000000000000000" charset="-122"/>
                          <a:ea typeface="方正楷体_GBK" panose="02000000000000000000" charset="-122"/>
                        </a:rPr>
                        <a:t>     </a:t>
                      </a:r>
                      <a:endParaRPr lang="zh-CN" altLang="en-US" sz="2000">
                        <a:latin typeface="方正楷体_GBK" panose="02000000000000000000" charset="-122"/>
                        <a:ea typeface="方正楷体_GBK" panose="02000000000000000000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方正楷体_GBK" panose="02000000000000000000" charset="-122"/>
                          <a:ea typeface="方正楷体_GBK" panose="02000000000000000000" charset="-122"/>
                        </a:rPr>
                        <a:t>成果展示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2000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  <a:sym typeface="+mn-ea"/>
                        </a:rPr>
                        <a:t>   </a:t>
                      </a:r>
                      <a:r>
                        <a:rPr lang="zh-CN" altLang="en-US" sz="2000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  <a:sym typeface="+mn-ea"/>
                        </a:rPr>
                        <a:t>展示完整的班级家庭住址汇总表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</a:rPr>
                        <a:t>    </a:t>
                      </a:r>
                      <a:r>
                        <a:rPr lang="zh-CN" altLang="en-US" sz="2000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</a:rPr>
                        <a:t> 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247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方正楷体_GBK" panose="02000000000000000000" charset="-122"/>
                          <a:ea typeface="方正楷体_GBK" panose="02000000000000000000" charset="-122"/>
                        </a:rPr>
                        <a:t>项目活动参与情况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0">
                          <a:latin typeface="方正楷体_GBK" panose="02000000000000000000" charset="-122"/>
                          <a:ea typeface="方正楷体_GBK" panose="02000000000000000000" charset="-122"/>
                        </a:rPr>
                        <a:t>（此项由小组成员互评）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  <a:sym typeface="+mn-ea"/>
                        </a:rPr>
                        <a:t>   </a:t>
                      </a:r>
                      <a:r>
                        <a:rPr lang="zh-CN" sz="2000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  <a:sym typeface="+mn-ea"/>
                        </a:rPr>
                        <a:t>能积极参与小组活动</a:t>
                      </a:r>
                      <a:r>
                        <a:rPr lang="zh-CN" altLang="en-US" sz="2000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  <a:sym typeface="+mn-ea"/>
                        </a:rPr>
                        <a:t>，</a:t>
                      </a:r>
                      <a:r>
                        <a:rPr lang="zh-CN" sz="2000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  <a:sym typeface="+mn-ea"/>
                        </a:rPr>
                        <a:t>认真倾听</a:t>
                      </a:r>
                      <a:r>
                        <a:rPr lang="zh-CN" altLang="en-US" sz="2000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  <a:sym typeface="+mn-ea"/>
                        </a:rPr>
                        <a:t> ，</a:t>
                      </a:r>
                      <a:r>
                        <a:rPr lang="zh-CN" sz="2000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  <a:sym typeface="+mn-ea"/>
                        </a:rPr>
                        <a:t>乐于分享</a:t>
                      </a:r>
                      <a:endParaRPr lang="zh-CN" altLang="en-US" sz="2000">
                        <a:latin typeface="方正楷体_GBK" panose="02000000000000000000" charset="-122"/>
                        <a:ea typeface="方正楷体_GBK" panose="02000000000000000000" charset="-122"/>
                        <a:cs typeface="方正楷体_GBK" panose="02000000000000000000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方正楷体_GBK" panose="02000000000000000000" charset="-122"/>
                          <a:ea typeface="方正楷体_GBK" panose="02000000000000000000" charset="-122"/>
                          <a:cs typeface="方正楷体_GBK" panose="02000000000000000000" charset="-122"/>
                        </a:rPr>
                        <a:t>  </a:t>
                      </a:r>
                      <a:endParaRPr lang="zh-CN" sz="2000">
                        <a:latin typeface="方正楷体_GBK" panose="02000000000000000000" charset="-122"/>
                        <a:ea typeface="方正楷体_GBK" panose="02000000000000000000" charset="-122"/>
                        <a:cs typeface="方正楷体_GBK" panose="02000000000000000000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五角星 6"/>
          <p:cNvSpPr/>
          <p:nvPr/>
        </p:nvSpPr>
        <p:spPr>
          <a:xfrm>
            <a:off x="9095740" y="2573020"/>
            <a:ext cx="299085" cy="308610"/>
          </a:xfrm>
          <a:prstGeom prst="star5">
            <a:avLst/>
          </a:prstGeom>
          <a:solidFill>
            <a:srgbClr val="FFF6EA"/>
          </a:solidFill>
          <a:ln w="28575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五角星 2"/>
          <p:cNvSpPr/>
          <p:nvPr/>
        </p:nvSpPr>
        <p:spPr>
          <a:xfrm>
            <a:off x="10739120" y="2573020"/>
            <a:ext cx="299085" cy="308610"/>
          </a:xfrm>
          <a:prstGeom prst="star5">
            <a:avLst/>
          </a:prstGeom>
          <a:solidFill>
            <a:srgbClr val="FFF6EA"/>
          </a:solidFill>
          <a:ln w="28575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五角星 5"/>
          <p:cNvSpPr/>
          <p:nvPr/>
        </p:nvSpPr>
        <p:spPr>
          <a:xfrm>
            <a:off x="9829165" y="2573020"/>
            <a:ext cx="299085" cy="308610"/>
          </a:xfrm>
          <a:prstGeom prst="star5">
            <a:avLst/>
          </a:prstGeom>
          <a:solidFill>
            <a:srgbClr val="FFF6EA"/>
          </a:solidFill>
          <a:ln w="28575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五角星 8"/>
          <p:cNvSpPr/>
          <p:nvPr/>
        </p:nvSpPr>
        <p:spPr>
          <a:xfrm>
            <a:off x="9095740" y="3864610"/>
            <a:ext cx="299085" cy="308610"/>
          </a:xfrm>
          <a:prstGeom prst="star5">
            <a:avLst/>
          </a:prstGeom>
          <a:solidFill>
            <a:srgbClr val="FFF6EA"/>
          </a:solidFill>
          <a:ln w="28575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五角星 10"/>
          <p:cNvSpPr/>
          <p:nvPr/>
        </p:nvSpPr>
        <p:spPr>
          <a:xfrm>
            <a:off x="9095740" y="3219450"/>
            <a:ext cx="299085" cy="308610"/>
          </a:xfrm>
          <a:prstGeom prst="star5">
            <a:avLst/>
          </a:prstGeom>
          <a:solidFill>
            <a:srgbClr val="FFF6EA"/>
          </a:solidFill>
          <a:ln w="28575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五角星 11"/>
          <p:cNvSpPr/>
          <p:nvPr/>
        </p:nvSpPr>
        <p:spPr>
          <a:xfrm>
            <a:off x="9829165" y="3864610"/>
            <a:ext cx="299085" cy="308610"/>
          </a:xfrm>
          <a:prstGeom prst="star5">
            <a:avLst/>
          </a:prstGeom>
          <a:solidFill>
            <a:srgbClr val="FFF6EA"/>
          </a:solidFill>
          <a:ln w="28575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15" name="五角星 14"/>
          <p:cNvSpPr/>
          <p:nvPr/>
        </p:nvSpPr>
        <p:spPr>
          <a:xfrm>
            <a:off x="10739120" y="3219450"/>
            <a:ext cx="299085" cy="308610"/>
          </a:xfrm>
          <a:prstGeom prst="star5">
            <a:avLst/>
          </a:prstGeom>
          <a:solidFill>
            <a:srgbClr val="FFF6EA"/>
          </a:solidFill>
          <a:ln w="28575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五角星 16"/>
          <p:cNvSpPr/>
          <p:nvPr/>
        </p:nvSpPr>
        <p:spPr>
          <a:xfrm>
            <a:off x="9829165" y="3219450"/>
            <a:ext cx="299085" cy="308610"/>
          </a:xfrm>
          <a:prstGeom prst="star5">
            <a:avLst/>
          </a:prstGeom>
          <a:solidFill>
            <a:srgbClr val="FFF6EA"/>
          </a:solidFill>
          <a:ln w="28575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五角星 17"/>
          <p:cNvSpPr/>
          <p:nvPr/>
        </p:nvSpPr>
        <p:spPr>
          <a:xfrm>
            <a:off x="10739120" y="3864610"/>
            <a:ext cx="299085" cy="308610"/>
          </a:xfrm>
          <a:prstGeom prst="star5">
            <a:avLst/>
          </a:prstGeom>
          <a:solidFill>
            <a:srgbClr val="FFF6EA"/>
          </a:solidFill>
          <a:ln w="28575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五角星 18"/>
          <p:cNvSpPr/>
          <p:nvPr/>
        </p:nvSpPr>
        <p:spPr>
          <a:xfrm>
            <a:off x="9095740" y="4533265"/>
            <a:ext cx="299085" cy="308610"/>
          </a:xfrm>
          <a:prstGeom prst="star5">
            <a:avLst/>
          </a:prstGeom>
          <a:solidFill>
            <a:srgbClr val="FFF6EA"/>
          </a:solidFill>
          <a:ln w="28575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https://img8.file.cache.docer.com/storage/1633955571443777338/6d43e51b-e330-40e6-ad64-5c5bb335abcevcgv1.jpg" descr="卡通星星笑脸插画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560000">
            <a:off x="10434320" y="1113790"/>
            <a:ext cx="1108075" cy="1141730"/>
          </a:xfrm>
          <a:prstGeom prst="rect">
            <a:avLst/>
          </a:prstGeom>
        </p:spPr>
      </p:pic>
      <p:pic>
        <p:nvPicPr>
          <p:cNvPr id="25" name="https://img8.file.cache.docer.com/storage/1633955571443777338/6d43e51b-e330-40e6-ad64-5c5bb335abcevcgv1.jpg" descr="卡通星星笑脸插画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0000">
            <a:off x="9682480" y="778510"/>
            <a:ext cx="667385" cy="687705"/>
          </a:xfrm>
          <a:prstGeom prst="rect">
            <a:avLst/>
          </a:prstGeom>
        </p:spPr>
      </p:pic>
      <p:pic>
        <p:nvPicPr>
          <p:cNvPr id="26" name="https://img8.file.cache.docer.com/storage/1633955571443777338/6d43e51b-e330-40e6-ad64-5c5bb335abcevcgv1.jpg" descr="卡通星星笑脸插画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20000">
            <a:off x="11316970" y="2195830"/>
            <a:ext cx="504190" cy="52006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713720" y="213995"/>
            <a:ext cx="1478280" cy="412750"/>
            <a:chOff x="16872" y="337"/>
            <a:chExt cx="2328" cy="650"/>
          </a:xfrm>
        </p:grpSpPr>
        <p:sp>
          <p:nvSpPr>
            <p:cNvPr id="5" name="五边形 4"/>
            <p:cNvSpPr/>
            <p:nvPr/>
          </p:nvSpPr>
          <p:spPr>
            <a:xfrm flipH="1">
              <a:off x="16872" y="337"/>
              <a:ext cx="2328" cy="650"/>
            </a:xfrm>
            <a:prstGeom prst="homePlate">
              <a:avLst>
                <a:gd name="adj" fmla="val 60931"/>
              </a:avLst>
            </a:prstGeom>
            <a:solidFill>
              <a:schemeClr val="accent2">
                <a:lumMod val="20000"/>
                <a:lumOff val="80000"/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五边形 7"/>
            <p:cNvSpPr/>
            <p:nvPr/>
          </p:nvSpPr>
          <p:spPr>
            <a:xfrm flipH="1">
              <a:off x="16955" y="371"/>
              <a:ext cx="2245" cy="558"/>
            </a:xfrm>
            <a:prstGeom prst="homePlate">
              <a:avLst>
                <a:gd name="adj" fmla="val 6093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7314" y="394"/>
              <a:ext cx="1878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>
                  <a:solidFill>
                    <a:schemeClr val="bg1"/>
                  </a:solidFill>
                  <a:latin typeface="板报体" panose="00000500000000000000" charset="-122"/>
                  <a:ea typeface="板报体" panose="00000500000000000000" charset="-122"/>
                </a:rPr>
                <a:t>项目</a:t>
              </a:r>
              <a:r>
                <a:rPr lang="zh-CN" altLang="en-US">
                  <a:solidFill>
                    <a:schemeClr val="bg1"/>
                  </a:solidFill>
                  <a:latin typeface="板报体" panose="00000500000000000000" charset="-122"/>
                  <a:ea typeface="板报体" panose="00000500000000000000" charset="-122"/>
                  <a:sym typeface="+mn-ea"/>
                </a:rPr>
                <a:t>评价</a:t>
              </a:r>
            </a:p>
          </p:txBody>
        </p:sp>
      </p:grpSp>
      <p:sp>
        <p:nvSpPr>
          <p:cNvPr id="16" name="五角星 15"/>
          <p:cNvSpPr/>
          <p:nvPr/>
        </p:nvSpPr>
        <p:spPr>
          <a:xfrm>
            <a:off x="9829165" y="4562475"/>
            <a:ext cx="299085" cy="308610"/>
          </a:xfrm>
          <a:prstGeom prst="star5">
            <a:avLst/>
          </a:prstGeom>
          <a:solidFill>
            <a:srgbClr val="FFF6EA"/>
          </a:solidFill>
          <a:ln w="28575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20" name="五角星 19"/>
          <p:cNvSpPr/>
          <p:nvPr/>
        </p:nvSpPr>
        <p:spPr>
          <a:xfrm>
            <a:off x="10739120" y="4533900"/>
            <a:ext cx="299085" cy="308610"/>
          </a:xfrm>
          <a:prstGeom prst="star5">
            <a:avLst/>
          </a:prstGeom>
          <a:solidFill>
            <a:srgbClr val="FFF6EA"/>
          </a:solidFill>
          <a:ln w="28575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828071" y="523865"/>
            <a:ext cx="1471282" cy="1296000"/>
            <a:chOff x="-1769714" y="1758766"/>
            <a:chExt cx="1471282" cy="129600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-1769714" y="1758766"/>
              <a:ext cx="1471282" cy="1296000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-1716999" y="218545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评一评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3308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3308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3308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3308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3308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3308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3308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3308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3308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3308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3308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3308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 bldLvl="0" animBg="1"/>
      <p:bldP spid="6" grpId="0" bldLvl="0" animBg="1"/>
      <p:bldP spid="9" grpId="0" bldLvl="0" animBg="1"/>
      <p:bldP spid="11" grpId="0" bldLvl="0" animBg="1"/>
      <p:bldP spid="12" grpId="0" bldLvl="0" animBg="1"/>
      <p:bldP spid="15" grpId="0" bldLvl="0" animBg="1"/>
      <p:bldP spid="17" grpId="0" bldLvl="0" animBg="1"/>
      <p:bldP spid="18" grpId="0" bldLvl="0" animBg="1"/>
      <p:bldP spid="19" grpId="0" bldLvl="0" animBg="1"/>
      <p:bldP spid="16" grpId="0" bldLvl="0" animBg="1"/>
      <p:bldP spid="2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3286060" y="9427016"/>
            <a:ext cx="5040000" cy="0"/>
          </a:xfrm>
          <a:prstGeom prst="line">
            <a:avLst/>
          </a:prstGeom>
          <a:ln>
            <a:solidFill>
              <a:srgbClr val="A5B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486817" y="2042669"/>
            <a:ext cx="5483860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 制作家庭住址汇总表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815136"/>
            <a:ext cx="584041" cy="46982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63881" y="900593"/>
            <a:ext cx="34958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积极参与班级管理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80760" y="900593"/>
            <a:ext cx="4644916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四年级下册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396" y="2952712"/>
            <a:ext cx="3708684" cy="3708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E35BA0-5881-6C30-6697-61AB0A294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060" y="2979547"/>
            <a:ext cx="7442200" cy="1282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67586" y="2654272"/>
            <a:ext cx="7167882" cy="932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制作家庭住址汇总表，方便班主任走访每个同学的家庭。</a:t>
            </a:r>
          </a:p>
        </p:txBody>
      </p:sp>
      <p:grpSp>
        <p:nvGrpSpPr>
          <p:cNvPr id="10" name="组合 9"/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12" name="稻壳儿原创设计师【幻雨工作室】_3"/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明确目标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15" t="34563" r="28604" b="38834"/>
          <a:stretch>
            <a:fillRect/>
          </a:stretch>
        </p:blipFill>
        <p:spPr>
          <a:xfrm>
            <a:off x="716885" y="1258883"/>
            <a:ext cx="741168" cy="58541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2681579" y="2523158"/>
            <a:ext cx="571734" cy="623044"/>
            <a:chOff x="3931834" y="2087652"/>
            <a:chExt cx="571734" cy="623044"/>
          </a:xfrm>
        </p:grpSpPr>
        <p:sp>
          <p:nvSpPr>
            <p:cNvPr id="17" name="矩形 16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>
            <p:custDataLst>
              <p:tags r:id="rId3"/>
            </p:custDataLst>
          </p:nvPr>
        </p:nvGrpSpPr>
        <p:grpSpPr>
          <a:xfrm>
            <a:off x="2681579" y="3541015"/>
            <a:ext cx="571734" cy="623044"/>
            <a:chOff x="3931834" y="2087652"/>
            <a:chExt cx="571734" cy="623044"/>
          </a:xfrm>
        </p:grpSpPr>
        <p:sp>
          <p:nvSpPr>
            <p:cNvPr id="20" name="矩形 19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3253313" y="3672129"/>
            <a:ext cx="7167882" cy="932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了解常见形式的编码及其应用，知道掌握编码规则是读懂编码的前提。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1"/>
          <p:cNvSpPr/>
          <p:nvPr/>
        </p:nvSpPr>
        <p:spPr bwMode="auto">
          <a:xfrm>
            <a:off x="1253148" y="1878753"/>
            <a:ext cx="9580165" cy="2120450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  <a:gd name="connsiteX0" fmla="*/ 0 w 10000"/>
              <a:gd name="connsiteY0" fmla="*/ 8295 h 8580"/>
              <a:gd name="connsiteX1" fmla="*/ 2348 w 10000"/>
              <a:gd name="connsiteY1" fmla="*/ 3545 h 8580"/>
              <a:gd name="connsiteX2" fmla="*/ 4356 w 10000"/>
              <a:gd name="connsiteY2" fmla="*/ 6977 h 8580"/>
              <a:gd name="connsiteX3" fmla="*/ 6266 w 10000"/>
              <a:gd name="connsiteY3" fmla="*/ 3101 h 8580"/>
              <a:gd name="connsiteX4" fmla="*/ 8186 w 10000"/>
              <a:gd name="connsiteY4" fmla="*/ 4641 h 8580"/>
              <a:gd name="connsiteX5" fmla="*/ 10000 w 10000"/>
              <a:gd name="connsiteY5" fmla="*/ 0 h 8580"/>
              <a:gd name="connsiteX0-1" fmla="*/ 0 w 10000"/>
              <a:gd name="connsiteY0-2" fmla="*/ 9668 h 10374"/>
              <a:gd name="connsiteX1-3" fmla="*/ 2348 w 10000"/>
              <a:gd name="connsiteY1-4" fmla="*/ 4132 h 10374"/>
              <a:gd name="connsiteX2-5" fmla="*/ 4356 w 10000"/>
              <a:gd name="connsiteY2-6" fmla="*/ 10374 h 10374"/>
              <a:gd name="connsiteX3-7" fmla="*/ 6266 w 10000"/>
              <a:gd name="connsiteY3-8" fmla="*/ 3614 h 10374"/>
              <a:gd name="connsiteX4-9" fmla="*/ 8186 w 10000"/>
              <a:gd name="connsiteY4-10" fmla="*/ 5409 h 10374"/>
              <a:gd name="connsiteX5-11" fmla="*/ 10000 w 10000"/>
              <a:gd name="connsiteY5-12" fmla="*/ 0 h 10374"/>
              <a:gd name="connsiteX0-13" fmla="*/ 0 w 10000"/>
              <a:gd name="connsiteY0-14" fmla="*/ 9668 h 10376"/>
              <a:gd name="connsiteX1-15" fmla="*/ 2348 w 10000"/>
              <a:gd name="connsiteY1-16" fmla="*/ 4132 h 10376"/>
              <a:gd name="connsiteX2-17" fmla="*/ 4356 w 10000"/>
              <a:gd name="connsiteY2-18" fmla="*/ 10374 h 10376"/>
              <a:gd name="connsiteX3-19" fmla="*/ 5821 w 10000"/>
              <a:gd name="connsiteY3-20" fmla="*/ 3248 h 10376"/>
              <a:gd name="connsiteX4-21" fmla="*/ 8186 w 10000"/>
              <a:gd name="connsiteY4-22" fmla="*/ 5409 h 10376"/>
              <a:gd name="connsiteX5-23" fmla="*/ 10000 w 10000"/>
              <a:gd name="connsiteY5-24" fmla="*/ 0 h 10376"/>
              <a:gd name="connsiteX0-25" fmla="*/ 0 w 10000"/>
              <a:gd name="connsiteY0-26" fmla="*/ 9668 h 10376"/>
              <a:gd name="connsiteX1-27" fmla="*/ 2348 w 10000"/>
              <a:gd name="connsiteY1-28" fmla="*/ 4132 h 10376"/>
              <a:gd name="connsiteX2-29" fmla="*/ 4356 w 10000"/>
              <a:gd name="connsiteY2-30" fmla="*/ 10374 h 10376"/>
              <a:gd name="connsiteX3-31" fmla="*/ 5821 w 10000"/>
              <a:gd name="connsiteY3-32" fmla="*/ 3248 h 10376"/>
              <a:gd name="connsiteX4-33" fmla="*/ 8186 w 10000"/>
              <a:gd name="connsiteY4-34" fmla="*/ 5409 h 10376"/>
              <a:gd name="connsiteX5-35" fmla="*/ 10000 w 10000"/>
              <a:gd name="connsiteY5-36" fmla="*/ 0 h 10376"/>
              <a:gd name="connsiteX0-37" fmla="*/ 0 w 10000"/>
              <a:gd name="connsiteY0-38" fmla="*/ 9668 h 10376"/>
              <a:gd name="connsiteX1-39" fmla="*/ 2348 w 10000"/>
              <a:gd name="connsiteY1-40" fmla="*/ 4132 h 10376"/>
              <a:gd name="connsiteX2-41" fmla="*/ 4356 w 10000"/>
              <a:gd name="connsiteY2-42" fmla="*/ 10374 h 10376"/>
              <a:gd name="connsiteX3-43" fmla="*/ 5821 w 10000"/>
              <a:gd name="connsiteY3-44" fmla="*/ 3248 h 10376"/>
              <a:gd name="connsiteX4-45" fmla="*/ 8631 w 10000"/>
              <a:gd name="connsiteY4-46" fmla="*/ 7651 h 10376"/>
              <a:gd name="connsiteX5-47" fmla="*/ 10000 w 10000"/>
              <a:gd name="connsiteY5-48" fmla="*/ 0 h 10376"/>
              <a:gd name="connsiteX0-49" fmla="*/ 0 w 10000"/>
              <a:gd name="connsiteY0-50" fmla="*/ 9668 h 10376"/>
              <a:gd name="connsiteX1-51" fmla="*/ 2348 w 10000"/>
              <a:gd name="connsiteY1-52" fmla="*/ 4132 h 10376"/>
              <a:gd name="connsiteX2-53" fmla="*/ 4356 w 10000"/>
              <a:gd name="connsiteY2-54" fmla="*/ 10374 h 10376"/>
              <a:gd name="connsiteX3-55" fmla="*/ 5821 w 10000"/>
              <a:gd name="connsiteY3-56" fmla="*/ 3248 h 10376"/>
              <a:gd name="connsiteX4-57" fmla="*/ 8631 w 10000"/>
              <a:gd name="connsiteY4-58" fmla="*/ 7651 h 10376"/>
              <a:gd name="connsiteX5-59" fmla="*/ 10000 w 10000"/>
              <a:gd name="connsiteY5-60" fmla="*/ 0 h 10376"/>
              <a:gd name="connsiteX0-61" fmla="*/ 0 w 10000"/>
              <a:gd name="connsiteY0-62" fmla="*/ 9668 h 10395"/>
              <a:gd name="connsiteX1-63" fmla="*/ 2363 w 10000"/>
              <a:gd name="connsiteY1-64" fmla="*/ 5595 h 10395"/>
              <a:gd name="connsiteX2-65" fmla="*/ 4356 w 10000"/>
              <a:gd name="connsiteY2-66" fmla="*/ 10374 h 10395"/>
              <a:gd name="connsiteX3-67" fmla="*/ 5821 w 10000"/>
              <a:gd name="connsiteY3-68" fmla="*/ 3248 h 10395"/>
              <a:gd name="connsiteX4-69" fmla="*/ 8631 w 10000"/>
              <a:gd name="connsiteY4-70" fmla="*/ 7651 h 10395"/>
              <a:gd name="connsiteX5-71" fmla="*/ 10000 w 10000"/>
              <a:gd name="connsiteY5-72" fmla="*/ 0 h 10395"/>
              <a:gd name="connsiteX0-73" fmla="*/ 0 w 9911"/>
              <a:gd name="connsiteY0-74" fmla="*/ 6552 h 10397"/>
              <a:gd name="connsiteX1-75" fmla="*/ 2274 w 9911"/>
              <a:gd name="connsiteY1-76" fmla="*/ 5595 h 10397"/>
              <a:gd name="connsiteX2-77" fmla="*/ 4267 w 9911"/>
              <a:gd name="connsiteY2-78" fmla="*/ 10374 h 10397"/>
              <a:gd name="connsiteX3-79" fmla="*/ 5732 w 9911"/>
              <a:gd name="connsiteY3-80" fmla="*/ 3248 h 10397"/>
              <a:gd name="connsiteX4-81" fmla="*/ 8542 w 9911"/>
              <a:gd name="connsiteY4-82" fmla="*/ 7651 h 10397"/>
              <a:gd name="connsiteX5-83" fmla="*/ 9911 w 9911"/>
              <a:gd name="connsiteY5-84" fmla="*/ 0 h 10397"/>
              <a:gd name="connsiteX0-85" fmla="*/ 0 w 10000"/>
              <a:gd name="connsiteY0-86" fmla="*/ 6302 h 9983"/>
              <a:gd name="connsiteX1-87" fmla="*/ 2294 w 10000"/>
              <a:gd name="connsiteY1-88" fmla="*/ 5381 h 9983"/>
              <a:gd name="connsiteX2-89" fmla="*/ 4305 w 10000"/>
              <a:gd name="connsiteY2-90" fmla="*/ 9978 h 9983"/>
              <a:gd name="connsiteX3-91" fmla="*/ 6172 w 10000"/>
              <a:gd name="connsiteY3-92" fmla="*/ 4304 h 9983"/>
              <a:gd name="connsiteX4-93" fmla="*/ 8619 w 10000"/>
              <a:gd name="connsiteY4-94" fmla="*/ 7359 h 9983"/>
              <a:gd name="connsiteX5-95" fmla="*/ 10000 w 10000"/>
              <a:gd name="connsiteY5-96" fmla="*/ 0 h 9983"/>
              <a:gd name="connsiteX0-97" fmla="*/ 0 w 10000"/>
              <a:gd name="connsiteY0-98" fmla="*/ 6313 h 10000"/>
              <a:gd name="connsiteX1-99" fmla="*/ 2294 w 10000"/>
              <a:gd name="connsiteY1-100" fmla="*/ 5390 h 10000"/>
              <a:gd name="connsiteX2-101" fmla="*/ 4305 w 10000"/>
              <a:gd name="connsiteY2-102" fmla="*/ 9995 h 10000"/>
              <a:gd name="connsiteX3-103" fmla="*/ 6172 w 10000"/>
              <a:gd name="connsiteY3-104" fmla="*/ 4311 h 10000"/>
              <a:gd name="connsiteX4-105" fmla="*/ 8619 w 10000"/>
              <a:gd name="connsiteY4-106" fmla="*/ 7372 h 10000"/>
              <a:gd name="connsiteX5-107" fmla="*/ 10000 w 10000"/>
              <a:gd name="connsiteY5-108" fmla="*/ 0 h 10000"/>
              <a:gd name="connsiteX0-109" fmla="*/ 0 w 10000"/>
              <a:gd name="connsiteY0-110" fmla="*/ 6313 h 10000"/>
              <a:gd name="connsiteX1-111" fmla="*/ 2294 w 10000"/>
              <a:gd name="connsiteY1-112" fmla="*/ 5390 h 10000"/>
              <a:gd name="connsiteX2-113" fmla="*/ 4305 w 10000"/>
              <a:gd name="connsiteY2-114" fmla="*/ 9995 h 10000"/>
              <a:gd name="connsiteX3-115" fmla="*/ 6172 w 10000"/>
              <a:gd name="connsiteY3-116" fmla="*/ 4311 h 10000"/>
              <a:gd name="connsiteX4-117" fmla="*/ 9038 w 10000"/>
              <a:gd name="connsiteY4-118" fmla="*/ 7690 h 10000"/>
              <a:gd name="connsiteX5-119" fmla="*/ 10000 w 10000"/>
              <a:gd name="connsiteY5-120" fmla="*/ 0 h 10000"/>
              <a:gd name="connsiteX0-121" fmla="*/ 0 w 10000"/>
              <a:gd name="connsiteY0-122" fmla="*/ 6313 h 10000"/>
              <a:gd name="connsiteX1-123" fmla="*/ 2294 w 10000"/>
              <a:gd name="connsiteY1-124" fmla="*/ 5390 h 10000"/>
              <a:gd name="connsiteX2-125" fmla="*/ 4305 w 10000"/>
              <a:gd name="connsiteY2-126" fmla="*/ 9995 h 10000"/>
              <a:gd name="connsiteX3-127" fmla="*/ 6172 w 10000"/>
              <a:gd name="connsiteY3-128" fmla="*/ 4311 h 10000"/>
              <a:gd name="connsiteX4-129" fmla="*/ 9038 w 10000"/>
              <a:gd name="connsiteY4-130" fmla="*/ 7690 h 10000"/>
              <a:gd name="connsiteX5-131" fmla="*/ 10000 w 10000"/>
              <a:gd name="connsiteY5-132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0">
                <a:moveTo>
                  <a:pt x="0" y="6313"/>
                </a:moveTo>
                <a:cubicBezTo>
                  <a:pt x="1498" y="8227"/>
                  <a:pt x="1577" y="4777"/>
                  <a:pt x="2294" y="5390"/>
                </a:cubicBezTo>
                <a:cubicBezTo>
                  <a:pt x="3012" y="6004"/>
                  <a:pt x="3659" y="10174"/>
                  <a:pt x="4305" y="9995"/>
                </a:cubicBezTo>
                <a:cubicBezTo>
                  <a:pt x="4951" y="9816"/>
                  <a:pt x="5383" y="4695"/>
                  <a:pt x="6172" y="4311"/>
                </a:cubicBezTo>
                <a:cubicBezTo>
                  <a:pt x="6961" y="3927"/>
                  <a:pt x="7900" y="9595"/>
                  <a:pt x="9038" y="7690"/>
                </a:cubicBezTo>
                <a:cubicBezTo>
                  <a:pt x="9937" y="7559"/>
                  <a:pt x="8623" y="1047"/>
                  <a:pt x="10000" y="0"/>
                </a:cubicBezTo>
              </a:path>
            </a:pathLst>
          </a:custGeom>
          <a:noFill/>
          <a:ln w="15875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700" b="0">
              <a:solidFill>
                <a:srgbClr val="97999B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1014171" y="1651479"/>
            <a:ext cx="3411703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分析家庭住址的组成</a:t>
            </a:r>
            <a:endParaRPr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了解家庭住址的一般格式</a:t>
            </a:r>
          </a:p>
          <a:p>
            <a:pPr>
              <a:lnSpc>
                <a:spcPct val="150000"/>
              </a:lnSpc>
            </a:pPr>
            <a:r>
              <a:rPr lang="en-US" altLang="id-ID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确定家庭住址的整理规则</a:t>
            </a:r>
            <a:endParaRPr lang="en-US" altLang="id-ID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AutoShape 60"/>
          <p:cNvSpPr/>
          <p:nvPr/>
        </p:nvSpPr>
        <p:spPr bwMode="auto">
          <a:xfrm>
            <a:off x="6659957" y="2778395"/>
            <a:ext cx="347119" cy="347116"/>
          </a:xfrm>
          <a:custGeom>
            <a:avLst/>
            <a:gdLst>
              <a:gd name="T0" fmla="*/ 197644 w 21600"/>
              <a:gd name="T1" fmla="*/ 197644 h 21592"/>
              <a:gd name="T2" fmla="*/ 197644 w 21600"/>
              <a:gd name="T3" fmla="*/ 197644 h 21592"/>
              <a:gd name="T4" fmla="*/ 197644 w 21600"/>
              <a:gd name="T5" fmla="*/ 197644 h 21592"/>
              <a:gd name="T6" fmla="*/ 197644 w 21600"/>
              <a:gd name="T7" fmla="*/ 197644 h 2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endParaRPr lang="en-US" sz="2700" b="0">
              <a:solidFill>
                <a:srgbClr val="97999B"/>
              </a:solidFill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562" y="1480699"/>
            <a:ext cx="1471254" cy="1471254"/>
          </a:xfrm>
          <a:prstGeom prst="rect">
            <a:avLst/>
          </a:prstGeom>
        </p:spPr>
      </p:pic>
      <p:sp>
        <p:nvSpPr>
          <p:cNvPr id="70" name="TextBox 8"/>
          <p:cNvSpPr txBox="1"/>
          <p:nvPr/>
        </p:nvSpPr>
        <p:spPr>
          <a:xfrm>
            <a:off x="3908967" y="4236125"/>
            <a:ext cx="293906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收集家庭住址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整理家庭住址</a:t>
            </a:r>
            <a:endParaRPr lang="id-ID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TextBox 8"/>
          <p:cNvSpPr txBox="1"/>
          <p:nvPr/>
        </p:nvSpPr>
        <p:spPr>
          <a:xfrm>
            <a:off x="6169660" y="1751965"/>
            <a:ext cx="27089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生活中常见的编码</a:t>
            </a:r>
            <a:endParaRPr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编码的一般组成</a:t>
            </a:r>
            <a:endParaRPr lang="id-ID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24" y="2989491"/>
            <a:ext cx="1330405" cy="525974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73" y="3680756"/>
            <a:ext cx="1329457" cy="5256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93" y="2689153"/>
            <a:ext cx="1329459" cy="5256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66" y="3277438"/>
            <a:ext cx="1329459" cy="525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8"/>
          <p:cNvSpPr txBox="1"/>
          <p:nvPr/>
        </p:nvSpPr>
        <p:spPr>
          <a:xfrm>
            <a:off x="4299585" y="3647440"/>
            <a:ext cx="53695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分析家庭住址的组成</a:t>
            </a:r>
            <a:endParaRPr lang="en-US" altLang="zh-CN" sz="24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了解家庭住址的一般格式</a:t>
            </a:r>
          </a:p>
          <a:p>
            <a:pPr indent="0" fontAlgn="auto">
              <a:lnSpc>
                <a:spcPct val="150000"/>
              </a:lnSpc>
            </a:pPr>
            <a:r>
              <a:rPr lang="en-US" altLang="id-ID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确定家庭住址的整理规则</a:t>
            </a:r>
            <a:endPara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" name="AutoShape 60"/>
          <p:cNvSpPr/>
          <p:nvPr/>
        </p:nvSpPr>
        <p:spPr bwMode="auto">
          <a:xfrm>
            <a:off x="6659957" y="2778395"/>
            <a:ext cx="347119" cy="347116"/>
          </a:xfrm>
          <a:custGeom>
            <a:avLst/>
            <a:gdLst>
              <a:gd name="T0" fmla="*/ 197644 w 21600"/>
              <a:gd name="T1" fmla="*/ 197644 h 21592"/>
              <a:gd name="T2" fmla="*/ 197644 w 21600"/>
              <a:gd name="T3" fmla="*/ 197644 h 21592"/>
              <a:gd name="T4" fmla="*/ 197644 w 21600"/>
              <a:gd name="T5" fmla="*/ 197644 h 21592"/>
              <a:gd name="T6" fmla="*/ 197644 w 21600"/>
              <a:gd name="T7" fmla="*/ 197644 h 2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endParaRPr lang="en-US" sz="2700" b="0">
              <a:solidFill>
                <a:srgbClr val="97999B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704415"/>
            <a:ext cx="4914900" cy="1943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0634" y="4543935"/>
            <a:ext cx="507398" cy="324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0634" y="3904490"/>
            <a:ext cx="507398" cy="324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0634" y="5076700"/>
            <a:ext cx="507398" cy="32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4618355" y="3649980"/>
            <a:ext cx="4538345" cy="369760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269875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        </a:t>
            </a:r>
            <a:r>
              <a:rPr lang="zh-CN" altLang="en-US" sz="240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汉字 </a:t>
            </a:r>
            <a:endParaRPr lang="en-US" altLang="zh-CN" sz="240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269875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        </a:t>
            </a:r>
            <a:r>
              <a:rPr lang="zh-CN" altLang="en-US" sz="240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数字</a:t>
            </a:r>
            <a:r>
              <a:rPr lang="en-US" altLang="zh-CN" sz="240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 </a:t>
            </a:r>
            <a:r>
              <a:rPr lang="zh-CN" altLang="en-US" sz="240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 </a:t>
            </a:r>
            <a:r>
              <a:rPr lang="en-US" altLang="zh-CN" sz="240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 </a:t>
            </a:r>
          </a:p>
          <a:p>
            <a:pPr marL="0" indent="269875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        </a:t>
            </a:r>
            <a:r>
              <a:rPr lang="zh-CN" altLang="en-US" sz="240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字母</a:t>
            </a:r>
            <a:endParaRPr lang="en-US" altLang="zh-CN" sz="240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269875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u="sng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                    </a:t>
            </a:r>
          </a:p>
        </p:txBody>
      </p:sp>
      <p:sp>
        <p:nvSpPr>
          <p:cNvPr id="23" name="矩形 22"/>
          <p:cNvSpPr/>
          <p:nvPr/>
        </p:nvSpPr>
        <p:spPr>
          <a:xfrm>
            <a:off x="5027930" y="3902710"/>
            <a:ext cx="283210" cy="273050"/>
          </a:xfrm>
          <a:prstGeom prst="rect">
            <a:avLst/>
          </a:prstGeom>
          <a:solidFill>
            <a:schemeClr val="bg1"/>
          </a:solidFill>
          <a:ln w="254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275746" y="680710"/>
            <a:ext cx="1471282" cy="1296000"/>
            <a:chOff x="1275746" y="984066"/>
            <a:chExt cx="1471282" cy="1296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275746" y="984066"/>
              <a:ext cx="1471282" cy="129600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384341" y="140186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找一找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0012" r="23771"/>
          <a:stretch>
            <a:fillRect/>
          </a:stretch>
        </p:blipFill>
        <p:spPr>
          <a:xfrm>
            <a:off x="9910354" y="4610510"/>
            <a:ext cx="1332411" cy="134872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860" y="2193290"/>
            <a:ext cx="8131175" cy="1593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10543" y="1098839"/>
            <a:ext cx="730308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门牌号有哪些</a:t>
            </a:r>
            <a:r>
              <a:rPr kumimoji="1"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共同点</a:t>
            </a:r>
            <a:r>
              <a:rPr kumimoji="1"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？</a:t>
            </a:r>
          </a:p>
        </p:txBody>
      </p:sp>
      <p:pic>
        <p:nvPicPr>
          <p:cNvPr id="28" name="图片 27" descr="对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27613" y="3877945"/>
            <a:ext cx="283845" cy="28384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027930" y="4421505"/>
            <a:ext cx="251460" cy="251460"/>
          </a:xfrm>
          <a:prstGeom prst="rect">
            <a:avLst/>
          </a:prstGeom>
          <a:solidFill>
            <a:schemeClr val="bg1"/>
          </a:solidFill>
          <a:ln w="254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027930" y="4982845"/>
            <a:ext cx="251460" cy="251460"/>
          </a:xfrm>
          <a:prstGeom prst="rect">
            <a:avLst/>
          </a:prstGeom>
          <a:solidFill>
            <a:schemeClr val="bg1"/>
          </a:solidFill>
          <a:ln w="254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027930" y="5544185"/>
            <a:ext cx="251460" cy="251460"/>
          </a:xfrm>
          <a:prstGeom prst="rect">
            <a:avLst/>
          </a:prstGeom>
          <a:solidFill>
            <a:schemeClr val="bg1"/>
          </a:solidFill>
          <a:ln w="254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546860" y="4481195"/>
            <a:ext cx="28479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269875" algn="l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C0000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【单击方框打</a:t>
            </a:r>
            <a:r>
              <a:rPr lang="en-US" altLang="zh-CN" sz="2000">
                <a:solidFill>
                  <a:srgbClr val="C0000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“</a:t>
            </a:r>
            <a:r>
              <a:rPr lang="en-US" altLang="zh-CN" sz="1400">
                <a:solidFill>
                  <a:srgbClr val="C0000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√</a:t>
            </a:r>
            <a:r>
              <a:rPr lang="en-US" altLang="zh-CN" sz="2000">
                <a:solidFill>
                  <a:srgbClr val="C0000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”</a:t>
            </a:r>
            <a:r>
              <a:rPr lang="zh-CN" altLang="en-US" sz="2000">
                <a:solidFill>
                  <a:srgbClr val="C0000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】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934720" y="3903980"/>
            <a:ext cx="35769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门牌号有哪些信息组成：</a:t>
            </a:r>
          </a:p>
        </p:txBody>
      </p:sp>
      <p:pic>
        <p:nvPicPr>
          <p:cNvPr id="20" name="图片 19" descr="对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27613" y="4392930"/>
            <a:ext cx="283845" cy="283845"/>
          </a:xfrm>
          <a:prstGeom prst="rect">
            <a:avLst/>
          </a:prstGeom>
        </p:spPr>
      </p:pic>
      <p:pic>
        <p:nvPicPr>
          <p:cNvPr id="21" name="图片 20" descr="对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27613" y="4944745"/>
            <a:ext cx="283845" cy="283845"/>
          </a:xfrm>
          <a:prstGeom prst="rect">
            <a:avLst/>
          </a:prstGeom>
        </p:spPr>
      </p:pic>
      <p:sp>
        <p:nvSpPr>
          <p:cNvPr id="2" name="圆角矩形 5">
            <a:hlinkClick r:id="rId12" action="ppaction://hlinksldjump"/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9" name="圆角矩形 6">
            <a:hlinkClick r:id="rId13" action="ppaction://hlinksldjump"/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0" name="圆角矩形 8">
            <a:hlinkClick r:id="rId14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6" name="圆角矩形 9">
            <a:hlinkClick r:id="rId15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277016" y="667375"/>
            <a:ext cx="1471282" cy="1296000"/>
            <a:chOff x="1708816" y="1826711"/>
            <a:chExt cx="1471282" cy="1296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8167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试一试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0012" r="23771"/>
          <a:stretch>
            <a:fillRect/>
          </a:stretch>
        </p:blipFill>
        <p:spPr>
          <a:xfrm>
            <a:off x="9910354" y="4610510"/>
            <a:ext cx="1332411" cy="134872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03228" y="1175674"/>
            <a:ext cx="730308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以自己家庭住址为例，进行编码。</a:t>
            </a:r>
          </a:p>
        </p:txBody>
      </p:sp>
      <p:graphicFrame>
        <p:nvGraphicFramePr>
          <p:cNvPr id="4" name="对象 -2147482624"/>
          <p:cNvGraphicFramePr>
            <a:graphicFrameLocks noChangeAspect="1"/>
          </p:cNvGraphicFramePr>
          <p:nvPr/>
        </p:nvGraphicFramePr>
        <p:xfrm>
          <a:off x="1600835" y="3058795"/>
          <a:ext cx="7727315" cy="1824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5505450" imgH="1028700" progId="Word.Document.12">
                  <p:embed/>
                </p:oleObj>
              </mc:Choice>
              <mc:Fallback>
                <p:oleObj r:id="rId9" imgW="5505450" imgH="1028700" progId="Word.Document.12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00835" y="3058795"/>
                        <a:ext cx="7727315" cy="182499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圆角矩形 5">
            <a:hlinkClick r:id="rId11" action="ppaction://hlinksldjump"/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10" name="圆角矩形 6">
            <a:hlinkClick r:id="rId12" action="ppaction://hlinksldjump"/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2" name="圆角矩形 8">
            <a:hlinkClick r:id="rId13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6" name="圆角矩形 9">
            <a:hlinkClick r:id="rId14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718946" y="2257935"/>
            <a:ext cx="7139707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家庭住址通常采用数字、字母或文字等进行编码，以表示有关家庭居住地的相关信息。通过对编码规则的解读，人们能够迅速获取这些信息。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4" y="725793"/>
            <a:ext cx="1532138" cy="1532138"/>
          </a:xfrm>
          <a:prstGeom prst="rect">
            <a:avLst/>
          </a:prstGeom>
        </p:spPr>
      </p:pic>
      <p:sp>
        <p:nvSpPr>
          <p:cNvPr id="3" name="圆角矩形 5">
            <a:hlinkClick r:id="rId8" action="ppaction://hlinksldjump"/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9" name="圆角矩形 6">
            <a:hlinkClick r:id="rId9" action="ppaction://hlinksldjump"/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0" name="圆角矩形 8">
            <a:hlinkClick r:id="rId10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6" name="圆角矩形 9">
            <a:hlinkClick r:id="rId11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293526" y="758180"/>
            <a:ext cx="1471282" cy="1296000"/>
            <a:chOff x="1708816" y="1826711"/>
            <a:chExt cx="1471282" cy="1296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8167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学一学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0012" r="23771"/>
          <a:stretch>
            <a:fillRect/>
          </a:stretch>
        </p:blipFill>
        <p:spPr>
          <a:xfrm>
            <a:off x="9910354" y="4610510"/>
            <a:ext cx="1332411" cy="134872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95303" y="1175674"/>
            <a:ext cx="730308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统一家庭住址的格式</a:t>
            </a:r>
            <a:endParaRPr kumimoji="1" lang="zh-CN" altLang="en-US" sz="24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75" y="2587625"/>
            <a:ext cx="10991850" cy="22002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12825" y="5129530"/>
            <a:ext cx="92856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400" dirty="0">
                <a:sym typeface="+mn-ea"/>
              </a:rPr>
              <a:t>家庭住址的格式一般是按照实际地址，由大范围到小范围依次书写。</a:t>
            </a:r>
          </a:p>
        </p:txBody>
      </p:sp>
      <p:sp>
        <p:nvSpPr>
          <p:cNvPr id="2" name="圆角矩形 5">
            <a:hlinkClick r:id="rId10" action="ppaction://hlinksldjump"/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4" name="圆角矩形 6">
            <a:hlinkClick r:id="rId11" action="ppaction://hlinksldjump"/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2" name="圆角矩形 8">
            <a:hlinkClick r:id="rId1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6" name="圆角矩形 9">
            <a:hlinkClick r:id="rId13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87015748031496,&quot;left&quot;:211.1479527559055,&quot;top&quot;:198.67385826771653,&quot;width&quot;:610.542440944881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87015748031496,&quot;left&quot;:211.1479527559055,&quot;top&quot;:198.67385826771653,&quot;width&quot;:610.5424409448818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87015748031496,&quot;left&quot;:211.1479527559055,&quot;top&quot;:198.67385826771653,&quot;width&quot;:610.5424409448818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35*157"/>
  <p:tag name="TABLE_ENDDRAG_RECT" val="480*217*335*15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87015748031496,&quot;left&quot;:211.1479527559055,&quot;top&quot;:198.67385826771653,&quot;width&quot;:610.5424409448818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35*157"/>
  <p:tag name="TABLE_ENDDRAG_RECT" val="480*217*335*15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87015748031496,&quot;left&quot;:211.1479527559055,&quot;top&quot;:198.67385826771653,&quot;width&quot;:610.5424409448818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87015748031496,&quot;left&quot;:211.1479527559055,&quot;top&quot;:198.67385826771653,&quot;width&quot;:610.5424409448818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35*318"/>
  <p:tag name="TABLE_ENDDRAG_RECT" val="69*136*835*3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87015748031496,&quot;left&quot;:211.1479527559055,&quot;top&quot;:198.67385826771653,&quot;width&quot;:610.542440944881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3.87015748031496,&quot;left&quot;:211.1479527559055,&quot;top&quot;:198.67385826771653,&quot;width&quot;:610.542440944881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959</Words>
  <Application>Microsoft Macintosh PowerPoint</Application>
  <PresentationFormat>宽屏</PresentationFormat>
  <Paragraphs>195</Paragraphs>
  <Slides>22</Slides>
  <Notes>13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1" baseType="lpstr">
      <vt:lpstr>幼圆</vt:lpstr>
      <vt:lpstr>字体管家棉花糖</vt:lpstr>
      <vt:lpstr>板报体</vt:lpstr>
      <vt:lpstr>华文新魏</vt:lpstr>
      <vt:lpstr>Source Sans Pro Light</vt:lpstr>
      <vt:lpstr>方正新楷体_GBK</vt:lpstr>
      <vt:lpstr>等线 Light</vt:lpstr>
      <vt:lpstr>楷体_GB2312</vt:lpstr>
      <vt:lpstr>方正楷体_GBK</vt:lpstr>
      <vt:lpstr>宋体</vt:lpstr>
      <vt:lpstr>Arial</vt:lpstr>
      <vt:lpstr>Calibri</vt:lpstr>
      <vt:lpstr>楷体</vt:lpstr>
      <vt:lpstr>微软雅黑</vt:lpstr>
      <vt:lpstr>Wingdings</vt:lpstr>
      <vt:lpstr>等线</vt:lpstr>
      <vt:lpstr>Office 主题​​</vt:lpstr>
      <vt:lpstr>1_Office 主题​​</vt:lpstr>
      <vt:lpstr>Word.Document.12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姜 方琴</dc:creator>
  <cp:lastModifiedBy>Microsoft Office User</cp:lastModifiedBy>
  <cp:revision>160</cp:revision>
  <dcterms:created xsi:type="dcterms:W3CDTF">2021-01-10T05:35:00Z</dcterms:created>
  <dcterms:modified xsi:type="dcterms:W3CDTF">2025-02-08T08:39:35Z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2AE3B1CA5EA442A8820E5CC3F5BF4621_13</vt:lpwstr>
  </property>
  <property fmtid="{D5CDD505-2E9C-101B-9397-08002B2CF9AE}" pid="3" name="KSOProductBuildVer">
    <vt:lpwstr>2052-12.1.0.19770</vt:lpwstr>
  </property>
</Properties>
</file>