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23"/>
  </p:handoutMasterIdLst>
  <p:sldIdLst>
    <p:sldId id="337" r:id="rId3"/>
    <p:sldId id="291" r:id="rId5"/>
    <p:sldId id="333" r:id="rId6"/>
    <p:sldId id="356" r:id="rId7"/>
    <p:sldId id="292" r:id="rId8"/>
    <p:sldId id="372" r:id="rId9"/>
    <p:sldId id="392" r:id="rId10"/>
    <p:sldId id="357" r:id="rId11"/>
    <p:sldId id="321" r:id="rId12"/>
    <p:sldId id="384" r:id="rId13"/>
    <p:sldId id="385" r:id="rId14"/>
    <p:sldId id="358" r:id="rId15"/>
    <p:sldId id="316" r:id="rId16"/>
    <p:sldId id="393" r:id="rId17"/>
    <p:sldId id="394" r:id="rId18"/>
    <p:sldId id="386" r:id="rId19"/>
    <p:sldId id="387" r:id="rId20"/>
    <p:sldId id="388" r:id="rId21"/>
    <p:sldId id="318" r:id="rId22"/>
  </p:sldIdLst>
  <p:sldSz cx="12192000" cy="6858000"/>
  <p:notesSz cx="6858000" cy="9144000"/>
  <p:embeddedFontLst>
    <p:embeddedFont>
      <p:font typeface="微软雅黑" panose="020B0503020204020204" pitchFamily="34" charset="-122"/>
      <p:regular r:id="rId28"/>
    </p:embeddedFont>
    <p:embeddedFont>
      <p:font typeface="隶书" panose="02010509060101010101" pitchFamily="49" charset="-122"/>
      <p:regular r:id="rId29"/>
    </p:embeddedFont>
    <p:embeddedFont>
      <p:font typeface="楷体_GB2312" panose="02010609030101010101" pitchFamily="49" charset="-122"/>
      <p:regular r:id="rId30"/>
    </p:embeddedFont>
    <p:embeddedFont>
      <p:font typeface="黑体" panose="02010609060101010101" charset="-122"/>
      <p:regular r:id="rId31"/>
    </p:embeddedFont>
    <p:embeddedFont>
      <p:font typeface="华文新魏" panose="02010800040101010101" charset="-122"/>
      <p:regular r:id="rId32"/>
    </p:embeddedFont>
    <p:embeddedFont>
      <p:font typeface="华文中宋" panose="02010600040101010101" pitchFamily="2" charset="-122"/>
      <p:regular r:id="rId33"/>
    </p:embeddedFont>
    <p:embeddedFont>
      <p:font typeface="华文楷体" panose="02010600040101010101" pitchFamily="2" charset="-122"/>
      <p:regular r:id="rId34"/>
    </p:embeddedFont>
    <p:embeddedFont>
      <p:font typeface="华文隶书" panose="02010800040101010101" charset="-122"/>
      <p:regular r:id="rId35"/>
    </p:embeddedFont>
    <p:embeddedFont>
      <p:font typeface="方正粗黑宋简体" panose="02000000000000000000" charset="-122"/>
      <p:regular r:id="rId36"/>
    </p:embeddedFont>
  </p:embeddedFontLst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8263148@qq.com" initials="5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B3E4"/>
    <a:srgbClr val="7BBEE8"/>
    <a:srgbClr val="E9FEFC"/>
    <a:srgbClr val="82C1EA"/>
    <a:srgbClr val="FF9C41"/>
    <a:srgbClr val="61B0E2"/>
    <a:srgbClr val="5DAEE3"/>
    <a:srgbClr val="90CAF8"/>
    <a:srgbClr val="3C91D8"/>
    <a:srgbClr val="FFFD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463" autoAdjust="0"/>
  </p:normalViewPr>
  <p:slideViewPr>
    <p:cSldViewPr snapToGrid="0" showGuides="1">
      <p:cViewPr varScale="1">
        <p:scale>
          <a:sx n="60" d="100"/>
          <a:sy n="60" d="100"/>
        </p:scale>
        <p:origin x="752" y="40"/>
      </p:cViewPr>
      <p:guideLst>
        <p:guide orient="horz" pos="22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7" Type="http://schemas.openxmlformats.org/officeDocument/2006/relationships/tags" Target="tags/tag94.xml"/><Relationship Id="rId36" Type="http://schemas.openxmlformats.org/officeDocument/2006/relationships/font" Target="fonts/font9.fntdata"/><Relationship Id="rId35" Type="http://schemas.openxmlformats.org/officeDocument/2006/relationships/font" Target="fonts/font8.fntdata"/><Relationship Id="rId34" Type="http://schemas.openxmlformats.org/officeDocument/2006/relationships/font" Target="fonts/font7.fntdata"/><Relationship Id="rId33" Type="http://schemas.openxmlformats.org/officeDocument/2006/relationships/font" Target="fonts/font6.fntdata"/><Relationship Id="rId32" Type="http://schemas.openxmlformats.org/officeDocument/2006/relationships/font" Target="fonts/font5.fntdata"/><Relationship Id="rId31" Type="http://schemas.openxmlformats.org/officeDocument/2006/relationships/font" Target="fonts/font4.fntdata"/><Relationship Id="rId30" Type="http://schemas.openxmlformats.org/officeDocument/2006/relationships/font" Target="fonts/font3.fntdata"/><Relationship Id="rId3" Type="http://schemas.openxmlformats.org/officeDocument/2006/relationships/slide" Target="slides/slide1.xml"/><Relationship Id="rId29" Type="http://schemas.openxmlformats.org/officeDocument/2006/relationships/font" Target="fonts/font2.fntdata"/><Relationship Id="rId28" Type="http://schemas.openxmlformats.org/officeDocument/2006/relationships/font" Target="fonts/font1.fntdata"/><Relationship Id="rId27" Type="http://schemas.openxmlformats.org/officeDocument/2006/relationships/commentAuthors" Target="commentAuthors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handoutMaster" Target="handoutMasters/handoutMaster1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阿里巴巴普惠体" panose="00020600040101010101" charset="-122"/>
              </a:rPr>
            </a:fld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阿里巴巴普惠体" panose="00020600040101010101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720" y="0"/>
            <a:ext cx="12188560" cy="6858000"/>
            <a:chOff x="1720" y="0"/>
            <a:chExt cx="12188560" cy="685800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0" y="0"/>
              <a:ext cx="12188560" cy="6858000"/>
            </a:xfrm>
            <a:prstGeom prst="rect">
              <a:avLst/>
            </a:prstGeom>
          </p:spPr>
        </p:pic>
        <p:grpSp>
          <p:nvGrpSpPr>
            <p:cNvPr id="4" name="组合 3"/>
            <p:cNvGrpSpPr/>
            <p:nvPr/>
          </p:nvGrpSpPr>
          <p:grpSpPr>
            <a:xfrm>
              <a:off x="207819" y="263237"/>
              <a:ext cx="11776362" cy="6079573"/>
              <a:chOff x="1223954" y="938649"/>
              <a:chExt cx="9841073" cy="4875625"/>
            </a:xfrm>
          </p:grpSpPr>
          <p:sp>
            <p:nvSpPr>
              <p:cNvPr id="5" name="矩形: 圆角 4"/>
              <p:cNvSpPr/>
              <p:nvPr/>
            </p:nvSpPr>
            <p:spPr>
              <a:xfrm>
                <a:off x="1223954" y="938649"/>
                <a:ext cx="9744093" cy="4875625"/>
              </a:xfrm>
              <a:prstGeom prst="roundRect">
                <a:avLst>
                  <a:gd name="adj" fmla="val 6097"/>
                </a:avLst>
              </a:prstGeom>
              <a:solidFill>
                <a:srgbClr val="6AB3E4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矩形: 圆角 5"/>
              <p:cNvSpPr/>
              <p:nvPr/>
            </p:nvSpPr>
            <p:spPr>
              <a:xfrm>
                <a:off x="1320934" y="1035629"/>
                <a:ext cx="9744093" cy="4704250"/>
              </a:xfrm>
              <a:prstGeom prst="roundRect">
                <a:avLst>
                  <a:gd name="adj" fmla="val 609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1720" y="2857500"/>
            <a:ext cx="12188560" cy="4000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96291" y="642886"/>
            <a:ext cx="9199418" cy="533028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4331" y="41905"/>
            <a:ext cx="3560618" cy="3560618"/>
          </a:xfrm>
          <a:prstGeom prst="rect">
            <a:avLst/>
          </a:prstGeom>
        </p:spPr>
      </p:pic>
      <p:sp>
        <p:nvSpPr>
          <p:cNvPr id="13" name="文本框 12"/>
          <p:cNvSpPr txBox="1"/>
          <p:nvPr userDrawn="1"/>
        </p:nvSpPr>
        <p:spPr>
          <a:xfrm>
            <a:off x="376989" y="232660"/>
            <a:ext cx="3953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小学信息科技三年级上册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阿里巴巴普惠体" panose="00020600040101010101" charset="-122"/>
          <a:ea typeface="阿里巴巴普惠体" panose="00020600040101010101" charset="-122"/>
          <a:cs typeface="阿里巴巴普惠体" panose="00020600040101010101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4.png"/><Relationship Id="rId7" Type="http://schemas.openxmlformats.org/officeDocument/2006/relationships/image" Target="../media/image11.png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23.png"/><Relationship Id="rId10" Type="http://schemas.openxmlformats.org/officeDocument/2006/relationships/notesSlide" Target="../notesSlides/notesSlide6.xml"/><Relationship Id="rId1" Type="http://schemas.openxmlformats.org/officeDocument/2006/relationships/tags" Target="../tags/tag5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2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8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jpeg"/><Relationship Id="rId12" Type="http://schemas.openxmlformats.org/officeDocument/2006/relationships/tags" Target="../tags/tag66.xml"/><Relationship Id="rId11" Type="http://schemas.openxmlformats.org/officeDocument/2006/relationships/image" Target="../media/image15.png"/><Relationship Id="rId10" Type="http://schemas.openxmlformats.org/officeDocument/2006/relationships/tags" Target="../tags/tag65.xml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1.xml"/><Relationship Id="rId5" Type="http://schemas.openxmlformats.org/officeDocument/2006/relationships/image" Target="../media/image26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84.xml"/><Relationship Id="rId7" Type="http://schemas.openxmlformats.org/officeDocument/2006/relationships/image" Target="../media/image27.png"/><Relationship Id="rId6" Type="http://schemas.openxmlformats.org/officeDocument/2006/relationships/tags" Target="../tags/tag83.xml"/><Relationship Id="rId5" Type="http://schemas.openxmlformats.org/officeDocument/2006/relationships/image" Target="../media/image26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9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jpeg"/><Relationship Id="rId12" Type="http://schemas.openxmlformats.org/officeDocument/2006/relationships/tags" Target="../tags/tag88.xml"/><Relationship Id="rId11" Type="http://schemas.openxmlformats.org/officeDocument/2006/relationships/image" Target="../media/image15.png"/><Relationship Id="rId10" Type="http://schemas.openxmlformats.org/officeDocument/2006/relationships/tags" Target="../tags/tag87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93.xml"/><Relationship Id="rId5" Type="http://schemas.openxmlformats.org/officeDocument/2006/relationships/image" Target="../media/image28.jpeg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5.xml"/><Relationship Id="rId8" Type="http://schemas.openxmlformats.org/officeDocument/2006/relationships/tags" Target="../tags/tag4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8" Type="http://schemas.openxmlformats.org/officeDocument/2006/relationships/notesSlide" Target="../notesSlides/notesSlide2.xml"/><Relationship Id="rId27" Type="http://schemas.openxmlformats.org/officeDocument/2006/relationships/slideLayout" Target="../slideLayouts/slideLayout1.xml"/><Relationship Id="rId26" Type="http://schemas.openxmlformats.org/officeDocument/2006/relationships/tags" Target="../tags/tag21.xml"/><Relationship Id="rId25" Type="http://schemas.openxmlformats.org/officeDocument/2006/relationships/tags" Target="../tags/tag20.xml"/><Relationship Id="rId24" Type="http://schemas.openxmlformats.org/officeDocument/2006/relationships/tags" Target="../tags/tag19.xml"/><Relationship Id="rId23" Type="http://schemas.openxmlformats.org/officeDocument/2006/relationships/tags" Target="../tags/tag18.xml"/><Relationship Id="rId22" Type="http://schemas.openxmlformats.org/officeDocument/2006/relationships/tags" Target="../tags/tag17.xml"/><Relationship Id="rId21" Type="http://schemas.openxmlformats.org/officeDocument/2006/relationships/tags" Target="../tags/tag16.xml"/><Relationship Id="rId20" Type="http://schemas.openxmlformats.org/officeDocument/2006/relationships/image" Target="../media/image12.png"/><Relationship Id="rId2" Type="http://schemas.openxmlformats.org/officeDocument/2006/relationships/image" Target="../media/image2.png"/><Relationship Id="rId19" Type="http://schemas.openxmlformats.org/officeDocument/2006/relationships/tags" Target="../tags/tag15.xml"/><Relationship Id="rId18" Type="http://schemas.openxmlformats.org/officeDocument/2006/relationships/tags" Target="../tags/tag14.xml"/><Relationship Id="rId17" Type="http://schemas.openxmlformats.org/officeDocument/2006/relationships/tags" Target="../tags/tag13.xml"/><Relationship Id="rId16" Type="http://schemas.openxmlformats.org/officeDocument/2006/relationships/tags" Target="../tags/tag12.xml"/><Relationship Id="rId15" Type="http://schemas.openxmlformats.org/officeDocument/2006/relationships/tags" Target="../tags/tag11.xml"/><Relationship Id="rId14" Type="http://schemas.openxmlformats.org/officeDocument/2006/relationships/tags" Target="../tags/tag10.xml"/><Relationship Id="rId13" Type="http://schemas.openxmlformats.org/officeDocument/2006/relationships/tags" Target="../tags/tag9.xml"/><Relationship Id="rId12" Type="http://schemas.openxmlformats.org/officeDocument/2006/relationships/tags" Target="../tags/tag8.xml"/><Relationship Id="rId11" Type="http://schemas.openxmlformats.org/officeDocument/2006/relationships/tags" Target="../tags/tag7.xml"/><Relationship Id="rId10" Type="http://schemas.openxmlformats.org/officeDocument/2006/relationships/tags" Target="../tags/tag6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3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jpeg"/><Relationship Id="rId12" Type="http://schemas.openxmlformats.org/officeDocument/2006/relationships/tags" Target="../tags/tag25.xml"/><Relationship Id="rId11" Type="http://schemas.openxmlformats.org/officeDocument/2006/relationships/image" Target="../media/image15.png"/><Relationship Id="rId10" Type="http://schemas.openxmlformats.org/officeDocument/2006/relationships/tags" Target="../tags/tag24.xm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png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1" Type="http://schemas.openxmlformats.org/officeDocument/2006/relationships/slideLayout" Target="../slideLayouts/slideLayout1.xml"/><Relationship Id="rId10" Type="http://schemas.openxmlformats.org/officeDocument/2006/relationships/image" Target="../media/image18.png"/><Relationship Id="rId1" Type="http://schemas.openxmlformats.org/officeDocument/2006/relationships/tags" Target="../tags/tag2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1.png"/><Relationship Id="rId6" Type="http://schemas.openxmlformats.org/officeDocument/2006/relationships/image" Target="../media/image19.png"/><Relationship Id="rId5" Type="http://schemas.openxmlformats.org/officeDocument/2006/relationships/tags" Target="../tags/tag43.xml"/><Relationship Id="rId4" Type="http://schemas.openxmlformats.org/officeDocument/2006/relationships/tags" Target="../tags/tag42.xml"/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s/_rels/slide8.xml.rels><?xml version="1.0" encoding="UTF-8" standalone="yes"?>
<Relationships xmlns="http://schemas.openxmlformats.org/package/2006/relationships"><Relationship Id="rId9" Type="http://schemas.microsoft.com/office/2007/relationships/hdphoto" Target="../media/image14.wdp"/><Relationship Id="rId8" Type="http://schemas.openxmlformats.org/officeDocument/2006/relationships/image" Target="../media/image13.png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7.png"/><Relationship Id="rId4" Type="http://schemas.openxmlformats.org/officeDocument/2006/relationships/image" Target="../media/image8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notesSlide" Target="../notesSlides/notesSlide4.xml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16.jpeg"/><Relationship Id="rId12" Type="http://schemas.openxmlformats.org/officeDocument/2006/relationships/tags" Target="../tags/tag47.xml"/><Relationship Id="rId11" Type="http://schemas.openxmlformats.org/officeDocument/2006/relationships/image" Target="../media/image15.png"/><Relationship Id="rId10" Type="http://schemas.openxmlformats.org/officeDocument/2006/relationships/tags" Target="../tags/tag46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2.png"/><Relationship Id="rId6" Type="http://schemas.openxmlformats.org/officeDocument/2006/relationships/image" Target="../media/image11.png"/><Relationship Id="rId5" Type="http://schemas.openxmlformats.org/officeDocument/2006/relationships/tags" Target="../tags/tag52.xml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0" y="3044303"/>
            <a:ext cx="12188560" cy="407086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71905" y="2151698"/>
            <a:ext cx="9307195" cy="9220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1" algn="dist"/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第</a:t>
            </a:r>
            <a:r>
              <a:rPr lang="en-US" altLang="zh-CN" sz="16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14</a:t>
            </a:r>
            <a:r>
              <a:rPr lang="en-US" altLang="zh-CN" sz="16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课</a:t>
            </a:r>
            <a:r>
              <a:rPr lang="en-US" altLang="zh-CN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</a:rPr>
              <a:t> </a:t>
            </a:r>
            <a:r>
              <a:rPr lang="zh-CN" altLang="en-US" sz="5400" b="1" spc="-300" dirty="0">
                <a:solidFill>
                  <a:srgbClr val="3C91D8"/>
                </a:solidFill>
                <a:latin typeface="隶书" panose="02010509060101010101" pitchFamily="49" charset="-122"/>
                <a:ea typeface="隶书" panose="02010509060101010101" pitchFamily="49" charset="-122"/>
                <a:cs typeface="珠穆朗玛—乌金苏通体" panose="01010100010101010101" pitchFamily="2" charset="0"/>
                <a:sym typeface="+mn-ea"/>
              </a:rPr>
              <a:t>制作节日宣传作品</a:t>
            </a:r>
            <a:endParaRPr lang="zh-CN" altLang="en-US" sz="5400" b="1" spc="-300" dirty="0">
              <a:solidFill>
                <a:srgbClr val="3C91D8"/>
              </a:solidFill>
              <a:latin typeface="隶书" panose="02010509060101010101" pitchFamily="49" charset="-122"/>
              <a:ea typeface="隶书" panose="02010509060101010101" pitchFamily="49" charset="-122"/>
              <a:cs typeface="珠穆朗玛—乌金苏通体" panose="01010100010101010101" pitchFamily="2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24345" y="3359785"/>
            <a:ext cx="3681095" cy="6451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CN" sz="3600" b="1" dirty="0">
                <a:solidFill>
                  <a:srgbClr val="3C91D8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</a:rPr>
              <a:t>——</a:t>
            </a:r>
            <a:r>
              <a:rPr lang="zh-CN" altLang="en-US" sz="3600" b="1" dirty="0">
                <a:solidFill>
                  <a:srgbClr val="3C91D8"/>
                </a:solidFill>
                <a:latin typeface="楷体_GB2312" panose="02010609030101010101" pitchFamily="49" charset="-122"/>
                <a:ea typeface="楷体_GB2312" panose="02010609030101010101" pitchFamily="49" charset="-122"/>
              </a:rPr>
              <a:t>共同创作</a:t>
            </a:r>
            <a:endParaRPr lang="zh-CN" altLang="en-US" sz="3600" b="1" dirty="0">
              <a:solidFill>
                <a:srgbClr val="3C91D8"/>
              </a:solidFill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8" name="PA_圆角矩形 31"/>
          <p:cNvSpPr/>
          <p:nvPr>
            <p:custDataLst>
              <p:tags r:id="rId3"/>
            </p:custDataLst>
          </p:nvPr>
        </p:nvSpPr>
        <p:spPr>
          <a:xfrm>
            <a:off x="5066665" y="4643755"/>
            <a:ext cx="4253230" cy="373380"/>
          </a:xfrm>
          <a:prstGeom prst="roundRect">
            <a:avLst/>
          </a:prstGeom>
          <a:solidFill>
            <a:srgbClr val="5DAEE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安庆市桐城市实验小学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张春兰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19" y="3273051"/>
            <a:ext cx="3741816" cy="3741816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0086" y="1360031"/>
            <a:ext cx="3187437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/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单元  宣传中华传统节日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2065808" y="1360031"/>
            <a:ext cx="387750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年级下册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504825" y="760095"/>
            <a:ext cx="248475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2.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添加图片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 descr="7b0a202020202262756c6c6574223a20227b5c2263617465676f727949645c223a5c225c222c5c2274656d706c61746549645c223a32303233313533377d220a7d0a"/>
          <p:cNvSpPr/>
          <p:nvPr/>
        </p:nvSpPr>
        <p:spPr>
          <a:xfrm>
            <a:off x="1012875" y="1469853"/>
            <a:ext cx="9959926" cy="1783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4400"/>
              </a:lnSpc>
              <a:buBlip>
                <a:blip r:embed="rId2"/>
              </a:buBlip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从素材文件夹中选择相应图片，插入到指定位置。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457200">
              <a:lnSpc>
                <a:spcPts val="4400"/>
              </a:lnSpc>
              <a:buBlip>
                <a:blip r:embed="rId2"/>
              </a:buBlip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图片插入到作品中，是否都能达到自己所需要的效果？如果未达到，如何解决？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3"/>
            </p:custDataLst>
          </p:nvPr>
        </p:nvSpPr>
        <p:spPr>
          <a:xfrm>
            <a:off x="6526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793940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93522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6"/>
            </p:custDataLst>
          </p:nvPr>
        </p:nvSpPr>
        <p:spPr>
          <a:xfrm>
            <a:off x="1073213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1355" y="4781550"/>
            <a:ext cx="1143635" cy="1492250"/>
          </a:xfrm>
          <a:prstGeom prst="rect">
            <a:avLst/>
          </a:prstGeom>
        </p:spPr>
      </p:pic>
      <p:pic>
        <p:nvPicPr>
          <p:cNvPr id="6" name="图片 9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22880" y="2712085"/>
            <a:ext cx="5216525" cy="3343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82905" y="760095"/>
            <a:ext cx="380111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3.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+mn-ea"/>
              </a:rPr>
              <a:t>组合作品内容页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 descr="7b0a202020202262756c6c6574223a20227b5c2263617465676f727949645c223a5c225c222c5c2274656d706c61746549645c223a32303233313533377d220a7d0a"/>
          <p:cNvSpPr/>
          <p:nvPr/>
        </p:nvSpPr>
        <p:spPr>
          <a:xfrm>
            <a:off x="1032510" y="1294130"/>
            <a:ext cx="10262870" cy="1219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ts val="4400"/>
              </a:lnSpc>
              <a:buNone/>
            </a:pPr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小组成员将制作好的作品内容页，线上发送给组长，组长在教师帮助下，组合作品内容页。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26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3940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3522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073213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415405" y="4460875"/>
            <a:ext cx="31819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</a:t>
            </a:r>
            <a:r>
              <a:rPr 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拍完小组大合照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后，与其他组分享一下体验后的收获。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 descr="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910" y="2054225"/>
            <a:ext cx="6973570" cy="40354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三、收获园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本次活动，有哪些收获呢？赶紧记录下来吧。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750570" y="1063625"/>
            <a:ext cx="25361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/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展示作品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65074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920355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333230" y="12255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7238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" y="4491355"/>
            <a:ext cx="1388745" cy="18116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14475" y="1514475"/>
            <a:ext cx="8598535" cy="1434465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457200" algn="just" defTabSz="266700" fontAlgn="auto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各小组代表轮流上台，通过大屏幕或实物投影展示本组制作的传统节日宣传作品。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marL="0" indent="0" algn="just" defTabSz="266700" fontAlgn="auto">
              <a:lnSpc>
                <a:spcPts val="44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750570" y="898525"/>
            <a:ext cx="342201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/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2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协同经验分享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65074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920355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333230" y="12255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7238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" y="4491355"/>
            <a:ext cx="1388745" cy="181165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07185" y="1308735"/>
            <a:ext cx="9767570" cy="4236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ctr" fontAlgn="auto">
              <a:lnSpc>
                <a:spcPct val="150000"/>
              </a:lnSpc>
              <a:buClrTx/>
              <a:buSzTx/>
              <a:buFontTx/>
            </a:pPr>
            <a:r>
              <a:rPr lang="zh-CN" altLang="en-US" sz="2400" b="1" dirty="0">
                <a:solidFill>
                  <a:schemeClr val="accent2"/>
                </a:solidFill>
                <a:latin typeface="+mn-ea"/>
                <a:cs typeface="+mn-ea"/>
              </a:rPr>
              <a:t>我的协同体验</a:t>
            </a:r>
            <a:endParaRPr lang="zh-CN" altLang="en-US" sz="2400" b="1" dirty="0">
              <a:solidFill>
                <a:schemeClr val="accent2"/>
              </a:solidFill>
              <a:latin typeface="+mn-ea"/>
              <a:cs typeface="+mn-ea"/>
            </a:endParaRPr>
          </a:p>
          <a:p>
            <a:pPr indent="0" fontAlgn="auto">
              <a:lnSpc>
                <a:spcPts val="4000"/>
              </a:lnSpc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+mn-ea"/>
              </a:rPr>
              <a:t>○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分工与合作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  <a:p>
            <a:pPr indent="508000" fontAlgn="auto">
              <a:lnSpc>
                <a:spcPts val="4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dirty="0"/>
              <a:t>我们小组的分工是</a:t>
            </a:r>
            <a:r>
              <a:rPr lang="en-US" altLang="zh-CN" sz="2000" dirty="0"/>
              <a:t>_</a:t>
            </a:r>
            <a:r>
              <a:rPr lang="en-US" altLang="zh-CN" sz="2000" dirty="0">
                <a:sym typeface="+mn-ea"/>
              </a:rPr>
              <a:t>____________</a:t>
            </a:r>
            <a:r>
              <a:rPr lang="en-US" altLang="zh-CN" sz="2000" dirty="0">
                <a:sym typeface="+mn-ea"/>
              </a:rPr>
              <a:t>__</a:t>
            </a:r>
            <a:r>
              <a:rPr lang="en-US" altLang="zh-CN" sz="2000" dirty="0">
                <a:sym typeface="+mn-ea"/>
              </a:rPr>
              <a:t>_ </a:t>
            </a:r>
            <a:r>
              <a:rPr lang="zh-CN" altLang="en-US" sz="2000" dirty="0"/>
              <a:t>，我负责的是</a:t>
            </a:r>
            <a:r>
              <a:rPr lang="en-US" altLang="zh-CN" sz="2000" dirty="0"/>
              <a:t>__</a:t>
            </a:r>
            <a:r>
              <a:rPr lang="en-US" altLang="zh-CN" sz="2000" dirty="0">
                <a:sym typeface="+mn-ea"/>
              </a:rPr>
              <a:t>___</a:t>
            </a:r>
            <a:r>
              <a:rPr lang="en-US" altLang="zh-CN" dirty="0">
                <a:sym typeface="+mn-ea"/>
              </a:rPr>
              <a:t>_____</a:t>
            </a:r>
            <a:r>
              <a:rPr lang="en-US" altLang="zh-CN" dirty="0">
                <a:sym typeface="+mn-ea"/>
              </a:rPr>
              <a:t>__</a:t>
            </a:r>
            <a:r>
              <a:rPr lang="en-US" altLang="zh-CN" dirty="0">
                <a:sym typeface="+mn-ea"/>
              </a:rPr>
              <a:t>_______</a:t>
            </a:r>
            <a:r>
              <a:rPr lang="zh-CN" altLang="en-US" dirty="0"/>
              <a:t>。</a:t>
            </a:r>
            <a:endParaRPr lang="zh-CN" altLang="en-US" dirty="0"/>
          </a:p>
          <a:p>
            <a:pPr indent="0" fontAlgn="auto">
              <a:lnSpc>
                <a:spcPts val="4000"/>
              </a:lnSpc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+mn-ea"/>
              </a:rPr>
              <a:t>○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沟通与交流</a:t>
            </a:r>
            <a:endParaRPr lang="zh-CN" altLang="en-US" dirty="0"/>
          </a:p>
          <a:p>
            <a:pPr indent="508000" fontAlgn="auto">
              <a:lnSpc>
                <a:spcPts val="4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dirty="0"/>
              <a:t>在制作作品时，我们小组是如何沟通的</a:t>
            </a:r>
            <a:r>
              <a:rPr lang="en-US" altLang="zh-CN" sz="2000" dirty="0"/>
              <a:t>?__</a:t>
            </a:r>
            <a:r>
              <a:rPr lang="en-US" altLang="zh-CN" sz="2000" dirty="0">
                <a:sym typeface="+mn-ea"/>
              </a:rPr>
              <a:t>________________</a:t>
            </a:r>
            <a:r>
              <a:rPr lang="en-US" altLang="zh-CN" sz="2000" dirty="0">
                <a:sym typeface="+mn-ea"/>
              </a:rPr>
              <a:t>__</a:t>
            </a:r>
            <a:r>
              <a:rPr lang="en-US" altLang="zh-CN" sz="2000" dirty="0">
                <a:sym typeface="+mn-ea"/>
              </a:rPr>
              <a:t>__</a:t>
            </a:r>
            <a:r>
              <a:rPr lang="en-US" altLang="zh-CN" dirty="0">
                <a:sym typeface="+mn-ea"/>
              </a:rPr>
              <a:t>_____</a:t>
            </a:r>
            <a:r>
              <a:rPr lang="en-US" altLang="zh-CN" dirty="0"/>
              <a:t>_</a:t>
            </a:r>
            <a:r>
              <a:rPr lang="zh-CN" altLang="en-US" dirty="0"/>
              <a:t>。</a:t>
            </a:r>
            <a:endParaRPr lang="en-US" altLang="zh-CN" dirty="0"/>
          </a:p>
          <a:p>
            <a:pPr algn="l" fontAlgn="auto">
              <a:lnSpc>
                <a:spcPts val="4000"/>
              </a:lnSpc>
              <a:buClrTx/>
              <a:buSzTx/>
              <a:buFontTx/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sym typeface="+mn-ea"/>
              </a:rPr>
              <a:t>○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共同创作</a:t>
            </a: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  <a:p>
            <a:pPr indent="508000" fontAlgn="auto">
              <a:lnSpc>
                <a:spcPts val="4000"/>
              </a:lnSpc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dirty="0"/>
              <a:t>通过本次活动，我在哪些方面通过共同创作来完成的？</a:t>
            </a:r>
            <a:endParaRPr lang="en-US" altLang="zh-CN" dirty="0">
              <a:sym typeface="+mn-ea"/>
            </a:endParaRPr>
          </a:p>
          <a:p>
            <a:pPr indent="0" fontAlgn="auto">
              <a:lnSpc>
                <a:spcPts val="4000"/>
              </a:lnSpc>
            </a:pPr>
            <a:r>
              <a:rPr lang="en-US" altLang="zh-CN" dirty="0">
                <a:sym typeface="+mn-ea"/>
              </a:rPr>
              <a:t>_____________________</a:t>
            </a:r>
            <a:r>
              <a:rPr lang="en-US" altLang="zh-CN" dirty="0"/>
              <a:t>_</a:t>
            </a:r>
            <a:r>
              <a:rPr lang="en-US" altLang="zh-CN" dirty="0">
                <a:sym typeface="+mn-ea"/>
              </a:rPr>
              <a:t>______</a:t>
            </a:r>
            <a:r>
              <a:rPr lang="en-US" altLang="zh-CN" dirty="0">
                <a:sym typeface="+mn-ea"/>
              </a:rPr>
              <a:t>_____________________</a:t>
            </a:r>
            <a:r>
              <a:rPr lang="en-US" altLang="zh-CN" dirty="0">
                <a:sym typeface="+mn-ea"/>
              </a:rPr>
              <a:t>_</a:t>
            </a:r>
            <a:r>
              <a:rPr lang="en-US" altLang="zh-CN" dirty="0">
                <a:sym typeface="+mn-ea"/>
              </a:rPr>
              <a:t>________</a:t>
            </a:r>
            <a:r>
              <a:rPr lang="en-US" altLang="zh-CN" dirty="0">
                <a:sym typeface="+mn-ea"/>
              </a:rPr>
              <a:t>_</a:t>
            </a:r>
            <a:r>
              <a:rPr lang="en-US" altLang="zh-CN" dirty="0">
                <a:sym typeface="+mn-ea"/>
              </a:rPr>
              <a:t>_________</a:t>
            </a:r>
            <a:r>
              <a:rPr lang="en-US" altLang="zh-CN" dirty="0"/>
              <a:t>_</a:t>
            </a:r>
            <a:r>
              <a:rPr lang="zh-CN" altLang="en-US" dirty="0"/>
              <a:t>。</a:t>
            </a:r>
            <a:endParaRPr lang="zh-CN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750570" y="1063625"/>
            <a:ext cx="453263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pPr algn="l"/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3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评选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“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协同小能手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sym typeface="+mn-ea"/>
              </a:rPr>
              <a:t>”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65074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920355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333230" y="12255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7238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" y="4491355"/>
            <a:ext cx="1388745" cy="181165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85570" y="1514475"/>
            <a:ext cx="8926830" cy="1341120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609600" algn="l" defTabSz="266700" fontAlgn="auto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全班投票选出在协同合作中表现最突出的小组和个人，颁发“协同小能手”奖章。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285750" y="1063625"/>
            <a:ext cx="3504565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4</a:t>
            </a:r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．总结性评价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65074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920355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9333230" y="12255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7238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963783" y="1597361"/>
            <a:ext cx="9528833" cy="527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indent="539750">
              <a:lnSpc>
                <a:spcPct val="150000"/>
              </a:lnSpc>
              <a:defRPr kumimoji="1" sz="240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pPr indent="609600" fontAlgn="auto">
              <a:lnSpc>
                <a:spcPts val="3400"/>
              </a:lnSpc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dirty="0"/>
              <a:t>这节课通过活动探究，有哪些收获？</a:t>
            </a:r>
            <a:endParaRPr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40" y="4491355"/>
            <a:ext cx="1388745" cy="1811655"/>
          </a:xfrm>
          <a:prstGeom prst="rect">
            <a:avLst/>
          </a:prstGeom>
        </p:spPr>
      </p:pic>
      <p:graphicFrame>
        <p:nvGraphicFramePr>
          <p:cNvPr id="6" name="表格 5"/>
          <p:cNvGraphicFramePr/>
          <p:nvPr>
            <p:custDataLst>
              <p:tags r:id="rId6"/>
            </p:custDataLst>
          </p:nvPr>
        </p:nvGraphicFramePr>
        <p:xfrm>
          <a:off x="1714500" y="2332355"/>
          <a:ext cx="9291955" cy="3397885"/>
        </p:xfrm>
        <a:graphic>
          <a:graphicData uri="http://schemas.openxmlformats.org/drawingml/2006/table">
            <a:tbl>
              <a:tblPr/>
              <a:tblGrid>
                <a:gridCol w="3032125"/>
                <a:gridCol w="2086610"/>
                <a:gridCol w="2086610"/>
                <a:gridCol w="2086610"/>
              </a:tblGrid>
              <a:tr h="713740"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评价维度</a:t>
                      </a:r>
                      <a:endParaRPr kumimoji="1"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评价自己</a:t>
                      </a:r>
                      <a:endParaRPr kumimoji="1"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zh-CN" sz="11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同伴眼里的我</a:t>
                      </a:r>
                      <a:endParaRPr kumimoji="1"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zh-CN" sz="11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CN" altLang="en-US" sz="2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老师眼里的我</a:t>
                      </a:r>
                      <a:endParaRPr kumimoji="1" lang="zh-CN" altLang="en-US" sz="2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  <a:p>
                      <a:pPr marL="0" indent="0" algn="ctr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 b="1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zh-CN" sz="1100" b="1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9471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kumimoji="1"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协同合作完成节日宣传作品</a:t>
                      </a:r>
                      <a:endParaRPr kumimoji="1"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9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9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471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2200"/>
                        </a:lnSpc>
                        <a:buClrTx/>
                        <a:buSzTx/>
                        <a:buFontTx/>
                      </a:pPr>
                      <a:r>
                        <a:rPr kumimoji="1"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参与组内讨论与线上积极交流</a:t>
                      </a:r>
                      <a:endParaRPr kumimoji="1"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9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9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4715">
                <a:tc>
                  <a:txBody>
                    <a:bodyPr/>
                    <a:lstStyle/>
                    <a:p>
                      <a:pPr indent="0" algn="l" fontAlgn="auto">
                        <a:lnSpc>
                          <a:spcPts val="2200"/>
                        </a:lnSpc>
                        <a:buClrTx/>
                        <a:buSzTx/>
                        <a:buFontTx/>
                      </a:pPr>
                      <a:r>
                        <a:rPr kumimoji="1" lang="zh-CN" alt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华文楷体" panose="02010600040101010101" pitchFamily="2" charset="-122"/>
                          <a:ea typeface="华文楷体" panose="02010600040101010101" pitchFamily="2" charset="-122"/>
                        </a:rPr>
                        <a:t>虚心听取别人的合作意见，完善并合并节日宣传作品</a:t>
                      </a:r>
                      <a:endParaRPr kumimoji="1" lang="zh-CN" alt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华文楷体" panose="02010600040101010101" pitchFamily="2" charset="-122"/>
                        <a:ea typeface="华文楷体" panose="02010600040101010101" pitchFamily="2" charset="-122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9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9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ts val="15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100">
                          <a:latin typeface="Times New Roman" panose="02020603050405020304"/>
                          <a:ea typeface="Times New Roman" panose="02020603050405020304"/>
                        </a:rPr>
                        <a:t> </a:t>
                      </a:r>
                      <a:endParaRPr lang="en-US" altLang="zh-CN"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sz="1100">
                        <a:latin typeface="Times New Roman" panose="02020603050405020304"/>
                        <a:ea typeface="Times New Roman" panose="02020603050405020304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图片 7"/>
          <p:cNvPicPr/>
          <p:nvPr/>
        </p:nvPicPr>
        <p:blipFill>
          <a:blip r:embed="rId7"/>
          <a:stretch>
            <a:fillRect/>
          </a:stretch>
        </p:blipFill>
        <p:spPr>
          <a:xfrm>
            <a:off x="7543165" y="2696210"/>
            <a:ext cx="706755" cy="324485"/>
          </a:xfrm>
          <a:prstGeom prst="rect">
            <a:avLst/>
          </a:prstGeom>
        </p:spPr>
      </p:pic>
      <p:pic>
        <p:nvPicPr>
          <p:cNvPr id="12" name="图片 11"/>
          <p:cNvPicPr/>
          <p:nvPr/>
        </p:nvPicPr>
        <p:blipFill>
          <a:blip r:embed="rId7"/>
          <a:stretch>
            <a:fillRect/>
          </a:stretch>
        </p:blipFill>
        <p:spPr>
          <a:xfrm>
            <a:off x="5549900" y="2699385"/>
            <a:ext cx="706755" cy="324485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7"/>
          <a:stretch>
            <a:fillRect/>
          </a:stretch>
        </p:blipFill>
        <p:spPr>
          <a:xfrm>
            <a:off x="9710420" y="2693670"/>
            <a:ext cx="706755" cy="324485"/>
          </a:xfrm>
          <a:prstGeom prst="rect">
            <a:avLst/>
          </a:prstGeom>
        </p:spPr>
      </p:pic>
    </p:spTree>
    <p:custDataLst>
      <p:tags r:id="rId8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四、挑战台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还可以接受新的挑战吗？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1674813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860925" algn="l"/>
              </a:tabLst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5"/>
          <p:cNvSpPr txBox="1"/>
          <p:nvPr/>
        </p:nvSpPr>
        <p:spPr>
          <a:xfrm>
            <a:off x="666750" y="1026795"/>
            <a:ext cx="357759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协同智慧树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>
            <p:custDataLst>
              <p:tags r:id="rId1"/>
            </p:custDataLst>
          </p:nvPr>
        </p:nvSpPr>
        <p:spPr>
          <a:xfrm>
            <a:off x="6507480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2"/>
            </p:custDataLst>
          </p:nvPr>
        </p:nvSpPr>
        <p:spPr>
          <a:xfrm>
            <a:off x="7920355" y="12255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10695305" y="132080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307830" y="132080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96925" y="2019935"/>
            <a:ext cx="4434840" cy="2545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just" defTabSz="266700">
              <a:lnSpc>
                <a:spcPts val="156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sz="16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609600" algn="l" defTabSz="914400" fontAlgn="auto">
              <a:lnSpc>
                <a:spcPts val="4000"/>
              </a:lnSpc>
              <a:spcAft>
                <a:spcPts val="600"/>
              </a:spcAft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构建“协同智慧树”：在“智慧树叶”上写下自己在本次活动中是如何共同创作的。结合实际，分享共同创作在日常生活中的应用。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508000" algn="l" defTabSz="914400" fontAlgn="auto">
              <a:lnSpc>
                <a:spcPts val="3600"/>
              </a:lnSpc>
              <a:buClrTx/>
              <a:buSzTx/>
              <a:buNone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endParaRPr lang="zh-CN" altLang="en-US" sz="2000" dirty="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8" name="图片 3" descr="780"/>
          <p:cNvPicPr>
            <a:picLocks noChangeAspect="1"/>
          </p:cNvPicPr>
          <p:nvPr/>
        </p:nvPicPr>
        <p:blipFill>
          <a:blip r:embed="rId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 t="5595" b="5420"/>
          <a:stretch>
            <a:fillRect/>
          </a:stretch>
        </p:blipFill>
        <p:spPr>
          <a:xfrm>
            <a:off x="5983605" y="940435"/>
            <a:ext cx="5809615" cy="517144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6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0" y="0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 flipH="1">
            <a:off x="3440" y="2805764"/>
            <a:ext cx="12188560" cy="4070868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8454524" y="6271981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55" y="3045049"/>
            <a:ext cx="3715972" cy="3715972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427689" y="546222"/>
            <a:ext cx="2146364" cy="145868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491138" y="3079771"/>
            <a:ext cx="5304822" cy="15684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48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踏科技之浪，</a:t>
            </a:r>
            <a:endParaRPr lang="zh-CN" altLang="en-US" sz="4800" dirty="0">
              <a:solidFill>
                <a:srgbClr val="3C91D8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pPr algn="ctr"/>
            <a:r>
              <a:rPr lang="zh-CN" altLang="en-US" sz="4800" dirty="0">
                <a:solidFill>
                  <a:srgbClr val="3C91D8"/>
                </a:solidFill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逐时代而行！</a:t>
            </a:r>
            <a:endParaRPr lang="zh-CN" altLang="en-US" sz="4800" dirty="0">
              <a:solidFill>
                <a:srgbClr val="3C91D8"/>
              </a:solidFill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000" y="1171045"/>
            <a:ext cx="584041" cy="46982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5800898" y="1240763"/>
            <a:ext cx="323056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第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  <a:sym typeface="+mn-ea"/>
              </a:rPr>
              <a:t>单元  宣传中华传统节日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065808" y="1240763"/>
            <a:ext cx="3877503" cy="3683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义务教育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信息科技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阿里巴巴普惠体 M" panose="00020600040101010101" charset="-122"/>
              </a:rPr>
              <a:t>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年级下册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阿里巴巴普惠体 M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214041" y="1866633"/>
            <a:ext cx="5821203" cy="52197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bg1"/>
                </a:solidFill>
                <a:latin typeface="思源黑体" panose="020B0500000000000000" pitchFamily="34" charset="-122"/>
                <a:ea typeface="思源黑体" panose="020B0500000000000000" pitchFamily="34" charset="-122"/>
                <a:cs typeface="阿里巴巴普惠体 M" panose="00020600040101010101" charset="-122"/>
              </a:defRPr>
            </a:lvl1pPr>
          </a:lstStyle>
          <a:p>
            <a:pPr algn="l"/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14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     </a:t>
            </a:r>
            <a:r>
              <a:rPr lang="zh-CN" altLang="en-US" sz="2800" dirty="0">
                <a:solidFill>
                  <a:srgbClr val="3C91D8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制作节日宣传作品</a:t>
            </a:r>
            <a:endParaRPr lang="zh-CN" altLang="en-US" sz="2800" dirty="0">
              <a:solidFill>
                <a:srgbClr val="3C91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59505" y="1753235"/>
            <a:ext cx="741553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1.说一说：组内分工及主题素材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39750"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）我们组的主题                                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39750"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）我们的组内分工                              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39750"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</a:t>
            </a:r>
            <a:r>
              <a:rPr kumimoji="1"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）我们收集到的素材                            2.组内交流讨论制作作品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indent="539750">
              <a:lnSpc>
                <a:spcPct val="150000"/>
              </a:lnSpc>
            </a:pPr>
            <a:r>
              <a:rPr kumimoji="1"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参照《学生手册》李徽同学制作端午节作品</a:t>
            </a:r>
            <a:endParaRPr kumimoji="1"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077" y="757257"/>
            <a:ext cx="3852206" cy="737235"/>
            <a:chOff x="6388488" y="2098491"/>
            <a:chExt cx="3852206" cy="737235"/>
          </a:xfrm>
        </p:grpSpPr>
        <p:sp>
          <p:nvSpPr>
            <p:cNvPr id="12" name="圆角矩形 13"/>
            <p:cNvSpPr/>
            <p:nvPr/>
          </p:nvSpPr>
          <p:spPr>
            <a:xfrm>
              <a:off x="6388488" y="2200275"/>
              <a:ext cx="2160000" cy="602927"/>
            </a:xfrm>
            <a:prstGeom prst="roundRect">
              <a:avLst>
                <a:gd name="adj" fmla="val 50000"/>
              </a:avLst>
            </a:prstGeom>
            <a:solidFill>
              <a:srgbClr val="5DAEE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文本框 28"/>
            <p:cNvSpPr txBox="1"/>
            <p:nvPr/>
          </p:nvSpPr>
          <p:spPr>
            <a:xfrm>
              <a:off x="6666126" y="2098491"/>
              <a:ext cx="3574568" cy="737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Arial" panose="020B0604020202020204" pitchFamily="34" charset="0"/>
                </a:rPr>
                <a:t>明确目标</a:t>
              </a:r>
              <a:endParaRPr lang="zh-CN" altLang="en-US" sz="2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43605" y="1713230"/>
            <a:ext cx="7847330" cy="3432175"/>
          </a:xfrm>
          <a:prstGeom prst="rect">
            <a:avLst/>
          </a:prstGeom>
          <a:noFill/>
          <a:ln>
            <a:solidFill>
              <a:schemeClr val="accent1"/>
            </a:solidFill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588010" y="1916430"/>
            <a:ext cx="2673985" cy="3465195"/>
            <a:chOff x="6620" y="1882"/>
            <a:chExt cx="5260" cy="7343"/>
          </a:xfrm>
        </p:grpSpPr>
        <p:sp>
          <p:nvSpPr>
            <p:cNvPr id="9" name="云形 8"/>
            <p:cNvSpPr/>
            <p:nvPr/>
          </p:nvSpPr>
          <p:spPr>
            <a:xfrm>
              <a:off x="6620" y="3355"/>
              <a:ext cx="5260" cy="3598"/>
            </a:xfrm>
            <a:prstGeom prst="cloud">
              <a:avLst/>
            </a:prstGeom>
            <a:solidFill>
              <a:srgbClr val="F0A356">
                <a:alpha val="1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千库网_2.5D科技智慧生活线上手机服务_元素编号13400093"/>
            <p:cNvPicPr>
              <a:picLocks noChangeAspect="1"/>
            </p:cNvPicPr>
            <p:nvPr/>
          </p:nvPicPr>
          <p:blipFill>
            <a:blip r:embed="rId1"/>
            <a:srcRect l="17365" t="3281" r="31354" b="5823"/>
            <a:stretch>
              <a:fillRect/>
            </a:stretch>
          </p:blipFill>
          <p:spPr>
            <a:xfrm>
              <a:off x="6866" y="1882"/>
              <a:ext cx="4143" cy="7343"/>
            </a:xfrm>
            <a:prstGeom prst="rect">
              <a:avLst/>
            </a:prstGeom>
          </p:spPr>
        </p:pic>
      </p:grp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76890" y="4502150"/>
            <a:ext cx="1143635" cy="14922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84846" y="2359660"/>
            <a:ext cx="2206699" cy="1622425"/>
            <a:chOff x="1906" y="2869"/>
            <a:chExt cx="3069" cy="2555"/>
          </a:xfrm>
        </p:grpSpPr>
        <p:sp>
          <p:nvSpPr>
            <p:cNvPr id="8" name="矩形 7"/>
            <p:cNvSpPr/>
            <p:nvPr>
              <p:custDataLst>
                <p:tags r:id="rId6"/>
              </p:custDataLst>
            </p:nvPr>
          </p:nvSpPr>
          <p:spPr>
            <a:xfrm>
              <a:off x="1906" y="3424"/>
              <a:ext cx="3069" cy="2000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同侧圆角矩形 8"/>
            <p:cNvSpPr/>
            <p:nvPr>
              <p:custDataLst>
                <p:tags r:id="rId7"/>
              </p:custDataLst>
            </p:nvPr>
          </p:nvSpPr>
          <p:spPr>
            <a:xfrm>
              <a:off x="2403" y="2869"/>
              <a:ext cx="1602" cy="726"/>
            </a:xfrm>
            <a:prstGeom prst="round2Same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>
              <p:custDataLst>
                <p:tags r:id="rId8"/>
              </p:custDataLst>
            </p:nvPr>
          </p:nvSpPr>
          <p:spPr>
            <a:xfrm>
              <a:off x="2403" y="2870"/>
              <a:ext cx="160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rgbClr val="FF00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准备间</a:t>
              </a:r>
              <a:endParaRPr lang="zh-CN" altLang="en-US" sz="24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文本框 10"/>
            <p:cNvSpPr txBox="1"/>
            <p:nvPr>
              <p:custDataLst>
                <p:tags r:id="rId9"/>
              </p:custDataLst>
            </p:nvPr>
          </p:nvSpPr>
          <p:spPr>
            <a:xfrm>
              <a:off x="2204" y="3887"/>
              <a:ext cx="2229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确定作品结构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了解注意事项</a:t>
              </a:r>
              <a:endPara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en-US" sz="1600" dirty="0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在线分配任务</a:t>
              </a:r>
              <a:endParaRPr lang="zh-CN" altLang="en-US" sz="16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</p:grpSp>
      <p:sp>
        <p:nvSpPr>
          <p:cNvPr id="18" name="同侧圆角矩形 17"/>
          <p:cNvSpPr/>
          <p:nvPr>
            <p:custDataLst>
              <p:tags r:id="rId10"/>
            </p:custDataLst>
          </p:nvPr>
        </p:nvSpPr>
        <p:spPr>
          <a:xfrm>
            <a:off x="4833620" y="2886710"/>
            <a:ext cx="1152000" cy="460800"/>
          </a:xfrm>
          <a:prstGeom prst="round2SameRect">
            <a:avLst/>
          </a:prstGeom>
          <a:solidFill>
            <a:schemeClr val="tx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9" name="组合 18"/>
          <p:cNvGrpSpPr/>
          <p:nvPr/>
        </p:nvGrpSpPr>
        <p:grpSpPr>
          <a:xfrm>
            <a:off x="4222750" y="2886710"/>
            <a:ext cx="2321560" cy="1610532"/>
            <a:chOff x="6052" y="5837"/>
            <a:chExt cx="2703" cy="2082"/>
          </a:xfrm>
        </p:grpSpPr>
        <p:sp>
          <p:nvSpPr>
            <p:cNvPr id="23" name="矩形 22"/>
            <p:cNvSpPr/>
            <p:nvPr>
              <p:custDataLst>
                <p:tags r:id="rId11"/>
              </p:custDataLst>
            </p:nvPr>
          </p:nvSpPr>
          <p:spPr>
            <a:xfrm>
              <a:off x="6052" y="6343"/>
              <a:ext cx="2703" cy="1576"/>
            </a:xfrm>
            <a:prstGeom prst="rect">
              <a:avLst/>
            </a:prstGeom>
            <a:noFill/>
            <a:ln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文本框 24"/>
            <p:cNvSpPr txBox="1"/>
            <p:nvPr>
              <p:custDataLst>
                <p:tags r:id="rId12"/>
              </p:custDataLst>
            </p:nvPr>
          </p:nvSpPr>
          <p:spPr>
            <a:xfrm>
              <a:off x="6643" y="5837"/>
              <a:ext cx="1585" cy="5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</a:rPr>
                <a:t>活动室</a:t>
              </a:r>
              <a:endParaRPr lang="zh-CN" altLang="en-US" sz="2400" b="1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文本框 27"/>
            <p:cNvSpPr txBox="1"/>
            <p:nvPr>
              <p:custDataLst>
                <p:tags r:id="rId13"/>
              </p:custDataLst>
            </p:nvPr>
          </p:nvSpPr>
          <p:spPr>
            <a:xfrm>
              <a:off x="6316" y="6632"/>
              <a:ext cx="2439" cy="124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/>
              <a:r>
                <a:rPr lang="zh-CN" altLang="en-US" sz="1600" dirty="0">
                  <a:latin typeface="黑体" panose="02010609060101010101" charset="-122"/>
                  <a:ea typeface="黑体" panose="02010609060101010101" charset="-122"/>
                  <a:sym typeface="+mn-ea"/>
                </a:rPr>
                <a:t>添加文字</a:t>
              </a:r>
              <a:endPara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  <a:p>
              <a:pPr algn="l"/>
              <a:r>
                <a:rPr lang="zh-CN" altLang="zh-CN" sz="1600" dirty="0">
                  <a:solidFill>
                    <a:schemeClr val="tx1"/>
                  </a:solidFill>
                </a:rPr>
                <a:t>添加图片</a:t>
              </a:r>
              <a:endParaRPr lang="zh-CN" altLang="zh-CN" sz="1600" dirty="0">
                <a:solidFill>
                  <a:schemeClr val="tx1"/>
                </a:solidFill>
              </a:endParaRPr>
            </a:p>
            <a:p>
              <a:pPr algn="l"/>
              <a:r>
                <a:rPr lang="zh-CN" altLang="zh-CN" sz="1600" dirty="0">
                  <a:solidFill>
                    <a:schemeClr val="tx1"/>
                  </a:solidFill>
                </a:rPr>
                <a:t>组合作品内容页</a:t>
              </a:r>
              <a:endParaRPr lang="zh-CN" altLang="zh-CN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33" name="矩形 32"/>
          <p:cNvSpPr/>
          <p:nvPr>
            <p:custDataLst>
              <p:tags r:id="rId14"/>
            </p:custDataLst>
          </p:nvPr>
        </p:nvSpPr>
        <p:spPr>
          <a:xfrm>
            <a:off x="7202805" y="4463415"/>
            <a:ext cx="2315845" cy="116903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同侧圆角矩形 35"/>
          <p:cNvSpPr/>
          <p:nvPr>
            <p:custDataLst>
              <p:tags r:id="rId15"/>
            </p:custDataLst>
          </p:nvPr>
        </p:nvSpPr>
        <p:spPr>
          <a:xfrm>
            <a:off x="7771765" y="4084320"/>
            <a:ext cx="1152000" cy="460800"/>
          </a:xfrm>
          <a:prstGeom prst="round2Same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文本框 39"/>
          <p:cNvSpPr txBox="1"/>
          <p:nvPr>
            <p:custDataLst>
              <p:tags r:id="rId16"/>
            </p:custDataLst>
          </p:nvPr>
        </p:nvSpPr>
        <p:spPr>
          <a:xfrm>
            <a:off x="7771765" y="4084955"/>
            <a:ext cx="115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00B05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收获园</a:t>
            </a:r>
            <a:endParaRPr lang="zh-CN" altLang="en-US" sz="2400" b="1" dirty="0">
              <a:solidFill>
                <a:srgbClr val="00B05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>
            <p:custDataLst>
              <p:tags r:id="rId17"/>
            </p:custDataLst>
          </p:nvPr>
        </p:nvSpPr>
        <p:spPr>
          <a:xfrm>
            <a:off x="7324090" y="4692015"/>
            <a:ext cx="2194560" cy="7785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展示作品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协同经验分享</a:t>
            </a:r>
            <a:endParaRPr lang="zh-CN" altLang="en-US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评选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“</a:t>
            </a:r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协同小能手</a:t>
            </a:r>
            <a:r>
              <a:rPr lang="en-US" altLang="zh-CN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”</a:t>
            </a:r>
            <a:endParaRPr lang="en-US" altLang="zh-CN" sz="1600" dirty="0"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59" name="文本框 58"/>
          <p:cNvSpPr txBox="1"/>
          <p:nvPr>
            <p:custDataLst>
              <p:tags r:id="rId18"/>
            </p:custDataLst>
          </p:nvPr>
        </p:nvSpPr>
        <p:spPr>
          <a:xfrm>
            <a:off x="4833661" y="1498986"/>
            <a:ext cx="2952699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活动导航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0" name="图片 5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89907" flipV="1">
            <a:off x="3136265" y="3842385"/>
            <a:ext cx="658495" cy="658495"/>
          </a:xfrm>
          <a:prstGeom prst="rect">
            <a:avLst/>
          </a:prstGeom>
        </p:spPr>
      </p:pic>
      <p:pic>
        <p:nvPicPr>
          <p:cNvPr id="61" name="图片 6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30092">
            <a:off x="6774486" y="3453419"/>
            <a:ext cx="658800" cy="6588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20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9623731" y="3678209"/>
            <a:ext cx="658800" cy="658800"/>
          </a:xfrm>
          <a:prstGeom prst="rect">
            <a:avLst/>
          </a:prstGeom>
        </p:spPr>
      </p:pic>
      <p:sp>
        <p:nvSpPr>
          <p:cNvPr id="4" name="矩形 3"/>
          <p:cNvSpPr/>
          <p:nvPr>
            <p:custDataLst>
              <p:tags r:id="rId23"/>
            </p:custDataLst>
          </p:nvPr>
        </p:nvSpPr>
        <p:spPr>
          <a:xfrm>
            <a:off x="8447405" y="2679065"/>
            <a:ext cx="2472055" cy="922655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同侧圆角矩形 14"/>
          <p:cNvSpPr/>
          <p:nvPr>
            <p:custDataLst>
              <p:tags r:id="rId24"/>
            </p:custDataLst>
          </p:nvPr>
        </p:nvSpPr>
        <p:spPr>
          <a:xfrm>
            <a:off x="9265285" y="2329180"/>
            <a:ext cx="1152000" cy="460800"/>
          </a:xfrm>
          <a:prstGeom prst="round2Same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25"/>
            </p:custDataLst>
          </p:nvPr>
        </p:nvSpPr>
        <p:spPr>
          <a:xfrm>
            <a:off x="9265285" y="2329180"/>
            <a:ext cx="1152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FF9C4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挑战台</a:t>
            </a:r>
            <a:endParaRPr lang="zh-CN" altLang="en-US" sz="2400" b="1" dirty="0">
              <a:solidFill>
                <a:srgbClr val="FF9C4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26"/>
            </p:custDataLst>
          </p:nvPr>
        </p:nvSpPr>
        <p:spPr>
          <a:xfrm>
            <a:off x="8539480" y="2950210"/>
            <a:ext cx="24047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黑体" panose="02010609060101010101" charset="-122"/>
                <a:ea typeface="黑体" panose="02010609060101010101" charset="-122"/>
                <a:sym typeface="+mn-ea"/>
              </a:rPr>
              <a:t>协同智慧树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252855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一、准备间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zh-CN" sz="2400" dirty="0">
                <a:latin typeface="黑体" panose="02010609060101010101" charset="-122"/>
                <a:ea typeface="黑体" panose="02010609060101010101" charset="-122"/>
              </a:rPr>
              <a:t>制作端午节作品，该做哪些准备呢</a:t>
            </a:r>
            <a:r>
              <a:rPr lang="zh-CN" altLang="zh-CN" sz="2400" dirty="0"/>
              <a:t>？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850900" y="1003300"/>
            <a:ext cx="348488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1. </a:t>
            </a:r>
            <a:r>
              <a:rPr 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+mn-ea"/>
              </a:rPr>
              <a:t>确定作品结构</a:t>
            </a:r>
            <a:endParaRPr 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820420" y="2050098"/>
            <a:ext cx="10220960" cy="64516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72009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组内成员根据主题，自主构思设计结构，并完成思维导图。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074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203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3332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72261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" name="组合 6"/>
          <p:cNvGrpSpPr/>
          <p:nvPr>
            <p:custDataLst>
              <p:tags r:id="rId6"/>
            </p:custDataLst>
          </p:nvPr>
        </p:nvGrpSpPr>
        <p:grpSpPr>
          <a:xfrm>
            <a:off x="9051290" y="4291330"/>
            <a:ext cx="3152775" cy="2487295"/>
            <a:chOff x="7502" y="3387"/>
            <a:chExt cx="5897" cy="4998"/>
          </a:xfrm>
        </p:grpSpPr>
        <p:sp>
          <p:nvSpPr>
            <p:cNvPr id="18" name="心形 17"/>
            <p:cNvSpPr/>
            <p:nvPr>
              <p:custDataLst>
                <p:tags r:id="rId7"/>
              </p:custDataLst>
            </p:nvPr>
          </p:nvSpPr>
          <p:spPr>
            <a:xfrm>
              <a:off x="7502" y="3648"/>
              <a:ext cx="5806" cy="4737"/>
            </a:xfrm>
            <a:prstGeom prst="heart">
              <a:avLst/>
            </a:prstGeom>
            <a:solidFill>
              <a:srgbClr val="F0A356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2" name="图片 21" descr="千库网_少儿编程代码教育培训寒假学习_元素编号1338235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/>
            <a:srcRect l="16947" t="19861" r="7048" b="12815"/>
            <a:stretch>
              <a:fillRect/>
            </a:stretch>
          </p:blipFill>
          <p:spPr>
            <a:xfrm>
              <a:off x="8029" y="3387"/>
              <a:ext cx="5370" cy="4757"/>
            </a:xfrm>
            <a:prstGeom prst="rect">
              <a:avLst/>
            </a:prstGeom>
          </p:spPr>
        </p:pic>
      </p:grpSp>
      <p:pic>
        <p:nvPicPr>
          <p:cNvPr id="6" name="图片 87" descr="wps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91335" y="2924175"/>
            <a:ext cx="7259955" cy="24441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68644" y="1003300"/>
            <a:ext cx="630110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2. </a:t>
            </a:r>
            <a:r>
              <a:rPr 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+mn-ea"/>
              </a:rPr>
              <a:t>了解注意事项</a:t>
            </a:r>
            <a:endParaRPr 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074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203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3332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72261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80" y="4027997"/>
            <a:ext cx="1625018" cy="2119589"/>
          </a:xfrm>
          <a:prstGeom prst="rect">
            <a:avLst/>
          </a:prstGeom>
        </p:spPr>
      </p:pic>
      <p:pic>
        <p:nvPicPr>
          <p:cNvPr id="10" name="图片 9" descr="微信图片_20250108214001"/>
          <p:cNvPicPr>
            <a:picLocks noChangeAspect="1"/>
          </p:cNvPicPr>
          <p:nvPr/>
        </p:nvPicPr>
        <p:blipFill>
          <a:blip r:embed="rId7"/>
          <a:srcRect t="31889" r="45977" b="38778"/>
          <a:stretch>
            <a:fillRect/>
          </a:stretch>
        </p:blipFill>
        <p:spPr>
          <a:xfrm>
            <a:off x="4479925" y="1308735"/>
            <a:ext cx="3716655" cy="4368165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68375" y="1865948"/>
            <a:ext cx="3722370" cy="1753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6096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结合学生手册，组内成员讨论图文排版的注意事项。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</p:txBody>
      </p:sp>
      <p:sp>
        <p:nvSpPr>
          <p:cNvPr id="7" name="Rectangle 1" descr="7b0a2020202022776f7264617274223a2022220a7d0a"/>
          <p:cNvSpPr>
            <a:spLocks noChangeArrowheads="1"/>
          </p:cNvSpPr>
          <p:nvPr/>
        </p:nvSpPr>
        <p:spPr bwMode="auto">
          <a:xfrm>
            <a:off x="8196580" y="1002983"/>
            <a:ext cx="3722370" cy="48926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p>
            <a:pPr marR="0" lvl="0" indent="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800" dirty="0">
                <a:ln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方正粗黑宋简体" panose="02000000000000000000" charset="-122"/>
                <a:ea typeface="方正粗黑宋简体" panose="02000000000000000000" charset="-122"/>
                <a:sym typeface="Arial" panose="020B0604020202020204" pitchFamily="34" charset="0"/>
              </a:rPr>
              <a:t>排版注意</a:t>
            </a:r>
            <a:endParaRPr lang="zh-CN" altLang="en-US" sz="2800" dirty="0">
              <a:ln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方正粗黑宋简体" panose="02000000000000000000" charset="-122"/>
              <a:ea typeface="方正粗黑宋简体" panose="02000000000000000000" charset="-122"/>
              <a:sym typeface="Arial" panose="020B0604020202020204" pitchFamily="34" charset="0"/>
            </a:endParaRPr>
          </a:p>
          <a:p>
            <a:pPr marR="0" lvl="0" indent="5080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作品的每一页是不是文字越多越好？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  <a:p>
            <a:pPr marR="0" lvl="0" indent="6096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□ 是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□ 否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marR="0" lvl="0" indent="6096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作品的每一页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是不是图片越多越好？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  <a:p>
            <a:pPr marR="0" lvl="0" indent="6096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□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是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□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否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  <a:p>
            <a:pPr marR="0" lvl="0" indent="6096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作品的每一页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是不是配色越多越好？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  <a:p>
            <a:pPr marR="0" lvl="0" indent="6096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□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是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</a:t>
            </a:r>
            <a:r>
              <a: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       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□</a:t>
            </a:r>
            <a:r>
              <a:rPr lang="zh-CN" altLang="en-US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否</a:t>
            </a:r>
            <a:endParaRPr lang="zh-CN" altLang="en-US" sz="20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968375" y="945515"/>
            <a:ext cx="347662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Arial" panose="020B0604020202020204" pitchFamily="34" charset="0"/>
              </a:rPr>
              <a:t>3. </a:t>
            </a:r>
            <a:r>
              <a:rPr lang="zh-CN" sz="3200" dirty="0">
                <a:solidFill>
                  <a:srgbClr val="6AB3E4"/>
                </a:solidFill>
                <a:latin typeface="华文中宋" panose="02010600040101010101" pitchFamily="2" charset="-122"/>
                <a:ea typeface="华文中宋" panose="02010600040101010101" pitchFamily="2" charset="-122"/>
                <a:cs typeface="Aa榴莲爸爸" panose="03000502000000000000" charset="-122"/>
                <a:sym typeface="+mn-ea"/>
              </a:rPr>
              <a:t>在线分配任务</a:t>
            </a:r>
            <a:endParaRPr lang="zh-CN" sz="3200" dirty="0">
              <a:solidFill>
                <a:srgbClr val="6AB3E4"/>
              </a:solidFill>
              <a:latin typeface="华文中宋" panose="02010600040101010101" pitchFamily="2" charset="-122"/>
              <a:ea typeface="华文中宋" panose="02010600040101010101" pitchFamily="2" charset="-122"/>
              <a:cs typeface="Aa榴莲爸爸" panose="03000502000000000000" charset="-122"/>
              <a:sym typeface="Arial" panose="020B0604020202020204" pitchFamily="34" charset="0"/>
            </a:endParaRP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07480" y="103505"/>
            <a:ext cx="1252855" cy="3987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2035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3332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5"/>
            </p:custDataLst>
          </p:nvPr>
        </p:nvSpPr>
        <p:spPr>
          <a:xfrm>
            <a:off x="1072261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挑战台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52" name="图片 5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280" y="4173412"/>
            <a:ext cx="1625018" cy="211958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719705" y="3808730"/>
            <a:ext cx="23895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        </a:t>
            </a:r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你们认识这些数字设备吗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7" name="图片 6" descr="微信图片_20250108214533"/>
          <p:cNvPicPr>
            <a:picLocks noChangeAspect="1"/>
          </p:cNvPicPr>
          <p:nvPr/>
        </p:nvPicPr>
        <p:blipFill>
          <a:blip r:embed="rId7"/>
          <a:srcRect t="29876" r="782" b="38680"/>
          <a:stretch>
            <a:fillRect/>
          </a:stretch>
        </p:blipFill>
        <p:spPr>
          <a:xfrm>
            <a:off x="5005070" y="1356995"/>
            <a:ext cx="6866255" cy="4709795"/>
          </a:xfrm>
          <a:prstGeom prst="rect">
            <a:avLst/>
          </a:prstGeom>
        </p:spPr>
      </p:pic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227455" y="1506220"/>
            <a:ext cx="3722370" cy="286131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indent="609600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extLst>
                <a:ext uri="{35155182-B16C-46BC-9424-99874614C6A1}">
                  <wpsdc:indentchars xmlns:wpsdc="http://www.wps.cn/officeDocument/2017/drawingmlCustomData" val="200" checksum="4158780845"/>
                </a:ext>
              </a:extLst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rPr>
              <a:t>为了课堂上的效率，各小组在课前已通过线上交流群，结合自己的特长，认领了各自的工作任务，并由组长进行分工。</a:t>
            </a:r>
            <a:endParaRPr lang="zh-CN" altLang="en-US" sz="2800" dirty="0">
              <a:latin typeface="楷体_GB2312" panose="02010609030101010101" pitchFamily="49" charset="-122"/>
              <a:ea typeface="楷体_GB2312" panose="02010609030101010101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" y="126006"/>
            <a:ext cx="1218856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1175464" y="890159"/>
            <a:ext cx="9841073" cy="5077683"/>
            <a:chOff x="1223954" y="938649"/>
            <a:chExt cx="9841073" cy="5077683"/>
          </a:xfrm>
        </p:grpSpPr>
        <p:sp>
          <p:nvSpPr>
            <p:cNvPr id="30" name="矩形: 圆角 29"/>
            <p:cNvSpPr/>
            <p:nvPr/>
          </p:nvSpPr>
          <p:spPr>
            <a:xfrm>
              <a:off x="1223954" y="93864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rgbClr val="6AB3E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: 圆角 30"/>
            <p:cNvSpPr/>
            <p:nvPr/>
          </p:nvSpPr>
          <p:spPr>
            <a:xfrm>
              <a:off x="1320934" y="1035629"/>
              <a:ext cx="9744093" cy="4980703"/>
            </a:xfrm>
            <a:prstGeom prst="roundRect">
              <a:avLst>
                <a:gd name="adj" fmla="val 609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919"/>
          <a:stretch>
            <a:fillRect/>
          </a:stretch>
        </p:blipFill>
        <p:spPr>
          <a:xfrm>
            <a:off x="3440" y="4184542"/>
            <a:ext cx="12188560" cy="287224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344369" y="215490"/>
            <a:ext cx="395337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小学信息科技三年级下册第</a:t>
            </a:r>
            <a:r>
              <a:rPr lang="en-US" altLang="zh-CN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汉仪综艺体简" panose="02010600000101010101" charset="-122"/>
              </a:rPr>
              <a:t>单元</a:t>
            </a:r>
            <a:endParaRPr lang="zh-CN" altLang="en-US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汉仪综艺体简" panose="02010600000101010101" charset="-122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242456"/>
            <a:ext cx="1163782" cy="271549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2947" y="-156867"/>
            <a:ext cx="2247178" cy="1559749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730387" flipV="1">
            <a:off x="9383578" y="793001"/>
            <a:ext cx="2146364" cy="1458681"/>
          </a:xfrm>
          <a:prstGeom prst="rect">
            <a:avLst/>
          </a:prstGeom>
        </p:spPr>
      </p:pic>
      <p:sp>
        <p:nvSpPr>
          <p:cNvPr id="59" name="文本框 58"/>
          <p:cNvSpPr txBox="1"/>
          <p:nvPr>
            <p:custDataLst>
              <p:tags r:id="rId6"/>
            </p:custDataLst>
          </p:nvPr>
        </p:nvSpPr>
        <p:spPr>
          <a:xfrm>
            <a:off x="4297680" y="1849120"/>
            <a:ext cx="3536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solidFill>
                  <a:srgbClr val="FFC000"/>
                </a:solidFill>
                <a:effectLst>
                  <a:glow rad="101600">
                    <a:schemeClr val="accent1">
                      <a:lumMod val="20000"/>
                      <a:lumOff val="80000"/>
                      <a:alpha val="60000"/>
                    </a:schemeClr>
                  </a:glow>
                </a:effectLst>
                <a:latin typeface="华文新魏" panose="02010800040101010101" charset="-122"/>
                <a:ea typeface="华文新魏" panose="02010800040101010101" charset="-122"/>
              </a:rPr>
              <a:t>二、活动室</a:t>
            </a:r>
            <a:endParaRPr lang="zh-CN" altLang="en-US" sz="4800" dirty="0">
              <a:solidFill>
                <a:srgbClr val="FFC000"/>
              </a:solidFill>
              <a:effectLst>
                <a:glow rad="101600">
                  <a:schemeClr val="accent1">
                    <a:lumMod val="20000"/>
                    <a:lumOff val="80000"/>
                    <a:alpha val="60000"/>
                  </a:schemeClr>
                </a:glo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485" l="1878" r="9436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62789">
            <a:off x="9803033" y="3890285"/>
            <a:ext cx="1431595" cy="2217966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10"/>
            </p:custDataLst>
          </p:nvPr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1" t="11506" r="10028" b="5221"/>
          <a:stretch>
            <a:fillRect/>
          </a:stretch>
        </p:blipFill>
        <p:spPr>
          <a:xfrm>
            <a:off x="6350924" y="2817743"/>
            <a:ext cx="4039986" cy="1745673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6586651" y="3154940"/>
            <a:ext cx="376364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端午节宣传作品开始制作啦！</a:t>
            </a:r>
            <a:endParaRPr lang="zh-CN" altLang="en-US" sz="2400" dirty="0"/>
          </a:p>
        </p:txBody>
      </p:sp>
      <p:pic>
        <p:nvPicPr>
          <p:cNvPr id="12" name="图片 11" descr="0484839e058dc9704ed4b678f57e216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09445" y="2935605"/>
            <a:ext cx="3032125" cy="30321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297815" y="760095"/>
            <a:ext cx="2649220" cy="5340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algn="ctr">
              <a:lnSpc>
                <a:spcPct val="90000"/>
              </a:lnSpc>
              <a:defRPr sz="3200">
                <a:solidFill>
                  <a:srgbClr val="6AB3E4"/>
                </a:solidFill>
                <a:latin typeface="三极信黑简体" panose="00000500000000000000" pitchFamily="2" charset="-122"/>
                <a:ea typeface="三极信黑简体" panose="00000500000000000000" pitchFamily="2" charset="-122"/>
                <a:cs typeface="Aa榴莲爸爸" panose="03000502000000000000" charset="-122"/>
              </a:defRPr>
            </a:lvl1pPr>
          </a:lstStyle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  <a:sym typeface="Arial" panose="020B0604020202020204" pitchFamily="34" charset="0"/>
              </a:rPr>
              <a:t>1. 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sym typeface="+mn-ea"/>
              </a:rPr>
              <a:t>添加文字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8" name="矩形 7" descr="7b0a202020202262756c6c6574223a20227b5c2263617465676f727949645c223a5c225c222c5c2274656d706c61746549645c223a32303233313533377d220a7d0a"/>
          <p:cNvSpPr/>
          <p:nvPr/>
        </p:nvSpPr>
        <p:spPr>
          <a:xfrm>
            <a:off x="1033780" y="1433830"/>
            <a:ext cx="5659120" cy="2912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lnSpc>
                <a:spcPts val="4400"/>
              </a:lnSpc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小组成员在自己负责的内容页中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ts val="4400"/>
              </a:lnSpc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完成文字的添加。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ts val="4400"/>
              </a:lnSpc>
              <a:buNone/>
            </a:pPr>
            <a:endParaRPr lang="zh-CN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ts val="4400"/>
              </a:lnSpc>
              <a:buNone/>
            </a:pPr>
            <a:r>
              <a:rPr lang="zh-CN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温馨提示</a:t>
            </a:r>
            <a:r>
              <a:rPr lang="zh-CN" altLang="en-US" sz="24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：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根据内容页的要求，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  <a:p>
            <a:pPr indent="0">
              <a:lnSpc>
                <a:spcPts val="4400"/>
              </a:lnSpc>
              <a:buNone/>
            </a:pP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</a:rPr>
              <a:t>尝试美化文字。</a:t>
            </a:r>
            <a:endParaRPr lang="zh-CN" altLang="en-US" sz="24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41" name="文本框 40"/>
          <p:cNvSpPr txBox="1"/>
          <p:nvPr>
            <p:custDataLst>
              <p:tags r:id="rId2"/>
            </p:custDataLst>
          </p:nvPr>
        </p:nvSpPr>
        <p:spPr>
          <a:xfrm>
            <a:off x="652653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准备间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939405" y="103505"/>
            <a:ext cx="1252855" cy="39878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rgbClr val="FFFF00"/>
                </a:solidFill>
                <a:ea typeface="微软雅黑" panose="020B0503020204020204" pitchFamily="34" charset="-122"/>
              </a:rPr>
              <a:t>活动室</a:t>
            </a:r>
            <a:endParaRPr lang="zh-CN" altLang="en-US" sz="2000" b="1" dirty="0">
              <a:solidFill>
                <a:srgbClr val="FFFF00"/>
              </a:solidFill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9352280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>
            <p:custDataLst>
              <p:tags r:id="rId5"/>
            </p:custDataLst>
          </p:nvPr>
        </p:nvSpPr>
        <p:spPr>
          <a:xfrm>
            <a:off x="10732135" y="103505"/>
            <a:ext cx="1252855" cy="39878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收获园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41355" y="4781550"/>
            <a:ext cx="1143635" cy="14922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26530" y="4087495"/>
            <a:ext cx="31819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</a:t>
            </a:r>
            <a:r>
              <a:rPr lang="zh-CN" altLang="en-US" sz="2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数字设备初体验后，与其他同学分享一下体验后的收获。</a:t>
            </a:r>
            <a:endParaRPr lang="zh-CN" altLang="en-US" sz="2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 descr="F7A93FD1C0E9014A437500C11FFFEBAC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6165" y="760095"/>
            <a:ext cx="4314825" cy="50101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PA" val="v3.0.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32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33.xml><?xml version="1.0" encoding="utf-8"?>
<p:tagLst xmlns:p="http://schemas.openxmlformats.org/presentationml/2006/main">
  <p:tag name="KSO_WM_DIAGRAM_VIRTUALLY_FRAME" val="{&quot;height&quot;:286.5,&quot;left&quot;:40.6,&quot;top&quot;:151.6,&quot;width&quot;:880.8}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TABLE_ENDDRAG_ORIGIN_RECT" val="731*267"/>
  <p:tag name="TABLE_ENDDRAG_RECT" val="135*183*731*267"/>
</p:tagLst>
</file>

<file path=ppt/tags/tag84.xml><?xml version="1.0" encoding="utf-8"?>
<p:tagLst xmlns:p="http://schemas.openxmlformats.org/presentationml/2006/main">
  <p:tag name="RESOURCE_RECORD_KEY" val="{&quot;29&quot;:[20405947]}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BEAUTIFY_FLAG" val=""/>
</p:tagLst>
</file>

<file path=ppt/tags/tag93.xml><?xml version="1.0" encoding="utf-8"?>
<p:tagLst xmlns:p="http://schemas.openxmlformats.org/presentationml/2006/main">
  <p:tag name="RESOURCE_RECORD_KEY" val="{&quot;29&quot;:[20405947]}"/>
</p:tagLst>
</file>

<file path=ppt/tags/tag94.xml><?xml version="1.0" encoding="utf-8"?>
<p:tagLst xmlns:p="http://schemas.openxmlformats.org/presentationml/2006/main">
  <p:tag name="KSO_WPP_MARK_KEY" val="caef83e2-3c4c-4eb3-984e-bd0dc799236d"/>
  <p:tag name="RESOURCE_RECORD_KEY" val="{&quot;13&quot;:[4705195,4563109],&quot;29&quot;:[20405947]}"/>
  <p:tag name="COMMONDATA" val="eyJoZGlkIjoiZjVmZGFiMmQ2Yzc4MGM0ODMwM2Y1Zjc1M2Y0ZDM2Yz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思源黑体 CN Normal">
      <a:majorFont>
        <a:latin typeface="思源黑体 CN Normal"/>
        <a:ea typeface="思源黑体 CN Normal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阿里巴巴普惠体"/>
        <a:ea typeface=""/>
        <a:cs typeface=""/>
        <a:font script="Jpan" typeface="ＭＳ Ｐゴシック"/>
        <a:font script="Hang" typeface="맑은 고딕"/>
        <a:font script="Hans" typeface="阿里巴巴普惠体"/>
        <a:font script="Hant" typeface="新細明體"/>
        <a:font script="Arab" typeface="阿里巴巴普惠体"/>
        <a:font script="Hebr" typeface="阿里巴巴普惠体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阿里巴巴普惠体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1621</Words>
  <Application>WPS 演示</Application>
  <PresentationFormat>宽屏</PresentationFormat>
  <Paragraphs>272</Paragraphs>
  <Slides>19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31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51" baseType="lpstr">
      <vt:lpstr>Arial</vt:lpstr>
      <vt:lpstr>宋体</vt:lpstr>
      <vt:lpstr>Wingdings</vt:lpstr>
      <vt:lpstr>阿里巴巴普惠体</vt:lpstr>
      <vt:lpstr>微软雅黑</vt:lpstr>
      <vt:lpstr>汉仪综艺体简</vt:lpstr>
      <vt:lpstr>隶书</vt:lpstr>
      <vt:lpstr>珠穆朗玛—乌金苏通体</vt:lpstr>
      <vt:lpstr>Microsoft Himalaya</vt:lpstr>
      <vt:lpstr>字魂27号-布丁体</vt:lpstr>
      <vt:lpstr>楷体_GB2312</vt:lpstr>
      <vt:lpstr>阿里巴巴普惠体 M</vt:lpstr>
      <vt:lpstr>黑体</vt:lpstr>
      <vt:lpstr>华文新魏</vt:lpstr>
      <vt:lpstr>华文中宋</vt:lpstr>
      <vt:lpstr>Aa榴莲爸爸</vt:lpstr>
      <vt:lpstr>三极信黑简体</vt:lpstr>
      <vt:lpstr>华文楷体</vt:lpstr>
      <vt:lpstr>Times New Roman</vt:lpstr>
      <vt:lpstr>华文隶书</vt:lpstr>
      <vt:lpstr>思源黑体</vt:lpstr>
      <vt:lpstr>Arial Unicode MS</vt:lpstr>
      <vt:lpstr>思源黑体 CN Medium</vt:lpstr>
      <vt:lpstr>Times New Roman</vt:lpstr>
      <vt:lpstr>汉仪力量黑简</vt:lpstr>
      <vt:lpstr>汉仪中黑 197</vt:lpstr>
      <vt:lpstr>华文琥珀</vt:lpstr>
      <vt:lpstr>方正楷体_GB2312</vt:lpstr>
      <vt:lpstr>华文行楷</vt:lpstr>
      <vt:lpstr>微软雅黑 Light</vt:lpstr>
      <vt:lpstr>方正粗黑宋简体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.</dc:creator>
  <cp:lastModifiedBy>罗勇</cp:lastModifiedBy>
  <cp:revision>96</cp:revision>
  <dcterms:created xsi:type="dcterms:W3CDTF">2023-07-25T11:34:00Z</dcterms:created>
  <dcterms:modified xsi:type="dcterms:W3CDTF">2025-01-19T08:08:37Z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0C288DD09DBD4D8197BB4615E5D966A6_13</vt:lpwstr>
  </property>
  <property fmtid="{D5CDD505-2E9C-101B-9397-08002B2CF9AE}" pid="3" name="KSOProductBuildVer">
    <vt:lpwstr>2052-12.1.0.19770</vt:lpwstr>
  </property>
</Properties>
</file>