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7" r:id="rId2"/>
    <p:sldId id="291" r:id="rId3"/>
    <p:sldId id="378" r:id="rId4"/>
    <p:sldId id="422" r:id="rId5"/>
    <p:sldId id="292" r:id="rId6"/>
    <p:sldId id="293" r:id="rId7"/>
    <p:sldId id="441" r:id="rId8"/>
    <p:sldId id="449" r:id="rId9"/>
    <p:sldId id="379" r:id="rId10"/>
    <p:sldId id="453" r:id="rId11"/>
    <p:sldId id="454" r:id="rId12"/>
    <p:sldId id="446" r:id="rId13"/>
    <p:sldId id="317" r:id="rId14"/>
    <p:sldId id="447" r:id="rId15"/>
    <p:sldId id="382" r:id="rId16"/>
    <p:sldId id="452" r:id="rId17"/>
    <p:sldId id="455" r:id="rId18"/>
    <p:sldId id="318" r:id="rId19"/>
  </p:sldIdLst>
  <p:sldSz cx="12192000" cy="6858000"/>
  <p:notesSz cx="6858000" cy="9144000"/>
  <p:embeddedFontLst>
    <p:embeddedFont>
      <p:font typeface="Source Sans Pro Light" panose="020B0403030403020204" pitchFamily="34" charset="0"/>
      <p:regular r:id="rId22"/>
      <p:italic r:id="rId23"/>
    </p:embeddedFont>
    <p:embeddedFont>
      <p:font typeface="黑体" panose="02010609060101010101" pitchFamily="49" charset="-122"/>
      <p:regular r:id="rId24"/>
    </p:embeddedFont>
    <p:embeddedFont>
      <p:font typeface="华文隶书" panose="02010800040101010101" pitchFamily="2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隶书" panose="020105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微软雅黑" panose="020B0503020204020204" pitchFamily="34" charset="-122"/>
      <p:regular r:id="rId28"/>
      <p:bold r:id="rId29"/>
    </p:embeddedFont>
    <p:embeddedFont>
      <p:font typeface="微软雅黑 Light" panose="020B0502040204020203" pitchFamily="34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9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33F"/>
    <a:srgbClr val="FFFD41"/>
    <a:srgbClr val="FF6C0D"/>
    <a:srgbClr val="C00000"/>
    <a:srgbClr val="5DAEE3"/>
    <a:srgbClr val="2363A8"/>
    <a:srgbClr val="3C91D8"/>
    <a:srgbClr val="6BADE1"/>
    <a:srgbClr val="336CD4"/>
    <a:srgbClr val="6A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AB2C8D-7ACD-475A-8A3E-EF93530B4A66}" styleName="{68ab2c8d-7acd-475a-8a3e-ef93530b4a66}">
    <a:wholeTbl>
      <a:tcTxStyle>
        <a:fontRef idx="none">
          <a:prstClr val="black"/>
        </a:fontRef>
      </a:tcTxStyle>
      <a:tcStyle>
        <a:tcBdr>
          <a:top>
            <a:ln w="19050" cmpd="sng">
              <a:solidFill>
                <a:srgbClr val="65CDEF"/>
              </a:solidFill>
            </a:ln>
          </a:top>
          <a:bottom>
            <a:ln w="19050" cmpd="sng">
              <a:solidFill>
                <a:srgbClr val="65CDEF"/>
              </a:solidFill>
            </a:ln>
          </a:bottom>
          <a:insideV>
            <a:ln w="19050" cmpd="sng">
              <a:solidFill>
                <a:srgbClr val="65CDE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1F5FC"/>
          </a:solidFill>
        </a:fill>
      </a:tcStyle>
    </a:band1H>
    <a:firstRow>
      <a:tcTxStyle>
        <a:fontRef idx="none">
          <a:prstClr val="black"/>
        </a:fontRef>
      </a:tcTxStyle>
      <a:tcStyle>
        <a:tcBdr>
          <a:bottom>
            <a:ln w="28575" cmpd="sng">
              <a:solidFill>
                <a:srgbClr val="65CDEF"/>
              </a:solidFill>
            </a:ln>
          </a:bottom>
        </a:tcBdr>
        <a:fill>
          <a:solidFill>
            <a:srgbClr val="AEE3F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85463" autoAdjust="0"/>
  </p:normalViewPr>
  <p:slideViewPr>
    <p:cSldViewPr snapToGrid="0" showGuides="1">
      <p:cViewPr varScale="1">
        <p:scale>
          <a:sx n="97" d="100"/>
          <a:sy n="97" d="100"/>
        </p:scale>
        <p:origin x="996" y="108"/>
      </p:cViewPr>
      <p:guideLst>
        <p:guide orient="horz" pos="2196"/>
        <p:guide pos="3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2025/1/13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  <a:pPr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2025/1/13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51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524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99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目录页中没有一</a:t>
            </a:r>
            <a:r>
              <a:rPr lang="en-US" altLang="zh-CN" dirty="0"/>
              <a:t>.</a:t>
            </a:r>
            <a:r>
              <a:rPr lang="zh-CN" altLang="en-US" dirty="0"/>
              <a:t>这似乎也没有没有，统改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378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目录页中没有一</a:t>
            </a:r>
            <a:r>
              <a:rPr lang="en-US" altLang="zh-CN" dirty="0"/>
              <a:t>.</a:t>
            </a:r>
            <a:r>
              <a:rPr lang="zh-CN" altLang="en-US" dirty="0"/>
              <a:t>这似乎也没有没有，统改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478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目录页中没有一</a:t>
            </a:r>
            <a:r>
              <a:rPr lang="en-US" altLang="zh-CN" dirty="0"/>
              <a:t>.</a:t>
            </a:r>
            <a:r>
              <a:rPr lang="zh-CN" altLang="en-US" dirty="0"/>
              <a:t>这似乎也没有没有，统改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897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目录页中没有一</a:t>
            </a:r>
            <a:r>
              <a:rPr lang="en-US" altLang="zh-CN" dirty="0"/>
              <a:t>.</a:t>
            </a:r>
            <a:r>
              <a:rPr lang="zh-CN" altLang="en-US" dirty="0"/>
              <a:t>这似乎也没有没有，统改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454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30669" y="2151043"/>
            <a:ext cx="88309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11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  管理云盘故事资源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25481" y="3359776"/>
            <a:ext cx="357845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" panose="02010609060101010101" charset="-122"/>
                <a:ea typeface="楷体" panose="02010609060101010101" charset="-122"/>
              </a:rPr>
              <a:t>云盘资源</a:t>
            </a:r>
          </a:p>
        </p:txBody>
      </p:sp>
      <p:sp>
        <p:nvSpPr>
          <p:cNvPr id="8" name="PA_圆角矩形 31"/>
          <p:cNvSpPr/>
          <p:nvPr>
            <p:custDataLst>
              <p:tags r:id="rId1"/>
            </p:custDataLst>
          </p:nvPr>
        </p:nvSpPr>
        <p:spPr>
          <a:xfrm>
            <a:off x="5075555" y="4643755"/>
            <a:ext cx="330581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淮北市人民路学校  谢 巍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参与多彩读书活动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94537" y="772441"/>
            <a:ext cx="644206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>
              <a:buFont typeface="Wingdings" panose="05000000000000000000" charset="0"/>
              <a:buNone/>
              <a:tabLst>
                <a:tab pos="180975" algn="l"/>
              </a:tabLs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．管理云盘资源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准备间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</a:rPr>
              <a:t>活动室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收获园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23" name="剪去同侧角的矩形 22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white"/>
                  </a:solidFill>
                </a:rPr>
                <a:t>挑战台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1182102" y="1439504"/>
            <a:ext cx="93471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整理资源：通过删除、移动等操作，对儿童故事资源进行整理。比一比，谁的云盘更整洁、有序。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52967" y="3178142"/>
            <a:ext cx="7138415" cy="3009624"/>
            <a:chOff x="428875" y="2794317"/>
            <a:chExt cx="7138415" cy="3009624"/>
          </a:xfrm>
        </p:grpSpPr>
        <p:sp>
          <p:nvSpPr>
            <p:cNvPr id="2" name="矩形 1"/>
            <p:cNvSpPr/>
            <p:nvPr/>
          </p:nvSpPr>
          <p:spPr>
            <a:xfrm>
              <a:off x="579366" y="2941619"/>
              <a:ext cx="683743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如果资源位置摆放有误，我可以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______________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。</a:t>
              </a:r>
              <a:endParaRPr lang="en-US" altLang="zh-CN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如果想删除云盘资源，我可以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________________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。</a:t>
              </a:r>
              <a:endParaRPr lang="en-US" altLang="zh-CN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如果想补充云盘资源，我可以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________________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。</a:t>
              </a:r>
              <a:endParaRPr lang="en-US" altLang="zh-CN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如果想查看所有视频资源，我可以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____________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。</a:t>
              </a:r>
              <a:endParaRPr lang="en-US" altLang="zh-CN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4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28875" y="2794317"/>
              <a:ext cx="7138415" cy="2466368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30B06EA4-912D-4710-5BD0-EF44710A2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/>
          <a:stretch/>
        </p:blipFill>
        <p:spPr>
          <a:xfrm>
            <a:off x="10172287" y="3457344"/>
            <a:ext cx="1809339" cy="2796502"/>
          </a:xfrm>
          <a:prstGeom prst="rect">
            <a:avLst/>
          </a:prstGeom>
        </p:spPr>
      </p:pic>
      <p:sp>
        <p:nvSpPr>
          <p:cNvPr id="19" name="椭圆形标注 18"/>
          <p:cNvSpPr/>
          <p:nvPr/>
        </p:nvSpPr>
        <p:spPr>
          <a:xfrm>
            <a:off x="8771467" y="2260721"/>
            <a:ext cx="2810933" cy="1106311"/>
          </a:xfrm>
          <a:prstGeom prst="wedgeEllipseCallout">
            <a:avLst>
              <a:gd name="adj1" fmla="val 20118"/>
              <a:gd name="adj2" fmla="val 10127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/>
              <a:t>想一想，我们平时在</a:t>
            </a:r>
            <a:r>
              <a:rPr lang="en-US" altLang="zh-CN" dirty="0"/>
              <a:t>Windows</a:t>
            </a:r>
            <a:r>
              <a:rPr lang="zh-CN" altLang="en-US" dirty="0"/>
              <a:t>系统中是如何操作？</a:t>
            </a:r>
          </a:p>
        </p:txBody>
      </p:sp>
    </p:spTree>
    <p:extLst>
      <p:ext uri="{BB962C8B-B14F-4D97-AF65-F5344CB8AC3E}">
        <p14:creationId xmlns:p14="http://schemas.microsoft.com/office/powerpoint/2010/main" val="173897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94537" y="840175"/>
            <a:ext cx="644206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>
              <a:buFont typeface="Wingdings" panose="05000000000000000000" charset="0"/>
              <a:buNone/>
              <a:tabLst>
                <a:tab pos="180975" algn="l"/>
              </a:tabLs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．管理云盘资源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准备间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</a:rPr>
              <a:t>活动室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收获园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23" name="剪去同侧角的矩形 22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white"/>
                  </a:solidFill>
                </a:rPr>
                <a:t>挑战台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1182102" y="1484660"/>
            <a:ext cx="93471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分享云盘资源：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我们可以设置文件夹，将云盘中整理好的资源分享给他人。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537" y="2720076"/>
            <a:ext cx="4181827" cy="334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6107289" y="3060988"/>
            <a:ext cx="5541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分享方式： □链接及提取码  □二维码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设置的访问人数：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_________________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设置的有效期：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___________________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还设置了：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_______________________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5990179" y="2932611"/>
            <a:ext cx="5797746" cy="2565078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205826" y="2589871"/>
            <a:ext cx="4634122" cy="814647"/>
            <a:chOff x="1205826" y="2589871"/>
            <a:chExt cx="4634122" cy="814647"/>
          </a:xfrm>
        </p:grpSpPr>
        <p:sp>
          <p:nvSpPr>
            <p:cNvPr id="18" name="线形标注 1 17"/>
            <p:cNvSpPr/>
            <p:nvPr/>
          </p:nvSpPr>
          <p:spPr>
            <a:xfrm>
              <a:off x="4375442" y="2589871"/>
              <a:ext cx="1464506" cy="540987"/>
            </a:xfrm>
            <a:prstGeom prst="borderCallout1">
              <a:avLst>
                <a:gd name="adj1" fmla="val 52083"/>
                <a:gd name="adj2" fmla="val 328"/>
                <a:gd name="adj3" fmla="val 105599"/>
                <a:gd name="adj4" fmla="val -2704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分享有效期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205826" y="3138310"/>
              <a:ext cx="3010870" cy="26620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94536" y="3494830"/>
            <a:ext cx="4750486" cy="1763984"/>
            <a:chOff x="1194536" y="3494830"/>
            <a:chExt cx="4750486" cy="1763984"/>
          </a:xfrm>
        </p:grpSpPr>
        <p:sp>
          <p:nvSpPr>
            <p:cNvPr id="20" name="圆角矩形 19"/>
            <p:cNvSpPr/>
            <p:nvPr/>
          </p:nvSpPr>
          <p:spPr>
            <a:xfrm>
              <a:off x="1194536" y="3494830"/>
              <a:ext cx="3022159" cy="8965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线形标注 1 21"/>
            <p:cNvSpPr/>
            <p:nvPr/>
          </p:nvSpPr>
          <p:spPr>
            <a:xfrm>
              <a:off x="4375441" y="4717827"/>
              <a:ext cx="1569581" cy="540987"/>
            </a:xfrm>
            <a:prstGeom prst="borderCallout1">
              <a:avLst>
                <a:gd name="adj1" fmla="val 52083"/>
                <a:gd name="adj2" fmla="val 328"/>
                <a:gd name="adj3" fmla="val -59252"/>
                <a:gd name="adj4" fmla="val -2165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选择分享方式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11469" y="4543777"/>
            <a:ext cx="2717064" cy="1224405"/>
            <a:chOff x="1211469" y="4543777"/>
            <a:chExt cx="2717064" cy="1224405"/>
          </a:xfrm>
        </p:grpSpPr>
        <p:sp>
          <p:nvSpPr>
            <p:cNvPr id="26" name="圆角矩形 25"/>
            <p:cNvSpPr/>
            <p:nvPr/>
          </p:nvSpPr>
          <p:spPr>
            <a:xfrm flipV="1">
              <a:off x="1211469" y="4543777"/>
              <a:ext cx="2717064" cy="17404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线形标注 1 26"/>
            <p:cNvSpPr/>
            <p:nvPr/>
          </p:nvSpPr>
          <p:spPr>
            <a:xfrm>
              <a:off x="1628283" y="5227195"/>
              <a:ext cx="1569581" cy="540987"/>
            </a:xfrm>
            <a:prstGeom prst="borderCallout1">
              <a:avLst>
                <a:gd name="adj1" fmla="val 52083"/>
                <a:gd name="adj2" fmla="val 328"/>
                <a:gd name="adj3" fmla="val -94726"/>
                <a:gd name="adj4" fmla="val -2093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设置访问人数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8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8142" y="3691146"/>
            <a:ext cx="3039108" cy="21447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CA3D967-600A-ECA6-7396-0310A9C9D0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1126455" y="945466"/>
            <a:ext cx="77050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．</a:t>
            </a:r>
            <a:r>
              <a:rPr lang="zh-CN" altLang="en-US" dirty="0"/>
              <a:t>使用云盘存储资源的优势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63284" y="1659710"/>
            <a:ext cx="9734844" cy="54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tabLst>
                <a:tab pos="539750" algn="l"/>
              </a:tabLst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说一说你使用云盘的感受，用云盘存储资源有哪些优势？</a:t>
            </a:r>
            <a:endParaRPr lang="zh-CN" altLang="zh-CN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21" name="剪去同侧角的矩形 20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挑战台</a:t>
              </a:r>
            </a:p>
          </p:txBody>
        </p:sp>
      </p:grpSp>
      <p:pic>
        <p:nvPicPr>
          <p:cNvPr id="8194" name="图片 105" descr="62a6c0e177e7a16550955214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81" y="4290616"/>
            <a:ext cx="2445692" cy="16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346935" y="2782681"/>
            <a:ext cx="7264130" cy="2681142"/>
            <a:chOff x="1744403" y="2538260"/>
            <a:chExt cx="6474688" cy="2507874"/>
          </a:xfrm>
        </p:grpSpPr>
        <p:sp>
          <p:nvSpPr>
            <p:cNvPr id="12" name="矩形 11"/>
            <p:cNvSpPr/>
            <p:nvPr/>
          </p:nvSpPr>
          <p:spPr>
            <a:xfrm>
              <a:off x="1744403" y="2538260"/>
              <a:ext cx="6474688" cy="2507874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949672" y="2643663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云盘存储资源有哪些优势：</a:t>
              </a:r>
              <a:endParaRPr lang="en-US" altLang="zh-CN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□存储空间大 □方便查阅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□随时分享   □安全性强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其他：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________________________________</a:t>
              </a:r>
              <a:endParaRPr lang="zh-CN" altLang="en-US" sz="24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1179689" y="886312"/>
            <a:ext cx="5658072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．</a:t>
            </a:r>
            <a:r>
              <a:rPr lang="zh-CN" altLang="en-US" dirty="0"/>
              <a:t>云盘资源分类管理的习惯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43246" y="1323019"/>
            <a:ext cx="10017125" cy="16435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tabLst>
                <a:tab pos="539750" algn="l"/>
              </a:tabLst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分类管理，不仅体现在数字设备的资源管理上。在生活中也有广泛应用，如图书馆书箱管理、超市商品存放等。你还能举出哪些生活中的例子？</a:t>
            </a:r>
            <a:endParaRPr lang="en-US" altLang="zh-CN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17" name="剪去同侧角的矩形 16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挑战台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405825" y="2922504"/>
            <a:ext cx="5205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你是如何管理云盘资源的？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________________________________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你的生活物品是如何存放的？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________________________________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生活中分类管理的例子：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________________________________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34479" y="2932475"/>
            <a:ext cx="5548489" cy="3286384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0B06EA4-912D-4710-5BD0-EF44710A2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/>
          <a:stretch/>
        </p:blipFill>
        <p:spPr>
          <a:xfrm>
            <a:off x="9876984" y="3509412"/>
            <a:ext cx="1809339" cy="2796502"/>
          </a:xfrm>
          <a:prstGeom prst="rect">
            <a:avLst/>
          </a:prstGeom>
        </p:spPr>
      </p:pic>
      <p:sp>
        <p:nvSpPr>
          <p:cNvPr id="21" name="椭圆形标注 20"/>
          <p:cNvSpPr/>
          <p:nvPr/>
        </p:nvSpPr>
        <p:spPr>
          <a:xfrm>
            <a:off x="7981216" y="2531654"/>
            <a:ext cx="2246517" cy="1106311"/>
          </a:xfrm>
          <a:prstGeom prst="wedgeEllipseCallout">
            <a:avLst>
              <a:gd name="adj1" fmla="val 60803"/>
              <a:gd name="adj2" fmla="val 7678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/>
              <a:t>养成分类管理的习惯很重要。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6273" y="1475740"/>
            <a:ext cx="7360920" cy="540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tabLst>
                <a:tab pos="539750" algn="l"/>
              </a:tabLst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根据你对本节课的掌握程度，点亮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533683"/>
              </p:ext>
            </p:extLst>
          </p:nvPr>
        </p:nvGraphicFramePr>
        <p:xfrm>
          <a:off x="1594485" y="2173605"/>
          <a:ext cx="9491980" cy="4091940"/>
        </p:xfrm>
        <a:graphic>
          <a:graphicData uri="http://schemas.openxmlformats.org/drawingml/2006/table">
            <a:tbl>
              <a:tblPr firstRow="1" bandRow="1">
                <a:tableStyleId>{68AB2C8D-7ACD-475A-8A3E-EF93530B4A66}</a:tableStyleId>
              </a:tblPr>
              <a:tblGrid>
                <a:gridCol w="698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spc="600" dirty="0" err="1"/>
                        <a:t>评分项目</a:t>
                      </a:r>
                      <a:endParaRPr lang="en-US" altLang="en-US" sz="2400" b="1" spc="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spc="600" dirty="0" err="1"/>
                        <a:t>评价等级</a:t>
                      </a:r>
                      <a:endParaRPr lang="en-US" altLang="en-US" sz="2400" b="1" spc="6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 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项目主题明确、任务分析合理。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选择适合的云盘工具，并掌握云盘整理的基本技能。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云盘里学习资源规划合理，界面整洁，查找方便。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体会云盘使用的便捷性，养成爱整理物品的好习惯。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dirty="0" err="1"/>
                        <a:t>这节课我点亮了</a:t>
                      </a:r>
                      <a:r>
                        <a:rPr lang="en-US" sz="2400" dirty="0"/>
                        <a:t>_____颗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本框 5"/>
          <p:cNvSpPr txBox="1"/>
          <p:nvPr/>
        </p:nvSpPr>
        <p:spPr>
          <a:xfrm>
            <a:off x="1126455" y="780326"/>
            <a:ext cx="77050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活动评价表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" name="表格 18"/>
          <p:cNvGraphicFramePr/>
          <p:nvPr>
            <p:custDataLst>
              <p:tags r:id="rId2"/>
            </p:custDataLst>
          </p:nvPr>
        </p:nvGraphicFramePr>
        <p:xfrm>
          <a:off x="1403985" y="5615354"/>
          <a:ext cx="9872980" cy="635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5000"/>
                    </a:prstClr>
                  </a:outerShdw>
                </a:effectLst>
                <a:tableStyleId>{68AB2C8D-7ACD-475A-8A3E-EF93530B4A66}</a:tableStyleId>
              </a:tblPr>
              <a:tblGrid>
                <a:gridCol w="987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500" b="1" dirty="0" err="1">
                          <a:solidFill>
                            <a:srgbClr val="FFFFFF"/>
                          </a:solidFill>
                        </a:rPr>
                        <a:t>这节课我点亮了_____颗</a:t>
                      </a:r>
                      <a:endParaRPr lang="en-US" altLang="en-US" sz="25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mpd="sng">
                      <a:solidFill>
                        <a:srgbClr val="FFFFFF"/>
                      </a:solidFill>
                      <a:prstDash val="solid"/>
                    </a:lnT>
                    <a:lnB w="28575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F6C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" name="图片 101"/>
          <p:cNvPicPr/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5450" y="5534074"/>
            <a:ext cx="887730" cy="716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9405" y="313182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/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9286" y="1368154"/>
            <a:ext cx="887730" cy="716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40265" y="313182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3985" y="313182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9405" y="371475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40265" y="371475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3985" y="371475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96070" y="439166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6930" y="439166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0650" y="439166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9405" y="5033645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40265" y="5033645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3985" y="5033645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剪去同侧角的矩形 3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4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37" name="剪去同侧角的矩形 36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挑战台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8142" y="3691146"/>
            <a:ext cx="3039108" cy="2144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D791B2-B447-820A-700E-75BD94B38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1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337019" y="1691826"/>
            <a:ext cx="9635782" cy="25766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1. 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设置云盘资源分享后，会自动生成链接和提取码，尝试使用同学发来的分享链接，下载分享的文件。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2. 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请帮助家人，将用手机拍摄的生活照片上传到云盘，做好资料保存。</a:t>
            </a:r>
            <a:endParaRPr lang="en-US" altLang="zh-CN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674487" y="204952"/>
            <a:ext cx="1224000" cy="396000"/>
            <a:chOff x="9444000" y="204952"/>
            <a:chExt cx="1224000" cy="396000"/>
          </a:xfrm>
        </p:grpSpPr>
        <p:sp>
          <p:nvSpPr>
            <p:cNvPr id="9" name="剪去同侧角的矩形 8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27927" y="220724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挑战台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449564" y="195493"/>
            <a:ext cx="1224000" cy="396000"/>
            <a:chOff x="9444000" y="204952"/>
            <a:chExt cx="1224000" cy="396000"/>
          </a:xfrm>
        </p:grpSpPr>
        <p:sp>
          <p:nvSpPr>
            <p:cNvPr id="17" name="剪去同侧角的矩形 16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35"/>
            <p:cNvSpPr txBox="1"/>
            <p:nvPr/>
          </p:nvSpPr>
          <p:spPr>
            <a:xfrm>
              <a:off x="9627927" y="22072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收获园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0B06EA4-912D-4710-5BD0-EF44710A2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/>
          <a:stretch/>
        </p:blipFill>
        <p:spPr>
          <a:xfrm>
            <a:off x="10269770" y="3565857"/>
            <a:ext cx="1809339" cy="2796502"/>
          </a:xfrm>
          <a:prstGeom prst="rect">
            <a:avLst/>
          </a:prstGeom>
        </p:spPr>
      </p:pic>
      <p:sp>
        <p:nvSpPr>
          <p:cNvPr id="24" name="文本框 5"/>
          <p:cNvSpPr txBox="1"/>
          <p:nvPr/>
        </p:nvSpPr>
        <p:spPr>
          <a:xfrm>
            <a:off x="1337018" y="933918"/>
            <a:ext cx="5658072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课堂拓展：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090" y="140487"/>
            <a:ext cx="491989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1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209331" y="901448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探究未知世界吧！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参与多彩读书活动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管理云盘故事资源</a:t>
            </a:r>
          </a:p>
          <a:p>
            <a:pPr algn="l"/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7077" y="757257"/>
            <a:ext cx="2434040" cy="738664"/>
            <a:chOff x="6388488" y="2098491"/>
            <a:chExt cx="2434040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24978" y="1911403"/>
            <a:ext cx="4312355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读书节期间，李徽同学摘记了许多有趣的寓言、成语和童话故事，并下载了相关的图片、视频等资源。他想将这些故事资源保存到网络云盘，方便随时查阅的同时还可以与同学进行分享，他应该怎么做呢？</a:t>
            </a:r>
          </a:p>
        </p:txBody>
      </p:sp>
      <p:sp>
        <p:nvSpPr>
          <p:cNvPr id="10" name="矩形 9"/>
          <p:cNvSpPr/>
          <p:nvPr/>
        </p:nvSpPr>
        <p:spPr>
          <a:xfrm>
            <a:off x="6180665" y="1825022"/>
            <a:ext cx="5000979" cy="3367481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1" y="1825022"/>
            <a:ext cx="4440591" cy="3434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844868" y="890270"/>
            <a:ext cx="10502265" cy="5077460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05519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grpSp>
        <p:nvGrpSpPr>
          <p:cNvPr id="4" name="组合 37"/>
          <p:cNvGrpSpPr/>
          <p:nvPr/>
        </p:nvGrpSpPr>
        <p:grpSpPr>
          <a:xfrm>
            <a:off x="4921469" y="1193909"/>
            <a:ext cx="2349063" cy="704711"/>
            <a:chOff x="6568058" y="2098491"/>
            <a:chExt cx="2349063" cy="704711"/>
          </a:xfrm>
        </p:grpSpPr>
        <p:sp>
          <p:nvSpPr>
            <p:cNvPr id="39" name="圆角矩形 13"/>
            <p:cNvSpPr/>
            <p:nvPr/>
          </p:nvSpPr>
          <p:spPr>
            <a:xfrm>
              <a:off x="6568058" y="2200275"/>
              <a:ext cx="1980429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6760719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活动导航</a:t>
              </a:r>
            </a:p>
          </p:txBody>
        </p:sp>
      </p:grpSp>
      <p:sp>
        <p:nvSpPr>
          <p:cNvPr id="23" name="Freeform 21">
            <a:extLst>
              <a:ext uri="{FF2B5EF4-FFF2-40B4-BE49-F238E27FC236}">
                <a16:creationId xmlns:a16="http://schemas.microsoft.com/office/drawing/2014/main" id="{DA31E1DA-029D-70E1-799B-6E6525E12CE3}"/>
              </a:ext>
            </a:extLst>
          </p:cNvPr>
          <p:cNvSpPr/>
          <p:nvPr/>
        </p:nvSpPr>
        <p:spPr bwMode="auto">
          <a:xfrm>
            <a:off x="1264437" y="2398038"/>
            <a:ext cx="9580165" cy="212045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1364624" y="2516204"/>
            <a:ext cx="2541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分类整理资源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选择合适的存储方式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AutoShape 60">
            <a:extLst>
              <a:ext uri="{FF2B5EF4-FFF2-40B4-BE49-F238E27FC236}">
                <a16:creationId xmlns:a16="http://schemas.microsoft.com/office/drawing/2014/main" id="{A986559D-E04C-A83D-1E03-06947E115018}"/>
              </a:ext>
            </a:extLst>
          </p:cNvPr>
          <p:cNvSpPr/>
          <p:nvPr/>
        </p:nvSpPr>
        <p:spPr bwMode="auto">
          <a:xfrm>
            <a:off x="6671246" y="3297680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4E24FF7-9A98-5332-16C4-E5B9B31CCD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86" y="1672612"/>
            <a:ext cx="1471254" cy="1471254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4168614" y="4755410"/>
            <a:ext cx="26323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在云盘中建立文件夹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管理云盘资源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分享云盘资源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2C2B4FA6-BA1A-1C44-2483-5E1F33E365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13" y="3508776"/>
            <a:ext cx="1330405" cy="52597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4F0CFA8-F380-EF61-FE0B-0EAB8C3709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62" y="4200041"/>
            <a:ext cx="1329457" cy="525600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4F8EF44E-F36F-BE71-79C1-FF71891B54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82" y="3208438"/>
            <a:ext cx="1329459" cy="5256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B445782-A2E9-CFCE-B8F0-966885752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55" y="3796723"/>
            <a:ext cx="1329459" cy="525600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5763577" y="2203299"/>
            <a:ext cx="302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使用云盘存储资源的优势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云盘资源分类管理的习惯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7617131" y="4564628"/>
            <a:ext cx="386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尝试使用分享链接，下载分享文件</a:t>
            </a:r>
            <a:endParaRPr lang="en-US" altLang="zh-CN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生活照片上传到云盘</a:t>
            </a:r>
            <a:endParaRPr lang="id-ID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8142" y="3691146"/>
            <a:ext cx="3039108" cy="21447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60230FB-AE90-F201-B38E-CB85D0871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8" y="2343087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0B06EA4-912D-4710-5BD0-EF44710A2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/>
          <a:stretch/>
        </p:blipFill>
        <p:spPr>
          <a:xfrm>
            <a:off x="10160998" y="3367032"/>
            <a:ext cx="1809339" cy="2796502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04793" y="822041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１．</a:t>
            </a:r>
            <a:r>
              <a:rPr lang="zh-CN" altLang="en-US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分类整理资源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75579" y="1456264"/>
            <a:ext cx="10064350" cy="11264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从网络上下载的学习资源，往往被保存在数字设备的同一位置。请将下面资源分分类，并说说你的理由。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444000" y="204952"/>
            <a:ext cx="1224000" cy="396000"/>
            <a:chOff x="9444000" y="204952"/>
            <a:chExt cx="1224000" cy="396000"/>
          </a:xfrm>
        </p:grpSpPr>
        <p:sp>
          <p:nvSpPr>
            <p:cNvPr id="31" name="剪去同侧角的矩形 30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627927" y="22072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收获园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86268" y="5350721"/>
            <a:ext cx="8242971" cy="758797"/>
            <a:chOff x="4501737" y="2994500"/>
            <a:chExt cx="7087870" cy="2604789"/>
          </a:xfrm>
        </p:grpSpPr>
        <p:sp>
          <p:nvSpPr>
            <p:cNvPr id="8" name="TextBox 7"/>
            <p:cNvSpPr txBox="1"/>
            <p:nvPr/>
          </p:nvSpPr>
          <p:spPr>
            <a:xfrm>
              <a:off x="4605242" y="3569011"/>
              <a:ext cx="6880860" cy="158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0975"/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我想按照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____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______分类；因为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____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______________________</a:t>
              </a:r>
              <a:r>
                <a:rPr lang="en-US" altLang="zh-CN" sz="2000" dirty="0">
                  <a:latin typeface="黑体" panose="02010609060101010101" charset="-122"/>
                  <a:ea typeface="黑体" panose="02010609060101010101" charset="-122"/>
                </a:rPr>
                <a:t>_____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。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 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501737" y="2994500"/>
              <a:ext cx="7087870" cy="2604789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18" name="剪去同侧角的矩形 17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挑战台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9" y="2767904"/>
            <a:ext cx="7087928" cy="2487951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9103824" y="2260721"/>
            <a:ext cx="2237706" cy="1106311"/>
          </a:xfrm>
          <a:prstGeom prst="wedgeEllipseCallout">
            <a:avLst>
              <a:gd name="adj1" fmla="val 22601"/>
              <a:gd name="adj2" fmla="val 9413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可以按照用途、内容、类型等来分类。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98456" y="827932"/>
            <a:ext cx="5112032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２．</a:t>
            </a:r>
            <a:r>
              <a:rPr lang="zh-CN" altLang="en-US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选择合适的存储方式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6" name="剪去同侧角的矩形 25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剪去同侧角的矩形 26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9722" y="1558465"/>
            <a:ext cx="10193655" cy="15573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保存学习资源的方式有很多。你们可以根据学习需求，选择最合适的存储方式。</a:t>
            </a:r>
            <a:endParaRPr sz="2800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266191" y="3202092"/>
            <a:ext cx="8074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学习需求：</a:t>
            </a:r>
          </a:p>
          <a:p>
            <a:pPr indent="0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 存储容量大   方便查阅         同时分享给多人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 不易丢失     方便删减和补充   多设备操作</a:t>
            </a:r>
          </a:p>
          <a:p>
            <a:pPr indent="0" fontAlgn="auto">
              <a:lnSpc>
                <a:spcPct val="100000"/>
              </a:lnSpc>
            </a:pP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我选择的存储方式</a:t>
            </a:r>
          </a:p>
          <a:p>
            <a:pPr indent="0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□ 本地存储    □ 移动存储设备    □ 网络云盘</a:t>
            </a:r>
          </a:p>
        </p:txBody>
      </p:sp>
      <p:sp>
        <p:nvSpPr>
          <p:cNvPr id="12" name="矩形 11"/>
          <p:cNvSpPr/>
          <p:nvPr/>
        </p:nvSpPr>
        <p:spPr>
          <a:xfrm>
            <a:off x="1169174" y="3111782"/>
            <a:ext cx="8274371" cy="2466368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911" y="4073558"/>
            <a:ext cx="1274625" cy="1653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15" name="剪去同侧角的矩形 14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挑战台</a:t>
              </a:r>
            </a:p>
          </p:txBody>
        </p:sp>
      </p:grpSp>
      <p:sp>
        <p:nvSpPr>
          <p:cNvPr id="17" name="椭圆形标注 16"/>
          <p:cNvSpPr/>
          <p:nvPr/>
        </p:nvSpPr>
        <p:spPr>
          <a:xfrm>
            <a:off x="9526103" y="2998535"/>
            <a:ext cx="2237706" cy="1106311"/>
          </a:xfrm>
          <a:prstGeom prst="wedgeEllipseCallout">
            <a:avLst>
              <a:gd name="adj1" fmla="val 4439"/>
              <a:gd name="adj2" fmla="val 8699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哪种存储方式更合适我呢？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8142" y="3691146"/>
            <a:ext cx="3039108" cy="21447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7CDBC72-6871-61FA-B12B-FA4E659472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05423" y="781312"/>
            <a:ext cx="644206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．在云盘中建立文件夹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准备间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</a:rPr>
              <a:t>活动室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收获园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/>
        </p:blipFill>
        <p:spPr>
          <a:xfrm>
            <a:off x="9627927" y="4095781"/>
            <a:ext cx="1884568" cy="190763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182102" y="1484660"/>
            <a:ext cx="93471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为分类管理故事资源，需要在云盘中规划并建立“儿童故事”文件夹，方便管理文件。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19" name="剪去同侧角的矩形 18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挑战台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422" y="2783753"/>
            <a:ext cx="6442069" cy="3235870"/>
          </a:xfrm>
          <a:prstGeom prst="rect">
            <a:avLst/>
          </a:prstGeom>
        </p:spPr>
      </p:pic>
      <p:sp>
        <p:nvSpPr>
          <p:cNvPr id="22" name="椭圆形标注 21"/>
          <p:cNvSpPr/>
          <p:nvPr/>
        </p:nvSpPr>
        <p:spPr>
          <a:xfrm>
            <a:off x="7778044" y="3149600"/>
            <a:ext cx="2562577" cy="1252088"/>
          </a:xfrm>
          <a:prstGeom prst="wedgeEllipseCallout">
            <a:avLst>
              <a:gd name="adj1" fmla="val 51861"/>
              <a:gd name="adj2" fmla="val 7372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0000"/>
                </a:solidFill>
              </a:rPr>
              <a:t>提醒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zh-CN" altLang="en-US" dirty="0"/>
              <a:t>文件夹的名称要规范且有一定的含义。</a:t>
            </a:r>
          </a:p>
        </p:txBody>
      </p:sp>
    </p:spTree>
    <p:extLst>
      <p:ext uri="{BB962C8B-B14F-4D97-AF65-F5344CB8AC3E}">
        <p14:creationId xmlns:p14="http://schemas.microsoft.com/office/powerpoint/2010/main" val="137784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94537" y="727285"/>
            <a:ext cx="644206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indent="0" algn="l">
              <a:buFont typeface="Wingdings" panose="05000000000000000000" charset="0"/>
              <a:buNone/>
              <a:tabLst>
                <a:tab pos="180975" algn="l"/>
              </a:tabLs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．管理云盘资源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活动室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668854" y="199306"/>
            <a:ext cx="1224000" cy="396000"/>
            <a:chOff x="9444000" y="204952"/>
            <a:chExt cx="1224000" cy="396000"/>
          </a:xfrm>
        </p:grpSpPr>
        <p:sp>
          <p:nvSpPr>
            <p:cNvPr id="23" name="剪去同侧角的矩形 22"/>
            <p:cNvSpPr/>
            <p:nvPr/>
          </p:nvSpPr>
          <p:spPr>
            <a:xfrm>
              <a:off x="9444000" y="204952"/>
              <a:ext cx="1224000" cy="396000"/>
            </a:xfrm>
            <a:prstGeom prst="snip2Same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35"/>
            <p:cNvSpPr txBox="1"/>
            <p:nvPr/>
          </p:nvSpPr>
          <p:spPr>
            <a:xfrm>
              <a:off x="9627927" y="22072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挑战台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1182102" y="1484660"/>
            <a:ext cx="93471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上传资源：</a:t>
            </a:r>
            <a:r>
              <a:rPr lang="zh-CN" altLang="en-US" sz="2800" dirty="0"/>
              <a:t>将资源分门别类地上传到相应的文件夹。</a:t>
            </a:r>
            <a:endParaRPr lang="zh-CN" altLang="en-US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395" y="2823863"/>
            <a:ext cx="5110165" cy="288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37" y="2977766"/>
            <a:ext cx="4525714" cy="2697863"/>
          </a:xfrm>
          <a:prstGeom prst="rect">
            <a:avLst/>
          </a:prstGeom>
        </p:spPr>
      </p:pic>
      <p:sp>
        <p:nvSpPr>
          <p:cNvPr id="29" name="线形标注 1 28"/>
          <p:cNvSpPr/>
          <p:nvPr/>
        </p:nvSpPr>
        <p:spPr>
          <a:xfrm>
            <a:off x="2833755" y="2592857"/>
            <a:ext cx="1222408" cy="462012"/>
          </a:xfrm>
          <a:prstGeom prst="borderCallout1">
            <a:avLst>
              <a:gd name="adj1" fmla="val 52083"/>
              <a:gd name="adj2" fmla="val 328"/>
              <a:gd name="adj3" fmla="val 143750"/>
              <a:gd name="adj4" fmla="val -2494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上传按钮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2161050" y="3252008"/>
            <a:ext cx="442762" cy="22734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aef83e2-3c4c-4eb3-984e-bd0dc799236d"/>
  <p:tag name="RESOURCE_RECORD_KEY" val="{&quot;13&quot;:[4705195,4563109,20025433]}"/>
  <p:tag name="COMMONDATA" val="eyJoZGlkIjoiNjI1NzBkYzkyMzUzZmE3ZmU0ZjU3OWQyMTA4MGFlN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7*308"/>
  <p:tag name="TABLE_ENDDRAG_RECT" val="125*171*747*308"/>
  <p:tag name="TABLE_EMPHASIZE_ROW" val="5"/>
  <p:tag name="TABLE_EMPHASIZE_ID" val="2"/>
  <p:tag name="KSO_WM_UNIT_TABLE_BEAUTIFY" val="smartTable{07dfa4b1-555b-496c-95f9-5e31e28b4aa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MPHASIZE_UUID" val="smartTable{07dfa4b1-555b-496c-95f9-5e31e28b4aaf}"/>
  <p:tag name="TABLE_EMPHASIZE_TYPE" val="horizontal"/>
  <p:tag name="TABLE_ENDDRAG_ORIGIN_RECT" val="777*50"/>
  <p:tag name="TABLE_ENDDRAG_RECT" val="110*437*777*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lnSpc>
            <a:spcPct val="150000"/>
          </a:lnSpc>
          <a:defRPr sz="2400" dirty="0">
            <a:latin typeface="黑体" panose="02010609060101010101" charset="-122"/>
            <a:ea typeface="黑体" panose="02010609060101010101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1016</Words>
  <Application>Microsoft Office PowerPoint</Application>
  <PresentationFormat>宽屏</PresentationFormat>
  <Paragraphs>139</Paragraphs>
  <Slides>18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隶书</vt:lpstr>
      <vt:lpstr>华文隶书</vt:lpstr>
      <vt:lpstr>微软雅黑 Light</vt:lpstr>
      <vt:lpstr>Wingdings</vt:lpstr>
      <vt:lpstr>Arial</vt:lpstr>
      <vt:lpstr>字魂27号-布丁体</vt:lpstr>
      <vt:lpstr>微软雅黑</vt:lpstr>
      <vt:lpstr>黑体</vt:lpstr>
      <vt:lpstr>楷体</vt:lpstr>
      <vt:lpstr>微软雅黑</vt:lpstr>
      <vt:lpstr>Source Sans Pro Light</vt:lpstr>
      <vt:lpstr>宋体</vt:lpstr>
      <vt:lpstr>阿里巴巴普惠体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方其桂</cp:lastModifiedBy>
  <cp:revision>320</cp:revision>
  <dcterms:created xsi:type="dcterms:W3CDTF">2023-07-25T11:34:00Z</dcterms:created>
  <dcterms:modified xsi:type="dcterms:W3CDTF">2025-01-13T07:58:22Z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2A2AEB522C894A57BB2792A5966A30D8_13</vt:lpwstr>
  </property>
  <property fmtid="{D5CDD505-2E9C-101B-9397-08002B2CF9AE}" pid="3" name="KSOProductBuildVer">
    <vt:lpwstr>2052-12.1.0.16929</vt:lpwstr>
  </property>
</Properties>
</file>