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337" r:id="rId3"/>
    <p:sldId id="291" r:id="rId5"/>
    <p:sldId id="378" r:id="rId6"/>
    <p:sldId id="422" r:id="rId7"/>
    <p:sldId id="292" r:id="rId8"/>
    <p:sldId id="293" r:id="rId9"/>
    <p:sldId id="440" r:id="rId10"/>
    <p:sldId id="448" r:id="rId11"/>
    <p:sldId id="441" r:id="rId12"/>
    <p:sldId id="449" r:id="rId13"/>
    <p:sldId id="379" r:id="rId14"/>
    <p:sldId id="450" r:id="rId15"/>
    <p:sldId id="451" r:id="rId16"/>
    <p:sldId id="446" r:id="rId17"/>
    <p:sldId id="317" r:id="rId18"/>
    <p:sldId id="447" r:id="rId19"/>
    <p:sldId id="382" r:id="rId20"/>
    <p:sldId id="318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</p:embeddedFont>
    <p:embeddedFont>
      <p:font typeface="隶书" panose="02010509060101010101" pitchFamily="49" charset="-122"/>
      <p:regular r:id="rId28"/>
    </p:embeddedFont>
    <p:embeddedFont>
      <p:font typeface="楷体" panose="02010609060101010101" charset="-122"/>
      <p:regular r:id="rId29"/>
    </p:embeddedFont>
    <p:embeddedFont>
      <p:font typeface="华文新魏" panose="02010800040101010101" charset="-122"/>
      <p:regular r:id="rId30"/>
    </p:embeddedFont>
    <p:embeddedFont>
      <p:font typeface="黑体" panose="02010609060101010101" charset="-122"/>
      <p:regular r:id="rId31"/>
    </p:embeddedFont>
    <p:embeddedFont>
      <p:font typeface="Wingdings 2" panose="05020102010507070707" charset="0"/>
      <p:regular r:id="rId32"/>
    </p:embeddedFont>
    <p:embeddedFont>
      <p:font typeface="华文隶书" panose="02010800040101010101" pitchFamily="2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9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33F"/>
    <a:srgbClr val="FFFD41"/>
    <a:srgbClr val="FF6C0D"/>
    <a:srgbClr val="C00000"/>
    <a:srgbClr val="5DAEE3"/>
    <a:srgbClr val="2363A8"/>
    <a:srgbClr val="3C91D8"/>
    <a:srgbClr val="6BADE1"/>
    <a:srgbClr val="336CD4"/>
    <a:srgbClr val="6A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AB2C8D-7ACD-475A-8A3E-EF93530B4A66}" styleName="{68ab2c8d-7acd-475a-8a3e-ef93530b4a66}">
    <a:wholeTbl>
      <a:tcTxStyle>
        <a:fontRef idx="none">
          <a:prstClr val="black"/>
        </a:fontRef>
      </a:tcTxStyle>
      <a:tcStyle>
        <a:tcBdr>
          <a:top>
            <a:ln w="19050" cmpd="sng">
              <a:solidFill>
                <a:srgbClr val="65CDEF"/>
              </a:solidFill>
            </a:ln>
          </a:top>
          <a:bottom>
            <a:ln w="19050" cmpd="sng">
              <a:solidFill>
                <a:srgbClr val="65CDEF"/>
              </a:solidFill>
            </a:ln>
          </a:bottom>
          <a:insideV>
            <a:ln w="19050" cmpd="sng">
              <a:solidFill>
                <a:srgbClr val="65CDEF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1F5FC"/>
          </a:solidFill>
        </a:fill>
      </a:tcStyle>
    </a:band1H>
    <a:firstRow>
      <a:tcTxStyle>
        <a:fontRef idx="none">
          <a:prstClr val="black"/>
        </a:fontRef>
      </a:tcTxStyle>
      <a:tcStyle>
        <a:tcBdr>
          <a:bottom>
            <a:ln w="28575" cmpd="sng">
              <a:solidFill>
                <a:srgbClr val="65CDEF"/>
              </a:solidFill>
            </a:ln>
          </a:bottom>
        </a:tcBdr>
        <a:fill>
          <a:solidFill>
            <a:srgbClr val="AEE3F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85463" autoAdjust="0"/>
  </p:normalViewPr>
  <p:slideViewPr>
    <p:cSldViewPr snapToGrid="0" showGuides="1">
      <p:cViewPr varScale="1">
        <p:scale>
          <a:sx n="97" d="100"/>
          <a:sy n="97" d="100"/>
        </p:scale>
        <p:origin x="996" y="108"/>
      </p:cViewPr>
      <p:guideLst>
        <p:guide orient="horz" pos="2196"/>
        <p:guide pos="3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31.xml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目录页中没有一</a:t>
            </a:r>
            <a:r>
              <a:rPr lang="en-US" altLang="zh-CN" dirty="0"/>
              <a:t>.</a:t>
            </a:r>
            <a:r>
              <a:rPr lang="zh-CN" altLang="en-US" dirty="0"/>
              <a:t>这似乎也没有没有，统改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目录页中没有一</a:t>
            </a:r>
            <a:r>
              <a:rPr lang="en-US" altLang="zh-CN" dirty="0"/>
              <a:t>.</a:t>
            </a:r>
            <a:r>
              <a:rPr lang="zh-CN" altLang="en-US" dirty="0"/>
              <a:t>这似乎也没有没有，统改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目录页中没有一</a:t>
            </a:r>
            <a:r>
              <a:rPr lang="en-US" altLang="zh-CN" dirty="0"/>
              <a:t>.</a:t>
            </a:r>
            <a:r>
              <a:rPr lang="zh-CN" altLang="en-US" dirty="0"/>
              <a:t>这似乎也没有没有，统改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emf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emf"/><Relationship Id="rId2" Type="http://schemas.openxmlformats.org/officeDocument/2006/relationships/tags" Target="../tags/tag24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16.wdp"/><Relationship Id="rId8" Type="http://schemas.openxmlformats.org/officeDocument/2006/relationships/image" Target="../media/image15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8.png"/><Relationship Id="rId12" Type="http://schemas.openxmlformats.org/officeDocument/2006/relationships/tags" Target="../tags/tag28.xml"/><Relationship Id="rId11" Type="http://schemas.openxmlformats.org/officeDocument/2006/relationships/image" Target="../media/image17.png"/><Relationship Id="rId10" Type="http://schemas.openxmlformats.org/officeDocument/2006/relationships/tags" Target="../tags/tag2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e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openxmlformats.org/officeDocument/2006/relationships/image" Target="../media/image31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5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4.png"/><Relationship Id="rId13" Type="http://schemas.openxmlformats.org/officeDocument/2006/relationships/slide" Target="slide15.xml"/><Relationship Id="rId12" Type="http://schemas.openxmlformats.org/officeDocument/2006/relationships/image" Target="../media/image13.png"/><Relationship Id="rId11" Type="http://schemas.openxmlformats.org/officeDocument/2006/relationships/slide" Target="slide11.xml"/><Relationship Id="rId10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6.wdp"/><Relationship Id="rId8" Type="http://schemas.openxmlformats.org/officeDocument/2006/relationships/image" Target="../media/image15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8.png"/><Relationship Id="rId12" Type="http://schemas.openxmlformats.org/officeDocument/2006/relationships/tags" Target="../tags/tag12.xml"/><Relationship Id="rId11" Type="http://schemas.openxmlformats.org/officeDocument/2006/relationships/image" Target="../media/image17.png"/><Relationship Id="rId10" Type="http://schemas.openxmlformats.org/officeDocument/2006/relationships/tags" Target="../tags/tag1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emf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emf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hdphoto" Target="../media/image16.wdp"/><Relationship Id="rId8" Type="http://schemas.openxmlformats.org/officeDocument/2006/relationships/image" Target="../media/image15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8.png"/><Relationship Id="rId12" Type="http://schemas.openxmlformats.org/officeDocument/2006/relationships/tags" Target="../tags/tag20.xml"/><Relationship Id="rId11" Type="http://schemas.openxmlformats.org/officeDocument/2006/relationships/image" Target="../media/image17.png"/><Relationship Id="rId10" Type="http://schemas.openxmlformats.org/officeDocument/2006/relationships/tags" Target="../tags/tag1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30669" y="2151043"/>
            <a:ext cx="88309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10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创作童话有声绘本</a:t>
            </a:r>
            <a:endParaRPr lang="zh-CN" altLang="en-US" sz="54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5481" y="3359776"/>
            <a:ext cx="357845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" panose="02010609060101010101" charset="-122"/>
                <a:ea typeface="楷体" panose="02010609060101010101" charset="-122"/>
              </a:rPr>
              <a:t>音视频资源</a:t>
            </a:r>
            <a:endParaRPr lang="zh-CN" altLang="en-US" sz="3600" b="1" dirty="0">
              <a:solidFill>
                <a:srgbClr val="3C91D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75555" y="4643755"/>
            <a:ext cx="330581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淮北市人民路学校  谢 巍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参与多彩读书活动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05423" y="905491"/>
            <a:ext cx="644206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．录制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丑小鸭外传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故事音频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准备间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</a:rPr>
              <a:t>活动室</a:t>
            </a: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收获园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86910" y="2774506"/>
            <a:ext cx="8043722" cy="3437907"/>
            <a:chOff x="1661086" y="2676532"/>
            <a:chExt cx="8043722" cy="3437907"/>
          </a:xfrm>
        </p:grpSpPr>
        <p:sp>
          <p:nvSpPr>
            <p:cNvPr id="2" name="矩形 1"/>
            <p:cNvSpPr/>
            <p:nvPr/>
          </p:nvSpPr>
          <p:spPr>
            <a:xfrm>
              <a:off x="1714317" y="2845852"/>
              <a:ext cx="7990491" cy="32685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</a:rPr>
                <a:t>故事文本：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 </a:t>
              </a:r>
              <a:endParaRPr lang="en-US" altLang="zh-CN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_____________________________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_____________________________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</a:t>
              </a:r>
              <a:endParaRPr lang="en-US" altLang="zh-CN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_____________________________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2400" dirty="0"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楷体" panose="02010609060101010101" charset="-122"/>
                  <a:ea typeface="楷体" panose="02010609060101010101" charset="-122"/>
                </a:rPr>
                <a:t>录音工具：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____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   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录音文件名称：_________</a:t>
              </a:r>
              <a:endParaRPr lang="zh-CN" altLang="en-US" sz="2400" dirty="0"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28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61086" y="2676532"/>
              <a:ext cx="7687734" cy="2983159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>
            <a:fillRect/>
          </a:stretch>
        </p:blipFill>
        <p:spPr>
          <a:xfrm>
            <a:off x="10203865" y="4495184"/>
            <a:ext cx="1332411" cy="134872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182102" y="1484660"/>
            <a:ext cx="93471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活动编写故事脚本，然后根据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丑小鸭外传</a:t>
            </a:r>
            <a:r>
              <a:rPr lang="en-US" altLang="zh-CN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的文本容，选择录音工具，录制音频。</a:t>
            </a:r>
            <a:endParaRPr lang="zh-CN" altLang="en-US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94537" y="840175"/>
            <a:ext cx="644206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．编辑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丑小鸭外传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故事绘本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2886" y="1489075"/>
            <a:ext cx="3673897" cy="21605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导入素材 ：打开视频编辑软件，导入素材，并将其拖到编辑轨道。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83" y="1601963"/>
            <a:ext cx="6697214" cy="43698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6220178" y="2291644"/>
            <a:ext cx="5347519" cy="2201334"/>
          </a:xfrm>
          <a:prstGeom prst="rect">
            <a:avLst/>
          </a:prstGeom>
          <a:noFill/>
          <a:ln w="63500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线形标注 1 7"/>
          <p:cNvSpPr/>
          <p:nvPr/>
        </p:nvSpPr>
        <p:spPr>
          <a:xfrm>
            <a:off x="4425244" y="2879798"/>
            <a:ext cx="1106312" cy="608469"/>
          </a:xfrm>
          <a:prstGeom prst="borderCallout1">
            <a:avLst>
              <a:gd name="adj1" fmla="val 52587"/>
              <a:gd name="adj2" fmla="val 97547"/>
              <a:gd name="adj3" fmla="val 70325"/>
              <a:gd name="adj4" fmla="val 162888"/>
            </a:avLst>
          </a:prstGeom>
          <a:ln w="63500">
            <a:solidFill>
              <a:schemeClr val="accent4">
                <a:alpha val="96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素材库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995090" y="4921956"/>
            <a:ext cx="4655043" cy="1049865"/>
          </a:xfrm>
          <a:prstGeom prst="rect">
            <a:avLst/>
          </a:prstGeom>
          <a:noFill/>
          <a:ln w="63500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线形标注 1 17"/>
          <p:cNvSpPr/>
          <p:nvPr/>
        </p:nvSpPr>
        <p:spPr>
          <a:xfrm>
            <a:off x="5200829" y="5524293"/>
            <a:ext cx="1106312" cy="608469"/>
          </a:xfrm>
          <a:prstGeom prst="borderCallout1">
            <a:avLst>
              <a:gd name="adj1" fmla="val 52587"/>
              <a:gd name="adj2" fmla="val 97547"/>
              <a:gd name="adj3" fmla="val -13164"/>
              <a:gd name="adj4" fmla="val 162887"/>
            </a:avLst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编辑轨道</a:t>
            </a:r>
            <a:endParaRPr lang="zh-CN" altLang="en-US" dirty="0"/>
          </a:p>
        </p:txBody>
      </p:sp>
      <p:sp>
        <p:nvSpPr>
          <p:cNvPr id="12" name="上弧形箭头 11"/>
          <p:cNvSpPr/>
          <p:nvPr/>
        </p:nvSpPr>
        <p:spPr>
          <a:xfrm rot="2901435">
            <a:off x="9402724" y="3762562"/>
            <a:ext cx="2031712" cy="724141"/>
          </a:xfrm>
          <a:prstGeom prst="curved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线形标注 1 19"/>
          <p:cNvSpPr/>
          <p:nvPr/>
        </p:nvSpPr>
        <p:spPr>
          <a:xfrm>
            <a:off x="10313245" y="2604967"/>
            <a:ext cx="1106312" cy="608469"/>
          </a:xfrm>
          <a:prstGeom prst="borderCallout1">
            <a:avLst>
              <a:gd name="adj1" fmla="val 98969"/>
              <a:gd name="adj2" fmla="val 2649"/>
              <a:gd name="adj3" fmla="val 150102"/>
              <a:gd name="adj4" fmla="val -26908"/>
            </a:avLst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拖  动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418700" y="4982901"/>
            <a:ext cx="4301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在编辑轨道中，若导入多张图片，要根据</a:t>
            </a:r>
            <a:r>
              <a:rPr lang="en-US" altLang="zh-CN" sz="2000" dirty="0">
                <a:latin typeface="TimesNewRomanPSMT"/>
                <a:ea typeface="宋体" panose="02010600030101010101" pitchFamily="2" charset="-122"/>
              </a:rPr>
              <a:t>__________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排序。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我还发现：</a:t>
            </a:r>
            <a:r>
              <a:rPr lang="en-US" altLang="zh-CN" sz="2000" dirty="0">
                <a:latin typeface="TimesNewRomanPSMT"/>
                <a:ea typeface="宋体" panose="02010600030101010101" pitchFamily="2" charset="-122"/>
              </a:rPr>
              <a:t>____________________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396430" y="4886862"/>
            <a:ext cx="4248263" cy="1205719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8" grpId="0" animBg="1"/>
      <p:bldP spid="12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063905" y="872833"/>
            <a:ext cx="644206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indent="0"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．编辑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丑小鸭外传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故事绘本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活动室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640" y="1489075"/>
            <a:ext cx="3673897" cy="16435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设置背景音乐：在故事绘本中设置背景音乐。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8700" y="4982901"/>
            <a:ext cx="4301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背景音乐：</a:t>
            </a:r>
            <a:r>
              <a:rPr lang="en-US" altLang="zh-CN" sz="2000" dirty="0">
                <a:latin typeface="TimesNewRomanPSMT"/>
                <a:ea typeface="宋体" panose="02010600030101010101" pitchFamily="2" charset="-122"/>
              </a:rPr>
              <a:t>____________________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理    由：</a:t>
            </a:r>
            <a:r>
              <a:rPr lang="en-US" altLang="zh-CN" sz="2000" dirty="0">
                <a:latin typeface="TimesNewRomanPSMT"/>
                <a:ea typeface="宋体" panose="02010600030101010101" pitchFamily="2" charset="-122"/>
              </a:rPr>
              <a:t>____________________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396430" y="4841706"/>
            <a:ext cx="4248263" cy="1205719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553" y="1506442"/>
            <a:ext cx="6874444" cy="4320000"/>
          </a:xfrm>
          <a:prstGeom prst="rect">
            <a:avLst/>
          </a:prstGeom>
        </p:spPr>
      </p:pic>
      <p:sp>
        <p:nvSpPr>
          <p:cNvPr id="8" name="线形标注 1 7"/>
          <p:cNvSpPr/>
          <p:nvPr/>
        </p:nvSpPr>
        <p:spPr>
          <a:xfrm>
            <a:off x="3122192" y="3150126"/>
            <a:ext cx="1106312" cy="608469"/>
          </a:xfrm>
          <a:prstGeom prst="borderCallout1">
            <a:avLst>
              <a:gd name="adj1" fmla="val 52587"/>
              <a:gd name="adj2" fmla="val 97547"/>
              <a:gd name="adj3" fmla="val -11308"/>
              <a:gd name="adj4" fmla="val 166970"/>
            </a:avLst>
          </a:prstGeom>
          <a:ln w="63500">
            <a:solidFill>
              <a:schemeClr val="accent4">
                <a:alpha val="96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素材分类</a:t>
            </a:r>
            <a:endParaRPr lang="zh-CN" altLang="en-US" dirty="0"/>
          </a:p>
        </p:txBody>
      </p:sp>
      <p:sp>
        <p:nvSpPr>
          <p:cNvPr id="18" name="线形标注 1 17"/>
          <p:cNvSpPr/>
          <p:nvPr/>
        </p:nvSpPr>
        <p:spPr>
          <a:xfrm>
            <a:off x="10496591" y="3132602"/>
            <a:ext cx="1106312" cy="608469"/>
          </a:xfrm>
          <a:prstGeom prst="borderCallout1">
            <a:avLst>
              <a:gd name="adj1" fmla="val 45166"/>
              <a:gd name="adj2" fmla="val -2453"/>
              <a:gd name="adj3" fmla="val -63258"/>
              <a:gd name="adj4" fmla="val -69766"/>
            </a:avLst>
          </a:prstGeom>
          <a:ln w="635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素材搜索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978400" y="2299160"/>
            <a:ext cx="1038578" cy="2542546"/>
          </a:xfrm>
          <a:prstGeom prst="rect">
            <a:avLst/>
          </a:prstGeom>
          <a:noFill/>
          <a:ln w="63500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215839" y="2299160"/>
            <a:ext cx="5387064" cy="463787"/>
          </a:xfrm>
          <a:prstGeom prst="rect">
            <a:avLst/>
          </a:prstGeom>
          <a:noFill/>
          <a:ln w="63500">
            <a:solidFill>
              <a:schemeClr val="accent2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>
            <a:fillRect/>
          </a:stretch>
        </p:blipFill>
        <p:spPr>
          <a:xfrm>
            <a:off x="10418354" y="4854223"/>
            <a:ext cx="1332411" cy="1348722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42133" y="905491"/>
            <a:ext cx="644206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．编辑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丑小鸭外传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故事绘本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剪去同侧角的矩形 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剪去同侧角的矩形 1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准备间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</a:rPr>
              <a:t>活动室</a:t>
            </a: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收获园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4868" y="1489075"/>
            <a:ext cx="3673897" cy="540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保存并分享。</a:t>
            </a:r>
            <a:endParaRPr lang="zh-CN" altLang="en-US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24781" y="2181317"/>
            <a:ext cx="38630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作品评价</a:t>
            </a:r>
            <a:endParaRPr lang="en-US" altLang="zh-CN" sz="2000" b="1" spc="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故事内容 ☆☆☆☆☆</a:t>
            </a:r>
            <a:endParaRPr lang="zh-CN" altLang="en-US" sz="20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故事寓意 ☆☆☆☆☆</a:t>
            </a:r>
            <a:endParaRPr lang="zh-CN" altLang="en-US" sz="20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语言表达 ☆☆☆☆☆</a:t>
            </a:r>
            <a:endParaRPr lang="zh-CN" altLang="en-US" sz="20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建议：</a:t>
            </a:r>
            <a:r>
              <a:rPr lang="en-US" altLang="zh-CN" sz="2000" dirty="0">
                <a:latin typeface="TimesNewRomanPSMT"/>
                <a:ea typeface="宋体" panose="02010600030101010101" pitchFamily="2" charset="-122"/>
              </a:rPr>
              <a:t> ____________________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96903" y="1930351"/>
            <a:ext cx="4248263" cy="2923872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110" y="2346512"/>
            <a:ext cx="3869477" cy="26111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sz="2400" dirty="0" err="1">
                <a:latin typeface="黑体" panose="02010609060101010101" charset="-122"/>
                <a:ea typeface="黑体" panose="02010609060101010101" charset="-122"/>
              </a:rPr>
              <a:t>今天，你有哪些收获？赶快记录下来吧</a:t>
            </a:r>
            <a:r>
              <a:rPr sz="2400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59585" y="3212465"/>
            <a:ext cx="3896995" cy="2750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c7527a8d63e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77473" y="4385403"/>
            <a:ext cx="1947474" cy="1947474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2252255" y="941070"/>
            <a:ext cx="77050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．</a:t>
            </a:r>
            <a:r>
              <a:rPr lang="zh-CN" altLang="en-US" dirty="0"/>
              <a:t>音频资源获取方法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63284" y="1570513"/>
            <a:ext cx="9734844" cy="10577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lvl="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tabLst>
                <a:tab pos="539750" algn="l"/>
              </a:tabLst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你知道哪些获取音频资源的方法？想一想，下面两种情况中，你会分别选择哪一种方法？</a:t>
            </a:r>
            <a:endParaRPr lang="zh-CN" altLang="zh-CN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12741" y="2667101"/>
            <a:ext cx="7883525" cy="3501493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895511" y="2879455"/>
            <a:ext cx="822018" cy="1690614"/>
            <a:chOff x="3623733" y="2712053"/>
            <a:chExt cx="822018" cy="201469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AFDFE"/>
                </a:clrFrom>
                <a:clrTo>
                  <a:srgbClr val="FAFDFE">
                    <a:alpha val="0"/>
                  </a:srgbClr>
                </a:clrTo>
              </a:clrChange>
            </a:blip>
            <a:srcRect l="19423" t="16036" r="20579" b="10206"/>
            <a:stretch>
              <a:fillRect/>
            </a:stretch>
          </p:blipFill>
          <p:spPr>
            <a:xfrm>
              <a:off x="3623733" y="2712053"/>
              <a:ext cx="822018" cy="14400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3623733" y="4360810"/>
              <a:ext cx="822018" cy="36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录制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15685" y="2723711"/>
            <a:ext cx="1551606" cy="1846358"/>
            <a:chOff x="6115685" y="2723711"/>
            <a:chExt cx="1551606" cy="184635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3999" b="11694"/>
            <a:stretch>
              <a:fillRect/>
            </a:stretch>
          </p:blipFill>
          <p:spPr>
            <a:xfrm>
              <a:off x="6115685" y="2723711"/>
              <a:ext cx="1551606" cy="1440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253994" y="4200737"/>
              <a:ext cx="12749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宋体" panose="02010600030101010101" pitchFamily="2" charset="-122"/>
                  <a:ea typeface="宋体" panose="02010600030101010101" pitchFamily="2" charset="-122"/>
                </a:rPr>
                <a:t>在线获取</a:t>
              </a:r>
              <a:endParaRPr lang="zh-CN" altLang="en-US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3067685" y="47478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还有什么方法可以获取音频资源？</a:t>
            </a:r>
            <a:r>
              <a:rPr lang="en-US" altLang="zh-CN" sz="2000" dirty="0">
                <a:latin typeface="TimesNewRomanPSMT"/>
                <a:ea typeface="宋体" panose="02010600030101010101" pitchFamily="2" charset="-122"/>
              </a:rPr>
              <a:t>____________</a:t>
            </a:r>
            <a:endParaRPr lang="en-US" altLang="zh-CN" sz="2000" dirty="0">
              <a:latin typeface="TimesNewRomanPSMT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故事音频，用</a:t>
            </a:r>
            <a:r>
              <a:rPr lang="en-US" altLang="zh-CN" sz="2000" dirty="0">
                <a:latin typeface="TimesNewRomanPSMT"/>
                <a:ea typeface="宋体" panose="02010600030101010101" pitchFamily="2" charset="-122"/>
              </a:rPr>
              <a:t>_____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方法合适，为什么？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背景音频，用</a:t>
            </a:r>
            <a:r>
              <a:rPr lang="en-US" altLang="zh-CN" sz="2000" dirty="0">
                <a:latin typeface="TimesNewRomanPSMT"/>
                <a:ea typeface="宋体" panose="02010600030101010101" pitchFamily="2" charset="-122"/>
              </a:rPr>
              <a:t>_____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方法合适，为什么？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2387600" y="941070"/>
            <a:ext cx="77050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．</a:t>
            </a:r>
            <a:r>
              <a:rPr lang="zh-CN" altLang="en-US" dirty="0"/>
              <a:t>音视频资源对学习的帮助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43246" y="1570732"/>
            <a:ext cx="10017125" cy="10577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tabLst>
                <a:tab pos="539750" algn="l"/>
              </a:tabLst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网络上丰富的音视频资源可以给人以直观、灵活的学习体验。想一想，下面的音视频资源能帮助我们解决哪些学习问题？</a:t>
            </a:r>
            <a:endParaRPr lang="en-US" altLang="zh-CN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剪去同侧角的矩形 7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剪去同侧角的矩形 8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剪去同侧角的矩形 1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52"/>
          <p:cNvGraphicFramePr>
            <a:graphicFrameLocks noChangeAspect="1"/>
          </p:cNvGraphicFramePr>
          <p:nvPr/>
        </p:nvGraphicFramePr>
        <p:xfrm>
          <a:off x="2208213" y="2921000"/>
          <a:ext cx="7564437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Document" r:id="rId1" imgW="4762500" imgH="1877060" progId="Word.Document.8">
                  <p:embed/>
                </p:oleObj>
              </mc:Choice>
              <mc:Fallback>
                <p:oleObj name="Document" r:id="rId1" imgW="4762500" imgH="1877060" progId="Word.Document.8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921000"/>
                        <a:ext cx="7564437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6273" y="1475740"/>
            <a:ext cx="7360920" cy="540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  <a:tabLst>
                <a:tab pos="539750" algn="l"/>
              </a:tabLst>
            </a:pPr>
            <a:r>
              <a:rPr lang="zh-CN" altLang="en-US" sz="28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根据你对本节课的掌握程度，点亮</a:t>
            </a:r>
            <a:endParaRPr lang="zh-CN" altLang="en-US" sz="2800" dirty="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594485" y="2173605"/>
          <a:ext cx="9491980" cy="4091940"/>
        </p:xfrm>
        <a:graphic>
          <a:graphicData uri="http://schemas.openxmlformats.org/drawingml/2006/table">
            <a:tbl>
              <a:tblPr firstRow="1" bandRow="1">
                <a:tableStyleId>{68AB2C8D-7ACD-475A-8A3E-EF93530B4A66}</a:tableStyleId>
              </a:tblPr>
              <a:tblGrid>
                <a:gridCol w="6983095"/>
                <a:gridCol w="2508885"/>
              </a:tblGrid>
              <a:tr h="8255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dirty="0" err="1"/>
                        <a:t>评分项目</a:t>
                      </a:r>
                      <a:endParaRPr lang="en-US" altLang="en-US" sz="2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/>
                        <a:t>评价等级</a:t>
                      </a:r>
                      <a:endParaRPr lang="en-US" altLang="en-US" sz="2400"/>
                    </a:p>
                  </a:txBody>
                  <a:tcPr marL="68580" marR="68580" marT="0" marB="0" anchor="ctr"/>
                </a:tc>
              </a:tr>
              <a:tr h="6711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项目主题明确、任务分析合理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。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</a:tr>
              <a:tr h="5670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作品编排美观，故事内容具有寓意。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</a:tr>
              <a:tr h="6877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合理选用软件工具，进行有声绘本作品创作。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</a:tr>
              <a:tr h="6959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能合理使用音视频资源创作</a:t>
                      </a: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《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丑小鸭外传</a:t>
                      </a:r>
                      <a:r>
                        <a:rPr lang="en-US" altLang="zh-CN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》</a:t>
                      </a:r>
                      <a:r>
                        <a:rPr lang="zh-CN" altLang="en-US" sz="2000" kern="12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有声绘本，并分享。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</a:tr>
              <a:tr h="64452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dirty="0" err="1"/>
                        <a:t>这节课我点亮了</a:t>
                      </a:r>
                      <a:r>
                        <a:rPr lang="en-US" sz="2400" dirty="0"/>
                        <a:t>_____颗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7" name="文本框 5"/>
          <p:cNvSpPr txBox="1"/>
          <p:nvPr/>
        </p:nvSpPr>
        <p:spPr>
          <a:xfrm>
            <a:off x="2071370" y="765810"/>
            <a:ext cx="77050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活动评价表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" name="表格 18"/>
          <p:cNvGraphicFramePr/>
          <p:nvPr>
            <p:custDataLst>
              <p:tags r:id="rId2"/>
            </p:custDataLst>
          </p:nvPr>
        </p:nvGraphicFramePr>
        <p:xfrm>
          <a:off x="1403985" y="5615354"/>
          <a:ext cx="9872980" cy="635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5000"/>
                    </a:prstClr>
                  </a:outerShdw>
                </a:effectLst>
                <a:tableStyleId>{68AB2C8D-7ACD-475A-8A3E-EF93530B4A66}</a:tableStyleId>
              </a:tblPr>
              <a:tblGrid>
                <a:gridCol w="9872980"/>
              </a:tblGrid>
              <a:tr h="635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500" b="1" dirty="0" err="1">
                          <a:solidFill>
                            <a:srgbClr val="FFFFFF"/>
                          </a:solidFill>
                        </a:rPr>
                        <a:t>这节课我点亮了_____颗</a:t>
                      </a:r>
                      <a:endParaRPr lang="en-US" altLang="en-US" sz="25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marT="0" marB="0" anchor="ctr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 cmpd="sng">
                      <a:solidFill>
                        <a:srgbClr val="FFFFFF"/>
                      </a:solidFill>
                      <a:prstDash val="solid"/>
                    </a:lnT>
                    <a:lnB w="28575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F6C0D"/>
                    </a:solidFill>
                  </a:tcPr>
                </a:tc>
              </a:tr>
            </a:tbl>
          </a:graphicData>
        </a:graphic>
      </p:graphicFrame>
      <p:pic>
        <p:nvPicPr>
          <p:cNvPr id="102" name="图片 101"/>
          <p:cNvPicPr/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5450" y="5534074"/>
            <a:ext cx="887730" cy="716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9405" y="313182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图片 23"/>
          <p:cNvPicPr/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9286" y="1368154"/>
            <a:ext cx="887730" cy="716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0265" y="313182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3985" y="313182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9405" y="371475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0265" y="371475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3985" y="371475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6070" y="439166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6930" y="439166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0650" y="4391660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9405" y="5033645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0265" y="5033645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3985" y="5033645"/>
            <a:ext cx="418465" cy="410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剪去同侧角的矩形 3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剪去同侧角的矩形 4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剪去同侧角的矩形 10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准备间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收获园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探究未知世界吧！</a:t>
            </a:r>
            <a:endParaRPr lang="zh-CN" altLang="en-US" sz="4800" dirty="0">
              <a:solidFill>
                <a:srgbClr val="3C91D8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华文隶书" panose="020108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参与多彩读书活动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创作童话有声绘本</a:t>
            </a:r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24880" y="2135505"/>
            <a:ext cx="49803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读完</a:t>
            </a:r>
            <a:r>
              <a:rPr lang="en-US" altLang="zh-CN" sz="2400" spc="3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spc="3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丑小鸭</a:t>
            </a:r>
            <a:r>
              <a:rPr lang="en-US" altLang="zh-CN" sz="2400" spc="3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400" spc="3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的故事后，李徽被丑小鸭的精神所感动。他想发挥想象力续编故事，将从故事中汲取的感悟转化为图画和声音，制作成一本丰富多彩的“书”，并参加校园线上故事分享活动。</a:t>
            </a:r>
            <a:endParaRPr lang="zh-CN" altLang="en-US" sz="2400" spc="3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2434040" cy="738664"/>
            <a:chOff x="6388488" y="2098491"/>
            <a:chExt cx="2434040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55734" y="1762125"/>
            <a:ext cx="5561330" cy="34321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678" y="2372674"/>
            <a:ext cx="4377579" cy="2462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2" name="组合 31"/>
          <p:cNvGrpSpPr/>
          <p:nvPr/>
        </p:nvGrpSpPr>
        <p:grpSpPr>
          <a:xfrm>
            <a:off x="844868" y="890270"/>
            <a:ext cx="10502265" cy="5077460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79" y="125730"/>
            <a:ext cx="3561905" cy="2664372"/>
          </a:xfrm>
          <a:prstGeom prst="rect">
            <a:avLst/>
          </a:prstGeom>
        </p:spPr>
      </p:pic>
      <p:grpSp>
        <p:nvGrpSpPr>
          <p:cNvPr id="4" name="组合 37"/>
          <p:cNvGrpSpPr/>
          <p:nvPr/>
        </p:nvGrpSpPr>
        <p:grpSpPr>
          <a:xfrm>
            <a:off x="4921469" y="1193909"/>
            <a:ext cx="2349063" cy="704711"/>
            <a:chOff x="6568058" y="2098491"/>
            <a:chExt cx="2349063" cy="704711"/>
          </a:xfrm>
        </p:grpSpPr>
        <p:sp>
          <p:nvSpPr>
            <p:cNvPr id="39" name="圆角矩形 13"/>
            <p:cNvSpPr/>
            <p:nvPr/>
          </p:nvSpPr>
          <p:spPr>
            <a:xfrm>
              <a:off x="6568058" y="2200275"/>
              <a:ext cx="1980429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28"/>
            <p:cNvSpPr txBox="1"/>
            <p:nvPr/>
          </p:nvSpPr>
          <p:spPr>
            <a:xfrm>
              <a:off x="6760719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活动导航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4719351" y="3973830"/>
            <a:ext cx="2873259" cy="1503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．录制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丑小鸭外传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故事音频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．编辑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丑小鸭外传</a:t>
            </a:r>
            <a:r>
              <a:rPr lang="en-US" altLang="zh-CN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故事绘本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20000"/>
              </a:lnSpc>
              <a:defRPr/>
            </a:pP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8070230" y="3973830"/>
            <a:ext cx="2990215" cy="1896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20000"/>
              </a:lnSpc>
            </a:pPr>
            <a:r>
              <a:rPr lang="zh-CN" altLang="en-US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1．</a:t>
            </a:r>
            <a:r>
              <a:rPr lang="zh-CN" altLang="en-US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音视频资源获取方法</a:t>
            </a:r>
            <a:endParaRPr lang="zh-CN" altLang="en-US" kern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2．</a:t>
            </a:r>
            <a:r>
              <a:rPr lang="zh-CN" altLang="en-US" kern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音视频资源对学习的帮助</a:t>
            </a:r>
            <a:endParaRPr lang="zh-CN" altLang="en-US" kern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．</a:t>
            </a:r>
            <a:r>
              <a:rPr lang="zh-CN" altLang="en-US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活动评价表</a:t>
            </a:r>
            <a:endParaRPr lang="zh-CN" altLang="en-US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zh-CN" altLang="en-US" kern="0" spc="0" dirty="0">
              <a:ln>
                <a:noFill/>
                <a:prstDash val="sysDot"/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1339422" y="3963556"/>
            <a:ext cx="2987675" cy="1586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lnSpc>
                <a:spcPct val="120000"/>
              </a:lnSpc>
            </a:pPr>
            <a:r>
              <a:rPr lang="zh-CN" altLang="en-US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1．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欣赏有声绘本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2．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认识有声绘本创作工具</a:t>
            </a:r>
            <a:endParaRPr lang="en-US" altLang="zh-CN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．</a:t>
            </a:r>
            <a:r>
              <a:rPr lang="zh-CN" altLang="en-US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规划作品制作方案</a:t>
            </a:r>
            <a:endParaRPr lang="zh-CN" altLang="en-US" kern="0" spc="0" dirty="0">
              <a:ln>
                <a:noFill/>
                <a:prstDash val="sysDot"/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2" name="图片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97" y="2931057"/>
            <a:ext cx="1330405" cy="525974"/>
          </a:xfrm>
          <a:prstGeom prst="rect">
            <a:avLst/>
          </a:prstGeom>
        </p:spPr>
      </p:pic>
      <p:pic>
        <p:nvPicPr>
          <p:cNvPr id="33" name="图片 3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43" y="2931057"/>
            <a:ext cx="1329457" cy="525600"/>
          </a:xfrm>
          <a:prstGeom prst="rect">
            <a:avLst/>
          </a:prstGeom>
        </p:spPr>
      </p:pic>
      <p:pic>
        <p:nvPicPr>
          <p:cNvPr id="36" name="图片 3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07" y="2931057"/>
            <a:ext cx="1329459" cy="5256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111801" y="2706011"/>
            <a:ext cx="3213419" cy="2585152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605714" y="2734232"/>
            <a:ext cx="3213419" cy="2585152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952874" y="2728586"/>
            <a:ext cx="3213419" cy="2585152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制作有声绘本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，该做哪些准备呢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59585" y="3212465"/>
            <a:ext cx="3896995" cy="2750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319284" y="923642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１．</a:t>
            </a:r>
            <a:r>
              <a:rPr lang="zh-CN" altLang="en-US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欣赏有声故事绘本</a:t>
            </a:r>
            <a:endParaRPr sz="3200" dirty="0">
              <a:solidFill>
                <a:srgbClr val="6AB3E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榴莲爸爸" panose="03000502000000000000" charset="-122"/>
              <a:sym typeface="+mn-ea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75579" y="1603491"/>
            <a:ext cx="10064350" cy="10577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在网络上搜索有声故事绘本并欣赏。说一说读后感，找一找有声故事绘本的类型和组成元素。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0" name="剪去同侧角的矩形 29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剪去同侧角的矩形 30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剪去同侧角的矩形 32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06540" y="2994500"/>
            <a:ext cx="7087870" cy="2604789"/>
            <a:chOff x="4501737" y="2994500"/>
            <a:chExt cx="7087870" cy="2604789"/>
          </a:xfrm>
        </p:grpSpPr>
        <p:sp>
          <p:nvSpPr>
            <p:cNvPr id="8" name="TextBox 7"/>
            <p:cNvSpPr txBox="1"/>
            <p:nvPr/>
          </p:nvSpPr>
          <p:spPr>
            <a:xfrm>
              <a:off x="4605242" y="3142732"/>
              <a:ext cx="688086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有声故事绘本的类型有：</a:t>
              </a:r>
              <a:endParaRPr lang="zh-CN" altLang="en-US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sym typeface="Wingdings 2" panose="05020102010507070707" charset="0"/>
                </a:rPr>
                <a:t>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  <a:sym typeface="Wingdings 2" panose="05020102010507070707" charset="0"/>
                </a:rPr>
                <a:t> 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sym typeface="Wingdings 2" panose="05020102010507070707" charset="0"/>
                </a:rPr>
                <a:t>文本    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  <a:sym typeface="Wingdings 2" panose="05020102010507070707" charset="0"/>
                </a:rPr>
                <a:t> 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图片    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sym typeface="Wingdings 2" panose="05020102010507070707" charset="0"/>
                </a:rPr>
                <a:t>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  <a:sym typeface="Wingdings 2" panose="05020102010507070707" charset="0"/>
                </a:rPr>
                <a:t> 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音频    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  <a:sym typeface="Wingdings 2" panose="05020102010507070707" charset="0"/>
                </a:rPr>
                <a:t>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  <a:sym typeface="Wingdings 2" panose="05020102010507070707" charset="0"/>
                </a:rPr>
                <a:t> </a:t>
              </a: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视频</a:t>
              </a:r>
              <a:endParaRPr lang="en-US" altLang="zh-CN" sz="2400" dirty="0">
                <a:latin typeface="黑体" panose="02010609060101010101" charset="-122"/>
                <a:ea typeface="黑体" panose="02010609060101010101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有声故事绘本的组成元素，除了有图片和音频，还有哪些？</a:t>
              </a:r>
              <a:r>
                <a:rPr lang="en-US" altLang="zh-CN" sz="2400" dirty="0">
                  <a:latin typeface="黑体" panose="02010609060101010101" charset="-122"/>
                  <a:ea typeface="黑体" panose="02010609060101010101" charset="-122"/>
                </a:rPr>
                <a:t>_______________________________</a:t>
              </a:r>
              <a:endParaRPr lang="zh-CN" altLang="en-US" sz="24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501737" y="2994500"/>
              <a:ext cx="7087870" cy="2604789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3000380"/>
            <a:ext cx="4165600" cy="25989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66190" y="997267"/>
            <a:ext cx="5112032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２．</a:t>
            </a:r>
            <a:r>
              <a:rPr lang="zh-CN" altLang="en-US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认识有声绘本创作工具</a:t>
            </a:r>
            <a:endParaRPr sz="3200" dirty="0">
              <a:solidFill>
                <a:srgbClr val="6AB3E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榴莲爸爸" panose="03000502000000000000" charset="-122"/>
              <a:sym typeface="+mn-ea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6" name="剪去同侧角的矩形 25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剪去同侧角的矩形 26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9722" y="1671355"/>
            <a:ext cx="10193655" cy="15573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sz="2800" dirty="0" err="1">
                <a:latin typeface="楷体" panose="02010609060101010101" charset="-122"/>
                <a:ea typeface="楷体" panose="02010609060101010101" charset="-122"/>
              </a:rPr>
              <a:t>可以选用什么数字设备和数字工具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进行有声绘本创作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</a:rPr>
              <a:t>？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上网找一找，选择一种合适的工具。</a:t>
            </a:r>
            <a:endParaRPr sz="2800" dirty="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1234490" y="3202092"/>
            <a:ext cx="7523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创作有声绘本使用的软件工具，需要具备的功能有：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631825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charset="0"/>
              </a:rPr>
              <a:t>可导入图片   可导入音频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sym typeface="Wingdings 2" panose="05020102010507070707" charset="0"/>
            </a:endParaRPr>
          </a:p>
          <a:p>
            <a:pPr indent="631825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charset="0"/>
              </a:rPr>
              <a:t>可生成视频   分享和发布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sym typeface="Wingdings 2" panose="05020102010507070707" charset="0"/>
            </a:endParaRPr>
          </a:p>
          <a:p>
            <a:pPr indent="361950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charset="0"/>
              </a:rPr>
              <a:t>还有：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_________________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_________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__________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我知道，可以创作有声绘本的软件工具有：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______________________________________________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45376" y="3111782"/>
            <a:ext cx="7523269" cy="2813122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777" y="4271904"/>
            <a:ext cx="1274625" cy="165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70513" y="943731"/>
            <a:ext cx="429087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3．</a:t>
            </a:r>
            <a:r>
              <a:rPr lang="zh-CN" altLang="en-US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规划作品制作方案</a:t>
            </a:r>
            <a:endParaRPr sz="3200" dirty="0">
              <a:solidFill>
                <a:srgbClr val="6AB3E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榴莲爸爸" panose="03000502000000000000" charset="-122"/>
              <a:sym typeface="+mn-ea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6" name="剪去同侧角的矩形 25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剪去同侧角的矩形 26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剪去同侧角的矩形 28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准备间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活动室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收获园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2050" y="1535027"/>
            <a:ext cx="10297795" cy="540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创编故事前，先规划作品的内容和制作思路。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72042" y="2618168"/>
            <a:ext cx="70233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丑小鸭外传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绘本包含的元素：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892175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□故事内容图片   □故事音频 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892175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□背景音乐       □其他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892175"/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180975"/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丑小鸭外传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绘本的框架：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180975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体现丑小鸭精神的几个场景      准备素材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180975"/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_________________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_____  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__________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180975"/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_________________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_____  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__________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180975"/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 _________________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_____  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__________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34491" y="2551289"/>
            <a:ext cx="7229044" cy="3550079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>
            <a:fillRect/>
          </a:stretch>
        </p:blipFill>
        <p:spPr>
          <a:xfrm>
            <a:off x="9838884" y="4685766"/>
            <a:ext cx="1332411" cy="13487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70513" y="900187"/>
            <a:ext cx="4290879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3．</a:t>
            </a:r>
            <a:r>
              <a:rPr lang="zh-CN" altLang="en-US" sz="3200" dirty="0">
                <a:solidFill>
                  <a:srgbClr val="6AB3E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a榴莲爸爸" panose="03000502000000000000" charset="-122"/>
                <a:sym typeface="+mn-ea"/>
              </a:rPr>
              <a:t>规划作品制作方案</a:t>
            </a:r>
            <a:endParaRPr sz="3200" dirty="0">
              <a:solidFill>
                <a:srgbClr val="6AB3E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a榴莲爸爸" panose="03000502000000000000" charset="-122"/>
              <a:sym typeface="+mn-ea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剪去同侧角的矩形 25"/>
          <p:cNvSpPr/>
          <p:nvPr/>
        </p:nvSpPr>
        <p:spPr>
          <a:xfrm>
            <a:off x="8219545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剪去同侧角的矩形 26"/>
          <p:cNvSpPr/>
          <p:nvPr/>
        </p:nvSpPr>
        <p:spPr>
          <a:xfrm>
            <a:off x="9444000" y="204952"/>
            <a:ext cx="1224000" cy="396000"/>
          </a:xfrm>
          <a:prstGeom prst="snip2Same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剪去同侧角的矩形 28"/>
          <p:cNvSpPr/>
          <p:nvPr/>
        </p:nvSpPr>
        <p:spPr>
          <a:xfrm>
            <a:off x="6995090" y="204952"/>
            <a:ext cx="1224000" cy="3960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8509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prstClr val="white"/>
                </a:solidFill>
              </a:rPr>
              <a:t>准备间</a:t>
            </a:r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8218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活动室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27927" y="22072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</a:rPr>
              <a:t>收获园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2050" y="1618552"/>
            <a:ext cx="10246179" cy="11264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制作思路分析：根据故事内容的设计，你准备按怎样的流程制作？（请在图中标上序号）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62678" y="2962234"/>
            <a:ext cx="8439539" cy="2333351"/>
            <a:chOff x="1949766" y="2962234"/>
            <a:chExt cx="8439539" cy="23333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5455" y="3395485"/>
              <a:ext cx="7943850" cy="146685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949766" y="2962234"/>
              <a:ext cx="8292468" cy="2333351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/>
          <a:stretch>
            <a:fillRect/>
          </a:stretch>
        </p:blipFill>
        <p:spPr>
          <a:xfrm>
            <a:off x="10449277" y="3812357"/>
            <a:ext cx="1358673" cy="20999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95023" y="3043951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了解了有声故事绘本制作思路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一起尝试创作吧！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59585" y="3212465"/>
            <a:ext cx="3896995" cy="27501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TABLE_ENDDRAG_ORIGIN_RECT" val="747*308"/>
  <p:tag name="TABLE_ENDDRAG_RECT" val="125*171*747*308"/>
  <p:tag name="TABLE_EMPHASIZE_ROW" val="5"/>
  <p:tag name="TABLE_EMPHASIZE_ID" val="2"/>
  <p:tag name="KSO_WM_UNIT_TABLE_BEAUTIFY" val="smartTable{07dfa4b1-555b-496c-95f9-5e31e28b4aaf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TABLE_EMPHASIZE_UUID" val="smartTable{07dfa4b1-555b-496c-95f9-5e31e28b4aaf}"/>
  <p:tag name="TABLE_EMPHASIZE_TYPE" val="horizontal"/>
  <p:tag name="TABLE_ENDDRAG_ORIGIN_RECT" val="777*50"/>
  <p:tag name="TABLE_ENDDRAG_RECT" val="110*437*777*50"/>
</p:tagLst>
</file>

<file path=ppt/tags/tag31.xml><?xml version="1.0" encoding="utf-8"?>
<p:tagLst xmlns:p="http://schemas.openxmlformats.org/presentationml/2006/main">
  <p:tag name="KSO_WPP_MARK_KEY" val="caef83e2-3c4c-4eb3-984e-bd0dc799236d"/>
  <p:tag name="RESOURCE_RECORD_KEY" val="{&quot;13&quot;:[4705195,4563109,20025433]}"/>
  <p:tag name="COMMONDATA" val="eyJoZGlkIjoiNjI1NzBkYzkyMzUzZmE3ZmU0ZjU3OWQyMTA4MGFlNzg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0_3*l_h_f*1_2_1"/>
  <p:tag name="KSO_WM_TEMPLATE_CATEGORY" val="diagram"/>
  <p:tag name="KSO_WM_TEMPLATE_INDEX" val="2023441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2_1"/>
  <p:tag name="KSO_WM_UNIT_PRESET_TEXT" val="单击此处添加具体文本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414.218188976378,&quot;left&quot;:81.6375590551181,&quot;top&quot;:62.78181102362205,&quot;width&quot;:826.2624409448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0_3*l_h_f*1_3_1"/>
  <p:tag name="KSO_WM_TEMPLATE_CATEGORY" val="diagram"/>
  <p:tag name="KSO_WM_TEMPLATE_INDEX" val="20234410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单击此处添加具体文本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414.218188976378,&quot;left&quot;:81.6375590551181,&quot;top&quot;:62.78181102362205,&quot;width&quot;:826.2624409448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10_3*l_h_f*1_3_1"/>
  <p:tag name="KSO_WM_TEMPLATE_CATEGORY" val="diagram"/>
  <p:tag name="KSO_WM_TEMPLATE_INDEX" val="20234410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3_1"/>
  <p:tag name="KSO_WM_UNIT_PRESET_TEXT" val="单击此处添加具体文本"/>
  <p:tag name="KSO_WM_UNIT_TEXT_FILL_FORE_SCHEMECOLOR_INDEX" val="1"/>
  <p:tag name="KSO_WM_UNIT_TEXT_FILL_TYPE" val="1"/>
  <p:tag name="KSO_WM_DIAGRAM_MAX_ITEMCNT" val="4"/>
  <p:tag name="KSO_WM_DIAGRAM_MIN_ITEMCNT" val="2"/>
  <p:tag name="KSO_WM_DIAGRAM_VIRTUALLY_FRAME" val="{&quot;height&quot;:414.218188976378,&quot;left&quot;:81.6375590551181,&quot;top&quot;:62.78181102362205,&quot;width&quot;:826.26244094488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2013</Words>
  <Application>WPS 演示</Application>
  <PresentationFormat>宽屏</PresentationFormat>
  <Paragraphs>248</Paragraphs>
  <Slides>18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4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Microsoft Himalaya</vt:lpstr>
      <vt:lpstr>字魂27号-布丁体</vt:lpstr>
      <vt:lpstr>楷体</vt:lpstr>
      <vt:lpstr>阿里巴巴普惠体 M</vt:lpstr>
      <vt:lpstr>华文新魏</vt:lpstr>
      <vt:lpstr>黑体</vt:lpstr>
      <vt:lpstr>Aa榴莲爸爸</vt:lpstr>
      <vt:lpstr>Wingdings</vt:lpstr>
      <vt:lpstr>Wingdings 2</vt:lpstr>
      <vt:lpstr>三极信黑简体</vt:lpstr>
      <vt:lpstr>TimesNewRomanPSMT</vt:lpstr>
      <vt:lpstr>Times New Roman</vt:lpstr>
      <vt:lpstr>华文隶书</vt:lpstr>
      <vt:lpstr>思源黑体</vt:lpstr>
      <vt:lpstr>Arial Unicode MS</vt:lpstr>
      <vt:lpstr>思源黑体 CN Medium</vt:lpstr>
      <vt:lpstr>Office 主题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SnailApple </cp:lastModifiedBy>
  <cp:revision>276</cp:revision>
  <dcterms:created xsi:type="dcterms:W3CDTF">2023-07-25T11:34:00Z</dcterms:created>
  <dcterms:modified xsi:type="dcterms:W3CDTF">2025-02-01T04:38:22Z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2A2AEB522C894A57BB2792A5966A30D8_13</vt:lpwstr>
  </property>
  <property fmtid="{D5CDD505-2E9C-101B-9397-08002B2CF9AE}" pid="3" name="KSOProductBuildVer">
    <vt:lpwstr>2052-12.1.0.19770</vt:lpwstr>
  </property>
</Properties>
</file>