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2" r:id="rId3"/>
  </p:sldMasterIdLst>
  <p:notesMasterIdLst>
    <p:notesMasterId r:id="rId5"/>
  </p:notesMasterIdLst>
  <p:handoutMasterIdLst>
    <p:handoutMasterId r:id="rId23"/>
  </p:handoutMasterIdLst>
  <p:sldIdLst>
    <p:sldId id="337" r:id="rId4"/>
    <p:sldId id="291" r:id="rId6"/>
    <p:sldId id="333" r:id="rId7"/>
    <p:sldId id="356" r:id="rId8"/>
    <p:sldId id="292" r:id="rId9"/>
    <p:sldId id="321" r:id="rId10"/>
    <p:sldId id="392" r:id="rId11"/>
    <p:sldId id="393" r:id="rId12"/>
    <p:sldId id="357" r:id="rId13"/>
    <p:sldId id="411" r:id="rId14"/>
    <p:sldId id="412" r:id="rId15"/>
    <p:sldId id="420" r:id="rId16"/>
    <p:sldId id="394" r:id="rId17"/>
    <p:sldId id="421" r:id="rId18"/>
    <p:sldId id="398" r:id="rId19"/>
    <p:sldId id="426" r:id="rId20"/>
    <p:sldId id="429" r:id="rId21"/>
    <p:sldId id="318" r:id="rId22"/>
  </p:sldIdLst>
  <p:sldSz cx="12192000" cy="6858000"/>
  <p:notesSz cx="6858000" cy="9144000"/>
  <p:embeddedFontLst>
    <p:embeddedFont>
      <p:font typeface="SimSun" panose="02010600030101010101" pitchFamily="2" charset="-122"/>
      <p:regular r:id="rId28"/>
    </p:embeddedFont>
    <p:embeddedFont>
      <p:font typeface="Microsoft YaHei" panose="020B0503020204020204" pitchFamily="34" charset="-122"/>
      <p:regular r:id="rId29"/>
    </p:embeddedFont>
    <p:embeddedFont>
      <p:font typeface="汉仪综艺体简" panose="01010100010101010101" charset="-122"/>
      <p:regular r:id="rId30"/>
    </p:embeddedFont>
    <p:embeddedFont>
      <p:font typeface="LiSu" panose="02010509060101010101" pitchFamily="49" charset="-122"/>
      <p:regular r:id="rId31"/>
    </p:embeddedFont>
    <p:embeddedFont>
      <p:font typeface="珠穆朗玛—乌金苏通体" panose="01010100010101010101" pitchFamily="2" charset="0"/>
      <p:regular r:id="rId32"/>
    </p:embeddedFont>
    <p:embeddedFont>
      <p:font typeface="SimHei" panose="02010609060101010101" charset="-122"/>
      <p:regular r:id="rId33"/>
    </p:embeddedFont>
    <p:embeddedFont>
      <p:font typeface="STXinwei" panose="02010800040101010101" charset="-122"/>
      <p:regular r:id="rId34"/>
    </p:embeddedFont>
    <p:embeddedFont>
      <p:font typeface="STZhongsong" panose="02010600040101010101" pitchFamily="2" charset="-122"/>
      <p:regular r:id="rId35"/>
    </p:embeddedFont>
    <p:embeddedFont>
      <p:font typeface="STLiti" panose="02010800040101010101" charset="-122"/>
      <p:regular r:id="rId36"/>
    </p:embeddedFont>
  </p:embeddedFontLst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58263148@qq.com" initials="5" lastIdx="1" clrIdx="0"/>
  <p:cmAuthor id="2" name="作者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FFFF00"/>
    <a:srgbClr val="5B9BD5"/>
    <a:srgbClr val="FFFFFF"/>
    <a:srgbClr val="6AB3E4"/>
    <a:srgbClr val="7BBEE8"/>
    <a:srgbClr val="E9FEFC"/>
    <a:srgbClr val="82C1EA"/>
    <a:srgbClr val="FF9C41"/>
    <a:srgbClr val="61B0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5463" autoAdjust="0"/>
  </p:normalViewPr>
  <p:slideViewPr>
    <p:cSldViewPr snapToGrid="0" showGuides="1">
      <p:cViewPr varScale="1">
        <p:scale>
          <a:sx n="60" d="100"/>
          <a:sy n="60" d="100"/>
        </p:scale>
        <p:origin x="752" y="40"/>
      </p:cViewPr>
      <p:guideLst>
        <p:guide orient="horz" pos="22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7" Type="http://schemas.openxmlformats.org/officeDocument/2006/relationships/tags" Target="tags/tag97.xml"/><Relationship Id="rId36" Type="http://schemas.openxmlformats.org/officeDocument/2006/relationships/font" Target="fonts/font9.fntdata"/><Relationship Id="rId35" Type="http://schemas.openxmlformats.org/officeDocument/2006/relationships/font" Target="fonts/font8.fntdata"/><Relationship Id="rId34" Type="http://schemas.openxmlformats.org/officeDocument/2006/relationships/font" Target="fonts/font7.fntdata"/><Relationship Id="rId33" Type="http://schemas.openxmlformats.org/officeDocument/2006/relationships/font" Target="fonts/font6.fntdata"/><Relationship Id="rId32" Type="http://schemas.openxmlformats.org/officeDocument/2006/relationships/font" Target="fonts/font5.fntdata"/><Relationship Id="rId31" Type="http://schemas.openxmlformats.org/officeDocument/2006/relationships/font" Target="fonts/font4.fntdata"/><Relationship Id="rId30" Type="http://schemas.openxmlformats.org/officeDocument/2006/relationships/font" Target="fonts/font3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2.fntdata"/><Relationship Id="rId28" Type="http://schemas.openxmlformats.org/officeDocument/2006/relationships/font" Target="fonts/font1.fntdata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  <a:cs typeface="阿里巴巴普惠体" panose="00020600040101010101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" panose="00020600040101010101" charset="-122"/>
              </a:rPr>
            </a:fld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  <a:cs typeface="阿里巴巴普惠体" panose="0002060004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  <a:cs typeface="阿里巴巴普惠体" panose="0002060004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" panose="00020600040101010101" charset="-122"/>
              </a:rPr>
            </a:fld>
            <a:endParaRPr lang="zh-CN" altLang="en-US" dirty="0">
              <a:latin typeface="Microsoft YaHei" panose="020B0503020204020204" pitchFamily="34" charset="-122"/>
              <a:ea typeface="Microsoft YaHei" panose="020B0503020204020204" pitchFamily="34" charset="-122"/>
              <a:cs typeface="阿里巴巴普惠体" panose="00020600040101010101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YaHei" panose="020B0503020204020204" pitchFamily="34" charset="-122"/>
        <a:ea typeface="Microsoft YaHei" panose="020B0503020204020204" pitchFamily="34" charset="-122"/>
        <a:cs typeface="Microsoft YaHei" panose="020B0503020204020204" pitchFamily="34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YaHei" panose="020B0503020204020204" pitchFamily="34" charset="-122"/>
        <a:ea typeface="Microsoft YaHei" panose="020B0503020204020204" pitchFamily="34" charset="-122"/>
        <a:cs typeface="Microsoft YaHei" panose="020B0503020204020204" pitchFamily="34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YaHei" panose="020B0503020204020204" pitchFamily="34" charset="-122"/>
        <a:ea typeface="Microsoft YaHei" panose="020B0503020204020204" pitchFamily="34" charset="-122"/>
        <a:cs typeface="Microsoft YaHei" panose="020B0503020204020204" pitchFamily="34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YaHei" panose="020B0503020204020204" pitchFamily="34" charset="-122"/>
        <a:ea typeface="Microsoft YaHei" panose="020B0503020204020204" pitchFamily="34" charset="-122"/>
        <a:cs typeface="Microsoft YaHei" panose="020B0503020204020204" pitchFamily="34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YaHei" panose="020B0503020204020204" pitchFamily="34" charset="-122"/>
        <a:ea typeface="Microsoft YaHei" panose="020B0503020204020204" pitchFamily="34" charset="-122"/>
        <a:cs typeface="Microsoft YaHei" panose="020B0503020204020204" pitchFamily="34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1720" y="0"/>
            <a:ext cx="12188560" cy="6858000"/>
            <a:chOff x="1720" y="0"/>
            <a:chExt cx="12188560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0" y="0"/>
              <a:ext cx="12188560" cy="6858000"/>
            </a:xfrm>
            <a:prstGeom prst="rect">
              <a:avLst/>
            </a:prstGeom>
          </p:spPr>
        </p:pic>
        <p:grpSp>
          <p:nvGrpSpPr>
            <p:cNvPr id="4" name="组合 3"/>
            <p:cNvGrpSpPr/>
            <p:nvPr/>
          </p:nvGrpSpPr>
          <p:grpSpPr>
            <a:xfrm>
              <a:off x="207819" y="263237"/>
              <a:ext cx="11776362" cy="6079573"/>
              <a:chOff x="1223954" y="938649"/>
              <a:chExt cx="9841073" cy="4875625"/>
            </a:xfrm>
          </p:grpSpPr>
          <p:sp>
            <p:nvSpPr>
              <p:cNvPr id="5" name="矩形: 圆角 4"/>
              <p:cNvSpPr/>
              <p:nvPr/>
            </p:nvSpPr>
            <p:spPr>
              <a:xfrm>
                <a:off x="1223954" y="938649"/>
                <a:ext cx="9744093" cy="4875625"/>
              </a:xfrm>
              <a:prstGeom prst="roundRect">
                <a:avLst>
                  <a:gd name="adj" fmla="val 6097"/>
                </a:avLst>
              </a:prstGeom>
              <a:solidFill>
                <a:srgbClr val="6AB3E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矩形: 圆角 5"/>
              <p:cNvSpPr/>
              <p:nvPr/>
            </p:nvSpPr>
            <p:spPr>
              <a:xfrm>
                <a:off x="1320934" y="1035629"/>
                <a:ext cx="9744093" cy="4704250"/>
              </a:xfrm>
              <a:prstGeom prst="roundRect">
                <a:avLst>
                  <a:gd name="adj" fmla="val 609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" y="0"/>
            <a:ext cx="1218856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1720" y="2857500"/>
            <a:ext cx="12188560" cy="4000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6291" y="642886"/>
            <a:ext cx="9199418" cy="53302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331" y="41905"/>
            <a:ext cx="3560618" cy="3560618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/>
        </p:nvSpPr>
        <p:spPr>
          <a:xfrm>
            <a:off x="376989" y="232660"/>
            <a:ext cx="3953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汉仪综艺体简" panose="01010100010101010101" charset="-122"/>
              </a:rPr>
              <a:t>小学信息科技三年级上册</a:t>
            </a:r>
            <a:endParaRPr lang="zh-CN" altLang="en-US" sz="20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汉仪综艺体简" panose="0101010001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1720" y="0"/>
            <a:ext cx="12188560" cy="6858000"/>
            <a:chOff x="1720" y="0"/>
            <a:chExt cx="12188560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20" y="0"/>
              <a:ext cx="12188560" cy="6858000"/>
            </a:xfrm>
            <a:prstGeom prst="rect">
              <a:avLst/>
            </a:prstGeom>
          </p:spPr>
        </p:pic>
        <p:grpSp>
          <p:nvGrpSpPr>
            <p:cNvPr id="4" name="组合 3"/>
            <p:cNvGrpSpPr/>
            <p:nvPr/>
          </p:nvGrpSpPr>
          <p:grpSpPr>
            <a:xfrm>
              <a:off x="207819" y="263237"/>
              <a:ext cx="11776362" cy="6079573"/>
              <a:chOff x="1223954" y="938649"/>
              <a:chExt cx="9841073" cy="4875625"/>
            </a:xfrm>
          </p:grpSpPr>
          <p:sp>
            <p:nvSpPr>
              <p:cNvPr id="5" name="矩形: 圆角 4"/>
              <p:cNvSpPr/>
              <p:nvPr/>
            </p:nvSpPr>
            <p:spPr>
              <a:xfrm>
                <a:off x="1223954" y="938649"/>
                <a:ext cx="9744093" cy="4875625"/>
              </a:xfrm>
              <a:prstGeom prst="roundRect">
                <a:avLst>
                  <a:gd name="adj" fmla="val 6097"/>
                </a:avLst>
              </a:prstGeom>
              <a:solidFill>
                <a:srgbClr val="6AB3E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矩形: 圆角 5"/>
              <p:cNvSpPr/>
              <p:nvPr/>
            </p:nvSpPr>
            <p:spPr>
              <a:xfrm>
                <a:off x="1320934" y="1035629"/>
                <a:ext cx="9744093" cy="4704250"/>
              </a:xfrm>
              <a:prstGeom prst="roundRect">
                <a:avLst>
                  <a:gd name="adj" fmla="val 609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/Relationships>
</file>

<file path=ppt/slides/_rels/slide13.xml.rels><?xml version="1.0" encoding="UTF-8" standalone="yes"?>
<Relationships xmlns="http://schemas.openxmlformats.org/package/2006/relationships"><Relationship Id="rId9" Type="http://schemas.microsoft.com/office/2007/relationships/hdphoto" Target="../media/image16.wdp"/><Relationship Id="rId8" Type="http://schemas.openxmlformats.org/officeDocument/2006/relationships/image" Target="../media/image15.png"/><Relationship Id="rId7" Type="http://schemas.openxmlformats.org/officeDocument/2006/relationships/tags" Target="../tags/tag62.xml"/><Relationship Id="rId6" Type="http://schemas.openxmlformats.org/officeDocument/2006/relationships/tags" Target="../tags/tag61.xml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5" Type="http://schemas.openxmlformats.org/officeDocument/2006/relationships/notesSlide" Target="../notesSlides/notesSlide11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4.jpeg"/><Relationship Id="rId12" Type="http://schemas.openxmlformats.org/officeDocument/2006/relationships/tags" Target="../tags/tag64.xml"/><Relationship Id="rId11" Type="http://schemas.openxmlformats.org/officeDocument/2006/relationships/image" Target="../media/image13.png"/><Relationship Id="rId10" Type="http://schemas.openxmlformats.org/officeDocument/2006/relationships/tags" Target="../tags/tag63.xml"/><Relationship Id="rId1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s/_rels/slide15.xml.rels><?xml version="1.0" encoding="UTF-8" standalone="yes"?>
<Relationships xmlns="http://schemas.openxmlformats.org/package/2006/relationships"><Relationship Id="rId9" Type="http://schemas.microsoft.com/office/2007/relationships/hdphoto" Target="../media/image16.wdp"/><Relationship Id="rId8" Type="http://schemas.openxmlformats.org/officeDocument/2006/relationships/image" Target="../media/image15.png"/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5" Type="http://schemas.openxmlformats.org/officeDocument/2006/relationships/notesSlide" Target="../notesSlides/notesSlide13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4.jpeg"/><Relationship Id="rId12" Type="http://schemas.openxmlformats.org/officeDocument/2006/relationships/tags" Target="../tags/tag72.xml"/><Relationship Id="rId11" Type="http://schemas.openxmlformats.org/officeDocument/2006/relationships/image" Target="../media/image13.png"/><Relationship Id="rId10" Type="http://schemas.openxmlformats.org/officeDocument/2006/relationships/tags" Target="../tags/tag71.xml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78.xml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85.xml"/><Relationship Id="rId8" Type="http://schemas.openxmlformats.org/officeDocument/2006/relationships/tags" Target="../tags/tag84.xml"/><Relationship Id="rId7" Type="http://schemas.openxmlformats.org/officeDocument/2006/relationships/image" Target="../media/image28.jpeg"/><Relationship Id="rId6" Type="http://schemas.openxmlformats.org/officeDocument/2006/relationships/image" Target="../media/image26.png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2" Type="http://schemas.openxmlformats.org/officeDocument/2006/relationships/slideLayout" Target="../slideLayouts/slideLayout4.xml"/><Relationship Id="rId21" Type="http://schemas.openxmlformats.org/officeDocument/2006/relationships/themeOverride" Target="../theme/themeOverride1.xml"/><Relationship Id="rId20" Type="http://schemas.openxmlformats.org/officeDocument/2006/relationships/tags" Target="../tags/tag96.xml"/><Relationship Id="rId2" Type="http://schemas.openxmlformats.org/officeDocument/2006/relationships/tags" Target="../tags/tag80.xml"/><Relationship Id="rId19" Type="http://schemas.openxmlformats.org/officeDocument/2006/relationships/tags" Target="../tags/tag95.xml"/><Relationship Id="rId18" Type="http://schemas.openxmlformats.org/officeDocument/2006/relationships/tags" Target="../tags/tag94.xml"/><Relationship Id="rId17" Type="http://schemas.openxmlformats.org/officeDocument/2006/relationships/tags" Target="../tags/tag93.xml"/><Relationship Id="rId16" Type="http://schemas.openxmlformats.org/officeDocument/2006/relationships/tags" Target="../tags/tag92.xml"/><Relationship Id="rId15" Type="http://schemas.openxmlformats.org/officeDocument/2006/relationships/tags" Target="../tags/tag91.xml"/><Relationship Id="rId14" Type="http://schemas.openxmlformats.org/officeDocument/2006/relationships/tags" Target="../tags/tag90.xml"/><Relationship Id="rId13" Type="http://schemas.openxmlformats.org/officeDocument/2006/relationships/tags" Target="../tags/tag89.xml"/><Relationship Id="rId12" Type="http://schemas.openxmlformats.org/officeDocument/2006/relationships/tags" Target="../tags/tag88.xml"/><Relationship Id="rId11" Type="http://schemas.openxmlformats.org/officeDocument/2006/relationships/tags" Target="../tags/tag87.xml"/><Relationship Id="rId10" Type="http://schemas.openxmlformats.org/officeDocument/2006/relationships/tags" Target="../tags/tag86.xml"/><Relationship Id="rId1" Type="http://schemas.openxmlformats.org/officeDocument/2006/relationships/tags" Target="../tags/tag79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1.png"/><Relationship Id="rId3" Type="http://schemas.openxmlformats.org/officeDocument/2006/relationships/tags" Target="../tags/tag3.xml"/><Relationship Id="rId2" Type="http://schemas.openxmlformats.org/officeDocument/2006/relationships/image" Target="../media/image10.png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8" Type="http://schemas.openxmlformats.org/officeDocument/2006/relationships/notesSlide" Target="../notesSlides/notesSlide2.xml"/><Relationship Id="rId27" Type="http://schemas.openxmlformats.org/officeDocument/2006/relationships/slideLayout" Target="../slideLayouts/slideLayout1.xml"/><Relationship Id="rId26" Type="http://schemas.openxmlformats.org/officeDocument/2006/relationships/tags" Target="../tags/tag23.xml"/><Relationship Id="rId25" Type="http://schemas.openxmlformats.org/officeDocument/2006/relationships/tags" Target="../tags/tag22.xml"/><Relationship Id="rId24" Type="http://schemas.openxmlformats.org/officeDocument/2006/relationships/tags" Target="../tags/tag21.xml"/><Relationship Id="rId23" Type="http://schemas.openxmlformats.org/officeDocument/2006/relationships/tags" Target="../tags/tag20.xml"/><Relationship Id="rId22" Type="http://schemas.openxmlformats.org/officeDocument/2006/relationships/tags" Target="../tags/tag19.xml"/><Relationship Id="rId21" Type="http://schemas.openxmlformats.org/officeDocument/2006/relationships/tags" Target="../tags/tag18.xml"/><Relationship Id="rId20" Type="http://schemas.openxmlformats.org/officeDocument/2006/relationships/image" Target="../media/image12.png"/><Relationship Id="rId2" Type="http://schemas.openxmlformats.org/officeDocument/2006/relationships/image" Target="../media/image2.png"/><Relationship Id="rId19" Type="http://schemas.openxmlformats.org/officeDocument/2006/relationships/tags" Target="../tags/tag17.xml"/><Relationship Id="rId18" Type="http://schemas.openxmlformats.org/officeDocument/2006/relationships/tags" Target="../tags/tag16.xml"/><Relationship Id="rId17" Type="http://schemas.openxmlformats.org/officeDocument/2006/relationships/tags" Target="../tags/tag15.xml"/><Relationship Id="rId16" Type="http://schemas.openxmlformats.org/officeDocument/2006/relationships/tags" Target="../tags/tag14.xml"/><Relationship Id="rId15" Type="http://schemas.openxmlformats.org/officeDocument/2006/relationships/tags" Target="../tags/tag13.xml"/><Relationship Id="rId14" Type="http://schemas.openxmlformats.org/officeDocument/2006/relationships/tags" Target="../tags/tag12.xml"/><Relationship Id="rId13" Type="http://schemas.openxmlformats.org/officeDocument/2006/relationships/tags" Target="../tags/tag11.xml"/><Relationship Id="rId12" Type="http://schemas.openxmlformats.org/officeDocument/2006/relationships/tags" Target="../tags/tag10.xml"/><Relationship Id="rId11" Type="http://schemas.openxmlformats.org/officeDocument/2006/relationships/tags" Target="../tags/tag9.xml"/><Relationship Id="rId10" Type="http://schemas.openxmlformats.org/officeDocument/2006/relationships/tags" Target="../tags/tag8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jpeg"/><Relationship Id="rId8" Type="http://schemas.openxmlformats.org/officeDocument/2006/relationships/tags" Target="../tags/tag26.xml"/><Relationship Id="rId7" Type="http://schemas.openxmlformats.org/officeDocument/2006/relationships/image" Target="../media/image13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image" Target="../media/image7.png"/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5" Type="http://schemas.openxmlformats.org/officeDocument/2006/relationships/notesSlide" Target="../notesSlides/notesSlide3.xml"/><Relationship Id="rId14" Type="http://schemas.openxmlformats.org/officeDocument/2006/relationships/slideLayout" Target="../slideLayouts/slideLayout1.xml"/><Relationship Id="rId13" Type="http://schemas.microsoft.com/office/2007/relationships/hdphoto" Target="../media/image16.wdp"/><Relationship Id="rId12" Type="http://schemas.openxmlformats.org/officeDocument/2006/relationships/image" Target="../media/image15.png"/><Relationship Id="rId11" Type="http://schemas.openxmlformats.org/officeDocument/2006/relationships/tags" Target="../tags/tag27.xml"/><Relationship Id="rId10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tags" Target="../tags/tag28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3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0.png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image" Target="../media/image20.png"/><Relationship Id="rId3" Type="http://schemas.openxmlformats.org/officeDocument/2006/relationships/image" Target="../media/image10.png"/><Relationship Id="rId2" Type="http://schemas.openxmlformats.org/officeDocument/2006/relationships/tags" Target="../tags/tag38.xml"/><Relationship Id="rId1" Type="http://schemas.openxmlformats.org/officeDocument/2006/relationships/tags" Target="../tags/tag37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image" Target="../media/image21.png"/><Relationship Id="rId2" Type="http://schemas.openxmlformats.org/officeDocument/2006/relationships/tags" Target="../tags/tag42.xml"/><Relationship Id="rId1" Type="http://schemas.openxmlformats.org/officeDocument/2006/relationships/tags" Target="../tags/tag41.xml"/></Relationships>
</file>

<file path=ppt/slides/_rels/slide9.xml.rels><?xml version="1.0" encoding="UTF-8" standalone="yes"?>
<Relationships xmlns="http://schemas.openxmlformats.org/package/2006/relationships"><Relationship Id="rId9" Type="http://schemas.microsoft.com/office/2007/relationships/hdphoto" Target="../media/image16.wdp"/><Relationship Id="rId8" Type="http://schemas.openxmlformats.org/officeDocument/2006/relationships/image" Target="../media/image15.png"/><Relationship Id="rId7" Type="http://schemas.openxmlformats.org/officeDocument/2006/relationships/tags" Target="../tags/tag46.xml"/><Relationship Id="rId6" Type="http://schemas.openxmlformats.org/officeDocument/2006/relationships/tags" Target="../tags/tag45.xml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5" Type="http://schemas.openxmlformats.org/officeDocument/2006/relationships/notesSlide" Target="../notesSlides/notesSlide7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4.jpeg"/><Relationship Id="rId12" Type="http://schemas.openxmlformats.org/officeDocument/2006/relationships/tags" Target="../tags/tag48.xml"/><Relationship Id="rId11" Type="http://schemas.openxmlformats.org/officeDocument/2006/relationships/image" Target="../media/image13.png"/><Relationship Id="rId10" Type="http://schemas.openxmlformats.org/officeDocument/2006/relationships/tags" Target="../tags/tag47.xml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" y="0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 flipH="1">
            <a:off x="0" y="3044303"/>
            <a:ext cx="12188560" cy="407086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123043" y="2151698"/>
            <a:ext cx="9307195" cy="922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1" algn="dist"/>
            <a:r>
              <a:rPr lang="zh-CN" altLang="en-US" sz="5400" b="1" spc="-300" dirty="0">
                <a:solidFill>
                  <a:srgbClr val="3C91D8"/>
                </a:solidFill>
                <a:latin typeface="LiSu" panose="02010509060101010101" pitchFamily="49" charset="-122"/>
                <a:ea typeface="LiSu" panose="02010509060101010101" pitchFamily="49" charset="-122"/>
                <a:cs typeface="珠穆朗玛—乌金苏通体" panose="01010100010101010101" pitchFamily="2" charset="0"/>
              </a:rPr>
              <a:t>第</a:t>
            </a:r>
            <a:r>
              <a:rPr lang="en-US" altLang="zh-CN" sz="1600" b="1" spc="-300" dirty="0">
                <a:solidFill>
                  <a:srgbClr val="3C91D8"/>
                </a:solidFill>
                <a:latin typeface="LiSu" panose="02010509060101010101" pitchFamily="49" charset="-122"/>
                <a:ea typeface="LiSu" panose="02010509060101010101" pitchFamily="49" charset="-122"/>
                <a:cs typeface="珠穆朗玛—乌金苏通体" panose="01010100010101010101" pitchFamily="2" charset="0"/>
              </a:rPr>
              <a:t> </a:t>
            </a:r>
            <a:r>
              <a:rPr lang="en-US" altLang="zh-CN" sz="5400" b="1" spc="-300" dirty="0">
                <a:solidFill>
                  <a:srgbClr val="3C91D8"/>
                </a:solidFill>
                <a:latin typeface="LiSu" panose="02010509060101010101" pitchFamily="49" charset="-122"/>
                <a:ea typeface="LiSu" panose="02010509060101010101" pitchFamily="49" charset="-122"/>
                <a:cs typeface="珠穆朗玛—乌金苏通体" panose="01010100010101010101" pitchFamily="2" charset="0"/>
              </a:rPr>
              <a:t>7</a:t>
            </a:r>
            <a:r>
              <a:rPr lang="en-US" altLang="zh-CN" sz="1600" b="1" spc="-300" dirty="0">
                <a:solidFill>
                  <a:srgbClr val="3C91D8"/>
                </a:solidFill>
                <a:latin typeface="LiSu" panose="02010509060101010101" pitchFamily="49" charset="-122"/>
                <a:ea typeface="LiSu" panose="02010509060101010101" pitchFamily="49" charset="-122"/>
                <a:cs typeface="珠穆朗玛—乌金苏通体" panose="01010100010101010101" pitchFamily="2" charset="0"/>
              </a:rPr>
              <a:t> </a:t>
            </a:r>
            <a:r>
              <a:rPr lang="zh-CN" altLang="en-US" sz="5400" b="1" spc="-300" dirty="0">
                <a:solidFill>
                  <a:srgbClr val="3C91D8"/>
                </a:solidFill>
                <a:latin typeface="LiSu" panose="02010509060101010101" pitchFamily="49" charset="-122"/>
                <a:ea typeface="LiSu" panose="02010509060101010101" pitchFamily="49" charset="-122"/>
                <a:cs typeface="珠穆朗玛—乌金苏通体" panose="01010100010101010101" pitchFamily="2" charset="0"/>
              </a:rPr>
              <a:t>课</a:t>
            </a:r>
            <a:r>
              <a:rPr lang="en-US" altLang="zh-CN" sz="5400" b="1" spc="-300" dirty="0">
                <a:solidFill>
                  <a:srgbClr val="3C91D8"/>
                </a:solidFill>
                <a:latin typeface="LiSu" panose="02010509060101010101" pitchFamily="49" charset="-122"/>
                <a:ea typeface="LiSu" panose="02010509060101010101" pitchFamily="49" charset="-122"/>
                <a:cs typeface="珠穆朗玛—乌金苏通体" panose="01010100010101010101" pitchFamily="2" charset="0"/>
              </a:rPr>
              <a:t> </a:t>
            </a:r>
            <a:r>
              <a:rPr lang="zh-CN" altLang="en-US" sz="5400" b="1" spc="-300" dirty="0">
                <a:solidFill>
                  <a:srgbClr val="3C91D8"/>
                </a:solidFill>
                <a:latin typeface="LiSu" panose="02010509060101010101" pitchFamily="49" charset="-122"/>
                <a:ea typeface="LiSu" panose="02010509060101010101" pitchFamily="49" charset="-122"/>
                <a:cs typeface="珠穆朗玛—乌金苏通体" panose="01010100010101010101" pitchFamily="2" charset="0"/>
                <a:sym typeface="+mn-ea"/>
              </a:rPr>
              <a:t>协作绘制植物</a:t>
            </a:r>
            <a:r>
              <a:rPr lang="en-US" altLang="zh-CN" sz="5400" b="1" spc="-300" dirty="0">
                <a:solidFill>
                  <a:srgbClr val="3C91D8"/>
                </a:solidFill>
                <a:latin typeface="LiSu" panose="02010509060101010101" pitchFamily="49" charset="-122"/>
                <a:ea typeface="LiSu" panose="02010509060101010101" pitchFamily="49" charset="-122"/>
                <a:cs typeface="珠穆朗玛—乌金苏通体" panose="01010100010101010101" pitchFamily="2" charset="0"/>
                <a:sym typeface="+mn-ea"/>
              </a:rPr>
              <a:t>“</a:t>
            </a:r>
            <a:r>
              <a:rPr lang="zh-CN" altLang="en-US" sz="5400" b="1" spc="-300" dirty="0">
                <a:solidFill>
                  <a:srgbClr val="3C91D8"/>
                </a:solidFill>
                <a:latin typeface="LiSu" panose="02010509060101010101" pitchFamily="49" charset="-122"/>
                <a:ea typeface="LiSu" panose="02010509060101010101" pitchFamily="49" charset="-122"/>
                <a:cs typeface="珠穆朗玛—乌金苏通体" panose="01010100010101010101" pitchFamily="2" charset="0"/>
                <a:sym typeface="+mn-ea"/>
              </a:rPr>
              <a:t>自画像</a:t>
            </a:r>
            <a:r>
              <a:rPr lang="en-US" altLang="zh-CN" sz="5400" b="1" spc="-300" dirty="0">
                <a:solidFill>
                  <a:srgbClr val="3C91D8"/>
                </a:solidFill>
                <a:latin typeface="LiSu" panose="02010509060101010101" pitchFamily="49" charset="-122"/>
                <a:ea typeface="LiSu" panose="02010509060101010101" pitchFamily="49" charset="-122"/>
                <a:cs typeface="珠穆朗玛—乌金苏通体" panose="01010100010101010101" pitchFamily="2" charset="0"/>
                <a:sym typeface="+mn-ea"/>
              </a:rPr>
              <a:t>”</a:t>
            </a:r>
            <a:endParaRPr lang="en-US" altLang="zh-CN" sz="5400" b="1" spc="-300" dirty="0">
              <a:solidFill>
                <a:srgbClr val="3C91D8"/>
              </a:solidFill>
              <a:latin typeface="LiSu" panose="02010509060101010101" pitchFamily="49" charset="-122"/>
              <a:ea typeface="LiSu" panose="02010509060101010101" pitchFamily="49" charset="-122"/>
              <a:cs typeface="珠穆朗玛—乌金苏通体" panose="01010100010101010101" pitchFamily="2" charset="0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062345" y="3359785"/>
            <a:ext cx="4473575" cy="6451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zh-CN" sz="3600" b="1" dirty="0">
                <a:solidFill>
                  <a:srgbClr val="3C91D8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——</a:t>
            </a:r>
            <a:r>
              <a:rPr lang="zh-CN" altLang="en-US" sz="3600" b="1" dirty="0">
                <a:solidFill>
                  <a:srgbClr val="3C91D8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思维导图</a:t>
            </a:r>
            <a:endParaRPr lang="zh-CN" altLang="en-US" sz="3600" b="1" dirty="0">
              <a:solidFill>
                <a:srgbClr val="3C91D8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8" name="PA_圆角矩形 31"/>
          <p:cNvSpPr/>
          <p:nvPr>
            <p:custDataLst>
              <p:tags r:id="rId3"/>
            </p:custDataLst>
          </p:nvPr>
        </p:nvSpPr>
        <p:spPr>
          <a:xfrm>
            <a:off x="5066665" y="4643755"/>
            <a:ext cx="4253230" cy="373380"/>
          </a:xfrm>
          <a:prstGeom prst="roundRect">
            <a:avLst/>
          </a:prstGeom>
          <a:solidFill>
            <a:srgbClr val="5DAEE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合肥市庐阳实验小学</a:t>
            </a:r>
            <a:r>
              <a:rPr lang="en-US" altLang="zh-CN" sz="1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</a:t>
            </a:r>
            <a:r>
              <a:rPr lang="zh-CN" altLang="en-US" sz="14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王菁</a:t>
            </a:r>
            <a:endParaRPr lang="zh-CN" altLang="en-US" sz="14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19" y="3273051"/>
            <a:ext cx="3741816" cy="37418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427689" y="546222"/>
            <a:ext cx="2146364" cy="1458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00" y="1171045"/>
            <a:ext cx="584041" cy="469828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690086" y="1360031"/>
            <a:ext cx="318743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M" panose="00020600040101010101" charset="-122"/>
              </a:rPr>
              <a:t>/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M" panose="00020600040101010101" charset="-122"/>
              </a:rPr>
              <a:t>2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M" panose="00020600040101010101" charset="-122"/>
              </a:rPr>
              <a:t>单元  介绍校园植物朋友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065808" y="1360031"/>
            <a:ext cx="3877503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M" panose="00020600040101010101" charset="-122"/>
              </a:rPr>
              <a:t>三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汉仪综艺体简" panose="01010100010101010101" charset="-122"/>
              </a:rPr>
              <a:t>年级下册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阿里巴巴普惠体 M" panose="00020600040101010101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1" name="文本框 40"/>
          <p:cNvSpPr txBox="1"/>
          <p:nvPr>
            <p:custDataLst>
              <p:tags r:id="rId1"/>
            </p:custDataLst>
          </p:nvPr>
        </p:nvSpPr>
        <p:spPr>
          <a:xfrm>
            <a:off x="652653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Microsoft YaHei" panose="020B0503020204020204" pitchFamily="34" charset="-122"/>
              </a:rPr>
              <a:t>准备间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Microsoft YaHei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7939405" y="103505"/>
            <a:ext cx="1252855" cy="39878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Microsoft YaHei" panose="020B0503020204020204" pitchFamily="34" charset="-122"/>
              </a:rPr>
              <a:t>活动室</a:t>
            </a:r>
            <a:endParaRPr lang="zh-CN" altLang="en-US" sz="2000" b="1" dirty="0">
              <a:solidFill>
                <a:srgbClr val="FFFF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935228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Microsoft YaHei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Microsoft YaHei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10732135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Microsoft YaHei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Microsoft YaHei" panose="020B0503020204020204" pitchFamily="34" charset="-122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741270" y="741644"/>
            <a:ext cx="10848192" cy="470789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</a:pPr>
            <a:r>
              <a:rPr lang="zh-CN" altLang="en-US" sz="3200" dirty="0">
                <a:solidFill>
                  <a:srgbClr val="6AB3E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a榴莲爸爸" panose="03000502000000000000" charset="-122"/>
                <a:sym typeface="Arial" panose="020B0604020202020204" pitchFamily="34" charset="0"/>
              </a:rPr>
              <a:t>1.设计“自画像”</a:t>
            </a:r>
            <a:endParaRPr lang="zh-CN" altLang="en-US" sz="3200" dirty="0">
              <a:solidFill>
                <a:srgbClr val="6AB3E4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a榴莲爸爸" panose="03000502000000000000" charset="-122"/>
              <a:sym typeface="Arial" panose="020B0604020202020204" pitchFamily="34" charset="0"/>
            </a:endParaRPr>
          </a:p>
          <a:p>
            <a:pPr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Arial" panose="020B0604020202020204" pitchFamily="34" charset="0"/>
              </a:rPr>
              <a:t>打算从哪些方面介绍植物？分成哪几个部分？</a:t>
            </a:r>
            <a:endParaRPr lang="zh-CN" altLang="en-US" sz="2800" dirty="0"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  <a:sym typeface="Arial" panose="020B0604020202020204" pitchFamily="34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p"/>
            </a:pP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Arial" panose="020B0604020202020204" pitchFamily="34" charset="0"/>
              </a:rPr>
              <a:t>说说它长啥样</a:t>
            </a:r>
            <a:endParaRPr lang="zh-CN" altLang="en-US" sz="2800" dirty="0"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  <a:sym typeface="Arial" panose="020B0604020202020204" pitchFamily="34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p"/>
            </a:pP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Arial" panose="020B0604020202020204" pitchFamily="34" charset="0"/>
              </a:rPr>
              <a:t>它是怎么长大的</a:t>
            </a:r>
            <a:endParaRPr lang="zh-CN" altLang="en-US" sz="2800" dirty="0"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  <a:sym typeface="Arial" panose="020B0604020202020204" pitchFamily="34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p"/>
            </a:pP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Arial" panose="020B0604020202020204" pitchFamily="34" charset="0"/>
              </a:rPr>
              <a:t>它喜欢住在哪儿</a:t>
            </a:r>
            <a:endParaRPr lang="zh-CN" altLang="en-US" sz="2800" dirty="0"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  <a:sym typeface="Arial" panose="020B0604020202020204" pitchFamily="34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p"/>
            </a:pP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Arial" panose="020B0604020202020204" pitchFamily="34" charset="0"/>
              </a:rPr>
              <a:t>不同季节它有啥变化</a:t>
            </a:r>
            <a:endParaRPr lang="zh-CN" altLang="en-US" sz="2800" dirty="0"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  <a:sym typeface="Arial" panose="020B0604020202020204" pitchFamily="34" charset="0"/>
            </a:endParaRPr>
          </a:p>
          <a:p>
            <a:pPr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en-US" altLang="zh-CN" sz="2800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Arial" panose="020B0604020202020204" pitchFamily="34" charset="0"/>
              </a:rPr>
              <a:t>……</a:t>
            </a:r>
            <a:endParaRPr lang="zh-CN" altLang="en-US" sz="2800" dirty="0"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055" y="4652645"/>
            <a:ext cx="5347970" cy="159766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1" name="文本框 40"/>
          <p:cNvSpPr txBox="1"/>
          <p:nvPr>
            <p:custDataLst>
              <p:tags r:id="rId1"/>
            </p:custDataLst>
          </p:nvPr>
        </p:nvSpPr>
        <p:spPr>
          <a:xfrm>
            <a:off x="652653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Microsoft YaHei" panose="020B0503020204020204" pitchFamily="34" charset="-122"/>
              </a:rPr>
              <a:t>准备间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Microsoft YaHei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7939405" y="103505"/>
            <a:ext cx="1252855" cy="39878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Microsoft YaHei" panose="020B0503020204020204" pitchFamily="34" charset="-122"/>
              </a:rPr>
              <a:t>活动室</a:t>
            </a:r>
            <a:endParaRPr lang="zh-CN" altLang="en-US" sz="2000" b="1" dirty="0">
              <a:solidFill>
                <a:srgbClr val="FFFF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935228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Microsoft YaHei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Microsoft YaHei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10732135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Microsoft YaHei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Microsoft YaHei" panose="020B0503020204020204" pitchFamily="34" charset="-122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750160" y="773712"/>
            <a:ext cx="10848192" cy="212280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</a:pPr>
            <a:r>
              <a:rPr lang="zh-CN" altLang="en-US" sz="3200" dirty="0">
                <a:solidFill>
                  <a:srgbClr val="6AB3E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a榴莲爸爸" panose="03000502000000000000" charset="-122"/>
                <a:sym typeface="Arial" panose="020B0604020202020204" pitchFamily="34" charset="0"/>
              </a:rPr>
              <a:t>2.画画“自画像”</a:t>
            </a:r>
            <a:endParaRPr lang="zh-CN" altLang="en-US" sz="3200" dirty="0">
              <a:solidFill>
                <a:srgbClr val="6AB3E4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a榴莲爸爸" panose="03000502000000000000" charset="-122"/>
              <a:sym typeface="Arial" panose="020B0604020202020204" pitchFamily="34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Arial" panose="020B0604020202020204" pitchFamily="34" charset="0"/>
              </a:rPr>
              <a:t>快给植物画像添上枝枝叶叶，让它变得更漂亮吧！</a:t>
            </a:r>
            <a:endParaRPr lang="zh-CN" altLang="en-US" sz="2800" dirty="0"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  <a:sym typeface="Arial" panose="020B0604020202020204" pitchFamily="34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Arial" panose="020B0604020202020204" pitchFamily="34" charset="0"/>
              </a:rPr>
              <a:t>还可以为主干和分支涂上颜色。</a:t>
            </a:r>
            <a:endParaRPr lang="zh-CN" altLang="en-US" sz="2800" dirty="0"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605" y="2385060"/>
            <a:ext cx="5075555" cy="402653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1" name="文本框 40"/>
          <p:cNvSpPr txBox="1"/>
          <p:nvPr>
            <p:custDataLst>
              <p:tags r:id="rId1"/>
            </p:custDataLst>
          </p:nvPr>
        </p:nvSpPr>
        <p:spPr>
          <a:xfrm>
            <a:off x="652653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Microsoft YaHei" panose="020B0503020204020204" pitchFamily="34" charset="-122"/>
              </a:rPr>
              <a:t>准备间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Microsoft YaHei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7939405" y="103505"/>
            <a:ext cx="1252855" cy="39878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Microsoft YaHei" panose="020B0503020204020204" pitchFamily="34" charset="-122"/>
              </a:rPr>
              <a:t>活动室</a:t>
            </a:r>
            <a:endParaRPr lang="zh-CN" altLang="en-US" sz="2000" b="1" dirty="0">
              <a:solidFill>
                <a:srgbClr val="FFFF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935228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Microsoft YaHei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Microsoft YaHei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10732135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Microsoft YaHei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Microsoft YaHei" panose="020B0503020204020204" pitchFamily="34" charset="-122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750160" y="996597"/>
            <a:ext cx="10848192" cy="212280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3200" dirty="0">
                <a:solidFill>
                  <a:srgbClr val="6AB3E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a榴莲爸爸" panose="03000502000000000000" charset="-122"/>
                <a:sym typeface="Arial" panose="020B0604020202020204" pitchFamily="34" charset="0"/>
              </a:rPr>
              <a:t>3.评评“自画像”</a:t>
            </a:r>
            <a:endParaRPr lang="zh-CN" altLang="en-US" sz="3200" dirty="0">
              <a:solidFill>
                <a:srgbClr val="6AB3E4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a榴莲爸爸" panose="03000502000000000000" charset="-122"/>
              <a:sym typeface="Arial" panose="020B0604020202020204" pitchFamily="34" charset="0"/>
            </a:endParaRPr>
          </a:p>
          <a:p>
            <a:pPr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sz="2800" dirty="0" err="1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Arial" panose="020B0604020202020204" pitchFamily="34" charset="0"/>
              </a:rPr>
              <a:t>完成植物“自画像”后，我们可以生成演示文稿，向大家展示你们的作品！最棒的“自画像”会得到小奖励哦</a:t>
            </a:r>
            <a:r>
              <a:rPr sz="2800" dirty="0" smtClean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Arial" panose="020B0604020202020204" pitchFamily="34" charset="0"/>
              </a:rPr>
              <a:t>！</a:t>
            </a:r>
            <a:endParaRPr sz="2800" dirty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rcRect l="7820" t="71266" r="70113" b="11758"/>
          <a:stretch>
            <a:fillRect/>
          </a:stretch>
        </p:blipFill>
        <p:spPr>
          <a:xfrm>
            <a:off x="4826000" y="3398520"/>
            <a:ext cx="2348230" cy="1807210"/>
          </a:xfrm>
          <a:prstGeom prst="rect">
            <a:avLst/>
          </a:prstGeom>
        </p:spPr>
      </p:pic>
      <p:sp>
        <p:nvSpPr>
          <p:cNvPr id="12" name="线形标注 2 11"/>
          <p:cNvSpPr/>
          <p:nvPr/>
        </p:nvSpPr>
        <p:spPr>
          <a:xfrm flipH="1">
            <a:off x="4094480" y="5276215"/>
            <a:ext cx="1163955" cy="62547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5837"/>
              <a:gd name="adj6" fmla="val -291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ym typeface="+mn-ea"/>
              </a:rPr>
              <a:t>小组合作默契</a:t>
            </a:r>
            <a:endParaRPr lang="zh-CN" altLang="en-US"/>
          </a:p>
        </p:txBody>
      </p:sp>
      <p:sp>
        <p:nvSpPr>
          <p:cNvPr id="13" name="线形标注 2 12"/>
          <p:cNvSpPr/>
          <p:nvPr/>
        </p:nvSpPr>
        <p:spPr>
          <a:xfrm>
            <a:off x="7091680" y="3989705"/>
            <a:ext cx="1163955" cy="625475"/>
          </a:xfrm>
          <a:prstGeom prst="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ym typeface="+mn-ea"/>
              </a:rPr>
              <a:t>思维导图美观</a:t>
            </a:r>
            <a:endParaRPr lang="zh-CN" altLang="en-US"/>
          </a:p>
        </p:txBody>
      </p:sp>
      <p:sp>
        <p:nvSpPr>
          <p:cNvPr id="14" name="线形标注 2 13"/>
          <p:cNvSpPr/>
          <p:nvPr/>
        </p:nvSpPr>
        <p:spPr>
          <a:xfrm flipH="1">
            <a:off x="3266440" y="3909695"/>
            <a:ext cx="1163955" cy="62547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84263"/>
              <a:gd name="adj6" fmla="val -458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ym typeface="+mn-ea"/>
              </a:rPr>
              <a:t>说出植物特点</a:t>
            </a:r>
            <a:endParaRPr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84542"/>
            <a:ext cx="12188560" cy="2872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汉仪综艺体简" panose="01010100010101010101" charset="-122"/>
                <a:sym typeface="+mn-ea"/>
              </a:rPr>
              <a:t>小学信息科技三年级下册第</a:t>
            </a:r>
            <a:r>
              <a:rPr lang="en-US" altLang="zh-CN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汉仪综艺体简" panose="01010100010101010101" charset="-122"/>
                <a:sym typeface="+mn-ea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汉仪综艺体简" panose="01010100010101010101" charset="-122"/>
                <a:sym typeface="+mn-ea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汉仪综艺体简" panose="0101010001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383578" y="793001"/>
            <a:ext cx="2146364" cy="1458681"/>
          </a:xfrm>
          <a:prstGeom prst="rect">
            <a:avLst/>
          </a:prstGeom>
        </p:spPr>
      </p:pic>
      <p:sp>
        <p:nvSpPr>
          <p:cNvPr id="59" name="文本框 58"/>
          <p:cNvSpPr txBox="1"/>
          <p:nvPr>
            <p:custDataLst>
              <p:tags r:id="rId6"/>
            </p:custDataLst>
          </p:nvPr>
        </p:nvSpPr>
        <p:spPr>
          <a:xfrm>
            <a:off x="4297680" y="1849120"/>
            <a:ext cx="35363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FFC000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STXinwei" panose="02010800040101010101" charset="-122"/>
                <a:ea typeface="STXinwei" panose="02010800040101010101" charset="-122"/>
              </a:rPr>
              <a:t>三、</a:t>
            </a:r>
            <a:r>
              <a:rPr lang="zh-CN" altLang="en-US" sz="4800" dirty="0">
                <a:solidFill>
                  <a:srgbClr val="FFC000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STXinwei" panose="02010800040101010101" charset="-122"/>
                <a:ea typeface="STXinwei" panose="02010800040101010101" charset="-122"/>
                <a:sym typeface="+mn-ea"/>
              </a:rPr>
              <a:t>收获园</a:t>
            </a:r>
            <a:endParaRPr lang="zh-CN" altLang="en-US" sz="4800" dirty="0">
              <a:solidFill>
                <a:srgbClr val="FFC000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  <a:latin typeface="STXinwei" panose="02010800040101010101" charset="-122"/>
              <a:ea typeface="STXinwei" panose="0201080004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485" l="1878" r="943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62789">
            <a:off x="9803033" y="3890285"/>
            <a:ext cx="1431595" cy="221796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>
            <a:fillRect/>
          </a:stretch>
        </p:blipFill>
        <p:spPr>
          <a:xfrm>
            <a:off x="6350924" y="2817743"/>
            <a:ext cx="4039986" cy="1745673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12"/>
            </p:custDataLst>
          </p:nvPr>
        </p:nvSpPr>
        <p:spPr>
          <a:xfrm>
            <a:off x="6464935" y="3201670"/>
            <a:ext cx="40005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/>
              <a:t>试着回顾并总结吧！</a:t>
            </a:r>
            <a:endParaRPr lang="zh-CN" altLang="en-US" sz="2400" dirty="0"/>
          </a:p>
        </p:txBody>
      </p:sp>
      <p:pic>
        <p:nvPicPr>
          <p:cNvPr id="7" name="图片 6"/>
          <p:cNvPicPr/>
          <p:nvPr/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2667" t="5917" r="48685" b="70343"/>
          <a:stretch>
            <a:fillRect/>
          </a:stretch>
        </p:blipFill>
        <p:spPr>
          <a:xfrm>
            <a:off x="1998345" y="3804920"/>
            <a:ext cx="1722755" cy="219329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1" name="文本框 40"/>
          <p:cNvSpPr txBox="1"/>
          <p:nvPr>
            <p:custDataLst>
              <p:tags r:id="rId1"/>
            </p:custDataLst>
          </p:nvPr>
        </p:nvSpPr>
        <p:spPr>
          <a:xfrm>
            <a:off x="652653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Microsoft YaHei" panose="020B0503020204020204" pitchFamily="34" charset="-122"/>
              </a:rPr>
              <a:t>准备间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Microsoft YaHei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7939405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7F7F7F"/>
                </a:solidFill>
                <a:ea typeface="Microsoft YaHei" panose="020B0503020204020204" pitchFamily="34" charset="-122"/>
              </a:rPr>
              <a:t>活动室</a:t>
            </a:r>
            <a:endParaRPr lang="zh-CN" altLang="en-US" sz="2000" b="1" dirty="0">
              <a:solidFill>
                <a:srgbClr val="7F7F7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9352280" y="103505"/>
            <a:ext cx="1252855" cy="398780"/>
          </a:xfrm>
          <a:prstGeom prst="rect">
            <a:avLst/>
          </a:prstGeom>
          <a:solidFill>
            <a:srgbClr val="5B9BD5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Microsoft YaHei" panose="020B0503020204020204" pitchFamily="34" charset="-122"/>
              </a:rPr>
              <a:t>收获园</a:t>
            </a:r>
            <a:endParaRPr lang="zh-CN" altLang="en-US" sz="2000" b="1" dirty="0">
              <a:solidFill>
                <a:srgbClr val="FFFF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10732135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Microsoft YaHei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Microsoft YaHei" panose="020B0503020204020204" pitchFamily="34" charset="-122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732380" y="425732"/>
            <a:ext cx="10848192" cy="304609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</a:pPr>
            <a:r>
              <a:rPr lang="zh-CN" altLang="en-US" sz="3200" dirty="0">
                <a:solidFill>
                  <a:srgbClr val="6AB3E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a榴莲爸爸" panose="03000502000000000000" charset="-122"/>
                <a:sym typeface="Arial" panose="020B0604020202020204" pitchFamily="34" charset="0"/>
              </a:rPr>
              <a:t>回顾总结</a:t>
            </a:r>
            <a:endParaRPr lang="zh-CN" altLang="en-US" sz="3200" dirty="0">
              <a:solidFill>
                <a:srgbClr val="6AB3E4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a榴莲爸爸" panose="03000502000000000000" charset="-122"/>
              <a:sym typeface="Arial" panose="020B0604020202020204" pitchFamily="34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zh-CN" sz="2400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Arial" panose="020B0604020202020204" pitchFamily="34" charset="0"/>
              </a:rPr>
              <a:t>我们发现植物有好多特点，比如它的</a:t>
            </a:r>
            <a:r>
              <a:rPr lang="zh-CN" sz="2400" u="sng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Arial" panose="020B0604020202020204" pitchFamily="34" charset="0"/>
              </a:rPr>
              <a:t>      </a:t>
            </a:r>
            <a:r>
              <a:rPr lang="zh-CN" sz="2400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Arial" panose="020B0604020202020204" pitchFamily="34" charset="0"/>
              </a:rPr>
              <a:t>、</a:t>
            </a:r>
            <a:r>
              <a:rPr lang="zh-CN" sz="2400" u="sng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Arial" panose="020B0604020202020204" pitchFamily="34" charset="0"/>
              </a:rPr>
              <a:t>      </a:t>
            </a:r>
            <a:r>
              <a:rPr lang="zh-CN" sz="2400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Arial" panose="020B0604020202020204" pitchFamily="34" charset="0"/>
              </a:rPr>
              <a:t>、</a:t>
            </a:r>
            <a:r>
              <a:rPr lang="zh-CN" sz="2400" u="sng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Arial" panose="020B0604020202020204" pitchFamily="34" charset="0"/>
              </a:rPr>
              <a:t>      </a:t>
            </a:r>
            <a:r>
              <a:rPr lang="zh-CN" sz="2400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Arial" panose="020B0604020202020204" pitchFamily="34" charset="0"/>
              </a:rPr>
              <a:t>等，都能帮我们认识它。</a:t>
            </a:r>
            <a:endParaRPr lang="zh-CN" altLang="en-US" sz="2400" dirty="0"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  <a:sym typeface="Arial" panose="020B0604020202020204" pitchFamily="34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zh-CN" sz="2400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Arial" panose="020B0604020202020204" pitchFamily="34" charset="0"/>
              </a:rPr>
              <a:t>思维导图就像是魔法地图，由</a:t>
            </a:r>
            <a:r>
              <a:rPr lang="zh-CN" sz="2400" u="sng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Arial" panose="020B0604020202020204" pitchFamily="34" charset="0"/>
              </a:rPr>
              <a:t>      </a:t>
            </a:r>
            <a:r>
              <a:rPr lang="zh-CN" sz="2400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Arial" panose="020B0604020202020204" pitchFamily="34" charset="0"/>
              </a:rPr>
              <a:t>、</a:t>
            </a:r>
            <a:r>
              <a:rPr lang="zh-CN" sz="2400" u="sng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Arial" panose="020B0604020202020204" pitchFamily="34" charset="0"/>
              </a:rPr>
              <a:t>      </a:t>
            </a:r>
            <a:r>
              <a:rPr lang="zh-CN" sz="2400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Arial" panose="020B0604020202020204" pitchFamily="34" charset="0"/>
              </a:rPr>
              <a:t>、</a:t>
            </a:r>
            <a:r>
              <a:rPr lang="zh-CN" sz="2400" u="sng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Arial" panose="020B0604020202020204" pitchFamily="34" charset="0"/>
              </a:rPr>
              <a:t>      </a:t>
            </a:r>
            <a:r>
              <a:rPr lang="zh-CN" sz="2400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Arial" panose="020B0604020202020204" pitchFamily="34" charset="0"/>
              </a:rPr>
              <a:t>组成，能帮我们把想法整理好</a:t>
            </a:r>
            <a:r>
              <a:rPr lang="zh-CN" sz="2400" dirty="0" smtClean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Arial" panose="020B0604020202020204" pitchFamily="34" charset="0"/>
              </a:rPr>
              <a:t>。</a:t>
            </a:r>
            <a:endParaRPr lang="zh-CN" altLang="en-US" sz="2400" dirty="0"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2295" y="3773805"/>
            <a:ext cx="8486775" cy="24479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84542"/>
            <a:ext cx="12188560" cy="2872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汉仪综艺体简" panose="01010100010101010101" charset="-122"/>
                <a:sym typeface="+mn-ea"/>
              </a:rPr>
              <a:t>小学信息科技三年级下册第</a:t>
            </a:r>
            <a:r>
              <a:rPr lang="en-US" altLang="zh-CN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汉仪综艺体简" panose="01010100010101010101" charset="-122"/>
                <a:sym typeface="+mn-ea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汉仪综艺体简" panose="01010100010101010101" charset="-122"/>
                <a:sym typeface="+mn-ea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汉仪综艺体简" panose="0101010001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383578" y="793001"/>
            <a:ext cx="2146364" cy="1458681"/>
          </a:xfrm>
          <a:prstGeom prst="rect">
            <a:avLst/>
          </a:prstGeom>
        </p:spPr>
      </p:pic>
      <p:sp>
        <p:nvSpPr>
          <p:cNvPr id="59" name="文本框 58"/>
          <p:cNvSpPr txBox="1"/>
          <p:nvPr>
            <p:custDataLst>
              <p:tags r:id="rId6"/>
            </p:custDataLst>
          </p:nvPr>
        </p:nvSpPr>
        <p:spPr>
          <a:xfrm>
            <a:off x="4297680" y="1849120"/>
            <a:ext cx="35363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FFC000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STXinwei" panose="02010800040101010101" charset="-122"/>
                <a:ea typeface="STXinwei" panose="02010800040101010101" charset="-122"/>
              </a:rPr>
              <a:t>四、挑战台</a:t>
            </a:r>
            <a:endParaRPr lang="zh-CN" altLang="en-US" sz="4800" dirty="0">
              <a:solidFill>
                <a:srgbClr val="FFC000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  <a:latin typeface="STXinwei" panose="02010800040101010101" charset="-122"/>
              <a:ea typeface="STXinwei" panose="0201080004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485" l="1878" r="943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62789">
            <a:off x="9803033" y="3890285"/>
            <a:ext cx="1431595" cy="221796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>
            <a:fillRect/>
          </a:stretch>
        </p:blipFill>
        <p:spPr>
          <a:xfrm>
            <a:off x="6350924" y="2817743"/>
            <a:ext cx="4039986" cy="1745673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12"/>
            </p:custDataLst>
          </p:nvPr>
        </p:nvSpPr>
        <p:spPr>
          <a:xfrm>
            <a:off x="6627495" y="3139440"/>
            <a:ext cx="37636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dirty="0">
                <a:latin typeface="SimHei" panose="02010609060101010101" charset="-122"/>
                <a:ea typeface="SimHei" panose="02010609060101010101" charset="-122"/>
                <a:sym typeface="+mn-ea"/>
              </a:rPr>
              <a:t>    </a:t>
            </a:r>
            <a:r>
              <a:rPr lang="zh-CN" altLang="zh-CN" sz="2400" dirty="0">
                <a:latin typeface="SimHei" panose="02010609060101010101" charset="-122"/>
                <a:ea typeface="SimHei" panose="02010609060101010101" charset="-122"/>
                <a:sym typeface="+mn-ea"/>
              </a:rPr>
              <a:t>还可以接受新的挑战吗？赶紧来试试。</a:t>
            </a:r>
            <a:endParaRPr lang="zh-CN" altLang="en-US" sz="2400" dirty="0"/>
          </a:p>
        </p:txBody>
      </p:sp>
      <p:pic>
        <p:nvPicPr>
          <p:cNvPr id="7" name="图片 6"/>
          <p:cNvPicPr/>
          <p:nvPr/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2667" t="5917" r="48685" b="70343"/>
          <a:stretch>
            <a:fillRect/>
          </a:stretch>
        </p:blipFill>
        <p:spPr>
          <a:xfrm>
            <a:off x="1998345" y="3804920"/>
            <a:ext cx="1722755" cy="219329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1674813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60925" algn="l"/>
              </a:tabLst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15" name="文本框 5"/>
          <p:cNvSpPr txBox="1"/>
          <p:nvPr/>
        </p:nvSpPr>
        <p:spPr>
          <a:xfrm>
            <a:off x="4003040" y="831215"/>
            <a:ext cx="4667885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3200">
                <a:solidFill>
                  <a:srgbClr val="6AB3E4"/>
                </a:solidFill>
                <a:latin typeface="三极信黑简体" panose="00000500000000000000" pitchFamily="2" charset="-122"/>
                <a:ea typeface="三极信黑简体" panose="00000500000000000000" pitchFamily="2" charset="-122"/>
                <a:cs typeface="Aa榴莲爸爸" panose="03000502000000000000" charset="-122"/>
              </a:defRPr>
            </a:lvl1pPr>
          </a:lstStyle>
          <a:p>
            <a:r>
              <a:rPr lang="zh-CN" altLang="en-US" dirty="0">
                <a:latin typeface="STZhongsong" panose="02010600040101010101" pitchFamily="2" charset="-122"/>
                <a:ea typeface="STZhongsong" panose="02010600040101010101" pitchFamily="2" charset="-122"/>
                <a:sym typeface="Arial" panose="020B0604020202020204" pitchFamily="34" charset="0"/>
              </a:rPr>
              <a:t>思维导图在学习中的应用</a:t>
            </a:r>
            <a:endParaRPr lang="zh-CN" altLang="en-US" dirty="0">
              <a:latin typeface="STZhongsong" panose="02010600040101010101" pitchFamily="2" charset="-122"/>
              <a:ea typeface="STZhongsong" panose="020106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41" name="文本框 40"/>
          <p:cNvSpPr txBox="1"/>
          <p:nvPr>
            <p:custDataLst>
              <p:tags r:id="rId1"/>
            </p:custDataLst>
          </p:nvPr>
        </p:nvSpPr>
        <p:spPr>
          <a:xfrm>
            <a:off x="6507480" y="12255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Microsoft YaHei" panose="020B0503020204020204" pitchFamily="34" charset="-122"/>
              </a:rPr>
              <a:t>准备间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Microsoft YaHei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7920355" y="12255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Microsoft YaHei" panose="020B0503020204020204" pitchFamily="34" charset="-122"/>
              </a:rPr>
              <a:t>活动室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Microsoft YaHei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0695305" y="132080"/>
            <a:ext cx="1252855" cy="3987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Microsoft YaHei" panose="020B0503020204020204" pitchFamily="34" charset="-122"/>
              </a:rPr>
              <a:t>挑战台</a:t>
            </a:r>
            <a:endParaRPr lang="zh-CN" altLang="en-US" sz="2000" b="1" dirty="0">
              <a:solidFill>
                <a:srgbClr val="FFFF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9307830" y="132080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Microsoft YaHei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Microsoft YaHei" panose="020B0503020204020204" pitchFamily="34" charset="-122"/>
            </a:endParaRPr>
          </a:p>
        </p:txBody>
      </p:sp>
      <p:pic>
        <p:nvPicPr>
          <p:cNvPr id="16" name="图片 15" descr="千库网_AI智能机器人chatGPT上传资料学习工作_元素编号1360948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b="3767"/>
          <a:stretch>
            <a:fillRect/>
          </a:stretch>
        </p:blipFill>
        <p:spPr>
          <a:xfrm>
            <a:off x="-61595" y="4666615"/>
            <a:ext cx="2720340" cy="22002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156970" y="1522730"/>
            <a:ext cx="10429240" cy="26758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400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    </a:t>
            </a:r>
            <a:r>
              <a:rPr lang="zh-CN" altLang="en-US" sz="2400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思维导图就像是我们手中的学习魔法棒，可以帮助我们把复杂的学习方法变得简单又清晰。</a:t>
            </a:r>
            <a:endParaRPr lang="zh-CN" altLang="en-US" sz="2400" dirty="0"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  </a:t>
            </a:r>
            <a:endParaRPr lang="zh-CN" altLang="en-US" sz="2400" dirty="0"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2220" y="2494280"/>
            <a:ext cx="7997825" cy="371348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1674813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60925" algn="l"/>
              </a:tabLst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sp>
        <p:nvSpPr>
          <p:cNvPr id="15" name="文本框 5"/>
          <p:cNvSpPr txBox="1"/>
          <p:nvPr/>
        </p:nvSpPr>
        <p:spPr>
          <a:xfrm>
            <a:off x="4003040" y="831215"/>
            <a:ext cx="46678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defRPr sz="3200">
                <a:solidFill>
                  <a:srgbClr val="6AB3E4"/>
                </a:solidFill>
                <a:latin typeface="三极信黑简体" panose="00000500000000000000" pitchFamily="2" charset="-122"/>
                <a:ea typeface="三极信黑简体" panose="00000500000000000000" pitchFamily="2" charset="-122"/>
                <a:cs typeface="Aa榴莲爸爸" panose="03000502000000000000" charset="-122"/>
              </a:defRPr>
            </a:lvl1pPr>
          </a:lstStyle>
          <a:p>
            <a:pPr algn="l" fontAlgn="base">
              <a:lnSpc>
                <a:spcPct val="150000"/>
              </a:lnSpc>
              <a:buClrTx/>
              <a:buSzTx/>
              <a:buFont typeface="Arial" panose="020B0604020202020204" pitchFamily="34" charset="0"/>
            </a:pPr>
            <a:r>
              <a:rPr lang="zh-CN" altLang="en-US" dirty="0">
                <a:solidFill>
                  <a:srgbClr val="6AB3E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20204" pitchFamily="34" charset="0"/>
              </a:rPr>
              <a:t>在线思维导图工具的优势</a:t>
            </a:r>
            <a:endParaRPr lang="zh-CN" altLang="en-US" dirty="0">
              <a:solidFill>
                <a:srgbClr val="6AB3E4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" name="文本框 40"/>
          <p:cNvSpPr txBox="1"/>
          <p:nvPr>
            <p:custDataLst>
              <p:tags r:id="rId1"/>
            </p:custDataLst>
          </p:nvPr>
        </p:nvSpPr>
        <p:spPr>
          <a:xfrm>
            <a:off x="6507480" y="12255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Microsoft YaHei" panose="020B0503020204020204" pitchFamily="34" charset="-122"/>
              </a:rPr>
              <a:t>准备间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Microsoft YaHei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7920355" y="12255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Microsoft YaHei" panose="020B0503020204020204" pitchFamily="34" charset="-122"/>
              </a:rPr>
              <a:t>活动室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Microsoft YaHei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0695305" y="132080"/>
            <a:ext cx="1252855" cy="3987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Microsoft YaHei" panose="020B0503020204020204" pitchFamily="34" charset="-122"/>
              </a:rPr>
              <a:t>挑战台</a:t>
            </a:r>
            <a:endParaRPr lang="zh-CN" altLang="en-US" sz="2000" b="1" dirty="0">
              <a:solidFill>
                <a:srgbClr val="FFFF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9307830" y="132080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Microsoft YaHei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Microsoft YaHei" panose="020B0503020204020204" pitchFamily="34" charset="-122"/>
            </a:endParaRPr>
          </a:p>
        </p:txBody>
      </p:sp>
      <p:pic>
        <p:nvPicPr>
          <p:cNvPr id="16" name="图片 15" descr="千库网_AI智能机器人chatGPT上传资料学习工作_元素编号1360948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b="3767"/>
          <a:stretch>
            <a:fillRect/>
          </a:stretch>
        </p:blipFill>
        <p:spPr>
          <a:xfrm>
            <a:off x="-61595" y="4666615"/>
            <a:ext cx="2720340" cy="2200275"/>
          </a:xfrm>
          <a:prstGeom prst="rect">
            <a:avLst/>
          </a:prstGeom>
        </p:spPr>
      </p:pic>
      <p:pic>
        <p:nvPicPr>
          <p:cNvPr id="3" name="图片 3" descr="780"/>
          <p:cNvPicPr>
            <a:picLocks noChangeAspect="1"/>
          </p:cNvPicPr>
          <p:nvPr/>
        </p:nvPicPr>
        <p:blipFill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t="5595" b="5420"/>
          <a:stretch>
            <a:fillRect/>
          </a:stretch>
        </p:blipFill>
        <p:spPr>
          <a:xfrm>
            <a:off x="9486265" y="4133215"/>
            <a:ext cx="2412365" cy="214757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96" name="组合 295"/>
          <p:cNvGrpSpPr>
            <a:grpSpLocks noChangeAspect="1"/>
          </p:cNvGrpSpPr>
          <p:nvPr>
            <p:custDataLst>
              <p:tags r:id="rId8"/>
            </p:custDataLst>
          </p:nvPr>
        </p:nvGrpSpPr>
        <p:grpSpPr>
          <a:xfrm>
            <a:off x="1158875" y="1931035"/>
            <a:ext cx="508000" cy="507248"/>
            <a:chOff x="836313" y="1281817"/>
            <a:chExt cx="1905000" cy="1902179"/>
          </a:xfrm>
        </p:grpSpPr>
        <p:sp>
          <p:nvSpPr>
            <p:cNvPr id="8" name="任意多边形: 形状 1"/>
            <p:cNvSpPr/>
            <p:nvPr>
              <p:custDataLst>
                <p:tags r:id="rId9"/>
              </p:custDataLst>
            </p:nvPr>
          </p:nvSpPr>
          <p:spPr>
            <a:xfrm>
              <a:off x="1612041" y="148444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" h="1">
                  <a:moveTo>
                    <a:pt x="0" y="0"/>
                  </a:moveTo>
                  <a:close/>
                </a:path>
              </a:pathLst>
            </a:custGeom>
            <a:solidFill>
              <a:srgbClr val="F13C73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F0000"/>
                </a:solidFill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836313" y="1281817"/>
              <a:ext cx="1905000" cy="1902179"/>
              <a:chOff x="659130" y="612140"/>
              <a:chExt cx="5146039" cy="5138420"/>
            </a:xfrm>
          </p:grpSpPr>
          <p:sp>
            <p:nvSpPr>
              <p:cNvPr id="10" name="任意多边形: 形状 2"/>
              <p:cNvSpPr/>
              <p:nvPr>
                <p:custDataLst>
                  <p:tags r:id="rId10"/>
                </p:custDataLst>
              </p:nvPr>
            </p:nvSpPr>
            <p:spPr>
              <a:xfrm>
                <a:off x="659130" y="927100"/>
                <a:ext cx="5146039" cy="4457700"/>
              </a:xfrm>
              <a:custGeom>
                <a:avLst/>
                <a:gdLst>
                  <a:gd name="connsiteX0" fmla="*/ 3859530 w 5146040"/>
                  <a:gd name="connsiteY0" fmla="*/ 0 h 4457700"/>
                  <a:gd name="connsiteX1" fmla="*/ 1286510 w 5146040"/>
                  <a:gd name="connsiteY1" fmla="*/ 0 h 4457700"/>
                  <a:gd name="connsiteX2" fmla="*/ 0 w 5146040"/>
                  <a:gd name="connsiteY2" fmla="*/ 2228850 h 4457700"/>
                  <a:gd name="connsiteX3" fmla="*/ 1286510 w 5146040"/>
                  <a:gd name="connsiteY3" fmla="*/ 4457700 h 4457700"/>
                  <a:gd name="connsiteX4" fmla="*/ 3859530 w 5146040"/>
                  <a:gd name="connsiteY4" fmla="*/ 4457700 h 4457700"/>
                  <a:gd name="connsiteX5" fmla="*/ 5146040 w 5146040"/>
                  <a:gd name="connsiteY5" fmla="*/ 2228850 h 4457700"/>
                  <a:gd name="connsiteX6" fmla="*/ 3859530 w 5146040"/>
                  <a:gd name="connsiteY6" fmla="*/ 0 h 445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46040" h="4457700">
                    <a:moveTo>
                      <a:pt x="3859530" y="0"/>
                    </a:moveTo>
                    <a:lnTo>
                      <a:pt x="1286510" y="0"/>
                    </a:lnTo>
                    <a:lnTo>
                      <a:pt x="0" y="2228850"/>
                    </a:lnTo>
                    <a:lnTo>
                      <a:pt x="1286510" y="4457700"/>
                    </a:lnTo>
                    <a:lnTo>
                      <a:pt x="3859530" y="4457700"/>
                    </a:lnTo>
                    <a:lnTo>
                      <a:pt x="5146040" y="2228850"/>
                    </a:lnTo>
                    <a:lnTo>
                      <a:pt x="3859530" y="0"/>
                    </a:lnTo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11" name="任意多边形: 形状 3"/>
              <p:cNvSpPr/>
              <p:nvPr>
                <p:custDataLst>
                  <p:tags r:id="rId11"/>
                </p:custDataLst>
              </p:nvPr>
            </p:nvSpPr>
            <p:spPr>
              <a:xfrm>
                <a:off x="688340" y="709930"/>
                <a:ext cx="5036820" cy="4892040"/>
              </a:xfrm>
              <a:custGeom>
                <a:avLst/>
                <a:gdLst>
                  <a:gd name="connsiteX0" fmla="*/ 5036820 w 5036820"/>
                  <a:gd name="connsiteY0" fmla="*/ 1916430 h 4892040"/>
                  <a:gd name="connsiteX1" fmla="*/ 3319780 w 5036820"/>
                  <a:gd name="connsiteY1" fmla="*/ 0 h 4892040"/>
                  <a:gd name="connsiteX2" fmla="*/ 800100 w 5036820"/>
                  <a:gd name="connsiteY2" fmla="*/ 529590 h 4892040"/>
                  <a:gd name="connsiteX3" fmla="*/ 0 w 5036820"/>
                  <a:gd name="connsiteY3" fmla="*/ 2975610 h 4892040"/>
                  <a:gd name="connsiteX4" fmla="*/ 1717040 w 5036820"/>
                  <a:gd name="connsiteY4" fmla="*/ 4892040 h 4892040"/>
                  <a:gd name="connsiteX5" fmla="*/ 4236720 w 5036820"/>
                  <a:gd name="connsiteY5" fmla="*/ 4362450 h 4892040"/>
                  <a:gd name="connsiteX6" fmla="*/ 5036820 w 5036820"/>
                  <a:gd name="connsiteY6" fmla="*/ 1916430 h 4892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36820" h="4892040">
                    <a:moveTo>
                      <a:pt x="5036820" y="1916430"/>
                    </a:moveTo>
                    <a:lnTo>
                      <a:pt x="3319780" y="0"/>
                    </a:lnTo>
                    <a:lnTo>
                      <a:pt x="800100" y="529590"/>
                    </a:lnTo>
                    <a:lnTo>
                      <a:pt x="0" y="2975610"/>
                    </a:lnTo>
                    <a:lnTo>
                      <a:pt x="1717040" y="4892040"/>
                    </a:lnTo>
                    <a:lnTo>
                      <a:pt x="4236720" y="4362450"/>
                    </a:lnTo>
                    <a:lnTo>
                      <a:pt x="5036820" y="191643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2" name="任意多边形: 形状 4"/>
              <p:cNvSpPr/>
              <p:nvPr>
                <p:custDataLst>
                  <p:tags r:id="rId12"/>
                </p:custDataLst>
              </p:nvPr>
            </p:nvSpPr>
            <p:spPr>
              <a:xfrm>
                <a:off x="885190" y="612140"/>
                <a:ext cx="4592320" cy="5138420"/>
              </a:xfrm>
              <a:custGeom>
                <a:avLst/>
                <a:gdLst>
                  <a:gd name="connsiteX0" fmla="*/ 4451350 w 4592320"/>
                  <a:gd name="connsiteY0" fmla="*/ 3976370 h 5138420"/>
                  <a:gd name="connsiteX1" fmla="*/ 4592320 w 4592320"/>
                  <a:gd name="connsiteY1" fmla="*/ 1405890 h 5138420"/>
                  <a:gd name="connsiteX2" fmla="*/ 2437130 w 4592320"/>
                  <a:gd name="connsiteY2" fmla="*/ 0 h 5138420"/>
                  <a:gd name="connsiteX3" fmla="*/ 140970 w 4592320"/>
                  <a:gd name="connsiteY3" fmla="*/ 1162050 h 5138420"/>
                  <a:gd name="connsiteX4" fmla="*/ 0 w 4592320"/>
                  <a:gd name="connsiteY4" fmla="*/ 3732530 h 5138420"/>
                  <a:gd name="connsiteX5" fmla="*/ 2155190 w 4592320"/>
                  <a:gd name="connsiteY5" fmla="*/ 5138420 h 5138420"/>
                  <a:gd name="connsiteX6" fmla="*/ 4451350 w 4592320"/>
                  <a:gd name="connsiteY6" fmla="*/ 3976370 h 513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592320" h="5138420">
                    <a:moveTo>
                      <a:pt x="4451350" y="3976370"/>
                    </a:moveTo>
                    <a:lnTo>
                      <a:pt x="4592320" y="1405890"/>
                    </a:lnTo>
                    <a:lnTo>
                      <a:pt x="2437130" y="0"/>
                    </a:lnTo>
                    <a:lnTo>
                      <a:pt x="140970" y="1162050"/>
                    </a:lnTo>
                    <a:lnTo>
                      <a:pt x="0" y="3732530"/>
                    </a:lnTo>
                    <a:lnTo>
                      <a:pt x="2155190" y="5138420"/>
                    </a:lnTo>
                    <a:lnTo>
                      <a:pt x="4451350" y="3976370"/>
                    </a:lnTo>
                  </a:path>
                </a:pathLst>
              </a:custGeom>
              <a:solidFill>
                <a:schemeClr val="accent1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13" name="任意多边形: 形状 6"/>
            <p:cNvSpPr/>
            <p:nvPr>
              <p:custDataLst>
                <p:tags r:id="rId13"/>
              </p:custDataLst>
            </p:nvPr>
          </p:nvSpPr>
          <p:spPr>
            <a:xfrm>
              <a:off x="1463477" y="1643353"/>
              <a:ext cx="652552" cy="1156540"/>
            </a:xfrm>
            <a:custGeom>
              <a:avLst/>
              <a:gdLst/>
              <a:ahLst/>
              <a:cxnLst/>
              <a:rect l="0" t="0" r="0" b="0"/>
              <a:pathLst>
                <a:path w="1762761" h="3124201">
                  <a:moveTo>
                    <a:pt x="765810" y="34290"/>
                  </a:moveTo>
                  <a:lnTo>
                    <a:pt x="1103630" y="33020"/>
                  </a:lnTo>
                  <a:cubicBezTo>
                    <a:pt x="1132840" y="33020"/>
                    <a:pt x="1158240" y="25400"/>
                    <a:pt x="1178560" y="13970"/>
                  </a:cubicBezTo>
                  <a:cubicBezTo>
                    <a:pt x="1201420" y="0"/>
                    <a:pt x="1230630" y="15240"/>
                    <a:pt x="1230630" y="41910"/>
                  </a:cubicBezTo>
                  <a:lnTo>
                    <a:pt x="1242060" y="2278380"/>
                  </a:lnTo>
                  <a:cubicBezTo>
                    <a:pt x="1236980" y="2548890"/>
                    <a:pt x="1291590" y="2602230"/>
                    <a:pt x="1357630" y="2600960"/>
                  </a:cubicBezTo>
                  <a:lnTo>
                    <a:pt x="1607820" y="2599690"/>
                  </a:lnTo>
                  <a:cubicBezTo>
                    <a:pt x="1691640" y="2599690"/>
                    <a:pt x="1761490" y="2667000"/>
                    <a:pt x="1761490" y="2752090"/>
                  </a:cubicBezTo>
                  <a:lnTo>
                    <a:pt x="1762760" y="2962910"/>
                  </a:lnTo>
                  <a:cubicBezTo>
                    <a:pt x="1762760" y="3046730"/>
                    <a:pt x="1695451" y="3116580"/>
                    <a:pt x="1610360" y="3116580"/>
                  </a:cubicBezTo>
                  <a:lnTo>
                    <a:pt x="166371" y="3124200"/>
                  </a:lnTo>
                  <a:cubicBezTo>
                    <a:pt x="82550" y="3124200"/>
                    <a:pt x="12700" y="3056890"/>
                    <a:pt x="12700" y="2971800"/>
                  </a:cubicBezTo>
                  <a:lnTo>
                    <a:pt x="11430" y="2760980"/>
                  </a:lnTo>
                  <a:cubicBezTo>
                    <a:pt x="11430" y="2677160"/>
                    <a:pt x="78740" y="2607310"/>
                    <a:pt x="163830" y="2607310"/>
                  </a:cubicBezTo>
                  <a:lnTo>
                    <a:pt x="389890" y="2606040"/>
                  </a:lnTo>
                  <a:cubicBezTo>
                    <a:pt x="473710" y="2606040"/>
                    <a:pt x="542290" y="2537460"/>
                    <a:pt x="542290" y="2452370"/>
                  </a:cubicBezTo>
                  <a:lnTo>
                    <a:pt x="534670" y="969010"/>
                  </a:lnTo>
                  <a:cubicBezTo>
                    <a:pt x="534670" y="862330"/>
                    <a:pt x="426720" y="788670"/>
                    <a:pt x="326390" y="826770"/>
                  </a:cubicBezTo>
                  <a:cubicBezTo>
                    <a:pt x="276860" y="845820"/>
                    <a:pt x="238760" y="858520"/>
                    <a:pt x="204470" y="869950"/>
                  </a:cubicBezTo>
                  <a:cubicBezTo>
                    <a:pt x="106680" y="902970"/>
                    <a:pt x="3810" y="831850"/>
                    <a:pt x="2540" y="727710"/>
                  </a:cubicBezTo>
                  <a:cubicBezTo>
                    <a:pt x="2540" y="687070"/>
                    <a:pt x="1270" y="647700"/>
                    <a:pt x="1270" y="613410"/>
                  </a:cubicBezTo>
                  <a:cubicBezTo>
                    <a:pt x="0" y="554990"/>
                    <a:pt x="33020" y="502920"/>
                    <a:pt x="83820" y="476250"/>
                  </a:cubicBezTo>
                  <a:cubicBezTo>
                    <a:pt x="307340" y="360680"/>
                    <a:pt x="496570" y="269240"/>
                    <a:pt x="651510" y="87630"/>
                  </a:cubicBezTo>
                  <a:cubicBezTo>
                    <a:pt x="679450" y="54610"/>
                    <a:pt x="721360" y="34290"/>
                    <a:pt x="765810" y="34290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F0000"/>
                </a:solidFill>
              </a:endParaRPr>
            </a:p>
          </p:txBody>
        </p:sp>
      </p:grpSp>
      <p:grpSp>
        <p:nvGrpSpPr>
          <p:cNvPr id="299" name="组合 298"/>
          <p:cNvGrpSpPr>
            <a:grpSpLocks noChangeAspect="1"/>
          </p:cNvGrpSpPr>
          <p:nvPr>
            <p:custDataLst>
              <p:tags r:id="rId14"/>
            </p:custDataLst>
          </p:nvPr>
        </p:nvGrpSpPr>
        <p:grpSpPr>
          <a:xfrm>
            <a:off x="1126490" y="3298825"/>
            <a:ext cx="508000" cy="507248"/>
            <a:chOff x="2995313" y="1281817"/>
            <a:chExt cx="1905000" cy="1902179"/>
          </a:xfrm>
        </p:grpSpPr>
        <p:grpSp>
          <p:nvGrpSpPr>
            <p:cNvPr id="14" name="组合 13"/>
            <p:cNvGrpSpPr/>
            <p:nvPr/>
          </p:nvGrpSpPr>
          <p:grpSpPr>
            <a:xfrm>
              <a:off x="2995313" y="1281817"/>
              <a:ext cx="1905000" cy="1902179"/>
              <a:chOff x="595630" y="612140"/>
              <a:chExt cx="5146040" cy="5138420"/>
            </a:xfrm>
          </p:grpSpPr>
          <p:sp>
            <p:nvSpPr>
              <p:cNvPr id="17" name="任意多边形: 形状 8"/>
              <p:cNvSpPr/>
              <p:nvPr>
                <p:custDataLst>
                  <p:tags r:id="rId15"/>
                </p:custDataLst>
              </p:nvPr>
            </p:nvSpPr>
            <p:spPr>
              <a:xfrm>
                <a:off x="595630" y="927100"/>
                <a:ext cx="5146040" cy="4457700"/>
              </a:xfrm>
              <a:custGeom>
                <a:avLst/>
                <a:gdLst>
                  <a:gd name="connsiteX0" fmla="*/ 3859530 w 5146040"/>
                  <a:gd name="connsiteY0" fmla="*/ 0 h 4457700"/>
                  <a:gd name="connsiteX1" fmla="*/ 1286510 w 5146040"/>
                  <a:gd name="connsiteY1" fmla="*/ 0 h 4457700"/>
                  <a:gd name="connsiteX2" fmla="*/ 0 w 5146040"/>
                  <a:gd name="connsiteY2" fmla="*/ 2228850 h 4457700"/>
                  <a:gd name="connsiteX3" fmla="*/ 1286510 w 5146040"/>
                  <a:gd name="connsiteY3" fmla="*/ 4457700 h 4457700"/>
                  <a:gd name="connsiteX4" fmla="*/ 3859530 w 5146040"/>
                  <a:gd name="connsiteY4" fmla="*/ 4457700 h 4457700"/>
                  <a:gd name="connsiteX5" fmla="*/ 5146040 w 5146040"/>
                  <a:gd name="connsiteY5" fmla="*/ 2228850 h 4457700"/>
                  <a:gd name="connsiteX6" fmla="*/ 3859530 w 5146040"/>
                  <a:gd name="connsiteY6" fmla="*/ 0 h 445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46040" h="4457700">
                    <a:moveTo>
                      <a:pt x="3859530" y="0"/>
                    </a:moveTo>
                    <a:lnTo>
                      <a:pt x="1286510" y="0"/>
                    </a:lnTo>
                    <a:lnTo>
                      <a:pt x="0" y="2228850"/>
                    </a:lnTo>
                    <a:lnTo>
                      <a:pt x="1286510" y="4457700"/>
                    </a:lnTo>
                    <a:lnTo>
                      <a:pt x="3859530" y="4457700"/>
                    </a:lnTo>
                    <a:lnTo>
                      <a:pt x="5146040" y="2228850"/>
                    </a:lnTo>
                    <a:lnTo>
                      <a:pt x="3859530" y="0"/>
                    </a:lnTo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8" name="任意多边形: 形状 9"/>
              <p:cNvSpPr/>
              <p:nvPr>
                <p:custDataLst>
                  <p:tags r:id="rId16"/>
                </p:custDataLst>
              </p:nvPr>
            </p:nvSpPr>
            <p:spPr>
              <a:xfrm>
                <a:off x="624840" y="709930"/>
                <a:ext cx="5036820" cy="4892040"/>
              </a:xfrm>
              <a:custGeom>
                <a:avLst/>
                <a:gdLst>
                  <a:gd name="connsiteX0" fmla="*/ 5036820 w 5036820"/>
                  <a:gd name="connsiteY0" fmla="*/ 1916430 h 4892040"/>
                  <a:gd name="connsiteX1" fmla="*/ 3319780 w 5036820"/>
                  <a:gd name="connsiteY1" fmla="*/ 0 h 4892040"/>
                  <a:gd name="connsiteX2" fmla="*/ 800100 w 5036820"/>
                  <a:gd name="connsiteY2" fmla="*/ 529590 h 4892040"/>
                  <a:gd name="connsiteX3" fmla="*/ 0 w 5036820"/>
                  <a:gd name="connsiteY3" fmla="*/ 2975610 h 4892040"/>
                  <a:gd name="connsiteX4" fmla="*/ 1717040 w 5036820"/>
                  <a:gd name="connsiteY4" fmla="*/ 4892040 h 4892040"/>
                  <a:gd name="connsiteX5" fmla="*/ 4236720 w 5036820"/>
                  <a:gd name="connsiteY5" fmla="*/ 4362450 h 4892040"/>
                  <a:gd name="connsiteX6" fmla="*/ 5036820 w 5036820"/>
                  <a:gd name="connsiteY6" fmla="*/ 1916430 h 4892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36820" h="4892040">
                    <a:moveTo>
                      <a:pt x="5036820" y="1916430"/>
                    </a:moveTo>
                    <a:lnTo>
                      <a:pt x="3319780" y="0"/>
                    </a:lnTo>
                    <a:lnTo>
                      <a:pt x="800100" y="529590"/>
                    </a:lnTo>
                    <a:lnTo>
                      <a:pt x="0" y="2975610"/>
                    </a:lnTo>
                    <a:lnTo>
                      <a:pt x="1717040" y="4892040"/>
                    </a:lnTo>
                    <a:lnTo>
                      <a:pt x="4236720" y="4362450"/>
                    </a:lnTo>
                    <a:lnTo>
                      <a:pt x="5036820" y="191643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9" name="任意多边形: 形状 10"/>
              <p:cNvSpPr/>
              <p:nvPr>
                <p:custDataLst>
                  <p:tags r:id="rId17"/>
                </p:custDataLst>
              </p:nvPr>
            </p:nvSpPr>
            <p:spPr>
              <a:xfrm>
                <a:off x="821690" y="612140"/>
                <a:ext cx="4592320" cy="5138420"/>
              </a:xfrm>
              <a:custGeom>
                <a:avLst/>
                <a:gdLst>
                  <a:gd name="connsiteX0" fmla="*/ 4451350 w 4592320"/>
                  <a:gd name="connsiteY0" fmla="*/ 3976370 h 5138420"/>
                  <a:gd name="connsiteX1" fmla="*/ 4592320 w 4592320"/>
                  <a:gd name="connsiteY1" fmla="*/ 1405890 h 5138420"/>
                  <a:gd name="connsiteX2" fmla="*/ 2437130 w 4592320"/>
                  <a:gd name="connsiteY2" fmla="*/ 0 h 5138420"/>
                  <a:gd name="connsiteX3" fmla="*/ 140970 w 4592320"/>
                  <a:gd name="connsiteY3" fmla="*/ 1162050 h 5138420"/>
                  <a:gd name="connsiteX4" fmla="*/ 0 w 4592320"/>
                  <a:gd name="connsiteY4" fmla="*/ 3732530 h 5138420"/>
                  <a:gd name="connsiteX5" fmla="*/ 2155190 w 4592320"/>
                  <a:gd name="connsiteY5" fmla="*/ 5138420 h 5138420"/>
                  <a:gd name="connsiteX6" fmla="*/ 4451350 w 4592320"/>
                  <a:gd name="connsiteY6" fmla="*/ 3976370 h 513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592320" h="5138420">
                    <a:moveTo>
                      <a:pt x="4451350" y="3976370"/>
                    </a:moveTo>
                    <a:lnTo>
                      <a:pt x="4592320" y="1405890"/>
                    </a:lnTo>
                    <a:lnTo>
                      <a:pt x="2437130" y="0"/>
                    </a:lnTo>
                    <a:lnTo>
                      <a:pt x="140970" y="1162050"/>
                    </a:lnTo>
                    <a:lnTo>
                      <a:pt x="0" y="3732530"/>
                    </a:lnTo>
                    <a:lnTo>
                      <a:pt x="2155190" y="5138420"/>
                    </a:lnTo>
                    <a:lnTo>
                      <a:pt x="4451350" y="3976370"/>
                    </a:lnTo>
                  </a:path>
                </a:pathLst>
              </a:custGeom>
              <a:solidFill>
                <a:schemeClr val="accent1"/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20" name="任意多边形: 形状 12"/>
            <p:cNvSpPr/>
            <p:nvPr>
              <p:custDataLst>
                <p:tags r:id="rId18"/>
              </p:custDataLst>
            </p:nvPr>
          </p:nvSpPr>
          <p:spPr>
            <a:xfrm>
              <a:off x="3599441" y="1633480"/>
              <a:ext cx="697685" cy="1087900"/>
            </a:xfrm>
            <a:custGeom>
              <a:avLst/>
              <a:gdLst/>
              <a:ahLst/>
              <a:cxnLst/>
              <a:rect l="0" t="0" r="0" b="0"/>
              <a:pathLst>
                <a:path w="1884680" h="2938781">
                  <a:moveTo>
                    <a:pt x="417830" y="1035050"/>
                  </a:moveTo>
                  <a:lnTo>
                    <a:pt x="132080" y="979170"/>
                  </a:lnTo>
                  <a:cubicBezTo>
                    <a:pt x="52070" y="963930"/>
                    <a:pt x="0" y="885190"/>
                    <a:pt x="17780" y="806450"/>
                  </a:cubicBezTo>
                  <a:cubicBezTo>
                    <a:pt x="134620" y="271780"/>
                    <a:pt x="443230" y="3810"/>
                    <a:pt x="943610" y="1270"/>
                  </a:cubicBezTo>
                  <a:cubicBezTo>
                    <a:pt x="1236980" y="0"/>
                    <a:pt x="1460500" y="80010"/>
                    <a:pt x="1615440" y="242570"/>
                  </a:cubicBezTo>
                  <a:cubicBezTo>
                    <a:pt x="1769110" y="405130"/>
                    <a:pt x="1846580" y="604520"/>
                    <a:pt x="1847850" y="839470"/>
                  </a:cubicBezTo>
                  <a:cubicBezTo>
                    <a:pt x="1849120" y="1082040"/>
                    <a:pt x="1765300" y="1320800"/>
                    <a:pt x="1597660" y="1553210"/>
                  </a:cubicBezTo>
                  <a:cubicBezTo>
                    <a:pt x="1478280" y="1718310"/>
                    <a:pt x="1285240" y="1903730"/>
                    <a:pt x="1016000" y="2108200"/>
                  </a:cubicBezTo>
                  <a:cubicBezTo>
                    <a:pt x="905510" y="2193290"/>
                    <a:pt x="966470" y="2369820"/>
                    <a:pt x="1104900" y="2369820"/>
                  </a:cubicBezTo>
                  <a:lnTo>
                    <a:pt x="1617979" y="2367280"/>
                  </a:lnTo>
                  <a:cubicBezTo>
                    <a:pt x="1766570" y="2366010"/>
                    <a:pt x="1884679" y="2493010"/>
                    <a:pt x="1873250" y="2641600"/>
                  </a:cubicBezTo>
                  <a:lnTo>
                    <a:pt x="1861820" y="2797810"/>
                  </a:lnTo>
                  <a:cubicBezTo>
                    <a:pt x="1855470" y="2874010"/>
                    <a:pt x="1793240" y="2932430"/>
                    <a:pt x="1717040" y="2932430"/>
                  </a:cubicBezTo>
                  <a:lnTo>
                    <a:pt x="147320" y="2938780"/>
                  </a:lnTo>
                  <a:cubicBezTo>
                    <a:pt x="67310" y="2938780"/>
                    <a:pt x="1270" y="2874010"/>
                    <a:pt x="1270" y="2794000"/>
                  </a:cubicBezTo>
                  <a:lnTo>
                    <a:pt x="0" y="2440940"/>
                  </a:lnTo>
                  <a:cubicBezTo>
                    <a:pt x="0" y="2399030"/>
                    <a:pt x="17780" y="2358390"/>
                    <a:pt x="49530" y="2330450"/>
                  </a:cubicBezTo>
                  <a:cubicBezTo>
                    <a:pt x="547370" y="1897380"/>
                    <a:pt x="859790" y="1590040"/>
                    <a:pt x="985520" y="1408430"/>
                  </a:cubicBezTo>
                  <a:cubicBezTo>
                    <a:pt x="1116330" y="1220470"/>
                    <a:pt x="1181100" y="1042670"/>
                    <a:pt x="1179830" y="875030"/>
                  </a:cubicBezTo>
                  <a:cubicBezTo>
                    <a:pt x="1178560" y="635000"/>
                    <a:pt x="1087120" y="515620"/>
                    <a:pt x="906780" y="516890"/>
                  </a:cubicBezTo>
                  <a:cubicBezTo>
                    <a:pt x="797560" y="516890"/>
                    <a:pt x="718820" y="565150"/>
                    <a:pt x="669290" y="660400"/>
                  </a:cubicBezTo>
                  <a:cubicBezTo>
                    <a:pt x="635000" y="726440"/>
                    <a:pt x="608330" y="811530"/>
                    <a:pt x="590550" y="916940"/>
                  </a:cubicBezTo>
                  <a:cubicBezTo>
                    <a:pt x="575310" y="996950"/>
                    <a:pt x="497840" y="1050290"/>
                    <a:pt x="417830" y="1035050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21" name="文本框 20"/>
          <p:cNvSpPr txBox="1"/>
          <p:nvPr>
            <p:custDataLst>
              <p:tags r:id="rId19"/>
            </p:custDataLst>
          </p:nvPr>
        </p:nvSpPr>
        <p:spPr>
          <a:xfrm>
            <a:off x="1916430" y="1876425"/>
            <a:ext cx="9718040" cy="2346960"/>
          </a:xfrm>
          <a:prstGeom prst="rect">
            <a:avLst/>
          </a:prstGeom>
          <a:noFill/>
        </p:spPr>
        <p:txBody>
          <a:bodyPr wrap="square" lIns="101600" tIns="0" rIns="82550" bIns="0" rtlCol="0" anchor="t" anchorCtr="0">
            <a:sp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0" lvl="0" indent="0" algn="l" fontAlgn="ctr">
              <a:lnSpc>
                <a:spcPct val="130000"/>
              </a:lnSpc>
              <a:spcBef>
                <a:spcPts val="2735"/>
              </a:spcBef>
              <a:spcAft>
                <a:spcPts val="0"/>
              </a:spcAft>
              <a:buSzPct val="100000"/>
              <a:buNone/>
            </a:pPr>
            <a:r>
              <a:rPr lang="zh-CN" altLang="en-US" sz="2400" b="1" spc="30" dirty="0">
                <a:ln w="3175">
                  <a:noFill/>
                  <a:prstDash val="dash"/>
                </a:ln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思维导图的作用：</a:t>
            </a:r>
            <a:endParaRPr lang="zh-CN" altLang="en-US" sz="2400" b="1" spc="30" dirty="0">
              <a:ln w="3175">
                <a:noFill/>
                <a:prstDash val="dash"/>
              </a:ln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  <a:p>
            <a:pPr marL="436880" lvl="1" indent="-398145" algn="l" fontAlgn="ctr">
              <a:lnSpc>
                <a:spcPct val="130000"/>
              </a:lnSpc>
              <a:spcBef>
                <a:spcPts val="615"/>
              </a:spcBef>
              <a:spcAft>
                <a:spcPts val="0"/>
              </a:spcAft>
              <a:buSzPct val="80000"/>
              <a:buFont typeface="Wingdings" panose="05000000000000000000" charset="0"/>
              <a:buChar char="l"/>
            </a:pPr>
            <a:r>
              <a:rPr lang="zh-CN" altLang="en-US" sz="2200" spc="30" dirty="0">
                <a:solidFill>
                  <a:srgbClr val="000000"/>
                </a:solidFill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帮助我们更好地组织和展示信息。</a:t>
            </a:r>
            <a:endParaRPr lang="zh-CN" altLang="en-US" sz="2200" spc="30" dirty="0">
              <a:solidFill>
                <a:srgbClr val="000000"/>
              </a:solidFill>
              <a:uFillTx/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  <a:p>
            <a:pPr marL="0" lvl="0" indent="0" algn="l" fontAlgn="ctr">
              <a:lnSpc>
                <a:spcPct val="130000"/>
              </a:lnSpc>
              <a:spcBef>
                <a:spcPts val="2735"/>
              </a:spcBef>
              <a:spcAft>
                <a:spcPts val="0"/>
              </a:spcAft>
              <a:buSzPct val="100000"/>
              <a:buNone/>
            </a:pPr>
            <a:r>
              <a:rPr lang="zh-CN" altLang="en-US" sz="2400" b="1" spc="30" dirty="0">
                <a:ln w="3175">
                  <a:noFill/>
                  <a:prstDash val="dash"/>
                </a:ln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在线工具的优势：</a:t>
            </a:r>
            <a:endParaRPr lang="zh-CN" altLang="en-US" sz="2400" b="1" spc="30" dirty="0">
              <a:ln w="3175">
                <a:noFill/>
                <a:prstDash val="dash"/>
              </a:ln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  <a:p>
            <a:pPr marL="436880" lvl="1" indent="-398145" algn="l" fontAlgn="ctr">
              <a:lnSpc>
                <a:spcPct val="130000"/>
              </a:lnSpc>
              <a:spcBef>
                <a:spcPts val="615"/>
              </a:spcBef>
              <a:spcAft>
                <a:spcPts val="0"/>
              </a:spcAft>
              <a:buSzPct val="80000"/>
              <a:buFont typeface="Wingdings" panose="05000000000000000000" charset="0"/>
              <a:buChar char="l"/>
            </a:pPr>
            <a:r>
              <a:rPr lang="zh-CN" altLang="en-US" sz="2200" spc="30" dirty="0">
                <a:solidFill>
                  <a:srgbClr val="000000"/>
                </a:solidFill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让我们方便地协作和分享。</a:t>
            </a:r>
            <a:endParaRPr lang="zh-CN" altLang="en-US" sz="2200" spc="30" dirty="0">
              <a:solidFill>
                <a:srgbClr val="000000"/>
              </a:solidFill>
              <a:uFillTx/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</p:txBody>
      </p:sp>
    </p:spTree>
    <p:custDataLst>
      <p:tags r:id="rId20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" y="0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 flipH="1">
            <a:off x="3440" y="2805764"/>
            <a:ext cx="12188560" cy="407086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454524" y="6271981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汉仪综艺体简" panose="01010100010101010101" charset="-122"/>
              </a:rPr>
              <a:t>小学信息科技三年级下册</a:t>
            </a:r>
            <a:endParaRPr lang="zh-CN" altLang="en-US" sz="20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汉仪综艺体简" panose="01010100010101010101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55" y="3045049"/>
            <a:ext cx="3715972" cy="371597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427689" y="546222"/>
            <a:ext cx="2146364" cy="1458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491138" y="2894986"/>
            <a:ext cx="5304822" cy="1938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6000" dirty="0">
                <a:solidFill>
                  <a:srgbClr val="3C91D8"/>
                </a:solidFill>
                <a:latin typeface="STLiti" panose="02010800040101010101" charset="-122"/>
                <a:ea typeface="STLiti" panose="02010800040101010101" charset="-122"/>
                <a:cs typeface="STLiti" panose="02010800040101010101" charset="-122"/>
              </a:rPr>
              <a:t>探索科技，</a:t>
            </a:r>
            <a:endParaRPr lang="zh-CN" altLang="en-US" sz="6000" dirty="0">
              <a:solidFill>
                <a:srgbClr val="3C91D8"/>
              </a:solidFill>
              <a:latin typeface="STLiti" panose="02010800040101010101" charset="-122"/>
              <a:ea typeface="STLiti" panose="02010800040101010101" charset="-122"/>
              <a:cs typeface="STLiti" panose="02010800040101010101" charset="-122"/>
            </a:endParaRPr>
          </a:p>
          <a:p>
            <a:pPr algn="ctr"/>
            <a:r>
              <a:rPr lang="zh-CN" altLang="en-US" sz="6000" dirty="0">
                <a:solidFill>
                  <a:srgbClr val="3C91D8"/>
                </a:solidFill>
                <a:latin typeface="STLiti" panose="02010800040101010101" charset="-122"/>
                <a:ea typeface="STLiti" panose="02010800040101010101" charset="-122"/>
                <a:cs typeface="STLiti" panose="02010800040101010101" charset="-122"/>
              </a:rPr>
              <a:t>启迪智慧未来！</a:t>
            </a:r>
            <a:endParaRPr lang="zh-CN" altLang="en-US" sz="6000" dirty="0">
              <a:solidFill>
                <a:srgbClr val="3C91D8"/>
              </a:solidFill>
              <a:latin typeface="STLiti" panose="02010800040101010101" charset="-122"/>
              <a:ea typeface="STLiti" panose="02010800040101010101" charset="-122"/>
              <a:cs typeface="STLiti" panose="02010800040101010101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00" y="1171045"/>
            <a:ext cx="584041" cy="46982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800898" y="1240763"/>
            <a:ext cx="3230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M" panose="00020600040101010101" charset="-122"/>
                <a:sym typeface="+mn-ea"/>
              </a:rPr>
              <a:t>/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M" panose="00020600040101010101" charset="-122"/>
                <a:sym typeface="+mn-ea"/>
              </a:rPr>
              <a:t>第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M" panose="00020600040101010101" charset="-122"/>
                <a:sym typeface="+mn-ea"/>
              </a:rPr>
              <a:t>2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M" panose="00020600040101010101" charset="-122"/>
                <a:sym typeface="+mn-ea"/>
              </a:rPr>
              <a:t>单元  介绍校园植物朋友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065808" y="1240763"/>
            <a:ext cx="3877503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M" panose="00020600040101010101" charset="-122"/>
                <a:sym typeface="+mn-ea"/>
              </a:rPr>
              <a:t>义务教育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M" panose="00020600040101010101" charset="-122"/>
                <a:sym typeface="+mn-ea"/>
              </a:rPr>
              <a:t>《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M" panose="00020600040101010101" charset="-122"/>
                <a:sym typeface="+mn-ea"/>
              </a:rPr>
              <a:t>信息科技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M" panose="00020600040101010101" charset="-122"/>
                <a:sym typeface="+mn-ea"/>
              </a:rPr>
              <a:t>》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阿里巴巴普惠体 M" panose="00020600040101010101" charset="-122"/>
                <a:sym typeface="+mn-ea"/>
              </a:rPr>
              <a:t>三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汉仪综艺体简" panose="01010100010101010101" charset="-122"/>
                <a:sym typeface="+mn-ea"/>
              </a:rPr>
              <a:t>年级下册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214041" y="1866633"/>
            <a:ext cx="5821203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pPr algn="l"/>
            <a:r>
              <a:rPr lang="zh-CN" altLang="en-US" sz="2400" dirty="0">
                <a:solidFill>
                  <a:srgbClr val="3C91D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第</a:t>
            </a:r>
            <a:r>
              <a:rPr lang="en-US" altLang="zh-CN" sz="2400" dirty="0">
                <a:solidFill>
                  <a:srgbClr val="3C91D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7 </a:t>
            </a:r>
            <a:r>
              <a:rPr lang="zh-CN" altLang="en-US" sz="2400" dirty="0">
                <a:solidFill>
                  <a:srgbClr val="3C91D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课</a:t>
            </a:r>
            <a:r>
              <a:rPr lang="en-US" altLang="zh-CN" sz="2400" dirty="0">
                <a:solidFill>
                  <a:srgbClr val="3C91D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</a:t>
            </a:r>
            <a:r>
              <a:rPr lang="zh-CN" altLang="en-US" sz="2400" dirty="0">
                <a:solidFill>
                  <a:srgbClr val="3C91D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协作绘制植物</a:t>
            </a:r>
            <a:r>
              <a:rPr lang="en-US" altLang="zh-CN" sz="2400" dirty="0">
                <a:solidFill>
                  <a:srgbClr val="3C91D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“</a:t>
            </a:r>
            <a:r>
              <a:rPr lang="zh-CN" altLang="en-US" sz="2400" dirty="0">
                <a:solidFill>
                  <a:srgbClr val="3C91D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自画像</a:t>
            </a:r>
            <a:r>
              <a:rPr lang="en-US" altLang="zh-CN" sz="2400" dirty="0">
                <a:solidFill>
                  <a:srgbClr val="3C91D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”</a:t>
            </a:r>
            <a:endParaRPr lang="en-US" altLang="zh-CN" sz="2400" dirty="0">
              <a:solidFill>
                <a:srgbClr val="3C91D8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756025" y="1987550"/>
            <a:ext cx="753491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9750">
              <a:lnSpc>
                <a:spcPct val="150000"/>
              </a:lnSpc>
            </a:pPr>
            <a:r>
              <a:rPr kumimoji="1"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学校举办</a:t>
            </a:r>
            <a:r>
              <a:rPr kumimoji="1"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“</a:t>
            </a:r>
            <a:r>
              <a:rPr kumimoji="1"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植物大讲堂</a:t>
            </a:r>
            <a:r>
              <a:rPr kumimoji="1"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”</a:t>
            </a:r>
            <a:r>
              <a:rPr kumimoji="1"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活动</a:t>
            </a:r>
            <a:endParaRPr kumimoji="1"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indent="539750">
              <a:lnSpc>
                <a:spcPct val="150000"/>
              </a:lnSpc>
            </a:pPr>
            <a:endParaRPr kumimoji="1"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indent="539750">
              <a:lnSpc>
                <a:spcPct val="150000"/>
              </a:lnSpc>
            </a:pPr>
            <a:r>
              <a:rPr kumimoji="1" lang="zh-CN" altLang="en-US" sz="24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核心问题：我们怎么能在网上一起画植物画像呢</a:t>
            </a:r>
            <a:r>
              <a:rPr kumimoji="1" sz="24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</a:rPr>
              <a:t>？</a:t>
            </a:r>
            <a:endParaRPr kumimoji="1" sz="2400" b="1" dirty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</a:endParaRPr>
          </a:p>
          <a:p>
            <a:pPr indent="539750">
              <a:lnSpc>
                <a:spcPct val="150000"/>
              </a:lnSpc>
            </a:pPr>
            <a:endParaRPr kumimoji="1"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987077" y="757257"/>
            <a:ext cx="3852206" cy="737235"/>
            <a:chOff x="6388488" y="2098491"/>
            <a:chExt cx="3852206" cy="737235"/>
          </a:xfrm>
        </p:grpSpPr>
        <p:sp>
          <p:nvSpPr>
            <p:cNvPr id="12" name="圆角矩形 13"/>
            <p:cNvSpPr/>
            <p:nvPr/>
          </p:nvSpPr>
          <p:spPr>
            <a:xfrm>
              <a:off x="6388488" y="2200275"/>
              <a:ext cx="2160000" cy="602927"/>
            </a:xfrm>
            <a:prstGeom prst="roundRect">
              <a:avLst>
                <a:gd name="adj" fmla="val 50000"/>
              </a:avLst>
            </a:prstGeom>
            <a:solidFill>
              <a:srgbClr val="5DAE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ea typeface="Microsoft YaHei" panose="020B0503020204020204" pitchFamily="34" charset="-122"/>
              </a:endParaRPr>
            </a:p>
          </p:txBody>
        </p:sp>
        <p:sp>
          <p:nvSpPr>
            <p:cNvPr id="13" name="文本框 28"/>
            <p:cNvSpPr txBox="1"/>
            <p:nvPr/>
          </p:nvSpPr>
          <p:spPr>
            <a:xfrm>
              <a:off x="6666126" y="2098491"/>
              <a:ext cx="3574568" cy="737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2800" dirty="0">
                  <a:solidFill>
                    <a:schemeClr val="bg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Arial" panose="020B0604020202020204" pitchFamily="34" charset="0"/>
                </a:rPr>
                <a:t>学习情境</a:t>
              </a:r>
              <a:endParaRPr lang="zh-CN" altLang="en-US" sz="2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3443605" y="1987550"/>
            <a:ext cx="7847330" cy="3432175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云形标注 2"/>
          <p:cNvSpPr/>
          <p:nvPr/>
        </p:nvSpPr>
        <p:spPr>
          <a:xfrm>
            <a:off x="7676515" y="3702685"/>
            <a:ext cx="3000375" cy="1678940"/>
          </a:xfrm>
          <a:prstGeom prst="cloudCallout">
            <a:avLst>
              <a:gd name="adj1" fmla="val 44158"/>
              <a:gd name="adj2" fmla="val 34678"/>
            </a:avLst>
          </a:prstGeom>
          <a:solidFill>
            <a:srgbClr val="5DAEE3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6" name="图片 5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76890" y="4502150"/>
            <a:ext cx="1143635" cy="14922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201660" y="4192905"/>
            <a:ext cx="21145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小组讨论：说一说你看到的植物长啥样，有什么特点？</a:t>
            </a:r>
            <a:endParaRPr kumimoji="1"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19480" y="1987550"/>
            <a:ext cx="2295525" cy="26289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84542"/>
            <a:ext cx="12188560" cy="2872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汉仪综艺体简" panose="01010100010101010101" charset="-122"/>
              </a:rPr>
              <a:t>小学信息科技三年级上册第</a:t>
            </a:r>
            <a:r>
              <a:rPr lang="en-US" altLang="zh-CN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汉仪综艺体简" panose="01010100010101010101" charset="-122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汉仪综艺体简" panose="0101010001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汉仪综艺体简" panose="0101010001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383578" y="793001"/>
            <a:ext cx="2146364" cy="1458681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472678" y="2359660"/>
            <a:ext cx="2318868" cy="1440815"/>
            <a:chOff x="1750" y="2869"/>
            <a:chExt cx="3225" cy="2269"/>
          </a:xfrm>
        </p:grpSpPr>
        <p:sp>
          <p:nvSpPr>
            <p:cNvPr id="8" name="矩形 7"/>
            <p:cNvSpPr/>
            <p:nvPr>
              <p:custDataLst>
                <p:tags r:id="rId6"/>
              </p:custDataLst>
            </p:nvPr>
          </p:nvSpPr>
          <p:spPr>
            <a:xfrm>
              <a:off x="1794" y="3424"/>
              <a:ext cx="3181" cy="1714"/>
            </a:xfrm>
            <a:prstGeom prst="rect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同侧圆角矩形 8"/>
            <p:cNvSpPr/>
            <p:nvPr>
              <p:custDataLst>
                <p:tags r:id="rId7"/>
              </p:custDataLst>
            </p:nvPr>
          </p:nvSpPr>
          <p:spPr>
            <a:xfrm>
              <a:off x="2403" y="2869"/>
              <a:ext cx="1602" cy="726"/>
            </a:xfrm>
            <a:prstGeom prst="round2Same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2403" y="2870"/>
              <a:ext cx="160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rgbClr val="FF0000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准备间</a:t>
              </a:r>
              <a:endParaRPr lang="zh-CN" altLang="en-US" sz="2400" b="1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9"/>
              </p:custDataLst>
            </p:nvPr>
          </p:nvSpPr>
          <p:spPr>
            <a:xfrm>
              <a:off x="1750" y="3771"/>
              <a:ext cx="3203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tx1"/>
                  </a:solidFill>
                  <a:latin typeface="SimHei" panose="02010609060101010101" charset="-122"/>
                  <a:ea typeface="SimHei" panose="02010609060101010101" charset="-122"/>
                  <a:sym typeface="+mn-ea"/>
                </a:rPr>
                <a:t>读图示说发现</a:t>
              </a:r>
              <a:endParaRPr lang="zh-CN" altLang="en-US" sz="1600" dirty="0">
                <a:solidFill>
                  <a:schemeClr val="tx1"/>
                </a:solidFill>
                <a:latin typeface="SimHei" panose="02010609060101010101" charset="-122"/>
                <a:ea typeface="SimHei" panose="02010609060101010101" charset="-122"/>
                <a:sym typeface="+mn-ea"/>
              </a:endParaRPr>
            </a:p>
            <a:p>
              <a:pPr algn="ctr"/>
              <a:r>
                <a:rPr lang="en-US" altLang="zh-CN" sz="1600" dirty="0">
                  <a:solidFill>
                    <a:schemeClr val="tx1"/>
                  </a:solidFill>
                  <a:latin typeface="SimHei" panose="02010609060101010101" charset="-122"/>
                  <a:ea typeface="SimHei" panose="02010609060101010101" charset="-122"/>
                  <a:sym typeface="+mn-ea"/>
                </a:rPr>
                <a:t>“</a:t>
              </a:r>
              <a:r>
                <a:rPr lang="zh-CN" altLang="en-US" sz="1600" dirty="0">
                  <a:solidFill>
                    <a:schemeClr val="tx1"/>
                  </a:solidFill>
                  <a:latin typeface="SimHei" panose="02010609060101010101" charset="-122"/>
                  <a:ea typeface="SimHei" panose="02010609060101010101" charset="-122"/>
                  <a:sym typeface="+mn-ea"/>
                </a:rPr>
                <a:t>自画像</a:t>
              </a:r>
              <a:r>
                <a:rPr lang="en-US" altLang="zh-CN" sz="1600" dirty="0">
                  <a:solidFill>
                    <a:schemeClr val="tx1"/>
                  </a:solidFill>
                  <a:latin typeface="SimHei" panose="02010609060101010101" charset="-122"/>
                  <a:ea typeface="SimHei" panose="02010609060101010101" charset="-122"/>
                  <a:sym typeface="+mn-ea"/>
                </a:rPr>
                <a:t>”</a:t>
              </a:r>
              <a:r>
                <a:rPr lang="zh-CN" altLang="en-US" sz="1600" dirty="0">
                  <a:solidFill>
                    <a:schemeClr val="tx1"/>
                  </a:solidFill>
                  <a:latin typeface="SimHei" panose="02010609060101010101" charset="-122"/>
                  <a:ea typeface="SimHei" panose="02010609060101010101" charset="-122"/>
                  <a:sym typeface="+mn-ea"/>
                </a:rPr>
                <a:t>分析</a:t>
              </a:r>
              <a:endParaRPr lang="zh-CN" altLang="en-US" sz="1600" dirty="0">
                <a:solidFill>
                  <a:schemeClr val="tx1"/>
                </a:solidFill>
                <a:latin typeface="SimHei" panose="02010609060101010101" charset="-122"/>
                <a:ea typeface="SimHei" panose="02010609060101010101" charset="-122"/>
                <a:sym typeface="+mn-ea"/>
              </a:endParaRPr>
            </a:p>
            <a:p>
              <a:pPr algn="ctr"/>
              <a:r>
                <a:rPr lang="zh-CN" altLang="en-US" sz="1600" dirty="0">
                  <a:solidFill>
                    <a:schemeClr val="tx1"/>
                  </a:solidFill>
                  <a:latin typeface="SimHei" panose="02010609060101010101" charset="-122"/>
                  <a:ea typeface="SimHei" panose="02010609060101010101" charset="-122"/>
                  <a:sym typeface="+mn-ea"/>
                </a:rPr>
                <a:t>了解在线思维导图工具</a:t>
              </a:r>
              <a:endParaRPr lang="zh-CN" altLang="en-US" sz="1600" dirty="0">
                <a:solidFill>
                  <a:schemeClr val="tx1"/>
                </a:solidFill>
                <a:latin typeface="SimHei" panose="02010609060101010101" charset="-122"/>
                <a:ea typeface="SimHei" panose="02010609060101010101" charset="-122"/>
                <a:sym typeface="+mn-ea"/>
              </a:endParaRPr>
            </a:p>
          </p:txBody>
        </p:sp>
      </p:grpSp>
      <p:sp>
        <p:nvSpPr>
          <p:cNvPr id="18" name="同侧圆角矩形 17"/>
          <p:cNvSpPr/>
          <p:nvPr>
            <p:custDataLst>
              <p:tags r:id="rId10"/>
            </p:custDataLst>
          </p:nvPr>
        </p:nvSpPr>
        <p:spPr>
          <a:xfrm>
            <a:off x="4833620" y="2886710"/>
            <a:ext cx="1152000" cy="460800"/>
          </a:xfrm>
          <a:prstGeom prst="round2Same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4222611" y="2886710"/>
            <a:ext cx="2321316" cy="1322070"/>
            <a:chOff x="6052" y="5837"/>
            <a:chExt cx="2703" cy="2082"/>
          </a:xfrm>
        </p:grpSpPr>
        <p:sp>
          <p:nvSpPr>
            <p:cNvPr id="23" name="矩形 22"/>
            <p:cNvSpPr/>
            <p:nvPr>
              <p:custDataLst>
                <p:tags r:id="rId11"/>
              </p:custDataLst>
            </p:nvPr>
          </p:nvSpPr>
          <p:spPr>
            <a:xfrm>
              <a:off x="6052" y="6343"/>
              <a:ext cx="2703" cy="1576"/>
            </a:xfrm>
            <a:prstGeom prst="rect">
              <a:avLst/>
            </a:prstGeom>
            <a:noFill/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>
              <p:custDataLst>
                <p:tags r:id="rId12"/>
              </p:custDataLst>
            </p:nvPr>
          </p:nvSpPr>
          <p:spPr>
            <a:xfrm>
              <a:off x="6643" y="5837"/>
              <a:ext cx="1585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effectLst/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活动室</a:t>
              </a:r>
              <a:endParaRPr lang="zh-CN" altLang="en-US" sz="2400" b="1" dirty="0">
                <a:solidFill>
                  <a:schemeClr val="bg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8" name="文本框 27"/>
            <p:cNvSpPr txBox="1"/>
            <p:nvPr>
              <p:custDataLst>
                <p:tags r:id="rId13"/>
              </p:custDataLst>
            </p:nvPr>
          </p:nvSpPr>
          <p:spPr>
            <a:xfrm>
              <a:off x="6660" y="6612"/>
              <a:ext cx="1635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tx1"/>
                  </a:solidFill>
                </a:rPr>
                <a:t>设计</a:t>
              </a:r>
              <a:r>
                <a:rPr lang="en-US" altLang="zh-CN" sz="1600" dirty="0">
                  <a:solidFill>
                    <a:schemeClr val="tx1"/>
                  </a:solidFill>
                </a:rPr>
                <a:t>“</a:t>
              </a:r>
              <a:r>
                <a:rPr lang="zh-CN" altLang="en-US" sz="1600" dirty="0">
                  <a:solidFill>
                    <a:schemeClr val="tx1"/>
                  </a:solidFill>
                </a:rPr>
                <a:t>自画像</a:t>
              </a:r>
              <a:r>
                <a:rPr lang="en-US" altLang="zh-CN" sz="1600" dirty="0">
                  <a:solidFill>
                    <a:schemeClr val="tx1"/>
                  </a:solidFill>
                </a:rPr>
                <a:t>”</a:t>
              </a:r>
              <a:endParaRPr lang="en-US" altLang="zh-CN" sz="1600" dirty="0">
                <a:solidFill>
                  <a:schemeClr val="tx1"/>
                </a:solidFill>
              </a:endParaRPr>
            </a:p>
            <a:p>
              <a:r>
                <a:rPr lang="zh-CN" altLang="en-US" sz="1600" dirty="0">
                  <a:solidFill>
                    <a:schemeClr val="tx1"/>
                  </a:solidFill>
                </a:rPr>
                <a:t>画画</a:t>
              </a:r>
              <a:r>
                <a:rPr lang="en-US" altLang="zh-CN" sz="1600" dirty="0">
                  <a:solidFill>
                    <a:schemeClr val="tx1"/>
                  </a:solidFill>
                </a:rPr>
                <a:t>“</a:t>
              </a:r>
              <a:r>
                <a:rPr lang="zh-CN" altLang="en-US" sz="1600" dirty="0">
                  <a:solidFill>
                    <a:schemeClr val="tx1"/>
                  </a:solidFill>
                </a:rPr>
                <a:t>自画像</a:t>
              </a:r>
              <a:r>
                <a:rPr lang="en-US" altLang="zh-CN" sz="1600" dirty="0">
                  <a:solidFill>
                    <a:schemeClr val="tx1"/>
                  </a:solidFill>
                </a:rPr>
                <a:t>”</a:t>
              </a:r>
              <a:endParaRPr lang="en-US" altLang="zh-CN" sz="1600" dirty="0">
                <a:solidFill>
                  <a:schemeClr val="tx1"/>
                </a:solidFill>
              </a:endParaRPr>
            </a:p>
            <a:p>
              <a:r>
                <a:rPr lang="zh-CN" altLang="en-US" sz="1600" dirty="0">
                  <a:solidFill>
                    <a:schemeClr val="tx1"/>
                  </a:solidFill>
                </a:rPr>
                <a:t>评评</a:t>
              </a:r>
              <a:r>
                <a:rPr lang="en-US" altLang="zh-CN" sz="1600" dirty="0">
                  <a:solidFill>
                    <a:schemeClr val="tx1"/>
                  </a:solidFill>
                </a:rPr>
                <a:t>“</a:t>
              </a:r>
              <a:r>
                <a:rPr lang="zh-CN" altLang="en-US" sz="1600" dirty="0">
                  <a:solidFill>
                    <a:schemeClr val="tx1"/>
                  </a:solidFill>
                </a:rPr>
                <a:t>自画像</a:t>
              </a:r>
              <a:r>
                <a:rPr lang="en-US" altLang="zh-CN" sz="1600" dirty="0">
                  <a:solidFill>
                    <a:schemeClr val="tx1"/>
                  </a:solidFill>
                </a:rPr>
                <a:t>”</a:t>
              </a:r>
              <a:endParaRPr lang="en-US" altLang="zh-CN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33" name="矩形 32"/>
          <p:cNvSpPr/>
          <p:nvPr>
            <p:custDataLst>
              <p:tags r:id="rId14"/>
            </p:custDataLst>
          </p:nvPr>
        </p:nvSpPr>
        <p:spPr>
          <a:xfrm>
            <a:off x="7199630" y="4463415"/>
            <a:ext cx="2319020" cy="922655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同侧圆角矩形 35"/>
          <p:cNvSpPr/>
          <p:nvPr>
            <p:custDataLst>
              <p:tags r:id="rId15"/>
            </p:custDataLst>
          </p:nvPr>
        </p:nvSpPr>
        <p:spPr>
          <a:xfrm>
            <a:off x="7771765" y="4084320"/>
            <a:ext cx="1152000" cy="460800"/>
          </a:xfrm>
          <a:prstGeom prst="round2Same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/>
          <p:cNvSpPr txBox="1"/>
          <p:nvPr>
            <p:custDataLst>
              <p:tags r:id="rId16"/>
            </p:custDataLst>
          </p:nvPr>
        </p:nvSpPr>
        <p:spPr>
          <a:xfrm>
            <a:off x="7771765" y="4084955"/>
            <a:ext cx="1152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00B05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收获园</a:t>
            </a:r>
            <a:endParaRPr lang="zh-CN" altLang="en-US" sz="2400" b="1" dirty="0">
              <a:solidFill>
                <a:srgbClr val="00B05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4" name="文本框 43"/>
          <p:cNvSpPr txBox="1"/>
          <p:nvPr>
            <p:custDataLst>
              <p:tags r:id="rId17"/>
            </p:custDataLst>
          </p:nvPr>
        </p:nvSpPr>
        <p:spPr>
          <a:xfrm>
            <a:off x="7146290" y="4669155"/>
            <a:ext cx="24244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latin typeface="SimHei" panose="02010609060101010101" charset="-122"/>
                <a:ea typeface="SimHei" panose="02010609060101010101" charset="-122"/>
                <a:sym typeface="+mn-ea"/>
              </a:rPr>
              <a:t>思维导图工具</a:t>
            </a:r>
            <a:endParaRPr lang="zh-CN" altLang="en-US" sz="1600" dirty="0">
              <a:latin typeface="SimHei" panose="02010609060101010101" charset="-122"/>
              <a:ea typeface="SimHei" panose="02010609060101010101" charset="-122"/>
              <a:sym typeface="+mn-ea"/>
            </a:endParaRPr>
          </a:p>
          <a:p>
            <a:r>
              <a:rPr lang="zh-CN" altLang="en-US" sz="1600" dirty="0">
                <a:latin typeface="SimHei" panose="02010609060101010101" charset="-122"/>
                <a:ea typeface="SimHei" panose="02010609060101010101" charset="-122"/>
                <a:sym typeface="+mn-ea"/>
              </a:rPr>
              <a:t>用思维导图创新学习方式</a:t>
            </a:r>
            <a:endParaRPr lang="zh-CN" altLang="en-US" sz="1600" dirty="0">
              <a:latin typeface="SimHei" panose="02010609060101010101" charset="-122"/>
              <a:ea typeface="SimHei" panose="02010609060101010101" charset="-122"/>
              <a:sym typeface="+mn-ea"/>
            </a:endParaRPr>
          </a:p>
        </p:txBody>
      </p:sp>
      <p:sp>
        <p:nvSpPr>
          <p:cNvPr id="59" name="文本框 58"/>
          <p:cNvSpPr txBox="1"/>
          <p:nvPr>
            <p:custDataLst>
              <p:tags r:id="rId18"/>
            </p:custDataLst>
          </p:nvPr>
        </p:nvSpPr>
        <p:spPr>
          <a:xfrm>
            <a:off x="4833661" y="1498986"/>
            <a:ext cx="295269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FFC000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STXinwei" panose="02010800040101010101" charset="-122"/>
                <a:ea typeface="STXinwei" panose="02010800040101010101" charset="-122"/>
              </a:rPr>
              <a:t>活动导航</a:t>
            </a:r>
            <a:endParaRPr lang="zh-CN" altLang="en-US" sz="4800" dirty="0">
              <a:solidFill>
                <a:srgbClr val="FFC000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  <a:latin typeface="STXinwei" panose="02010800040101010101" charset="-122"/>
              <a:ea typeface="STXinwei" panose="02010800040101010101" charset="-122"/>
            </a:endParaRPr>
          </a:p>
        </p:txBody>
      </p:sp>
      <p:pic>
        <p:nvPicPr>
          <p:cNvPr id="60" name="图片 59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9907" flipV="1">
            <a:off x="3136265" y="3842385"/>
            <a:ext cx="658495" cy="658495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30092">
            <a:off x="6774486" y="3453419"/>
            <a:ext cx="658800" cy="6588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0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9623731" y="3678209"/>
            <a:ext cx="658800" cy="658800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23"/>
            </p:custDataLst>
          </p:nvPr>
        </p:nvSpPr>
        <p:spPr>
          <a:xfrm>
            <a:off x="8580755" y="2679065"/>
            <a:ext cx="2338705" cy="922655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同侧圆角矩形 14"/>
          <p:cNvSpPr/>
          <p:nvPr>
            <p:custDataLst>
              <p:tags r:id="rId24"/>
            </p:custDataLst>
          </p:nvPr>
        </p:nvSpPr>
        <p:spPr>
          <a:xfrm>
            <a:off x="9265285" y="2329180"/>
            <a:ext cx="1152000" cy="460800"/>
          </a:xfrm>
          <a:prstGeom prst="round2Same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25"/>
            </p:custDataLst>
          </p:nvPr>
        </p:nvSpPr>
        <p:spPr>
          <a:xfrm>
            <a:off x="9265285" y="2329180"/>
            <a:ext cx="1152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9C41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挑战台</a:t>
            </a:r>
            <a:endParaRPr lang="zh-CN" altLang="en-US" sz="2400" b="1" dirty="0">
              <a:solidFill>
                <a:srgbClr val="FF9C41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26"/>
            </p:custDataLst>
          </p:nvPr>
        </p:nvSpPr>
        <p:spPr>
          <a:xfrm>
            <a:off x="8649335" y="2957830"/>
            <a:ext cx="22244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SimHei" panose="02010609060101010101" charset="-122"/>
                <a:ea typeface="SimHei" panose="02010609060101010101" charset="-122"/>
                <a:sym typeface="+mn-ea"/>
              </a:rPr>
              <a:t>用思维导图工具整理中小学生上网的注意事项</a:t>
            </a:r>
            <a:endParaRPr lang="zh-CN" altLang="en-US" sz="1600" dirty="0">
              <a:latin typeface="SimHei" panose="02010609060101010101" charset="-122"/>
              <a:ea typeface="SimHei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汉仪综艺体简" panose="01010100010101010101" charset="-122"/>
              </a:rPr>
              <a:t>小学信息科技三年级下册第</a:t>
            </a:r>
            <a:r>
              <a:rPr lang="en-US" altLang="zh-CN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汉仪综艺体简" panose="01010100010101010101" charset="-122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汉仪综艺体简" panose="0101010001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汉仪综艺体简" panose="0101010001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383578" y="793001"/>
            <a:ext cx="2146364" cy="1458681"/>
          </a:xfrm>
          <a:prstGeom prst="rect">
            <a:avLst/>
          </a:prstGeom>
        </p:spPr>
      </p:pic>
      <p:sp>
        <p:nvSpPr>
          <p:cNvPr id="59" name="文本框 58"/>
          <p:cNvSpPr txBox="1"/>
          <p:nvPr>
            <p:custDataLst>
              <p:tags r:id="rId5"/>
            </p:custDataLst>
          </p:nvPr>
        </p:nvSpPr>
        <p:spPr>
          <a:xfrm>
            <a:off x="4297680" y="1252855"/>
            <a:ext cx="35363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FFC000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STXinwei" panose="02010800040101010101" charset="-122"/>
                <a:ea typeface="STXinwei" panose="02010800040101010101" charset="-122"/>
              </a:rPr>
              <a:t>一、准备间</a:t>
            </a:r>
            <a:endParaRPr lang="zh-CN" altLang="en-US" sz="4800" dirty="0">
              <a:solidFill>
                <a:srgbClr val="FFC000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  <a:latin typeface="STXinwei" panose="02010800040101010101" charset="-122"/>
              <a:ea typeface="STXinwei" panose="0201080004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>
            <a:fillRect/>
          </a:stretch>
        </p:blipFill>
        <p:spPr>
          <a:xfrm>
            <a:off x="6350924" y="2817743"/>
            <a:ext cx="4039986" cy="1745673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8"/>
            </p:custDataLst>
          </p:nvPr>
        </p:nvSpPr>
        <p:spPr>
          <a:xfrm>
            <a:off x="6543471" y="3090170"/>
            <a:ext cx="37636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       </a:t>
            </a:r>
            <a:r>
              <a:rPr lang="zh-CN" altLang="en-US" sz="2400" dirty="0"/>
              <a:t>哪种工具能够帮助我们整理植物的</a:t>
            </a:r>
            <a:r>
              <a:rPr lang="en-US" altLang="zh-CN" sz="2400" dirty="0"/>
              <a:t>“</a:t>
            </a:r>
            <a:r>
              <a:rPr lang="zh-CN" altLang="en-US" sz="2400" dirty="0"/>
              <a:t>自画像</a:t>
            </a:r>
            <a:r>
              <a:rPr lang="en-US" altLang="zh-CN" sz="2400" dirty="0"/>
              <a:t>”</a:t>
            </a:r>
            <a:r>
              <a:rPr lang="zh-CN" altLang="en-US" sz="2400" dirty="0"/>
              <a:t>呢？</a:t>
            </a:r>
            <a:endParaRPr lang="zh-CN" altLang="en-US" sz="2400" dirty="0"/>
          </a:p>
        </p:txBody>
      </p:sp>
      <p:pic>
        <p:nvPicPr>
          <p:cNvPr id="7" name="图片 6"/>
          <p:cNvPicPr/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2667" t="5917" r="48685" b="70343"/>
          <a:stretch>
            <a:fillRect/>
          </a:stretch>
        </p:blipFill>
        <p:spPr>
          <a:xfrm>
            <a:off x="1998345" y="3804920"/>
            <a:ext cx="1722755" cy="21932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-11800" y="4184542"/>
            <a:ext cx="12188560" cy="28722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485" l="1878" r="943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62789">
            <a:off x="9803033" y="3890285"/>
            <a:ext cx="1431595" cy="221796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847315" y="729898"/>
            <a:ext cx="10848192" cy="212280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sz="3200" dirty="0">
                <a:solidFill>
                  <a:srgbClr val="6AB3E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a榴莲爸爸" panose="03000502000000000000" charset="-122"/>
                <a:sym typeface="Arial" panose="020B0604020202020204" pitchFamily="34" charset="0"/>
              </a:rPr>
              <a:t>    </a:t>
            </a:r>
            <a:r>
              <a:rPr lang="zh-CN" altLang="en-US" sz="3200" dirty="0">
                <a:solidFill>
                  <a:srgbClr val="6AB3E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a榴莲爸爸" panose="03000502000000000000" charset="-122"/>
                <a:sym typeface="Arial" panose="020B0604020202020204" pitchFamily="34" charset="0"/>
              </a:rPr>
              <a:t>如何在线协作、设计植物“自画像”？</a:t>
            </a:r>
            <a:endParaRPr lang="zh-CN" altLang="en-US" sz="3200" dirty="0">
              <a:solidFill>
                <a:srgbClr val="6AB3E4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a榴莲爸爸" panose="03000502000000000000" charset="-122"/>
              <a:sym typeface="Arial" panose="020B0604020202020204" pitchFamily="34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Arial" panose="020B0604020202020204" pitchFamily="34" charset="0"/>
              </a:rPr>
              <a:t>比较、选择不同的</a:t>
            </a:r>
            <a:r>
              <a:rPr lang="en-US" altLang="zh-CN" sz="2800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Arial" panose="020B0604020202020204" pitchFamily="34" charset="0"/>
              </a:rPr>
              <a:t>“</a:t>
            </a: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Arial" panose="020B0604020202020204" pitchFamily="34" charset="0"/>
              </a:rPr>
              <a:t>自画像</a:t>
            </a:r>
            <a:r>
              <a:rPr lang="en-US" altLang="zh-CN" sz="2800" dirty="0" smtClean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Arial" panose="020B0604020202020204" pitchFamily="34" charset="0"/>
              </a:rPr>
              <a:t>”</a:t>
            </a:r>
            <a:r>
              <a:rPr lang="zh-CN" altLang="en-US" sz="2800" dirty="0" smtClean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Arial" panose="020B0604020202020204" pitchFamily="34" charset="0"/>
              </a:rPr>
              <a:t>描述</a:t>
            </a: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Arial" panose="020B0604020202020204" pitchFamily="34" charset="0"/>
              </a:rPr>
              <a:t>方式（文字、</a:t>
            </a: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Arial" panose="020B0604020202020204" pitchFamily="34" charset="0"/>
              </a:rPr>
              <a:t>思维导图）。</a:t>
            </a:r>
            <a:endParaRPr lang="zh-CN" altLang="en-US" sz="2800" dirty="0"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  <a:sym typeface="Arial" panose="020B0604020202020204" pitchFamily="34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Arial" panose="020B0604020202020204" pitchFamily="34" charset="0"/>
              </a:rPr>
              <a:t>总结：理解思维导图作为归纳工具的优势。</a:t>
            </a:r>
            <a:endParaRPr lang="zh-CN" altLang="en-US" sz="2800" dirty="0"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1" name="文本框 40"/>
          <p:cNvSpPr txBox="1"/>
          <p:nvPr>
            <p:custDataLst>
              <p:tags r:id="rId1"/>
            </p:custDataLst>
          </p:nvPr>
        </p:nvSpPr>
        <p:spPr>
          <a:xfrm>
            <a:off x="6507480" y="103505"/>
            <a:ext cx="1252855" cy="3987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Microsoft YaHei" panose="020B0503020204020204" pitchFamily="34" charset="-122"/>
              </a:rPr>
              <a:t>准备间</a:t>
            </a:r>
            <a:endParaRPr lang="zh-CN" altLang="en-US" sz="2000" b="1" dirty="0">
              <a:solidFill>
                <a:srgbClr val="FFFF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7920355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Microsoft YaHei" panose="020B0503020204020204" pitchFamily="34" charset="-122"/>
              </a:rPr>
              <a:t>活动室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Microsoft YaHei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933323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Microsoft YaHei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Microsoft YaHei" panose="020B0503020204020204" pitchFamily="3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072261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Microsoft YaHei" panose="020B0503020204020204" pitchFamily="34" charset="-122"/>
              </a:rPr>
              <a:t>挑战台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Microsoft YaHei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524885" y="2892425"/>
            <a:ext cx="5268595" cy="32842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7939405" y="103505"/>
            <a:ext cx="1252855" cy="398780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7F7F7F"/>
                </a:solidFill>
                <a:ea typeface="Microsoft YaHei" panose="020B0503020204020204" pitchFamily="34" charset="-122"/>
              </a:rPr>
              <a:t>活动室</a:t>
            </a:r>
            <a:endParaRPr lang="zh-CN" altLang="en-US" sz="2000" b="1" dirty="0">
              <a:solidFill>
                <a:srgbClr val="7F7F7F"/>
              </a:solidFill>
              <a:ea typeface="Microsoft YaHei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935228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Microsoft YaHei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Microsoft YaHei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10732135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Microsoft YaHei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Microsoft YaHei" panose="020B0503020204020204" pitchFamily="34" charset="-122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41355" y="4781550"/>
            <a:ext cx="1143635" cy="1492250"/>
          </a:xfrm>
          <a:prstGeom prst="rect">
            <a:avLst/>
          </a:prstGeom>
        </p:spPr>
      </p:pic>
      <p:sp>
        <p:nvSpPr>
          <p:cNvPr id="6" name="线形标注 1(带强调线) 5"/>
          <p:cNvSpPr/>
          <p:nvPr/>
        </p:nvSpPr>
        <p:spPr>
          <a:xfrm flipH="1">
            <a:off x="6670675" y="4075430"/>
            <a:ext cx="3102610" cy="1798320"/>
          </a:xfrm>
          <a:prstGeom prst="accentCallout1">
            <a:avLst>
              <a:gd name="adj1" fmla="val 51340"/>
              <a:gd name="adj2" fmla="val -8587"/>
              <a:gd name="adj3" fmla="val 80334"/>
              <a:gd name="adj4" fmla="val -30542"/>
            </a:avLst>
          </a:prstGeom>
          <a:solidFill>
            <a:srgbClr val="6AB3E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670040" y="4378960"/>
            <a:ext cx="310324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</a:t>
            </a:r>
            <a:r>
              <a:rPr sz="2000" b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植物画像里要画上它的花、茎、叶、果实、根，就像给它拍个全身照一样。</a:t>
            </a:r>
            <a:endParaRPr sz="2000" b="1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785085" y="891504"/>
            <a:ext cx="10848192" cy="40614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3200" dirty="0">
                <a:solidFill>
                  <a:srgbClr val="6AB3E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a榴莲爸爸" panose="03000502000000000000" charset="-122"/>
                <a:sym typeface="Arial" panose="020B0604020202020204" pitchFamily="34" charset="0"/>
              </a:rPr>
              <a:t>1.可以从哪些方面描述植物的主要特征？</a:t>
            </a:r>
            <a:endParaRPr lang="zh-CN" altLang="en-US" sz="3200" dirty="0">
              <a:solidFill>
                <a:srgbClr val="6AB3E4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a榴莲爸爸" panose="03000502000000000000" charset="-122"/>
              <a:sym typeface="Arial" panose="020B0604020202020204" pitchFamily="34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Arial" panose="020B0604020202020204" pitchFamily="34" charset="0"/>
              </a:rPr>
              <a:t>我观察的植物是：</a:t>
            </a:r>
            <a:r>
              <a:rPr lang="zh-CN" altLang="en-US" sz="2800" u="sng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Arial" panose="020B0604020202020204" pitchFamily="34" charset="0"/>
              </a:rPr>
              <a:t>             </a:t>
            </a: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Arial" panose="020B0604020202020204" pitchFamily="34" charset="0"/>
              </a:rPr>
              <a:t>。</a:t>
            </a:r>
            <a:endParaRPr lang="zh-CN" altLang="en-US" sz="2800" dirty="0"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  <a:sym typeface="Arial" panose="020B0604020202020204" pitchFamily="34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Arial" panose="020B0604020202020204" pitchFamily="34" charset="0"/>
              </a:rPr>
              <a:t>我来给植物画个</a:t>
            </a:r>
            <a:r>
              <a:rPr lang="zh-CN" altLang="en-US" sz="2800" dirty="0" smtClean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Arial" panose="020B0604020202020204" pitchFamily="34" charset="0"/>
              </a:rPr>
              <a:t>像：它</a:t>
            </a: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Arial" panose="020B0604020202020204" pitchFamily="34" charset="0"/>
              </a:rPr>
              <a:t>的花是</a:t>
            </a:r>
            <a:r>
              <a:rPr lang="zh-CN" altLang="en-US" sz="2800" u="sng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Arial" panose="020B0604020202020204" pitchFamily="34" charset="0"/>
              </a:rPr>
              <a:t>        </a:t>
            </a: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Arial" panose="020B0604020202020204" pitchFamily="34" charset="0"/>
              </a:rPr>
              <a:t>，茎是</a:t>
            </a:r>
            <a:r>
              <a:rPr lang="zh-CN" altLang="en-US" sz="2800" u="sng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Arial" panose="020B0604020202020204" pitchFamily="34" charset="0"/>
              </a:rPr>
              <a:t>        </a:t>
            </a: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Arial" panose="020B0604020202020204" pitchFamily="34" charset="0"/>
              </a:rPr>
              <a:t>，叶是</a:t>
            </a:r>
            <a:r>
              <a:rPr lang="zh-CN" altLang="en-US" sz="2800" u="sng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Arial" panose="020B0604020202020204" pitchFamily="34" charset="0"/>
              </a:rPr>
              <a:t>        </a:t>
            </a: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Arial" panose="020B0604020202020204" pitchFamily="34" charset="0"/>
              </a:rPr>
              <a:t>。</a:t>
            </a:r>
            <a:r>
              <a:rPr lang="en-US" altLang="zh-CN" sz="2800" u="sng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Arial" panose="020B0604020202020204" pitchFamily="34" charset="0"/>
              </a:rPr>
              <a:t>   </a:t>
            </a:r>
            <a:r>
              <a:rPr lang="zh-CN" altLang="en-US" sz="2800" u="sng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Arial" panose="020B0604020202020204" pitchFamily="34" charset="0"/>
              </a:rPr>
              <a:t>                                       </a:t>
            </a:r>
            <a:endParaRPr lang="zh-CN" altLang="en-US" sz="2800" dirty="0"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  <a:sym typeface="Arial" panose="020B0604020202020204" pitchFamily="34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endParaRPr lang="zh-CN" altLang="en-US" sz="2800" dirty="0"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  <a:sym typeface="Arial" panose="020B0604020202020204" pitchFamily="34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Arial" panose="020B0604020202020204" pitchFamily="34" charset="0"/>
              </a:rPr>
              <a:t> </a:t>
            </a:r>
            <a:endParaRPr lang="zh-CN" altLang="en-US" sz="2800" dirty="0"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630" y="4075430"/>
            <a:ext cx="2700655" cy="18008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6030" y="4075430"/>
            <a:ext cx="2640330" cy="1800225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6528435" y="103505"/>
            <a:ext cx="1252855" cy="3987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Microsoft YaHei" panose="020B0503020204020204" pitchFamily="34" charset="-122"/>
              </a:rPr>
              <a:t>准备间</a:t>
            </a:r>
            <a:endParaRPr lang="zh-CN" altLang="en-US" sz="2000" b="1" dirty="0">
              <a:solidFill>
                <a:srgbClr val="FFFF00"/>
              </a:solidFill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935228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Microsoft YaHei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Microsoft YaHei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0732135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Microsoft YaHei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Microsoft YaHei" panose="020B0503020204020204" pitchFamily="34" charset="-122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41355" y="4781550"/>
            <a:ext cx="1143635" cy="1492250"/>
          </a:xfrm>
          <a:prstGeom prst="rect">
            <a:avLst/>
          </a:prstGeom>
        </p:spPr>
      </p:pic>
      <p:sp>
        <p:nvSpPr>
          <p:cNvPr id="6" name="线形标注 1(带强调线) 5"/>
          <p:cNvSpPr/>
          <p:nvPr/>
        </p:nvSpPr>
        <p:spPr>
          <a:xfrm flipH="1">
            <a:off x="6350000" y="4329430"/>
            <a:ext cx="3534410" cy="1410335"/>
          </a:xfrm>
          <a:prstGeom prst="accentCallout1">
            <a:avLst>
              <a:gd name="adj1" fmla="val 51340"/>
              <a:gd name="adj2" fmla="val -8587"/>
              <a:gd name="adj3" fmla="val 94813"/>
              <a:gd name="adj4" fmla="val -30057"/>
            </a:avLst>
          </a:prstGeom>
          <a:solidFill>
            <a:srgbClr val="6AB3E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526530" y="4519295"/>
            <a:ext cx="31819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“</a:t>
            </a:r>
            <a:r>
              <a:rPr lang="zh-CN" altLang="en-US" sz="2000" b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思维导图</a:t>
            </a:r>
            <a:r>
              <a:rPr lang="en-US" altLang="zh-CN" sz="2000" b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”</a:t>
            </a:r>
            <a:r>
              <a:rPr lang="zh-CN" altLang="en-US" sz="2000" b="1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是一种有效的归纳工具</a:t>
            </a:r>
            <a:endParaRPr lang="zh-CN" altLang="en-US" sz="2000" b="1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828265" y="1170587"/>
            <a:ext cx="10848192" cy="212280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</a:pPr>
            <a:r>
              <a:rPr lang="zh-CN" altLang="en-US" sz="3200" dirty="0">
                <a:solidFill>
                  <a:srgbClr val="6AB3E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a榴莲爸爸" panose="03000502000000000000" charset="-122"/>
                <a:sym typeface="Arial" panose="020B0604020202020204" pitchFamily="34" charset="0"/>
              </a:rPr>
              <a:t>2.怎样归纳才能使植物特征更清晰？</a:t>
            </a:r>
            <a:endParaRPr lang="zh-CN" altLang="en-US" sz="3200" dirty="0">
              <a:solidFill>
                <a:srgbClr val="6AB3E4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a榴莲爸爸" panose="03000502000000000000" charset="-122"/>
              <a:sym typeface="Arial" panose="020B0604020202020204" pitchFamily="34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Arial" panose="020B0604020202020204" pitchFamily="34" charset="0"/>
              </a:rPr>
              <a:t>分析不同‘自画像’所采用的描述方式</a:t>
            </a:r>
            <a:endParaRPr lang="zh-CN" altLang="en-US" sz="2800" dirty="0"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  <a:sym typeface="Arial" panose="020B0604020202020204" pitchFamily="34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Arial" panose="020B0604020202020204" pitchFamily="34" charset="0"/>
              </a:rPr>
              <a:t>选择最喜欢的描述方式并说明理由</a:t>
            </a:r>
            <a:endParaRPr lang="zh-CN" altLang="en-US" sz="2800" dirty="0"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675" y="3794760"/>
            <a:ext cx="4148455" cy="1945005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7939405" y="103505"/>
            <a:ext cx="1252855" cy="398780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7F7F7F"/>
                </a:solidFill>
                <a:ea typeface="Microsoft YaHei" panose="020B0503020204020204" pitchFamily="34" charset="-122"/>
              </a:rPr>
              <a:t>活动室</a:t>
            </a:r>
            <a:endParaRPr lang="zh-CN" altLang="en-US" sz="2000" b="1" dirty="0">
              <a:solidFill>
                <a:srgbClr val="7F7F7F"/>
              </a:solidFill>
              <a:ea typeface="Microsoft YaHei" panose="020B0503020204020204" pitchFamily="3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6528435" y="103505"/>
            <a:ext cx="1252855" cy="3987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Microsoft YaHei" panose="020B0503020204020204" pitchFamily="34" charset="-122"/>
              </a:rPr>
              <a:t>准备间</a:t>
            </a:r>
            <a:endParaRPr lang="zh-CN" altLang="en-US" sz="2000" b="1" dirty="0">
              <a:solidFill>
                <a:srgbClr val="FFFF00"/>
              </a:solidFill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9352280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Microsoft YaHei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Microsoft YaHei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0732135" y="103505"/>
            <a:ext cx="1252855" cy="3987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chemeClr val="bg1">
                    <a:lumMod val="50000"/>
                  </a:schemeClr>
                </a:solidFill>
                <a:ea typeface="Microsoft YaHei" panose="020B0503020204020204" pitchFamily="34" charset="-122"/>
              </a:rPr>
              <a:t>收获园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ea typeface="Microsoft YaHei" panose="020B0503020204020204" pitchFamily="34" charset="-122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820645" y="1052794"/>
            <a:ext cx="10848192" cy="2768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3200" dirty="0">
                <a:solidFill>
                  <a:srgbClr val="6AB3E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a榴莲爸爸" panose="03000502000000000000" charset="-122"/>
                <a:sym typeface="Arial" panose="020B0604020202020204" pitchFamily="34" charset="0"/>
              </a:rPr>
              <a:t>3.如何通过在线思维导图工具展现植物特征？</a:t>
            </a:r>
            <a:endParaRPr lang="zh-CN" altLang="en-US" sz="3200" dirty="0">
              <a:solidFill>
                <a:srgbClr val="6AB3E4"/>
              </a:solidFill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  <a:sym typeface="Arial" panose="020B0604020202020204" pitchFamily="34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Arial" panose="020B0604020202020204" pitchFamily="34" charset="0"/>
              </a:rPr>
              <a:t>创建新文档，确定（           ）</a:t>
            </a:r>
            <a:endParaRPr lang="zh-CN" altLang="en-US" sz="2800" dirty="0"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  <a:sym typeface="Arial" panose="020B0604020202020204" pitchFamily="34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Arial" panose="020B0604020202020204" pitchFamily="34" charset="0"/>
              </a:rPr>
              <a:t>设置分享方式，确定（         ）</a:t>
            </a:r>
            <a:endParaRPr lang="zh-CN" altLang="en-US" sz="2800" dirty="0"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  <a:sym typeface="Arial" panose="020B0604020202020204" pitchFamily="34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  <a:cs typeface="SimSun" panose="02010600030101010101" pitchFamily="2" charset="-122"/>
                <a:sym typeface="Arial" panose="020B0604020202020204" pitchFamily="34" charset="0"/>
              </a:rPr>
              <a:t>添加分支，调整（             ）</a:t>
            </a:r>
            <a:endParaRPr lang="zh-CN" altLang="en-US" sz="2800" dirty="0">
              <a:latin typeface="SimSun" panose="02010600030101010101" pitchFamily="2" charset="-122"/>
              <a:ea typeface="SimSun" panose="02010600030101010101" pitchFamily="2" charset="-122"/>
              <a:cs typeface="SimSun" panose="0201060003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702"/>
          <a:stretch>
            <a:fillRect/>
          </a:stretch>
        </p:blipFill>
        <p:spPr>
          <a:xfrm>
            <a:off x="5431155" y="4311650"/>
            <a:ext cx="6416040" cy="192595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7939405" y="103505"/>
            <a:ext cx="1252855" cy="398780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7F7F7F"/>
                </a:solidFill>
                <a:ea typeface="Microsoft YaHei" panose="020B0503020204020204" pitchFamily="34" charset="-122"/>
              </a:rPr>
              <a:t>活动室</a:t>
            </a:r>
            <a:endParaRPr lang="zh-CN" altLang="en-US" sz="2000" b="1" dirty="0">
              <a:solidFill>
                <a:srgbClr val="7F7F7F"/>
              </a:solidFill>
              <a:ea typeface="Microsoft YaHei" panose="020B0503020204020204" pitchFamily="3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6528435" y="103505"/>
            <a:ext cx="1252855" cy="3987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2000" b="1" dirty="0">
                <a:solidFill>
                  <a:srgbClr val="FFFF00"/>
                </a:solidFill>
                <a:ea typeface="Microsoft YaHei" panose="020B0503020204020204" pitchFamily="34" charset="-122"/>
              </a:rPr>
              <a:t>准备间</a:t>
            </a:r>
            <a:endParaRPr lang="zh-CN" altLang="en-US" sz="2000" b="1" dirty="0">
              <a:solidFill>
                <a:srgbClr val="FFFF00"/>
              </a:solidFill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84542"/>
            <a:ext cx="12188560" cy="2872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汉仪综艺体简" panose="01010100010101010101" charset="-122"/>
                <a:sym typeface="+mn-ea"/>
              </a:rPr>
              <a:t>小学信息科技三年级下册第</a:t>
            </a:r>
            <a:r>
              <a:rPr lang="en-US" altLang="zh-CN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汉仪综艺体简" panose="01010100010101010101" charset="-122"/>
                <a:sym typeface="+mn-ea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汉仪综艺体简" panose="01010100010101010101" charset="-122"/>
                <a:sym typeface="+mn-ea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汉仪综艺体简" panose="0101010001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383578" y="793001"/>
            <a:ext cx="2146364" cy="1458681"/>
          </a:xfrm>
          <a:prstGeom prst="rect">
            <a:avLst/>
          </a:prstGeom>
        </p:spPr>
      </p:pic>
      <p:sp>
        <p:nvSpPr>
          <p:cNvPr id="59" name="文本框 58"/>
          <p:cNvSpPr txBox="1"/>
          <p:nvPr>
            <p:custDataLst>
              <p:tags r:id="rId6"/>
            </p:custDataLst>
          </p:nvPr>
        </p:nvSpPr>
        <p:spPr>
          <a:xfrm>
            <a:off x="4297680" y="1849120"/>
            <a:ext cx="35363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rgbClr val="FFC000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STXinwei" panose="02010800040101010101" charset="-122"/>
                <a:ea typeface="STXinwei" panose="02010800040101010101" charset="-122"/>
              </a:rPr>
              <a:t>二、活动室</a:t>
            </a:r>
            <a:endParaRPr lang="zh-CN" altLang="en-US" sz="4800" dirty="0">
              <a:solidFill>
                <a:srgbClr val="FFC000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  <a:latin typeface="STXinwei" panose="02010800040101010101" charset="-122"/>
              <a:ea typeface="STXinwei" panose="0201080004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485" l="1878" r="9436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62789">
            <a:off x="9803033" y="3890285"/>
            <a:ext cx="1431595" cy="221796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>
            <a:fillRect/>
          </a:stretch>
        </p:blipFill>
        <p:spPr>
          <a:xfrm>
            <a:off x="6350924" y="2817743"/>
            <a:ext cx="4039986" cy="1745673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12"/>
            </p:custDataLst>
          </p:nvPr>
        </p:nvSpPr>
        <p:spPr>
          <a:xfrm>
            <a:off x="6559550" y="3140075"/>
            <a:ext cx="36214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SimHei" panose="02010609060101010101" charset="-122"/>
                <a:ea typeface="SimHei" panose="02010609060101010101" charset="-122"/>
              </a:rPr>
              <a:t>    </a:t>
            </a:r>
            <a:r>
              <a:rPr lang="zh-CN" altLang="en-US" sz="2400" dirty="0">
                <a:latin typeface="SimHei" panose="02010609060101010101" charset="-122"/>
                <a:ea typeface="SimHei" panose="02010609060101010101" charset="-122"/>
              </a:rPr>
              <a:t>一起合作绘制植物</a:t>
            </a:r>
            <a:r>
              <a:rPr lang="en-US" altLang="zh-CN" sz="2400" dirty="0">
                <a:latin typeface="SimHei" panose="02010609060101010101" charset="-122"/>
                <a:ea typeface="SimHei" panose="02010609060101010101" charset="-122"/>
              </a:rPr>
              <a:t>“</a:t>
            </a:r>
            <a:r>
              <a:rPr lang="zh-CN" altLang="en-US" sz="2400" dirty="0">
                <a:latin typeface="SimHei" panose="02010609060101010101" charset="-122"/>
                <a:ea typeface="SimHei" panose="02010609060101010101" charset="-122"/>
              </a:rPr>
              <a:t>自画像</a:t>
            </a:r>
            <a:r>
              <a:rPr lang="en-US" altLang="zh-CN" sz="2400" dirty="0">
                <a:latin typeface="SimHei" panose="02010609060101010101" charset="-122"/>
                <a:ea typeface="SimHei" panose="02010609060101010101" charset="-122"/>
              </a:rPr>
              <a:t>”</a:t>
            </a:r>
            <a:r>
              <a:rPr lang="zh-CN" altLang="en-US" sz="2400" dirty="0">
                <a:latin typeface="SimHei" panose="02010609060101010101" charset="-122"/>
                <a:ea typeface="SimHei" panose="02010609060101010101" charset="-122"/>
              </a:rPr>
              <a:t>吧！</a:t>
            </a:r>
            <a:endParaRPr lang="zh-CN" altLang="en-US" sz="2400" dirty="0"/>
          </a:p>
        </p:txBody>
      </p:sp>
      <p:pic>
        <p:nvPicPr>
          <p:cNvPr id="7" name="图片 6"/>
          <p:cNvPicPr/>
          <p:nvPr/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2667" t="5917" r="48685" b="70343"/>
          <a:stretch>
            <a:fillRect/>
          </a:stretch>
        </p:blipFill>
        <p:spPr>
          <a:xfrm>
            <a:off x="1998345" y="3804920"/>
            <a:ext cx="1722755" cy="219329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PA" val="v3.0.1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PLACING_PICTURE_USER_VIEWPORT" val="{&quot;height&quot;:2350,&quot;width&quot;:1801}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PLACING_PICTURE_USER_VIEWPORT" val="{&quot;height&quot;:4140,&quot;width&quot;:3615}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UNIT_PLACING_PICTURE_USER_VIEWPORT" val="{&quot;height&quot;:5172,&quot;width&quot;:8297}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DIAGRAM_VIRTUALLY_FRAME" val="{&quot;height&quot;:308.95,&quot;left&quot;:52,&quot;top&quot;:117.95,&quot;width&quot;:860.6}"/>
</p:tagLst>
</file>

<file path=ppt/tags/tag78.xml><?xml version="1.0" encoding="utf-8"?>
<p:tagLst xmlns:p="http://schemas.openxmlformats.org/presentationml/2006/main">
  <p:tag name="RESOURCE_RECORD_KEY" val="{&quot;29&quot;:[20405947]}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DIAGRAM_VIRTUALLY_FRAME" val="{&quot;height&quot;:308.95,&quot;left&quot;:52,&quot;top&quot;:117.95,&quot;width&quot;:860.6}"/>
  <p:tag name="KSO_WM_UNIT_PLACING_PICTURE_USER_VIEWPORT" val="{&quot;height&quot;:3465,&quot;width&quot;:4284}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"/>
  <p:tag name="KSO_WM_UNIT_TEXTBOXSTYLE_SHAPETYPE" val="1"/>
  <p:tag name="KSO_WM_UNIT_TEXTBOXSTYLE_ADJUSTLEFT" val="0_10.20142"/>
  <p:tag name="KSO_WM_UNIT_TEXTBOXSTYLE_ADJUSTTOP" val="0_281.5305"/>
  <p:tag name="KSO_WM_UNIT_TEXTBOXSTYLE_DECORATEINDEX" val="1"/>
  <p:tag name="KSO_WM_UNIT_TEXTBOXSTYLE_GUID" val="{e3cfbc2d-6a78-4be7-88e5-e5ef8961dae2}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2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3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3"/>
  <p:tag name="KSO_WM_UNIT_FILL_FORE_SCHEMECOLOR_INDEX_BRIGHTNESS" val="0.8"/>
  <p:tag name="KSO_WM_UNIT_FILL_FORE_SCHEMECOLOR_INDEX" val="5"/>
  <p:tag name="KSO_WM_UNIT_FILL_TYPE" val="1"/>
  <p:tag name="KSO_WM_UNIT_TEXT_FILL_FORE_SCHEMECOLOR_INDEX_BRIGHTNESS" val="0.6"/>
  <p:tag name="KSO_WM_UNIT_TEXT_FILL_FORE_SCHEMECOLOR_INDEX" val="5"/>
  <p:tag name="KSO_WM_UNIT_TEXT_FILL_TYPE" val="1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4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4"/>
  <p:tag name="KSO_WM_UNIT_FILL_FORE_SCHEMECOLOR_INDEX_BRIGHTNESS" val="0.4"/>
  <p:tag name="KSO_WM_UNIT_FILL_FORE_SCHEMECOLOR_INDEX" val="5"/>
  <p:tag name="KSO_WM_UNIT_FILL_TYPE" val="1"/>
  <p:tag name="KSO_WM_UNIT_TEXT_FILL_FORE_SCHEMECOLOR_INDEX_BRIGHTNESS" val="0.4"/>
  <p:tag name="KSO_WM_UNIT_TEXT_FILL_FORE_SCHEMECOLOR_INDEX" val="5"/>
  <p:tag name="KSO_WM_UNIT_TEXT_FILL_TYPE" val="1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5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5"/>
  <p:tag name="KSO_WM_UNIT_FILL_FORE_SCHEMECOLOR_INDEX_BRIGHTNESS" val="0"/>
  <p:tag name="KSO_WM_UNIT_FILL_FORE_SCHEMECOLOR_INDEX" val="5"/>
  <p:tag name="KSO_WM_UNIT_FILL_TYPE" val="1"/>
  <p:tag name="KSO_WM_UNIT_TEXT_FILL_FORE_SCHEMECOLOR_INDEX_BRIGHTNESS" val="-0.25"/>
  <p:tag name="KSO_WM_UNIT_TEXT_FILL_FORE_SCHEMECOLOR_INDEX" val="5"/>
  <p:tag name="KSO_WM_UNIT_TEXT_FILL_TYPE" val="1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6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7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7"/>
  <p:tag name="KSO_WM_UNIT_TEXTBOXSTYLE_SHAPETYPE" val="1"/>
  <p:tag name="KSO_WM_UNIT_TEXTBOXSTYLE_ADJUSTLEFT" val="0_180.2014"/>
  <p:tag name="KSO_WM_UNIT_TEXTBOXSTYLE_ADJUSTTOP" val="0_281.5305"/>
  <p:tag name="KSO_WM_UNIT_TEXTBOXSTYLE_DECORATEINDEX" val="2"/>
  <p:tag name="KSO_WM_UNIT_TEXTBOXSTYLE_GUID" val="{e3cfbc2d-6a78-4be7-88e5-e5ef8961dae2}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8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8"/>
  <p:tag name="KSO_WM_UNIT_FILL_FORE_SCHEMECOLOR_INDEX_BRIGHTNESS" val="0.8"/>
  <p:tag name="KSO_WM_UNIT_FILL_FORE_SCHEMECOLOR_INDEX" val="5"/>
  <p:tag name="KSO_WM_UNIT_FILL_TYPE" val="1"/>
  <p:tag name="KSO_WM_UNIT_TEXT_FILL_FORE_SCHEMECOLOR_INDEX_BRIGHTNESS" val="-0.25"/>
  <p:tag name="KSO_WM_UNIT_TEXT_FILL_FORE_SCHEMECOLOR_INDEX" val="5"/>
  <p:tag name="KSO_WM_UNIT_TEXT_FILL_TYPE" val="1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9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9"/>
  <p:tag name="KSO_WM_UNIT_FILL_FORE_SCHEMECOLOR_INDEX_BRIGHTNESS" val="0.4"/>
  <p:tag name="KSO_WM_UNIT_FILL_FORE_SCHEMECOLOR_INDEX" val="5"/>
  <p:tag name="KSO_WM_UNIT_FILL_TYPE" val="1"/>
  <p:tag name="KSO_WM_UNIT_TEXT_FILL_FORE_SCHEMECOLOR_INDEX_BRIGHTNESS" val="-0.25"/>
  <p:tag name="KSO_WM_UNIT_TEXT_FILL_FORE_SCHEMECOLOR_INDEX" val="5"/>
  <p:tag name="KSO_WM_UNIT_TEXT_FILL_TYPE" val="1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0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0"/>
  <p:tag name="KSO_WM_UNIT_FILL_FORE_SCHEMECOLOR_INDEX_BRIGHTNESS" val="0"/>
  <p:tag name="KSO_WM_UNIT_FILL_FORE_SCHEMECOLOR_INDEX" val="5"/>
  <p:tag name="KSO_WM_UNIT_FILL_TYPE" val="1"/>
  <p:tag name="KSO_WM_UNIT_TEXT_FILL_FORE_SCHEMECOLOR_INDEX_BRIGHTNESS" val="-0.25"/>
  <p:tag name="KSO_WM_UNIT_TEXT_FILL_FORE_SCHEMECOLOR_INDEX" val="5"/>
  <p:tag name="KSO_WM_UNIT_TEXT_FILL_TYPE" val="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1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1"/>
  <p:tag name="KSO_WM_UNIT_TEXT_FILL_FORE_SCHEMECOLOR_INDEX_BRIGHTNESS" val="0.4"/>
  <p:tag name="KSO_WM_UNIT_TEXT_FILL_FORE_SCHEMECOLOR_INDEX" val="5"/>
  <p:tag name="KSO_WM_UNIT_TEXT_FILL_TYPE" val="1"/>
</p:tagLst>
</file>

<file path=ppt/tags/tag95.xml><?xml version="1.0" encoding="utf-8"?>
<p:tagLst xmlns:p="http://schemas.openxmlformats.org/presentationml/2006/main">
  <p:tag name="KSO_WM_UNIT_PRESET_TEXT" val="我们能实现，图文排版，让我们能实现，图文排版，让图图片&#13;您的正文已经经简明扼要，字字珠玑。&#13;您的正文已经经简明扼要，字字珠玑。&#13;您的正文已经经简明扼要，字字珠玑。&#13;您的正文已经经简明扼要，字字珠玑。&#13;我们能实现，图文排版，让我们能实现，图文排版，让图图片"/>
  <p:tag name="KSO_WM_UNIT_NOCLEAR" val="1"/>
  <p:tag name="KSO_WM_UNIT_SHOW_EDIT_AREA_INDICATION" val="0"/>
  <p:tag name="KSO_WM_UNIT_VALUE" val="234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TYPE" val="f"/>
  <p:tag name="KSO_WM_UNIT_INDEX" val="1"/>
  <p:tag name="KSO_WM_UNIT_ID" val="mixed20202550_1*f*1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EXTBOXSTYLE_SHAPETYPE" val="0"/>
  <p:tag name="KSO_WM_UNIT_TEXTBOXSTYLE_TEMPLATETYPE" val="9"/>
  <p:tag name="KSO_WM_UNIT_TEXTBOXSTYLE_GUID" val="{e3cfbc2d-6a78-4be7-88e5-e5ef8961dae2}"/>
  <p:tag name="KSO_WM_UNIT_TEXTBOXSTYLE_TYPE" val="8"/>
</p:tagLst>
</file>

<file path=ppt/tags/tag96.xml><?xml version="1.0" encoding="utf-8"?>
<p:tagLst xmlns:p="http://schemas.openxmlformats.org/presentationml/2006/main">
  <p:tag name="RESOURCE_RECORD_KEY" val="{&quot;29&quot;:[20405947]}"/>
</p:tagLst>
</file>

<file path=ppt/tags/tag97.xml><?xml version="1.0" encoding="utf-8"?>
<p:tagLst xmlns:p="http://schemas.openxmlformats.org/presentationml/2006/main">
  <p:tag name="KSO_WPP_MARK_KEY" val="caef83e2-3c4c-4eb3-984e-bd0dc799236d"/>
  <p:tag name="RESOURCE_RECORD_KEY" val="{&quot;13&quot;:[4705195,4563109],&quot;29&quot;:[20405947]}"/>
  <p:tag name="COMMONDATA" val="eyJoZGlkIjoiZjVmZGFiMmQ2Yzc4MGM0ODMwM2Y1Zjc1M2Y0ZDM2Yzk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思源黑体 CN Normal"/>
        <a:ea typeface="思源黑体 CN Normal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思源黑体 CN Normal"/>
        <a:ea typeface="思源黑体 CN Normal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1369</Words>
  <Application>WPS 演示</Application>
  <PresentationFormat>宽屏</PresentationFormat>
  <Paragraphs>219</Paragraphs>
  <Slides>18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45" baseType="lpstr">
      <vt:lpstr>Arial</vt:lpstr>
      <vt:lpstr>SimSun</vt:lpstr>
      <vt:lpstr>Wingdings</vt:lpstr>
      <vt:lpstr>阿里巴巴普惠体</vt:lpstr>
      <vt:lpstr>Microsoft YaHei</vt:lpstr>
      <vt:lpstr>汉仪综艺体简</vt:lpstr>
      <vt:lpstr>LiSu</vt:lpstr>
      <vt:lpstr>珠穆朗玛—乌金苏通体</vt:lpstr>
      <vt:lpstr>字魂27号-布丁体</vt:lpstr>
      <vt:lpstr>阿里巴巴普惠体 M</vt:lpstr>
      <vt:lpstr>SimHei</vt:lpstr>
      <vt:lpstr>STXinwei</vt:lpstr>
      <vt:lpstr>Wingdings</vt:lpstr>
      <vt:lpstr>三极信黑简体</vt:lpstr>
      <vt:lpstr>Aa榴莲爸爸</vt:lpstr>
      <vt:lpstr>STZhongsong</vt:lpstr>
      <vt:lpstr>STLiti</vt:lpstr>
      <vt:lpstr>思源黑体</vt:lpstr>
      <vt:lpstr>Arial Unicode MS</vt:lpstr>
      <vt:lpstr>思源黑体 CN Medium</vt:lpstr>
      <vt:lpstr>Calibri</vt:lpstr>
      <vt:lpstr>WPS-Bullets</vt:lpstr>
      <vt:lpstr>Segoe Print</vt:lpstr>
      <vt:lpstr>Batang</vt:lpstr>
      <vt:lpstr>Constantia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.</dc:creator>
  <cp:lastModifiedBy>小乖</cp:lastModifiedBy>
  <cp:revision>102</cp:revision>
  <dcterms:created xsi:type="dcterms:W3CDTF">2023-07-25T11:34:00Z</dcterms:created>
  <dcterms:modified xsi:type="dcterms:W3CDTF">2025-01-20T23:46:43Z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77F0F52F03EA4BF7BBBE96433F51C728_13</vt:lpwstr>
  </property>
  <property fmtid="{D5CDD505-2E9C-101B-9397-08002B2CF9AE}" pid="3" name="KSOProductBuildVer">
    <vt:lpwstr>2052-12.1.0.19770</vt:lpwstr>
  </property>
</Properties>
</file>